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13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</p:sldIdLst>
  <p:sldSz cy="5143500" cx="9144000"/>
  <p:notesSz cx="6858000" cy="9144000"/>
  <p:embeddedFontLst>
    <p:embeddedFont>
      <p:font typeface="Helvetica Neue"/>
      <p:regular r:id="rId147"/>
      <p:bold r:id="rId148"/>
      <p:italic r:id="rId149"/>
      <p:boldItalic r:id="rId150"/>
    </p:embeddedFont>
    <p:embeddedFont>
      <p:font typeface="Noto Sans Symbols"/>
      <p:regular r:id="rId151"/>
      <p:bold r:id="rId1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5358529-6665-4E68-9E5C-0A2BD7BBA7A5}">
  <a:tblStyle styleId="{75358529-6665-4E68-9E5C-0A2BD7BBA7A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7E7ED"/>
          </a:solidFill>
        </a:fill>
      </a:tcStyle>
    </a:wholeTbl>
    <a:band1H>
      <a:tcTxStyle/>
      <a:tcStyle>
        <a:fill>
          <a:solidFill>
            <a:srgbClr val="CCCCD9"/>
          </a:solidFill>
        </a:fill>
      </a:tcStyle>
    </a:band1H>
    <a:band2H>
      <a:tcTxStyle/>
    </a:band2H>
    <a:band1V>
      <a:tcTxStyle/>
      <a:tcStyle>
        <a:fill>
          <a:solidFill>
            <a:srgbClr val="CCCCD9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6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6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6"/>
          </a:solidFill>
        </a:fill>
      </a:tcStyle>
    </a:firstRow>
    <a:neCell>
      <a:tcTxStyle/>
    </a:neCell>
    <a:nwCell>
      <a:tcTxStyle/>
    </a:nwCell>
  </a:tblStyle>
  <a:tblStyle styleId="{E59E17DB-5017-462E-9355-0860E7EA2A64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3F9FA"/>
          </a:solidFill>
        </a:fill>
      </a:tcStyle>
    </a:wholeTbl>
    <a:band1H>
      <a:tcTxStyle/>
      <a:tcStyle>
        <a:fill>
          <a:solidFill>
            <a:srgbClr val="E7F3F4"/>
          </a:solidFill>
        </a:fill>
      </a:tcStyle>
    </a:band1H>
    <a:band2H>
      <a:tcTxStyle/>
    </a:band2H>
    <a:band1V>
      <a:tcTxStyle/>
      <a:tcStyle>
        <a:fill>
          <a:solidFill>
            <a:srgbClr val="E7F3F4"/>
          </a:solidFill>
        </a:fill>
      </a:tcStyle>
    </a:band1V>
    <a:band2V>
      <a:tcTxStyle/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BC06217A-B2E2-4273-9796-0A16297E377B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slide" Target="slides/slide123.xml"/><Relationship Id="rId128" Type="http://schemas.openxmlformats.org/officeDocument/2006/relationships/slide" Target="slides/slide122.xml"/><Relationship Id="rId127" Type="http://schemas.openxmlformats.org/officeDocument/2006/relationships/slide" Target="slides/slide121.xml"/><Relationship Id="rId126" Type="http://schemas.openxmlformats.org/officeDocument/2006/relationships/slide" Target="slides/slide120.xml"/><Relationship Id="rId26" Type="http://schemas.openxmlformats.org/officeDocument/2006/relationships/slide" Target="slides/slide20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slide" Target="slides/slide119.xml"/><Relationship Id="rId29" Type="http://schemas.openxmlformats.org/officeDocument/2006/relationships/slide" Target="slides/slide23.xml"/><Relationship Id="rId124" Type="http://schemas.openxmlformats.org/officeDocument/2006/relationships/slide" Target="slides/slide118.xml"/><Relationship Id="rId123" Type="http://schemas.openxmlformats.org/officeDocument/2006/relationships/slide" Target="slides/slide117.xml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150" Type="http://schemas.openxmlformats.org/officeDocument/2006/relationships/font" Target="fonts/HelveticaNeue-boldItalic.fntdata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font" Target="fonts/HelveticaNeue-italic.fntdata"/><Relationship Id="rId4" Type="http://schemas.openxmlformats.org/officeDocument/2006/relationships/tableStyles" Target="tableStyles.xml"/><Relationship Id="rId148" Type="http://schemas.openxmlformats.org/officeDocument/2006/relationships/font" Target="fonts/HelveticaNeue-bold.fntdata"/><Relationship Id="rId9" Type="http://schemas.openxmlformats.org/officeDocument/2006/relationships/slide" Target="slides/slide3.xml"/><Relationship Id="rId143" Type="http://schemas.openxmlformats.org/officeDocument/2006/relationships/slide" Target="slides/slide137.xml"/><Relationship Id="rId142" Type="http://schemas.openxmlformats.org/officeDocument/2006/relationships/slide" Target="slides/slide136.xml"/><Relationship Id="rId141" Type="http://schemas.openxmlformats.org/officeDocument/2006/relationships/slide" Target="slides/slide135.xml"/><Relationship Id="rId140" Type="http://schemas.openxmlformats.org/officeDocument/2006/relationships/slide" Target="slides/slide134.xml"/><Relationship Id="rId5" Type="http://schemas.openxmlformats.org/officeDocument/2006/relationships/slideMaster" Target="slideMasters/slideMaster1.xml"/><Relationship Id="rId147" Type="http://schemas.openxmlformats.org/officeDocument/2006/relationships/font" Target="fonts/HelveticaNeue-regular.fntdata"/><Relationship Id="rId6" Type="http://schemas.openxmlformats.org/officeDocument/2006/relationships/notesMaster" Target="notesMasters/notesMaster1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145" Type="http://schemas.openxmlformats.org/officeDocument/2006/relationships/slide" Target="slides/slide139.xml"/><Relationship Id="rId8" Type="http://schemas.openxmlformats.org/officeDocument/2006/relationships/slide" Target="slides/slide2.xml"/><Relationship Id="rId144" Type="http://schemas.openxmlformats.org/officeDocument/2006/relationships/slide" Target="slides/slide138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9" Type="http://schemas.openxmlformats.org/officeDocument/2006/relationships/slide" Target="slides/slide133.xml"/><Relationship Id="rId138" Type="http://schemas.openxmlformats.org/officeDocument/2006/relationships/slide" Target="slides/slide132.xml"/><Relationship Id="rId137" Type="http://schemas.openxmlformats.org/officeDocument/2006/relationships/slide" Target="slides/slide131.xml"/><Relationship Id="rId132" Type="http://schemas.openxmlformats.org/officeDocument/2006/relationships/slide" Target="slides/slide126.xml"/><Relationship Id="rId131" Type="http://schemas.openxmlformats.org/officeDocument/2006/relationships/slide" Target="slides/slide125.xml"/><Relationship Id="rId130" Type="http://schemas.openxmlformats.org/officeDocument/2006/relationships/slide" Target="slides/slide124.xml"/><Relationship Id="rId136" Type="http://schemas.openxmlformats.org/officeDocument/2006/relationships/slide" Target="slides/slide130.xml"/><Relationship Id="rId135" Type="http://schemas.openxmlformats.org/officeDocument/2006/relationships/slide" Target="slides/slide129.xml"/><Relationship Id="rId134" Type="http://schemas.openxmlformats.org/officeDocument/2006/relationships/slide" Target="slides/slide128.xml"/><Relationship Id="rId133" Type="http://schemas.openxmlformats.org/officeDocument/2006/relationships/slide" Target="slides/slide12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Relationship Id="rId152" Type="http://schemas.openxmlformats.org/officeDocument/2006/relationships/font" Target="fonts/NotoSansSymbols-bold.fntdata"/><Relationship Id="rId151" Type="http://schemas.openxmlformats.org/officeDocument/2006/relationships/font" Target="fonts/NotoSansSymbols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nature.com/articles/s41523-023-00578-3#Tab2" TargetMode="External"/><Relationship Id="rId3" Type="http://schemas.openxmlformats.org/officeDocument/2006/relationships/hyperlink" Target="https://www.nature.com/articles/s41523-023-00578-3#ref-CR65" TargetMode="External"/><Relationship Id="rId4" Type="http://schemas.openxmlformats.org/officeDocument/2006/relationships/hyperlink" Target="https://www.nature.com/articles/s41523-023-00578-3#ref-CR66" TargetMode="External"/><Relationship Id="rId5" Type="http://schemas.openxmlformats.org/officeDocument/2006/relationships/hyperlink" Target="https://www.nature.com/articles/s41523-023-00578-3#ref-CR67" TargetMode="Externa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78b537ac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2f78b537acc_0_0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f78b537acc_0_48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g2f78b537acc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2f78b537acc_0_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2f78b537acc_0_11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9" name="Google Shape;1379;g2f78b537acc_0_11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2f78b537acc_0_11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4" name="Google Shape;1394;g2f78b537acc_0_11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g2f78b537acc_0_11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2" name="Google Shape;1402;g2f78b537acc_0_11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3" name="Google Shape;1403;g2f78b537acc_0_11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2f78b537acc_0_11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1" name="Google Shape;1411;g2f78b537acc_0_11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2f78b537acc_0_1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7" name="Google Shape;1417;g2f78b537acc_0_11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2f78b537acc_0_1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7" name="Google Shape;1427;g2f78b537acc_0_1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2f78b537acc_0_12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9" name="Google Shape;1449;g2f78b537acc_0_12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g2f78b537acc_0_12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3" name="Google Shape;1463;g2f78b537acc_0_12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2f78b537acc_0_12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4" name="Google Shape;1474;g2f78b537acc_0_12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5" name="Google Shape;1475;g2f78b537acc_0_12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2f78b537acc_0_12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1" name="Google Shape;1491;g2f78b537acc_0_12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f78b537acc_0_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2f78b537acc_0_54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2f78b537acc_0_12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2" name="Google Shape;1502;g2f78b537acc_0_12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3" name="Google Shape;1503;g2f78b537acc_0_12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2f78b537acc_0_12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1" name="Google Shape;1511;g2f78b537acc_0_127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g2f78b537acc_0_1284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7" name="Google Shape;1517;g2f78b537acc_0_12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8" name="Google Shape;1518;g2f78b537acc_0_12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2f78b537acc_0_12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4" name="Google Shape;1524;g2f78b537acc_0_1290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g2f78b537acc_0_12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g2f78b537acc_0_129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g2f78b537acc_0_12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5" name="Google Shape;1535;g2f78b537acc_0_129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2f78b537acc_0_13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7" name="Google Shape;1547;g2f78b537acc_0_1310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2f78b537acc_0_13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4" name="Google Shape;1554;g2f78b537acc_0_1316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g2f78b537acc_0_13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0" name="Google Shape;1560;g2f78b537acc_0_1321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5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g2f78b537acc_0_13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7" name="Google Shape;1567;g2f78b537acc_0_132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f78b537acc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2f78b537acc_0_5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g2f78b537acc_0_13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4" name="Google Shape;1574;g2f78b537acc_0_1333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2f78b537acc_0_13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1" name="Google Shape;1581;g2f78b537acc_0_133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6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g2f78b537acc_0_13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8" name="Google Shape;1588;g2f78b537acc_0_134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2f78b537acc_0_13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5" name="Google Shape;1595;g2f78b537acc_0_1351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2f78b537acc_0_13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2" name="Google Shape;1602;g2f78b537acc_0_135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2f78b537acc_0_13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2" name="Google Shape;1612;g2f78b537acc_0_1366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2f78b537acc_0_13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0" name="Google Shape;1620;g2f78b537acc_0_1373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g2f78b537acc_0_13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7" name="Google Shape;1627;g2f78b537acc_0_137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g2f78b537acc_0_13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7" name="Google Shape;1637;g2f78b537acc_0_1388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2f78b537acc_0_13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4" name="Google Shape;1644;g2f78b537acc_0_1394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f78b537acc_0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2f78b537acc_0_63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2f78b537acc_0_13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0" name="Google Shape;1650;g2f78b537acc_0_139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4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" name="Google Shape;1655;g2f78b537acc_0_14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6" name="Google Shape;1656;g2f78b537acc_0_1404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0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g2f78b537acc_0_14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2" name="Google Shape;1662;g2f78b537acc_0_140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2f78b537acc_0_14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9" name="Google Shape;1669;g2f78b537acc_0_141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g2f78b537acc_0_14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7" name="Google Shape;1677;g2f78b537acc_0_1422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0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g2f78b537acc_0_14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2" name="Google Shape;1682;g2f78b537acc_0_1426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g2f78b537acc_0_14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9" name="Google Shape;1689;g2f78b537acc_0_1432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4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2f78b537acc_0_14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6" name="Google Shape;1696;g2f78b537acc_0_1438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2f78b537acc_0_14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2" name="Google Shape;1702;g2f78b537acc_0_1443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5" name="Shape 1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6" name="Google Shape;1706;g2f78b537acc_0_14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7" name="Google Shape;1707;g2f78b537acc_0_144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f78b537acc_0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2f78b537acc_0_6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2f78b537acc_0_14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6" name="Google Shape;1716;g2f78b537acc_0_145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f78b537acc_0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2f78b537acc_0_81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f78b537acc_0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2f78b537acc_0_8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f78b537acc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2f78b537acc_0_8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f78b537acc_0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2f78b537acc_0_93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f78b537acc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2f78b537acc_0_100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f78b537acc_0_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g2f78b537acc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2f78b537acc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f78b537acc_0_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2f78b537acc_0_104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f78b537acc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2f78b537acc_0_110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f78b537acc_0_1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2f78b537acc_0_118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f78b537acc_0_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2f78b537acc_0_124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f78b537acc_0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2f78b537acc_0_133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f78b537acc_0_1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2f78b537acc_0_13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f78b537acc_0_1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2f78b537acc_0_141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f78b537acc_0_1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2f78b537acc_0_14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f78b537acc_0_1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g2f78b537acc_0_15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f78b537acc_0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2f78b537acc_0_15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f78b537acc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2f78b537acc_0_11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f78b537acc_0_1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2f78b537acc_0_16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f78b537acc_0_1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2f78b537acc_0_178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f78b537acc_0_1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g2f78b537acc_0_186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f78b537acc_0_1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2f78b537acc_0_19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f78b537acc_0_2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2f78b537acc_0_204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f78b537acc_0_2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2f78b537acc_0_20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f78b537acc_0_214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2f78b537acc_0_2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2f78b537acc_0_2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f78b537acc_0_2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2f78b537acc_0_220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f78b537acc_0_2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2f78b537acc_0_224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f78b537acc_0_2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2f78b537acc_0_231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f78b537acc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2f78b537acc_0_1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f78b537acc_0_2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2f78b537acc_0_23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f78b537acc_0_2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g2f78b537acc_0_242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f78b537acc_0_2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2f78b537acc_0_24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f78b537acc_0_2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2f78b537acc_0_256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f78b537acc_0_2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2f78b537acc_0_26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f78b537acc_0_2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2f78b537acc_0_271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f78b537acc_0_2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2f78b537acc_0_276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f78b537acc_0_283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g2f78b537acc_0_2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2f78b537acc_0_2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2f78b537acc_0_6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g2f78b537acc_0_600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f78b537acc_0_6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g2f78b537acc_0_60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f78b537acc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2f78b537acc_0_23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2f78b537acc_0_6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g2f78b537acc_0_614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2f78b537acc_0_6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g2f78b537acc_0_621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2f78b537acc_0_62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2" name="Google Shape;802;g2f78b537acc_0_6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BYLieve is a phase II, open-label, three-cohort, non-comparative study of alpelisib plus either fulvestrant or letrozole in patients with HR + /HER2− </a:t>
            </a:r>
            <a:r>
              <a:rPr b="0" i="1" lang="en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PIK3CA</a:t>
            </a:r>
            <a:r>
              <a:rPr b="0" i="0" lang="en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 mutant ABC progressing on or after prior treatments, including CDK4/6i (Table </a:t>
            </a:r>
            <a:r>
              <a:rPr b="0" i="0" lang="en" u="sng">
                <a:solidFill>
                  <a:srgbClr val="0066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</a:t>
            </a:r>
            <a:r>
              <a:rPr b="0" i="0" lang="en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). All patients in cohorts A and B had received CDK4/6i with AI and fulvestrant, respectively, as the immediate past treatment, whilst 66.7% of those in cohort C received prior CDK4/6i</a:t>
            </a:r>
            <a:r>
              <a:rPr b="0" baseline="30000" i="0" lang="en" u="sng">
                <a:solidFill>
                  <a:srgbClr val="0066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65</a:t>
            </a:r>
            <a:r>
              <a:rPr b="0" baseline="30000" i="0" lang="en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baseline="30000" i="0" lang="en" u="sng">
                <a:solidFill>
                  <a:srgbClr val="0066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66</a:t>
            </a:r>
            <a:r>
              <a:rPr b="0" baseline="30000" i="0" lang="en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</a:t>
            </a:r>
            <a:r>
              <a:rPr b="0" baseline="30000" i="0" lang="en" u="sng">
                <a:solidFill>
                  <a:srgbClr val="0066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67</a:t>
            </a:r>
            <a:r>
              <a:rPr b="0" i="0" lang="en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. At 6 months, 50.4% of patients in cohort A, 46.1% in cohort B and 48.7% in cohort C were alive and without disease progression. mPFS was slightly lower than that in the predominantly CDK4/6i naive SOLAR-1 study population. The most frequent grade 3/4 adverse events (AEs) included hyperglycemia and rash which can affect dose delivery and efficacy. Frequency of AEs leading to discontinuation of alpelisib was lower compared to in SOLAR-1, possibly due to increasing familiarity and improved management of toxicities with measures such as prophylactic antihistamines for rash.</a:t>
            </a:r>
            <a:endParaRPr/>
          </a:p>
        </p:txBody>
      </p:sp>
      <p:sp>
        <p:nvSpPr>
          <p:cNvPr id="803" name="Google Shape;803;g2f78b537acc_0_6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2f78b537acc_0_6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g2f78b537acc_0_638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2f78b537acc_0_6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g2f78b537acc_0_64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2f78b537acc_0_6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g2f78b537acc_0_65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2f78b537acc_0_6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g2f78b537acc_0_663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f78b537acc_0_6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8" name="Google Shape;848;g2f78b537acc_0_670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2f78b537acc_0_6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6" name="Google Shape;856;g2f78b537acc_0_67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2f78b537acc_0_6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g2f78b537acc_0_684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f78b537acc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g2f78b537acc_0_2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2f78b537acc_0_7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2" name="Google Shape;912;g2f78b537acc_0_731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2f78b537acc_0_7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g2f78b537acc_0_73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2f78b537acc_0_742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5" name="Google Shape;925;g2f78b537acc_0_7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g2f78b537acc_0_7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f78b537acc_0_7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g2f78b537acc_0_74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2f78b537acc_0_7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g2f78b537acc_0_753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2f78b537acc_0_75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5" name="Google Shape;945;g2f78b537acc_0_7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g2f78b537acc_0_7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2f78b537acc_0_7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g2f78b537acc_0_76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2f78b537acc_0_770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8" name="Google Shape;958;g2f78b537acc_0_7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g2f78b537acc_0_7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2f78b537acc_0_78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4" name="Google Shape;974;g2f78b537acc_0_7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g2f78b537acc_0_7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2f78b537acc_0_7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g2f78b537acc_0_79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f78b537acc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9" name="Google Shape;159;g2f78b537acc_0_31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2f78b537acc_0_8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g2f78b537acc_0_804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g2f78b537acc_0_80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1" name="Google Shape;1001;g2f78b537acc_0_8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g2f78b537acc_0_8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2f78b537acc_0_8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g2f78b537acc_0_814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2f78b537acc_0_8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g2f78b537acc_0_818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2f78b537acc_0_823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8" name="Google Shape;1018;g2f78b537acc_0_8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g2f78b537acc_0_8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g2f78b537acc_0_8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Google Shape;1025;g2f78b537acc_0_82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2f78b537acc_0_8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1" name="Google Shape;1031;g2f78b537acc_0_834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2f78b537acc_0_8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7" name="Google Shape;1037;g2f78b537acc_0_83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2f78b537acc_0_8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g2f78b537acc_0_851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2f78b537acc_0_8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g2f78b537acc_0_88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f78b537acc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2f78b537acc_0_38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2f78b537acc_0_9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g2f78b537acc_0_900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2f78b537acc_0_9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1" name="Google Shape;1111;g2f78b537acc_0_909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2f78b537acc_0_9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g2f78b537acc_0_921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2f78b537acc_0_9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g2f78b537acc_0_952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2f78b537acc_0_9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g2f78b537acc_0_958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2f78b537acc_0_9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g2f78b537acc_0_980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2f78b537acc_0_9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Google Shape;1194;g2f78b537acc_0_98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2f78b537acc_0_10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5" name="Google Shape;1215;g2f78b537acc_0_1007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2f78b537acc_0_10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4" name="Google Shape;1224;g2f78b537acc_0_1015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2f78b537acc_0_10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Google Shape;1238;g2f78b537acc_0_1028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f78b537acc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f78b537acc_0_43:notes"/>
          <p:cNvSpPr/>
          <p:nvPr>
            <p:ph idx="2" type="sldImg"/>
          </p:nvPr>
        </p:nvSpPr>
        <p:spPr>
          <a:xfrm>
            <a:off x="686445" y="1143000"/>
            <a:ext cx="54852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2f78b537acc_0_10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4" name="Google Shape;1244;g2f78b537acc_0_10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5" name="Google Shape;1245;g2f78b537acc_0_10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2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g2f78b537acc_0_10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4" name="Google Shape;1254;g2f78b537acc_0_10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5" name="Google Shape;1255;g2f78b537acc_0_10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2f78b537acc_0_10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g2f78b537acc_0_10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9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2f78b537acc_0_10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1" name="Google Shape;1281;g2f78b537acc_0_10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2" name="Google Shape;1282;g2f78b537acc_0_10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2f78b537acc_0_10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0" name="Google Shape;1290;g2f78b537acc_0_10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7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2f78b537acc_0_10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9" name="Google Shape;1299;g2f78b537acc_0_10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2f78b537acc_0_1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7" name="Google Shape;1317;g2f78b537acc_0_1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g2f78b537acc_0_11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g2f78b537acc_0_11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9" name="Google Shape;1329;g2f78b537acc_0_11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2f78b537acc_0_1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0" name="Google Shape;1350;g2f78b537acc_0_1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5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2f78b537acc_0_11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7" name="Google Shape;1357;g2f78b537acc_0_11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Relationship Id="rId3" Type="http://schemas.openxmlformats.org/officeDocument/2006/relationships/image" Target="../media/image5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Relationship Id="rId3" Type="http://schemas.openxmlformats.org/officeDocument/2006/relationships/image" Target="../media/image5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Relationship Id="rId3" Type="http://schemas.openxmlformats.org/officeDocument/2006/relationships/image" Target="../media/image5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jpg"/><Relationship Id="rId3" Type="http://schemas.openxmlformats.org/officeDocument/2006/relationships/image" Target="../media/image5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st">
  <p:cSld name="Breas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&#10;&#10;Description automatically generated" id="51" name="Google Shape;5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075" y="12687"/>
            <a:ext cx="9121499" cy="514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7618" y="4414055"/>
            <a:ext cx="3568319" cy="48826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/>
          <p:nvPr/>
        </p:nvSpPr>
        <p:spPr>
          <a:xfrm>
            <a:off x="7924800" y="373036"/>
            <a:ext cx="594300" cy="327300"/>
          </a:xfrm>
          <a:prstGeom prst="rect">
            <a:avLst/>
          </a:prstGeom>
          <a:solidFill>
            <a:srgbClr val="FFC8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" type="subTitle"/>
          </p:nvPr>
        </p:nvSpPr>
        <p:spPr>
          <a:xfrm>
            <a:off x="1371600" y="1248528"/>
            <a:ext cx="6400800" cy="26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2pPr>
            <a:lvl3pPr lvl="2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type="title"/>
          </p:nvPr>
        </p:nvSpPr>
        <p:spPr>
          <a:xfrm>
            <a:off x="0" y="131958"/>
            <a:ext cx="91440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rgbClr val="0024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idx="1" type="body"/>
          </p:nvPr>
        </p:nvSpPr>
        <p:spPr>
          <a:xfrm>
            <a:off x="685800" y="1116569"/>
            <a:ext cx="3810000" cy="29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/>
            </a:lvl3pPr>
            <a:lvl4pPr indent="-228600" lvl="3" marL="18288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/>
            </a:lvl9pPr>
          </a:lstStyle>
          <a:p/>
        </p:txBody>
      </p:sp>
      <p:sp>
        <p:nvSpPr>
          <p:cNvPr id="59" name="Google Shape;59;p15"/>
          <p:cNvSpPr txBox="1"/>
          <p:nvPr>
            <p:ph idx="2" type="body"/>
          </p:nvPr>
        </p:nvSpPr>
        <p:spPr>
          <a:xfrm>
            <a:off x="4648200" y="1116569"/>
            <a:ext cx="3810000" cy="29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/>
            </a:lvl3pPr>
            <a:lvl4pPr indent="-228600" lvl="3" marL="18288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/>
            </a:lvl9pPr>
          </a:lstStyle>
          <a:p/>
        </p:txBody>
      </p:sp>
      <p:sp>
        <p:nvSpPr>
          <p:cNvPr id="60" name="Google Shape;60;p15"/>
          <p:cNvSpPr txBox="1"/>
          <p:nvPr>
            <p:ph idx="11" type="ftr"/>
          </p:nvPr>
        </p:nvSpPr>
        <p:spPr>
          <a:xfrm>
            <a:off x="5076056" y="4623990"/>
            <a:ext cx="39036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5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rgbClr val="00346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1">
  <p:cSld name="Two Content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685800" y="1116569"/>
            <a:ext cx="3810000" cy="29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2286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64" name="Google Shape;64;p16"/>
          <p:cNvSpPr txBox="1"/>
          <p:nvPr>
            <p:ph idx="2" type="body"/>
          </p:nvPr>
        </p:nvSpPr>
        <p:spPr>
          <a:xfrm>
            <a:off x="4648200" y="1116569"/>
            <a:ext cx="3810000" cy="29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2286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65" name="Google Shape;65;p16"/>
          <p:cNvSpPr txBox="1"/>
          <p:nvPr>
            <p:ph idx="11" type="ftr"/>
          </p:nvPr>
        </p:nvSpPr>
        <p:spPr>
          <a:xfrm>
            <a:off x="5076056" y="4623990"/>
            <a:ext cx="39036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800000"/>
              </a:buClr>
              <a:buSzPts val="1400"/>
              <a:buFont typeface="Arial"/>
              <a:buNone/>
              <a:defRPr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600" u="none" cap="none" strike="noStrike">
                <a:solidFill>
                  <a:srgbClr val="00346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st 1">
  <p:cSld name="Breast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&#10;&#10;Description automatically generated" id="68" name="Google Shape;68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075" y="12687"/>
            <a:ext cx="9121499" cy="514351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7"/>
          <p:cNvSpPr/>
          <p:nvPr/>
        </p:nvSpPr>
        <p:spPr>
          <a:xfrm>
            <a:off x="4419600" y="2418704"/>
            <a:ext cx="3048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blue text&#10;&#10;Description automatically generated" id="70" name="Google Shape;7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7514" y="4392683"/>
            <a:ext cx="3555899" cy="48657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7"/>
          <p:cNvSpPr/>
          <p:nvPr/>
        </p:nvSpPr>
        <p:spPr>
          <a:xfrm>
            <a:off x="7901940" y="403487"/>
            <a:ext cx="571500" cy="273900"/>
          </a:xfrm>
          <a:prstGeom prst="rect">
            <a:avLst/>
          </a:prstGeom>
          <a:solidFill>
            <a:srgbClr val="FFC8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/>
          <p:nvPr>
            <p:ph idx="1" type="subTitle"/>
          </p:nvPr>
        </p:nvSpPr>
        <p:spPr>
          <a:xfrm>
            <a:off x="1371600" y="1248528"/>
            <a:ext cx="6400800" cy="26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2pPr>
            <a:lvl3pPr lvl="2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74" name="Google Shape;74;p18"/>
          <p:cNvSpPr txBox="1"/>
          <p:nvPr>
            <p:ph type="title"/>
          </p:nvPr>
        </p:nvSpPr>
        <p:spPr>
          <a:xfrm>
            <a:off x="0" y="131958"/>
            <a:ext cx="91440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rgbClr val="0024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2">
  <p:cSld name="Two Content_2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/>
          <p:nvPr>
            <p:ph idx="1" type="body"/>
          </p:nvPr>
        </p:nvSpPr>
        <p:spPr>
          <a:xfrm>
            <a:off x="685800" y="1116569"/>
            <a:ext cx="3810000" cy="29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/>
            </a:lvl3pPr>
            <a:lvl4pPr indent="-228600" lvl="3" marL="18288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/>
            </a:lvl9pPr>
          </a:lstStyle>
          <a:p/>
        </p:txBody>
      </p:sp>
      <p:sp>
        <p:nvSpPr>
          <p:cNvPr id="77" name="Google Shape;77;p19"/>
          <p:cNvSpPr txBox="1"/>
          <p:nvPr>
            <p:ph idx="2" type="body"/>
          </p:nvPr>
        </p:nvSpPr>
        <p:spPr>
          <a:xfrm>
            <a:off x="4648200" y="1116569"/>
            <a:ext cx="3810000" cy="29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/>
            </a:lvl3pPr>
            <a:lvl4pPr indent="-228600" lvl="3" marL="18288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/>
            </a:lvl9pPr>
          </a:lstStyle>
          <a:p/>
        </p:txBody>
      </p:sp>
      <p:sp>
        <p:nvSpPr>
          <p:cNvPr id="78" name="Google Shape;78;p19"/>
          <p:cNvSpPr txBox="1"/>
          <p:nvPr>
            <p:ph idx="11" type="ftr"/>
          </p:nvPr>
        </p:nvSpPr>
        <p:spPr>
          <a:xfrm>
            <a:off x="5076056" y="4623990"/>
            <a:ext cx="39036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19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rgbClr val="00346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st 2">
  <p:cSld name="Breast_2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&#10;&#10;Description automatically generated" id="81" name="Google Shape;81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075" y="12687"/>
            <a:ext cx="9121499" cy="514351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0"/>
          <p:cNvSpPr/>
          <p:nvPr/>
        </p:nvSpPr>
        <p:spPr>
          <a:xfrm>
            <a:off x="4419600" y="2418704"/>
            <a:ext cx="3048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blue text&#10;&#10;Description automatically generated" id="83" name="Google Shape;8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7514" y="4392683"/>
            <a:ext cx="3555899" cy="48657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0"/>
          <p:cNvSpPr/>
          <p:nvPr/>
        </p:nvSpPr>
        <p:spPr>
          <a:xfrm>
            <a:off x="7901940" y="403487"/>
            <a:ext cx="571500" cy="273900"/>
          </a:xfrm>
          <a:prstGeom prst="rect">
            <a:avLst/>
          </a:prstGeom>
          <a:solidFill>
            <a:srgbClr val="FFC8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/>
          <p:nvPr>
            <p:ph idx="1" type="body"/>
          </p:nvPr>
        </p:nvSpPr>
        <p:spPr>
          <a:xfrm>
            <a:off x="685800" y="843771"/>
            <a:ext cx="7772400" cy="31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228600" lvl="3" marL="18288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7" name="Google Shape;87;p21"/>
          <p:cNvSpPr txBox="1"/>
          <p:nvPr>
            <p:ph idx="11" type="ftr"/>
          </p:nvPr>
        </p:nvSpPr>
        <p:spPr>
          <a:xfrm>
            <a:off x="5076056" y="4623990"/>
            <a:ext cx="39036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/>
          <p:nvPr>
            <p:ph type="title"/>
          </p:nvPr>
        </p:nvSpPr>
        <p:spPr>
          <a:xfrm>
            <a:off x="0" y="0"/>
            <a:ext cx="3000000" cy="29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90" name="Google Shape;90;p22"/>
          <p:cNvSpPr txBox="1"/>
          <p:nvPr>
            <p:ph idx="1" type="body"/>
          </p:nvPr>
        </p:nvSpPr>
        <p:spPr>
          <a:xfrm>
            <a:off x="685800" y="1371603"/>
            <a:ext cx="7772400" cy="2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228600" lvl="3" marL="18288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lide ">
  <p:cSld name="Content slide 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type="title"/>
          </p:nvPr>
        </p:nvSpPr>
        <p:spPr>
          <a:xfrm>
            <a:off x="459000" y="127494"/>
            <a:ext cx="68202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  <p:sp>
        <p:nvSpPr>
          <p:cNvPr id="93" name="Google Shape;93;p23"/>
          <p:cNvSpPr txBox="1"/>
          <p:nvPr>
            <p:ph idx="1" type="body"/>
          </p:nvPr>
        </p:nvSpPr>
        <p:spPr>
          <a:xfrm>
            <a:off x="478631" y="1120381"/>
            <a:ext cx="8077200" cy="3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Calibri"/>
              <a:buChar char="•"/>
              <a:defRPr>
                <a:solidFill>
                  <a:srgbClr val="223341"/>
                </a:solidFill>
              </a:defRPr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Arial"/>
              <a:buChar char="○"/>
              <a:defRPr>
                <a:solidFill>
                  <a:srgbClr val="223341"/>
                </a:solidFill>
              </a:defRPr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rial"/>
              <a:buChar char="■"/>
              <a:defRPr>
                <a:solidFill>
                  <a:srgbClr val="223341"/>
                </a:solidFill>
              </a:defRPr>
            </a:lvl3pPr>
            <a:lvl4pPr indent="-228600" lvl="3" marL="182880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>
                <a:solidFill>
                  <a:srgbClr val="223341"/>
                </a:solidFill>
              </a:defRPr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4" name="Google Shape;94;p23"/>
          <p:cNvSpPr txBox="1"/>
          <p:nvPr>
            <p:ph idx="2" type="body"/>
          </p:nvPr>
        </p:nvSpPr>
        <p:spPr>
          <a:xfrm>
            <a:off x="462677" y="4789836"/>
            <a:ext cx="8382000" cy="185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>
            <a:lvl1pPr indent="-228600" lvl="0" marL="457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1pPr>
            <a:lvl2pPr indent="-228600" lvl="1" marL="91440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2pPr>
            <a:lvl3pPr indent="-228600" lvl="2" marL="137160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3pPr>
            <a:lvl4pPr indent="-228600" lvl="3" marL="182880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rtl="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OBJECT_1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600" spcFirstLastPara="1" rIns="68600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7" name="Google Shape;97;p2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600" spcFirstLastPara="1" rIns="68600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reast 3">
  <p:cSld name="Breast_3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aphical user interface&#10;&#10;Description automatically generated" id="102" name="Google Shape;102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075" y="12687"/>
            <a:ext cx="9121499" cy="514351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5"/>
          <p:cNvSpPr/>
          <p:nvPr/>
        </p:nvSpPr>
        <p:spPr>
          <a:xfrm>
            <a:off x="4419600" y="2418704"/>
            <a:ext cx="3048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background with blue text&#10;&#10;Description automatically generated" id="104" name="Google Shape;10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7514" y="4392683"/>
            <a:ext cx="3555899" cy="48657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5"/>
          <p:cNvSpPr/>
          <p:nvPr/>
        </p:nvSpPr>
        <p:spPr>
          <a:xfrm>
            <a:off x="7901940" y="403487"/>
            <a:ext cx="571500" cy="273900"/>
          </a:xfrm>
          <a:prstGeom prst="rect">
            <a:avLst/>
          </a:prstGeom>
          <a:solidFill>
            <a:srgbClr val="FFC8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 1">
  <p:cSld name="Title Slide_2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/>
          <p:nvPr>
            <p:ph idx="1" type="subTitle"/>
          </p:nvPr>
        </p:nvSpPr>
        <p:spPr>
          <a:xfrm>
            <a:off x="1371600" y="1248528"/>
            <a:ext cx="6400800" cy="26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2pPr>
            <a:lvl3pPr lvl="2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108" name="Google Shape;108;p26"/>
          <p:cNvSpPr txBox="1"/>
          <p:nvPr>
            <p:ph type="title"/>
          </p:nvPr>
        </p:nvSpPr>
        <p:spPr>
          <a:xfrm>
            <a:off x="0" y="131958"/>
            <a:ext cx="91440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rgbClr val="00245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_HEADER_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/>
          <p:nvPr>
            <p:ph type="title"/>
          </p:nvPr>
        </p:nvSpPr>
        <p:spPr>
          <a:xfrm>
            <a:off x="623888" y="1282303"/>
            <a:ext cx="7886700" cy="2139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600" spcFirstLastPara="1" rIns="68600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1" name="Google Shape;111;p27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2" name="Google Shape;112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600" spcFirstLastPara="1" rIns="68600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1 1">
  <p:cSld name="Two Content_3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 txBox="1"/>
          <p:nvPr>
            <p:ph idx="1" type="body"/>
          </p:nvPr>
        </p:nvSpPr>
        <p:spPr>
          <a:xfrm>
            <a:off x="685800" y="1116569"/>
            <a:ext cx="3810000" cy="29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/>
            </a:lvl3pPr>
            <a:lvl4pPr indent="-228600" lvl="3" marL="18288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/>
            </a:lvl9pPr>
          </a:lstStyle>
          <a:p/>
        </p:txBody>
      </p:sp>
      <p:sp>
        <p:nvSpPr>
          <p:cNvPr id="117" name="Google Shape;117;p28"/>
          <p:cNvSpPr txBox="1"/>
          <p:nvPr>
            <p:ph idx="2" type="body"/>
          </p:nvPr>
        </p:nvSpPr>
        <p:spPr>
          <a:xfrm>
            <a:off x="4648200" y="1116569"/>
            <a:ext cx="3810000" cy="29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/>
            </a:lvl3pPr>
            <a:lvl4pPr indent="-228600" lvl="3" marL="182880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800"/>
            </a:lvl9pPr>
          </a:lstStyle>
          <a:p/>
        </p:txBody>
      </p:sp>
      <p:sp>
        <p:nvSpPr>
          <p:cNvPr id="118" name="Google Shape;118;p28"/>
          <p:cNvSpPr txBox="1"/>
          <p:nvPr>
            <p:ph idx="11" type="ftr"/>
          </p:nvPr>
        </p:nvSpPr>
        <p:spPr>
          <a:xfrm>
            <a:off x="5076056" y="4623990"/>
            <a:ext cx="3903600" cy="41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Google Shape;119;p28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600" u="none" cap="none" strike="noStrike">
                <a:solidFill>
                  <a:srgbClr val="00346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3200" u="none" cap="none" strike="noStrike">
                <a:solidFill>
                  <a:schemeClr val="dk2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2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81.png"/><Relationship Id="rId4" Type="http://schemas.openxmlformats.org/officeDocument/2006/relationships/image" Target="../media/image91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0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94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87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86.png"/><Relationship Id="rId4" Type="http://schemas.openxmlformats.org/officeDocument/2006/relationships/image" Target="../media/image88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90.png"/><Relationship Id="rId4" Type="http://schemas.openxmlformats.org/officeDocument/2006/relationships/image" Target="../media/image106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93.png"/><Relationship Id="rId4" Type="http://schemas.openxmlformats.org/officeDocument/2006/relationships/image" Target="../media/image95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11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9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94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5.xml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96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7.xml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02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9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01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02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08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27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98.png"/><Relationship Id="rId4" Type="http://schemas.openxmlformats.org/officeDocument/2006/relationships/image" Target="../media/image105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5.xml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21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7.xml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113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9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5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09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1.xml"/><Relationship Id="rId3" Type="http://schemas.openxmlformats.org/officeDocument/2006/relationships/hyperlink" Target="about:blank" TargetMode="External"/><Relationship Id="rId4" Type="http://schemas.openxmlformats.org/officeDocument/2006/relationships/hyperlink" Target="about:blank" TargetMode="External"/><Relationship Id="rId9" Type="http://schemas.openxmlformats.org/officeDocument/2006/relationships/hyperlink" Target="about:blank" TargetMode="External"/><Relationship Id="rId5" Type="http://schemas.openxmlformats.org/officeDocument/2006/relationships/hyperlink" Target="about:blank" TargetMode="External"/><Relationship Id="rId6" Type="http://schemas.openxmlformats.org/officeDocument/2006/relationships/hyperlink" Target="about:blank" TargetMode="External"/><Relationship Id="rId7" Type="http://schemas.openxmlformats.org/officeDocument/2006/relationships/hyperlink" Target="about:blank" TargetMode="External"/><Relationship Id="rId8" Type="http://schemas.openxmlformats.org/officeDocument/2006/relationships/hyperlink" Target="about:blank" TargetMode="External"/><Relationship Id="rId11" Type="http://schemas.openxmlformats.org/officeDocument/2006/relationships/hyperlink" Target="about:blank" TargetMode="External"/><Relationship Id="rId10" Type="http://schemas.openxmlformats.org/officeDocument/2006/relationships/hyperlink" Target="about:blank" TargetMode="External"/><Relationship Id="rId12" Type="http://schemas.openxmlformats.org/officeDocument/2006/relationships/hyperlink" Target="about:blank" TargetMode="External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12.png"/><Relationship Id="rId4" Type="http://schemas.openxmlformats.org/officeDocument/2006/relationships/image" Target="../media/image107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17.png"/><Relationship Id="rId4" Type="http://schemas.openxmlformats.org/officeDocument/2006/relationships/image" Target="../media/image122.pn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20.pn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02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18.pn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7.xml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8.xml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1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1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9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2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4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9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5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9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8.png"/><Relationship Id="rId4" Type="http://schemas.openxmlformats.org/officeDocument/2006/relationships/image" Target="../media/image78.png"/><Relationship Id="rId5" Type="http://schemas.openxmlformats.org/officeDocument/2006/relationships/image" Target="../media/image49.png"/><Relationship Id="rId6" Type="http://schemas.openxmlformats.org/officeDocument/2006/relationships/image" Target="../media/image76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5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6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57.png"/><Relationship Id="rId4" Type="http://schemas.openxmlformats.org/officeDocument/2006/relationships/image" Target="../media/image54.png"/><Relationship Id="rId5" Type="http://schemas.openxmlformats.org/officeDocument/2006/relationships/image" Target="../media/image59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6.png"/><Relationship Id="rId4" Type="http://schemas.openxmlformats.org/officeDocument/2006/relationships/hyperlink" Target="http://www.pfizermedicalinformation.com/" TargetMode="External"/><Relationship Id="rId5" Type="http://schemas.openxmlformats.org/officeDocument/2006/relationships/image" Target="../media/image61.jpg"/><Relationship Id="rId6" Type="http://schemas.openxmlformats.org/officeDocument/2006/relationships/image" Target="../media/image62.jpg"/><Relationship Id="rId7" Type="http://schemas.openxmlformats.org/officeDocument/2006/relationships/image" Target="../media/image63.jpg"/><Relationship Id="rId8" Type="http://schemas.openxmlformats.org/officeDocument/2006/relationships/image" Target="../media/image64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7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67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68.png"/><Relationship Id="rId4" Type="http://schemas.openxmlformats.org/officeDocument/2006/relationships/image" Target="../media/image65.png"/><Relationship Id="rId5" Type="http://schemas.openxmlformats.org/officeDocument/2006/relationships/image" Target="../media/image74.png"/><Relationship Id="rId6" Type="http://schemas.openxmlformats.org/officeDocument/2006/relationships/image" Target="../media/image70.png"/><Relationship Id="rId7" Type="http://schemas.openxmlformats.org/officeDocument/2006/relationships/image" Target="../media/image69.png"/><Relationship Id="rId8" Type="http://schemas.openxmlformats.org/officeDocument/2006/relationships/image" Target="../media/image66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77.png"/><Relationship Id="rId4" Type="http://schemas.openxmlformats.org/officeDocument/2006/relationships/image" Target="../media/image123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2.png"/><Relationship Id="rId4" Type="http://schemas.openxmlformats.org/officeDocument/2006/relationships/image" Target="../media/image128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75.png"/><Relationship Id="rId4" Type="http://schemas.openxmlformats.org/officeDocument/2006/relationships/image" Target="../media/image79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82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4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4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4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84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4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85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9"/>
          <p:cNvSpPr/>
          <p:nvPr/>
        </p:nvSpPr>
        <p:spPr>
          <a:xfrm>
            <a:off x="0" y="2584444"/>
            <a:ext cx="91299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2C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C82C"/>
                </a:solidFill>
                <a:latin typeface="Arial"/>
                <a:ea typeface="Arial"/>
                <a:cs typeface="Arial"/>
                <a:sym typeface="Arial"/>
              </a:rPr>
              <a:t>BREAST MALIGNANCIES</a:t>
            </a:r>
            <a:endParaRPr/>
          </a:p>
        </p:txBody>
      </p:sp>
      <p:sp>
        <p:nvSpPr>
          <p:cNvPr id="125" name="Google Shape;125;p29"/>
          <p:cNvSpPr/>
          <p:nvPr/>
        </p:nvSpPr>
        <p:spPr>
          <a:xfrm>
            <a:off x="14075" y="3071060"/>
            <a:ext cx="9129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August 28</a:t>
            </a:r>
            <a:r>
              <a:rPr b="0" baseline="3000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8"/>
          <p:cNvSpPr txBox="1"/>
          <p:nvPr>
            <p:ph idx="1" type="subTitle"/>
          </p:nvPr>
        </p:nvSpPr>
        <p:spPr>
          <a:xfrm>
            <a:off x="1371600" y="1796405"/>
            <a:ext cx="6400800" cy="22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b="1" lang="en">
                <a:solidFill>
                  <a:srgbClr val="002E51"/>
                </a:solidFill>
              </a:rPr>
              <a:t>Margaret Van Meter, MD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Medical Director, Oncology Clinical Program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Medical Director, Breast Cancer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Intermountain Health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Salt Lake City, Utah</a:t>
            </a:r>
            <a:endParaRPr/>
          </a:p>
        </p:txBody>
      </p:sp>
      <p:sp>
        <p:nvSpPr>
          <p:cNvPr id="183" name="Google Shape;183;p38"/>
          <p:cNvSpPr txBox="1"/>
          <p:nvPr>
            <p:ph type="title"/>
          </p:nvPr>
        </p:nvSpPr>
        <p:spPr>
          <a:xfrm>
            <a:off x="0" y="399289"/>
            <a:ext cx="91440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2E51"/>
                </a:solidFill>
              </a:rPr>
              <a:t>CDK4/6 inhibitors in first-line therapy for HR+/HER2- metastatic breast cancer</a:t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128"/>
          <p:cNvGrpSpPr/>
          <p:nvPr/>
        </p:nvGrpSpPr>
        <p:grpSpPr>
          <a:xfrm>
            <a:off x="171056" y="709069"/>
            <a:ext cx="5959756" cy="2772397"/>
            <a:chOff x="456909" y="952758"/>
            <a:chExt cx="7618249" cy="3293806"/>
          </a:xfrm>
        </p:grpSpPr>
        <p:pic>
          <p:nvPicPr>
            <p:cNvPr id="1382" name="Google Shape;1382;p1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56909" y="952758"/>
              <a:ext cx="6653198" cy="32938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3" name="Google Shape;1383;p128"/>
            <p:cNvSpPr txBox="1"/>
            <p:nvPr/>
          </p:nvSpPr>
          <p:spPr>
            <a:xfrm>
              <a:off x="3646558" y="1974049"/>
              <a:ext cx="4428600" cy="85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Abemaciclib + trastuzumab + Fulvestrant </a:t>
              </a:r>
              <a:endParaRPr sz="11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vs </a:t>
              </a:r>
              <a:endParaRPr sz="11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Abemaciclib + trastuzumab</a:t>
              </a:r>
              <a:endParaRPr sz="1100"/>
            </a:p>
          </p:txBody>
        </p:sp>
        <p:sp>
          <p:nvSpPr>
            <p:cNvPr id="1384" name="Google Shape;1384;p128"/>
            <p:cNvSpPr txBox="1"/>
            <p:nvPr/>
          </p:nvSpPr>
          <p:spPr>
            <a:xfrm>
              <a:off x="2733907" y="2119427"/>
              <a:ext cx="875100" cy="33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PFS</a:t>
              </a:r>
              <a:endParaRPr sz="1100"/>
            </a:p>
          </p:txBody>
        </p:sp>
      </p:grpSp>
      <p:sp>
        <p:nvSpPr>
          <p:cNvPr id="1385" name="Google Shape;1385;p128"/>
          <p:cNvSpPr txBox="1"/>
          <p:nvPr/>
        </p:nvSpPr>
        <p:spPr>
          <a:xfrm>
            <a:off x="776330" y="3704813"/>
            <a:ext cx="23523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Char char="•"/>
            </a:pPr>
            <a:r>
              <a:rPr i="1" lang="en" sz="1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No significant difference by adding Abemaciclib</a:t>
            </a:r>
            <a:endParaRPr i="1" sz="14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400"/>
              <a:buFont typeface="Arial"/>
              <a:buChar char="•"/>
            </a:pPr>
            <a:r>
              <a:rPr i="1" lang="en" sz="14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Not select Luminal type </a:t>
            </a:r>
            <a:endParaRPr sz="1100"/>
          </a:p>
        </p:txBody>
      </p:sp>
      <p:grpSp>
        <p:nvGrpSpPr>
          <p:cNvPr id="1386" name="Google Shape;1386;p128"/>
          <p:cNvGrpSpPr/>
          <p:nvPr/>
        </p:nvGrpSpPr>
        <p:grpSpPr>
          <a:xfrm>
            <a:off x="3891128" y="2427910"/>
            <a:ext cx="5130480" cy="2573385"/>
            <a:chOff x="4643437" y="3196941"/>
            <a:chExt cx="6840640" cy="3431179"/>
          </a:xfrm>
        </p:grpSpPr>
        <p:pic>
          <p:nvPicPr>
            <p:cNvPr id="1387" name="Google Shape;1387;p1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643437" y="3196941"/>
              <a:ext cx="6840640" cy="34311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8" name="Google Shape;1388;p128"/>
            <p:cNvSpPr txBox="1"/>
            <p:nvPr/>
          </p:nvSpPr>
          <p:spPr>
            <a:xfrm>
              <a:off x="7718322" y="4326888"/>
              <a:ext cx="3228000" cy="95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Abemaciclib + trastuzumab</a:t>
              </a:r>
              <a:endParaRPr sz="11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vs</a:t>
              </a:r>
              <a:endParaRPr sz="11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548135"/>
                  </a:solidFill>
                  <a:latin typeface="Calibri"/>
                  <a:ea typeface="Calibri"/>
                  <a:cs typeface="Calibri"/>
                  <a:sym typeface="Calibri"/>
                </a:rPr>
                <a:t>Trastuzumab+ chemo agent</a:t>
              </a:r>
              <a:endParaRPr sz="1100"/>
            </a:p>
          </p:txBody>
        </p:sp>
        <p:sp>
          <p:nvSpPr>
            <p:cNvPr id="1389" name="Google Shape;1389;p128"/>
            <p:cNvSpPr txBox="1"/>
            <p:nvPr/>
          </p:nvSpPr>
          <p:spPr>
            <a:xfrm>
              <a:off x="6843252" y="4346553"/>
              <a:ext cx="7275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PFS</a:t>
              </a:r>
              <a:endParaRPr sz="1100"/>
            </a:p>
          </p:txBody>
        </p:sp>
      </p:grpSp>
      <p:sp>
        <p:nvSpPr>
          <p:cNvPr id="1390" name="Google Shape;1390;p128"/>
          <p:cNvSpPr txBox="1"/>
          <p:nvPr/>
        </p:nvSpPr>
        <p:spPr>
          <a:xfrm>
            <a:off x="0" y="4814353"/>
            <a:ext cx="2411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Tolaney, et al. Lancnt Oncol. 2020</a:t>
            </a:r>
            <a:endParaRPr sz="1100"/>
          </a:p>
        </p:txBody>
      </p:sp>
      <p:sp>
        <p:nvSpPr>
          <p:cNvPr id="1391" name="Google Shape;1391;p128"/>
          <p:cNvSpPr txBox="1"/>
          <p:nvPr/>
        </p:nvSpPr>
        <p:spPr>
          <a:xfrm>
            <a:off x="2353553" y="150013"/>
            <a:ext cx="45834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MonarHER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129"/>
          <p:cNvSpPr txBox="1"/>
          <p:nvPr/>
        </p:nvSpPr>
        <p:spPr>
          <a:xfrm>
            <a:off x="932478" y="422405"/>
            <a:ext cx="30546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Similar study: PATINA</a:t>
            </a:r>
            <a:endParaRPr sz="1100"/>
          </a:p>
        </p:txBody>
      </p:sp>
      <p:pic>
        <p:nvPicPr>
          <p:cNvPr id="1397" name="Google Shape;1397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765" y="1074419"/>
            <a:ext cx="4948967" cy="2299043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Google Shape;1398;p129"/>
          <p:cNvSpPr txBox="1"/>
          <p:nvPr/>
        </p:nvSpPr>
        <p:spPr>
          <a:xfrm>
            <a:off x="776173" y="3583264"/>
            <a:ext cx="15012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Waiting for results </a:t>
            </a:r>
            <a:endParaRPr sz="1100"/>
          </a:p>
        </p:txBody>
      </p:sp>
      <p:sp>
        <p:nvSpPr>
          <p:cNvPr id="1399" name="Google Shape;1399;p129"/>
          <p:cNvSpPr/>
          <p:nvPr/>
        </p:nvSpPr>
        <p:spPr>
          <a:xfrm>
            <a:off x="5611809" y="1873643"/>
            <a:ext cx="29913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Triplets therapy maybe an option for </a:t>
            </a:r>
            <a:r>
              <a:rPr b="1"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selected</a:t>
            </a: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ER+/HER2+ mBC</a:t>
            </a:r>
            <a:endParaRPr i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high evidence data is needed 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30"/>
          <p:cNvSpPr/>
          <p:nvPr/>
        </p:nvSpPr>
        <p:spPr>
          <a:xfrm>
            <a:off x="2287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6" name="Google Shape;1406;p130"/>
          <p:cNvPicPr preferRelativeResize="0"/>
          <p:nvPr/>
        </p:nvPicPr>
        <p:blipFill rotWithShape="1">
          <a:blip r:embed="rId3">
            <a:alphaModFix/>
          </a:blip>
          <a:srcRect b="5912" l="0" r="0" t="11857"/>
          <a:stretch/>
        </p:blipFill>
        <p:spPr>
          <a:xfrm>
            <a:off x="1891767" y="8"/>
            <a:ext cx="7252234" cy="5143488"/>
          </a:xfrm>
          <a:prstGeom prst="rect">
            <a:avLst/>
          </a:prstGeom>
          <a:noFill/>
          <a:ln>
            <a:noFill/>
          </a:ln>
        </p:spPr>
      </p:pic>
      <p:sp>
        <p:nvSpPr>
          <p:cNvPr id="1407" name="Google Shape;1407;p130"/>
          <p:cNvSpPr/>
          <p:nvPr/>
        </p:nvSpPr>
        <p:spPr>
          <a:xfrm>
            <a:off x="-1" y="0"/>
            <a:ext cx="55428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8" name="Google Shape;1408;p130"/>
          <p:cNvSpPr txBox="1"/>
          <p:nvPr>
            <p:ph idx="1" type="body"/>
          </p:nvPr>
        </p:nvSpPr>
        <p:spPr>
          <a:xfrm>
            <a:off x="393254" y="1408506"/>
            <a:ext cx="4773300" cy="23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100"/>
              <a:buChar char="●"/>
            </a:pPr>
            <a:r>
              <a:rPr lang="en">
                <a:solidFill>
                  <a:srgbClr val="BFBFBF"/>
                </a:solidFill>
              </a:rPr>
              <a:t>Early stage HER2+ BC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Metastatic HER2+ BC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BFBFBF"/>
              </a:buClr>
              <a:buSzPts val="2100"/>
              <a:buChar char="○"/>
            </a:pPr>
            <a:r>
              <a:rPr lang="en" sz="2100">
                <a:solidFill>
                  <a:srgbClr val="BFBFBF"/>
                </a:solidFill>
              </a:rPr>
              <a:t>General 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BFBFBF"/>
              </a:buClr>
              <a:buSzPts val="2100"/>
              <a:buChar char="○"/>
            </a:pPr>
            <a:r>
              <a:rPr lang="en" sz="2100">
                <a:solidFill>
                  <a:srgbClr val="BFBFBF"/>
                </a:solidFill>
              </a:rPr>
              <a:t>ER+/HER2+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○"/>
            </a:pPr>
            <a:r>
              <a:rPr lang="en" sz="2100"/>
              <a:t>CNS Metastases (tucatinib vs Tdxd)</a:t>
            </a: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" name="Google Shape;1413;p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795" y="925593"/>
            <a:ext cx="7187770" cy="2919869"/>
          </a:xfrm>
          <a:prstGeom prst="rect">
            <a:avLst/>
          </a:prstGeom>
          <a:noFill/>
          <a:ln>
            <a:noFill/>
          </a:ln>
        </p:spPr>
      </p:pic>
      <p:sp>
        <p:nvSpPr>
          <p:cNvPr id="1414" name="Google Shape;1414;p131"/>
          <p:cNvSpPr txBox="1"/>
          <p:nvPr/>
        </p:nvSpPr>
        <p:spPr>
          <a:xfrm>
            <a:off x="3034997" y="491892"/>
            <a:ext cx="26427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HER2CLIMB Study Design</a:t>
            </a:r>
            <a:endParaRPr sz="110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9" name="Google Shape;1419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26176" y="2643887"/>
            <a:ext cx="6387858" cy="239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5227" y="85822"/>
            <a:ext cx="6368822" cy="2411565"/>
          </a:xfrm>
          <a:prstGeom prst="rect">
            <a:avLst/>
          </a:prstGeom>
          <a:noFill/>
          <a:ln>
            <a:noFill/>
          </a:ln>
        </p:spPr>
      </p:pic>
      <p:sp>
        <p:nvSpPr>
          <p:cNvPr id="1421" name="Google Shape;1421;p132"/>
          <p:cNvSpPr txBox="1"/>
          <p:nvPr/>
        </p:nvSpPr>
        <p:spPr>
          <a:xfrm>
            <a:off x="0" y="4912667"/>
            <a:ext cx="20814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Nancy Lin, et al. JAMA Oncol. 2022</a:t>
            </a:r>
            <a:endParaRPr sz="1100"/>
          </a:p>
        </p:txBody>
      </p:sp>
      <p:sp>
        <p:nvSpPr>
          <p:cNvPr id="1422" name="Google Shape;1422;p132"/>
          <p:cNvSpPr txBox="1"/>
          <p:nvPr/>
        </p:nvSpPr>
        <p:spPr>
          <a:xfrm>
            <a:off x="520858" y="1017974"/>
            <a:ext cx="17775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HER2CLIMB: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Patients with Brain Metastases</a:t>
            </a:r>
            <a:endParaRPr sz="1100"/>
          </a:p>
        </p:txBody>
      </p:sp>
      <p:sp>
        <p:nvSpPr>
          <p:cNvPr id="1423" name="Google Shape;1423;p132"/>
          <p:cNvSpPr txBox="1"/>
          <p:nvPr/>
        </p:nvSpPr>
        <p:spPr>
          <a:xfrm>
            <a:off x="7126234" y="2998061"/>
            <a:ext cx="17775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Median OS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21.6 mo vs 12.5 mo</a:t>
            </a:r>
            <a:endParaRPr b="1"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4" name="Google Shape;1424;p132"/>
          <p:cNvSpPr txBox="1"/>
          <p:nvPr/>
        </p:nvSpPr>
        <p:spPr>
          <a:xfrm>
            <a:off x="6956420" y="533225"/>
            <a:ext cx="1566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Median PFS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9.9 mo vs 4.2 mo</a:t>
            </a:r>
            <a:endParaRPr b="1" sz="1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133"/>
          <p:cNvSpPr txBox="1"/>
          <p:nvPr/>
        </p:nvSpPr>
        <p:spPr>
          <a:xfrm>
            <a:off x="943013" y="405359"/>
            <a:ext cx="75153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DESTINY-Breast 01, 02, and 03 Pooled analysis of T-dxd in HER2+ mBC with Brain Metastases (BM)</a:t>
            </a:r>
            <a:endParaRPr sz="1100"/>
          </a:p>
        </p:txBody>
      </p:sp>
      <p:sp>
        <p:nvSpPr>
          <p:cNvPr id="1430" name="Google Shape;1430;p133"/>
          <p:cNvSpPr txBox="1"/>
          <p:nvPr/>
        </p:nvSpPr>
        <p:spPr>
          <a:xfrm>
            <a:off x="6625244" y="4912667"/>
            <a:ext cx="25188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Hurvitz SA, et al. ESMO 2023. Abstract 3770</a:t>
            </a:r>
            <a:endParaRPr sz="1100"/>
          </a:p>
        </p:txBody>
      </p:sp>
      <p:grpSp>
        <p:nvGrpSpPr>
          <p:cNvPr id="1431" name="Google Shape;1431;p133"/>
          <p:cNvGrpSpPr/>
          <p:nvPr/>
        </p:nvGrpSpPr>
        <p:grpSpPr>
          <a:xfrm>
            <a:off x="947524" y="1327475"/>
            <a:ext cx="6011132" cy="715725"/>
            <a:chOff x="605443" y="1594803"/>
            <a:chExt cx="8014843" cy="954300"/>
          </a:xfrm>
        </p:grpSpPr>
        <p:sp>
          <p:nvSpPr>
            <p:cNvPr id="1432" name="Google Shape;1432;p133"/>
            <p:cNvSpPr txBox="1"/>
            <p:nvPr/>
          </p:nvSpPr>
          <p:spPr>
            <a:xfrm>
              <a:off x="605443" y="1631658"/>
              <a:ext cx="2353800" cy="666900"/>
            </a:xfrm>
            <a:prstGeom prst="rect">
              <a:avLst/>
            </a:prstGeom>
            <a:solidFill>
              <a:srgbClr val="D8E2F3"/>
            </a:solidFill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DESTINY-Breast 01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BM=19</a:t>
              </a:r>
              <a:endParaRPr sz="1100"/>
            </a:p>
          </p:txBody>
        </p:sp>
        <p:sp>
          <p:nvSpPr>
            <p:cNvPr id="1433" name="Google Shape;1433;p133"/>
            <p:cNvSpPr txBox="1"/>
            <p:nvPr/>
          </p:nvSpPr>
          <p:spPr>
            <a:xfrm>
              <a:off x="4106486" y="1594803"/>
              <a:ext cx="4513800" cy="954300"/>
            </a:xfrm>
            <a:prstGeom prst="rect">
              <a:avLst/>
            </a:prstGeom>
            <a:solidFill>
              <a:srgbClr val="D8E2F3"/>
            </a:solidFill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T-Dxd for previously treated HER2+ mBC. </a:t>
              </a:r>
              <a:endParaRPr sz="1100"/>
            </a:p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Any line.</a:t>
              </a:r>
              <a:endParaRPr sz="1100"/>
            </a:p>
          </p:txBody>
        </p:sp>
        <p:sp>
          <p:nvSpPr>
            <p:cNvPr id="1434" name="Google Shape;1434;p133"/>
            <p:cNvSpPr/>
            <p:nvPr/>
          </p:nvSpPr>
          <p:spPr>
            <a:xfrm>
              <a:off x="3117272" y="1921778"/>
              <a:ext cx="831300" cy="960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600" spcFirstLastPara="1" rIns="68600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5" name="Google Shape;1435;p133"/>
          <p:cNvGrpSpPr/>
          <p:nvPr/>
        </p:nvGrpSpPr>
        <p:grpSpPr>
          <a:xfrm>
            <a:off x="947524" y="2200082"/>
            <a:ext cx="7071272" cy="931315"/>
            <a:chOff x="605442" y="2827816"/>
            <a:chExt cx="9428362" cy="1241753"/>
          </a:xfrm>
        </p:grpSpPr>
        <p:sp>
          <p:nvSpPr>
            <p:cNvPr id="1436" name="Google Shape;1436;p133"/>
            <p:cNvSpPr txBox="1"/>
            <p:nvPr/>
          </p:nvSpPr>
          <p:spPr>
            <a:xfrm>
              <a:off x="605442" y="3018913"/>
              <a:ext cx="2353800" cy="666900"/>
            </a:xfrm>
            <a:prstGeom prst="rect">
              <a:avLst/>
            </a:prstGeom>
            <a:solidFill>
              <a:srgbClr val="FBE4D4"/>
            </a:solidFill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DESTINY-Breast 02 BM=124</a:t>
              </a:r>
              <a:endParaRPr sz="1100"/>
            </a:p>
          </p:txBody>
        </p:sp>
        <p:sp>
          <p:nvSpPr>
            <p:cNvPr id="1437" name="Google Shape;1437;p133"/>
            <p:cNvSpPr txBox="1"/>
            <p:nvPr/>
          </p:nvSpPr>
          <p:spPr>
            <a:xfrm>
              <a:off x="8136604" y="2827816"/>
              <a:ext cx="1897200" cy="1241700"/>
            </a:xfrm>
            <a:prstGeom prst="rect">
              <a:avLst/>
            </a:prstGeom>
            <a:solidFill>
              <a:srgbClr val="FBE4D4"/>
            </a:solidFill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T-Dxd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vs</a:t>
              </a:r>
              <a:endParaRPr sz="11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Physician's choice</a:t>
              </a:r>
              <a:endParaRPr sz="1100"/>
            </a:p>
          </p:txBody>
        </p:sp>
        <p:sp>
          <p:nvSpPr>
            <p:cNvPr id="1438" name="Google Shape;1438;p133"/>
            <p:cNvSpPr txBox="1"/>
            <p:nvPr/>
          </p:nvSpPr>
          <p:spPr>
            <a:xfrm>
              <a:off x="4106487" y="2827869"/>
              <a:ext cx="3265200" cy="1241700"/>
            </a:xfrm>
            <a:prstGeom prst="rect">
              <a:avLst/>
            </a:prstGeom>
            <a:solidFill>
              <a:srgbClr val="FBE4D4"/>
            </a:solidFill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HER2+ mBC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Previously treated with TDM1</a:t>
              </a:r>
              <a:endParaRPr sz="1100"/>
            </a:p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3L </a:t>
              </a:r>
              <a:endParaRPr sz="1100"/>
            </a:p>
          </p:txBody>
        </p:sp>
        <p:sp>
          <p:nvSpPr>
            <p:cNvPr id="1439" name="Google Shape;1439;p133"/>
            <p:cNvSpPr/>
            <p:nvPr/>
          </p:nvSpPr>
          <p:spPr>
            <a:xfrm>
              <a:off x="3117272" y="3289534"/>
              <a:ext cx="831300" cy="960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600" spcFirstLastPara="1" rIns="68600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0" name="Google Shape;1440;p133"/>
            <p:cNvSpPr/>
            <p:nvPr/>
          </p:nvSpPr>
          <p:spPr>
            <a:xfrm>
              <a:off x="7529490" y="3193512"/>
              <a:ext cx="495900" cy="960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600" spcFirstLastPara="1" rIns="68600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41" name="Google Shape;1441;p133"/>
          <p:cNvGrpSpPr/>
          <p:nvPr/>
        </p:nvGrpSpPr>
        <p:grpSpPr>
          <a:xfrm>
            <a:off x="943013" y="3214646"/>
            <a:ext cx="7212528" cy="1146600"/>
            <a:chOff x="605441" y="4443499"/>
            <a:chExt cx="9616704" cy="1528800"/>
          </a:xfrm>
        </p:grpSpPr>
        <p:sp>
          <p:nvSpPr>
            <p:cNvPr id="1442" name="Google Shape;1442;p133"/>
            <p:cNvSpPr txBox="1"/>
            <p:nvPr/>
          </p:nvSpPr>
          <p:spPr>
            <a:xfrm>
              <a:off x="605441" y="4708373"/>
              <a:ext cx="2353800" cy="666900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DESTINY-Breast 03 </a:t>
              </a:r>
              <a:endParaRPr sz="1100"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BM=88</a:t>
              </a:r>
              <a:endParaRPr sz="1100"/>
            </a:p>
          </p:txBody>
        </p:sp>
        <p:sp>
          <p:nvSpPr>
            <p:cNvPr id="1443" name="Google Shape;1443;p133"/>
            <p:cNvSpPr txBox="1"/>
            <p:nvPr/>
          </p:nvSpPr>
          <p:spPr>
            <a:xfrm>
              <a:off x="9085145" y="4538593"/>
              <a:ext cx="1137000" cy="954300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T-Dxd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vs</a:t>
              </a:r>
              <a:endParaRPr sz="1100"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TDM1</a:t>
              </a:r>
              <a:endParaRPr sz="1100"/>
            </a:p>
          </p:txBody>
        </p:sp>
        <p:sp>
          <p:nvSpPr>
            <p:cNvPr id="1444" name="Google Shape;1444;p133"/>
            <p:cNvSpPr txBox="1"/>
            <p:nvPr/>
          </p:nvSpPr>
          <p:spPr>
            <a:xfrm>
              <a:off x="4106487" y="4443499"/>
              <a:ext cx="4212300" cy="1528800"/>
            </a:xfrm>
            <a:prstGeom prst="rect">
              <a:avLst/>
            </a:prstGeom>
            <a:solidFill>
              <a:srgbClr val="DBDBDB"/>
            </a:solidFill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HER2+ mBC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After Taxane and HP based therapy only</a:t>
              </a:r>
              <a:endParaRPr sz="1100"/>
            </a:p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Not received TDM1</a:t>
              </a:r>
              <a:endParaRPr sz="1100"/>
            </a:p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2L </a:t>
              </a:r>
              <a:endParaRPr sz="1100"/>
            </a:p>
          </p:txBody>
        </p:sp>
        <p:sp>
          <p:nvSpPr>
            <p:cNvPr id="1445" name="Google Shape;1445;p133"/>
            <p:cNvSpPr/>
            <p:nvPr/>
          </p:nvSpPr>
          <p:spPr>
            <a:xfrm>
              <a:off x="3117272" y="5000258"/>
              <a:ext cx="831300" cy="960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600" spcFirstLastPara="1" rIns="68600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6" name="Google Shape;1446;p133"/>
            <p:cNvSpPr/>
            <p:nvPr/>
          </p:nvSpPr>
          <p:spPr>
            <a:xfrm>
              <a:off x="8476801" y="4952274"/>
              <a:ext cx="491100" cy="729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12700">
              <a:solidFill>
                <a:srgbClr val="315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600" spcFirstLastPara="1" rIns="68600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1" name="Google Shape;1451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1859" y="1108000"/>
            <a:ext cx="4337577" cy="233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Google Shape;1452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3317" y="1128308"/>
            <a:ext cx="4302666" cy="2293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53" name="Google Shape;1453;p134"/>
          <p:cNvSpPr txBox="1"/>
          <p:nvPr/>
        </p:nvSpPr>
        <p:spPr>
          <a:xfrm>
            <a:off x="770028" y="313811"/>
            <a:ext cx="76038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DESTINY-Breast 01, 02, and 03 Pooled analysis of T-dxd in HER2+ mBC with BM</a:t>
            </a:r>
            <a:endParaRPr sz="1100"/>
          </a:p>
        </p:txBody>
      </p:sp>
      <p:graphicFrame>
        <p:nvGraphicFramePr>
          <p:cNvPr id="1454" name="Google Shape;1454;p134"/>
          <p:cNvGraphicFramePr/>
          <p:nvPr/>
        </p:nvGraphicFramePr>
        <p:xfrm>
          <a:off x="511235" y="357239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{BC06217A-B2E2-4273-9796-0A16297E377B}</a:tableStyleId>
              </a:tblPr>
              <a:tblGrid>
                <a:gridCol w="1834400"/>
                <a:gridCol w="1126425"/>
                <a:gridCol w="998075"/>
              </a:tblGrid>
              <a:tr h="4135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Treated/Stable BM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T-Dxd</a:t>
                      </a:r>
                      <a:r>
                        <a:rPr lang="en" sz="1100"/>
                        <a:t> n=104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Comparator (n=58)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2190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</a:t>
                      </a:r>
                      <a:r>
                        <a:rPr lang="en" sz="1100"/>
                        <a:t>edian CNS-PFS, mo (95% CI)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12.3 (11.1-13.8)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8.7(6.3-11.8)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197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HR</a:t>
                      </a:r>
                      <a:r>
                        <a:rPr lang="en" sz="1100"/>
                        <a:t> (95% CI)</a:t>
                      </a:r>
                      <a:endParaRPr sz="1100"/>
                    </a:p>
                  </a:txBody>
                  <a:tcPr marT="34300" marB="34300" marR="68600" marL="68600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0000"/>
                          </a:solidFill>
                        </a:rPr>
                        <a:t>0.59 (0.39,</a:t>
                      </a:r>
                      <a:r>
                        <a:rPr b="1" lang="en" sz="1100">
                          <a:solidFill>
                            <a:srgbClr val="FF0000"/>
                          </a:solidFill>
                        </a:rPr>
                        <a:t> 0.89)</a:t>
                      </a:r>
                      <a:endParaRPr b="1" sz="1100">
                        <a:solidFill>
                          <a:srgbClr val="FF0000"/>
                        </a:solidFill>
                      </a:endParaRPr>
                    </a:p>
                  </a:txBody>
                  <a:tcPr marT="34300" marB="34300" marR="68600" marL="68600"/>
                </a:tc>
                <a:tc hMerge="1"/>
              </a:tr>
            </a:tbl>
          </a:graphicData>
        </a:graphic>
      </p:graphicFrame>
      <p:graphicFrame>
        <p:nvGraphicFramePr>
          <p:cNvPr id="1455" name="Google Shape;1455;p134"/>
          <p:cNvGraphicFramePr/>
          <p:nvPr/>
        </p:nvGraphicFramePr>
        <p:xfrm>
          <a:off x="5018810" y="357239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{BC06217A-B2E2-4273-9796-0A16297E377B}</a:tableStyleId>
              </a:tblPr>
              <a:tblGrid>
                <a:gridCol w="1902800"/>
                <a:gridCol w="1044075"/>
                <a:gridCol w="993375"/>
              </a:tblGrid>
              <a:tr h="347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untreated/active BM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T-Dxd</a:t>
                      </a:r>
                      <a:r>
                        <a:rPr lang="en" sz="1100"/>
                        <a:t> n=44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Comparator (n=25)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2208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</a:t>
                      </a:r>
                      <a:r>
                        <a:rPr lang="en" sz="1100"/>
                        <a:t>edian CNS-PFS, mo (95% CI)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18.5(13.6,23.3)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4.0(2.7, 5.7)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1988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HR</a:t>
                      </a:r>
                      <a:r>
                        <a:rPr lang="en" sz="1100"/>
                        <a:t> (95% CI)</a:t>
                      </a:r>
                      <a:endParaRPr sz="1100"/>
                    </a:p>
                  </a:txBody>
                  <a:tcPr marT="34300" marB="34300" marR="68600" marL="68600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FF0000"/>
                          </a:solidFill>
                        </a:rPr>
                        <a:t>0.19 (0.11,</a:t>
                      </a:r>
                      <a:r>
                        <a:rPr b="1" lang="en" sz="1100">
                          <a:solidFill>
                            <a:srgbClr val="FF0000"/>
                          </a:solidFill>
                        </a:rPr>
                        <a:t> 0.35)</a:t>
                      </a:r>
                      <a:endParaRPr b="1" sz="1100">
                        <a:solidFill>
                          <a:srgbClr val="FF0000"/>
                        </a:solidFill>
                      </a:endParaRPr>
                    </a:p>
                  </a:txBody>
                  <a:tcPr marT="34300" marB="34300" marR="68600" marL="68600"/>
                </a:tc>
                <a:tc hMerge="1"/>
              </a:tr>
            </a:tbl>
          </a:graphicData>
        </a:graphic>
      </p:graphicFrame>
      <p:sp>
        <p:nvSpPr>
          <p:cNvPr id="1456" name="Google Shape;1456;p134"/>
          <p:cNvSpPr txBox="1"/>
          <p:nvPr/>
        </p:nvSpPr>
        <p:spPr>
          <a:xfrm>
            <a:off x="2366012" y="1690689"/>
            <a:ext cx="626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T-Dxd</a:t>
            </a:r>
            <a:endParaRPr sz="14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7" name="Google Shape;1457;p134"/>
          <p:cNvSpPr txBox="1"/>
          <p:nvPr/>
        </p:nvSpPr>
        <p:spPr>
          <a:xfrm>
            <a:off x="1370562" y="2096212"/>
            <a:ext cx="995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Comparator</a:t>
            </a:r>
            <a:endParaRPr sz="1100"/>
          </a:p>
        </p:txBody>
      </p:sp>
      <p:sp>
        <p:nvSpPr>
          <p:cNvPr id="1458" name="Google Shape;1458;p134"/>
          <p:cNvSpPr txBox="1"/>
          <p:nvPr/>
        </p:nvSpPr>
        <p:spPr>
          <a:xfrm>
            <a:off x="7206097" y="1699390"/>
            <a:ext cx="626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T-Dxd</a:t>
            </a:r>
            <a:endParaRPr sz="14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134"/>
          <p:cNvSpPr txBox="1"/>
          <p:nvPr/>
        </p:nvSpPr>
        <p:spPr>
          <a:xfrm>
            <a:off x="6148302" y="2185574"/>
            <a:ext cx="995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Comparator</a:t>
            </a:r>
            <a:endParaRPr sz="1100"/>
          </a:p>
        </p:txBody>
      </p:sp>
      <p:sp>
        <p:nvSpPr>
          <p:cNvPr id="1460" name="Google Shape;1460;p134"/>
          <p:cNvSpPr txBox="1"/>
          <p:nvPr/>
        </p:nvSpPr>
        <p:spPr>
          <a:xfrm>
            <a:off x="6625244" y="4912667"/>
            <a:ext cx="25188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Hurvitz SA, et al. ESMO 2023. Abstract 3770</a:t>
            </a:r>
            <a:endParaRPr sz="110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135"/>
          <p:cNvSpPr txBox="1"/>
          <p:nvPr/>
        </p:nvSpPr>
        <p:spPr>
          <a:xfrm>
            <a:off x="2320288" y="380696"/>
            <a:ext cx="5025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TUXEDO-1 trial: Tdxd in HER2+ mBC with brain metastases, N=15</a:t>
            </a:r>
            <a:endParaRPr sz="1100"/>
          </a:p>
        </p:txBody>
      </p:sp>
      <p:pic>
        <p:nvPicPr>
          <p:cNvPr id="1466" name="Google Shape;1466;p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58623" y="979580"/>
            <a:ext cx="3311660" cy="3169639"/>
          </a:xfrm>
          <a:prstGeom prst="rect">
            <a:avLst/>
          </a:prstGeom>
          <a:noFill/>
          <a:ln>
            <a:noFill/>
          </a:ln>
        </p:spPr>
      </p:pic>
      <p:sp>
        <p:nvSpPr>
          <p:cNvPr id="1467" name="Google Shape;1467;p135"/>
          <p:cNvSpPr txBox="1"/>
          <p:nvPr/>
        </p:nvSpPr>
        <p:spPr>
          <a:xfrm>
            <a:off x="4655820" y="4443743"/>
            <a:ext cx="2598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Intracranial response rate: 73.3%</a:t>
            </a:r>
            <a:endParaRPr sz="1100"/>
          </a:p>
        </p:txBody>
      </p:sp>
      <p:pic>
        <p:nvPicPr>
          <p:cNvPr id="1468" name="Google Shape;1468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9340" y="1854590"/>
            <a:ext cx="3454681" cy="1432996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Google Shape;1469;p135"/>
          <p:cNvSpPr txBox="1"/>
          <p:nvPr/>
        </p:nvSpPr>
        <p:spPr>
          <a:xfrm>
            <a:off x="319340" y="979580"/>
            <a:ext cx="28962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Prospective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2, single –arm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 LMD</a:t>
            </a:r>
            <a:endParaRPr sz="1100"/>
          </a:p>
        </p:txBody>
      </p:sp>
      <p:graphicFrame>
        <p:nvGraphicFramePr>
          <p:cNvPr id="1470" name="Google Shape;1470;p135"/>
          <p:cNvGraphicFramePr/>
          <p:nvPr/>
        </p:nvGraphicFramePr>
        <p:xfrm>
          <a:off x="529581" y="346972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{BC06217A-B2E2-4273-9796-0A16297E377B}</a:tableStyleId>
              </a:tblPr>
              <a:tblGrid>
                <a:gridCol w="1276350"/>
                <a:gridCol w="1577350"/>
              </a:tblGrid>
              <a:tr h="27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Response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Patients (%)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CNS-CR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 2 (13%)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CNS-PR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 9 (60%)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CNS-SD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 3 (20%)</a:t>
                      </a:r>
                      <a:endParaRPr sz="1100"/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sp>
        <p:nvSpPr>
          <p:cNvPr id="1471" name="Google Shape;1471;p135"/>
          <p:cNvSpPr txBox="1"/>
          <p:nvPr/>
        </p:nvSpPr>
        <p:spPr>
          <a:xfrm>
            <a:off x="6789420" y="4840962"/>
            <a:ext cx="2354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Bartsch R et al. Naturamedicine. 2022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136"/>
          <p:cNvSpPr txBox="1"/>
          <p:nvPr/>
        </p:nvSpPr>
        <p:spPr>
          <a:xfrm>
            <a:off x="189799" y="1438574"/>
            <a:ext cx="1695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DEBBRAH trial</a:t>
            </a:r>
            <a:endParaRPr sz="1100"/>
          </a:p>
        </p:txBody>
      </p:sp>
      <p:pic>
        <p:nvPicPr>
          <p:cNvPr id="1478" name="Google Shape;1478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3726" y="754000"/>
            <a:ext cx="6320284" cy="28023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9" name="Google Shape;1479;p136"/>
          <p:cNvGrpSpPr/>
          <p:nvPr/>
        </p:nvGrpSpPr>
        <p:grpSpPr>
          <a:xfrm>
            <a:off x="4630298" y="3052820"/>
            <a:ext cx="3577091" cy="827457"/>
            <a:chOff x="4912764" y="4606890"/>
            <a:chExt cx="4769455" cy="1103276"/>
          </a:xfrm>
        </p:grpSpPr>
        <p:grpSp>
          <p:nvGrpSpPr>
            <p:cNvPr id="1480" name="Google Shape;1480;p136"/>
            <p:cNvGrpSpPr/>
            <p:nvPr/>
          </p:nvGrpSpPr>
          <p:grpSpPr>
            <a:xfrm>
              <a:off x="4912764" y="4606890"/>
              <a:ext cx="3215304" cy="666857"/>
              <a:chOff x="3944660" y="4914646"/>
              <a:chExt cx="2534330" cy="738000"/>
            </a:xfrm>
          </p:grpSpPr>
          <p:sp>
            <p:nvSpPr>
              <p:cNvPr id="1481" name="Google Shape;1481;p136"/>
              <p:cNvSpPr txBox="1"/>
              <p:nvPr/>
            </p:nvSpPr>
            <p:spPr>
              <a:xfrm>
                <a:off x="4172590" y="4914646"/>
                <a:ext cx="2306400" cy="73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600" spcFirstLastPara="1" rIns="68600" wrap="square" tIns="3427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Progressing brain mets. N=9</a:t>
                </a:r>
                <a:endParaRPr sz="1100"/>
              </a:p>
            </p:txBody>
          </p:sp>
          <p:sp>
            <p:nvSpPr>
              <p:cNvPr id="1482" name="Google Shape;1482;p136"/>
              <p:cNvSpPr/>
              <p:nvPr/>
            </p:nvSpPr>
            <p:spPr>
              <a:xfrm>
                <a:off x="3944660" y="5026485"/>
                <a:ext cx="284400" cy="240000"/>
              </a:xfrm>
              <a:prstGeom prst="rect">
                <a:avLst/>
              </a:prstGeom>
              <a:solidFill>
                <a:srgbClr val="D8E2F3"/>
              </a:solidFill>
              <a:ln>
                <a:noFill/>
              </a:ln>
            </p:spPr>
            <p:txBody>
              <a:bodyPr anchorCtr="0" anchor="ctr" bIns="34275" lIns="68600" spcFirstLastPara="1" rIns="68600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83" name="Google Shape;1483;p136"/>
            <p:cNvGrpSpPr/>
            <p:nvPr/>
          </p:nvGrpSpPr>
          <p:grpSpPr>
            <a:xfrm>
              <a:off x="4935115" y="5043266"/>
              <a:ext cx="4747104" cy="666900"/>
              <a:chOff x="3854487" y="4874261"/>
              <a:chExt cx="2460149" cy="666900"/>
            </a:xfrm>
          </p:grpSpPr>
          <p:sp>
            <p:nvSpPr>
              <p:cNvPr id="1484" name="Google Shape;1484;p136"/>
              <p:cNvSpPr txBox="1"/>
              <p:nvPr/>
            </p:nvSpPr>
            <p:spPr>
              <a:xfrm>
                <a:off x="4008236" y="4874261"/>
                <a:ext cx="2306400" cy="66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600" spcFirstLastPara="1" rIns="68600" wrap="square" tIns="3427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Asymptomatic, untreated brain mets. N=11</a:t>
                </a:r>
                <a:endParaRPr sz="1100"/>
              </a:p>
            </p:txBody>
          </p:sp>
          <p:sp>
            <p:nvSpPr>
              <p:cNvPr id="1485" name="Google Shape;1485;p136"/>
              <p:cNvSpPr/>
              <p:nvPr/>
            </p:nvSpPr>
            <p:spPr>
              <a:xfrm>
                <a:off x="3854487" y="4943490"/>
                <a:ext cx="186900" cy="240000"/>
              </a:xfrm>
              <a:prstGeom prst="rect">
                <a:avLst/>
              </a:prstGeom>
              <a:solidFill>
                <a:srgbClr val="2F5496"/>
              </a:solidFill>
              <a:ln>
                <a:noFill/>
              </a:ln>
            </p:spPr>
            <p:txBody>
              <a:bodyPr anchorCtr="0" anchor="ctr" bIns="34275" lIns="68600" spcFirstLastPara="1" rIns="68600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486" name="Google Shape;1486;p136"/>
          <p:cNvSpPr txBox="1"/>
          <p:nvPr/>
        </p:nvSpPr>
        <p:spPr>
          <a:xfrm>
            <a:off x="6713220" y="4863822"/>
            <a:ext cx="2354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Pere-Garcia JM, et al. Neuro-Oncol. 2023</a:t>
            </a:r>
            <a:endParaRPr sz="1100"/>
          </a:p>
        </p:txBody>
      </p:sp>
      <p:sp>
        <p:nvSpPr>
          <p:cNvPr id="1487" name="Google Shape;1487;p136"/>
          <p:cNvSpPr txBox="1"/>
          <p:nvPr/>
        </p:nvSpPr>
        <p:spPr>
          <a:xfrm>
            <a:off x="189799" y="1879253"/>
            <a:ext cx="23172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Prospective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phase 2, single –arm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LMD cohort data is pending</a:t>
            </a:r>
            <a:endParaRPr sz="1100"/>
          </a:p>
        </p:txBody>
      </p:sp>
      <p:sp>
        <p:nvSpPr>
          <p:cNvPr id="1488" name="Google Shape;1488;p136"/>
          <p:cNvSpPr txBox="1"/>
          <p:nvPr/>
        </p:nvSpPr>
        <p:spPr>
          <a:xfrm>
            <a:off x="4996830" y="1300074"/>
            <a:ext cx="11964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CNS response</a:t>
            </a:r>
            <a:endParaRPr sz="11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137"/>
          <p:cNvSpPr txBox="1"/>
          <p:nvPr/>
        </p:nvSpPr>
        <p:spPr>
          <a:xfrm>
            <a:off x="7018020" y="4846320"/>
            <a:ext cx="22326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Alder L, et al. NPJ Breast cancer. 2023</a:t>
            </a:r>
            <a:endParaRPr sz="1100"/>
          </a:p>
        </p:txBody>
      </p:sp>
      <p:grpSp>
        <p:nvGrpSpPr>
          <p:cNvPr id="1494" name="Google Shape;1494;p137"/>
          <p:cNvGrpSpPr/>
          <p:nvPr/>
        </p:nvGrpSpPr>
        <p:grpSpPr>
          <a:xfrm>
            <a:off x="253070" y="932418"/>
            <a:ext cx="8178490" cy="3571561"/>
            <a:chOff x="337427" y="1243224"/>
            <a:chExt cx="10904653" cy="4762081"/>
          </a:xfrm>
        </p:grpSpPr>
        <p:sp>
          <p:nvSpPr>
            <p:cNvPr id="1495" name="Google Shape;1495;p137"/>
            <p:cNvSpPr txBox="1"/>
            <p:nvPr/>
          </p:nvSpPr>
          <p:spPr>
            <a:xfrm>
              <a:off x="568960" y="1243224"/>
              <a:ext cx="3271500" cy="12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8 patients retrospective study </a:t>
              </a:r>
              <a:endParaRPr sz="1100"/>
            </a:p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Had active LMD prior Tdxd </a:t>
              </a:r>
              <a:endParaRPr sz="1100"/>
            </a:p>
          </p:txBody>
        </p:sp>
        <p:pic>
          <p:nvPicPr>
            <p:cNvPr id="1496" name="Google Shape;1496;p1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37427" y="1995064"/>
              <a:ext cx="6175134" cy="40102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7" name="Google Shape;1497;p137"/>
            <p:cNvSpPr txBox="1"/>
            <p:nvPr/>
          </p:nvSpPr>
          <p:spPr>
            <a:xfrm>
              <a:off x="6583680" y="1427890"/>
              <a:ext cx="4658400" cy="12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Median time on T-DXd: 7.6 mo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Median OS: 10.4 mo since the start of T-DXd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8" name="Google Shape;1498;p137"/>
          <p:cNvSpPr txBox="1"/>
          <p:nvPr/>
        </p:nvSpPr>
        <p:spPr>
          <a:xfrm>
            <a:off x="2804160" y="314696"/>
            <a:ext cx="41604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Does Tdxd have activities for LMD? </a:t>
            </a:r>
            <a:endParaRPr sz="1100"/>
          </a:p>
        </p:txBody>
      </p:sp>
      <p:sp>
        <p:nvSpPr>
          <p:cNvPr id="1499" name="Google Shape;1499;p137"/>
          <p:cNvSpPr txBox="1"/>
          <p:nvPr/>
        </p:nvSpPr>
        <p:spPr>
          <a:xfrm>
            <a:off x="5414010" y="2401090"/>
            <a:ext cx="2868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Tdxd shows encourage efficacy for HER2+ mBC with brain metastases, possible in LMD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9"/>
          <p:cNvSpPr txBox="1"/>
          <p:nvPr>
            <p:ph idx="1" type="body"/>
          </p:nvPr>
        </p:nvSpPr>
        <p:spPr>
          <a:xfrm>
            <a:off x="29771" y="822202"/>
            <a:ext cx="8638800" cy="3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/>
              <a:t>How do CDK4/6 inhibitors work?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/>
              <a:t>What is the efficacy of CDK4/6i in first-line phase 3 RCTs for HR+/HER2- MBC?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/>
              <a:t>What do studies show about CDK4/6i toxicities, quality of life, and dose reduction?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/>
              <a:t>Does endocrine partner matter in first-line?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/>
              <a:t>CDK4/6i vs chemotherapy in first-line?</a:t>
            </a:r>
            <a:endParaRPr/>
          </a:p>
        </p:txBody>
      </p:sp>
      <p:sp>
        <p:nvSpPr>
          <p:cNvPr id="189" name="Google Shape;189;p39"/>
          <p:cNvSpPr txBox="1"/>
          <p:nvPr>
            <p:ph type="title"/>
          </p:nvPr>
        </p:nvSpPr>
        <p:spPr>
          <a:xfrm>
            <a:off x="-1" y="127347"/>
            <a:ext cx="90717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to address</a:t>
            </a:r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138"/>
          <p:cNvSpPr/>
          <p:nvPr/>
        </p:nvSpPr>
        <p:spPr>
          <a:xfrm>
            <a:off x="2287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6" name="Google Shape;1506;p138"/>
          <p:cNvPicPr preferRelativeResize="0"/>
          <p:nvPr/>
        </p:nvPicPr>
        <p:blipFill rotWithShape="1">
          <a:blip r:embed="rId3">
            <a:alphaModFix/>
          </a:blip>
          <a:srcRect b="5912" l="0" r="0" t="11857"/>
          <a:stretch/>
        </p:blipFill>
        <p:spPr>
          <a:xfrm>
            <a:off x="1889482" y="0"/>
            <a:ext cx="7252234" cy="5143488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138"/>
          <p:cNvSpPr/>
          <p:nvPr/>
        </p:nvSpPr>
        <p:spPr>
          <a:xfrm>
            <a:off x="-1" y="0"/>
            <a:ext cx="55428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8" name="Google Shape;1508;p138"/>
          <p:cNvSpPr txBox="1"/>
          <p:nvPr>
            <p:ph idx="1" type="body"/>
          </p:nvPr>
        </p:nvSpPr>
        <p:spPr>
          <a:xfrm>
            <a:off x="787147" y="1930095"/>
            <a:ext cx="28668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rPr i="1" lang="en" sz="1500"/>
              <a:t>Thank you for your attention!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i="1" sz="1500"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1500"/>
              <a:buNone/>
            </a:pPr>
            <a:r>
              <a:rPr i="1" lang="en" sz="1500"/>
              <a:t>mei.wei@hci.utah.edu</a:t>
            </a:r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39"/>
          <p:cNvSpPr/>
          <p:nvPr/>
        </p:nvSpPr>
        <p:spPr>
          <a:xfrm>
            <a:off x="0" y="2584444"/>
            <a:ext cx="91299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C82C"/>
                </a:solidFill>
                <a:latin typeface="Arial"/>
                <a:ea typeface="Arial"/>
                <a:cs typeface="Arial"/>
                <a:sym typeface="Arial"/>
              </a:rPr>
              <a:t>BREAST MALIGNANCIES</a:t>
            </a:r>
            <a:endParaRPr/>
          </a:p>
        </p:txBody>
      </p:sp>
      <p:sp>
        <p:nvSpPr>
          <p:cNvPr id="1514" name="Google Shape;1514;p139"/>
          <p:cNvSpPr/>
          <p:nvPr/>
        </p:nvSpPr>
        <p:spPr>
          <a:xfrm>
            <a:off x="14075" y="3071060"/>
            <a:ext cx="9129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August 28</a:t>
            </a:r>
            <a:r>
              <a:rPr baseline="30000"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2024</a:t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140"/>
          <p:cNvSpPr txBox="1"/>
          <p:nvPr>
            <p:ph idx="1" type="subTitle"/>
          </p:nvPr>
        </p:nvSpPr>
        <p:spPr>
          <a:xfrm>
            <a:off x="1371600" y="1796405"/>
            <a:ext cx="6400800" cy="22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b="1" lang="en">
                <a:solidFill>
                  <a:srgbClr val="002E51"/>
                </a:solidFill>
              </a:rPr>
              <a:t>Namita Chittoria, MD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Huntsman Cancer Institute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Salt Lake City, UT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rgbClr val="002E51"/>
              </a:solidFill>
            </a:endParaRPr>
          </a:p>
          <a:p>
            <a:pPr indent="0" lvl="0" marL="0" rtl="0" algn="ctr">
              <a:spcBef>
                <a:spcPts val="260"/>
              </a:spcBef>
              <a:spcAft>
                <a:spcPts val="0"/>
              </a:spcAft>
              <a:buClr>
                <a:srgbClr val="002E51"/>
              </a:buClr>
              <a:buSzPts val="1300"/>
              <a:buFont typeface="Arial"/>
              <a:buNone/>
            </a:pPr>
            <a:r>
              <a:rPr lang="en" sz="1300">
                <a:solidFill>
                  <a:srgbClr val="002E5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Acknowledge ASCO and the authors for reuse of slides 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rgbClr val="002E51"/>
              </a:solidFill>
            </a:endParaRPr>
          </a:p>
        </p:txBody>
      </p:sp>
      <p:sp>
        <p:nvSpPr>
          <p:cNvPr id="1521" name="Google Shape;1521;p140"/>
          <p:cNvSpPr txBox="1"/>
          <p:nvPr>
            <p:ph type="title"/>
          </p:nvPr>
        </p:nvSpPr>
        <p:spPr>
          <a:xfrm>
            <a:off x="-6899" y="899130"/>
            <a:ext cx="91440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2E51"/>
                </a:solidFill>
              </a:rPr>
              <a:t>TNBC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141"/>
          <p:cNvSpPr txBox="1"/>
          <p:nvPr>
            <p:ph idx="1" type="subTitle"/>
          </p:nvPr>
        </p:nvSpPr>
        <p:spPr>
          <a:xfrm>
            <a:off x="1371600" y="1167323"/>
            <a:ext cx="6400800" cy="29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None/>
            </a:pPr>
            <a:r>
              <a:rPr lang="en" sz="2800">
                <a:solidFill>
                  <a:srgbClr val="002E5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 0% PR 0% Her2 neu negative ( +1 or negative by FISH) 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800">
              <a:solidFill>
                <a:srgbClr val="002E51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None/>
            </a:pPr>
            <a:r>
              <a:rPr lang="en" sz="2800">
                <a:solidFill>
                  <a:srgbClr val="002E51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i="1" lang="en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 1-10% – Low ER - heterogeneous group with biologic behavior like ER neg</a:t>
            </a:r>
            <a:endParaRPr i="1"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t/>
            </a:r>
            <a:endParaRPr>
              <a:solidFill>
                <a:srgbClr val="002E51"/>
              </a:solidFill>
            </a:endParaRPr>
          </a:p>
        </p:txBody>
      </p:sp>
      <p:sp>
        <p:nvSpPr>
          <p:cNvPr id="1527" name="Google Shape;1527;p141"/>
          <p:cNvSpPr txBox="1"/>
          <p:nvPr>
            <p:ph type="title"/>
          </p:nvPr>
        </p:nvSpPr>
        <p:spPr>
          <a:xfrm>
            <a:off x="0" y="127347"/>
            <a:ext cx="91440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is TNBC? </a:t>
            </a: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p142"/>
          <p:cNvSpPr txBox="1"/>
          <p:nvPr>
            <p:ph idx="1" type="subTitle"/>
          </p:nvPr>
        </p:nvSpPr>
        <p:spPr>
          <a:xfrm>
            <a:off x="250029" y="535244"/>
            <a:ext cx="8636100" cy="3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15%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&lt;40 year vs &gt;50 year olds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Positive </a:t>
            </a:r>
            <a:r>
              <a:rPr b="1" i="1" lang="en" sz="2800">
                <a:latin typeface="Calibri"/>
                <a:ea typeface="Calibri"/>
                <a:cs typeface="Calibri"/>
                <a:sym typeface="Calibri"/>
              </a:rPr>
              <a:t>BRCA</a:t>
            </a:r>
            <a:r>
              <a:rPr b="1" lang="en" sz="2800">
                <a:latin typeface="Calibri"/>
                <a:ea typeface="Calibri"/>
                <a:cs typeface="Calibri"/>
                <a:sym typeface="Calibri"/>
              </a:rPr>
              <a:t> mutation status</a:t>
            </a: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 – Up to 20 % of patients with TNBC harbor BRCA1/2 mutation. By contrast, &lt;6% of all breast cancers are associated with a </a:t>
            </a:r>
            <a:r>
              <a:rPr i="1" lang="en" sz="2800">
                <a:latin typeface="Calibri"/>
                <a:ea typeface="Calibri"/>
                <a:cs typeface="Calibri"/>
                <a:sym typeface="Calibri"/>
              </a:rPr>
              <a:t>BRCA</a:t>
            </a: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 mutation.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Referral to a genetic counselor to discuss </a:t>
            </a:r>
            <a:r>
              <a:rPr i="1" lang="en" sz="2800">
                <a:latin typeface="Calibri"/>
                <a:ea typeface="Calibri"/>
                <a:cs typeface="Calibri"/>
                <a:sym typeface="Calibri"/>
              </a:rPr>
              <a:t>BRCA </a:t>
            </a: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germline testing 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143"/>
          <p:cNvSpPr txBox="1"/>
          <p:nvPr>
            <p:ph idx="1" type="subTitle"/>
          </p:nvPr>
        </p:nvSpPr>
        <p:spPr>
          <a:xfrm>
            <a:off x="453438" y="1293646"/>
            <a:ext cx="8387700" cy="26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/>
              <a:t>T1a (1-5mm)                        Surgery                   Surveillance  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/>
              <a:t>T1b (&gt;5 mm – 10 mm)                Surgery                ? TC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/>
              <a:t>T1c (&gt;10 mm – 20 mm)              AC--&gt;T               Surgery 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/>
              <a:t>** TNBC &gt; 1 cm are HIGH risk </a:t>
            </a:r>
            <a:endParaRPr/>
          </a:p>
        </p:txBody>
      </p:sp>
      <p:sp>
        <p:nvSpPr>
          <p:cNvPr id="1538" name="Google Shape;1538;p143"/>
          <p:cNvSpPr txBox="1"/>
          <p:nvPr>
            <p:ph type="title"/>
          </p:nvPr>
        </p:nvSpPr>
        <p:spPr>
          <a:xfrm>
            <a:off x="0" y="131958"/>
            <a:ext cx="91440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TNBC </a:t>
            </a:r>
            <a:endParaRPr/>
          </a:p>
        </p:txBody>
      </p:sp>
      <p:sp>
        <p:nvSpPr>
          <p:cNvPr id="1539" name="Google Shape;1539;p143"/>
          <p:cNvSpPr/>
          <p:nvPr/>
        </p:nvSpPr>
        <p:spPr>
          <a:xfrm>
            <a:off x="2798967" y="1295896"/>
            <a:ext cx="978300" cy="484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143"/>
          <p:cNvSpPr/>
          <p:nvPr/>
        </p:nvSpPr>
        <p:spPr>
          <a:xfrm>
            <a:off x="3780596" y="3106249"/>
            <a:ext cx="978300" cy="484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143"/>
          <p:cNvSpPr/>
          <p:nvPr/>
        </p:nvSpPr>
        <p:spPr>
          <a:xfrm>
            <a:off x="5781249" y="1294644"/>
            <a:ext cx="978300" cy="484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143"/>
          <p:cNvSpPr/>
          <p:nvPr/>
        </p:nvSpPr>
        <p:spPr>
          <a:xfrm>
            <a:off x="3779171" y="2259873"/>
            <a:ext cx="978300" cy="484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143"/>
          <p:cNvSpPr/>
          <p:nvPr/>
        </p:nvSpPr>
        <p:spPr>
          <a:xfrm>
            <a:off x="6134765" y="2259247"/>
            <a:ext cx="978300" cy="484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143"/>
          <p:cNvSpPr/>
          <p:nvPr/>
        </p:nvSpPr>
        <p:spPr>
          <a:xfrm>
            <a:off x="6136578" y="3173533"/>
            <a:ext cx="978300" cy="484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44"/>
          <p:cNvSpPr txBox="1"/>
          <p:nvPr>
            <p:ph idx="1" type="subTitle"/>
          </p:nvPr>
        </p:nvSpPr>
        <p:spPr>
          <a:xfrm>
            <a:off x="1371600" y="1248528"/>
            <a:ext cx="6400800" cy="26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50" name="Google Shape;1550;p144"/>
          <p:cNvSpPr txBox="1"/>
          <p:nvPr>
            <p:ph type="title"/>
          </p:nvPr>
        </p:nvSpPr>
        <p:spPr>
          <a:xfrm>
            <a:off x="0" y="131958"/>
            <a:ext cx="91440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screenshot of a presentation" id="1551" name="Google Shape;1551;p144"/>
          <p:cNvPicPr preferRelativeResize="0"/>
          <p:nvPr/>
        </p:nvPicPr>
        <p:blipFill rotWithShape="1">
          <a:blip r:embed="rId3">
            <a:alphaModFix/>
          </a:blip>
          <a:srcRect b="13778" l="269" r="-89" t="0"/>
          <a:stretch/>
        </p:blipFill>
        <p:spPr>
          <a:xfrm>
            <a:off x="-273911" y="-445"/>
            <a:ext cx="9461530" cy="4299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5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145"/>
          <p:cNvSpPr txBox="1"/>
          <p:nvPr>
            <p:ph idx="1" type="subTitle"/>
          </p:nvPr>
        </p:nvSpPr>
        <p:spPr>
          <a:xfrm>
            <a:off x="1371600" y="1293646"/>
            <a:ext cx="6400800" cy="17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800">
              <a:solidFill>
                <a:srgbClr val="50505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77177" lvl="0" marL="28575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81% vs 72%</a:t>
            </a: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7177" lvl="0" marL="28575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 pCR - in the pembro and pbo groups - 92.2% vs 88.2% </a:t>
            </a: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7177" lvl="0" marL="28575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Without pCR - in the pembro and pbo groups - 62.6% vs 52.3% </a:t>
            </a:r>
            <a:endParaRPr sz="3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77177" lvl="0" marL="28575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ct val="100000"/>
              <a:buFont typeface="Arial"/>
              <a:buChar char="•"/>
            </a:pPr>
            <a:r>
              <a:rPr lang="en" sz="1800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Follow-up for OS is ongoing.</a:t>
            </a:r>
            <a:endParaRPr sz="3200"/>
          </a:p>
        </p:txBody>
      </p:sp>
      <p:sp>
        <p:nvSpPr>
          <p:cNvPr id="1557" name="Google Shape;1557;p145"/>
          <p:cNvSpPr txBox="1"/>
          <p:nvPr>
            <p:ph type="title"/>
          </p:nvPr>
        </p:nvSpPr>
        <p:spPr>
          <a:xfrm>
            <a:off x="0" y="448879"/>
            <a:ext cx="91440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KN522 5 yr EFS Update </a:t>
            </a:r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46"/>
          <p:cNvSpPr txBox="1"/>
          <p:nvPr>
            <p:ph idx="1" type="subTitle"/>
          </p:nvPr>
        </p:nvSpPr>
        <p:spPr>
          <a:xfrm>
            <a:off x="1027671" y="1136200"/>
            <a:ext cx="3398100" cy="28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What's next? 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Surgery 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KN522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AC--&gt;T 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63" name="Google Shape;1563;p146"/>
          <p:cNvSpPr txBox="1"/>
          <p:nvPr>
            <p:ph type="title"/>
          </p:nvPr>
        </p:nvSpPr>
        <p:spPr>
          <a:xfrm>
            <a:off x="188799" y="131958"/>
            <a:ext cx="91440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44 year old women with cT2N1M0 (3 cm with 2 LNs) TNBC …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white person with a red question mark&#10;&#10;Description automatically generated" id="1564" name="Google Shape;1564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01512" y="982957"/>
            <a:ext cx="3885801" cy="2894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147"/>
          <p:cNvSpPr txBox="1"/>
          <p:nvPr>
            <p:ph idx="1" type="subTitle"/>
          </p:nvPr>
        </p:nvSpPr>
        <p:spPr>
          <a:xfrm>
            <a:off x="2366999" y="184421"/>
            <a:ext cx="5979300" cy="40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3767"/>
              </a:buClr>
              <a:buSzPct val="133333"/>
              <a:buFont typeface="Arial"/>
              <a:buNone/>
            </a:pPr>
            <a:r>
              <a:rPr lang="en">
                <a:solidFill>
                  <a:srgbClr val="003767"/>
                </a:solidFill>
              </a:rPr>
              <a:t>She received KN522 regimen and </a:t>
            </a:r>
            <a:r>
              <a:rPr i="1" lang="en">
                <a:solidFill>
                  <a:srgbClr val="C00000"/>
                </a:solidFill>
              </a:rPr>
              <a:t>NOT in path CR... 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t/>
            </a:r>
            <a:endParaRPr>
              <a:solidFill>
                <a:srgbClr val="003767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003767"/>
              </a:buClr>
              <a:buSzPct val="133333"/>
              <a:buFont typeface="Arial"/>
              <a:buNone/>
            </a:pPr>
            <a:r>
              <a:rPr lang="en">
                <a:solidFill>
                  <a:srgbClr val="003767"/>
                </a:solidFill>
              </a:rPr>
              <a:t>What next? 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t/>
            </a:r>
            <a:endParaRPr>
              <a:solidFill>
                <a:srgbClr val="003767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003767"/>
              </a:buClr>
              <a:buSzPct val="133333"/>
              <a:buFont typeface="Arial"/>
              <a:buNone/>
            </a:pPr>
            <a:r>
              <a:rPr lang="en">
                <a:solidFill>
                  <a:srgbClr val="003767"/>
                </a:solidFill>
              </a:rPr>
              <a:t>Pembro + Capecitabine – safe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t/>
            </a:r>
            <a:endParaRPr>
              <a:solidFill>
                <a:srgbClr val="003767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003767"/>
              </a:buClr>
              <a:buSzPct val="133333"/>
              <a:buFont typeface="Arial"/>
              <a:buNone/>
            </a:pPr>
            <a:r>
              <a:rPr i="1" lang="en">
                <a:solidFill>
                  <a:srgbClr val="003767"/>
                </a:solidFill>
              </a:rPr>
              <a:t>Pembrolizumab + Sacituzumab Govitecan – clinical trial enrolling NOW! </a:t>
            </a:r>
            <a:endParaRPr>
              <a:solidFill>
                <a:srgbClr val="003767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33333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70" name="Google Shape;1570;p147"/>
          <p:cNvSpPr txBox="1"/>
          <p:nvPr>
            <p:ph type="title"/>
          </p:nvPr>
        </p:nvSpPr>
        <p:spPr>
          <a:xfrm>
            <a:off x="0" y="131958"/>
            <a:ext cx="91440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descr="A green check mark in a circle&#10;&#10;Description automatically generated" id="1571" name="Google Shape;1571;p147"/>
          <p:cNvPicPr preferRelativeResize="0"/>
          <p:nvPr/>
        </p:nvPicPr>
        <p:blipFill rotWithShape="1">
          <a:blip r:embed="rId3">
            <a:alphaModFix/>
          </a:blip>
          <a:srcRect b="9321" l="0" r="5864" t="0"/>
          <a:stretch/>
        </p:blipFill>
        <p:spPr>
          <a:xfrm>
            <a:off x="114383" y="186040"/>
            <a:ext cx="2175329" cy="19042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0"/>
          <p:cNvSpPr txBox="1"/>
          <p:nvPr/>
        </p:nvSpPr>
        <p:spPr>
          <a:xfrm>
            <a:off x="1158245" y="1926021"/>
            <a:ext cx="6827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How do CDK4/6 inhibitors work?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148"/>
          <p:cNvSpPr txBox="1"/>
          <p:nvPr>
            <p:ph idx="1" type="subTitle"/>
          </p:nvPr>
        </p:nvSpPr>
        <p:spPr>
          <a:xfrm>
            <a:off x="1371600" y="1293646"/>
            <a:ext cx="3405600" cy="26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/>
              <a:t>Continue Pembro..</a:t>
            </a:r>
            <a:r>
              <a:rPr i="1" lang="en"/>
              <a:t> 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1" lang="en"/>
              <a:t>results from SWOG1418 awaited... 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77" name="Google Shape;1577;p148"/>
          <p:cNvSpPr txBox="1"/>
          <p:nvPr>
            <p:ph type="title"/>
          </p:nvPr>
        </p:nvSpPr>
        <p:spPr>
          <a:xfrm>
            <a:off x="0" y="131958"/>
            <a:ext cx="91440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pCR.. </a:t>
            </a:r>
            <a:endParaRPr/>
          </a:p>
        </p:txBody>
      </p:sp>
      <p:pic>
        <p:nvPicPr>
          <p:cNvPr descr="A close-up of a baby&#10;&#10;Description automatically generated" id="1578" name="Google Shape;1578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3933" y="1289539"/>
            <a:ext cx="2521537" cy="1684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149"/>
          <p:cNvSpPr txBox="1"/>
          <p:nvPr>
            <p:ph idx="1" type="subTitle"/>
          </p:nvPr>
        </p:nvSpPr>
        <p:spPr>
          <a:xfrm>
            <a:off x="897467" y="413445"/>
            <a:ext cx="4195800" cy="33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44 year old women with cT1bN0M0 ( 9 mm) TNBC … 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What's next? 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Surgery 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KN522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AC--&gt;T </a:t>
            </a:r>
            <a:endParaRPr/>
          </a:p>
        </p:txBody>
      </p:sp>
      <p:sp>
        <p:nvSpPr>
          <p:cNvPr id="1584" name="Google Shape;1584;p149"/>
          <p:cNvSpPr txBox="1"/>
          <p:nvPr>
            <p:ph type="title"/>
          </p:nvPr>
        </p:nvSpPr>
        <p:spPr>
          <a:xfrm>
            <a:off x="5110103" y="131958"/>
            <a:ext cx="4048800" cy="4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descr="A white person with a red question mark&#10;&#10;Description automatically generated" id="1585" name="Google Shape;1585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13219" y="945228"/>
            <a:ext cx="3885801" cy="2894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50"/>
          <p:cNvSpPr txBox="1"/>
          <p:nvPr>
            <p:ph idx="1" type="subTitle"/>
          </p:nvPr>
        </p:nvSpPr>
        <p:spPr>
          <a:xfrm>
            <a:off x="1882" y="819903"/>
            <a:ext cx="5761200" cy="3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sz="3200">
                <a:latin typeface="Calibri"/>
                <a:ea typeface="Calibri"/>
                <a:cs typeface="Calibri"/>
                <a:sym typeface="Calibri"/>
              </a:rPr>
              <a:t>Found to have a T1cN1M0 (1.2 cm) TNBC. 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sz="3200">
                <a:latin typeface="Calibri"/>
                <a:ea typeface="Calibri"/>
                <a:cs typeface="Calibri"/>
                <a:sym typeface="Calibri"/>
              </a:rPr>
              <a:t>Now what? </a:t>
            </a:r>
            <a:endParaRPr/>
          </a:p>
          <a:p>
            <a:pPr indent="-417194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AC </a:t>
            </a:r>
            <a:r>
              <a:rPr lang="en" sz="2800">
                <a:latin typeface="Noto Sans Symbols"/>
                <a:ea typeface="Noto Sans Symbols"/>
                <a:cs typeface="Noto Sans Symbols"/>
                <a:sym typeface="Noto Sans Symbols"/>
              </a:rPr>
              <a:t>🡪</a:t>
            </a: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 T</a:t>
            </a:r>
            <a:endParaRPr/>
          </a:p>
          <a:p>
            <a:pPr indent="-417194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AC</a:t>
            </a:r>
            <a:r>
              <a:rPr lang="en" sz="2800">
                <a:latin typeface="Noto Sans Symbols"/>
                <a:ea typeface="Noto Sans Symbols"/>
                <a:cs typeface="Noto Sans Symbols"/>
                <a:sym typeface="Noto Sans Symbols"/>
              </a:rPr>
              <a:t>🡪</a:t>
            </a: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 T and Carboplatin</a:t>
            </a:r>
            <a:endParaRPr/>
          </a:p>
          <a:p>
            <a:pPr indent="-417194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AC</a:t>
            </a:r>
            <a:r>
              <a:rPr lang="en" sz="2800">
                <a:latin typeface="Noto Sans Symbols"/>
                <a:ea typeface="Noto Sans Symbols"/>
                <a:cs typeface="Noto Sans Symbols"/>
                <a:sym typeface="Noto Sans Symbols"/>
              </a:rPr>
              <a:t>🡪</a:t>
            </a: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T and Carboplatin </a:t>
            </a:r>
            <a:r>
              <a:rPr lang="en" sz="2800">
                <a:latin typeface="Noto Sans Symbols"/>
                <a:ea typeface="Noto Sans Symbols"/>
                <a:cs typeface="Noto Sans Symbols"/>
                <a:sym typeface="Noto Sans Symbols"/>
              </a:rPr>
              <a:t>🡪</a:t>
            </a: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 Avelumab 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1" name="Google Shape;1591;p150"/>
          <p:cNvSpPr txBox="1"/>
          <p:nvPr>
            <p:ph type="title"/>
          </p:nvPr>
        </p:nvSpPr>
        <p:spPr>
          <a:xfrm>
            <a:off x="0" y="131958"/>
            <a:ext cx="31683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Surgery</a:t>
            </a:r>
            <a:r>
              <a:rPr lang="en" sz="32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done!</a:t>
            </a:r>
            <a:endParaRPr/>
          </a:p>
        </p:txBody>
      </p:sp>
      <p:pic>
        <p:nvPicPr>
          <p:cNvPr descr="A person sitting on a question mark&#10;&#10;Description automatically generated" id="1592" name="Google Shape;1592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8166" y="1135171"/>
            <a:ext cx="2593371" cy="304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6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Google Shape;1597;p151"/>
          <p:cNvSpPr txBox="1"/>
          <p:nvPr>
            <p:ph idx="1" type="subTitle"/>
          </p:nvPr>
        </p:nvSpPr>
        <p:spPr>
          <a:xfrm>
            <a:off x="1371600" y="1248528"/>
            <a:ext cx="6400800" cy="26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98" name="Google Shape;1598;p151"/>
          <p:cNvSpPr txBox="1"/>
          <p:nvPr>
            <p:ph type="title"/>
          </p:nvPr>
        </p:nvSpPr>
        <p:spPr>
          <a:xfrm>
            <a:off x="0" y="131958"/>
            <a:ext cx="91440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9" name="Google Shape;1599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5"/>
            <a:ext cx="9146223" cy="436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152"/>
          <p:cNvSpPr txBox="1"/>
          <p:nvPr>
            <p:ph idx="1" type="subTitle"/>
          </p:nvPr>
        </p:nvSpPr>
        <p:spPr>
          <a:xfrm>
            <a:off x="2366999" y="184421"/>
            <a:ext cx="5979300" cy="40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05" name="Google Shape;1605;p152"/>
          <p:cNvSpPr txBox="1"/>
          <p:nvPr>
            <p:ph type="title"/>
          </p:nvPr>
        </p:nvSpPr>
        <p:spPr>
          <a:xfrm>
            <a:off x="0" y="131958"/>
            <a:ext cx="91440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descr="A green check mark in a circle&#10;&#10;Description automatically generated" id="1606" name="Google Shape;1606;p152"/>
          <p:cNvPicPr preferRelativeResize="0"/>
          <p:nvPr/>
        </p:nvPicPr>
        <p:blipFill rotWithShape="1">
          <a:blip r:embed="rId3">
            <a:alphaModFix/>
          </a:blip>
          <a:srcRect b="9321" l="0" r="5864" t="0"/>
          <a:stretch/>
        </p:blipFill>
        <p:spPr>
          <a:xfrm>
            <a:off x="1031943" y="337640"/>
            <a:ext cx="2175329" cy="1904211"/>
          </a:xfrm>
          <a:prstGeom prst="rect">
            <a:avLst/>
          </a:prstGeom>
          <a:noFill/>
          <a:ln>
            <a:noFill/>
          </a:ln>
        </p:spPr>
      </p:pic>
      <p:sp>
        <p:nvSpPr>
          <p:cNvPr id="1607" name="Google Shape;1607;p152"/>
          <p:cNvSpPr txBox="1"/>
          <p:nvPr/>
        </p:nvSpPr>
        <p:spPr>
          <a:xfrm flipH="1">
            <a:off x="3214262" y="945493"/>
            <a:ext cx="4138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</a:t>
            </a:r>
            <a:r>
              <a:rPr lang="en" sz="28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🡪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 and </a:t>
            </a:r>
            <a:r>
              <a:rPr i="1" lang="en" sz="28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Carboplatin​</a:t>
            </a:r>
            <a:endParaRPr/>
          </a:p>
        </p:txBody>
      </p:sp>
      <p:pic>
        <p:nvPicPr>
          <p:cNvPr descr="A white person holding a red x&#10;&#10;Description automatically generated" id="1608" name="Google Shape;1608;p1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9974" y="2098197"/>
            <a:ext cx="2177426" cy="2259230"/>
          </a:xfrm>
          <a:prstGeom prst="rect">
            <a:avLst/>
          </a:prstGeom>
          <a:noFill/>
          <a:ln>
            <a:noFill/>
          </a:ln>
        </p:spPr>
      </p:pic>
      <p:sp>
        <p:nvSpPr>
          <p:cNvPr id="1609" name="Google Shape;1609;p152"/>
          <p:cNvSpPr txBox="1"/>
          <p:nvPr/>
        </p:nvSpPr>
        <p:spPr>
          <a:xfrm flipH="1">
            <a:off x="3288699" y="2601796"/>
            <a:ext cx="4138800" cy="15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</a:t>
            </a:r>
            <a:r>
              <a:rPr lang="en" sz="2800">
                <a:solidFill>
                  <a:schemeClr val="dk1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🡪</a:t>
            </a: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 + Avelumab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A-BRAVE trial had only 18% of patients in the stratum A (who had not received neoadjuvant chemotherapy) and showed no benefit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4" name="Google Shape;1614;p153"/>
          <p:cNvSpPr txBox="1"/>
          <p:nvPr/>
        </p:nvSpPr>
        <p:spPr>
          <a:xfrm>
            <a:off x="272998" y="4846726"/>
            <a:ext cx="8585700" cy="2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4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 of this presentation is the property of the author, licensed by ASCO. Permission required for reuse.</a:t>
            </a:r>
            <a:endParaRPr/>
          </a:p>
        </p:txBody>
      </p:sp>
      <p:sp>
        <p:nvSpPr>
          <p:cNvPr id="1615" name="Google Shape;1615;p15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6" name="Google Shape;1616;p153"/>
          <p:cNvSpPr txBox="1"/>
          <p:nvPr/>
        </p:nvSpPr>
        <p:spPr>
          <a:xfrm>
            <a:off x="158366" y="4184"/>
            <a:ext cx="88317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003767"/>
                </a:solidFill>
                <a:latin typeface="Calibri"/>
                <a:ea typeface="Calibri"/>
                <a:cs typeface="Calibri"/>
                <a:sym typeface="Calibri"/>
              </a:rPr>
              <a:t>SYSTEMIC THERAPY for Stage IV TNBC</a:t>
            </a:r>
            <a:endParaRPr sz="2400">
              <a:solidFill>
                <a:srgbClr val="0037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Google Shape;1617;p153"/>
          <p:cNvSpPr txBox="1"/>
          <p:nvPr/>
        </p:nvSpPr>
        <p:spPr>
          <a:xfrm>
            <a:off x="566118" y="1241687"/>
            <a:ext cx="81618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PDL1 +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BRCA 1/2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Tumor burden 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General health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Prior chemotherapy in NACT/Adj </a:t>
            </a:r>
            <a:endParaRPr/>
          </a:p>
          <a:p>
            <a:pPr indent="-228600" lvl="0" marL="2286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 preference </a:t>
            </a:r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154"/>
          <p:cNvSpPr txBox="1"/>
          <p:nvPr>
            <p:ph idx="1" type="subTitle"/>
          </p:nvPr>
        </p:nvSpPr>
        <p:spPr>
          <a:xfrm>
            <a:off x="1371600" y="1248528"/>
            <a:ext cx="6400800" cy="26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rgbClr val="002E51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i="1">
              <a:solidFill>
                <a:srgbClr val="002E51"/>
              </a:solidFill>
            </a:endParaRPr>
          </a:p>
        </p:txBody>
      </p:sp>
      <p:sp>
        <p:nvSpPr>
          <p:cNvPr id="1623" name="Google Shape;1623;p154"/>
          <p:cNvSpPr txBox="1"/>
          <p:nvPr>
            <p:ph type="title"/>
          </p:nvPr>
        </p:nvSpPr>
        <p:spPr>
          <a:xfrm>
            <a:off x="0" y="131958"/>
            <a:ext cx="91440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descr="A screenshot of a medical report&#10;&#10;Description automatically generated" id="1624" name="Google Shape;1624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1108"/>
            <a:ext cx="9146227" cy="4099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8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55"/>
          <p:cNvSpPr txBox="1"/>
          <p:nvPr>
            <p:ph type="title"/>
          </p:nvPr>
        </p:nvSpPr>
        <p:spPr>
          <a:xfrm>
            <a:off x="623888" y="437183"/>
            <a:ext cx="7886700" cy="93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400" u="none" cap="none" strike="noStrike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PD-L1-positive tumors </a:t>
            </a:r>
            <a:br>
              <a:rPr b="0" i="0" lang="en" sz="5400" u="none" cap="none" strike="noStrike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2400" u="none" cap="none" strike="noStrike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CPS = 10 or more </a:t>
            </a:r>
            <a:endParaRPr/>
          </a:p>
        </p:txBody>
      </p:sp>
      <p:sp>
        <p:nvSpPr>
          <p:cNvPr id="1630" name="Google Shape;1630;p155"/>
          <p:cNvSpPr txBox="1"/>
          <p:nvPr>
            <p:ph idx="1" type="body"/>
          </p:nvPr>
        </p:nvSpPr>
        <p:spPr>
          <a:xfrm>
            <a:off x="413163" y="1682484"/>
            <a:ext cx="8353200" cy="23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line – Pembro + chemotherapy </a:t>
            </a:r>
            <a:endParaRPr/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BRCA +                        PARPi                                                                                                                   </a:t>
            </a:r>
            <a:endParaRPr/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 line                                                </a:t>
            </a:r>
            <a:endParaRPr/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BRCA neg                    SG</a:t>
            </a:r>
            <a:endParaRPr/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 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Trastuzumab deruxtecan</a:t>
            </a: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(Her 2 low) </a:t>
            </a:r>
            <a:endParaRPr/>
          </a:p>
          <a:p>
            <a:pPr indent="0" lvl="0" marL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Others               </a:t>
            </a:r>
            <a:endParaRPr/>
          </a:p>
        </p:txBody>
      </p:sp>
      <p:cxnSp>
        <p:nvCxnSpPr>
          <p:cNvPr id="1631" name="Google Shape;1631;p155"/>
          <p:cNvCxnSpPr/>
          <p:nvPr/>
        </p:nvCxnSpPr>
        <p:spPr>
          <a:xfrm>
            <a:off x="2143873" y="2612997"/>
            <a:ext cx="914400" cy="409800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32" name="Google Shape;1632;p155"/>
          <p:cNvCxnSpPr/>
          <p:nvPr/>
        </p:nvCxnSpPr>
        <p:spPr>
          <a:xfrm flipH="1" rot="10800000">
            <a:off x="2135762" y="2269846"/>
            <a:ext cx="929400" cy="206700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33" name="Google Shape;1633;p155"/>
          <p:cNvCxnSpPr/>
          <p:nvPr/>
        </p:nvCxnSpPr>
        <p:spPr>
          <a:xfrm flipH="1" rot="10800000">
            <a:off x="3992887" y="2298470"/>
            <a:ext cx="891900" cy="3900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634" name="Google Shape;1634;p155"/>
          <p:cNvCxnSpPr/>
          <p:nvPr/>
        </p:nvCxnSpPr>
        <p:spPr>
          <a:xfrm flipH="1" rot="10800000">
            <a:off x="4196588" y="3097692"/>
            <a:ext cx="688500" cy="3900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8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" name="Google Shape;1639;p156"/>
          <p:cNvSpPr txBox="1"/>
          <p:nvPr>
            <p:ph type="title"/>
          </p:nvPr>
        </p:nvSpPr>
        <p:spPr>
          <a:xfrm>
            <a:off x="623888" y="1282303"/>
            <a:ext cx="7886700" cy="2139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PD-L1-positive tumors </a:t>
            </a:r>
            <a:br>
              <a:rPr b="0" i="0" lang="en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15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table with numbers and symbols&#10;&#10;Description automatically generated" id="1641" name="Google Shape;1641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902" y="2379"/>
            <a:ext cx="7640380" cy="4369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157"/>
          <p:cNvSpPr txBox="1"/>
          <p:nvPr>
            <p:ph type="title"/>
          </p:nvPr>
        </p:nvSpPr>
        <p:spPr>
          <a:xfrm>
            <a:off x="623888" y="437183"/>
            <a:ext cx="7886700" cy="2139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400" u="none" cap="none" strike="noStrike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PD-L1-negative tumors </a:t>
            </a:r>
            <a:br>
              <a:rPr b="0" i="0" lang="en" sz="5400" u="none" cap="none" strike="noStrike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2400" u="none" cap="none" strike="noStrike">
              <a:solidFill>
                <a:srgbClr val="0037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157"/>
          <p:cNvSpPr txBox="1"/>
          <p:nvPr>
            <p:ph idx="1" type="body"/>
          </p:nvPr>
        </p:nvSpPr>
        <p:spPr>
          <a:xfrm>
            <a:off x="623888" y="2432632"/>
            <a:ext cx="7886700" cy="11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BRCA ½ positive -- PARPi 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BRCA ½ negative – systemic therapy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141" y="589904"/>
            <a:ext cx="7962366" cy="345859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41"/>
          <p:cNvSpPr txBox="1"/>
          <p:nvPr/>
        </p:nvSpPr>
        <p:spPr>
          <a:xfrm>
            <a:off x="6779250" y="4048497"/>
            <a:ext cx="236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O’Sullivan et al. 2023</a:t>
            </a:r>
            <a:endParaRPr/>
          </a:p>
        </p:txBody>
      </p:sp>
      <p:sp>
        <p:nvSpPr>
          <p:cNvPr id="201" name="Google Shape;201;p41"/>
          <p:cNvSpPr txBox="1"/>
          <p:nvPr/>
        </p:nvSpPr>
        <p:spPr>
          <a:xfrm>
            <a:off x="67377" y="128665"/>
            <a:ext cx="5338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CDK4/6 inhibitor mechanism of action</a:t>
            </a:r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15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 Shot 2020-11-13 at 2.17.02 PM.png" id="1653" name="Google Shape;1653;p1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755" l="0" r="0" t="1765"/>
          <a:stretch/>
        </p:blipFill>
        <p:spPr>
          <a:xfrm>
            <a:off x="140512" y="136350"/>
            <a:ext cx="8374800" cy="42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5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9" name="Google Shape;1659;p159"/>
          <p:cNvSpPr txBox="1"/>
          <p:nvPr>
            <p:ph idx="1" type="body"/>
          </p:nvPr>
        </p:nvSpPr>
        <p:spPr>
          <a:xfrm>
            <a:off x="804875" y="228839"/>
            <a:ext cx="7710600" cy="3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Doxorubicin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(60 to 75 mg/m</a:t>
            </a:r>
            <a:r>
              <a:rPr b="0" baseline="3000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every three weeks, or 20 mg/m</a:t>
            </a:r>
            <a:r>
              <a:rPr b="0" baseline="3000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weekly for three weeks followed by one week off) – Overall response rate (ORR) 30 to 47 percent. </a:t>
            </a:r>
            <a:endParaRPr/>
          </a:p>
          <a:p>
            <a:pPr indent="9525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Pegylated liposomal doxorubicin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(40 mg/m</a:t>
            </a:r>
            <a:r>
              <a:rPr b="0" baseline="3000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every four weeks) – ORR 10 to 33 percent</a:t>
            </a:r>
            <a:endParaRPr/>
          </a:p>
          <a:p>
            <a:pPr indent="9525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Lower risk of alopecia - such as </a:t>
            </a:r>
            <a:r>
              <a:rPr b="0" i="0" lang="en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gemcitabine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(up to 15 percent), </a:t>
            </a:r>
            <a:r>
              <a:rPr b="0" i="0" lang="en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capecitabine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(less than 10 percent), and </a:t>
            </a:r>
            <a:r>
              <a:rPr b="0" i="0" lang="en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pegylated liposomal doxorubicin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(less than 20 percent). </a:t>
            </a:r>
            <a:endParaRPr/>
          </a:p>
          <a:p>
            <a:pPr indent="9525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Neuropathy and myalgia are greater with </a:t>
            </a:r>
            <a:r>
              <a:rPr b="0" i="0" lang="en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paclitaxel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than with </a:t>
            </a:r>
            <a:r>
              <a:rPr b="0" i="0" lang="en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docetaxel</a:t>
            </a:r>
            <a:endParaRPr/>
          </a:p>
          <a:p>
            <a:pPr indent="9525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Mild-moderate hepatic dysfunction - </a:t>
            </a:r>
            <a:r>
              <a:rPr b="0" i="0" lang="en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Paclitaxel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can be administered. In contrast, </a:t>
            </a:r>
            <a:r>
              <a:rPr b="0" i="0" lang="en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docetaxel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should not be administered in this context. Anthracyclines with dose modification. </a:t>
            </a:r>
            <a:endParaRPr b="0" i="0" sz="13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Nabpaclitaxel</a:t>
            </a: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does not require premedication with steroids.  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●"/>
            </a:pPr>
            <a:r>
              <a:rPr b="0" i="0" lang="en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Capecitabine  - oral, cross the BBB</a:t>
            </a:r>
            <a:endParaRPr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3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20-11-13 at 7.15.00 PM.png" id="1664" name="Google Shape;1664;p16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702" r="621" t="0"/>
          <a:stretch/>
        </p:blipFill>
        <p:spPr>
          <a:xfrm>
            <a:off x="410256" y="680131"/>
            <a:ext cx="3644700" cy="34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5" name="Google Shape;1665;p16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6" name="Google Shape;1666;p160"/>
          <p:cNvPicPr preferRelativeResize="0"/>
          <p:nvPr/>
        </p:nvPicPr>
        <p:blipFill rotWithShape="1">
          <a:blip r:embed="rId4">
            <a:alphaModFix/>
          </a:blip>
          <a:srcRect b="6173" l="7245" r="7907" t="0"/>
          <a:stretch/>
        </p:blipFill>
        <p:spPr>
          <a:xfrm>
            <a:off x="4434502" y="678713"/>
            <a:ext cx="4322160" cy="3427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161"/>
          <p:cNvSpPr txBox="1"/>
          <p:nvPr>
            <p:ph idx="1" type="subTitle"/>
          </p:nvPr>
        </p:nvSpPr>
        <p:spPr>
          <a:xfrm>
            <a:off x="1371600" y="1248528"/>
            <a:ext cx="6400800" cy="26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672" name="Google Shape;1672;p161"/>
          <p:cNvSpPr txBox="1"/>
          <p:nvPr>
            <p:ph type="title"/>
          </p:nvPr>
        </p:nvSpPr>
        <p:spPr>
          <a:xfrm>
            <a:off x="0" y="131958"/>
            <a:ext cx="9144000" cy="10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3" name="Google Shape;1673;p161"/>
          <p:cNvPicPr preferRelativeResize="0"/>
          <p:nvPr/>
        </p:nvPicPr>
        <p:blipFill rotWithShape="1">
          <a:blip r:embed="rId3">
            <a:alphaModFix/>
          </a:blip>
          <a:srcRect b="27225" l="0" r="-140" t="0"/>
          <a:stretch/>
        </p:blipFill>
        <p:spPr>
          <a:xfrm>
            <a:off x="0" y="136129"/>
            <a:ext cx="4243695" cy="3757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Google Shape;1674;p161"/>
          <p:cNvPicPr preferRelativeResize="0"/>
          <p:nvPr/>
        </p:nvPicPr>
        <p:blipFill rotWithShape="1">
          <a:blip r:embed="rId4">
            <a:alphaModFix/>
          </a:blip>
          <a:srcRect b="9409" l="38656" r="42" t="31857"/>
          <a:stretch/>
        </p:blipFill>
        <p:spPr>
          <a:xfrm>
            <a:off x="4259718" y="136744"/>
            <a:ext cx="4901771" cy="3762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" name="Google Shape;1679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80"/>
            <a:ext cx="9143999" cy="4367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3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p163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2E51"/>
              </a:solidFill>
            </a:endParaRPr>
          </a:p>
        </p:txBody>
      </p:sp>
      <p:sp>
        <p:nvSpPr>
          <p:cNvPr id="1685" name="Google Shape;1685;p163"/>
          <p:cNvSpPr txBox="1"/>
          <p:nvPr>
            <p:ph idx="1" type="body"/>
          </p:nvPr>
        </p:nvSpPr>
        <p:spPr>
          <a:xfrm>
            <a:off x="309530" y="265564"/>
            <a:ext cx="5337900" cy="3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50 y/o smoker from WY, comes in for second opinion. She was diagnosed with TNBC in 2019 with mets to bones and liver. PDL1 negative. She was treated with A+C x 2 and then A alone. She progressed and was treated with Taxol. Progressed and has mod neuropathy. Now presents with a single brain met and systemic progression. What's next? </a:t>
            </a:r>
            <a:endParaRPr sz="2000"/>
          </a:p>
          <a:p>
            <a:pPr indent="-32385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Capecitabine</a:t>
            </a:r>
            <a:endParaRPr/>
          </a:p>
          <a:p>
            <a:pPr indent="-32385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Trastuzumab deruxtecan (if Her 2 low) 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SG</a:t>
            </a:r>
            <a:endParaRPr/>
          </a:p>
          <a:p>
            <a:pPr indent="-32385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Others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3200"/>
          </a:p>
        </p:txBody>
      </p:sp>
      <p:pic>
        <p:nvPicPr>
          <p:cNvPr descr="A white person with a red question mark&#10;&#10;Description automatically generated" id="1686" name="Google Shape;1686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6593" y="982957"/>
            <a:ext cx="2952586" cy="2894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0" name="Shape 1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1" name="Google Shape;1691;p164"/>
          <p:cNvSpPr txBox="1"/>
          <p:nvPr>
            <p:ph idx="1" type="body"/>
          </p:nvPr>
        </p:nvSpPr>
        <p:spPr>
          <a:xfrm>
            <a:off x="632936" y="1916418"/>
            <a:ext cx="3810000" cy="8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003767"/>
              </a:buClr>
              <a:buSzPts val="2800"/>
              <a:buFont typeface="Arial"/>
              <a:buChar char="●"/>
            </a:pPr>
            <a:r>
              <a:rPr i="1" lang="en">
                <a:solidFill>
                  <a:srgbClr val="003767"/>
                </a:solidFill>
              </a:rPr>
              <a:t>Thank you</a:t>
            </a:r>
            <a:endParaRPr/>
          </a:p>
        </p:txBody>
      </p:sp>
      <p:sp>
        <p:nvSpPr>
          <p:cNvPr id="1692" name="Google Shape;1692;p164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cartoon of a person&amp;#39;s body with hands on their chest&#10;&#10;Description automatically generated" id="1693" name="Google Shape;1693;p16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4444" y="1116569"/>
            <a:ext cx="3444300" cy="319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165"/>
          <p:cNvSpPr/>
          <p:nvPr/>
        </p:nvSpPr>
        <p:spPr>
          <a:xfrm>
            <a:off x="0" y="2584444"/>
            <a:ext cx="91299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2C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C82C"/>
                </a:solidFill>
                <a:latin typeface="Arial"/>
                <a:ea typeface="Arial"/>
                <a:cs typeface="Arial"/>
                <a:sym typeface="Arial"/>
              </a:rPr>
              <a:t>BREAST MALIGNANCIES</a:t>
            </a:r>
            <a:endParaRPr/>
          </a:p>
        </p:txBody>
      </p:sp>
      <p:sp>
        <p:nvSpPr>
          <p:cNvPr id="1699" name="Google Shape;1699;p165"/>
          <p:cNvSpPr/>
          <p:nvPr/>
        </p:nvSpPr>
        <p:spPr>
          <a:xfrm>
            <a:off x="14075" y="3071060"/>
            <a:ext cx="9129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August 28</a:t>
            </a:r>
            <a:r>
              <a:rPr b="0" baseline="3000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2024</a:t>
            </a:r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p166"/>
          <p:cNvSpPr txBox="1"/>
          <p:nvPr>
            <p:ph idx="1" type="subTitle"/>
          </p:nvPr>
        </p:nvSpPr>
        <p:spPr>
          <a:xfrm>
            <a:off x="960504" y="1319587"/>
            <a:ext cx="7184700" cy="29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3767"/>
              </a:buClr>
              <a:buSzPts val="4800"/>
              <a:buFont typeface="Arial"/>
              <a:buNone/>
            </a:pPr>
            <a:r>
              <a:rPr b="1" lang="en" sz="48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Question-and-Answer</a:t>
            </a:r>
            <a:endParaRPr sz="48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rgbClr val="002E51"/>
              </a:solidFill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167"/>
          <p:cNvSpPr txBox="1"/>
          <p:nvPr>
            <p:ph type="title"/>
          </p:nvPr>
        </p:nvSpPr>
        <p:spPr>
          <a:xfrm>
            <a:off x="0" y="127347"/>
            <a:ext cx="91440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767"/>
                </a:solidFill>
              </a:rPr>
              <a:t>Thank You to Our Supporters:</a:t>
            </a:r>
            <a:endParaRPr b="1"/>
          </a:p>
        </p:txBody>
      </p:sp>
      <p:pic>
        <p:nvPicPr>
          <p:cNvPr descr="A black and red logo&#10;&#10;Description automatically generated" id="1710" name="Google Shape;1710;p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510" y="616983"/>
            <a:ext cx="3978236" cy="19891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letters on a black background&#10;&#10;Description automatically generated" id="1711" name="Google Shape;1711;p1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0853" y="1133993"/>
            <a:ext cx="4351005" cy="794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logo&#10;&#10;Description automatically generated" id="1712" name="Google Shape;1712;p167"/>
          <p:cNvPicPr preferRelativeResize="0"/>
          <p:nvPr/>
        </p:nvPicPr>
        <p:blipFill rotWithShape="1">
          <a:blip r:embed="rId5">
            <a:alphaModFix/>
          </a:blip>
          <a:srcRect b="8733" l="0" r="0" t="16168"/>
          <a:stretch/>
        </p:blipFill>
        <p:spPr>
          <a:xfrm>
            <a:off x="103679" y="2571755"/>
            <a:ext cx="3863814" cy="14990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blue logo&#10;&#10;Description automatically generated" id="1713" name="Google Shape;1713;p1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04336" y="2530324"/>
            <a:ext cx="4885200" cy="1369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2"/>
          <p:cNvSpPr txBox="1"/>
          <p:nvPr/>
        </p:nvSpPr>
        <p:spPr>
          <a:xfrm>
            <a:off x="6779250" y="4048497"/>
            <a:ext cx="226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Johnston et al. 2023</a:t>
            </a:r>
            <a:endParaRPr/>
          </a:p>
        </p:txBody>
      </p:sp>
      <p:sp>
        <p:nvSpPr>
          <p:cNvPr id="207" name="Google Shape;207;p42"/>
          <p:cNvSpPr txBox="1"/>
          <p:nvPr/>
        </p:nvSpPr>
        <p:spPr>
          <a:xfrm>
            <a:off x="67377" y="128665"/>
            <a:ext cx="672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CDK4/6 inhibitors vary in target kinase inhibition</a:t>
            </a:r>
            <a:endParaRPr/>
          </a:p>
        </p:txBody>
      </p:sp>
      <p:pic>
        <p:nvPicPr>
          <p:cNvPr id="208" name="Google Shape;20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7" y="723698"/>
            <a:ext cx="5969367" cy="3324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42"/>
          <p:cNvCxnSpPr/>
          <p:nvPr/>
        </p:nvCxnSpPr>
        <p:spPr>
          <a:xfrm flipH="1" rot="10800000">
            <a:off x="5710075" y="1087779"/>
            <a:ext cx="696000" cy="365400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10" name="Google Shape;210;p42"/>
          <p:cNvCxnSpPr>
            <a:endCxn id="211" idx="1"/>
          </p:cNvCxnSpPr>
          <p:nvPr/>
        </p:nvCxnSpPr>
        <p:spPr>
          <a:xfrm>
            <a:off x="5572759" y="1683813"/>
            <a:ext cx="833400" cy="267600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12" name="Google Shape;212;p42"/>
          <p:cNvCxnSpPr/>
          <p:nvPr/>
        </p:nvCxnSpPr>
        <p:spPr>
          <a:xfrm>
            <a:off x="5572823" y="1877621"/>
            <a:ext cx="810600" cy="789600"/>
          </a:xfrm>
          <a:prstGeom prst="straightConnector1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13" name="Google Shape;213;p42"/>
          <p:cNvSpPr txBox="1"/>
          <p:nvPr/>
        </p:nvSpPr>
        <p:spPr>
          <a:xfrm>
            <a:off x="6383296" y="598374"/>
            <a:ext cx="2679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Strongest inhibitor of CDK4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Highest CDK4:CDK6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Additional kinase targets</a:t>
            </a:r>
            <a:endParaRPr/>
          </a:p>
        </p:txBody>
      </p:sp>
      <p:sp>
        <p:nvSpPr>
          <p:cNvPr id="211" name="Google Shape;211;p42"/>
          <p:cNvSpPr txBox="1"/>
          <p:nvPr/>
        </p:nvSpPr>
        <p:spPr>
          <a:xfrm>
            <a:off x="6406159" y="1658913"/>
            <a:ext cx="267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binding affinity to CDK4/cyclin D3</a:t>
            </a:r>
            <a:endParaRPr/>
          </a:p>
        </p:txBody>
      </p:sp>
      <p:sp>
        <p:nvSpPr>
          <p:cNvPr id="214" name="Google Shape;214;p42"/>
          <p:cNvSpPr txBox="1"/>
          <p:nvPr/>
        </p:nvSpPr>
        <p:spPr>
          <a:xfrm>
            <a:off x="6406159" y="2581435"/>
            <a:ext cx="2679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Similar binding affinity to CDK4/cyclin D3 and CDK6/cyclin D1</a:t>
            </a: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168"/>
          <p:cNvSpPr txBox="1"/>
          <p:nvPr>
            <p:ph idx="1" type="subTitle"/>
          </p:nvPr>
        </p:nvSpPr>
        <p:spPr>
          <a:xfrm>
            <a:off x="1371600" y="1693678"/>
            <a:ext cx="64008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ts val="2800"/>
              <a:buFont typeface="Arial"/>
              <a:buNone/>
            </a:pPr>
            <a:r>
              <a:rPr lang="en" sz="2800">
                <a:solidFill>
                  <a:srgbClr val="002E51"/>
                </a:solidFill>
              </a:rPr>
              <a:t>Thank you for coming!</a:t>
            </a:r>
            <a:endParaRPr/>
          </a:p>
        </p:txBody>
      </p:sp>
      <p:sp>
        <p:nvSpPr>
          <p:cNvPr id="1719" name="Google Shape;1719;p168"/>
          <p:cNvSpPr txBox="1"/>
          <p:nvPr>
            <p:ph type="title"/>
          </p:nvPr>
        </p:nvSpPr>
        <p:spPr>
          <a:xfrm>
            <a:off x="0" y="890863"/>
            <a:ext cx="91440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000"/>
              <a:t>Concluding Remarks</a:t>
            </a:r>
            <a:endParaRPr/>
          </a:p>
        </p:txBody>
      </p:sp>
      <p:pic>
        <p:nvPicPr>
          <p:cNvPr descr="A qr code with black squares&#10;&#10;Description automatically generated with low confidence" id="1720" name="Google Shape;1720;p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6596" y="2706831"/>
            <a:ext cx="1231302" cy="1231302"/>
          </a:xfrm>
          <a:prstGeom prst="rect">
            <a:avLst/>
          </a:prstGeom>
          <a:noFill/>
          <a:ln>
            <a:noFill/>
          </a:ln>
        </p:spPr>
      </p:pic>
      <p:sp>
        <p:nvSpPr>
          <p:cNvPr id="1721" name="Google Shape;1721;p168"/>
          <p:cNvSpPr txBox="1"/>
          <p:nvPr/>
        </p:nvSpPr>
        <p:spPr>
          <a:xfrm>
            <a:off x="3913027" y="3146691"/>
            <a:ext cx="28941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2E51"/>
                </a:solidFill>
                <a:latin typeface="Arial"/>
                <a:ea typeface="Arial"/>
                <a:cs typeface="Arial"/>
                <a:sym typeface="Arial"/>
              </a:rPr>
              <a:t>Please scan the QR code here to complete a brief survey about tonight's event.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3"/>
          <p:cNvSpPr txBox="1"/>
          <p:nvPr/>
        </p:nvSpPr>
        <p:spPr>
          <a:xfrm>
            <a:off x="1163215" y="1670226"/>
            <a:ext cx="6817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What is the efficacy of CDK4/6i in first-line phase 3 RCTs?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" name="Google Shape;224;p44"/>
          <p:cNvGraphicFramePr/>
          <p:nvPr/>
        </p:nvGraphicFramePr>
        <p:xfrm>
          <a:off x="-1" y="13462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{75358529-6665-4E68-9E5C-0A2BD7BBA7A5}</a:tableStyleId>
              </a:tblPr>
              <a:tblGrid>
                <a:gridCol w="1197425"/>
                <a:gridCol w="1469575"/>
                <a:gridCol w="1702875"/>
                <a:gridCol w="1617050"/>
                <a:gridCol w="1617050"/>
                <a:gridCol w="1472675"/>
              </a:tblGrid>
              <a:tr h="742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PALOMA-2 </a:t>
                      </a:r>
                      <a:r>
                        <a:rPr lang="en" sz="1200"/>
                        <a:t>(Slamon, 2024 Rugo, 2019)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MONALEESA-2 </a:t>
                      </a:r>
                      <a:r>
                        <a:rPr lang="en" sz="1200"/>
                        <a:t>(Hortobagyi, 2022)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MONALEESA-3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(Neven, 2023 Slamon, 2020)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MONALEESA-7 </a:t>
                      </a:r>
                      <a:r>
                        <a:rPr lang="en" sz="1200"/>
                        <a:t>(Lu, 2022 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Tripathy, 2018)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MONARCH-3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(Goetz, 2024)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593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Design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Letrozole +/- palbociclib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Letrozole +/- ribociclib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Fulvestrant +/- ribociclib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Goserelin + tam/AI +/- ribo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NSAI +/- abemaciclib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1088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Patients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666, post-menopausal, 27% de novo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668, post-menopausal, 34% de novo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365 (1L), post-menopausal, 19% de novo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672, pre/peri-menopausal, 40% de novo, 14% 1L chemo 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493, post-menopausal, 40% de novo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555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mFollow-up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7.5 years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6.7 years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5.9 years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4.5 years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8.1 years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593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mPFS (months)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27.6 vs 14.5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△13.1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25.3 vs 16 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△9.3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33.6 vs 19.2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△14.4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23.8 vs 13.0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△10.8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29.0 vs 14.8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△14.3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841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mOS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(months)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53.9 vs 51.2 (</a:t>
                      </a:r>
                      <a:r>
                        <a:rPr lang="en" sz="1500">
                          <a:solidFill>
                            <a:srgbClr val="FF0000"/>
                          </a:solidFill>
                        </a:rPr>
                        <a:t>△2.7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/>
                        <a:t>63.9 vs 51.4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△12.5</a:t>
                      </a:r>
                      <a:r>
                        <a:rPr lang="en" sz="1500"/>
                        <a:t>)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67.6 vs 51.8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△15.8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/>
                        <a:t>58.7 vs 48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△10.7</a:t>
                      </a:r>
                      <a:r>
                        <a:rPr lang="en" sz="1500"/>
                        <a:t>)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66.8 vs 53.7 (</a:t>
                      </a:r>
                      <a:r>
                        <a:rPr lang="en" sz="1500">
                          <a:solidFill>
                            <a:srgbClr val="FF0000"/>
                          </a:solidFill>
                        </a:rPr>
                        <a:t>△13.1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593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Still on active Tx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/>
                        <a:t>10% vs 2%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9% vs 5%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16.5% vs 8.6%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21% vs 9%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7% vs 3%</a:t>
                      </a:r>
                      <a:endParaRPr sz="1400"/>
                    </a:p>
                  </a:txBody>
                  <a:tcPr marT="45675" marB="4567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9" name="Google Shape;229;p45"/>
          <p:cNvGraphicFramePr/>
          <p:nvPr/>
        </p:nvGraphicFramePr>
        <p:xfrm>
          <a:off x="-1" y="13462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{75358529-6665-4E68-9E5C-0A2BD7BBA7A5}</a:tableStyleId>
              </a:tblPr>
              <a:tblGrid>
                <a:gridCol w="1197425"/>
                <a:gridCol w="1469575"/>
                <a:gridCol w="1702875"/>
                <a:gridCol w="1617050"/>
                <a:gridCol w="1617050"/>
                <a:gridCol w="1472675"/>
              </a:tblGrid>
              <a:tr h="742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PALOMA-2 </a:t>
                      </a:r>
                      <a:r>
                        <a:rPr lang="en" sz="1200"/>
                        <a:t>(Slamon, 2024 Rugo, 2019)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MONALEESA-2 </a:t>
                      </a:r>
                      <a:r>
                        <a:rPr lang="en" sz="1200"/>
                        <a:t>(Hortobagyi, 2022)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MONALEESA-3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(Neven, 2023 Slamon, 2020)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MONALEESA-7 </a:t>
                      </a:r>
                      <a:r>
                        <a:rPr lang="en" sz="1200"/>
                        <a:t>(Lu, 2022 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Tripathy, 2018)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MONARCH-3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(Goetz, 2024)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593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Design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Letrozole +/- palbociclib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Letrozole +/- ribociclib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Fulvestrant +/- ribociclib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Goserelin + tam/AI +/- ribo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NSAI +/- abemaciclib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1088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Patients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666, post-menopausal, 27% de novo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668, post-menopausal, 34% de novo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365 (1L), post-menopausal, 19% de novo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672, pre/peri-menopausal, 40% de novo, 14% 1L chemo 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493, post-menopausal, 40% de novo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555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mFollow-up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7.5 years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6.7 years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5.9 years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4.5 years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8.1 years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593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mPFS (months)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27.6 vs 14.5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△13.1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25.3 vs 16 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△9.3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33.6 vs 19.2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△14.4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23.8 vs 13.0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△10.8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29.0 vs 14.8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△14.3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841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mOS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(months)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53.9 vs 51.2 (</a:t>
                      </a:r>
                      <a:r>
                        <a:rPr lang="en" sz="1500">
                          <a:solidFill>
                            <a:srgbClr val="FF0000"/>
                          </a:solidFill>
                        </a:rPr>
                        <a:t>△2.7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/>
                        <a:t>63.9 vs 51.4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△12.5</a:t>
                      </a:r>
                      <a:r>
                        <a:rPr lang="en" sz="1500"/>
                        <a:t>)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67.6 vs 51.8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△15.8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/>
                        <a:t>58.7 vs 48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△10.7</a:t>
                      </a:r>
                      <a:r>
                        <a:rPr lang="en" sz="1500"/>
                        <a:t>)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66.8 vs 53.7 (</a:t>
                      </a:r>
                      <a:r>
                        <a:rPr lang="en" sz="1500">
                          <a:solidFill>
                            <a:srgbClr val="FF0000"/>
                          </a:solidFill>
                        </a:rPr>
                        <a:t>△13.1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593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Still on active Tx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/>
                        <a:t>10% vs 2%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9% vs 5%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16.5% vs 8.6%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21% vs 9%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7% vs 3%</a:t>
                      </a:r>
                      <a:endParaRPr sz="1400"/>
                    </a:p>
                  </a:txBody>
                  <a:tcPr marT="45675" marB="4567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6"/>
          <p:cNvSpPr txBox="1"/>
          <p:nvPr/>
        </p:nvSpPr>
        <p:spPr>
          <a:xfrm>
            <a:off x="5740504" y="4048497"/>
            <a:ext cx="3403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Finn et al. 2022, Prat et al 2021</a:t>
            </a:r>
            <a:endParaRPr/>
          </a:p>
        </p:txBody>
      </p:sp>
      <p:sp>
        <p:nvSpPr>
          <p:cNvPr id="235" name="Google Shape;235;p46"/>
          <p:cNvSpPr txBox="1"/>
          <p:nvPr/>
        </p:nvSpPr>
        <p:spPr>
          <a:xfrm>
            <a:off x="67376" y="128665"/>
            <a:ext cx="8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Predictors of response to CDK4/6i</a:t>
            </a:r>
            <a:endParaRPr/>
          </a:p>
        </p:txBody>
      </p:sp>
      <p:sp>
        <p:nvSpPr>
          <p:cNvPr id="236" name="Google Shape;236;p46"/>
          <p:cNvSpPr txBox="1"/>
          <p:nvPr/>
        </p:nvSpPr>
        <p:spPr>
          <a:xfrm>
            <a:off x="151075" y="726584"/>
            <a:ext cx="3888300" cy="3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 known predictive biomarker is ER+</a:t>
            </a:r>
            <a:endParaRPr/>
          </a:p>
          <a:p>
            <a:pPr indent="-342900" lvl="0" marL="342900" marR="0" rtl="0" algn="l">
              <a:spcBef>
                <a:spcPts val="182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Emerging data on intrinsic subtypes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Both luminal A and B benefit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HER2-enriched had worst prognosis with ET alone, greatest relative benefit with addition of ribociclib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benefit in basal-like</a:t>
            </a:r>
            <a:endParaRPr/>
          </a:p>
        </p:txBody>
      </p:sp>
      <p:pic>
        <p:nvPicPr>
          <p:cNvPr id="237" name="Google Shape;23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9896" y="901353"/>
            <a:ext cx="4773203" cy="2887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7"/>
          <p:cNvSpPr txBox="1"/>
          <p:nvPr/>
        </p:nvSpPr>
        <p:spPr>
          <a:xfrm>
            <a:off x="1163215" y="1377888"/>
            <a:ext cx="68175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What do studies show about CDK4/6i toxicities, quality of life, and dose reduction?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0"/>
          <p:cNvSpPr txBox="1"/>
          <p:nvPr>
            <p:ph idx="1" type="subTitle"/>
          </p:nvPr>
        </p:nvSpPr>
        <p:spPr>
          <a:xfrm>
            <a:off x="0" y="1796405"/>
            <a:ext cx="9144000" cy="22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1" lang="en">
                <a:solidFill>
                  <a:srgbClr val="002060"/>
                </a:solidFill>
              </a:rPr>
              <a:t>Jack Nirenberg</a:t>
            </a:r>
            <a:endParaRPr/>
          </a:p>
          <a:p>
            <a:pPr indent="0" lvl="0" marL="0" rtl="0" algn="ctr">
              <a:spcBef>
                <a:spcPts val="2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">
                <a:solidFill>
                  <a:srgbClr val="002060"/>
                </a:solidFill>
              </a:rPr>
              <a:t>National Accounts Associate, OncLive</a:t>
            </a:r>
            <a:endParaRPr/>
          </a:p>
          <a:p>
            <a:pPr indent="0" lvl="0" marL="0" rtl="0" algn="ctr">
              <a:spcBef>
                <a:spcPts val="2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en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MJH Life Sciences™</a:t>
            </a:r>
            <a:endParaRPr/>
          </a:p>
        </p:txBody>
      </p:sp>
      <p:sp>
        <p:nvSpPr>
          <p:cNvPr id="132" name="Google Shape;132;p30"/>
          <p:cNvSpPr txBox="1"/>
          <p:nvPr>
            <p:ph type="title"/>
          </p:nvPr>
        </p:nvSpPr>
        <p:spPr>
          <a:xfrm>
            <a:off x="0" y="127347"/>
            <a:ext cx="91440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2E51"/>
                </a:solidFill>
              </a:rPr>
              <a:t>Welcome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8"/>
          <p:cNvSpPr txBox="1"/>
          <p:nvPr/>
        </p:nvSpPr>
        <p:spPr>
          <a:xfrm>
            <a:off x="6779250" y="4048497"/>
            <a:ext cx="204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Kappel et al. 2024</a:t>
            </a:r>
            <a:endParaRPr/>
          </a:p>
        </p:txBody>
      </p:sp>
      <p:sp>
        <p:nvSpPr>
          <p:cNvPr id="248" name="Google Shape;248;p48"/>
          <p:cNvSpPr txBox="1"/>
          <p:nvPr/>
        </p:nvSpPr>
        <p:spPr>
          <a:xfrm>
            <a:off x="67376" y="128665"/>
            <a:ext cx="8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CDK4/6i comparative OS and safety</a:t>
            </a:r>
            <a:endParaRPr/>
          </a:p>
        </p:txBody>
      </p:sp>
      <p:sp>
        <p:nvSpPr>
          <p:cNvPr id="249" name="Google Shape;249;p48"/>
          <p:cNvSpPr txBox="1"/>
          <p:nvPr/>
        </p:nvSpPr>
        <p:spPr>
          <a:xfrm>
            <a:off x="29771" y="822201"/>
            <a:ext cx="8638800" cy="3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Network meta-analysis: 7 studies, 4415 patients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Median follow-up: 6.1 years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statistically significant difference in OS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Non-significant association with shorter OS benefit with palbociclib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treatment discontinuation due to AE with abemaciclib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treatment-related death with abemaciclib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Statistically significant vs ribociclib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statistically significant vs palbociclib</a:t>
            </a:r>
            <a:endParaRPr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9"/>
          <p:cNvSpPr txBox="1"/>
          <p:nvPr/>
        </p:nvSpPr>
        <p:spPr>
          <a:xfrm>
            <a:off x="6779250" y="4048497"/>
            <a:ext cx="204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Kappel et al. 2024</a:t>
            </a:r>
            <a:endParaRPr/>
          </a:p>
        </p:txBody>
      </p:sp>
      <p:sp>
        <p:nvSpPr>
          <p:cNvPr id="255" name="Google Shape;255;p49"/>
          <p:cNvSpPr txBox="1"/>
          <p:nvPr/>
        </p:nvSpPr>
        <p:spPr>
          <a:xfrm>
            <a:off x="67376" y="128665"/>
            <a:ext cx="8649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CDK4/6i comparative toxicities, statistically significant</a:t>
            </a:r>
            <a:endParaRPr/>
          </a:p>
        </p:txBody>
      </p:sp>
      <p:sp>
        <p:nvSpPr>
          <p:cNvPr id="256" name="Google Shape;256;p49"/>
          <p:cNvSpPr txBox="1"/>
          <p:nvPr/>
        </p:nvSpPr>
        <p:spPr>
          <a:xfrm>
            <a:off x="151692" y="713626"/>
            <a:ext cx="2582700" cy="3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Abema vs Ribo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Anemia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Diarrhea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Stomatitis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Fatigue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Less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Neutropenia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Prolonged QT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Transaminitis</a:t>
            </a:r>
            <a:endParaRPr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9"/>
          <p:cNvSpPr txBox="1"/>
          <p:nvPr/>
        </p:nvSpPr>
        <p:spPr>
          <a:xfrm>
            <a:off x="2996425" y="713623"/>
            <a:ext cx="2582700" cy="3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Abema vs Palbo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Diarrhea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Nausea/Vomiting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Infection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Pneumonitis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Less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Neutropenia</a:t>
            </a:r>
            <a:endParaRPr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9"/>
          <p:cNvSpPr txBox="1"/>
          <p:nvPr/>
        </p:nvSpPr>
        <p:spPr>
          <a:xfrm>
            <a:off x="5963078" y="729905"/>
            <a:ext cx="2582700" cy="3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Ribo vs Palbo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Prolonged QT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Transaminitis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Infection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Nausea/Vomiting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Less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Neutropenia</a:t>
            </a:r>
            <a:endParaRPr/>
          </a:p>
          <a:p>
            <a:pPr indent="-285750" lvl="1" marL="74295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Fatigue</a:t>
            </a:r>
            <a:endParaRPr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50"/>
          <p:cNvSpPr txBox="1"/>
          <p:nvPr/>
        </p:nvSpPr>
        <p:spPr>
          <a:xfrm>
            <a:off x="6779250" y="4048497"/>
            <a:ext cx="219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Di Lauro et al. 2022</a:t>
            </a:r>
            <a:endParaRPr/>
          </a:p>
        </p:txBody>
      </p:sp>
      <p:sp>
        <p:nvSpPr>
          <p:cNvPr id="264" name="Google Shape;264;p50"/>
          <p:cNvSpPr txBox="1"/>
          <p:nvPr/>
        </p:nvSpPr>
        <p:spPr>
          <a:xfrm>
            <a:off x="67376" y="128665"/>
            <a:ext cx="8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CDK4/6 inhibitors &amp; quality of life</a:t>
            </a:r>
            <a:endParaRPr/>
          </a:p>
        </p:txBody>
      </p:sp>
      <p:sp>
        <p:nvSpPr>
          <p:cNvPr id="265" name="Google Shape;265;p50"/>
          <p:cNvSpPr txBox="1"/>
          <p:nvPr/>
        </p:nvSpPr>
        <p:spPr>
          <a:xfrm>
            <a:off x="0" y="529130"/>
            <a:ext cx="9050100" cy="3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Systematic review: 38 studies, clinical trials and real-world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CDK4/6 inhibitors do not worsen QoL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Better QoL if disease response, regardless of therapy received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Ribociclib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maintained QoL and work productivity in premenopausal women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Abemaciclib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QoL worsened by diarrhea, nausea, vomiting, and low appetite</a:t>
            </a:r>
            <a:endParaRPr/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Palbociclib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QoL not improved over ET alone, but QoL improved over capecitabine</a:t>
            </a:r>
            <a:endParaRPr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1"/>
          <p:cNvSpPr txBox="1"/>
          <p:nvPr/>
        </p:nvSpPr>
        <p:spPr>
          <a:xfrm>
            <a:off x="6779250" y="4048497"/>
            <a:ext cx="192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Burris et al. 2021</a:t>
            </a:r>
            <a:endParaRPr/>
          </a:p>
        </p:txBody>
      </p:sp>
      <p:sp>
        <p:nvSpPr>
          <p:cNvPr id="271" name="Google Shape;271;p51"/>
          <p:cNvSpPr txBox="1"/>
          <p:nvPr/>
        </p:nvSpPr>
        <p:spPr>
          <a:xfrm>
            <a:off x="67376" y="128665"/>
            <a:ext cx="8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CDK4/6i dose reduction for toxicities &amp; efficacy</a:t>
            </a:r>
            <a:endParaRPr/>
          </a:p>
        </p:txBody>
      </p:sp>
      <p:sp>
        <p:nvSpPr>
          <p:cNvPr id="272" name="Google Shape;272;p51"/>
          <p:cNvSpPr txBox="1"/>
          <p:nvPr/>
        </p:nvSpPr>
        <p:spPr>
          <a:xfrm>
            <a:off x="29771" y="822201"/>
            <a:ext cx="8638800" cy="3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1"/>
          <p:cNvSpPr txBox="1"/>
          <p:nvPr/>
        </p:nvSpPr>
        <p:spPr>
          <a:xfrm>
            <a:off x="182171" y="974460"/>
            <a:ext cx="8638800" cy="3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1"/>
          <p:cNvSpPr txBox="1"/>
          <p:nvPr/>
        </p:nvSpPr>
        <p:spPr>
          <a:xfrm>
            <a:off x="69660" y="787496"/>
            <a:ext cx="85590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reduction in clinical benefit when dose modifications are required to manage toxicities</a:t>
            </a:r>
            <a:endParaRPr/>
          </a:p>
          <a:p>
            <a: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51"/>
          <p:cNvPicPr preferRelativeResize="0"/>
          <p:nvPr/>
        </p:nvPicPr>
        <p:blipFill rotWithShape="1">
          <a:blip r:embed="rId3">
            <a:alphaModFix/>
          </a:blip>
          <a:srcRect b="3707" l="0" r="0" t="0"/>
          <a:stretch/>
        </p:blipFill>
        <p:spPr>
          <a:xfrm>
            <a:off x="1957757" y="1597984"/>
            <a:ext cx="5087566" cy="242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2"/>
          <p:cNvSpPr txBox="1"/>
          <p:nvPr/>
        </p:nvSpPr>
        <p:spPr>
          <a:xfrm>
            <a:off x="1316527" y="1752927"/>
            <a:ext cx="6510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Does endocrine partner matter in the first line?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5" name="Google Shape;285;p53"/>
          <p:cNvGraphicFramePr/>
          <p:nvPr/>
        </p:nvGraphicFramePr>
        <p:xfrm>
          <a:off x="-1" y="13462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{75358529-6665-4E68-9E5C-0A2BD7BBA7A5}</a:tableStyleId>
              </a:tblPr>
              <a:tblGrid>
                <a:gridCol w="1197425"/>
                <a:gridCol w="1469575"/>
                <a:gridCol w="1702875"/>
                <a:gridCol w="1617050"/>
                <a:gridCol w="1617050"/>
                <a:gridCol w="1472675"/>
              </a:tblGrid>
              <a:tr h="742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PALOMA-2 </a:t>
                      </a:r>
                      <a:r>
                        <a:rPr lang="en" sz="1200"/>
                        <a:t>(Slamon, 2024 Rugo, 2019)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MONALEESA-2 </a:t>
                      </a:r>
                      <a:r>
                        <a:rPr lang="en" sz="1200"/>
                        <a:t>(Hortobagyi, 2022)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MONALEESA-3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(Neven, 2023 Slamon, 2020)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MONALEESA-7 </a:t>
                      </a:r>
                      <a:r>
                        <a:rPr lang="en" sz="1200"/>
                        <a:t>(Lu, 2022 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Tripathy, 2018)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MONARCH-3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(Goetz, 2024)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593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Design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Letrozole +/- palbociclib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Letrozole +/- ribociclib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Fulvestrant +/- ribociclib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Goserelin + tam/AI +/- ribo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NSAI +/- abemaciclib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10885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Patients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666, post-menopausal, 27% de novo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668, post-menopausal, 34% de novo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365 (1L), post-menopausal, 19% de novo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672, pre/peri-menopausal, 40% de novo, 14% 1L chemo 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493, post-menopausal, 40% de novo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5559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mFollow-up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7.5 years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6.7 years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5.9 years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4.5 years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8.1 years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593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mPFS (months)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27.6 vs 14.5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△13.1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25.3 vs 16 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△9.3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33.6 vs 19.2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△14.4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23.8 vs 13.0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△10.8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29.0 vs 14.8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△14.3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841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mOS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(months)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53.9 vs 51.2 (</a:t>
                      </a:r>
                      <a:r>
                        <a:rPr lang="en" sz="1500">
                          <a:solidFill>
                            <a:srgbClr val="FF0000"/>
                          </a:solidFill>
                        </a:rPr>
                        <a:t>△2.7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/>
                        <a:t>63.9 vs 51.4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△12.5</a:t>
                      </a:r>
                      <a:r>
                        <a:rPr lang="en" sz="1500"/>
                        <a:t>)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67.6 vs 51.8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△15.8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/>
                        <a:t>58.7 vs 48 (</a:t>
                      </a:r>
                      <a:r>
                        <a:rPr lang="en" sz="1500">
                          <a:solidFill>
                            <a:srgbClr val="00B050"/>
                          </a:solidFill>
                        </a:rPr>
                        <a:t>△10.7</a:t>
                      </a:r>
                      <a:r>
                        <a:rPr lang="en" sz="1500"/>
                        <a:t>)</a:t>
                      </a:r>
                      <a:endParaRPr sz="1400"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5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66.8 vs 53.7 (</a:t>
                      </a:r>
                      <a:r>
                        <a:rPr lang="en" sz="1500">
                          <a:solidFill>
                            <a:srgbClr val="FF0000"/>
                          </a:solidFill>
                        </a:rPr>
                        <a:t>△13.1</a:t>
                      </a:r>
                      <a:r>
                        <a:rPr lang="en" sz="1500"/>
                        <a:t>)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5937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Still on active Tx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/>
                        <a:t>10% vs 2%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9% vs 5%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16.5% vs 8.6%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21% vs 9%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500"/>
                        <a:t>7% vs 3%</a:t>
                      </a:r>
                      <a:endParaRPr sz="1400"/>
                    </a:p>
                  </a:txBody>
                  <a:tcPr marT="45675" marB="4567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4"/>
          <p:cNvSpPr txBox="1"/>
          <p:nvPr/>
        </p:nvSpPr>
        <p:spPr>
          <a:xfrm>
            <a:off x="5368543" y="4016722"/>
            <a:ext cx="377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Llombart-Cussac et al. ASCO 2020</a:t>
            </a:r>
            <a:endParaRPr/>
          </a:p>
        </p:txBody>
      </p:sp>
      <p:sp>
        <p:nvSpPr>
          <p:cNvPr id="291" name="Google Shape;291;p54"/>
          <p:cNvSpPr txBox="1"/>
          <p:nvPr/>
        </p:nvSpPr>
        <p:spPr>
          <a:xfrm>
            <a:off x="67376" y="128665"/>
            <a:ext cx="8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PARSIFAL</a:t>
            </a:r>
            <a:endParaRPr/>
          </a:p>
        </p:txBody>
      </p:sp>
      <p:pic>
        <p:nvPicPr>
          <p:cNvPr id="292" name="Google Shape;292;p54"/>
          <p:cNvPicPr preferRelativeResize="0"/>
          <p:nvPr/>
        </p:nvPicPr>
        <p:blipFill rotWithShape="1">
          <a:blip r:embed="rId3">
            <a:alphaModFix/>
          </a:blip>
          <a:srcRect b="0" l="0" r="0" t="3297"/>
          <a:stretch/>
        </p:blipFill>
        <p:spPr>
          <a:xfrm>
            <a:off x="685800" y="574016"/>
            <a:ext cx="7772399" cy="3531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5"/>
          <p:cNvSpPr txBox="1"/>
          <p:nvPr/>
        </p:nvSpPr>
        <p:spPr>
          <a:xfrm>
            <a:off x="5368543" y="4016722"/>
            <a:ext cx="391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Llombart-Cussac et al. SABCS 2023</a:t>
            </a:r>
            <a:endParaRPr/>
          </a:p>
        </p:txBody>
      </p:sp>
      <p:sp>
        <p:nvSpPr>
          <p:cNvPr id="298" name="Google Shape;298;p55"/>
          <p:cNvSpPr txBox="1"/>
          <p:nvPr/>
        </p:nvSpPr>
        <p:spPr>
          <a:xfrm>
            <a:off x="67376" y="128665"/>
            <a:ext cx="8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PARSIFAL-LONG: median follow-up 5 years</a:t>
            </a:r>
            <a:endParaRPr/>
          </a:p>
        </p:txBody>
      </p:sp>
      <p:pic>
        <p:nvPicPr>
          <p:cNvPr id="299" name="Google Shape;299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09474"/>
            <a:ext cx="4565232" cy="274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809474"/>
            <a:ext cx="4552918" cy="274866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55"/>
          <p:cNvSpPr txBox="1"/>
          <p:nvPr/>
        </p:nvSpPr>
        <p:spPr>
          <a:xfrm>
            <a:off x="67376" y="3585224"/>
            <a:ext cx="9061800" cy="77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Combined cohorts: mPFS 33.2 months                    mOS 65.4 months           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6"/>
          <p:cNvSpPr txBox="1"/>
          <p:nvPr/>
        </p:nvSpPr>
        <p:spPr>
          <a:xfrm>
            <a:off x="1316526" y="1752927"/>
            <a:ext cx="6759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Is there a role for chemotherapy in the first line?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7"/>
          <p:cNvPicPr preferRelativeResize="0"/>
          <p:nvPr/>
        </p:nvPicPr>
        <p:blipFill rotWithShape="1">
          <a:blip r:embed="rId3">
            <a:alphaModFix/>
          </a:blip>
          <a:srcRect b="18673" l="0" r="3194" t="9641"/>
          <a:stretch/>
        </p:blipFill>
        <p:spPr>
          <a:xfrm>
            <a:off x="256618" y="627573"/>
            <a:ext cx="8354647" cy="3500363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7"/>
          <p:cNvSpPr txBox="1"/>
          <p:nvPr/>
        </p:nvSpPr>
        <p:spPr>
          <a:xfrm>
            <a:off x="6683833" y="4048497"/>
            <a:ext cx="242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Lu et al. SABCS 2022</a:t>
            </a:r>
            <a:endParaRPr/>
          </a:p>
        </p:txBody>
      </p:sp>
      <p:sp>
        <p:nvSpPr>
          <p:cNvPr id="313" name="Google Shape;313;p57"/>
          <p:cNvSpPr txBox="1"/>
          <p:nvPr/>
        </p:nvSpPr>
        <p:spPr>
          <a:xfrm>
            <a:off x="67376" y="128665"/>
            <a:ext cx="8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RIGHT Choice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1"/>
          <p:cNvSpPr txBox="1"/>
          <p:nvPr>
            <p:ph type="title"/>
          </p:nvPr>
        </p:nvSpPr>
        <p:spPr>
          <a:xfrm>
            <a:off x="0" y="127347"/>
            <a:ext cx="91440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3767"/>
                </a:solidFill>
              </a:rPr>
              <a:t>Thank You to Our Supporters:</a:t>
            </a:r>
            <a:endParaRPr b="1"/>
          </a:p>
        </p:txBody>
      </p:sp>
      <p:pic>
        <p:nvPicPr>
          <p:cNvPr descr="A black and red logo&#10;&#10;Description automatically generated" id="138" name="Google Shape;13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909" y="623218"/>
            <a:ext cx="4098089" cy="20490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lue letters on a black background&#10;&#10;Description automatically generated" id="139" name="Google Shape;13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0533" y="1266029"/>
            <a:ext cx="4181198" cy="763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logo&#10;&#10;Description automatically generated" id="140" name="Google Shape;140;p31"/>
          <p:cNvPicPr preferRelativeResize="0"/>
          <p:nvPr/>
        </p:nvPicPr>
        <p:blipFill rotWithShape="1">
          <a:blip r:embed="rId5">
            <a:alphaModFix/>
          </a:blip>
          <a:srcRect b="8733" l="0" r="0" t="16168"/>
          <a:stretch/>
        </p:blipFill>
        <p:spPr>
          <a:xfrm>
            <a:off x="0" y="2549363"/>
            <a:ext cx="3988559" cy="15474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blue logo&#10;&#10;Description automatically generated" id="141" name="Google Shape;141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54546" y="2609975"/>
            <a:ext cx="4736680" cy="1327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8"/>
          <p:cNvSpPr txBox="1"/>
          <p:nvPr/>
        </p:nvSpPr>
        <p:spPr>
          <a:xfrm>
            <a:off x="6683833" y="4048497"/>
            <a:ext cx="158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Lu et al. 2024</a:t>
            </a:r>
            <a:endParaRPr/>
          </a:p>
        </p:txBody>
      </p:sp>
      <p:sp>
        <p:nvSpPr>
          <p:cNvPr id="319" name="Google Shape;319;p58"/>
          <p:cNvSpPr txBox="1"/>
          <p:nvPr/>
        </p:nvSpPr>
        <p:spPr>
          <a:xfrm>
            <a:off x="67376" y="128665"/>
            <a:ext cx="8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RIGHT Choice </a:t>
            </a:r>
            <a:endParaRPr/>
          </a:p>
        </p:txBody>
      </p:sp>
      <p:sp>
        <p:nvSpPr>
          <p:cNvPr id="320" name="Google Shape;320;p58"/>
          <p:cNvSpPr txBox="1"/>
          <p:nvPr/>
        </p:nvSpPr>
        <p:spPr>
          <a:xfrm>
            <a:off x="-91077" y="620412"/>
            <a:ext cx="4844100" cy="3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Median follow-up 3.1 years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Ribociclib + endocrine therapy vs combination chemo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Median PFS 21.8 vs 12.8 mo (</a:t>
            </a:r>
            <a:r>
              <a:rPr b="0" i="0" lang="en" sz="18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△9.0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Median TTF 18.6 vs 9.1 mo (</a:t>
            </a:r>
            <a:r>
              <a:rPr b="0" i="0" lang="en" sz="18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△9.5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Survival data immature</a:t>
            </a:r>
            <a:endParaRPr/>
          </a:p>
          <a:p>
            <a: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9488" y="2682972"/>
            <a:ext cx="3777945" cy="1673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2" name="Google Shape;322;p58"/>
          <p:cNvGrpSpPr/>
          <p:nvPr/>
        </p:nvGrpSpPr>
        <p:grpSpPr>
          <a:xfrm>
            <a:off x="4753034" y="252394"/>
            <a:ext cx="4352535" cy="3796397"/>
            <a:chOff x="4663817" y="309398"/>
            <a:chExt cx="4352535" cy="3799817"/>
          </a:xfrm>
        </p:grpSpPr>
        <p:grpSp>
          <p:nvGrpSpPr>
            <p:cNvPr id="323" name="Google Shape;323;p58"/>
            <p:cNvGrpSpPr/>
            <p:nvPr/>
          </p:nvGrpSpPr>
          <p:grpSpPr>
            <a:xfrm>
              <a:off x="4663817" y="309398"/>
              <a:ext cx="4352535" cy="3742837"/>
              <a:chOff x="4783082" y="309398"/>
              <a:chExt cx="4352535" cy="3742837"/>
            </a:xfrm>
          </p:grpSpPr>
          <p:pic>
            <p:nvPicPr>
              <p:cNvPr id="324" name="Google Shape;324;p58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65741" t="0"/>
              <a:stretch/>
            </p:blipFill>
            <p:spPr>
              <a:xfrm>
                <a:off x="4783082" y="309398"/>
                <a:ext cx="2039139" cy="37428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5" name="Google Shape;325;p58"/>
              <p:cNvPicPr preferRelativeResize="0"/>
              <p:nvPr/>
            </p:nvPicPr>
            <p:blipFill rotWithShape="1">
              <a:blip r:embed="rId4">
                <a:alphaModFix/>
              </a:blip>
              <a:srcRect b="5882" l="60331" r="0" t="0"/>
              <a:stretch/>
            </p:blipFill>
            <p:spPr>
              <a:xfrm>
                <a:off x="6774412" y="309398"/>
                <a:ext cx="2361205" cy="352261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26" name="Google Shape;326;p58"/>
            <p:cNvSpPr txBox="1"/>
            <p:nvPr/>
          </p:nvSpPr>
          <p:spPr>
            <a:xfrm>
              <a:off x="6596308" y="3832015"/>
              <a:ext cx="12393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Favors ribo+ET</a:t>
              </a:r>
              <a:endParaRPr/>
            </a:p>
          </p:txBody>
        </p:sp>
        <p:sp>
          <p:nvSpPr>
            <p:cNvPr id="327" name="Google Shape;327;p58"/>
            <p:cNvSpPr txBox="1"/>
            <p:nvPr/>
          </p:nvSpPr>
          <p:spPr>
            <a:xfrm>
              <a:off x="7734121" y="3832015"/>
              <a:ext cx="11577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Favors chemo</a:t>
              </a: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9"/>
          <p:cNvSpPr txBox="1"/>
          <p:nvPr/>
        </p:nvSpPr>
        <p:spPr>
          <a:xfrm>
            <a:off x="6455950" y="4031443"/>
            <a:ext cx="250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Park et al. ASCO 2024</a:t>
            </a:r>
            <a:endParaRPr/>
          </a:p>
        </p:txBody>
      </p:sp>
      <p:sp>
        <p:nvSpPr>
          <p:cNvPr id="333" name="Google Shape;333;p59"/>
          <p:cNvSpPr txBox="1"/>
          <p:nvPr/>
        </p:nvSpPr>
        <p:spPr>
          <a:xfrm>
            <a:off x="29771" y="822201"/>
            <a:ext cx="8638800" cy="3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9"/>
          <p:cNvSpPr txBox="1"/>
          <p:nvPr/>
        </p:nvSpPr>
        <p:spPr>
          <a:xfrm>
            <a:off x="182171" y="974460"/>
            <a:ext cx="8638800" cy="3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59"/>
          <p:cNvPicPr preferRelativeResize="0"/>
          <p:nvPr/>
        </p:nvPicPr>
        <p:blipFill rotWithShape="1">
          <a:blip r:embed="rId3">
            <a:alphaModFix/>
          </a:blip>
          <a:srcRect b="0" l="0" r="0" t="14111"/>
          <a:stretch/>
        </p:blipFill>
        <p:spPr>
          <a:xfrm>
            <a:off x="638201" y="649686"/>
            <a:ext cx="7726678" cy="3398812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59"/>
          <p:cNvSpPr txBox="1"/>
          <p:nvPr/>
        </p:nvSpPr>
        <p:spPr>
          <a:xfrm>
            <a:off x="67376" y="128665"/>
            <a:ext cx="8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Young-PEARL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0"/>
          <p:cNvSpPr txBox="1"/>
          <p:nvPr/>
        </p:nvSpPr>
        <p:spPr>
          <a:xfrm>
            <a:off x="6455950" y="4031443"/>
            <a:ext cx="250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Park et al. ASCO 2024</a:t>
            </a:r>
            <a:endParaRPr/>
          </a:p>
        </p:txBody>
      </p:sp>
      <p:sp>
        <p:nvSpPr>
          <p:cNvPr id="342" name="Google Shape;342;p60"/>
          <p:cNvSpPr txBox="1"/>
          <p:nvPr/>
        </p:nvSpPr>
        <p:spPr>
          <a:xfrm>
            <a:off x="29771" y="822201"/>
            <a:ext cx="8638800" cy="3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60"/>
          <p:cNvSpPr txBox="1"/>
          <p:nvPr/>
        </p:nvSpPr>
        <p:spPr>
          <a:xfrm>
            <a:off x="182171" y="974460"/>
            <a:ext cx="8638800" cy="3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60"/>
          <p:cNvSpPr txBox="1"/>
          <p:nvPr/>
        </p:nvSpPr>
        <p:spPr>
          <a:xfrm>
            <a:off x="67376" y="128665"/>
            <a:ext cx="8173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3767"/>
                </a:solidFill>
                <a:latin typeface="Arial"/>
                <a:ea typeface="Arial"/>
                <a:cs typeface="Arial"/>
                <a:sym typeface="Arial"/>
              </a:rPr>
              <a:t>Young-PEARL</a:t>
            </a:r>
            <a:endParaRPr/>
          </a:p>
        </p:txBody>
      </p:sp>
      <p:sp>
        <p:nvSpPr>
          <p:cNvPr id="345" name="Google Shape;345;p60"/>
          <p:cNvSpPr txBox="1"/>
          <p:nvPr/>
        </p:nvSpPr>
        <p:spPr>
          <a:xfrm>
            <a:off x="-16870" y="812072"/>
            <a:ext cx="4707600" cy="3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Median follow-up 4.5 years</a:t>
            </a:r>
            <a:endParaRPr/>
          </a:p>
          <a:p>
            <a:pPr indent="-342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Palbociclib + endocrine therapy vs capecitabine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Median PFS 19.5 vs 14.0 mo (</a:t>
            </a:r>
            <a:r>
              <a:rPr b="0" i="0" lang="en" sz="18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△5.5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285750" lvl="1" marL="74295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Median OS 54.8 vs 57.8 mo (</a:t>
            </a:r>
            <a:r>
              <a:rPr b="0" i="0" lang="en" sz="18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△-3.0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Multivariable analysis for OS</a:t>
            </a:r>
            <a:endParaRPr/>
          </a:p>
          <a:p>
            <a:pPr indent="-228600" lvl="2" marL="1143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HR 0.057 for CDK4/6i use in any line of therapy after disease progression</a:t>
            </a:r>
            <a:endParaRPr/>
          </a:p>
          <a:p>
            <a:pPr indent="-158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60"/>
          <p:cNvSpPr txBox="1"/>
          <p:nvPr/>
        </p:nvSpPr>
        <p:spPr>
          <a:xfrm>
            <a:off x="6059758" y="3843247"/>
            <a:ext cx="13581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Favors palbo+ET</a:t>
            </a:r>
            <a:endParaRPr/>
          </a:p>
        </p:txBody>
      </p:sp>
      <p:sp>
        <p:nvSpPr>
          <p:cNvPr id="347" name="Google Shape;347;p60"/>
          <p:cNvSpPr txBox="1"/>
          <p:nvPr/>
        </p:nvSpPr>
        <p:spPr>
          <a:xfrm>
            <a:off x="7455166" y="3835303"/>
            <a:ext cx="1556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Favors capecitabine</a:t>
            </a:r>
            <a:endParaRPr/>
          </a:p>
        </p:txBody>
      </p:sp>
      <p:grpSp>
        <p:nvGrpSpPr>
          <p:cNvPr id="348" name="Google Shape;348;p60"/>
          <p:cNvGrpSpPr/>
          <p:nvPr/>
        </p:nvGrpSpPr>
        <p:grpSpPr>
          <a:xfrm>
            <a:off x="4597840" y="42112"/>
            <a:ext cx="4516387" cy="3805977"/>
            <a:chOff x="4597840" y="42150"/>
            <a:chExt cx="4516387" cy="3809405"/>
          </a:xfrm>
        </p:grpSpPr>
        <p:pic>
          <p:nvPicPr>
            <p:cNvPr id="349" name="Google Shape;349;p60"/>
            <p:cNvPicPr preferRelativeResize="0"/>
            <p:nvPr/>
          </p:nvPicPr>
          <p:blipFill rotWithShape="1">
            <a:blip r:embed="rId3">
              <a:alphaModFix/>
            </a:blip>
            <a:srcRect b="0" l="0" r="69789" t="0"/>
            <a:stretch/>
          </p:blipFill>
          <p:spPr>
            <a:xfrm>
              <a:off x="4597840" y="42150"/>
              <a:ext cx="1825019" cy="38094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0" name="Google Shape;350;p60"/>
            <p:cNvPicPr preferRelativeResize="0"/>
            <p:nvPr/>
          </p:nvPicPr>
          <p:blipFill rotWithShape="1">
            <a:blip r:embed="rId3">
              <a:alphaModFix/>
            </a:blip>
            <a:srcRect b="0" l="55448" r="0" t="0"/>
            <a:stretch/>
          </p:blipFill>
          <p:spPr>
            <a:xfrm>
              <a:off x="6422858" y="42150"/>
              <a:ext cx="2691369" cy="38094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1"/>
          <p:cNvSpPr txBox="1"/>
          <p:nvPr>
            <p:ph idx="1" type="body"/>
          </p:nvPr>
        </p:nvSpPr>
        <p:spPr>
          <a:xfrm>
            <a:off x="29771" y="822202"/>
            <a:ext cx="8638800" cy="34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/>
              <a:t>How do CDK4/6 inhibitors work?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/>
              <a:t>What is the efficacy of CDK4/6i in first-line phase 3 RCTs for HR+/HER2- MBC?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/>
              <a:t>What do studies show about CDK4/6i toxicities, quality of life, and dose reduction?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/>
              <a:t>Does endocrine partner matter in first-line?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/>
              <a:t>CDK4/6i vs chemotherapy in first-line?</a:t>
            </a:r>
            <a:endParaRPr/>
          </a:p>
        </p:txBody>
      </p:sp>
      <p:sp>
        <p:nvSpPr>
          <p:cNvPr id="356" name="Google Shape;356;p61"/>
          <p:cNvSpPr txBox="1"/>
          <p:nvPr>
            <p:ph type="title"/>
          </p:nvPr>
        </p:nvSpPr>
        <p:spPr>
          <a:xfrm>
            <a:off x="-1" y="127347"/>
            <a:ext cx="90717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to address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2"/>
          <p:cNvSpPr txBox="1"/>
          <p:nvPr>
            <p:ph idx="1" type="body"/>
          </p:nvPr>
        </p:nvSpPr>
        <p:spPr>
          <a:xfrm>
            <a:off x="29771" y="750709"/>
            <a:ext cx="8638800" cy="36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32500" lnSpcReduction="10000"/>
          </a:bodyPr>
          <a:lstStyle/>
          <a:p>
            <a:pPr indent="-31623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Burris HA et al. British J Cancer 2021;125:679.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Di Lauro V et al. ESMO Open 2022:7:1.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Finn RS et al. Clin Cancer Res 2020;26:110.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Goetz MP et al. Ann Oncol 2024;35:718.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Hortobagyi G et al. N Engl J Med 2022;386:942.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Hortobagyi G et al. Ann Oncol 2018;29:1541.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Johnston S et al. JNCI Cancer Spectrum. 2023;7:pkad045.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Kappel C et al. Scientific Reports 2024;14:3129.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Lu Y-S et al. J Clin Oncol 2024;42:2812.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Lu Y-S et al. Clin Cancer Res 2022;28:851. 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Neven P et al. Breast Ca Res 2023;25:103.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O’Sullivan CC et al. JAMA Oncology 2023;9:1273.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Park YH et al. J Clin Oncol 2024;42 (17_suppl), ASCO Annual Meeting.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Prat A et al. J Clin Oncol 2021;39:1458.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Rugo H et al. Breast Ca Res Treat 2019;174:719.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Slamon D et al. N Engl J Med 2020:382:514. 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Slamon D et al. J Clin Oncol 2024;42:994.</a:t>
            </a:r>
            <a:endParaRPr/>
          </a:p>
          <a:p>
            <a:pPr indent="-316230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Tripathy D et al. Lancet Oncol 2018;19:904.</a:t>
            </a:r>
            <a:endParaRPr/>
          </a:p>
          <a:p>
            <a:pPr indent="-258445" lvl="0" marL="342900" rtl="0" algn="l">
              <a:spcBef>
                <a:spcPts val="26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362" name="Google Shape;362;p62"/>
          <p:cNvSpPr txBox="1"/>
          <p:nvPr>
            <p:ph type="title"/>
          </p:nvPr>
        </p:nvSpPr>
        <p:spPr>
          <a:xfrm>
            <a:off x="-1" y="127347"/>
            <a:ext cx="90717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3"/>
          <p:cNvSpPr/>
          <p:nvPr/>
        </p:nvSpPr>
        <p:spPr>
          <a:xfrm>
            <a:off x="0" y="2584444"/>
            <a:ext cx="91299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C82C"/>
                </a:solidFill>
                <a:latin typeface="Arial"/>
                <a:ea typeface="Arial"/>
                <a:cs typeface="Arial"/>
                <a:sym typeface="Arial"/>
              </a:rPr>
              <a:t>BREAST MALIGNANCIES</a:t>
            </a:r>
            <a:endParaRPr/>
          </a:p>
        </p:txBody>
      </p:sp>
      <p:sp>
        <p:nvSpPr>
          <p:cNvPr id="368" name="Google Shape;368;p63"/>
          <p:cNvSpPr/>
          <p:nvPr/>
        </p:nvSpPr>
        <p:spPr>
          <a:xfrm>
            <a:off x="14075" y="3071060"/>
            <a:ext cx="9129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August 28</a:t>
            </a:r>
            <a:r>
              <a:rPr baseline="30000"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2024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4"/>
          <p:cNvSpPr txBox="1"/>
          <p:nvPr>
            <p:ph idx="1" type="subTitle"/>
          </p:nvPr>
        </p:nvSpPr>
        <p:spPr>
          <a:xfrm>
            <a:off x="1371600" y="1796405"/>
            <a:ext cx="6400800" cy="22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b="1" lang="en">
                <a:solidFill>
                  <a:srgbClr val="002E51"/>
                </a:solidFill>
              </a:rPr>
              <a:t>Shivani Shinde, MD MPH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Medical Oncology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Intermountain Health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Salt Lake City, UT</a:t>
            </a:r>
            <a:endParaRPr/>
          </a:p>
        </p:txBody>
      </p:sp>
      <p:sp>
        <p:nvSpPr>
          <p:cNvPr id="375" name="Google Shape;375;p64"/>
          <p:cNvSpPr txBox="1"/>
          <p:nvPr>
            <p:ph type="title"/>
          </p:nvPr>
        </p:nvSpPr>
        <p:spPr>
          <a:xfrm>
            <a:off x="0" y="127347"/>
            <a:ext cx="91440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2E51"/>
                </a:solidFill>
              </a:rPr>
              <a:t>Sequencing after frontline CDK 4/6i: Do you continue with a CDK 4/6i or switch therapy?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6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0346" l="-2150" r="2149" t="-14328"/>
          <a:stretch/>
        </p:blipFill>
        <p:spPr>
          <a:xfrm>
            <a:off x="1117599" y="188164"/>
            <a:ext cx="6775200" cy="395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1625" y="1176856"/>
            <a:ext cx="3758903" cy="3178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236580"/>
            <a:ext cx="5430587" cy="1988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2442133"/>
            <a:ext cx="5106473" cy="1727078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66"/>
          <p:cNvSpPr txBox="1"/>
          <p:nvPr/>
        </p:nvSpPr>
        <p:spPr>
          <a:xfrm>
            <a:off x="772320" y="4877886"/>
            <a:ext cx="3060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Kalinsky K et al. ASCO 2024;Abstract LBA1001.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7"/>
          <p:cNvSpPr txBox="1"/>
          <p:nvPr>
            <p:ph type="title"/>
          </p:nvPr>
        </p:nvSpPr>
        <p:spPr>
          <a:xfrm>
            <a:off x="1825254" y="1928818"/>
            <a:ext cx="5493600" cy="2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92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addition of abemaciclib to fulvestrant significantly prolongs PFS post CDKi and AI</a:t>
            </a:r>
            <a:endParaRPr/>
          </a:p>
        </p:txBody>
      </p:sp>
      <p:pic>
        <p:nvPicPr>
          <p:cNvPr id="394" name="Google Shape;394;p67"/>
          <p:cNvPicPr preferRelativeResize="0"/>
          <p:nvPr/>
        </p:nvPicPr>
        <p:blipFill rotWithShape="1">
          <a:blip r:embed="rId3">
            <a:alphaModFix/>
          </a:blip>
          <a:srcRect b="10409" l="0" r="0" t="-10410"/>
          <a:stretch/>
        </p:blipFill>
        <p:spPr>
          <a:xfrm>
            <a:off x="693594" y="-129663"/>
            <a:ext cx="7749653" cy="435918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67"/>
          <p:cNvSpPr txBox="1"/>
          <p:nvPr/>
        </p:nvSpPr>
        <p:spPr>
          <a:xfrm>
            <a:off x="269018" y="4848832"/>
            <a:ext cx="8593800" cy="26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4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 of this presentation is the property of the author, licensed by ASCO. Permission required for reuse.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9273" y="-64825"/>
            <a:ext cx="9204773" cy="4438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8"/>
          <p:cNvSpPr txBox="1"/>
          <p:nvPr>
            <p:ph type="title"/>
          </p:nvPr>
        </p:nvSpPr>
        <p:spPr>
          <a:xfrm>
            <a:off x="0" y="0"/>
            <a:ext cx="3000000" cy="29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1" name="Google Shape;401;p6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9313" l="0" r="0" t="0"/>
          <a:stretch/>
        </p:blipFill>
        <p:spPr>
          <a:xfrm>
            <a:off x="552572" y="279140"/>
            <a:ext cx="7944900" cy="404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9"/>
          <p:cNvSpPr txBox="1"/>
          <p:nvPr>
            <p:ph type="title"/>
          </p:nvPr>
        </p:nvSpPr>
        <p:spPr>
          <a:xfrm>
            <a:off x="0" y="0"/>
            <a:ext cx="3000000" cy="29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7" name="Google Shape;407;p69"/>
          <p:cNvPicPr preferRelativeResize="0"/>
          <p:nvPr/>
        </p:nvPicPr>
        <p:blipFill rotWithShape="1">
          <a:blip r:embed="rId3">
            <a:alphaModFix/>
          </a:blip>
          <a:srcRect b="9665" l="0" r="0" t="0"/>
          <a:stretch/>
        </p:blipFill>
        <p:spPr>
          <a:xfrm>
            <a:off x="524933" y="171789"/>
            <a:ext cx="8074915" cy="4099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70"/>
          <p:cNvSpPr txBox="1"/>
          <p:nvPr>
            <p:ph type="title"/>
          </p:nvPr>
        </p:nvSpPr>
        <p:spPr>
          <a:xfrm>
            <a:off x="0" y="0"/>
            <a:ext cx="3000000" cy="29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70"/>
          <p:cNvSpPr txBox="1"/>
          <p:nvPr>
            <p:ph idx="1" type="body"/>
          </p:nvPr>
        </p:nvSpPr>
        <p:spPr>
          <a:xfrm>
            <a:off x="203203" y="89370"/>
            <a:ext cx="8614200" cy="40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b="1" lang="en">
                <a:solidFill>
                  <a:srgbClr val="002E51"/>
                </a:solidFill>
              </a:rPr>
              <a:t>Post progression CDKi trials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graphicFrame>
        <p:nvGraphicFramePr>
          <p:cNvPr id="414" name="Google Shape;414;p70"/>
          <p:cNvGraphicFramePr/>
          <p:nvPr/>
        </p:nvGraphicFramePr>
        <p:xfrm>
          <a:off x="420919" y="53343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{75358529-6665-4E68-9E5C-0A2BD7BBA7A5}</a:tableStyleId>
              </a:tblPr>
              <a:tblGrid>
                <a:gridCol w="1614000"/>
                <a:gridCol w="1614000"/>
                <a:gridCol w="1614000"/>
                <a:gridCol w="1614000"/>
                <a:gridCol w="1614000"/>
              </a:tblGrid>
              <a:tr h="320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postMONARCH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MAINTAIN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PALMIRA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PACE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20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Phase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20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Patients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368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132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198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220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20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Prior Chemo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0%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9%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0%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16%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20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Prior Palbo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60%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85%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100%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91%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20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Prior Ribo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33%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12%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0%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4.5%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20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Prior Abema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8%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0%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4.1%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20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Second-line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100%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65%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100%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77%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20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&gt; Second-line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0%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18.5%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0%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17%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20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CDKi on trial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Abema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Ribo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Palbo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Palbo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208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ET on trial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Fulv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Fulv or Exem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Fulv or Let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Fulv</a:t>
                      </a:r>
                      <a:endParaRPr sz="1400"/>
                    </a:p>
                  </a:txBody>
                  <a:tcPr marT="45675" marB="45675" marR="91450" marL="91450"/>
                </a:tc>
              </a:tr>
            </a:tbl>
          </a:graphicData>
        </a:graphic>
      </p:graphicFrame>
      <p:sp>
        <p:nvSpPr>
          <p:cNvPr id="415" name="Google Shape;415;p70"/>
          <p:cNvSpPr/>
          <p:nvPr/>
        </p:nvSpPr>
        <p:spPr>
          <a:xfrm>
            <a:off x="2023533" y="541629"/>
            <a:ext cx="3208800" cy="3529200"/>
          </a:xfrm>
          <a:prstGeom prst="rect">
            <a:avLst/>
          </a:prstGeom>
          <a:noFill/>
          <a:ln cap="flat" cmpd="sng" w="3175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70"/>
          <p:cNvSpPr/>
          <p:nvPr/>
        </p:nvSpPr>
        <p:spPr>
          <a:xfrm>
            <a:off x="5257196" y="533431"/>
            <a:ext cx="3208800" cy="3529200"/>
          </a:xfrm>
          <a:prstGeom prst="rect">
            <a:avLst/>
          </a:prstGeom>
          <a:noFill/>
          <a:ln cap="flat" cmpd="sng" w="317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70"/>
          <p:cNvSpPr txBox="1"/>
          <p:nvPr/>
        </p:nvSpPr>
        <p:spPr>
          <a:xfrm>
            <a:off x="3503352" y="4136148"/>
            <a:ext cx="5748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Kalinsky et all ASCO 2024, Kalinsky et al J Clin Oncol 2023, Llombart-Cussac et al ASCO 2023, Mayer et al SABCS 2022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1"/>
          <p:cNvSpPr txBox="1"/>
          <p:nvPr>
            <p:ph type="title"/>
          </p:nvPr>
        </p:nvSpPr>
        <p:spPr>
          <a:xfrm>
            <a:off x="0" y="0"/>
            <a:ext cx="3000000" cy="29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71"/>
          <p:cNvSpPr txBox="1"/>
          <p:nvPr>
            <p:ph idx="1" type="body"/>
          </p:nvPr>
        </p:nvSpPr>
        <p:spPr>
          <a:xfrm>
            <a:off x="314325" y="186675"/>
            <a:ext cx="8363100" cy="40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b="1" lang="en">
                <a:solidFill>
                  <a:srgbClr val="002E51"/>
                </a:solidFill>
              </a:rPr>
              <a:t>Post progression CDKi trials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graphicFrame>
        <p:nvGraphicFramePr>
          <p:cNvPr id="424" name="Google Shape;424;p71"/>
          <p:cNvGraphicFramePr/>
          <p:nvPr/>
        </p:nvGraphicFramePr>
        <p:xfrm>
          <a:off x="271462" y="63434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{75358529-6665-4E68-9E5C-0A2BD7BBA7A5}</a:tableStyleId>
              </a:tblPr>
              <a:tblGrid>
                <a:gridCol w="955675"/>
                <a:gridCol w="955675"/>
                <a:gridCol w="965200"/>
                <a:gridCol w="946150"/>
                <a:gridCol w="955675"/>
                <a:gridCol w="955675"/>
                <a:gridCol w="955675"/>
                <a:gridCol w="955675"/>
                <a:gridCol w="955675"/>
              </a:tblGrid>
              <a:tr h="5574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675" marB="45675" marR="91450" marL="91450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postMONARCH</a:t>
                      </a:r>
                      <a:endParaRPr sz="1800"/>
                    </a:p>
                  </a:txBody>
                  <a:tcPr marT="45675" marB="45675" marR="91450" marL="914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MAINTAIN</a:t>
                      </a:r>
                      <a:endParaRPr sz="1400"/>
                    </a:p>
                  </a:txBody>
                  <a:tcPr marT="45675" marB="45675" marR="91450" marL="914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PALMIRA</a:t>
                      </a:r>
                      <a:endParaRPr sz="1400"/>
                    </a:p>
                  </a:txBody>
                  <a:tcPr marT="45675" marB="45675" marR="91450" marL="914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PACE</a:t>
                      </a:r>
                      <a:endParaRPr sz="1400"/>
                    </a:p>
                  </a:txBody>
                  <a:tcPr marT="45675" marB="45675" marR="91450" marL="91450"/>
                </a:tc>
                <a:tc hMerge="1"/>
              </a:tr>
              <a:tr h="557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ARM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Abema</a:t>
                      </a:r>
                      <a:endParaRPr sz="16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Placebo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Ribo</a:t>
                      </a:r>
                      <a:endParaRPr sz="16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Placebo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Palbo</a:t>
                      </a:r>
                      <a:endParaRPr sz="16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Cont</a:t>
                      </a:r>
                      <a:endParaRPr sz="16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Palbo</a:t>
                      </a:r>
                      <a:endParaRPr sz="16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Cont</a:t>
                      </a:r>
                      <a:endParaRPr sz="1600"/>
                    </a:p>
                  </a:txBody>
                  <a:tcPr marT="45675" marB="45675" marR="91450" marL="91450"/>
                </a:tc>
              </a:tr>
              <a:tr h="557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PFS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6.0 mons.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5.3 mons.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5.3 mons.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2.8 mons.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4.9 mons.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3.6 mons.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4.6 mons.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4.8 mons.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557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675" marB="45675" marR="91450" marL="91450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0.7 mons.</a:t>
                      </a:r>
                      <a:endParaRPr sz="1400"/>
                    </a:p>
                  </a:txBody>
                  <a:tcPr marT="45675" marB="45675" marR="91450" marL="914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2.5 mons.</a:t>
                      </a:r>
                      <a:endParaRPr sz="1400"/>
                    </a:p>
                  </a:txBody>
                  <a:tcPr marT="45675" marB="45675" marR="91450" marL="914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1.3 mons.</a:t>
                      </a:r>
                      <a:endParaRPr sz="1400"/>
                    </a:p>
                  </a:txBody>
                  <a:tcPr marT="45675" marB="45675" marR="91450" marL="914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-0.2 mons.</a:t>
                      </a:r>
                      <a:endParaRPr sz="1400"/>
                    </a:p>
                  </a:txBody>
                  <a:tcPr marT="45675" marB="45675" marR="91450" marL="91450"/>
                </a:tc>
                <a:tc hMerge="1"/>
              </a:tr>
              <a:tr h="557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HR</a:t>
                      </a:r>
                      <a:endParaRPr sz="1400"/>
                    </a:p>
                  </a:txBody>
                  <a:tcPr marT="45675" marB="45675" marR="91450" marL="91450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0.73</a:t>
                      </a:r>
                      <a:endParaRPr sz="1400"/>
                    </a:p>
                  </a:txBody>
                  <a:tcPr marT="45675" marB="45675" marR="91450" marL="914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0.57</a:t>
                      </a:r>
                      <a:endParaRPr sz="1400"/>
                    </a:p>
                  </a:txBody>
                  <a:tcPr marT="45675" marB="45675" marR="91450" marL="914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0.84</a:t>
                      </a:r>
                      <a:endParaRPr sz="1400"/>
                    </a:p>
                  </a:txBody>
                  <a:tcPr marT="45675" marB="45675" marR="91450" marL="914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1.11</a:t>
                      </a:r>
                      <a:endParaRPr sz="1400"/>
                    </a:p>
                  </a:txBody>
                  <a:tcPr marT="45675" marB="45675" marR="91450" marL="91450"/>
                </a:tc>
                <a:tc hMerge="1"/>
              </a:tr>
              <a:tr h="557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P value</a:t>
                      </a:r>
                      <a:endParaRPr sz="1400"/>
                    </a:p>
                  </a:txBody>
                  <a:tcPr marT="45675" marB="45675" marR="91450" marL="91450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0.02</a:t>
                      </a:r>
                      <a:endParaRPr sz="1400"/>
                    </a:p>
                  </a:txBody>
                  <a:tcPr marT="45675" marB="45675" marR="91450" marL="914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0.006</a:t>
                      </a:r>
                      <a:endParaRPr sz="1400"/>
                    </a:p>
                  </a:txBody>
                  <a:tcPr marT="45675" marB="45675" marR="91450" marL="914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0.149</a:t>
                      </a:r>
                      <a:endParaRPr sz="1400"/>
                    </a:p>
                  </a:txBody>
                  <a:tcPr marT="45675" marB="45675" marR="91450" marL="914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0.06</a:t>
                      </a:r>
                      <a:endParaRPr sz="1400"/>
                    </a:p>
                  </a:txBody>
                  <a:tcPr marT="45675" marB="45675" marR="91450" marL="91450"/>
                </a:tc>
                <a:tc hMerge="1"/>
              </a:tr>
            </a:tbl>
          </a:graphicData>
        </a:graphic>
      </p:graphicFrame>
      <p:sp>
        <p:nvSpPr>
          <p:cNvPr id="425" name="Google Shape;425;p71"/>
          <p:cNvSpPr/>
          <p:nvPr/>
        </p:nvSpPr>
        <p:spPr>
          <a:xfrm>
            <a:off x="428625" y="2475675"/>
            <a:ext cx="276300" cy="294900"/>
          </a:xfrm>
          <a:prstGeom prst="triangle">
            <a:avLst>
              <a:gd fmla="val 47436" name="adj"/>
            </a:avLst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71"/>
          <p:cNvSpPr/>
          <p:nvPr/>
        </p:nvSpPr>
        <p:spPr>
          <a:xfrm>
            <a:off x="1253196" y="2401158"/>
            <a:ext cx="3791100" cy="513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71"/>
          <p:cNvSpPr txBox="1"/>
          <p:nvPr/>
        </p:nvSpPr>
        <p:spPr>
          <a:xfrm>
            <a:off x="1812591" y="4102824"/>
            <a:ext cx="70599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Kalinsky et all ASCO 2024, Kalinsky et al J Clin Oncol 2023, Llombart-Cussac et al ASCO 2023, Mayer et al SABCS 2022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2"/>
          <p:cNvSpPr txBox="1"/>
          <p:nvPr>
            <p:ph type="title"/>
          </p:nvPr>
        </p:nvSpPr>
        <p:spPr>
          <a:xfrm>
            <a:off x="0" y="0"/>
            <a:ext cx="3000000" cy="29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72"/>
          <p:cNvSpPr txBox="1"/>
          <p:nvPr>
            <p:ph idx="1" type="body"/>
          </p:nvPr>
        </p:nvSpPr>
        <p:spPr>
          <a:xfrm>
            <a:off x="685800" y="1371603"/>
            <a:ext cx="7772400" cy="2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05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34" name="Google Shape;43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770" y="0"/>
            <a:ext cx="8239573" cy="4353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3"/>
          <p:cNvSpPr txBox="1"/>
          <p:nvPr>
            <p:ph type="title"/>
          </p:nvPr>
        </p:nvSpPr>
        <p:spPr>
          <a:xfrm>
            <a:off x="0" y="0"/>
            <a:ext cx="3000000" cy="29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73"/>
          <p:cNvSpPr txBox="1"/>
          <p:nvPr>
            <p:ph idx="1" type="body"/>
          </p:nvPr>
        </p:nvSpPr>
        <p:spPr>
          <a:xfrm>
            <a:off x="821266" y="694895"/>
            <a:ext cx="7772400" cy="27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ts val="3200"/>
              <a:buFont typeface="Arial"/>
              <a:buNone/>
            </a:pPr>
            <a:r>
              <a:rPr b="1" i="0" lang="en" sz="3200" u="none" strike="noStrike">
                <a:solidFill>
                  <a:srgbClr val="002E51"/>
                </a:solidFill>
                <a:latin typeface="Arial"/>
                <a:ea typeface="Arial"/>
                <a:cs typeface="Arial"/>
                <a:sym typeface="Arial"/>
              </a:rPr>
              <a:t>Selection and Sequencing of Treatment for Patients with HR-Positive, HER2-Negative Disease Progressing on CDK4/6 Inhibition</a:t>
            </a:r>
            <a:endParaRPr sz="3200">
              <a:solidFill>
                <a:srgbClr val="002E5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4"/>
          <p:cNvSpPr txBox="1"/>
          <p:nvPr>
            <p:ph type="title"/>
          </p:nvPr>
        </p:nvSpPr>
        <p:spPr>
          <a:xfrm>
            <a:off x="0" y="0"/>
            <a:ext cx="3000000" cy="29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74"/>
          <p:cNvSpPr txBox="1"/>
          <p:nvPr>
            <p:ph idx="1" type="body"/>
          </p:nvPr>
        </p:nvSpPr>
        <p:spPr>
          <a:xfrm>
            <a:off x="334107" y="176953"/>
            <a:ext cx="8486400" cy="4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b="1" lang="en">
                <a:solidFill>
                  <a:srgbClr val="002E51"/>
                </a:solidFill>
              </a:rPr>
              <a:t>Most ESR1 mutations arise after progression on 1L mBC therapy</a:t>
            </a:r>
            <a:endParaRPr/>
          </a:p>
        </p:txBody>
      </p:sp>
      <p:pic>
        <p:nvPicPr>
          <p:cNvPr id="447" name="Google Shape;447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74035"/>
            <a:ext cx="9135563" cy="3434372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74"/>
          <p:cNvSpPr txBox="1"/>
          <p:nvPr/>
        </p:nvSpPr>
        <p:spPr>
          <a:xfrm>
            <a:off x="4737673" y="4543395"/>
            <a:ext cx="4357200" cy="4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20750" lIns="41550" spcFirstLastPara="1" rIns="41550" wrap="square" tIns="207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 Jeselsohn R, et al. </a:t>
            </a:r>
            <a:r>
              <a:rPr i="1"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Clin Cancer Res.</a:t>
            </a:r>
            <a:r>
              <a:rPr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2014;20:1757-1767. 2. Jeselsohn R, et al. </a:t>
            </a:r>
            <a:r>
              <a:rPr i="1"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Cancer Cell.</a:t>
            </a:r>
            <a:r>
              <a:rPr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2018;33:173-186. 3. Allouchery V, et al. </a:t>
            </a:r>
            <a:r>
              <a:rPr i="1"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Breast Cancer Res.</a:t>
            </a:r>
            <a:r>
              <a:rPr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2018;20:40; 4. Schiavon G, et al. </a:t>
            </a:r>
            <a:r>
              <a:rPr i="1"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Sci Transl Med.</a:t>
            </a:r>
            <a:r>
              <a:rPr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2015;7;313ra182. 5. Brett JO, et al. </a:t>
            </a:r>
            <a:r>
              <a:rPr i="1"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Breast Cancer Res.</a:t>
            </a:r>
            <a:r>
              <a:rPr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2021;23:85. 6. Callens C, et al. </a:t>
            </a:r>
            <a:r>
              <a:rPr i="1"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 Chem. </a:t>
            </a:r>
            <a:r>
              <a:rPr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2022;94:6297-6303. 7. Robinson DR, et al. </a:t>
            </a:r>
            <a:r>
              <a:rPr i="1"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Nat Genet.</a:t>
            </a:r>
            <a:r>
              <a:rPr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2013;45:1446-1451. 8. Reinert T, et al. </a:t>
            </a:r>
            <a:r>
              <a:rPr i="1"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Front Oncol.</a:t>
            </a:r>
            <a:r>
              <a:rPr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2017;7:26. 9. Bidard FC, et al. </a:t>
            </a:r>
            <a:r>
              <a:rPr i="1"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 Clin Oncol. </a:t>
            </a:r>
            <a:r>
              <a:rPr lang="en" sz="608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2022;40:3246-3256.</a:t>
            </a:r>
            <a:endParaRPr sz="608">
              <a:solidFill>
                <a:srgbClr val="2248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5"/>
          <p:cNvSpPr txBox="1"/>
          <p:nvPr>
            <p:ph type="title"/>
          </p:nvPr>
        </p:nvSpPr>
        <p:spPr>
          <a:xfrm>
            <a:off x="0" y="0"/>
            <a:ext cx="3000000" cy="29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455" name="Google Shape;455;p75"/>
          <p:cNvGraphicFramePr/>
          <p:nvPr/>
        </p:nvGraphicFramePr>
        <p:xfrm>
          <a:off x="386313" y="295501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{E59E17DB-5017-462E-9355-0860E7EA2A64}</a:tableStyleId>
              </a:tblPr>
              <a:tblGrid>
                <a:gridCol w="1231700"/>
                <a:gridCol w="688850"/>
                <a:gridCol w="660525"/>
              </a:tblGrid>
              <a:tr h="387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chemeClr val="dk2"/>
                        </a:solidFill>
                      </a:endParaRPr>
                    </a:p>
                  </a:txBody>
                  <a:tcPr marT="25700" marB="25700" marR="25725" marL="25725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</a:rPr>
                        <a:t>Elacestrant</a:t>
                      </a:r>
                      <a:endParaRPr sz="800">
                        <a:solidFill>
                          <a:schemeClr val="dk2"/>
                        </a:solidFill>
                      </a:endParaRPr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</a:rPr>
                        <a:t>SOC</a:t>
                      </a:r>
                      <a:br>
                        <a:rPr lang="en" sz="800">
                          <a:solidFill>
                            <a:schemeClr val="dk2"/>
                          </a:solidFill>
                        </a:rPr>
                      </a:br>
                      <a:r>
                        <a:rPr lang="en" sz="800">
                          <a:solidFill>
                            <a:schemeClr val="dk2"/>
                          </a:solidFill>
                        </a:rPr>
                        <a:t>Hormonal Therapy</a:t>
                      </a:r>
                      <a:endParaRPr sz="1400"/>
                    </a:p>
                  </a:txBody>
                  <a:tcPr marT="25700" marB="25700" marR="25725" marL="25725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3F6"/>
                    </a:solidFill>
                  </a:tcPr>
                </a:tc>
              </a:tr>
              <a:tr h="101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</a:rPr>
                        <a:t>Median PFS, months</a:t>
                      </a:r>
                      <a:endParaRPr sz="1400"/>
                    </a:p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</a:rPr>
                        <a:t>(95% CI)</a:t>
                      </a:r>
                      <a:endParaRPr sz="1400"/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800" u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4.14</a:t>
                      </a:r>
                      <a:br>
                        <a:rPr b="1" i="0" lang="en" sz="800" u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" sz="800" u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(2.20 - 7.79)</a:t>
                      </a:r>
                      <a:endParaRPr sz="1400"/>
                    </a:p>
                  </a:txBody>
                  <a:tcPr marT="5350" marB="0" marR="5350" marL="5350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800" u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1.87</a:t>
                      </a:r>
                      <a:br>
                        <a:rPr b="1" i="0" lang="en" sz="800" u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" sz="800" u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(1.87 - 3.29)</a:t>
                      </a:r>
                      <a:endParaRPr sz="1400"/>
                    </a:p>
                  </a:txBody>
                  <a:tcPr marT="5350" marB="0" marR="5350" marL="5350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03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</a:rPr>
                        <a:t>PFS rate at 12 months, %</a:t>
                      </a:r>
                      <a:br>
                        <a:rPr lang="en" sz="800">
                          <a:solidFill>
                            <a:schemeClr val="dk2"/>
                          </a:solidFill>
                        </a:rPr>
                      </a:br>
                      <a:r>
                        <a:rPr lang="en" sz="800">
                          <a:solidFill>
                            <a:schemeClr val="dk2"/>
                          </a:solidFill>
                        </a:rPr>
                        <a:t>(95% CI)</a:t>
                      </a:r>
                      <a:endParaRPr sz="1400"/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800" u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26.02</a:t>
                      </a:r>
                      <a:br>
                        <a:rPr b="0" i="0" lang="en" sz="800" u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" sz="800" u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(15.12 - 36.92)</a:t>
                      </a:r>
                      <a:endParaRPr sz="1400"/>
                    </a:p>
                  </a:txBody>
                  <a:tcPr marT="5350" marB="0" marR="5350" marL="5350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800" u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6.45</a:t>
                      </a:r>
                      <a:br>
                        <a:rPr b="0" i="0" lang="en" sz="800" u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" sz="800" u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(0.00 - 13.65)</a:t>
                      </a:r>
                      <a:endParaRPr sz="1400"/>
                    </a:p>
                  </a:txBody>
                  <a:tcPr marT="5350" marB="0" marR="5350" marL="5350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5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</a:rPr>
                        <a:t>Hazard ratio (95% CI)</a:t>
                      </a:r>
                      <a:endParaRPr sz="1400"/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0.517 </a:t>
                      </a:r>
                      <a:endParaRPr sz="1400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800"/>
                        <a:buFont typeface="Arial"/>
                        <a:buNone/>
                      </a:pPr>
                      <a:r>
                        <a:rPr b="0" lang="en" sz="800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(0.361 - 0.738)</a:t>
                      </a:r>
                      <a:endParaRPr sz="1400"/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456" name="Google Shape;456;p75"/>
          <p:cNvSpPr txBox="1"/>
          <p:nvPr/>
        </p:nvSpPr>
        <p:spPr>
          <a:xfrm>
            <a:off x="341283" y="20423"/>
            <a:ext cx="8481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2E51"/>
                </a:solidFill>
                <a:latin typeface="Arial"/>
                <a:ea typeface="Arial"/>
                <a:cs typeface="Arial"/>
                <a:sym typeface="Arial"/>
              </a:rPr>
              <a:t>Phase 3 EMERALD trial: Elacestrant vs SOC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2E51"/>
                </a:solidFill>
                <a:latin typeface="Arial"/>
                <a:ea typeface="Arial"/>
                <a:cs typeface="Arial"/>
                <a:sym typeface="Arial"/>
              </a:rPr>
              <a:t>PFS by duration of CDK 4/6i in mESR1 cohort</a:t>
            </a:r>
            <a:endParaRPr/>
          </a:p>
        </p:txBody>
      </p:sp>
      <p:grpSp>
        <p:nvGrpSpPr>
          <p:cNvPr id="457" name="Google Shape;457;p75"/>
          <p:cNvGrpSpPr/>
          <p:nvPr/>
        </p:nvGrpSpPr>
        <p:grpSpPr>
          <a:xfrm>
            <a:off x="209597" y="771506"/>
            <a:ext cx="8661768" cy="2287286"/>
            <a:chOff x="234599" y="1898976"/>
            <a:chExt cx="8869310" cy="2577804"/>
          </a:xfrm>
        </p:grpSpPr>
        <p:grpSp>
          <p:nvGrpSpPr>
            <p:cNvPr id="458" name="Google Shape;458;p75"/>
            <p:cNvGrpSpPr/>
            <p:nvPr/>
          </p:nvGrpSpPr>
          <p:grpSpPr>
            <a:xfrm>
              <a:off x="382551" y="1898976"/>
              <a:ext cx="8721358" cy="383612"/>
              <a:chOff x="382551" y="1898976"/>
              <a:chExt cx="8721358" cy="383612"/>
            </a:xfrm>
          </p:grpSpPr>
          <p:sp>
            <p:nvSpPr>
              <p:cNvPr id="459" name="Google Shape;459;p75"/>
              <p:cNvSpPr txBox="1"/>
              <p:nvPr/>
            </p:nvSpPr>
            <p:spPr>
              <a:xfrm>
                <a:off x="382551" y="1900988"/>
                <a:ext cx="2667000" cy="38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≥ 6 Months CDK4/6i</a:t>
                </a:r>
                <a:endParaRPr/>
              </a:p>
            </p:txBody>
          </p:sp>
          <p:sp>
            <p:nvSpPr>
              <p:cNvPr id="460" name="Google Shape;460;p75"/>
              <p:cNvSpPr txBox="1"/>
              <p:nvPr/>
            </p:nvSpPr>
            <p:spPr>
              <a:xfrm>
                <a:off x="3349086" y="1900988"/>
                <a:ext cx="2667000" cy="38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≥ 12 Months CDK4/6i</a:t>
                </a:r>
                <a:endParaRPr/>
              </a:p>
            </p:txBody>
          </p:sp>
          <p:sp>
            <p:nvSpPr>
              <p:cNvPr id="461" name="Google Shape;461;p75"/>
              <p:cNvSpPr txBox="1"/>
              <p:nvPr/>
            </p:nvSpPr>
            <p:spPr>
              <a:xfrm>
                <a:off x="6436909" y="1898976"/>
                <a:ext cx="2667000" cy="38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6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≥ 18 Months CDK4/6i</a:t>
                </a:r>
                <a:endParaRPr/>
              </a:p>
            </p:txBody>
          </p:sp>
        </p:grpSp>
        <p:grpSp>
          <p:nvGrpSpPr>
            <p:cNvPr id="462" name="Google Shape;462;p75"/>
            <p:cNvGrpSpPr/>
            <p:nvPr/>
          </p:nvGrpSpPr>
          <p:grpSpPr>
            <a:xfrm>
              <a:off x="234599" y="2338669"/>
              <a:ext cx="8764441" cy="2138112"/>
              <a:chOff x="269496" y="2338669"/>
              <a:chExt cx="8764441" cy="2138112"/>
            </a:xfrm>
          </p:grpSpPr>
          <p:grpSp>
            <p:nvGrpSpPr>
              <p:cNvPr id="463" name="Google Shape;463;p75"/>
              <p:cNvGrpSpPr/>
              <p:nvPr/>
            </p:nvGrpSpPr>
            <p:grpSpPr>
              <a:xfrm>
                <a:off x="6290889" y="2338669"/>
                <a:ext cx="2743049" cy="2050506"/>
                <a:chOff x="-236724" y="1697598"/>
                <a:chExt cx="10980979" cy="4420146"/>
              </a:xfrm>
            </p:grpSpPr>
            <p:sp>
              <p:nvSpPr>
                <p:cNvPr id="464" name="Google Shape;464;p75"/>
                <p:cNvSpPr/>
                <p:nvPr/>
              </p:nvSpPr>
              <p:spPr>
                <a:xfrm>
                  <a:off x="1532155" y="1718857"/>
                  <a:ext cx="9212100" cy="3157800"/>
                </a:xfrm>
                <a:prstGeom prst="rect">
                  <a:avLst/>
                </a:prstGeom>
                <a:noFill/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450">
                    <a:solidFill>
                      <a:srgbClr val="44546A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5" name="Google Shape;465;p75"/>
                <p:cNvSpPr txBox="1"/>
                <p:nvPr/>
              </p:nvSpPr>
              <p:spPr>
                <a:xfrm>
                  <a:off x="1061324" y="1697598"/>
                  <a:ext cx="346500" cy="336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100</a:t>
                  </a:r>
                  <a:endParaRPr/>
                </a:p>
              </p:txBody>
            </p:sp>
            <p:sp>
              <p:nvSpPr>
                <p:cNvPr id="466" name="Google Shape;466;p75"/>
                <p:cNvSpPr txBox="1"/>
                <p:nvPr/>
              </p:nvSpPr>
              <p:spPr>
                <a:xfrm>
                  <a:off x="1176834" y="2286176"/>
                  <a:ext cx="231000" cy="336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80</a:t>
                  </a:r>
                  <a:endParaRPr/>
                </a:p>
              </p:txBody>
            </p:sp>
            <p:sp>
              <p:nvSpPr>
                <p:cNvPr id="467" name="Google Shape;467;p75"/>
                <p:cNvSpPr txBox="1"/>
                <p:nvPr/>
              </p:nvSpPr>
              <p:spPr>
                <a:xfrm>
                  <a:off x="1176834" y="2878862"/>
                  <a:ext cx="231000" cy="336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60</a:t>
                  </a:r>
                  <a:endParaRPr/>
                </a:p>
              </p:txBody>
            </p:sp>
            <p:sp>
              <p:nvSpPr>
                <p:cNvPr id="468" name="Google Shape;468;p75"/>
                <p:cNvSpPr txBox="1"/>
                <p:nvPr/>
              </p:nvSpPr>
              <p:spPr>
                <a:xfrm>
                  <a:off x="-236724" y="3467437"/>
                  <a:ext cx="1644600" cy="336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1" marL="34290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" sz="450" u="none" cap="none" strike="noStrike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40</a:t>
                  </a:r>
                  <a:endParaRPr/>
                </a:p>
              </p:txBody>
            </p:sp>
            <p:sp>
              <p:nvSpPr>
                <p:cNvPr id="469" name="Google Shape;469;p75"/>
                <p:cNvSpPr txBox="1"/>
                <p:nvPr/>
              </p:nvSpPr>
              <p:spPr>
                <a:xfrm>
                  <a:off x="1176834" y="4043665"/>
                  <a:ext cx="231000" cy="336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20</a:t>
                  </a:r>
                  <a:endParaRPr/>
                </a:p>
              </p:txBody>
            </p:sp>
            <p:sp>
              <p:nvSpPr>
                <p:cNvPr id="470" name="Google Shape;470;p75"/>
                <p:cNvSpPr txBox="1"/>
                <p:nvPr/>
              </p:nvSpPr>
              <p:spPr>
                <a:xfrm>
                  <a:off x="1292335" y="4636356"/>
                  <a:ext cx="115500" cy="16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/>
                </a:p>
              </p:txBody>
            </p:sp>
            <p:grpSp>
              <p:nvGrpSpPr>
                <p:cNvPr id="471" name="Google Shape;471;p75"/>
                <p:cNvGrpSpPr/>
                <p:nvPr/>
              </p:nvGrpSpPr>
              <p:grpSpPr>
                <a:xfrm>
                  <a:off x="1438374" y="1812963"/>
                  <a:ext cx="93639" cy="2938761"/>
                  <a:chOff x="1410843" y="1812963"/>
                  <a:chExt cx="121200" cy="2938761"/>
                </a:xfrm>
              </p:grpSpPr>
              <p:cxnSp>
                <p:nvCxnSpPr>
                  <p:cNvPr id="472" name="Google Shape;472;p75"/>
                  <p:cNvCxnSpPr/>
                  <p:nvPr/>
                </p:nvCxnSpPr>
                <p:spPr>
                  <a:xfrm>
                    <a:off x="1410843" y="1812963"/>
                    <a:ext cx="1212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473" name="Google Shape;473;p75"/>
                  <p:cNvCxnSpPr/>
                  <p:nvPr/>
                </p:nvCxnSpPr>
                <p:spPr>
                  <a:xfrm>
                    <a:off x="1410843" y="2401538"/>
                    <a:ext cx="1212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474" name="Google Shape;474;p75"/>
                  <p:cNvCxnSpPr/>
                  <p:nvPr/>
                </p:nvCxnSpPr>
                <p:spPr>
                  <a:xfrm>
                    <a:off x="1410843" y="2994229"/>
                    <a:ext cx="1212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475" name="Google Shape;475;p75"/>
                  <p:cNvCxnSpPr/>
                  <p:nvPr/>
                </p:nvCxnSpPr>
                <p:spPr>
                  <a:xfrm>
                    <a:off x="1410843" y="3582805"/>
                    <a:ext cx="1212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476" name="Google Shape;476;p75"/>
                  <p:cNvCxnSpPr/>
                  <p:nvPr/>
                </p:nvCxnSpPr>
                <p:spPr>
                  <a:xfrm>
                    <a:off x="1410843" y="4159032"/>
                    <a:ext cx="1212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477" name="Google Shape;477;p75"/>
                  <p:cNvCxnSpPr/>
                  <p:nvPr/>
                </p:nvCxnSpPr>
                <p:spPr>
                  <a:xfrm>
                    <a:off x="1410843" y="4751724"/>
                    <a:ext cx="1212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</p:grpSp>
            <p:grpSp>
              <p:nvGrpSpPr>
                <p:cNvPr id="478" name="Google Shape;478;p75"/>
                <p:cNvGrpSpPr/>
                <p:nvPr/>
              </p:nvGrpSpPr>
              <p:grpSpPr>
                <a:xfrm>
                  <a:off x="-116384" y="5528576"/>
                  <a:ext cx="10734880" cy="589168"/>
                  <a:chOff x="140079" y="3258974"/>
                  <a:chExt cx="4716970" cy="454500"/>
                </a:xfrm>
              </p:grpSpPr>
              <p:sp>
                <p:nvSpPr>
                  <p:cNvPr id="479" name="Google Shape;479;p75"/>
                  <p:cNvSpPr txBox="1"/>
                  <p:nvPr/>
                </p:nvSpPr>
                <p:spPr>
                  <a:xfrm>
                    <a:off x="870173" y="3258974"/>
                    <a:ext cx="90300" cy="454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55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56</a:t>
                    </a:r>
                    <a:endParaRPr/>
                  </a:p>
                </p:txBody>
              </p:sp>
              <p:sp>
                <p:nvSpPr>
                  <p:cNvPr id="480" name="Google Shape;480;p75"/>
                  <p:cNvSpPr txBox="1"/>
                  <p:nvPr/>
                </p:nvSpPr>
                <p:spPr>
                  <a:xfrm>
                    <a:off x="140079" y="3258974"/>
                    <a:ext cx="627000" cy="227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Elacestrant</a:t>
                    </a:r>
                    <a:endParaRPr sz="394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indent="0" lvl="0" marL="0" marR="0" rtl="0" algn="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SOC</a:t>
                    </a:r>
                    <a:endParaRPr/>
                  </a:p>
                </p:txBody>
              </p:sp>
              <p:sp>
                <p:nvSpPr>
                  <p:cNvPr id="481" name="Google Shape;481;p75"/>
                  <p:cNvSpPr txBox="1"/>
                  <p:nvPr/>
                </p:nvSpPr>
                <p:spPr>
                  <a:xfrm>
                    <a:off x="1111475" y="3258974"/>
                    <a:ext cx="90300" cy="454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30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21</a:t>
                    </a:r>
                    <a:endParaRPr/>
                  </a:p>
                </p:txBody>
              </p:sp>
              <p:sp>
                <p:nvSpPr>
                  <p:cNvPr id="482" name="Google Shape;482;p75"/>
                  <p:cNvSpPr txBox="1"/>
                  <p:nvPr/>
                </p:nvSpPr>
                <p:spPr>
                  <a:xfrm>
                    <a:off x="1387700" y="3258974"/>
                    <a:ext cx="90300" cy="340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23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9</a:t>
                    </a:r>
                    <a:endParaRPr/>
                  </a:p>
                </p:txBody>
              </p:sp>
              <p:sp>
                <p:nvSpPr>
                  <p:cNvPr id="483" name="Google Shape;483;p75"/>
                  <p:cNvSpPr txBox="1"/>
                  <p:nvPr/>
                </p:nvSpPr>
                <p:spPr>
                  <a:xfrm>
                    <a:off x="1629000" y="3258974"/>
                    <a:ext cx="90300" cy="340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18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8</a:t>
                    </a:r>
                    <a:endParaRPr/>
                  </a:p>
                </p:txBody>
              </p:sp>
              <p:sp>
                <p:nvSpPr>
                  <p:cNvPr id="484" name="Google Shape;484;p75"/>
                  <p:cNvSpPr txBox="1"/>
                  <p:nvPr/>
                </p:nvSpPr>
                <p:spPr>
                  <a:xfrm>
                    <a:off x="1911573" y="3258974"/>
                    <a:ext cx="90300" cy="340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16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7</a:t>
                    </a:r>
                    <a:endParaRPr/>
                  </a:p>
                </p:txBody>
              </p:sp>
              <p:sp>
                <p:nvSpPr>
                  <p:cNvPr id="485" name="Google Shape;485;p75"/>
                  <p:cNvSpPr txBox="1"/>
                  <p:nvPr/>
                </p:nvSpPr>
                <p:spPr>
                  <a:xfrm>
                    <a:off x="2152876" y="3258974"/>
                    <a:ext cx="90300" cy="340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12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4</a:t>
                    </a:r>
                    <a:endParaRPr/>
                  </a:p>
                </p:txBody>
              </p:sp>
              <p:sp>
                <p:nvSpPr>
                  <p:cNvPr id="486" name="Google Shape;486;p75"/>
                  <p:cNvSpPr txBox="1"/>
                  <p:nvPr/>
                </p:nvSpPr>
                <p:spPr>
                  <a:xfrm>
                    <a:off x="2454832" y="3258974"/>
                    <a:ext cx="45000" cy="227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8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</a:t>
                    </a:r>
                    <a:endParaRPr/>
                  </a:p>
                </p:txBody>
              </p:sp>
              <p:sp>
                <p:nvSpPr>
                  <p:cNvPr id="487" name="Google Shape;487;p75"/>
                  <p:cNvSpPr txBox="1"/>
                  <p:nvPr/>
                </p:nvSpPr>
                <p:spPr>
                  <a:xfrm>
                    <a:off x="2696127" y="3258974"/>
                    <a:ext cx="45000" cy="227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8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</a:t>
                    </a:r>
                    <a:endParaRPr/>
                  </a:p>
                </p:txBody>
              </p:sp>
              <p:sp>
                <p:nvSpPr>
                  <p:cNvPr id="488" name="Google Shape;488;p75"/>
                  <p:cNvSpPr txBox="1"/>
                  <p:nvPr/>
                </p:nvSpPr>
                <p:spPr>
                  <a:xfrm>
                    <a:off x="2975527" y="3258974"/>
                    <a:ext cx="45000" cy="227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7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</a:t>
                    </a:r>
                    <a:endParaRPr/>
                  </a:p>
                </p:txBody>
              </p:sp>
              <p:sp>
                <p:nvSpPr>
                  <p:cNvPr id="489" name="Google Shape;489;p75"/>
                  <p:cNvSpPr txBox="1"/>
                  <p:nvPr/>
                </p:nvSpPr>
                <p:spPr>
                  <a:xfrm>
                    <a:off x="3216829" y="3258974"/>
                    <a:ext cx="45000" cy="227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6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0</a:t>
                    </a:r>
                    <a:endParaRPr/>
                  </a:p>
                </p:txBody>
              </p:sp>
              <p:sp>
                <p:nvSpPr>
                  <p:cNvPr id="490" name="Google Shape;490;p75"/>
                  <p:cNvSpPr txBox="1"/>
                  <p:nvPr/>
                </p:nvSpPr>
                <p:spPr>
                  <a:xfrm>
                    <a:off x="3499403" y="3258974"/>
                    <a:ext cx="45000" cy="113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6</a:t>
                    </a:r>
                    <a:endParaRPr/>
                  </a:p>
                </p:txBody>
              </p:sp>
              <p:sp>
                <p:nvSpPr>
                  <p:cNvPr id="491" name="Google Shape;491;p75"/>
                  <p:cNvSpPr txBox="1"/>
                  <p:nvPr/>
                </p:nvSpPr>
                <p:spPr>
                  <a:xfrm>
                    <a:off x="3762928" y="3258974"/>
                    <a:ext cx="45000" cy="113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</a:t>
                    </a:r>
                    <a:endParaRPr/>
                  </a:p>
                </p:txBody>
              </p:sp>
              <p:sp>
                <p:nvSpPr>
                  <p:cNvPr id="492" name="Google Shape;492;p75"/>
                  <p:cNvSpPr txBox="1"/>
                  <p:nvPr/>
                </p:nvSpPr>
                <p:spPr>
                  <a:xfrm>
                    <a:off x="4023278" y="3258974"/>
                    <a:ext cx="45000" cy="113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</a:t>
                    </a:r>
                    <a:endParaRPr/>
                  </a:p>
                </p:txBody>
              </p:sp>
              <p:sp>
                <p:nvSpPr>
                  <p:cNvPr id="493" name="Google Shape;493;p75"/>
                  <p:cNvSpPr txBox="1"/>
                  <p:nvPr/>
                </p:nvSpPr>
                <p:spPr>
                  <a:xfrm>
                    <a:off x="4288175" y="3258974"/>
                    <a:ext cx="45000" cy="113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</a:t>
                    </a:r>
                    <a:endParaRPr/>
                  </a:p>
                </p:txBody>
              </p:sp>
              <p:sp>
                <p:nvSpPr>
                  <p:cNvPr id="494" name="Google Shape;494;p75"/>
                  <p:cNvSpPr txBox="1"/>
                  <p:nvPr/>
                </p:nvSpPr>
                <p:spPr>
                  <a:xfrm>
                    <a:off x="4551700" y="3258974"/>
                    <a:ext cx="45000" cy="113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</a:t>
                    </a:r>
                    <a:endParaRPr/>
                  </a:p>
                </p:txBody>
              </p:sp>
              <p:sp>
                <p:nvSpPr>
                  <p:cNvPr id="495" name="Google Shape;495;p75"/>
                  <p:cNvSpPr txBox="1"/>
                  <p:nvPr/>
                </p:nvSpPr>
                <p:spPr>
                  <a:xfrm>
                    <a:off x="4812049" y="3258974"/>
                    <a:ext cx="45000" cy="113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0</a:t>
                    </a:r>
                    <a:endParaRPr/>
                  </a:p>
                </p:txBody>
              </p:sp>
            </p:grpSp>
            <p:sp>
              <p:nvSpPr>
                <p:cNvPr id="496" name="Google Shape;496;p75"/>
                <p:cNvSpPr/>
                <p:nvPr/>
              </p:nvSpPr>
              <p:spPr>
                <a:xfrm>
                  <a:off x="1667473" y="1804424"/>
                  <a:ext cx="8682196" cy="2591205"/>
                </a:xfrm>
                <a:custGeom>
                  <a:rect b="b" l="l" r="r" t="t"/>
                  <a:pathLst>
                    <a:path extrusionOk="0" h="1997075" w="3816350">
                      <a:moveTo>
                        <a:pt x="0" y="0"/>
                      </a:moveTo>
                      <a:lnTo>
                        <a:pt x="200025" y="0"/>
                      </a:lnTo>
                      <a:lnTo>
                        <a:pt x="200025" y="69850"/>
                      </a:lnTo>
                      <a:lnTo>
                        <a:pt x="200025" y="104775"/>
                      </a:lnTo>
                      <a:lnTo>
                        <a:pt x="225425" y="155575"/>
                      </a:lnTo>
                      <a:lnTo>
                        <a:pt x="231775" y="469900"/>
                      </a:lnTo>
                      <a:lnTo>
                        <a:pt x="231775" y="469900"/>
                      </a:lnTo>
                      <a:lnTo>
                        <a:pt x="247650" y="520700"/>
                      </a:lnTo>
                      <a:lnTo>
                        <a:pt x="250825" y="565150"/>
                      </a:lnTo>
                      <a:lnTo>
                        <a:pt x="250825" y="565150"/>
                      </a:lnTo>
                      <a:lnTo>
                        <a:pt x="269875" y="622300"/>
                      </a:lnTo>
                      <a:lnTo>
                        <a:pt x="279400" y="622300"/>
                      </a:lnTo>
                      <a:lnTo>
                        <a:pt x="279400" y="682625"/>
                      </a:lnTo>
                      <a:lnTo>
                        <a:pt x="469900" y="682625"/>
                      </a:lnTo>
                      <a:lnTo>
                        <a:pt x="469900" y="746125"/>
                      </a:lnTo>
                      <a:lnTo>
                        <a:pt x="536575" y="746125"/>
                      </a:lnTo>
                      <a:lnTo>
                        <a:pt x="536575" y="809625"/>
                      </a:lnTo>
                      <a:lnTo>
                        <a:pt x="695325" y="809625"/>
                      </a:lnTo>
                      <a:lnTo>
                        <a:pt x="695325" y="895350"/>
                      </a:lnTo>
                      <a:lnTo>
                        <a:pt x="695325" y="895350"/>
                      </a:lnTo>
                      <a:lnTo>
                        <a:pt x="710574" y="896076"/>
                      </a:lnTo>
                      <a:cubicBezTo>
                        <a:pt x="710783" y="913826"/>
                        <a:pt x="710991" y="931575"/>
                        <a:pt x="711200" y="949325"/>
                      </a:cubicBezTo>
                      <a:lnTo>
                        <a:pt x="946150" y="949325"/>
                      </a:lnTo>
                      <a:lnTo>
                        <a:pt x="946150" y="1028700"/>
                      </a:lnTo>
                      <a:lnTo>
                        <a:pt x="968375" y="1031875"/>
                      </a:lnTo>
                      <a:lnTo>
                        <a:pt x="968375" y="1101725"/>
                      </a:lnTo>
                      <a:lnTo>
                        <a:pt x="1117600" y="1098550"/>
                      </a:lnTo>
                      <a:lnTo>
                        <a:pt x="1117600" y="1174750"/>
                      </a:lnTo>
                      <a:lnTo>
                        <a:pt x="1165225" y="1174750"/>
                      </a:lnTo>
                      <a:lnTo>
                        <a:pt x="1165225" y="1244600"/>
                      </a:lnTo>
                      <a:lnTo>
                        <a:pt x="1165225" y="1244600"/>
                      </a:lnTo>
                      <a:lnTo>
                        <a:pt x="1187450" y="1247775"/>
                      </a:lnTo>
                      <a:lnTo>
                        <a:pt x="1187450" y="1336675"/>
                      </a:lnTo>
                      <a:lnTo>
                        <a:pt x="1206500" y="1336675"/>
                      </a:lnTo>
                      <a:cubicBezTo>
                        <a:pt x="1206372" y="1356541"/>
                        <a:pt x="1206243" y="1376408"/>
                        <a:pt x="1206115" y="1396274"/>
                      </a:cubicBezTo>
                      <a:lnTo>
                        <a:pt x="1400175" y="1390650"/>
                      </a:lnTo>
                      <a:lnTo>
                        <a:pt x="1400175" y="1463675"/>
                      </a:lnTo>
                      <a:lnTo>
                        <a:pt x="2197100" y="1463675"/>
                      </a:lnTo>
                      <a:lnTo>
                        <a:pt x="2197100" y="1581150"/>
                      </a:lnTo>
                      <a:lnTo>
                        <a:pt x="3155950" y="1581150"/>
                      </a:lnTo>
                      <a:lnTo>
                        <a:pt x="3155950" y="1724025"/>
                      </a:lnTo>
                      <a:lnTo>
                        <a:pt x="3238500" y="1724025"/>
                      </a:lnTo>
                      <a:lnTo>
                        <a:pt x="3238500" y="1860550"/>
                      </a:lnTo>
                      <a:lnTo>
                        <a:pt x="3365500" y="1860550"/>
                      </a:lnTo>
                      <a:lnTo>
                        <a:pt x="3365500" y="1997075"/>
                      </a:lnTo>
                      <a:lnTo>
                        <a:pt x="3810000" y="1997075"/>
                      </a:lnTo>
                      <a:lnTo>
                        <a:pt x="3816350" y="1997075"/>
                      </a:lnTo>
                    </a:path>
                  </a:pathLst>
                </a:custGeom>
                <a:noFill/>
                <a:ln cap="flat" cmpd="sng" w="19050">
                  <a:solidFill>
                    <a:srgbClr val="4B917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450">
                    <a:solidFill>
                      <a:srgbClr val="44546A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97" name="Google Shape;497;p75"/>
                <p:cNvGrpSpPr/>
                <p:nvPr/>
              </p:nvGrpSpPr>
              <p:grpSpPr>
                <a:xfrm>
                  <a:off x="1589988" y="4884172"/>
                  <a:ext cx="9082056" cy="664274"/>
                  <a:chOff x="1961047" y="4880252"/>
                  <a:chExt cx="9034175" cy="612743"/>
                </a:xfrm>
              </p:grpSpPr>
              <p:sp>
                <p:nvSpPr>
                  <p:cNvPr id="498" name="Google Shape;498;p75"/>
                  <p:cNvSpPr txBox="1"/>
                  <p:nvPr/>
                </p:nvSpPr>
                <p:spPr>
                  <a:xfrm>
                    <a:off x="1961047" y="4943848"/>
                    <a:ext cx="114900" cy="155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0</a:t>
                    </a:r>
                    <a:endParaRPr/>
                  </a:p>
                </p:txBody>
              </p:sp>
              <p:cxnSp>
                <p:nvCxnSpPr>
                  <p:cNvPr id="499" name="Google Shape;499;p75"/>
                  <p:cNvCxnSpPr/>
                  <p:nvPr/>
                </p:nvCxnSpPr>
                <p:spPr>
                  <a:xfrm rot="-5400000">
                    <a:off x="1986687" y="4912052"/>
                    <a:ext cx="636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500" name="Google Shape;500;p75"/>
                  <p:cNvSpPr txBox="1"/>
                  <p:nvPr/>
                </p:nvSpPr>
                <p:spPr>
                  <a:xfrm>
                    <a:off x="3427236" y="4943848"/>
                    <a:ext cx="114900" cy="155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</a:t>
                    </a:r>
                    <a:endParaRPr/>
                  </a:p>
                </p:txBody>
              </p:sp>
              <p:cxnSp>
                <p:nvCxnSpPr>
                  <p:cNvPr id="501" name="Google Shape;501;p75"/>
                  <p:cNvCxnSpPr/>
                  <p:nvPr/>
                </p:nvCxnSpPr>
                <p:spPr>
                  <a:xfrm rot="-5400000">
                    <a:off x="3452875" y="4912052"/>
                    <a:ext cx="636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502" name="Google Shape;502;p75"/>
                  <p:cNvSpPr txBox="1"/>
                  <p:nvPr/>
                </p:nvSpPr>
                <p:spPr>
                  <a:xfrm>
                    <a:off x="4857541" y="4943848"/>
                    <a:ext cx="229800" cy="310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10</a:t>
                    </a:r>
                    <a:endParaRPr/>
                  </a:p>
                </p:txBody>
              </p:sp>
              <p:cxnSp>
                <p:nvCxnSpPr>
                  <p:cNvPr id="503" name="Google Shape;503;p75"/>
                  <p:cNvCxnSpPr/>
                  <p:nvPr/>
                </p:nvCxnSpPr>
                <p:spPr>
                  <a:xfrm rot="-5400000">
                    <a:off x="4940626" y="4912052"/>
                    <a:ext cx="636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504" name="Google Shape;504;p75"/>
                  <p:cNvSpPr txBox="1"/>
                  <p:nvPr/>
                </p:nvSpPr>
                <p:spPr>
                  <a:xfrm>
                    <a:off x="6330921" y="4943848"/>
                    <a:ext cx="229800" cy="310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15</a:t>
                    </a:r>
                    <a:endParaRPr/>
                  </a:p>
                </p:txBody>
              </p:sp>
              <p:cxnSp>
                <p:nvCxnSpPr>
                  <p:cNvPr id="505" name="Google Shape;505;p75"/>
                  <p:cNvCxnSpPr/>
                  <p:nvPr/>
                </p:nvCxnSpPr>
                <p:spPr>
                  <a:xfrm rot="-5400000">
                    <a:off x="6414002" y="4912052"/>
                    <a:ext cx="636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506" name="Google Shape;506;p75"/>
                  <p:cNvSpPr txBox="1"/>
                  <p:nvPr/>
                </p:nvSpPr>
                <p:spPr>
                  <a:xfrm>
                    <a:off x="7811480" y="4943848"/>
                    <a:ext cx="229800" cy="310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20</a:t>
                    </a:r>
                    <a:endParaRPr/>
                  </a:p>
                </p:txBody>
              </p:sp>
              <p:cxnSp>
                <p:nvCxnSpPr>
                  <p:cNvPr id="507" name="Google Shape;507;p75"/>
                  <p:cNvCxnSpPr/>
                  <p:nvPr/>
                </p:nvCxnSpPr>
                <p:spPr>
                  <a:xfrm rot="-5400000">
                    <a:off x="7894566" y="4912052"/>
                    <a:ext cx="636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508" name="Google Shape;508;p75"/>
                  <p:cNvSpPr txBox="1"/>
                  <p:nvPr/>
                </p:nvSpPr>
                <p:spPr>
                  <a:xfrm>
                    <a:off x="9284855" y="4943848"/>
                    <a:ext cx="229800" cy="310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25</a:t>
                    </a:r>
                    <a:endParaRPr/>
                  </a:p>
                </p:txBody>
              </p:sp>
              <p:cxnSp>
                <p:nvCxnSpPr>
                  <p:cNvPr id="509" name="Google Shape;509;p75"/>
                  <p:cNvCxnSpPr/>
                  <p:nvPr/>
                </p:nvCxnSpPr>
                <p:spPr>
                  <a:xfrm rot="-5400000">
                    <a:off x="9367942" y="4912052"/>
                    <a:ext cx="636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510" name="Google Shape;510;p75"/>
                  <p:cNvSpPr txBox="1"/>
                  <p:nvPr/>
                </p:nvSpPr>
                <p:spPr>
                  <a:xfrm>
                    <a:off x="10765422" y="4943848"/>
                    <a:ext cx="229800" cy="310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30</a:t>
                    </a:r>
                    <a:endParaRPr/>
                  </a:p>
                </p:txBody>
              </p:sp>
              <p:cxnSp>
                <p:nvCxnSpPr>
                  <p:cNvPr id="511" name="Google Shape;511;p75"/>
                  <p:cNvCxnSpPr/>
                  <p:nvPr/>
                </p:nvCxnSpPr>
                <p:spPr>
                  <a:xfrm rot="-5400000">
                    <a:off x="10848505" y="4912052"/>
                    <a:ext cx="636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512" name="Google Shape;512;p75"/>
                  <p:cNvSpPr txBox="1"/>
                  <p:nvPr/>
                </p:nvSpPr>
                <p:spPr>
                  <a:xfrm>
                    <a:off x="5753706" y="5182494"/>
                    <a:ext cx="1378800" cy="310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Time (months)</a:t>
                    </a:r>
                    <a:endParaRPr/>
                  </a:p>
                </p:txBody>
              </p:sp>
            </p:grpSp>
            <p:sp>
              <p:nvSpPr>
                <p:cNvPr id="513" name="Google Shape;513;p75"/>
                <p:cNvSpPr txBox="1"/>
                <p:nvPr/>
              </p:nvSpPr>
              <p:spPr>
                <a:xfrm rot="-5400000">
                  <a:off x="-580808" y="3102105"/>
                  <a:ext cx="2037300" cy="283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Probability of PFS (%)</a:t>
                  </a:r>
                  <a:endParaRPr/>
                </a:p>
              </p:txBody>
            </p:sp>
            <p:grpSp>
              <p:nvGrpSpPr>
                <p:cNvPr id="514" name="Google Shape;514;p75"/>
                <p:cNvGrpSpPr/>
                <p:nvPr/>
              </p:nvGrpSpPr>
              <p:grpSpPr>
                <a:xfrm>
                  <a:off x="1615038" y="4443525"/>
                  <a:ext cx="1790092" cy="441900"/>
                  <a:chOff x="2094813" y="4443525"/>
                  <a:chExt cx="1790092" cy="441900"/>
                </a:xfrm>
              </p:grpSpPr>
              <p:cxnSp>
                <p:nvCxnSpPr>
                  <p:cNvPr id="515" name="Google Shape;515;p75"/>
                  <p:cNvCxnSpPr/>
                  <p:nvPr/>
                </p:nvCxnSpPr>
                <p:spPr>
                  <a:xfrm rot="10800000">
                    <a:off x="2094813" y="4537128"/>
                    <a:ext cx="2895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516" name="Google Shape;516;p75"/>
                  <p:cNvCxnSpPr/>
                  <p:nvPr/>
                </p:nvCxnSpPr>
                <p:spPr>
                  <a:xfrm rot="10800000">
                    <a:off x="2094813" y="4692703"/>
                    <a:ext cx="2895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BEDEF7"/>
                    </a:solidFill>
                    <a:prstDash val="dash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517" name="Google Shape;517;p75"/>
                  <p:cNvSpPr txBox="1"/>
                  <p:nvPr/>
                </p:nvSpPr>
                <p:spPr>
                  <a:xfrm>
                    <a:off x="2492605" y="4443525"/>
                    <a:ext cx="1392300" cy="441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Elacestrant</a:t>
                    </a:r>
                    <a:endParaRPr sz="394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Standard of Care</a:t>
                    </a:r>
                    <a:endParaRPr/>
                  </a:p>
                </p:txBody>
              </p:sp>
              <p:sp>
                <p:nvSpPr>
                  <p:cNvPr id="518" name="Google Shape;518;p75"/>
                  <p:cNvSpPr/>
                  <p:nvPr/>
                </p:nvSpPr>
                <p:spPr>
                  <a:xfrm>
                    <a:off x="2190709" y="4646242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9" name="Google Shape;519;p75"/>
                  <p:cNvSpPr/>
                  <p:nvPr/>
                </p:nvSpPr>
                <p:spPr>
                  <a:xfrm>
                    <a:off x="2190709" y="4488845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0" name="Google Shape;520;p75"/>
                <p:cNvGrpSpPr/>
                <p:nvPr/>
              </p:nvGrpSpPr>
              <p:grpSpPr>
                <a:xfrm>
                  <a:off x="1866267" y="1758360"/>
                  <a:ext cx="8497132" cy="2680646"/>
                  <a:chOff x="1866267" y="1758360"/>
                  <a:chExt cx="8497132" cy="2680646"/>
                </a:xfrm>
              </p:grpSpPr>
              <p:sp>
                <p:nvSpPr>
                  <p:cNvPr id="521" name="Google Shape;521;p75"/>
                  <p:cNvSpPr/>
                  <p:nvPr/>
                </p:nvSpPr>
                <p:spPr>
                  <a:xfrm>
                    <a:off x="10270399" y="4346006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2" name="Google Shape;522;p75"/>
                  <p:cNvSpPr/>
                  <p:nvPr/>
                </p:nvSpPr>
                <p:spPr>
                  <a:xfrm>
                    <a:off x="9282974" y="4346006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3" name="Google Shape;523;p75"/>
                  <p:cNvSpPr/>
                  <p:nvPr/>
                </p:nvSpPr>
                <p:spPr>
                  <a:xfrm>
                    <a:off x="7635149" y="3806256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75"/>
                  <p:cNvSpPr/>
                  <p:nvPr/>
                </p:nvSpPr>
                <p:spPr>
                  <a:xfrm>
                    <a:off x="5993674" y="3653856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5" name="Google Shape;525;p75"/>
                  <p:cNvSpPr/>
                  <p:nvPr/>
                </p:nvSpPr>
                <p:spPr>
                  <a:xfrm>
                    <a:off x="5136424" y="3653856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6" name="Google Shape;526;p75"/>
                  <p:cNvSpPr/>
                  <p:nvPr/>
                </p:nvSpPr>
                <p:spPr>
                  <a:xfrm>
                    <a:off x="4984024" y="3653856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75"/>
                  <p:cNvSpPr/>
                  <p:nvPr/>
                </p:nvSpPr>
                <p:spPr>
                  <a:xfrm>
                    <a:off x="4869724" y="3653856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8" name="Google Shape;528;p75"/>
                  <p:cNvSpPr/>
                  <p:nvPr/>
                </p:nvSpPr>
                <p:spPr>
                  <a:xfrm>
                    <a:off x="3244124" y="2990281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9" name="Google Shape;529;p75"/>
                  <p:cNvSpPr/>
                  <p:nvPr/>
                </p:nvSpPr>
                <p:spPr>
                  <a:xfrm>
                    <a:off x="3196499" y="2809306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75"/>
                  <p:cNvSpPr/>
                  <p:nvPr/>
                </p:nvSpPr>
                <p:spPr>
                  <a:xfrm>
                    <a:off x="2688499" y="2723581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1" name="Google Shape;531;p75"/>
                  <p:cNvSpPr/>
                  <p:nvPr/>
                </p:nvSpPr>
                <p:spPr>
                  <a:xfrm>
                    <a:off x="2412274" y="2647381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2" name="Google Shape;532;p75"/>
                  <p:cNvSpPr/>
                  <p:nvPr/>
                </p:nvSpPr>
                <p:spPr>
                  <a:xfrm>
                    <a:off x="2190024" y="2494981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75"/>
                  <p:cNvSpPr/>
                  <p:nvPr/>
                </p:nvSpPr>
                <p:spPr>
                  <a:xfrm>
                    <a:off x="2148842" y="234891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4" name="Google Shape;534;p75"/>
                  <p:cNvSpPr/>
                  <p:nvPr/>
                </p:nvSpPr>
                <p:spPr>
                  <a:xfrm>
                    <a:off x="2145667" y="2218735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5" name="Google Shape;535;p75"/>
                  <p:cNvSpPr/>
                  <p:nvPr/>
                </p:nvSpPr>
                <p:spPr>
                  <a:xfrm>
                    <a:off x="2136142" y="2085385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75"/>
                  <p:cNvSpPr/>
                  <p:nvPr/>
                </p:nvSpPr>
                <p:spPr>
                  <a:xfrm>
                    <a:off x="2101217" y="1913935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7" name="Google Shape;537;p75"/>
                  <p:cNvSpPr/>
                  <p:nvPr/>
                </p:nvSpPr>
                <p:spPr>
                  <a:xfrm>
                    <a:off x="2069467" y="183456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8" name="Google Shape;538;p75"/>
                  <p:cNvSpPr/>
                  <p:nvPr/>
                </p:nvSpPr>
                <p:spPr>
                  <a:xfrm>
                    <a:off x="1986917" y="175836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75"/>
                  <p:cNvSpPr/>
                  <p:nvPr/>
                </p:nvSpPr>
                <p:spPr>
                  <a:xfrm>
                    <a:off x="1866267" y="175836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40" name="Google Shape;540;p75"/>
                <p:cNvSpPr/>
                <p:nvPr/>
              </p:nvSpPr>
              <p:spPr>
                <a:xfrm>
                  <a:off x="1645797" y="1808540"/>
                  <a:ext cx="4962287" cy="2953726"/>
                </a:xfrm>
                <a:custGeom>
                  <a:rect b="b" l="l" r="r" t="t"/>
                  <a:pathLst>
                    <a:path extrusionOk="0" h="2276475" w="2181225">
                      <a:moveTo>
                        <a:pt x="0" y="0"/>
                      </a:moveTo>
                      <a:lnTo>
                        <a:pt x="95250" y="0"/>
                      </a:lnTo>
                      <a:lnTo>
                        <a:pt x="95250" y="57150"/>
                      </a:lnTo>
                      <a:lnTo>
                        <a:pt x="196850" y="57150"/>
                      </a:lnTo>
                      <a:lnTo>
                        <a:pt x="196850" y="114300"/>
                      </a:lnTo>
                      <a:lnTo>
                        <a:pt x="231775" y="114300"/>
                      </a:lnTo>
                      <a:lnTo>
                        <a:pt x="231775" y="276225"/>
                      </a:lnTo>
                      <a:lnTo>
                        <a:pt x="231775" y="342900"/>
                      </a:lnTo>
                      <a:lnTo>
                        <a:pt x="234950" y="422275"/>
                      </a:lnTo>
                      <a:cubicBezTo>
                        <a:pt x="233892" y="470958"/>
                        <a:pt x="232833" y="519642"/>
                        <a:pt x="231775" y="568325"/>
                      </a:cubicBezTo>
                      <a:lnTo>
                        <a:pt x="231775" y="568325"/>
                      </a:lnTo>
                      <a:lnTo>
                        <a:pt x="238125" y="619125"/>
                      </a:lnTo>
                      <a:lnTo>
                        <a:pt x="238125" y="1066800"/>
                      </a:lnTo>
                      <a:lnTo>
                        <a:pt x="273050" y="1066800"/>
                      </a:lnTo>
                      <a:lnTo>
                        <a:pt x="273050" y="1133475"/>
                      </a:lnTo>
                      <a:lnTo>
                        <a:pt x="273050" y="1133475"/>
                      </a:lnTo>
                      <a:lnTo>
                        <a:pt x="273050" y="1181100"/>
                      </a:lnTo>
                      <a:lnTo>
                        <a:pt x="428625" y="1181100"/>
                      </a:lnTo>
                      <a:lnTo>
                        <a:pt x="428625" y="1244600"/>
                      </a:lnTo>
                      <a:lnTo>
                        <a:pt x="466725" y="1244600"/>
                      </a:lnTo>
                      <a:lnTo>
                        <a:pt x="466725" y="1292225"/>
                      </a:lnTo>
                      <a:lnTo>
                        <a:pt x="466725" y="1292225"/>
                      </a:lnTo>
                      <a:lnTo>
                        <a:pt x="479425" y="1295400"/>
                      </a:lnTo>
                      <a:lnTo>
                        <a:pt x="479425" y="1485900"/>
                      </a:lnTo>
                      <a:lnTo>
                        <a:pt x="479425" y="1485900"/>
                      </a:lnTo>
                      <a:lnTo>
                        <a:pt x="479425" y="1600200"/>
                      </a:lnTo>
                      <a:lnTo>
                        <a:pt x="520700" y="1600200"/>
                      </a:lnTo>
                      <a:lnTo>
                        <a:pt x="520700" y="1663700"/>
                      </a:lnTo>
                      <a:lnTo>
                        <a:pt x="1174750" y="1663700"/>
                      </a:lnTo>
                      <a:lnTo>
                        <a:pt x="1174750" y="1739900"/>
                      </a:lnTo>
                      <a:lnTo>
                        <a:pt x="1203325" y="1743075"/>
                      </a:lnTo>
                      <a:cubicBezTo>
                        <a:pt x="1204383" y="1805517"/>
                        <a:pt x="1202267" y="1861608"/>
                        <a:pt x="1203325" y="1924050"/>
                      </a:cubicBezTo>
                      <a:lnTo>
                        <a:pt x="1457325" y="1924050"/>
                      </a:lnTo>
                      <a:lnTo>
                        <a:pt x="1457325" y="2095500"/>
                      </a:lnTo>
                      <a:cubicBezTo>
                        <a:pt x="1504135" y="2092156"/>
                        <a:pt x="1488489" y="2108493"/>
                        <a:pt x="1508125" y="2098675"/>
                      </a:cubicBezTo>
                      <a:lnTo>
                        <a:pt x="2178050" y="2098675"/>
                      </a:lnTo>
                      <a:cubicBezTo>
                        <a:pt x="2178050" y="2113492"/>
                        <a:pt x="2181225" y="2261658"/>
                        <a:pt x="2181225" y="2276475"/>
                      </a:cubicBezTo>
                    </a:path>
                  </a:pathLst>
                </a:custGeom>
                <a:noFill/>
                <a:ln cap="flat" cmpd="sng" w="19050">
                  <a:solidFill>
                    <a:srgbClr val="BEDEF7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450">
                    <a:solidFill>
                      <a:srgbClr val="44546A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41" name="Google Shape;541;p75"/>
                <p:cNvGrpSpPr/>
                <p:nvPr/>
              </p:nvGrpSpPr>
              <p:grpSpPr>
                <a:xfrm>
                  <a:off x="1599336" y="1759960"/>
                  <a:ext cx="4794996" cy="2810800"/>
                  <a:chOff x="1599336" y="1759960"/>
                  <a:chExt cx="4794996" cy="2810800"/>
                </a:xfrm>
              </p:grpSpPr>
              <p:sp>
                <p:nvSpPr>
                  <p:cNvPr id="542" name="Google Shape;542;p75"/>
                  <p:cNvSpPr/>
                  <p:nvPr/>
                </p:nvSpPr>
                <p:spPr>
                  <a:xfrm>
                    <a:off x="6301332" y="447776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3" name="Google Shape;543;p75"/>
                  <p:cNvSpPr/>
                  <p:nvPr/>
                </p:nvSpPr>
                <p:spPr>
                  <a:xfrm>
                    <a:off x="4828132" y="425551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4" name="Google Shape;544;p75"/>
                  <p:cNvSpPr/>
                  <p:nvPr/>
                </p:nvSpPr>
                <p:spPr>
                  <a:xfrm>
                    <a:off x="3723232" y="391261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75"/>
                  <p:cNvSpPr/>
                  <p:nvPr/>
                </p:nvSpPr>
                <p:spPr>
                  <a:xfrm>
                    <a:off x="3180307" y="391261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6" name="Google Shape;546;p75"/>
                  <p:cNvSpPr/>
                  <p:nvPr/>
                </p:nvSpPr>
                <p:spPr>
                  <a:xfrm>
                    <a:off x="2700882" y="383006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7" name="Google Shape;547;p75"/>
                  <p:cNvSpPr/>
                  <p:nvPr/>
                </p:nvSpPr>
                <p:spPr>
                  <a:xfrm>
                    <a:off x="2691357" y="3674485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8" name="Google Shape;548;p75"/>
                  <p:cNvSpPr/>
                  <p:nvPr/>
                </p:nvSpPr>
                <p:spPr>
                  <a:xfrm>
                    <a:off x="2135732" y="299186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75"/>
                  <p:cNvSpPr/>
                  <p:nvPr/>
                </p:nvSpPr>
                <p:spPr>
                  <a:xfrm>
                    <a:off x="2132557" y="256006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0" name="Google Shape;550;p75"/>
                  <p:cNvSpPr/>
                  <p:nvPr/>
                </p:nvSpPr>
                <p:spPr>
                  <a:xfrm>
                    <a:off x="2135732" y="2360035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1" name="Google Shape;551;p75"/>
                  <p:cNvSpPr/>
                  <p:nvPr/>
                </p:nvSpPr>
                <p:spPr>
                  <a:xfrm>
                    <a:off x="2132557" y="209651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75"/>
                  <p:cNvSpPr/>
                  <p:nvPr/>
                </p:nvSpPr>
                <p:spPr>
                  <a:xfrm>
                    <a:off x="1935707" y="183616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3" name="Google Shape;553;p75"/>
                  <p:cNvSpPr/>
                  <p:nvPr/>
                </p:nvSpPr>
                <p:spPr>
                  <a:xfrm>
                    <a:off x="1599336" y="175996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54" name="Google Shape;554;p75"/>
              <p:cNvGrpSpPr/>
              <p:nvPr/>
            </p:nvGrpSpPr>
            <p:grpSpPr>
              <a:xfrm>
                <a:off x="3314218" y="2344017"/>
                <a:ext cx="2664211" cy="2085228"/>
                <a:chOff x="333058" y="1712799"/>
                <a:chExt cx="10411143" cy="4383494"/>
              </a:xfrm>
            </p:grpSpPr>
            <p:sp>
              <p:nvSpPr>
                <p:cNvPr id="555" name="Google Shape;555;p75"/>
                <p:cNvSpPr/>
                <p:nvPr/>
              </p:nvSpPr>
              <p:spPr>
                <a:xfrm>
                  <a:off x="1524000" y="1734129"/>
                  <a:ext cx="9220200" cy="3160500"/>
                </a:xfrm>
                <a:prstGeom prst="rect">
                  <a:avLst/>
                </a:prstGeom>
                <a:noFill/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3">
                    <a:solidFill>
                      <a:srgbClr val="44546A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75"/>
                <p:cNvSpPr txBox="1"/>
                <p:nvPr/>
              </p:nvSpPr>
              <p:spPr>
                <a:xfrm>
                  <a:off x="1065935" y="1712799"/>
                  <a:ext cx="338400" cy="328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100</a:t>
                  </a:r>
                  <a:endParaRPr/>
                </a:p>
              </p:txBody>
            </p:sp>
            <p:sp>
              <p:nvSpPr>
                <p:cNvPr id="557" name="Google Shape;557;p75"/>
                <p:cNvSpPr txBox="1"/>
                <p:nvPr/>
              </p:nvSpPr>
              <p:spPr>
                <a:xfrm>
                  <a:off x="1178693" y="2303297"/>
                  <a:ext cx="225600" cy="328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80</a:t>
                  </a:r>
                  <a:endParaRPr/>
                </a:p>
              </p:txBody>
            </p:sp>
            <p:sp>
              <p:nvSpPr>
                <p:cNvPr id="558" name="Google Shape;558;p75"/>
                <p:cNvSpPr txBox="1"/>
                <p:nvPr/>
              </p:nvSpPr>
              <p:spPr>
                <a:xfrm>
                  <a:off x="1178693" y="2897922"/>
                  <a:ext cx="225600" cy="328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60</a:t>
                  </a:r>
                  <a:endParaRPr/>
                </a:p>
              </p:txBody>
            </p:sp>
            <p:sp>
              <p:nvSpPr>
                <p:cNvPr id="559" name="Google Shape;559;p75"/>
                <p:cNvSpPr txBox="1"/>
                <p:nvPr/>
              </p:nvSpPr>
              <p:spPr>
                <a:xfrm>
                  <a:off x="1178693" y="3488413"/>
                  <a:ext cx="225600" cy="328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40</a:t>
                  </a:r>
                  <a:endParaRPr/>
                </a:p>
              </p:txBody>
            </p:sp>
            <p:sp>
              <p:nvSpPr>
                <p:cNvPr id="560" name="Google Shape;560;p75"/>
                <p:cNvSpPr txBox="1"/>
                <p:nvPr/>
              </p:nvSpPr>
              <p:spPr>
                <a:xfrm>
                  <a:off x="1178693" y="4066520"/>
                  <a:ext cx="225600" cy="328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20</a:t>
                  </a:r>
                  <a:endParaRPr/>
                </a:p>
              </p:txBody>
            </p:sp>
            <p:sp>
              <p:nvSpPr>
                <p:cNvPr id="561" name="Google Shape;561;p75"/>
                <p:cNvSpPr txBox="1"/>
                <p:nvPr/>
              </p:nvSpPr>
              <p:spPr>
                <a:xfrm>
                  <a:off x="1291467" y="4661149"/>
                  <a:ext cx="112800" cy="16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/>
                </a:p>
              </p:txBody>
            </p:sp>
            <p:grpSp>
              <p:nvGrpSpPr>
                <p:cNvPr id="562" name="Google Shape;562;p75"/>
                <p:cNvGrpSpPr/>
                <p:nvPr/>
              </p:nvGrpSpPr>
              <p:grpSpPr>
                <a:xfrm>
                  <a:off x="1436146" y="1828540"/>
                  <a:ext cx="84941" cy="2948350"/>
                  <a:chOff x="1015722" y="1828540"/>
                  <a:chExt cx="121500" cy="2948350"/>
                </a:xfrm>
              </p:grpSpPr>
              <p:cxnSp>
                <p:nvCxnSpPr>
                  <p:cNvPr id="563" name="Google Shape;563;p75"/>
                  <p:cNvCxnSpPr/>
                  <p:nvPr/>
                </p:nvCxnSpPr>
                <p:spPr>
                  <a:xfrm>
                    <a:off x="1015722" y="1828540"/>
                    <a:ext cx="1215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564" name="Google Shape;564;p75"/>
                  <p:cNvCxnSpPr/>
                  <p:nvPr/>
                </p:nvCxnSpPr>
                <p:spPr>
                  <a:xfrm>
                    <a:off x="1015722" y="2419036"/>
                    <a:ext cx="1215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565" name="Google Shape;565;p75"/>
                  <p:cNvCxnSpPr/>
                  <p:nvPr/>
                </p:nvCxnSpPr>
                <p:spPr>
                  <a:xfrm>
                    <a:off x="1015722" y="3013661"/>
                    <a:ext cx="1215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566" name="Google Shape;566;p75"/>
                  <p:cNvCxnSpPr/>
                  <p:nvPr/>
                </p:nvCxnSpPr>
                <p:spPr>
                  <a:xfrm>
                    <a:off x="1015722" y="3604157"/>
                    <a:ext cx="1215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567" name="Google Shape;567;p75"/>
                  <p:cNvCxnSpPr/>
                  <p:nvPr/>
                </p:nvCxnSpPr>
                <p:spPr>
                  <a:xfrm>
                    <a:off x="1015722" y="4182264"/>
                    <a:ext cx="1215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568" name="Google Shape;568;p75"/>
                  <p:cNvCxnSpPr/>
                  <p:nvPr/>
                </p:nvCxnSpPr>
                <p:spPr>
                  <a:xfrm>
                    <a:off x="1015722" y="4776890"/>
                    <a:ext cx="1215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</p:grpSp>
            <p:grpSp>
              <p:nvGrpSpPr>
                <p:cNvPr id="569" name="Google Shape;569;p75"/>
                <p:cNvGrpSpPr/>
                <p:nvPr/>
              </p:nvGrpSpPr>
              <p:grpSpPr>
                <a:xfrm>
                  <a:off x="1578158" y="4894482"/>
                  <a:ext cx="9091360" cy="397497"/>
                  <a:chOff x="1578158" y="5174086"/>
                  <a:chExt cx="9091360" cy="397497"/>
                </a:xfrm>
              </p:grpSpPr>
              <p:sp>
                <p:nvSpPr>
                  <p:cNvPr id="570" name="Google Shape;570;p75"/>
                  <p:cNvSpPr txBox="1"/>
                  <p:nvPr/>
                </p:nvSpPr>
                <p:spPr>
                  <a:xfrm>
                    <a:off x="1578158" y="5243383"/>
                    <a:ext cx="112800" cy="164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0</a:t>
                    </a:r>
                    <a:endParaRPr/>
                  </a:p>
                </p:txBody>
              </p:sp>
              <p:cxnSp>
                <p:nvCxnSpPr>
                  <p:cNvPr id="571" name="Google Shape;571;p75"/>
                  <p:cNvCxnSpPr/>
                  <p:nvPr/>
                </p:nvCxnSpPr>
                <p:spPr>
                  <a:xfrm rot="-5400000">
                    <a:off x="1599884" y="5208736"/>
                    <a:ext cx="693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572" name="Google Shape;572;p75"/>
                  <p:cNvSpPr txBox="1"/>
                  <p:nvPr/>
                </p:nvSpPr>
                <p:spPr>
                  <a:xfrm>
                    <a:off x="3054328" y="5243383"/>
                    <a:ext cx="112800" cy="164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</a:t>
                    </a:r>
                    <a:endParaRPr/>
                  </a:p>
                </p:txBody>
              </p:sp>
              <p:cxnSp>
                <p:nvCxnSpPr>
                  <p:cNvPr id="573" name="Google Shape;573;p75"/>
                  <p:cNvCxnSpPr/>
                  <p:nvPr/>
                </p:nvCxnSpPr>
                <p:spPr>
                  <a:xfrm rot="-5400000">
                    <a:off x="3076055" y="5208736"/>
                    <a:ext cx="693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574" name="Google Shape;574;p75"/>
                  <p:cNvSpPr txBox="1"/>
                  <p:nvPr/>
                </p:nvSpPr>
                <p:spPr>
                  <a:xfrm>
                    <a:off x="4495821" y="5243383"/>
                    <a:ext cx="225600" cy="328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10</a:t>
                    </a:r>
                    <a:endParaRPr/>
                  </a:p>
                </p:txBody>
              </p:sp>
              <p:cxnSp>
                <p:nvCxnSpPr>
                  <p:cNvPr id="575" name="Google Shape;575;p75"/>
                  <p:cNvCxnSpPr/>
                  <p:nvPr/>
                </p:nvCxnSpPr>
                <p:spPr>
                  <a:xfrm rot="-5400000">
                    <a:off x="4573934" y="5208736"/>
                    <a:ext cx="693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576" name="Google Shape;576;p75"/>
                  <p:cNvSpPr txBox="1"/>
                  <p:nvPr/>
                </p:nvSpPr>
                <p:spPr>
                  <a:xfrm>
                    <a:off x="5979230" y="5243383"/>
                    <a:ext cx="225600" cy="328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15</a:t>
                    </a:r>
                    <a:endParaRPr/>
                  </a:p>
                </p:txBody>
              </p:sp>
              <p:cxnSp>
                <p:nvCxnSpPr>
                  <p:cNvPr id="577" name="Google Shape;577;p75"/>
                  <p:cNvCxnSpPr/>
                  <p:nvPr/>
                </p:nvCxnSpPr>
                <p:spPr>
                  <a:xfrm rot="-5400000">
                    <a:off x="6057341" y="5208736"/>
                    <a:ext cx="693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578" name="Google Shape;578;p75"/>
                  <p:cNvSpPr txBox="1"/>
                  <p:nvPr/>
                </p:nvSpPr>
                <p:spPr>
                  <a:xfrm>
                    <a:off x="7469872" y="5243383"/>
                    <a:ext cx="225600" cy="328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20</a:t>
                    </a:r>
                    <a:endParaRPr/>
                  </a:p>
                </p:txBody>
              </p:sp>
              <p:cxnSp>
                <p:nvCxnSpPr>
                  <p:cNvPr id="579" name="Google Shape;579;p75"/>
                  <p:cNvCxnSpPr/>
                  <p:nvPr/>
                </p:nvCxnSpPr>
                <p:spPr>
                  <a:xfrm rot="-5400000">
                    <a:off x="7547984" y="5208736"/>
                    <a:ext cx="693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580" name="Google Shape;580;p75"/>
                  <p:cNvSpPr txBox="1"/>
                  <p:nvPr/>
                </p:nvSpPr>
                <p:spPr>
                  <a:xfrm>
                    <a:off x="8953276" y="5243383"/>
                    <a:ext cx="225600" cy="328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25</a:t>
                    </a:r>
                    <a:endParaRPr/>
                  </a:p>
                </p:txBody>
              </p:sp>
              <p:cxnSp>
                <p:nvCxnSpPr>
                  <p:cNvPr id="581" name="Google Shape;581;p75"/>
                  <p:cNvCxnSpPr/>
                  <p:nvPr/>
                </p:nvCxnSpPr>
                <p:spPr>
                  <a:xfrm rot="-5400000">
                    <a:off x="9031391" y="5208736"/>
                    <a:ext cx="693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582" name="Google Shape;582;p75"/>
                  <p:cNvSpPr txBox="1"/>
                  <p:nvPr/>
                </p:nvSpPr>
                <p:spPr>
                  <a:xfrm>
                    <a:off x="10443918" y="5243383"/>
                    <a:ext cx="225600" cy="328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30</a:t>
                    </a:r>
                    <a:endParaRPr/>
                  </a:p>
                </p:txBody>
              </p:sp>
              <p:cxnSp>
                <p:nvCxnSpPr>
                  <p:cNvPr id="583" name="Google Shape;583;p75"/>
                  <p:cNvCxnSpPr/>
                  <p:nvPr/>
                </p:nvCxnSpPr>
                <p:spPr>
                  <a:xfrm rot="-5400000">
                    <a:off x="10522035" y="5208736"/>
                    <a:ext cx="693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</p:grpSp>
            <p:grpSp>
              <p:nvGrpSpPr>
                <p:cNvPr id="584" name="Google Shape;584;p75"/>
                <p:cNvGrpSpPr/>
                <p:nvPr/>
              </p:nvGrpSpPr>
              <p:grpSpPr>
                <a:xfrm>
                  <a:off x="418377" y="5521557"/>
                  <a:ext cx="10222693" cy="574735"/>
                  <a:chOff x="381671" y="3258974"/>
                  <a:chExt cx="4485408" cy="441900"/>
                </a:xfrm>
              </p:grpSpPr>
              <p:sp>
                <p:nvSpPr>
                  <p:cNvPr id="585" name="Google Shape;585;p75"/>
                  <p:cNvSpPr txBox="1"/>
                  <p:nvPr/>
                </p:nvSpPr>
                <p:spPr>
                  <a:xfrm>
                    <a:off x="871306" y="3258974"/>
                    <a:ext cx="87900" cy="441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78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81</a:t>
                    </a:r>
                    <a:endParaRPr/>
                  </a:p>
                </p:txBody>
              </p:sp>
              <p:sp>
                <p:nvSpPr>
                  <p:cNvPr id="586" name="Google Shape;586;p75"/>
                  <p:cNvSpPr txBox="1"/>
                  <p:nvPr/>
                </p:nvSpPr>
                <p:spPr>
                  <a:xfrm>
                    <a:off x="381671" y="3258974"/>
                    <a:ext cx="393000" cy="331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Elacestrant</a:t>
                    </a:r>
                    <a:endParaRPr sz="394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indent="0" lvl="0" marL="0" marR="0" rtl="0" algn="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SOC</a:t>
                    </a:r>
                    <a:endParaRPr/>
                  </a:p>
                </p:txBody>
              </p:sp>
              <p:sp>
                <p:nvSpPr>
                  <p:cNvPr id="587" name="Google Shape;587;p75"/>
                  <p:cNvSpPr txBox="1"/>
                  <p:nvPr/>
                </p:nvSpPr>
                <p:spPr>
                  <a:xfrm>
                    <a:off x="1112607" y="3258974"/>
                    <a:ext cx="87900" cy="441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42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26</a:t>
                    </a:r>
                    <a:endParaRPr/>
                  </a:p>
                </p:txBody>
              </p:sp>
              <p:sp>
                <p:nvSpPr>
                  <p:cNvPr id="588" name="Google Shape;588;p75"/>
                  <p:cNvSpPr txBox="1"/>
                  <p:nvPr/>
                </p:nvSpPr>
                <p:spPr>
                  <a:xfrm>
                    <a:off x="1388831" y="3258974"/>
                    <a:ext cx="87900" cy="441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31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12</a:t>
                    </a:r>
                    <a:endParaRPr/>
                  </a:p>
                </p:txBody>
              </p:sp>
              <p:sp>
                <p:nvSpPr>
                  <p:cNvPr id="589" name="Google Shape;589;p75"/>
                  <p:cNvSpPr txBox="1"/>
                  <p:nvPr/>
                </p:nvSpPr>
                <p:spPr>
                  <a:xfrm>
                    <a:off x="1630132" y="3258974"/>
                    <a:ext cx="87900" cy="441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24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10</a:t>
                    </a:r>
                    <a:endParaRPr/>
                  </a:p>
                </p:txBody>
              </p:sp>
              <p:sp>
                <p:nvSpPr>
                  <p:cNvPr id="590" name="Google Shape;590;p75"/>
                  <p:cNvSpPr txBox="1"/>
                  <p:nvPr/>
                </p:nvSpPr>
                <p:spPr>
                  <a:xfrm>
                    <a:off x="1912706" y="3258974"/>
                    <a:ext cx="87900" cy="331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20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9</a:t>
                    </a:r>
                    <a:endParaRPr/>
                  </a:p>
                </p:txBody>
              </p:sp>
              <p:sp>
                <p:nvSpPr>
                  <p:cNvPr id="591" name="Google Shape;591;p75"/>
                  <p:cNvSpPr txBox="1"/>
                  <p:nvPr/>
                </p:nvSpPr>
                <p:spPr>
                  <a:xfrm>
                    <a:off x="2154004" y="3258974"/>
                    <a:ext cx="87900" cy="331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16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</a:t>
                    </a:r>
                    <a:endParaRPr/>
                  </a:p>
                </p:txBody>
              </p:sp>
              <p:sp>
                <p:nvSpPr>
                  <p:cNvPr id="592" name="Google Shape;592;p75"/>
                  <p:cNvSpPr txBox="1"/>
                  <p:nvPr/>
                </p:nvSpPr>
                <p:spPr>
                  <a:xfrm>
                    <a:off x="2433409" y="3258974"/>
                    <a:ext cx="87900" cy="331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11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</a:t>
                    </a:r>
                    <a:endParaRPr/>
                  </a:p>
                </p:txBody>
              </p:sp>
              <p:sp>
                <p:nvSpPr>
                  <p:cNvPr id="593" name="Google Shape;593;p75"/>
                  <p:cNvSpPr txBox="1"/>
                  <p:nvPr/>
                </p:nvSpPr>
                <p:spPr>
                  <a:xfrm>
                    <a:off x="2696696" y="3258974"/>
                    <a:ext cx="44100" cy="220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9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</a:t>
                    </a:r>
                    <a:endParaRPr/>
                  </a:p>
                </p:txBody>
              </p:sp>
              <p:sp>
                <p:nvSpPr>
                  <p:cNvPr id="594" name="Google Shape;594;p75"/>
                  <p:cNvSpPr txBox="1"/>
                  <p:nvPr/>
                </p:nvSpPr>
                <p:spPr>
                  <a:xfrm>
                    <a:off x="2976099" y="3258974"/>
                    <a:ext cx="44100" cy="220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8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</a:t>
                    </a:r>
                    <a:endParaRPr/>
                  </a:p>
                </p:txBody>
              </p:sp>
              <p:sp>
                <p:nvSpPr>
                  <p:cNvPr id="595" name="Google Shape;595;p75"/>
                  <p:cNvSpPr txBox="1"/>
                  <p:nvPr/>
                </p:nvSpPr>
                <p:spPr>
                  <a:xfrm>
                    <a:off x="3217395" y="3258974"/>
                    <a:ext cx="44100" cy="220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7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0</a:t>
                    </a:r>
                    <a:endParaRPr/>
                  </a:p>
                </p:txBody>
              </p:sp>
              <p:sp>
                <p:nvSpPr>
                  <p:cNvPr id="596" name="Google Shape;596;p75"/>
                  <p:cNvSpPr txBox="1"/>
                  <p:nvPr/>
                </p:nvSpPr>
                <p:spPr>
                  <a:xfrm>
                    <a:off x="3499971" y="3258974"/>
                    <a:ext cx="44100" cy="11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6</a:t>
                    </a:r>
                    <a:endParaRPr/>
                  </a:p>
                </p:txBody>
              </p:sp>
              <p:sp>
                <p:nvSpPr>
                  <p:cNvPr id="597" name="Google Shape;597;p75"/>
                  <p:cNvSpPr txBox="1"/>
                  <p:nvPr/>
                </p:nvSpPr>
                <p:spPr>
                  <a:xfrm>
                    <a:off x="3763494" y="3258974"/>
                    <a:ext cx="44100" cy="11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</a:t>
                    </a:r>
                    <a:endParaRPr/>
                  </a:p>
                </p:txBody>
              </p:sp>
              <p:sp>
                <p:nvSpPr>
                  <p:cNvPr id="598" name="Google Shape;598;p75"/>
                  <p:cNvSpPr txBox="1"/>
                  <p:nvPr/>
                </p:nvSpPr>
                <p:spPr>
                  <a:xfrm>
                    <a:off x="4023846" y="3258974"/>
                    <a:ext cx="44100" cy="11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</a:t>
                    </a:r>
                    <a:endParaRPr/>
                  </a:p>
                </p:txBody>
              </p:sp>
              <p:sp>
                <p:nvSpPr>
                  <p:cNvPr id="599" name="Google Shape;599;p75"/>
                  <p:cNvSpPr txBox="1"/>
                  <p:nvPr/>
                </p:nvSpPr>
                <p:spPr>
                  <a:xfrm>
                    <a:off x="4299100" y="3258974"/>
                    <a:ext cx="44100" cy="11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</a:t>
                    </a:r>
                    <a:endParaRPr/>
                  </a:p>
                </p:txBody>
              </p:sp>
              <p:sp>
                <p:nvSpPr>
                  <p:cNvPr id="600" name="Google Shape;600;p75"/>
                  <p:cNvSpPr txBox="1"/>
                  <p:nvPr/>
                </p:nvSpPr>
                <p:spPr>
                  <a:xfrm>
                    <a:off x="4562632" y="3258974"/>
                    <a:ext cx="44100" cy="11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</a:t>
                    </a:r>
                    <a:endParaRPr/>
                  </a:p>
                </p:txBody>
              </p:sp>
              <p:sp>
                <p:nvSpPr>
                  <p:cNvPr id="601" name="Google Shape;601;p75"/>
                  <p:cNvSpPr txBox="1"/>
                  <p:nvPr/>
                </p:nvSpPr>
                <p:spPr>
                  <a:xfrm>
                    <a:off x="4822979" y="3258974"/>
                    <a:ext cx="44100" cy="110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0</a:t>
                    </a:r>
                    <a:endParaRPr/>
                  </a:p>
                </p:txBody>
              </p:sp>
            </p:grpSp>
            <p:sp>
              <p:nvSpPr>
                <p:cNvPr id="602" name="Google Shape;602;p75"/>
                <p:cNvSpPr/>
                <p:nvPr/>
              </p:nvSpPr>
              <p:spPr>
                <a:xfrm>
                  <a:off x="1668695" y="1824104"/>
                  <a:ext cx="8636127" cy="2616835"/>
                </a:xfrm>
                <a:custGeom>
                  <a:rect b="b" l="l" r="r" t="t"/>
                  <a:pathLst>
                    <a:path extrusionOk="0" h="2012950" w="3787775">
                      <a:moveTo>
                        <a:pt x="3787775" y="2012950"/>
                      </a:moveTo>
                      <a:lnTo>
                        <a:pt x="3346450" y="2012950"/>
                      </a:lnTo>
                      <a:lnTo>
                        <a:pt x="3346450" y="1879600"/>
                      </a:lnTo>
                      <a:lnTo>
                        <a:pt x="3228975" y="1879600"/>
                      </a:lnTo>
                      <a:lnTo>
                        <a:pt x="3228975" y="1752600"/>
                      </a:lnTo>
                      <a:lnTo>
                        <a:pt x="3146425" y="1752600"/>
                      </a:lnTo>
                      <a:lnTo>
                        <a:pt x="3146425" y="1619250"/>
                      </a:lnTo>
                      <a:lnTo>
                        <a:pt x="2184400" y="1619250"/>
                      </a:lnTo>
                      <a:lnTo>
                        <a:pt x="2184400" y="1527175"/>
                      </a:lnTo>
                      <a:lnTo>
                        <a:pt x="1631950" y="1527175"/>
                      </a:lnTo>
                      <a:lnTo>
                        <a:pt x="1631950" y="1457325"/>
                      </a:lnTo>
                      <a:lnTo>
                        <a:pt x="1397000" y="1457325"/>
                      </a:lnTo>
                      <a:lnTo>
                        <a:pt x="1397000" y="1393825"/>
                      </a:lnTo>
                      <a:lnTo>
                        <a:pt x="1311275" y="1393825"/>
                      </a:lnTo>
                      <a:lnTo>
                        <a:pt x="1311275" y="1343025"/>
                      </a:lnTo>
                      <a:lnTo>
                        <a:pt x="1187450" y="1343025"/>
                      </a:lnTo>
                      <a:lnTo>
                        <a:pt x="1187450" y="1279525"/>
                      </a:lnTo>
                      <a:lnTo>
                        <a:pt x="1172754" y="1271884"/>
                      </a:lnTo>
                      <a:lnTo>
                        <a:pt x="1152525" y="1225550"/>
                      </a:lnTo>
                      <a:lnTo>
                        <a:pt x="1149350" y="1162050"/>
                      </a:lnTo>
                      <a:lnTo>
                        <a:pt x="1095375" y="1162050"/>
                      </a:lnTo>
                      <a:lnTo>
                        <a:pt x="1095375" y="1114425"/>
                      </a:lnTo>
                      <a:lnTo>
                        <a:pt x="955675" y="1114425"/>
                      </a:lnTo>
                      <a:lnTo>
                        <a:pt x="955675" y="1054100"/>
                      </a:lnTo>
                      <a:lnTo>
                        <a:pt x="927100" y="1054100"/>
                      </a:lnTo>
                      <a:lnTo>
                        <a:pt x="927100" y="1000125"/>
                      </a:lnTo>
                      <a:lnTo>
                        <a:pt x="714375" y="1000125"/>
                      </a:lnTo>
                      <a:cubicBezTo>
                        <a:pt x="715040" y="986133"/>
                        <a:pt x="709718" y="968645"/>
                        <a:pt x="710383" y="954653"/>
                      </a:cubicBezTo>
                      <a:lnTo>
                        <a:pt x="698500" y="952500"/>
                      </a:lnTo>
                      <a:cubicBezTo>
                        <a:pt x="697340" y="940518"/>
                        <a:pt x="700174" y="907549"/>
                        <a:pt x="699014" y="895567"/>
                      </a:cubicBezTo>
                      <a:lnTo>
                        <a:pt x="688975" y="895350"/>
                      </a:lnTo>
                      <a:lnTo>
                        <a:pt x="682625" y="860425"/>
                      </a:lnTo>
                      <a:lnTo>
                        <a:pt x="520700" y="860425"/>
                      </a:lnTo>
                      <a:lnTo>
                        <a:pt x="520700" y="812800"/>
                      </a:lnTo>
                      <a:lnTo>
                        <a:pt x="469900" y="812800"/>
                      </a:lnTo>
                      <a:lnTo>
                        <a:pt x="469900" y="758825"/>
                      </a:lnTo>
                      <a:lnTo>
                        <a:pt x="469900" y="720725"/>
                      </a:lnTo>
                      <a:lnTo>
                        <a:pt x="285750" y="720725"/>
                      </a:lnTo>
                      <a:lnTo>
                        <a:pt x="285750" y="679450"/>
                      </a:lnTo>
                      <a:lnTo>
                        <a:pt x="285750" y="679450"/>
                      </a:lnTo>
                      <a:cubicBezTo>
                        <a:pt x="281783" y="671038"/>
                        <a:pt x="275820" y="652132"/>
                        <a:pt x="271853" y="643720"/>
                      </a:cubicBezTo>
                      <a:lnTo>
                        <a:pt x="263525" y="638175"/>
                      </a:lnTo>
                      <a:lnTo>
                        <a:pt x="263525" y="638175"/>
                      </a:lnTo>
                      <a:cubicBezTo>
                        <a:pt x="259647" y="628364"/>
                        <a:pt x="255770" y="608059"/>
                        <a:pt x="251892" y="598248"/>
                      </a:cubicBezTo>
                      <a:lnTo>
                        <a:pt x="241300" y="590550"/>
                      </a:lnTo>
                      <a:cubicBezTo>
                        <a:pt x="237512" y="577959"/>
                        <a:pt x="237716" y="544379"/>
                        <a:pt x="233928" y="531788"/>
                      </a:cubicBezTo>
                      <a:lnTo>
                        <a:pt x="225425" y="527050"/>
                      </a:lnTo>
                      <a:lnTo>
                        <a:pt x="225425" y="165100"/>
                      </a:lnTo>
                      <a:lnTo>
                        <a:pt x="200025" y="152400"/>
                      </a:lnTo>
                      <a:lnTo>
                        <a:pt x="193675" y="60325"/>
                      </a:lnTo>
                      <a:lnTo>
                        <a:pt x="193675" y="25400"/>
                      </a:lnTo>
                      <a:lnTo>
                        <a:pt x="193675" y="25400"/>
                      </a:lnTo>
                      <a:lnTo>
                        <a:pt x="17145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cap="flat" cmpd="sng" w="19050">
                  <a:solidFill>
                    <a:srgbClr val="4B917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3">
                    <a:solidFill>
                      <a:srgbClr val="44546A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3" name="Google Shape;603;p75"/>
                <p:cNvSpPr txBox="1"/>
                <p:nvPr/>
              </p:nvSpPr>
              <p:spPr>
                <a:xfrm>
                  <a:off x="5419402" y="5211588"/>
                  <a:ext cx="1353300" cy="328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Time (months)</a:t>
                  </a:r>
                  <a:endParaRPr/>
                </a:p>
              </p:txBody>
            </p:sp>
            <p:sp>
              <p:nvSpPr>
                <p:cNvPr id="604" name="Google Shape;604;p75"/>
                <p:cNvSpPr txBox="1"/>
                <p:nvPr/>
              </p:nvSpPr>
              <p:spPr>
                <a:xfrm rot="-5400000">
                  <a:off x="-546992" y="3105405"/>
                  <a:ext cx="20373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Probability of PFS (%)</a:t>
                  </a:r>
                  <a:endParaRPr/>
                </a:p>
              </p:txBody>
            </p:sp>
            <p:grpSp>
              <p:nvGrpSpPr>
                <p:cNvPr id="605" name="Google Shape;605;p75"/>
                <p:cNvGrpSpPr/>
                <p:nvPr/>
              </p:nvGrpSpPr>
              <p:grpSpPr>
                <a:xfrm>
                  <a:off x="1615038" y="4443677"/>
                  <a:ext cx="1735392" cy="431100"/>
                  <a:chOff x="2094813" y="4443677"/>
                  <a:chExt cx="1735392" cy="431100"/>
                </a:xfrm>
              </p:grpSpPr>
              <p:cxnSp>
                <p:nvCxnSpPr>
                  <p:cNvPr id="606" name="Google Shape;606;p75"/>
                  <p:cNvCxnSpPr/>
                  <p:nvPr/>
                </p:nvCxnSpPr>
                <p:spPr>
                  <a:xfrm rot="10800000">
                    <a:off x="2094813" y="4537128"/>
                    <a:ext cx="2895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607" name="Google Shape;607;p75"/>
                  <p:cNvCxnSpPr/>
                  <p:nvPr/>
                </p:nvCxnSpPr>
                <p:spPr>
                  <a:xfrm rot="10800000">
                    <a:off x="2094813" y="4692703"/>
                    <a:ext cx="2895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BEDEF7"/>
                    </a:solidFill>
                    <a:prstDash val="dash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608" name="Google Shape;608;p75"/>
                  <p:cNvSpPr txBox="1"/>
                  <p:nvPr/>
                </p:nvSpPr>
                <p:spPr>
                  <a:xfrm>
                    <a:off x="2470605" y="4443677"/>
                    <a:ext cx="1359600" cy="431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Elacestrant</a:t>
                    </a:r>
                    <a:endParaRPr/>
                  </a:p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Standard of Care</a:t>
                    </a:r>
                    <a:endParaRPr/>
                  </a:p>
                </p:txBody>
              </p:sp>
              <p:sp>
                <p:nvSpPr>
                  <p:cNvPr id="609" name="Google Shape;609;p75"/>
                  <p:cNvSpPr/>
                  <p:nvPr/>
                </p:nvSpPr>
                <p:spPr>
                  <a:xfrm>
                    <a:off x="2190709" y="4646242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0" name="Google Shape;610;p75"/>
                  <p:cNvSpPr/>
                  <p:nvPr/>
                </p:nvSpPr>
                <p:spPr>
                  <a:xfrm>
                    <a:off x="2190709" y="4488845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1" name="Google Shape;611;p75"/>
                <p:cNvGrpSpPr/>
                <p:nvPr/>
              </p:nvGrpSpPr>
              <p:grpSpPr>
                <a:xfrm>
                  <a:off x="1870489" y="1775944"/>
                  <a:ext cx="8481825" cy="2704272"/>
                  <a:chOff x="1870489" y="1775944"/>
                  <a:chExt cx="8481825" cy="2704272"/>
                </a:xfrm>
              </p:grpSpPr>
              <p:sp>
                <p:nvSpPr>
                  <p:cNvPr id="612" name="Google Shape;612;p75"/>
                  <p:cNvSpPr/>
                  <p:nvPr/>
                </p:nvSpPr>
                <p:spPr>
                  <a:xfrm>
                    <a:off x="10259314" y="4387216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3" name="Google Shape;613;p75"/>
                  <p:cNvSpPr/>
                  <p:nvPr/>
                </p:nvSpPr>
                <p:spPr>
                  <a:xfrm>
                    <a:off x="9253929" y="4387216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75"/>
                  <p:cNvSpPr/>
                  <p:nvPr/>
                </p:nvSpPr>
                <p:spPr>
                  <a:xfrm>
                    <a:off x="7620747" y="3882249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5" name="Google Shape;615;p75"/>
                  <p:cNvSpPr/>
                  <p:nvPr/>
                </p:nvSpPr>
                <p:spPr>
                  <a:xfrm>
                    <a:off x="7111231" y="3882249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6" name="Google Shape;616;p75"/>
                  <p:cNvSpPr/>
                  <p:nvPr/>
                </p:nvSpPr>
                <p:spPr>
                  <a:xfrm>
                    <a:off x="5983016" y="375487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75"/>
                  <p:cNvSpPr/>
                  <p:nvPr/>
                </p:nvSpPr>
                <p:spPr>
                  <a:xfrm>
                    <a:off x="5546288" y="3755443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8" name="Google Shape;618;p75"/>
                  <p:cNvSpPr/>
                  <p:nvPr/>
                </p:nvSpPr>
                <p:spPr>
                  <a:xfrm>
                    <a:off x="5136855" y="3668434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9" name="Google Shape;619;p75"/>
                  <p:cNvSpPr/>
                  <p:nvPr/>
                </p:nvSpPr>
                <p:spPr>
                  <a:xfrm>
                    <a:off x="4977631" y="3668434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75"/>
                  <p:cNvSpPr/>
                  <p:nvPr/>
                </p:nvSpPr>
                <p:spPr>
                  <a:xfrm>
                    <a:off x="4868449" y="3668434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1" name="Google Shape;621;p75"/>
                  <p:cNvSpPr/>
                  <p:nvPr/>
                </p:nvSpPr>
                <p:spPr>
                  <a:xfrm>
                    <a:off x="3799374" y="3218058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2" name="Google Shape;622;p75"/>
                  <p:cNvSpPr/>
                  <p:nvPr/>
                </p:nvSpPr>
                <p:spPr>
                  <a:xfrm>
                    <a:off x="3258013" y="3077031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75"/>
                  <p:cNvSpPr/>
                  <p:nvPr/>
                </p:nvSpPr>
                <p:spPr>
                  <a:xfrm>
                    <a:off x="3194323" y="2895061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4" name="Google Shape;624;p75"/>
                  <p:cNvSpPr/>
                  <p:nvPr/>
                </p:nvSpPr>
                <p:spPr>
                  <a:xfrm>
                    <a:off x="2698455" y="2767682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5" name="Google Shape;625;p75"/>
                  <p:cNvSpPr/>
                  <p:nvPr/>
                </p:nvSpPr>
                <p:spPr>
                  <a:xfrm>
                    <a:off x="2648413" y="2717641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75"/>
                  <p:cNvSpPr/>
                  <p:nvPr/>
                </p:nvSpPr>
                <p:spPr>
                  <a:xfrm>
                    <a:off x="2420950" y="2717641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7" name="Google Shape;627;p75"/>
                  <p:cNvSpPr/>
                  <p:nvPr/>
                </p:nvSpPr>
                <p:spPr>
                  <a:xfrm>
                    <a:off x="2188938" y="2558417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8" name="Google Shape;628;p75"/>
                  <p:cNvSpPr/>
                  <p:nvPr/>
                </p:nvSpPr>
                <p:spPr>
                  <a:xfrm>
                    <a:off x="2143445" y="2399193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9" name="Google Shape;629;p75"/>
                  <p:cNvSpPr/>
                  <p:nvPr/>
                </p:nvSpPr>
                <p:spPr>
                  <a:xfrm>
                    <a:off x="2143445" y="2212673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75"/>
                  <p:cNvSpPr/>
                  <p:nvPr/>
                </p:nvSpPr>
                <p:spPr>
                  <a:xfrm>
                    <a:off x="2129797" y="2076195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1" name="Google Shape;631;p75"/>
                  <p:cNvSpPr/>
                  <p:nvPr/>
                </p:nvSpPr>
                <p:spPr>
                  <a:xfrm>
                    <a:off x="2070656" y="186238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2" name="Google Shape;632;p75"/>
                  <p:cNvSpPr/>
                  <p:nvPr/>
                </p:nvSpPr>
                <p:spPr>
                  <a:xfrm>
                    <a:off x="1988769" y="1775944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75"/>
                  <p:cNvSpPr/>
                  <p:nvPr/>
                </p:nvSpPr>
                <p:spPr>
                  <a:xfrm>
                    <a:off x="1870489" y="1775944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34" name="Google Shape;634;p75"/>
                <p:cNvSpPr/>
                <p:nvPr/>
              </p:nvSpPr>
              <p:spPr>
                <a:xfrm>
                  <a:off x="1625278" y="1824104"/>
                  <a:ext cx="4965954" cy="2951163"/>
                </a:xfrm>
                <a:custGeom>
                  <a:rect b="b" l="l" r="r" t="t"/>
                  <a:pathLst>
                    <a:path extrusionOk="0" h="2270125" w="2178050">
                      <a:moveTo>
                        <a:pt x="2178050" y="2270125"/>
                      </a:moveTo>
                      <a:lnTo>
                        <a:pt x="2178050" y="2079625"/>
                      </a:lnTo>
                      <a:lnTo>
                        <a:pt x="1457325" y="2079625"/>
                      </a:lnTo>
                      <a:lnTo>
                        <a:pt x="1457325" y="1981200"/>
                      </a:lnTo>
                      <a:lnTo>
                        <a:pt x="1193800" y="1981200"/>
                      </a:lnTo>
                      <a:lnTo>
                        <a:pt x="1193800" y="1860550"/>
                      </a:lnTo>
                      <a:lnTo>
                        <a:pt x="1193800" y="1867546"/>
                      </a:lnTo>
                      <a:lnTo>
                        <a:pt x="1174750" y="1863725"/>
                      </a:lnTo>
                      <a:cubicBezTo>
                        <a:pt x="1176867" y="1829858"/>
                        <a:pt x="1172633" y="1789642"/>
                        <a:pt x="1171575" y="1752600"/>
                      </a:cubicBezTo>
                      <a:lnTo>
                        <a:pt x="622300" y="1752600"/>
                      </a:lnTo>
                      <a:lnTo>
                        <a:pt x="622300" y="1704975"/>
                      </a:lnTo>
                      <a:lnTo>
                        <a:pt x="495300" y="1704975"/>
                      </a:lnTo>
                      <a:lnTo>
                        <a:pt x="495300" y="1416050"/>
                      </a:lnTo>
                      <a:lnTo>
                        <a:pt x="454025" y="1416050"/>
                      </a:lnTo>
                      <a:lnTo>
                        <a:pt x="454025" y="1362075"/>
                      </a:lnTo>
                      <a:lnTo>
                        <a:pt x="436154" y="1358255"/>
                      </a:lnTo>
                      <a:lnTo>
                        <a:pt x="422275" y="1317625"/>
                      </a:lnTo>
                      <a:lnTo>
                        <a:pt x="276225" y="1317625"/>
                      </a:lnTo>
                      <a:lnTo>
                        <a:pt x="273050" y="1289050"/>
                      </a:lnTo>
                      <a:lnTo>
                        <a:pt x="260350" y="1254125"/>
                      </a:lnTo>
                      <a:lnTo>
                        <a:pt x="260350" y="1254125"/>
                      </a:lnTo>
                      <a:lnTo>
                        <a:pt x="250825" y="479425"/>
                      </a:lnTo>
                      <a:lnTo>
                        <a:pt x="234950" y="438150"/>
                      </a:lnTo>
                      <a:lnTo>
                        <a:pt x="212725" y="180975"/>
                      </a:lnTo>
                      <a:lnTo>
                        <a:pt x="193675" y="117475"/>
                      </a:lnTo>
                      <a:lnTo>
                        <a:pt x="193675" y="117475"/>
                      </a:lnTo>
                      <a:lnTo>
                        <a:pt x="139700" y="92075"/>
                      </a:lnTo>
                      <a:lnTo>
                        <a:pt x="139700" y="63500"/>
                      </a:lnTo>
                      <a:lnTo>
                        <a:pt x="85725" y="63500"/>
                      </a:lnTo>
                      <a:lnTo>
                        <a:pt x="85725" y="31750"/>
                      </a:lnTo>
                      <a:lnTo>
                        <a:pt x="53975" y="31750"/>
                      </a:lnTo>
                      <a:lnTo>
                        <a:pt x="5397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cap="flat" cmpd="sng" w="19050">
                  <a:solidFill>
                    <a:srgbClr val="BEDEF7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3">
                    <a:solidFill>
                      <a:srgbClr val="44546A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635" name="Google Shape;635;p75"/>
                <p:cNvGrpSpPr/>
                <p:nvPr/>
              </p:nvGrpSpPr>
              <p:grpSpPr>
                <a:xfrm>
                  <a:off x="1589612" y="1778158"/>
                  <a:ext cx="3996259" cy="2799806"/>
                  <a:chOff x="1589612" y="1778158"/>
                  <a:chExt cx="3996259" cy="2799806"/>
                </a:xfrm>
              </p:grpSpPr>
              <p:sp>
                <p:nvSpPr>
                  <p:cNvPr id="636" name="Google Shape;636;p75"/>
                  <p:cNvSpPr/>
                  <p:nvPr/>
                </p:nvSpPr>
                <p:spPr>
                  <a:xfrm>
                    <a:off x="5492871" y="4484964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7" name="Google Shape;637;p75"/>
                  <p:cNvSpPr/>
                  <p:nvPr/>
                </p:nvSpPr>
                <p:spPr>
                  <a:xfrm>
                    <a:off x="4824130" y="4353036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8" name="Google Shape;638;p75"/>
                  <p:cNvSpPr/>
                  <p:nvPr/>
                </p:nvSpPr>
                <p:spPr>
                  <a:xfrm>
                    <a:off x="3718662" y="4057335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75"/>
                  <p:cNvSpPr/>
                  <p:nvPr/>
                </p:nvSpPr>
                <p:spPr>
                  <a:xfrm>
                    <a:off x="3177300" y="4057335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0" name="Google Shape;640;p75"/>
                  <p:cNvSpPr/>
                  <p:nvPr/>
                </p:nvSpPr>
                <p:spPr>
                  <a:xfrm>
                    <a:off x="2713277" y="3948153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1" name="Google Shape;641;p75"/>
                  <p:cNvSpPr/>
                  <p:nvPr/>
                </p:nvSpPr>
                <p:spPr>
                  <a:xfrm>
                    <a:off x="2695080" y="3784379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75"/>
                  <p:cNvSpPr/>
                  <p:nvPr/>
                </p:nvSpPr>
                <p:spPr>
                  <a:xfrm>
                    <a:off x="2544955" y="3506875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3" name="Google Shape;643;p75"/>
                  <p:cNvSpPr/>
                  <p:nvPr/>
                </p:nvSpPr>
                <p:spPr>
                  <a:xfrm>
                    <a:off x="2162818" y="3247567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4" name="Google Shape;644;p75"/>
                  <p:cNvSpPr/>
                  <p:nvPr/>
                </p:nvSpPr>
                <p:spPr>
                  <a:xfrm>
                    <a:off x="2149170" y="2806289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75"/>
                  <p:cNvSpPr/>
                  <p:nvPr/>
                </p:nvSpPr>
                <p:spPr>
                  <a:xfrm>
                    <a:off x="2140071" y="2483292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6" name="Google Shape;646;p75"/>
                  <p:cNvSpPr/>
                  <p:nvPr/>
                </p:nvSpPr>
                <p:spPr>
                  <a:xfrm>
                    <a:off x="2135522" y="2387758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7" name="Google Shape;647;p75"/>
                  <p:cNvSpPr/>
                  <p:nvPr/>
                </p:nvSpPr>
                <p:spPr>
                  <a:xfrm>
                    <a:off x="2085480" y="225128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75"/>
                  <p:cNvSpPr/>
                  <p:nvPr/>
                </p:nvSpPr>
                <p:spPr>
                  <a:xfrm>
                    <a:off x="2085480" y="2164844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9" name="Google Shape;649;p75"/>
                  <p:cNvSpPr/>
                  <p:nvPr/>
                </p:nvSpPr>
                <p:spPr>
                  <a:xfrm>
                    <a:off x="1989946" y="1910086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0" name="Google Shape;650;p75"/>
                  <p:cNvSpPr/>
                  <p:nvPr/>
                </p:nvSpPr>
                <p:spPr>
                  <a:xfrm>
                    <a:off x="1930806" y="1905537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1" name="Google Shape;651;p75"/>
                  <p:cNvSpPr/>
                  <p:nvPr/>
                </p:nvSpPr>
                <p:spPr>
                  <a:xfrm>
                    <a:off x="1903510" y="1905537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2" name="Google Shape;652;p75"/>
                  <p:cNvSpPr/>
                  <p:nvPr/>
                </p:nvSpPr>
                <p:spPr>
                  <a:xfrm>
                    <a:off x="1589612" y="1778158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53" name="Google Shape;653;p75"/>
              <p:cNvGrpSpPr/>
              <p:nvPr/>
            </p:nvGrpSpPr>
            <p:grpSpPr>
              <a:xfrm>
                <a:off x="269496" y="2340913"/>
                <a:ext cx="2652742" cy="2135867"/>
                <a:chOff x="349444" y="1693952"/>
                <a:chExt cx="10394757" cy="4398409"/>
              </a:xfrm>
            </p:grpSpPr>
            <p:grpSp>
              <p:nvGrpSpPr>
                <p:cNvPr id="654" name="Google Shape;654;p75"/>
                <p:cNvGrpSpPr/>
                <p:nvPr/>
              </p:nvGrpSpPr>
              <p:grpSpPr>
                <a:xfrm>
                  <a:off x="1868345" y="1763804"/>
                  <a:ext cx="8495855" cy="2823366"/>
                  <a:chOff x="1868345" y="1763804"/>
                  <a:chExt cx="8495855" cy="2823366"/>
                </a:xfrm>
              </p:grpSpPr>
              <p:sp>
                <p:nvSpPr>
                  <p:cNvPr id="655" name="Google Shape;655;p75"/>
                  <p:cNvSpPr/>
                  <p:nvPr/>
                </p:nvSpPr>
                <p:spPr>
                  <a:xfrm>
                    <a:off x="10271200" y="449417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6" name="Google Shape;656;p75"/>
                  <p:cNvSpPr/>
                  <p:nvPr/>
                </p:nvSpPr>
                <p:spPr>
                  <a:xfrm>
                    <a:off x="9254131" y="449417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7" name="Google Shape;657;p75"/>
                  <p:cNvSpPr/>
                  <p:nvPr/>
                </p:nvSpPr>
                <p:spPr>
                  <a:xfrm>
                    <a:off x="7621044" y="4115577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8" name="Google Shape;658;p75"/>
                  <p:cNvSpPr/>
                  <p:nvPr/>
                </p:nvSpPr>
                <p:spPr>
                  <a:xfrm>
                    <a:off x="7114114" y="4115577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9" name="Google Shape;659;p75"/>
                  <p:cNvSpPr/>
                  <p:nvPr/>
                </p:nvSpPr>
                <p:spPr>
                  <a:xfrm>
                    <a:off x="5991166" y="402895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0" name="Google Shape;660;p75"/>
                  <p:cNvSpPr/>
                  <p:nvPr/>
                </p:nvSpPr>
                <p:spPr>
                  <a:xfrm>
                    <a:off x="5541987" y="402895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1" name="Google Shape;661;p75"/>
                  <p:cNvSpPr/>
                  <p:nvPr/>
                </p:nvSpPr>
                <p:spPr>
                  <a:xfrm>
                    <a:off x="5137725" y="3964782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2" name="Google Shape;662;p75"/>
                  <p:cNvSpPr/>
                  <p:nvPr/>
                </p:nvSpPr>
                <p:spPr>
                  <a:xfrm>
                    <a:off x="4974095" y="3964782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3" name="Google Shape;663;p75"/>
                  <p:cNvSpPr/>
                  <p:nvPr/>
                </p:nvSpPr>
                <p:spPr>
                  <a:xfrm>
                    <a:off x="4871426" y="3964782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4" name="Google Shape;664;p75"/>
                  <p:cNvSpPr/>
                  <p:nvPr/>
                </p:nvSpPr>
                <p:spPr>
                  <a:xfrm>
                    <a:off x="3809438" y="3566938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5" name="Google Shape;665;p75"/>
                  <p:cNvSpPr/>
                  <p:nvPr/>
                </p:nvSpPr>
                <p:spPr>
                  <a:xfrm>
                    <a:off x="3793396" y="3566938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6" name="Google Shape;666;p75"/>
                  <p:cNvSpPr/>
                  <p:nvPr/>
                </p:nvSpPr>
                <p:spPr>
                  <a:xfrm>
                    <a:off x="3254381" y="3473894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7" name="Google Shape;667;p75"/>
                  <p:cNvSpPr/>
                  <p:nvPr/>
                </p:nvSpPr>
                <p:spPr>
                  <a:xfrm>
                    <a:off x="3238339" y="3473894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8" name="Google Shape;668;p75"/>
                  <p:cNvSpPr/>
                  <p:nvPr/>
                </p:nvSpPr>
                <p:spPr>
                  <a:xfrm>
                    <a:off x="3183796" y="3332723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9" name="Google Shape;669;p75"/>
                  <p:cNvSpPr/>
                  <p:nvPr/>
                </p:nvSpPr>
                <p:spPr>
                  <a:xfrm>
                    <a:off x="2683283" y="3169093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0" name="Google Shape;670;p75"/>
                  <p:cNvSpPr/>
                  <p:nvPr/>
                </p:nvSpPr>
                <p:spPr>
                  <a:xfrm>
                    <a:off x="2680075" y="3124175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1" name="Google Shape;671;p75"/>
                  <p:cNvSpPr/>
                  <p:nvPr/>
                </p:nvSpPr>
                <p:spPr>
                  <a:xfrm>
                    <a:off x="2651199" y="303113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2" name="Google Shape;672;p75"/>
                  <p:cNvSpPr/>
                  <p:nvPr/>
                </p:nvSpPr>
                <p:spPr>
                  <a:xfrm>
                    <a:off x="2407359" y="2986212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3" name="Google Shape;673;p75"/>
                  <p:cNvSpPr/>
                  <p:nvPr/>
                </p:nvSpPr>
                <p:spPr>
                  <a:xfrm>
                    <a:off x="2185978" y="2793707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4" name="Google Shape;674;p75"/>
                  <p:cNvSpPr/>
                  <p:nvPr/>
                </p:nvSpPr>
                <p:spPr>
                  <a:xfrm>
                    <a:off x="2144269" y="2678204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5" name="Google Shape;675;p75"/>
                  <p:cNvSpPr/>
                  <p:nvPr/>
                </p:nvSpPr>
                <p:spPr>
                  <a:xfrm>
                    <a:off x="2150686" y="2492116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6" name="Google Shape;676;p75"/>
                  <p:cNvSpPr/>
                  <p:nvPr/>
                </p:nvSpPr>
                <p:spPr>
                  <a:xfrm>
                    <a:off x="2150686" y="2325278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7" name="Google Shape;677;p75"/>
                  <p:cNvSpPr/>
                  <p:nvPr/>
                </p:nvSpPr>
                <p:spPr>
                  <a:xfrm>
                    <a:off x="2134644" y="2142398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8" name="Google Shape;678;p75"/>
                  <p:cNvSpPr/>
                  <p:nvPr/>
                </p:nvSpPr>
                <p:spPr>
                  <a:xfrm>
                    <a:off x="2112185" y="1991602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9" name="Google Shape;679;p75"/>
                  <p:cNvSpPr/>
                  <p:nvPr/>
                </p:nvSpPr>
                <p:spPr>
                  <a:xfrm>
                    <a:off x="2096143" y="1930642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0" name="Google Shape;680;p75"/>
                  <p:cNvSpPr/>
                  <p:nvPr/>
                </p:nvSpPr>
                <p:spPr>
                  <a:xfrm>
                    <a:off x="2083309" y="1863265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1" name="Google Shape;681;p75"/>
                  <p:cNvSpPr/>
                  <p:nvPr/>
                </p:nvSpPr>
                <p:spPr>
                  <a:xfrm>
                    <a:off x="1983848" y="1763804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82" name="Google Shape;682;p75"/>
                  <p:cNvSpPr/>
                  <p:nvPr/>
                </p:nvSpPr>
                <p:spPr>
                  <a:xfrm>
                    <a:off x="1868345" y="1763804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83" name="Google Shape;683;p75"/>
                <p:cNvSpPr/>
                <p:nvPr/>
              </p:nvSpPr>
              <p:spPr>
                <a:xfrm>
                  <a:off x="1524000" y="1715489"/>
                  <a:ext cx="9220200" cy="3161400"/>
                </a:xfrm>
                <a:prstGeom prst="rect">
                  <a:avLst/>
                </a:prstGeom>
                <a:noFill/>
                <a:ln cap="flat" cmpd="sng" w="19050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3">
                    <a:solidFill>
                      <a:srgbClr val="44546A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p75"/>
                <p:cNvSpPr txBox="1"/>
                <p:nvPr/>
              </p:nvSpPr>
              <p:spPr>
                <a:xfrm>
                  <a:off x="1054074" y="1693952"/>
                  <a:ext cx="339300" cy="32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100</a:t>
                  </a:r>
                  <a:endParaRPr/>
                </a:p>
              </p:txBody>
            </p:sp>
            <p:sp>
              <p:nvSpPr>
                <p:cNvPr id="685" name="Google Shape;685;p75"/>
                <p:cNvSpPr txBox="1"/>
                <p:nvPr/>
              </p:nvSpPr>
              <p:spPr>
                <a:xfrm>
                  <a:off x="1167143" y="2290185"/>
                  <a:ext cx="226200" cy="32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80</a:t>
                  </a:r>
                  <a:endParaRPr/>
                </a:p>
              </p:txBody>
            </p:sp>
            <p:sp>
              <p:nvSpPr>
                <p:cNvPr id="686" name="Google Shape;686;p75"/>
                <p:cNvSpPr txBox="1"/>
                <p:nvPr/>
              </p:nvSpPr>
              <p:spPr>
                <a:xfrm>
                  <a:off x="1167143" y="2890589"/>
                  <a:ext cx="226200" cy="32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60</a:t>
                  </a:r>
                  <a:endParaRPr/>
                </a:p>
              </p:txBody>
            </p:sp>
            <p:sp>
              <p:nvSpPr>
                <p:cNvPr id="687" name="Google Shape;687;p75"/>
                <p:cNvSpPr txBox="1"/>
                <p:nvPr/>
              </p:nvSpPr>
              <p:spPr>
                <a:xfrm>
                  <a:off x="1167143" y="3486822"/>
                  <a:ext cx="226200" cy="32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40</a:t>
                  </a:r>
                  <a:endParaRPr/>
                </a:p>
              </p:txBody>
            </p:sp>
            <p:sp>
              <p:nvSpPr>
                <p:cNvPr id="688" name="Google Shape;688;p75"/>
                <p:cNvSpPr txBox="1"/>
                <p:nvPr/>
              </p:nvSpPr>
              <p:spPr>
                <a:xfrm>
                  <a:off x="1167143" y="4070548"/>
                  <a:ext cx="226200" cy="32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20</a:t>
                  </a:r>
                  <a:endParaRPr/>
                </a:p>
              </p:txBody>
            </p:sp>
            <p:sp>
              <p:nvSpPr>
                <p:cNvPr id="689" name="Google Shape;689;p75"/>
                <p:cNvSpPr txBox="1"/>
                <p:nvPr/>
              </p:nvSpPr>
              <p:spPr>
                <a:xfrm>
                  <a:off x="1280207" y="4670949"/>
                  <a:ext cx="113100" cy="160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/>
                </a:p>
              </p:txBody>
            </p:sp>
            <p:grpSp>
              <p:nvGrpSpPr>
                <p:cNvPr id="690" name="Google Shape;690;p75"/>
                <p:cNvGrpSpPr/>
                <p:nvPr/>
              </p:nvGrpSpPr>
              <p:grpSpPr>
                <a:xfrm>
                  <a:off x="1436744" y="1810818"/>
                  <a:ext cx="81842" cy="2976999"/>
                  <a:chOff x="1015722" y="1810818"/>
                  <a:chExt cx="121500" cy="2976999"/>
                </a:xfrm>
              </p:grpSpPr>
              <p:cxnSp>
                <p:nvCxnSpPr>
                  <p:cNvPr id="691" name="Google Shape;691;p75"/>
                  <p:cNvCxnSpPr/>
                  <p:nvPr/>
                </p:nvCxnSpPr>
                <p:spPr>
                  <a:xfrm>
                    <a:off x="1015722" y="1810818"/>
                    <a:ext cx="1215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692" name="Google Shape;692;p75"/>
                  <p:cNvCxnSpPr/>
                  <p:nvPr/>
                </p:nvCxnSpPr>
                <p:spPr>
                  <a:xfrm>
                    <a:off x="1015722" y="2407051"/>
                    <a:ext cx="1215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693" name="Google Shape;693;p75"/>
                  <p:cNvCxnSpPr/>
                  <p:nvPr/>
                </p:nvCxnSpPr>
                <p:spPr>
                  <a:xfrm>
                    <a:off x="1015722" y="3007455"/>
                    <a:ext cx="1215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694" name="Google Shape;694;p75"/>
                  <p:cNvCxnSpPr/>
                  <p:nvPr/>
                </p:nvCxnSpPr>
                <p:spPr>
                  <a:xfrm>
                    <a:off x="1015722" y="3603688"/>
                    <a:ext cx="1215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695" name="Google Shape;695;p75"/>
                  <p:cNvCxnSpPr/>
                  <p:nvPr/>
                </p:nvCxnSpPr>
                <p:spPr>
                  <a:xfrm>
                    <a:off x="1015722" y="4187413"/>
                    <a:ext cx="1215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696" name="Google Shape;696;p75"/>
                  <p:cNvCxnSpPr/>
                  <p:nvPr/>
                </p:nvCxnSpPr>
                <p:spPr>
                  <a:xfrm>
                    <a:off x="1015722" y="4787817"/>
                    <a:ext cx="1215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</p:grpSp>
            <p:grpSp>
              <p:nvGrpSpPr>
                <p:cNvPr id="697" name="Google Shape;697;p75"/>
                <p:cNvGrpSpPr/>
                <p:nvPr/>
              </p:nvGrpSpPr>
              <p:grpSpPr>
                <a:xfrm>
                  <a:off x="1578001" y="4870338"/>
                  <a:ext cx="9091824" cy="391500"/>
                  <a:chOff x="1578001" y="5188945"/>
                  <a:chExt cx="9091824" cy="391500"/>
                </a:xfrm>
              </p:grpSpPr>
              <p:sp>
                <p:nvSpPr>
                  <p:cNvPr id="698" name="Google Shape;698;p75"/>
                  <p:cNvSpPr txBox="1"/>
                  <p:nvPr/>
                </p:nvSpPr>
                <p:spPr>
                  <a:xfrm>
                    <a:off x="1578001" y="5258847"/>
                    <a:ext cx="113100" cy="160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0</a:t>
                    </a:r>
                    <a:endParaRPr/>
                  </a:p>
                </p:txBody>
              </p:sp>
              <p:cxnSp>
                <p:nvCxnSpPr>
                  <p:cNvPr id="699" name="Google Shape;699;p75"/>
                  <p:cNvCxnSpPr/>
                  <p:nvPr/>
                </p:nvCxnSpPr>
                <p:spPr>
                  <a:xfrm rot="-5400000">
                    <a:off x="1599583" y="5223895"/>
                    <a:ext cx="699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700" name="Google Shape;700;p75"/>
                  <p:cNvSpPr txBox="1"/>
                  <p:nvPr/>
                </p:nvSpPr>
                <p:spPr>
                  <a:xfrm>
                    <a:off x="3054168" y="5258845"/>
                    <a:ext cx="113100" cy="160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</a:t>
                    </a:r>
                    <a:endParaRPr/>
                  </a:p>
                </p:txBody>
              </p:sp>
              <p:cxnSp>
                <p:nvCxnSpPr>
                  <p:cNvPr id="701" name="Google Shape;701;p75"/>
                  <p:cNvCxnSpPr/>
                  <p:nvPr/>
                </p:nvCxnSpPr>
                <p:spPr>
                  <a:xfrm rot="-5400000">
                    <a:off x="3075754" y="5223895"/>
                    <a:ext cx="699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702" name="Google Shape;702;p75"/>
                  <p:cNvSpPr txBox="1"/>
                  <p:nvPr/>
                </p:nvSpPr>
                <p:spPr>
                  <a:xfrm>
                    <a:off x="4495530" y="5258845"/>
                    <a:ext cx="226200" cy="321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10</a:t>
                    </a:r>
                    <a:endParaRPr/>
                  </a:p>
                </p:txBody>
              </p:sp>
              <p:cxnSp>
                <p:nvCxnSpPr>
                  <p:cNvPr id="703" name="Google Shape;703;p75"/>
                  <p:cNvCxnSpPr/>
                  <p:nvPr/>
                </p:nvCxnSpPr>
                <p:spPr>
                  <a:xfrm rot="-5400000">
                    <a:off x="4573633" y="5223895"/>
                    <a:ext cx="699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704" name="Google Shape;704;p75"/>
                  <p:cNvSpPr txBox="1"/>
                  <p:nvPr/>
                </p:nvSpPr>
                <p:spPr>
                  <a:xfrm>
                    <a:off x="5978938" y="5258845"/>
                    <a:ext cx="226200" cy="321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15</a:t>
                    </a:r>
                    <a:endParaRPr/>
                  </a:p>
                </p:txBody>
              </p:sp>
              <p:cxnSp>
                <p:nvCxnSpPr>
                  <p:cNvPr id="705" name="Google Shape;705;p75"/>
                  <p:cNvCxnSpPr/>
                  <p:nvPr/>
                </p:nvCxnSpPr>
                <p:spPr>
                  <a:xfrm rot="-5400000">
                    <a:off x="6057040" y="5223895"/>
                    <a:ext cx="699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706" name="Google Shape;706;p75"/>
                  <p:cNvSpPr txBox="1"/>
                  <p:nvPr/>
                </p:nvSpPr>
                <p:spPr>
                  <a:xfrm>
                    <a:off x="7469580" y="5258845"/>
                    <a:ext cx="226200" cy="321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20</a:t>
                    </a:r>
                    <a:endParaRPr/>
                  </a:p>
                </p:txBody>
              </p:sp>
              <p:cxnSp>
                <p:nvCxnSpPr>
                  <p:cNvPr id="707" name="Google Shape;707;p75"/>
                  <p:cNvCxnSpPr/>
                  <p:nvPr/>
                </p:nvCxnSpPr>
                <p:spPr>
                  <a:xfrm rot="-5400000">
                    <a:off x="7547684" y="5223895"/>
                    <a:ext cx="699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708" name="Google Shape;708;p75"/>
                  <p:cNvSpPr txBox="1"/>
                  <p:nvPr/>
                </p:nvSpPr>
                <p:spPr>
                  <a:xfrm>
                    <a:off x="8952988" y="5258845"/>
                    <a:ext cx="226200" cy="321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25</a:t>
                    </a:r>
                    <a:endParaRPr/>
                  </a:p>
                </p:txBody>
              </p:sp>
              <p:cxnSp>
                <p:nvCxnSpPr>
                  <p:cNvPr id="709" name="Google Shape;709;p75"/>
                  <p:cNvCxnSpPr/>
                  <p:nvPr/>
                </p:nvCxnSpPr>
                <p:spPr>
                  <a:xfrm rot="-5400000">
                    <a:off x="9031091" y="5223895"/>
                    <a:ext cx="699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710" name="Google Shape;710;p75"/>
                  <p:cNvSpPr txBox="1"/>
                  <p:nvPr/>
                </p:nvSpPr>
                <p:spPr>
                  <a:xfrm>
                    <a:off x="10443625" y="5258845"/>
                    <a:ext cx="226200" cy="3216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450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30</a:t>
                    </a:r>
                    <a:endParaRPr/>
                  </a:p>
                </p:txBody>
              </p:sp>
              <p:cxnSp>
                <p:nvCxnSpPr>
                  <p:cNvPr id="711" name="Google Shape;711;p75"/>
                  <p:cNvCxnSpPr/>
                  <p:nvPr/>
                </p:nvCxnSpPr>
                <p:spPr>
                  <a:xfrm rot="-5400000">
                    <a:off x="10521734" y="5223895"/>
                    <a:ext cx="69900" cy="0"/>
                  </a:xfrm>
                  <a:prstGeom prst="straightConnector1">
                    <a:avLst/>
                  </a:prstGeom>
                  <a:noFill/>
                  <a:ln cap="flat" cmpd="sng" w="12700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</p:grpSp>
            <p:grpSp>
              <p:nvGrpSpPr>
                <p:cNvPr id="712" name="Google Shape;712;p75"/>
                <p:cNvGrpSpPr/>
                <p:nvPr/>
              </p:nvGrpSpPr>
              <p:grpSpPr>
                <a:xfrm>
                  <a:off x="416481" y="5529392"/>
                  <a:ext cx="10203193" cy="562969"/>
                  <a:chOff x="380837" y="3258974"/>
                  <a:chExt cx="4476852" cy="428700"/>
                </a:xfrm>
              </p:grpSpPr>
              <p:sp>
                <p:nvSpPr>
                  <p:cNvPr id="713" name="Google Shape;713;p75"/>
                  <p:cNvSpPr txBox="1"/>
                  <p:nvPr/>
                </p:nvSpPr>
                <p:spPr>
                  <a:xfrm>
                    <a:off x="849138" y="3258974"/>
                    <a:ext cx="132300" cy="428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103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102</a:t>
                    </a:r>
                    <a:endParaRPr/>
                  </a:p>
                </p:txBody>
              </p:sp>
              <p:sp>
                <p:nvSpPr>
                  <p:cNvPr id="714" name="Google Shape;714;p75"/>
                  <p:cNvSpPr txBox="1"/>
                  <p:nvPr/>
                </p:nvSpPr>
                <p:spPr>
                  <a:xfrm>
                    <a:off x="380837" y="3258974"/>
                    <a:ext cx="394200" cy="321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Elacestrant</a:t>
                    </a:r>
                    <a:endParaRPr sz="394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indent="0" lvl="0" marL="0" marR="0" rtl="0" algn="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SOC</a:t>
                    </a:r>
                    <a:endParaRPr/>
                  </a:p>
                </p:txBody>
              </p:sp>
              <p:sp>
                <p:nvSpPr>
                  <p:cNvPr id="715" name="Google Shape;715;p75"/>
                  <p:cNvSpPr txBox="1"/>
                  <p:nvPr/>
                </p:nvSpPr>
                <p:spPr>
                  <a:xfrm>
                    <a:off x="1112487" y="3258974"/>
                    <a:ext cx="88200" cy="428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50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34</a:t>
                    </a:r>
                    <a:endParaRPr/>
                  </a:p>
                </p:txBody>
              </p:sp>
              <p:sp>
                <p:nvSpPr>
                  <p:cNvPr id="716" name="Google Shape;716;p75"/>
                  <p:cNvSpPr txBox="1"/>
                  <p:nvPr/>
                </p:nvSpPr>
                <p:spPr>
                  <a:xfrm>
                    <a:off x="1388712" y="3258974"/>
                    <a:ext cx="88200" cy="428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33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16</a:t>
                    </a:r>
                    <a:endParaRPr/>
                  </a:p>
                </p:txBody>
              </p:sp>
              <p:sp>
                <p:nvSpPr>
                  <p:cNvPr id="717" name="Google Shape;717;p75"/>
                  <p:cNvSpPr txBox="1"/>
                  <p:nvPr/>
                </p:nvSpPr>
                <p:spPr>
                  <a:xfrm>
                    <a:off x="1630016" y="3258974"/>
                    <a:ext cx="88200" cy="428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25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11</a:t>
                    </a:r>
                    <a:endParaRPr/>
                  </a:p>
                </p:txBody>
              </p:sp>
              <p:sp>
                <p:nvSpPr>
                  <p:cNvPr id="718" name="Google Shape;718;p75"/>
                  <p:cNvSpPr txBox="1"/>
                  <p:nvPr/>
                </p:nvSpPr>
                <p:spPr>
                  <a:xfrm>
                    <a:off x="1912588" y="3258974"/>
                    <a:ext cx="88200" cy="321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20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9</a:t>
                    </a:r>
                    <a:endParaRPr/>
                  </a:p>
                </p:txBody>
              </p:sp>
              <p:sp>
                <p:nvSpPr>
                  <p:cNvPr id="719" name="Google Shape;719;p75"/>
                  <p:cNvSpPr txBox="1"/>
                  <p:nvPr/>
                </p:nvSpPr>
                <p:spPr>
                  <a:xfrm>
                    <a:off x="2153892" y="3258974"/>
                    <a:ext cx="88200" cy="321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16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</a:t>
                    </a:r>
                    <a:endParaRPr/>
                  </a:p>
                </p:txBody>
              </p:sp>
              <p:sp>
                <p:nvSpPr>
                  <p:cNvPr id="720" name="Google Shape;720;p75"/>
                  <p:cNvSpPr txBox="1"/>
                  <p:nvPr/>
                </p:nvSpPr>
                <p:spPr>
                  <a:xfrm>
                    <a:off x="2433289" y="3258974"/>
                    <a:ext cx="88200" cy="321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11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</a:t>
                    </a:r>
                    <a:endParaRPr/>
                  </a:p>
                </p:txBody>
              </p:sp>
              <p:sp>
                <p:nvSpPr>
                  <p:cNvPr id="721" name="Google Shape;721;p75"/>
                  <p:cNvSpPr txBox="1"/>
                  <p:nvPr/>
                </p:nvSpPr>
                <p:spPr>
                  <a:xfrm>
                    <a:off x="2696633" y="3258974"/>
                    <a:ext cx="44100" cy="214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9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</a:t>
                    </a:r>
                    <a:endParaRPr/>
                  </a:p>
                </p:txBody>
              </p:sp>
              <p:sp>
                <p:nvSpPr>
                  <p:cNvPr id="722" name="Google Shape;722;p75"/>
                  <p:cNvSpPr txBox="1"/>
                  <p:nvPr/>
                </p:nvSpPr>
                <p:spPr>
                  <a:xfrm>
                    <a:off x="2976033" y="3258974"/>
                    <a:ext cx="44100" cy="214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8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</a:t>
                    </a:r>
                    <a:endParaRPr/>
                  </a:p>
                </p:txBody>
              </p:sp>
              <p:sp>
                <p:nvSpPr>
                  <p:cNvPr id="723" name="Google Shape;723;p75"/>
                  <p:cNvSpPr txBox="1"/>
                  <p:nvPr/>
                </p:nvSpPr>
                <p:spPr>
                  <a:xfrm>
                    <a:off x="3217335" y="3258974"/>
                    <a:ext cx="44100" cy="214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7</a:t>
                    </a:r>
                    <a:endParaRPr/>
                  </a:p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0</a:t>
                    </a:r>
                    <a:endParaRPr/>
                  </a:p>
                </p:txBody>
              </p:sp>
              <p:sp>
                <p:nvSpPr>
                  <p:cNvPr id="724" name="Google Shape;724;p75"/>
                  <p:cNvSpPr txBox="1"/>
                  <p:nvPr/>
                </p:nvSpPr>
                <p:spPr>
                  <a:xfrm>
                    <a:off x="3499912" y="3258974"/>
                    <a:ext cx="44100" cy="107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6</a:t>
                    </a:r>
                    <a:endParaRPr/>
                  </a:p>
                </p:txBody>
              </p:sp>
              <p:sp>
                <p:nvSpPr>
                  <p:cNvPr id="725" name="Google Shape;725;p75"/>
                  <p:cNvSpPr txBox="1"/>
                  <p:nvPr/>
                </p:nvSpPr>
                <p:spPr>
                  <a:xfrm>
                    <a:off x="3763438" y="3258974"/>
                    <a:ext cx="44100" cy="107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</a:t>
                    </a:r>
                    <a:endParaRPr/>
                  </a:p>
                </p:txBody>
              </p:sp>
              <p:sp>
                <p:nvSpPr>
                  <p:cNvPr id="726" name="Google Shape;726;p75"/>
                  <p:cNvSpPr txBox="1"/>
                  <p:nvPr/>
                </p:nvSpPr>
                <p:spPr>
                  <a:xfrm>
                    <a:off x="4023786" y="3258974"/>
                    <a:ext cx="44100" cy="107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5</a:t>
                    </a:r>
                    <a:endParaRPr/>
                  </a:p>
                </p:txBody>
              </p:sp>
              <p:sp>
                <p:nvSpPr>
                  <p:cNvPr id="727" name="Google Shape;727;p75"/>
                  <p:cNvSpPr txBox="1"/>
                  <p:nvPr/>
                </p:nvSpPr>
                <p:spPr>
                  <a:xfrm>
                    <a:off x="4297083" y="3258974"/>
                    <a:ext cx="44100" cy="107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</a:t>
                    </a:r>
                    <a:endParaRPr/>
                  </a:p>
                </p:txBody>
              </p:sp>
              <p:sp>
                <p:nvSpPr>
                  <p:cNvPr id="728" name="Google Shape;728;p75"/>
                  <p:cNvSpPr txBox="1"/>
                  <p:nvPr/>
                </p:nvSpPr>
                <p:spPr>
                  <a:xfrm>
                    <a:off x="4557437" y="3258974"/>
                    <a:ext cx="44100" cy="107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1</a:t>
                    </a:r>
                    <a:endParaRPr/>
                  </a:p>
                </p:txBody>
              </p:sp>
              <p:sp>
                <p:nvSpPr>
                  <p:cNvPr id="729" name="Google Shape;729;p75"/>
                  <p:cNvSpPr txBox="1"/>
                  <p:nvPr/>
                </p:nvSpPr>
                <p:spPr>
                  <a:xfrm>
                    <a:off x="4813589" y="3258974"/>
                    <a:ext cx="44100" cy="107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0</a:t>
                    </a:r>
                    <a:endParaRPr/>
                  </a:p>
                </p:txBody>
              </p:sp>
            </p:grpSp>
            <p:sp>
              <p:nvSpPr>
                <p:cNvPr id="730" name="Google Shape;730;p75"/>
                <p:cNvSpPr/>
                <p:nvPr/>
              </p:nvSpPr>
              <p:spPr>
                <a:xfrm>
                  <a:off x="1697639" y="1806338"/>
                  <a:ext cx="8643366" cy="2733675"/>
                </a:xfrm>
                <a:custGeom>
                  <a:rect b="b" l="l" r="r" t="t"/>
                  <a:pathLst>
                    <a:path extrusionOk="0" h="2082800" w="3790950">
                      <a:moveTo>
                        <a:pt x="3790950" y="2082800"/>
                      </a:moveTo>
                      <a:lnTo>
                        <a:pt x="3330575" y="2082800"/>
                      </a:lnTo>
                      <a:lnTo>
                        <a:pt x="3330575" y="1990725"/>
                      </a:lnTo>
                      <a:lnTo>
                        <a:pt x="3209925" y="1990725"/>
                      </a:lnTo>
                      <a:lnTo>
                        <a:pt x="3209925" y="1895475"/>
                      </a:lnTo>
                      <a:lnTo>
                        <a:pt x="3130550" y="1895475"/>
                      </a:lnTo>
                      <a:lnTo>
                        <a:pt x="3130550" y="1797050"/>
                      </a:lnTo>
                      <a:lnTo>
                        <a:pt x="2171700" y="1797050"/>
                      </a:lnTo>
                      <a:lnTo>
                        <a:pt x="2171700" y="1730375"/>
                      </a:lnTo>
                      <a:lnTo>
                        <a:pt x="1612900" y="1730375"/>
                      </a:lnTo>
                      <a:lnTo>
                        <a:pt x="1612900" y="1682750"/>
                      </a:lnTo>
                      <a:lnTo>
                        <a:pt x="1377950" y="1682750"/>
                      </a:lnTo>
                      <a:lnTo>
                        <a:pt x="1377950" y="1635125"/>
                      </a:lnTo>
                      <a:lnTo>
                        <a:pt x="1301750" y="1635125"/>
                      </a:lnTo>
                      <a:lnTo>
                        <a:pt x="1301750" y="1593850"/>
                      </a:lnTo>
                      <a:lnTo>
                        <a:pt x="1177925" y="1593850"/>
                      </a:lnTo>
                      <a:lnTo>
                        <a:pt x="1177925" y="1555750"/>
                      </a:lnTo>
                      <a:lnTo>
                        <a:pt x="1177925" y="1555750"/>
                      </a:lnTo>
                      <a:lnTo>
                        <a:pt x="1155700" y="1514475"/>
                      </a:lnTo>
                      <a:lnTo>
                        <a:pt x="1143000" y="1508125"/>
                      </a:lnTo>
                      <a:lnTo>
                        <a:pt x="1146175" y="1460500"/>
                      </a:lnTo>
                      <a:lnTo>
                        <a:pt x="1092200" y="1460500"/>
                      </a:lnTo>
                      <a:lnTo>
                        <a:pt x="1092200" y="1425575"/>
                      </a:lnTo>
                      <a:lnTo>
                        <a:pt x="990600" y="1425575"/>
                      </a:lnTo>
                      <a:lnTo>
                        <a:pt x="990600" y="1381125"/>
                      </a:lnTo>
                      <a:lnTo>
                        <a:pt x="939800" y="1381125"/>
                      </a:lnTo>
                      <a:lnTo>
                        <a:pt x="939800" y="1343025"/>
                      </a:lnTo>
                      <a:lnTo>
                        <a:pt x="939800" y="1343025"/>
                      </a:lnTo>
                      <a:lnTo>
                        <a:pt x="917575" y="1308100"/>
                      </a:lnTo>
                      <a:lnTo>
                        <a:pt x="695325" y="1308100"/>
                      </a:lnTo>
                      <a:lnTo>
                        <a:pt x="676275" y="1260475"/>
                      </a:lnTo>
                      <a:lnTo>
                        <a:pt x="676275" y="1200150"/>
                      </a:lnTo>
                      <a:lnTo>
                        <a:pt x="669925" y="1165225"/>
                      </a:lnTo>
                      <a:lnTo>
                        <a:pt x="511175" y="1165225"/>
                      </a:lnTo>
                      <a:lnTo>
                        <a:pt x="511175" y="1133475"/>
                      </a:lnTo>
                      <a:lnTo>
                        <a:pt x="463550" y="1133475"/>
                      </a:lnTo>
                      <a:lnTo>
                        <a:pt x="460375" y="1060450"/>
                      </a:lnTo>
                      <a:lnTo>
                        <a:pt x="450850" y="1003300"/>
                      </a:lnTo>
                      <a:lnTo>
                        <a:pt x="441325" y="993775"/>
                      </a:lnTo>
                      <a:lnTo>
                        <a:pt x="441325" y="962025"/>
                      </a:lnTo>
                      <a:lnTo>
                        <a:pt x="333375" y="962025"/>
                      </a:lnTo>
                      <a:lnTo>
                        <a:pt x="333375" y="930275"/>
                      </a:lnTo>
                      <a:lnTo>
                        <a:pt x="269875" y="930275"/>
                      </a:lnTo>
                      <a:lnTo>
                        <a:pt x="269875" y="930275"/>
                      </a:lnTo>
                      <a:lnTo>
                        <a:pt x="267748" y="918554"/>
                      </a:lnTo>
                      <a:cubicBezTo>
                        <a:pt x="267131" y="910437"/>
                        <a:pt x="265107" y="875447"/>
                        <a:pt x="264490" y="867330"/>
                      </a:cubicBezTo>
                      <a:lnTo>
                        <a:pt x="257175" y="866775"/>
                      </a:lnTo>
                      <a:cubicBezTo>
                        <a:pt x="256816" y="833798"/>
                        <a:pt x="250825" y="835025"/>
                        <a:pt x="247650" y="819150"/>
                      </a:cubicBezTo>
                      <a:lnTo>
                        <a:pt x="241300" y="787400"/>
                      </a:lnTo>
                      <a:lnTo>
                        <a:pt x="217997" y="783493"/>
                      </a:lnTo>
                      <a:cubicBezTo>
                        <a:pt x="218356" y="756220"/>
                        <a:pt x="218716" y="728948"/>
                        <a:pt x="219075" y="701675"/>
                      </a:cubicBezTo>
                      <a:lnTo>
                        <a:pt x="219075" y="393700"/>
                      </a:lnTo>
                      <a:lnTo>
                        <a:pt x="209550" y="282575"/>
                      </a:lnTo>
                      <a:lnTo>
                        <a:pt x="203200" y="161925"/>
                      </a:lnTo>
                      <a:lnTo>
                        <a:pt x="190500" y="101600"/>
                      </a:lnTo>
                      <a:lnTo>
                        <a:pt x="177800" y="57150"/>
                      </a:lnTo>
                      <a:lnTo>
                        <a:pt x="14922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cap="flat" cmpd="sng" w="19050">
                  <a:solidFill>
                    <a:srgbClr val="4B917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3">
                    <a:solidFill>
                      <a:srgbClr val="44546A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75"/>
                <p:cNvSpPr/>
                <p:nvPr/>
              </p:nvSpPr>
              <p:spPr>
                <a:xfrm>
                  <a:off x="1625278" y="1806338"/>
                  <a:ext cx="4965954" cy="3000375"/>
                </a:xfrm>
                <a:custGeom>
                  <a:rect b="b" l="l" r="r" t="t"/>
                  <a:pathLst>
                    <a:path extrusionOk="0" h="2286000" w="2178050">
                      <a:moveTo>
                        <a:pt x="2178050" y="2286000"/>
                      </a:moveTo>
                      <a:lnTo>
                        <a:pt x="2178050" y="2117725"/>
                      </a:lnTo>
                      <a:lnTo>
                        <a:pt x="1454150" y="2117725"/>
                      </a:lnTo>
                      <a:lnTo>
                        <a:pt x="1454150" y="2051050"/>
                      </a:lnTo>
                      <a:lnTo>
                        <a:pt x="1193800" y="2051050"/>
                      </a:lnTo>
                      <a:lnTo>
                        <a:pt x="1193800" y="1968500"/>
                      </a:lnTo>
                      <a:lnTo>
                        <a:pt x="1193800" y="1968500"/>
                      </a:lnTo>
                      <a:lnTo>
                        <a:pt x="1193800" y="1968500"/>
                      </a:lnTo>
                      <a:cubicBezTo>
                        <a:pt x="1191651" y="1960590"/>
                        <a:pt x="1182462" y="1972226"/>
                        <a:pt x="1180313" y="1964316"/>
                      </a:cubicBezTo>
                      <a:lnTo>
                        <a:pt x="1171575" y="1873250"/>
                      </a:lnTo>
                      <a:lnTo>
                        <a:pt x="939800" y="1873250"/>
                      </a:lnTo>
                      <a:lnTo>
                        <a:pt x="939800" y="1835150"/>
                      </a:lnTo>
                      <a:lnTo>
                        <a:pt x="704850" y="1835150"/>
                      </a:lnTo>
                      <a:lnTo>
                        <a:pt x="704850" y="1765300"/>
                      </a:lnTo>
                      <a:lnTo>
                        <a:pt x="619125" y="1765300"/>
                      </a:lnTo>
                      <a:lnTo>
                        <a:pt x="619125" y="1724025"/>
                      </a:lnTo>
                      <a:lnTo>
                        <a:pt x="514350" y="1724025"/>
                      </a:lnTo>
                      <a:lnTo>
                        <a:pt x="514350" y="1689100"/>
                      </a:lnTo>
                      <a:lnTo>
                        <a:pt x="495300" y="1695450"/>
                      </a:lnTo>
                      <a:lnTo>
                        <a:pt x="479425" y="1492250"/>
                      </a:lnTo>
                      <a:cubicBezTo>
                        <a:pt x="475612" y="1477769"/>
                        <a:pt x="471800" y="1499934"/>
                        <a:pt x="467987" y="1485453"/>
                      </a:cubicBezTo>
                      <a:cubicBezTo>
                        <a:pt x="465171" y="1468351"/>
                        <a:pt x="465172" y="1434146"/>
                        <a:pt x="462356" y="1417044"/>
                      </a:cubicBezTo>
                      <a:lnTo>
                        <a:pt x="454025" y="1406525"/>
                      </a:lnTo>
                      <a:lnTo>
                        <a:pt x="415925" y="1406525"/>
                      </a:lnTo>
                      <a:lnTo>
                        <a:pt x="415925" y="1374775"/>
                      </a:lnTo>
                      <a:lnTo>
                        <a:pt x="282575" y="1371600"/>
                      </a:lnTo>
                      <a:lnTo>
                        <a:pt x="273050" y="1327150"/>
                      </a:lnTo>
                      <a:lnTo>
                        <a:pt x="270594" y="1280989"/>
                      </a:lnTo>
                      <a:lnTo>
                        <a:pt x="257175" y="1254125"/>
                      </a:lnTo>
                      <a:lnTo>
                        <a:pt x="257175" y="1254125"/>
                      </a:lnTo>
                      <a:lnTo>
                        <a:pt x="250825" y="1162050"/>
                      </a:lnTo>
                      <a:cubicBezTo>
                        <a:pt x="249417" y="1003082"/>
                        <a:pt x="248010" y="844114"/>
                        <a:pt x="246602" y="685146"/>
                      </a:cubicBezTo>
                      <a:lnTo>
                        <a:pt x="231026" y="609409"/>
                      </a:lnTo>
                      <a:lnTo>
                        <a:pt x="212725" y="133350"/>
                      </a:lnTo>
                      <a:lnTo>
                        <a:pt x="212725" y="133350"/>
                      </a:lnTo>
                      <a:lnTo>
                        <a:pt x="187325" y="95250"/>
                      </a:lnTo>
                      <a:lnTo>
                        <a:pt x="136525" y="92807"/>
                      </a:lnTo>
                      <a:lnTo>
                        <a:pt x="136525" y="63500"/>
                      </a:lnTo>
                      <a:lnTo>
                        <a:pt x="96268" y="61789"/>
                      </a:lnTo>
                      <a:lnTo>
                        <a:pt x="93483" y="51048"/>
                      </a:lnTo>
                      <a:lnTo>
                        <a:pt x="73684" y="43718"/>
                      </a:lnTo>
                      <a:lnTo>
                        <a:pt x="6985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cap="flat" cmpd="sng" w="19050">
                  <a:solidFill>
                    <a:srgbClr val="BEDEF7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563">
                    <a:solidFill>
                      <a:srgbClr val="44546A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75"/>
                <p:cNvSpPr txBox="1"/>
                <p:nvPr/>
              </p:nvSpPr>
              <p:spPr>
                <a:xfrm>
                  <a:off x="5417610" y="5211583"/>
                  <a:ext cx="1356900" cy="321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Time (months)</a:t>
                  </a:r>
                  <a:endParaRPr/>
                </a:p>
              </p:txBody>
            </p:sp>
            <p:sp>
              <p:nvSpPr>
                <p:cNvPr id="733" name="Google Shape;733;p75"/>
                <p:cNvSpPr txBox="1"/>
                <p:nvPr/>
              </p:nvSpPr>
              <p:spPr>
                <a:xfrm rot="-5400000">
                  <a:off x="-530306" y="3105102"/>
                  <a:ext cx="2037300" cy="277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450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Probability of PFS (%)</a:t>
                  </a:r>
                  <a:endParaRPr/>
                </a:p>
              </p:txBody>
            </p:sp>
            <p:grpSp>
              <p:nvGrpSpPr>
                <p:cNvPr id="734" name="Google Shape;734;p75"/>
                <p:cNvGrpSpPr/>
                <p:nvPr/>
              </p:nvGrpSpPr>
              <p:grpSpPr>
                <a:xfrm>
                  <a:off x="1615038" y="4443713"/>
                  <a:ext cx="2471200" cy="295529"/>
                  <a:chOff x="2094813" y="4443713"/>
                  <a:chExt cx="2471200" cy="295529"/>
                </a:xfrm>
              </p:grpSpPr>
              <p:cxnSp>
                <p:nvCxnSpPr>
                  <p:cNvPr id="735" name="Google Shape;735;p75"/>
                  <p:cNvCxnSpPr/>
                  <p:nvPr/>
                </p:nvCxnSpPr>
                <p:spPr>
                  <a:xfrm rot="10800000">
                    <a:off x="2094813" y="4537128"/>
                    <a:ext cx="2895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736" name="Google Shape;736;p75"/>
                  <p:cNvCxnSpPr/>
                  <p:nvPr/>
                </p:nvCxnSpPr>
                <p:spPr>
                  <a:xfrm rot="10800000">
                    <a:off x="2094813" y="4692703"/>
                    <a:ext cx="289500" cy="0"/>
                  </a:xfrm>
                  <a:prstGeom prst="straightConnector1">
                    <a:avLst/>
                  </a:prstGeom>
                  <a:noFill/>
                  <a:ln cap="flat" cmpd="sng" w="19050">
                    <a:solidFill>
                      <a:srgbClr val="BEDEF7"/>
                    </a:solidFill>
                    <a:prstDash val="dash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737" name="Google Shape;737;p75"/>
                  <p:cNvSpPr txBox="1"/>
                  <p:nvPr/>
                </p:nvSpPr>
                <p:spPr>
                  <a:xfrm>
                    <a:off x="2449813" y="4443713"/>
                    <a:ext cx="2116200" cy="281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Elacestrant</a:t>
                    </a:r>
                    <a:endParaRPr sz="281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  <a:p>
                    <a:pPr indent="0" lvl="0" marL="0" marR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 sz="394">
                        <a:solidFill>
                          <a:srgbClr val="44546A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Standard of Care</a:t>
                    </a:r>
                    <a:endParaRPr/>
                  </a:p>
                </p:txBody>
              </p:sp>
              <p:sp>
                <p:nvSpPr>
                  <p:cNvPr id="738" name="Google Shape;738;p75"/>
                  <p:cNvSpPr/>
                  <p:nvPr/>
                </p:nvSpPr>
                <p:spPr>
                  <a:xfrm>
                    <a:off x="2190709" y="4646242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9" name="Google Shape;739;p75"/>
                  <p:cNvSpPr/>
                  <p:nvPr/>
                </p:nvSpPr>
                <p:spPr>
                  <a:xfrm>
                    <a:off x="2190709" y="4488845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4B917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40" name="Google Shape;740;p75"/>
                <p:cNvGrpSpPr/>
                <p:nvPr/>
              </p:nvGrpSpPr>
              <p:grpSpPr>
                <a:xfrm>
                  <a:off x="1590624" y="1757139"/>
                  <a:ext cx="3994440" cy="2877910"/>
                  <a:chOff x="1590624" y="1757139"/>
                  <a:chExt cx="3994440" cy="2877910"/>
                </a:xfrm>
              </p:grpSpPr>
              <p:sp>
                <p:nvSpPr>
                  <p:cNvPr id="741" name="Google Shape;741;p75"/>
                  <p:cNvSpPr/>
                  <p:nvPr/>
                </p:nvSpPr>
                <p:spPr>
                  <a:xfrm>
                    <a:off x="5492064" y="4542049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2" name="Google Shape;742;p75"/>
                  <p:cNvSpPr/>
                  <p:nvPr/>
                </p:nvSpPr>
                <p:spPr>
                  <a:xfrm>
                    <a:off x="4824712" y="4452214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3" name="Google Shape;743;p75"/>
                  <p:cNvSpPr/>
                  <p:nvPr/>
                </p:nvSpPr>
                <p:spPr>
                  <a:xfrm>
                    <a:off x="3724223" y="4208374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4" name="Google Shape;744;p75"/>
                  <p:cNvSpPr/>
                  <p:nvPr/>
                </p:nvSpPr>
                <p:spPr>
                  <a:xfrm>
                    <a:off x="3163344" y="4086057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5" name="Google Shape;745;p75"/>
                  <p:cNvSpPr/>
                  <p:nvPr/>
                </p:nvSpPr>
                <p:spPr>
                  <a:xfrm>
                    <a:off x="2700737" y="3980576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6" name="Google Shape;746;p75"/>
                  <p:cNvSpPr/>
                  <p:nvPr/>
                </p:nvSpPr>
                <p:spPr>
                  <a:xfrm>
                    <a:off x="2684695" y="3804112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7" name="Google Shape;747;p75"/>
                  <p:cNvSpPr/>
                  <p:nvPr/>
                </p:nvSpPr>
                <p:spPr>
                  <a:xfrm>
                    <a:off x="2530690" y="3573106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8" name="Google Shape;748;p75"/>
                  <p:cNvSpPr/>
                  <p:nvPr/>
                </p:nvSpPr>
                <p:spPr>
                  <a:xfrm>
                    <a:off x="2148888" y="3284348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49" name="Google Shape;749;p75"/>
                  <p:cNvSpPr/>
                  <p:nvPr/>
                </p:nvSpPr>
                <p:spPr>
                  <a:xfrm>
                    <a:off x="2145679" y="2912171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0" name="Google Shape;750;p75"/>
                  <p:cNvSpPr/>
                  <p:nvPr/>
                </p:nvSpPr>
                <p:spPr>
                  <a:xfrm>
                    <a:off x="2103970" y="2568869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1" name="Google Shape;751;p75"/>
                  <p:cNvSpPr/>
                  <p:nvPr/>
                </p:nvSpPr>
                <p:spPr>
                  <a:xfrm>
                    <a:off x="2110386" y="2472617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2" name="Google Shape;752;p75"/>
                  <p:cNvSpPr/>
                  <p:nvPr/>
                </p:nvSpPr>
                <p:spPr>
                  <a:xfrm>
                    <a:off x="2097553" y="236674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3" name="Google Shape;753;p75"/>
                  <p:cNvSpPr/>
                  <p:nvPr/>
                </p:nvSpPr>
                <p:spPr>
                  <a:xfrm>
                    <a:off x="2081511" y="2264070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4" name="Google Shape;754;p75"/>
                  <p:cNvSpPr/>
                  <p:nvPr/>
                </p:nvSpPr>
                <p:spPr>
                  <a:xfrm>
                    <a:off x="1991676" y="1888684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5" name="Google Shape;755;p75"/>
                  <p:cNvSpPr/>
                  <p:nvPr/>
                </p:nvSpPr>
                <p:spPr>
                  <a:xfrm>
                    <a:off x="1927508" y="1891892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6" name="Google Shape;756;p75"/>
                  <p:cNvSpPr/>
                  <p:nvPr/>
                </p:nvSpPr>
                <p:spPr>
                  <a:xfrm>
                    <a:off x="1905049" y="1888683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57" name="Google Shape;757;p75"/>
                  <p:cNvSpPr/>
                  <p:nvPr/>
                </p:nvSpPr>
                <p:spPr>
                  <a:xfrm>
                    <a:off x="1590624" y="1757139"/>
                    <a:ext cx="93000" cy="93000"/>
                  </a:xfrm>
                  <a:prstGeom prst="ellipse">
                    <a:avLst/>
                  </a:prstGeom>
                  <a:noFill/>
                  <a:ln cap="flat" cmpd="sng" w="25400">
                    <a:solidFill>
                      <a:srgbClr val="BEDEF7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563">
                      <a:solidFill>
                        <a:srgbClr val="44546A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</p:grpSp>
      <p:graphicFrame>
        <p:nvGraphicFramePr>
          <p:cNvPr id="758" name="Google Shape;758;p75"/>
          <p:cNvGraphicFramePr/>
          <p:nvPr/>
        </p:nvGraphicFramePr>
        <p:xfrm>
          <a:off x="3381067" y="290500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{E59E17DB-5017-462E-9355-0860E7EA2A64}</a:tableStyleId>
              </a:tblPr>
              <a:tblGrid>
                <a:gridCol w="1230525"/>
                <a:gridCol w="688175"/>
                <a:gridCol w="659900"/>
              </a:tblGrid>
              <a:tr h="387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rgbClr val="000000"/>
                        </a:solidFill>
                      </a:endParaRPr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00000"/>
                          </a:solidFill>
                        </a:rPr>
                        <a:t>Elacestrant</a:t>
                      </a:r>
                      <a:endParaRPr sz="800">
                        <a:solidFill>
                          <a:srgbClr val="000000"/>
                        </a:solidFill>
                      </a:endParaRPr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00000"/>
                          </a:solidFill>
                        </a:rPr>
                        <a:t>SOC</a:t>
                      </a:r>
                      <a:br>
                        <a:rPr lang="en" sz="800">
                          <a:solidFill>
                            <a:srgbClr val="000000"/>
                          </a:solidFill>
                        </a:rPr>
                      </a:br>
                      <a:r>
                        <a:rPr lang="en" sz="800">
                          <a:solidFill>
                            <a:srgbClr val="000000"/>
                          </a:solidFill>
                        </a:rPr>
                        <a:t>Hormonal Therapy</a:t>
                      </a:r>
                      <a:endParaRPr sz="1400"/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3F6"/>
                    </a:solidFill>
                  </a:tcPr>
                </a:tc>
              </a:tr>
              <a:tr h="283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00000"/>
                          </a:solidFill>
                        </a:rPr>
                        <a:t>Median PFS, months</a:t>
                      </a:r>
                      <a:endParaRPr sz="1400"/>
                    </a:p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00000"/>
                          </a:solidFill>
                        </a:rPr>
                        <a:t>(95% CI)</a:t>
                      </a:r>
                      <a:endParaRPr sz="1400"/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8.61</a:t>
                      </a:r>
                      <a:br>
                        <a:rPr b="1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(4.14 - 10.84)</a:t>
                      </a:r>
                      <a:endParaRPr sz="1400"/>
                    </a:p>
                  </a:txBody>
                  <a:tcPr marT="5350" marB="0" marR="5350" marL="5350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1.91</a:t>
                      </a:r>
                      <a:br>
                        <a:rPr b="1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(1.87 - 3.68)</a:t>
                      </a:r>
                      <a:endParaRPr sz="1400"/>
                    </a:p>
                  </a:txBody>
                  <a:tcPr marT="5350" marB="0" marR="5350" marL="5350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0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00000"/>
                          </a:solidFill>
                        </a:rPr>
                        <a:t>PFS rate at 12 months, %</a:t>
                      </a:r>
                      <a:br>
                        <a:rPr lang="en" sz="800">
                          <a:solidFill>
                            <a:srgbClr val="000000"/>
                          </a:solidFill>
                        </a:rPr>
                      </a:br>
                      <a:r>
                        <a:rPr lang="en" sz="800">
                          <a:solidFill>
                            <a:srgbClr val="000000"/>
                          </a:solidFill>
                        </a:rPr>
                        <a:t>(95% CI)</a:t>
                      </a:r>
                      <a:endParaRPr sz="1400"/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35.81</a:t>
                      </a:r>
                      <a:b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(21.84 - 49.78)</a:t>
                      </a:r>
                      <a:endParaRPr sz="1400"/>
                    </a:p>
                  </a:txBody>
                  <a:tcPr marT="5350" marB="0" marR="5350" marL="5350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8.39</a:t>
                      </a:r>
                      <a:b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(0.00 - 17.66)</a:t>
                      </a:r>
                      <a:endParaRPr sz="1400"/>
                    </a:p>
                  </a:txBody>
                  <a:tcPr marT="5350" marB="0" marR="5350" marL="5350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5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rgbClr val="000000"/>
                          </a:solidFill>
                        </a:rPr>
                        <a:t>Hazard ratio (95% CI)</a:t>
                      </a:r>
                      <a:endParaRPr sz="1400"/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0.410  </a:t>
                      </a:r>
                      <a:endParaRPr sz="1400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lang="en" sz="8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(0.262 - 0.634)</a:t>
                      </a:r>
                      <a:endParaRPr sz="1400"/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graphicFrame>
        <p:nvGraphicFramePr>
          <p:cNvPr id="759" name="Google Shape;759;p75"/>
          <p:cNvGraphicFramePr/>
          <p:nvPr/>
        </p:nvGraphicFramePr>
        <p:xfrm>
          <a:off x="6395750" y="288616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{E59E17DB-5017-462E-9355-0860E7EA2A64}</a:tableStyleId>
              </a:tblPr>
              <a:tblGrid>
                <a:gridCol w="1230525"/>
                <a:gridCol w="688175"/>
                <a:gridCol w="659900"/>
              </a:tblGrid>
              <a:tr h="385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800">
                        <a:solidFill>
                          <a:srgbClr val="000000"/>
                        </a:solidFill>
                      </a:endParaRPr>
                    </a:p>
                  </a:txBody>
                  <a:tcPr marT="25700" marB="25700" marR="25725" marL="25725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00000"/>
                          </a:solidFill>
                        </a:rPr>
                        <a:t>Elacestrant</a:t>
                      </a:r>
                      <a:endParaRPr sz="800">
                        <a:solidFill>
                          <a:srgbClr val="000000"/>
                        </a:solidFill>
                      </a:endParaRPr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00000"/>
                          </a:solidFill>
                        </a:rPr>
                        <a:t>SOC</a:t>
                      </a:r>
                      <a:endParaRPr sz="1400"/>
                    </a:p>
                    <a:p>
                      <a:pPr indent="0" lvl="0" marL="0" marR="0" rtl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00000"/>
                          </a:solidFill>
                        </a:rPr>
                        <a:t>Hormonal Therapy</a:t>
                      </a:r>
                      <a:endParaRPr sz="1400"/>
                    </a:p>
                  </a:txBody>
                  <a:tcPr marT="25700" marB="25700" marR="25725" marL="25725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1F3F6"/>
                    </a:solidFill>
                  </a:tcPr>
                </a:tc>
              </a:tr>
              <a:tr h="281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00000"/>
                          </a:solidFill>
                        </a:rPr>
                        <a:t>Median PFS, months</a:t>
                      </a:r>
                      <a:endParaRPr sz="1400"/>
                    </a:p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00000"/>
                          </a:solidFill>
                        </a:rPr>
                        <a:t>(95% CI)</a:t>
                      </a:r>
                      <a:endParaRPr sz="1400"/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8.61</a:t>
                      </a:r>
                      <a:br>
                        <a:rPr b="1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(5.45 - 16.89)</a:t>
                      </a:r>
                      <a:endParaRPr sz="1400"/>
                    </a:p>
                  </a:txBody>
                  <a:tcPr marT="5150" marB="5150" marR="5350" marL="5350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2.10</a:t>
                      </a:r>
                      <a:br>
                        <a:rPr b="1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(1.87 - 3.75)</a:t>
                      </a:r>
                      <a:endParaRPr sz="1400"/>
                    </a:p>
                  </a:txBody>
                  <a:tcPr marT="5150" marB="5150" marR="5350" marL="5350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54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rgbClr val="000000"/>
                          </a:solidFill>
                        </a:rPr>
                        <a:t>PFS rate at 12 months, %</a:t>
                      </a:r>
                      <a:br>
                        <a:rPr lang="en" sz="800">
                          <a:solidFill>
                            <a:srgbClr val="000000"/>
                          </a:solidFill>
                        </a:rPr>
                      </a:br>
                      <a:r>
                        <a:rPr lang="en" sz="800">
                          <a:solidFill>
                            <a:srgbClr val="000000"/>
                          </a:solidFill>
                        </a:rPr>
                        <a:t>(95% CI)</a:t>
                      </a:r>
                      <a:endParaRPr sz="1400"/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35.79</a:t>
                      </a:r>
                      <a:b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(19.54 - 52.05)</a:t>
                      </a:r>
                      <a:endParaRPr sz="1400"/>
                    </a:p>
                  </a:txBody>
                  <a:tcPr marT="5150" marB="5150" marR="5350" marL="5350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7.73</a:t>
                      </a:r>
                      <a:b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</a:br>
                      <a:r>
                        <a:rPr b="0" i="0" lang="en" sz="80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(0.00 - 20.20)</a:t>
                      </a:r>
                      <a:endParaRPr sz="1400"/>
                    </a:p>
                  </a:txBody>
                  <a:tcPr marT="5150" marB="5150" marR="5350" marL="5350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3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rgbClr val="000000"/>
                          </a:solidFill>
                        </a:rPr>
                        <a:t>Hazard ratio (95% CI)</a:t>
                      </a:r>
                      <a:endParaRPr sz="1400"/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0.466 </a:t>
                      </a:r>
                      <a:endParaRPr sz="1400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0" lang="en" sz="8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(0.270 - 0.791)</a:t>
                      </a:r>
                      <a:endParaRPr sz="1400"/>
                    </a:p>
                  </a:txBody>
                  <a:tcPr marT="25700" marB="25700" marR="25725" marL="25725" anchor="ctr">
                    <a:lnL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8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760" name="Google Shape;760;p75"/>
          <p:cNvSpPr txBox="1"/>
          <p:nvPr/>
        </p:nvSpPr>
        <p:spPr>
          <a:xfrm>
            <a:off x="4865456" y="4409617"/>
            <a:ext cx="43290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Bardia A et al. SABCS 2022. Abstract GS3-01; Bidard et al, JCO 2022</a:t>
            </a:r>
            <a:endParaRPr/>
          </a:p>
        </p:txBody>
      </p:sp>
      <p:sp>
        <p:nvSpPr>
          <p:cNvPr id="761" name="Google Shape;761;p75"/>
          <p:cNvSpPr/>
          <p:nvPr/>
        </p:nvSpPr>
        <p:spPr>
          <a:xfrm>
            <a:off x="1615646" y="3337994"/>
            <a:ext cx="1351800" cy="259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5"/>
          <p:cNvSpPr/>
          <p:nvPr/>
        </p:nvSpPr>
        <p:spPr>
          <a:xfrm>
            <a:off x="4611302" y="3300643"/>
            <a:ext cx="1351800" cy="259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5"/>
          <p:cNvSpPr/>
          <p:nvPr/>
        </p:nvSpPr>
        <p:spPr>
          <a:xfrm>
            <a:off x="7626979" y="3284819"/>
            <a:ext cx="1351800" cy="259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5"/>
          <p:cNvSpPr/>
          <p:nvPr/>
        </p:nvSpPr>
        <p:spPr>
          <a:xfrm>
            <a:off x="1619873" y="3988105"/>
            <a:ext cx="1338900" cy="339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5"/>
          <p:cNvSpPr/>
          <p:nvPr/>
        </p:nvSpPr>
        <p:spPr>
          <a:xfrm>
            <a:off x="4615497" y="3966448"/>
            <a:ext cx="1351800" cy="345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5"/>
          <p:cNvSpPr/>
          <p:nvPr/>
        </p:nvSpPr>
        <p:spPr>
          <a:xfrm>
            <a:off x="7631077" y="3971148"/>
            <a:ext cx="1343400" cy="309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76"/>
          <p:cNvSpPr txBox="1"/>
          <p:nvPr>
            <p:ph type="title"/>
          </p:nvPr>
        </p:nvSpPr>
        <p:spPr>
          <a:xfrm>
            <a:off x="0" y="0"/>
            <a:ext cx="3000000" cy="29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2" name="Google Shape;772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5862" y="370692"/>
            <a:ext cx="7008692" cy="3531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77"/>
          <p:cNvSpPr txBox="1"/>
          <p:nvPr>
            <p:ph idx="2" type="body"/>
          </p:nvPr>
        </p:nvSpPr>
        <p:spPr>
          <a:xfrm>
            <a:off x="119629" y="4926571"/>
            <a:ext cx="83820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/>
              <a:t>Bardia A, et al. SABCS 2023. Abstract PS17-02</a:t>
            </a:r>
            <a:endParaRPr/>
          </a:p>
        </p:txBody>
      </p:sp>
      <p:pic>
        <p:nvPicPr>
          <p:cNvPr descr="A screenshot of a computer&#10;&#10;Description automatically generated" id="778" name="Google Shape;778;p77"/>
          <p:cNvPicPr preferRelativeResize="0"/>
          <p:nvPr/>
        </p:nvPicPr>
        <p:blipFill rotWithShape="1">
          <a:blip r:embed="rId3">
            <a:alphaModFix/>
          </a:blip>
          <a:srcRect b="6340" l="0" r="0" t="0"/>
          <a:stretch/>
        </p:blipFill>
        <p:spPr>
          <a:xfrm>
            <a:off x="119629" y="960768"/>
            <a:ext cx="8904741" cy="2246227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77"/>
          <p:cNvSpPr txBox="1"/>
          <p:nvPr/>
        </p:nvSpPr>
        <p:spPr>
          <a:xfrm>
            <a:off x="459000" y="3206995"/>
            <a:ext cx="7508100" cy="12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4312" lvl="0" marL="214312" marR="0" rtl="0" algn="l">
              <a:spcBef>
                <a:spcPts val="0"/>
              </a:spcBef>
              <a:spcAft>
                <a:spcPts val="0"/>
              </a:spcAft>
              <a:buClr>
                <a:srgbClr val="223341"/>
              </a:buClr>
              <a:buSzPts val="1350"/>
              <a:buFont typeface="Arial"/>
              <a:buChar char="•"/>
            </a:pPr>
            <a:r>
              <a:rPr lang="en" sz="1350">
                <a:solidFill>
                  <a:srgbClr val="223341"/>
                </a:solidFill>
                <a:latin typeface="Calibri"/>
                <a:ea typeface="Calibri"/>
                <a:cs typeface="Calibri"/>
                <a:sym typeface="Calibri"/>
              </a:rPr>
              <a:t>Benefit of elacestrant is confirmed in patients harboring </a:t>
            </a:r>
            <a:r>
              <a:rPr i="1" lang="en" sz="1350">
                <a:solidFill>
                  <a:srgbClr val="223341"/>
                </a:solidFill>
                <a:latin typeface="Calibri"/>
                <a:ea typeface="Calibri"/>
                <a:cs typeface="Calibri"/>
                <a:sym typeface="Calibri"/>
              </a:rPr>
              <a:t>ESR1</a:t>
            </a:r>
            <a:r>
              <a:rPr lang="en" sz="1350">
                <a:solidFill>
                  <a:srgbClr val="223341"/>
                </a:solidFill>
                <a:latin typeface="Calibri"/>
                <a:ea typeface="Calibri"/>
                <a:cs typeface="Calibri"/>
                <a:sym typeface="Calibri"/>
              </a:rPr>
              <a:t> mutation</a:t>
            </a:r>
            <a:endParaRPr/>
          </a:p>
          <a:p>
            <a:pPr indent="-214312" lvl="0" marL="214312" marR="0" rtl="0" algn="l">
              <a:spcBef>
                <a:spcPts val="225"/>
              </a:spcBef>
              <a:spcAft>
                <a:spcPts val="0"/>
              </a:spcAft>
              <a:buClr>
                <a:srgbClr val="223341"/>
              </a:buClr>
              <a:buSzPts val="1350"/>
              <a:buFont typeface="Arial"/>
              <a:buChar char="•"/>
            </a:pPr>
            <a:r>
              <a:rPr lang="en" sz="1350">
                <a:solidFill>
                  <a:srgbClr val="223341"/>
                </a:solidFill>
                <a:latin typeface="Calibri"/>
                <a:ea typeface="Calibri"/>
                <a:cs typeface="Calibri"/>
                <a:sym typeface="Calibri"/>
              </a:rPr>
              <a:t>Similar benefit was observed in </a:t>
            </a:r>
            <a:r>
              <a:rPr i="1" lang="en" sz="1350">
                <a:solidFill>
                  <a:srgbClr val="223341"/>
                </a:solidFill>
                <a:latin typeface="Calibri"/>
                <a:ea typeface="Calibri"/>
                <a:cs typeface="Calibri"/>
                <a:sym typeface="Calibri"/>
              </a:rPr>
              <a:t>PIK3Ca</a:t>
            </a:r>
            <a:r>
              <a:rPr lang="en" sz="1350">
                <a:solidFill>
                  <a:srgbClr val="223341"/>
                </a:solidFill>
                <a:latin typeface="Calibri"/>
                <a:ea typeface="Calibri"/>
                <a:cs typeface="Calibri"/>
                <a:sym typeface="Calibri"/>
              </a:rPr>
              <a:t> mutant</a:t>
            </a:r>
            <a:endParaRPr/>
          </a:p>
          <a:p>
            <a:pPr indent="-214312" lvl="0" marL="214312" marR="0" rtl="0" algn="l">
              <a:spcBef>
                <a:spcPts val="225"/>
              </a:spcBef>
              <a:spcAft>
                <a:spcPts val="0"/>
              </a:spcAft>
              <a:buClr>
                <a:srgbClr val="223341"/>
              </a:buClr>
              <a:buSzPts val="1350"/>
              <a:buFont typeface="Arial"/>
              <a:buChar char="•"/>
            </a:pPr>
            <a:r>
              <a:rPr lang="en" sz="1350">
                <a:solidFill>
                  <a:srgbClr val="223341"/>
                </a:solidFill>
                <a:latin typeface="Calibri"/>
                <a:ea typeface="Calibri"/>
                <a:cs typeface="Calibri"/>
                <a:sym typeface="Calibri"/>
              </a:rPr>
              <a:t>Limited numbers may impact this analysis</a:t>
            </a:r>
            <a:endParaRPr/>
          </a:p>
          <a:p>
            <a:pPr indent="-214312" lvl="0" marL="214312" marR="0" rtl="0" algn="l">
              <a:spcBef>
                <a:spcPts val="225"/>
              </a:spcBef>
              <a:spcAft>
                <a:spcPts val="0"/>
              </a:spcAft>
              <a:buClr>
                <a:srgbClr val="223341"/>
              </a:buClr>
              <a:buSzPts val="1350"/>
              <a:buFont typeface="Arial"/>
              <a:buChar char="•"/>
            </a:pPr>
            <a:r>
              <a:rPr lang="en" sz="1350">
                <a:solidFill>
                  <a:srgbClr val="223341"/>
                </a:solidFill>
                <a:latin typeface="Calibri"/>
                <a:ea typeface="Calibri"/>
                <a:cs typeface="Calibri"/>
                <a:sym typeface="Calibri"/>
              </a:rPr>
              <a:t>Elacestrant being studied in combination with targeted agents; many new endocrine agents in ongoing trials in metastatic and early-stage disease; early phase combination studies</a:t>
            </a:r>
            <a:endParaRPr/>
          </a:p>
        </p:txBody>
      </p:sp>
      <p:sp>
        <p:nvSpPr>
          <p:cNvPr id="780" name="Google Shape;780;p77"/>
          <p:cNvSpPr txBox="1"/>
          <p:nvPr>
            <p:ph type="title"/>
          </p:nvPr>
        </p:nvSpPr>
        <p:spPr>
          <a:xfrm>
            <a:off x="459000" y="127494"/>
            <a:ext cx="68202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</a:t>
            </a:r>
            <a:endParaRPr/>
          </a:p>
        </p:txBody>
      </p:sp>
      <p:sp>
        <p:nvSpPr>
          <p:cNvPr id="781" name="Google Shape;781;p77"/>
          <p:cNvSpPr txBox="1"/>
          <p:nvPr/>
        </p:nvSpPr>
        <p:spPr>
          <a:xfrm>
            <a:off x="391898" y="117576"/>
            <a:ext cx="7716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800">
                <a:solidFill>
                  <a:srgbClr val="002E51"/>
                </a:solidFill>
                <a:latin typeface="Arial"/>
                <a:ea typeface="Arial"/>
                <a:cs typeface="Arial"/>
                <a:sym typeface="Arial"/>
              </a:rPr>
              <a:t>EMERALD (Phase 3, key subgroup analysis): Elacestrant for </a:t>
            </a:r>
            <a:br>
              <a:rPr b="1" i="0" lang="en" sz="1800">
                <a:solidFill>
                  <a:srgbClr val="002E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1" lang="en" sz="1800">
                <a:solidFill>
                  <a:srgbClr val="002E51"/>
                </a:solidFill>
                <a:latin typeface="Arial"/>
                <a:ea typeface="Arial"/>
                <a:cs typeface="Arial"/>
                <a:sym typeface="Arial"/>
              </a:rPr>
              <a:t>ESR1</a:t>
            </a:r>
            <a:r>
              <a:rPr b="1" i="0" lang="en" sz="1800">
                <a:solidFill>
                  <a:srgbClr val="002E51"/>
                </a:solidFill>
                <a:latin typeface="Arial"/>
                <a:ea typeface="Arial"/>
                <a:cs typeface="Arial"/>
                <a:sym typeface="Arial"/>
              </a:rPr>
              <a:t>-mutated ER+/HER2− advanced/metastatic breast cancer </a:t>
            </a:r>
            <a:endParaRPr/>
          </a:p>
        </p:txBody>
      </p:sp>
      <p:sp>
        <p:nvSpPr>
          <p:cNvPr id="782" name="Google Shape;782;p77"/>
          <p:cNvSpPr txBox="1"/>
          <p:nvPr/>
        </p:nvSpPr>
        <p:spPr>
          <a:xfrm flipH="1">
            <a:off x="3069600" y="4399547"/>
            <a:ext cx="6074400" cy="17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Bardia A, et al. SABCS 2023. Abstract PS17-02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2379"/>
            <a:ext cx="9135557" cy="5144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78"/>
          <p:cNvSpPr txBox="1"/>
          <p:nvPr>
            <p:ph type="title"/>
          </p:nvPr>
        </p:nvSpPr>
        <p:spPr>
          <a:xfrm>
            <a:off x="1107131" y="187305"/>
            <a:ext cx="68202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2E51"/>
                </a:solidFill>
              </a:rPr>
              <a:t>Inhibiting AKT pathway</a:t>
            </a:r>
            <a:endParaRPr/>
          </a:p>
        </p:txBody>
      </p:sp>
      <p:sp>
        <p:nvSpPr>
          <p:cNvPr id="788" name="Google Shape;788;p78"/>
          <p:cNvSpPr txBox="1"/>
          <p:nvPr>
            <p:ph idx="1" type="body"/>
          </p:nvPr>
        </p:nvSpPr>
        <p:spPr>
          <a:xfrm>
            <a:off x="615139" y="683464"/>
            <a:ext cx="8077200" cy="3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198835" lvl="0" marL="198835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Overactivation of AKT pathway occurs in ~ half of HR+ HER2- breast cancers</a:t>
            </a:r>
            <a:endParaRPr/>
          </a:p>
          <a:p>
            <a:pPr indent="-198835" lvl="1" marL="469106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" sz="1800"/>
              <a:t>Activating mutations in PIK3CA and AKT1</a:t>
            </a:r>
            <a:endParaRPr/>
          </a:p>
          <a:p>
            <a:pPr indent="-198835" lvl="1" marL="469106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" sz="1800"/>
              <a:t>Inactivating alterations in PTEN</a:t>
            </a:r>
            <a:endParaRPr/>
          </a:p>
          <a:p>
            <a:pPr indent="-84535" lvl="1" marL="469106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/>
          </a:p>
          <a:p>
            <a:pPr indent="-198835" lvl="0" marL="198835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AKT signaling may also be activated in absence of genetic alterations in patients with endocrine resistance</a:t>
            </a:r>
            <a:endParaRPr/>
          </a:p>
          <a:p>
            <a:pPr indent="-84535" lvl="0" marL="198835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198835" lvl="0" marL="198835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" sz="1800"/>
              <a:t>Alterations may be present at the time of initial diagnosis and can be acquired by means of previous treatments including CDK4/6i</a:t>
            </a:r>
            <a:endParaRPr/>
          </a:p>
        </p:txBody>
      </p:sp>
      <p:sp>
        <p:nvSpPr>
          <p:cNvPr id="789" name="Google Shape;789;p78"/>
          <p:cNvSpPr txBox="1"/>
          <p:nvPr>
            <p:ph idx="2" type="body"/>
          </p:nvPr>
        </p:nvSpPr>
        <p:spPr>
          <a:xfrm>
            <a:off x="462677" y="4789836"/>
            <a:ext cx="83820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90" name="Google Shape;790;p78"/>
          <p:cNvSpPr txBox="1"/>
          <p:nvPr/>
        </p:nvSpPr>
        <p:spPr>
          <a:xfrm flipH="1">
            <a:off x="3069600" y="4177556"/>
            <a:ext cx="6074400" cy="17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Millis SZ, et al JAMA Oncol 2016, Wander SA, et al Cancer Discov 2020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9"/>
          <p:cNvSpPr txBox="1"/>
          <p:nvPr>
            <p:ph type="title"/>
          </p:nvPr>
        </p:nvSpPr>
        <p:spPr>
          <a:xfrm>
            <a:off x="1161900" y="199287"/>
            <a:ext cx="68202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2E51"/>
                </a:solidFill>
              </a:rPr>
              <a:t>Phosphoinositide 3-Kinase (PI3K) inhibitors</a:t>
            </a:r>
            <a:endParaRPr/>
          </a:p>
        </p:txBody>
      </p:sp>
      <p:sp>
        <p:nvSpPr>
          <p:cNvPr id="796" name="Google Shape;796;p79"/>
          <p:cNvSpPr txBox="1"/>
          <p:nvPr>
            <p:ph idx="2" type="body"/>
          </p:nvPr>
        </p:nvSpPr>
        <p:spPr>
          <a:xfrm>
            <a:off x="462677" y="4789836"/>
            <a:ext cx="83820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797" name="Google Shape;79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9923" y="822989"/>
            <a:ext cx="2859426" cy="3142365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Google Shape;798;p79"/>
          <p:cNvSpPr txBox="1"/>
          <p:nvPr/>
        </p:nvSpPr>
        <p:spPr>
          <a:xfrm>
            <a:off x="409113" y="625727"/>
            <a:ext cx="4080300" cy="40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PIK3CA mutation present in ~40% of patients with HR+ HER2- breast cancer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Alpelisib showed efficacy in the SOLAR-1 phase 3 trial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PFS was </a:t>
            </a:r>
            <a:r>
              <a:rPr i="1" lang="en" sz="2000" u="sng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11 months </a:t>
            </a: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combination arm vs 5.7 months with fulvestrant alone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Discontinuation rate due to AEs 25.4%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 6% of patients had received prior CDK 4/6i 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79"/>
          <p:cNvSpPr txBox="1"/>
          <p:nvPr/>
        </p:nvSpPr>
        <p:spPr>
          <a:xfrm flipH="1">
            <a:off x="2968238" y="4142626"/>
            <a:ext cx="6074400" cy="17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Andre F, et al. NEJM 2019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80"/>
          <p:cNvSpPr txBox="1"/>
          <p:nvPr>
            <p:ph type="title"/>
          </p:nvPr>
        </p:nvSpPr>
        <p:spPr>
          <a:xfrm>
            <a:off x="159026" y="127494"/>
            <a:ext cx="86820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2E51"/>
                </a:solidFill>
              </a:rPr>
              <a:t>Prospective phase 2 BYLieve trial: Aplelisib with fulvestarnt or letrozole in patients with PIK3CA mutated ER+/HER2- mBC previously treated with CDK 4/6i</a:t>
            </a:r>
            <a:endParaRPr/>
          </a:p>
        </p:txBody>
      </p:sp>
      <p:graphicFrame>
        <p:nvGraphicFramePr>
          <p:cNvPr id="806" name="Google Shape;806;p80"/>
          <p:cNvGraphicFramePr/>
          <p:nvPr/>
        </p:nvGraphicFramePr>
        <p:xfrm>
          <a:off x="414006" y="110318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{E59E17DB-5017-462E-9355-0860E7EA2A64}</a:tableStyleId>
              </a:tblPr>
              <a:tblGrid>
                <a:gridCol w="2095525"/>
                <a:gridCol w="2095525"/>
                <a:gridCol w="2095525"/>
                <a:gridCol w="2095525"/>
              </a:tblGrid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Cohort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A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B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/>
                        <a:t>C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N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127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126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126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Details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Immediate prior AI + CDK4/6i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Immediate prior fulvestrant + CDK4/6i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Immediate prior CT or ET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Treatment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Fulvestrant + alpelisib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Letrozole + alpelisib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Fulvestrant + alpelisib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Prior CDK4/6i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100%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100%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66.7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mPFS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7.3 mons.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5.7 mons.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5.6 mons.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mOS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17.3 mons.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Not reported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Not reported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ORR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17%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15.7%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24.3%</a:t>
                      </a:r>
                      <a:endParaRPr sz="1400"/>
                    </a:p>
                  </a:txBody>
                  <a:tcPr marT="45675" marB="45675" marR="91450" marL="91450"/>
                </a:tc>
              </a:tr>
              <a:tr h="305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Discontinuation rate due to AEs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20%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14.3%</a:t>
                      </a:r>
                      <a:endParaRPr sz="1400"/>
                    </a:p>
                  </a:txBody>
                  <a:tcPr marT="45675" marB="4567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15.1%</a:t>
                      </a:r>
                      <a:endParaRPr sz="1400"/>
                    </a:p>
                  </a:txBody>
                  <a:tcPr marT="45675" marB="45675" marR="91450" marL="91450"/>
                </a:tc>
              </a:tr>
            </a:tbl>
          </a:graphicData>
        </a:graphic>
      </p:graphicFrame>
      <p:sp>
        <p:nvSpPr>
          <p:cNvPr id="807" name="Google Shape;807;p80"/>
          <p:cNvSpPr txBox="1"/>
          <p:nvPr>
            <p:ph idx="2" type="body"/>
          </p:nvPr>
        </p:nvSpPr>
        <p:spPr>
          <a:xfrm>
            <a:off x="462677" y="4789836"/>
            <a:ext cx="83820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08" name="Google Shape;808;p80"/>
          <p:cNvSpPr/>
          <p:nvPr/>
        </p:nvSpPr>
        <p:spPr>
          <a:xfrm>
            <a:off x="414006" y="2909478"/>
            <a:ext cx="8382000" cy="297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80"/>
          <p:cNvSpPr txBox="1"/>
          <p:nvPr/>
        </p:nvSpPr>
        <p:spPr>
          <a:xfrm flipH="1">
            <a:off x="3069600" y="4420931"/>
            <a:ext cx="6074400" cy="17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Rugo H, et al. Lancet Onc 2021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81"/>
          <p:cNvSpPr txBox="1"/>
          <p:nvPr>
            <p:ph type="title"/>
          </p:nvPr>
        </p:nvSpPr>
        <p:spPr>
          <a:xfrm>
            <a:off x="1243640" y="125899"/>
            <a:ext cx="68202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2E51"/>
                </a:solidFill>
              </a:rPr>
              <a:t>Analyzing alpelisib long term responders</a:t>
            </a:r>
            <a:endParaRPr/>
          </a:p>
        </p:txBody>
      </p:sp>
      <p:sp>
        <p:nvSpPr>
          <p:cNvPr id="815" name="Google Shape;815;p81"/>
          <p:cNvSpPr txBox="1"/>
          <p:nvPr>
            <p:ph idx="1" type="body"/>
          </p:nvPr>
        </p:nvSpPr>
        <p:spPr>
          <a:xfrm>
            <a:off x="462677" y="744524"/>
            <a:ext cx="8077200" cy="3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800"/>
              <a:t>ByLieve: Alpelisib + fulvestarnt after CDK 4/6i + ET (Cohort A)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" sz="1800"/>
              <a:t>Goal – to determine clinical features of long term responders</a:t>
            </a:r>
            <a:endParaRPr/>
          </a:p>
          <a:p>
            <a:pPr indent="-198835" lvl="1" marL="469106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/>
              <a:t>LT PFS (&gt; 12 months) – 26% mPFS 25 mo</a:t>
            </a:r>
            <a:endParaRPr sz="1800"/>
          </a:p>
          <a:p>
            <a:pPr indent="-198835" lvl="1" marL="469106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/>
              <a:t>VLT PFS (&gt;18 months) – 16% mPFS NR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" sz="1800"/>
              <a:t>Prognostic factors associated with LT/VLT responders:</a:t>
            </a:r>
            <a:endParaRPr/>
          </a:p>
          <a:p>
            <a:pPr indent="-198835" lvl="1" marL="469106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/>
              <a:t>Lower BMI and ECOG PS</a:t>
            </a:r>
            <a:endParaRPr/>
          </a:p>
          <a:p>
            <a:pPr indent="-198835" lvl="1" marL="469106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/>
              <a:t>Longer time from initial diagnosis to first recurrence</a:t>
            </a:r>
            <a:endParaRPr/>
          </a:p>
          <a:p>
            <a:pPr indent="-198835" lvl="1" marL="469106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/>
              <a:t>Bone only lesions</a:t>
            </a:r>
            <a:endParaRPr/>
          </a:p>
          <a:p>
            <a:pPr indent="-198835" lvl="1" marL="469106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/>
              <a:t>Fewer liver metastases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1800"/>
              <a:t>Incidence of ESR1 mutation on LT vs VLT v non-LT : 26% vs 25% vs 27%</a:t>
            </a:r>
            <a:endParaRPr/>
          </a:p>
        </p:txBody>
      </p:sp>
      <p:sp>
        <p:nvSpPr>
          <p:cNvPr id="816" name="Google Shape;816;p81"/>
          <p:cNvSpPr txBox="1"/>
          <p:nvPr>
            <p:ph idx="2" type="body"/>
          </p:nvPr>
        </p:nvSpPr>
        <p:spPr>
          <a:xfrm>
            <a:off x="462677" y="4789836"/>
            <a:ext cx="83820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17" name="Google Shape;817;p81"/>
          <p:cNvSpPr txBox="1"/>
          <p:nvPr/>
        </p:nvSpPr>
        <p:spPr>
          <a:xfrm flipH="1">
            <a:off x="3069600" y="4175871"/>
            <a:ext cx="6074400" cy="170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Rugo H, et al. SABCS 2022 PD 13-06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82"/>
          <p:cNvSpPr txBox="1"/>
          <p:nvPr>
            <p:ph idx="2" type="body"/>
          </p:nvPr>
        </p:nvSpPr>
        <p:spPr>
          <a:xfrm>
            <a:off x="462677" y="4789836"/>
            <a:ext cx="83820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23" name="Google Shape;823;p82"/>
          <p:cNvSpPr txBox="1"/>
          <p:nvPr>
            <p:ph type="title"/>
          </p:nvPr>
        </p:nvSpPr>
        <p:spPr>
          <a:xfrm>
            <a:off x="288235" y="126883"/>
            <a:ext cx="85566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2E51"/>
                </a:solidFill>
              </a:rPr>
              <a:t>Phase 3 trial CAPItello 291: Capivasertib + fulvestrant vs fulvestrant alone in HR+ HER2- mBC progressing after AI </a:t>
            </a:r>
            <a:r>
              <a:rPr b="1" lang="en" sz="2000" u="sng">
                <a:solidFill>
                  <a:srgbClr val="002E51"/>
                </a:solidFill>
              </a:rPr>
              <a:t>+</a:t>
            </a:r>
            <a:r>
              <a:rPr b="1" lang="en" sz="2000">
                <a:solidFill>
                  <a:srgbClr val="002E51"/>
                </a:solidFill>
              </a:rPr>
              <a:t> CDK4/6i</a:t>
            </a:r>
            <a:endParaRPr b="1" sz="2000" u="sng">
              <a:solidFill>
                <a:srgbClr val="002E51"/>
              </a:solidFill>
            </a:endParaRPr>
          </a:p>
        </p:txBody>
      </p:sp>
      <p:pic>
        <p:nvPicPr>
          <p:cNvPr id="824" name="Google Shape;824;p8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410" y="829893"/>
            <a:ext cx="7552800" cy="263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82"/>
          <p:cNvSpPr txBox="1"/>
          <p:nvPr/>
        </p:nvSpPr>
        <p:spPr>
          <a:xfrm>
            <a:off x="462677" y="3386595"/>
            <a:ext cx="419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Summary of demographics: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82"/>
          <p:cNvSpPr txBox="1"/>
          <p:nvPr/>
        </p:nvSpPr>
        <p:spPr>
          <a:xfrm>
            <a:off x="299197" y="3601504"/>
            <a:ext cx="2442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Median age ~59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Asian 26%, Black 1%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Primary ET resistance ~38%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Visceral mets ~68%</a:t>
            </a:r>
            <a:endParaRPr/>
          </a:p>
        </p:txBody>
      </p:sp>
      <p:sp>
        <p:nvSpPr>
          <p:cNvPr id="827" name="Google Shape;827;p82"/>
          <p:cNvSpPr txBox="1"/>
          <p:nvPr/>
        </p:nvSpPr>
        <p:spPr>
          <a:xfrm>
            <a:off x="2531412" y="3586880"/>
            <a:ext cx="2643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One line of prior ET for MBC ~75%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Prior CDK4/6i for MBC ~70%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Chemotherapy for ABC ~18%</a:t>
            </a:r>
            <a:endParaRPr/>
          </a:p>
        </p:txBody>
      </p:sp>
      <p:sp>
        <p:nvSpPr>
          <p:cNvPr id="828" name="Google Shape;828;p82"/>
          <p:cNvSpPr txBox="1"/>
          <p:nvPr/>
        </p:nvSpPr>
        <p:spPr>
          <a:xfrm>
            <a:off x="3853248" y="4133253"/>
            <a:ext cx="5111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Turner et al, NEJM 2023 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83"/>
          <p:cNvSpPr txBox="1"/>
          <p:nvPr>
            <p:ph idx="1" type="body"/>
          </p:nvPr>
        </p:nvSpPr>
        <p:spPr>
          <a:xfrm>
            <a:off x="478631" y="1120381"/>
            <a:ext cx="8077200" cy="33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6435" lvl="0" marL="198835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34" name="Google Shape;834;p83"/>
          <p:cNvSpPr txBox="1"/>
          <p:nvPr>
            <p:ph idx="2" type="body"/>
          </p:nvPr>
        </p:nvSpPr>
        <p:spPr>
          <a:xfrm>
            <a:off x="462677" y="4789836"/>
            <a:ext cx="83820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835" name="Google Shape;835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80" y="679510"/>
            <a:ext cx="9016402" cy="363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29160"/>
            <a:ext cx="9135564" cy="3685193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83"/>
          <p:cNvSpPr txBox="1"/>
          <p:nvPr>
            <p:ph type="title"/>
          </p:nvPr>
        </p:nvSpPr>
        <p:spPr>
          <a:xfrm>
            <a:off x="578056" y="107023"/>
            <a:ext cx="80772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2E51"/>
                </a:solidFill>
              </a:rPr>
              <a:t>PFS in overall and AKT pathway-altered populations</a:t>
            </a:r>
            <a:endParaRPr b="1" baseline="30000" sz="2400">
              <a:solidFill>
                <a:srgbClr val="002E5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84"/>
          <p:cNvSpPr txBox="1"/>
          <p:nvPr>
            <p:ph idx="2" type="body"/>
          </p:nvPr>
        </p:nvSpPr>
        <p:spPr>
          <a:xfrm>
            <a:off x="462677" y="4789836"/>
            <a:ext cx="83820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43" name="Google Shape;843;p84"/>
          <p:cNvSpPr txBox="1"/>
          <p:nvPr>
            <p:ph type="title"/>
          </p:nvPr>
        </p:nvSpPr>
        <p:spPr>
          <a:xfrm>
            <a:off x="846414" y="164396"/>
            <a:ext cx="68199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2E51"/>
                </a:solidFill>
              </a:rPr>
              <a:t>Summary of PFS by subgroup</a:t>
            </a:r>
            <a:endParaRPr b="1" baseline="30000" sz="2400">
              <a:solidFill>
                <a:srgbClr val="002E51"/>
              </a:solidFill>
            </a:endParaRPr>
          </a:p>
        </p:txBody>
      </p:sp>
      <p:pic>
        <p:nvPicPr>
          <p:cNvPr id="844" name="Google Shape;844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480" y="629209"/>
            <a:ext cx="8673311" cy="3688516"/>
          </a:xfrm>
          <a:prstGeom prst="rect">
            <a:avLst/>
          </a:prstGeom>
          <a:noFill/>
          <a:ln>
            <a:noFill/>
          </a:ln>
        </p:spPr>
      </p:pic>
      <p:sp>
        <p:nvSpPr>
          <p:cNvPr id="845" name="Google Shape;845;p84"/>
          <p:cNvSpPr txBox="1"/>
          <p:nvPr/>
        </p:nvSpPr>
        <p:spPr>
          <a:xfrm>
            <a:off x="7488453" y="4406692"/>
            <a:ext cx="16002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Oliveira et al, ESMO BC 2023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85"/>
          <p:cNvSpPr txBox="1"/>
          <p:nvPr>
            <p:ph type="title"/>
          </p:nvPr>
        </p:nvSpPr>
        <p:spPr>
          <a:xfrm>
            <a:off x="459000" y="127494"/>
            <a:ext cx="68202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1" name="Google Shape;851;p85"/>
          <p:cNvSpPr txBox="1"/>
          <p:nvPr>
            <p:ph idx="2" type="body"/>
          </p:nvPr>
        </p:nvSpPr>
        <p:spPr>
          <a:xfrm>
            <a:off x="462677" y="4789836"/>
            <a:ext cx="83820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852" name="Google Shape;85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045" y="425935"/>
            <a:ext cx="8374393" cy="3926782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85"/>
          <p:cNvSpPr txBox="1"/>
          <p:nvPr>
            <p:ph idx="1" type="body"/>
          </p:nvPr>
        </p:nvSpPr>
        <p:spPr>
          <a:xfrm>
            <a:off x="3861334" y="4418612"/>
            <a:ext cx="51486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Rugo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al, ASCO 2023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86"/>
          <p:cNvSpPr txBox="1"/>
          <p:nvPr>
            <p:ph type="title"/>
          </p:nvPr>
        </p:nvSpPr>
        <p:spPr>
          <a:xfrm>
            <a:off x="459000" y="127494"/>
            <a:ext cx="68202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86"/>
          <p:cNvSpPr txBox="1"/>
          <p:nvPr>
            <p:ph idx="2" type="body"/>
          </p:nvPr>
        </p:nvSpPr>
        <p:spPr>
          <a:xfrm>
            <a:off x="462677" y="4789836"/>
            <a:ext cx="83820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860" name="Google Shape;860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417" y="297899"/>
            <a:ext cx="8547491" cy="4070234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86"/>
          <p:cNvSpPr txBox="1"/>
          <p:nvPr>
            <p:ph idx="1" type="body"/>
          </p:nvPr>
        </p:nvSpPr>
        <p:spPr>
          <a:xfrm>
            <a:off x="3765083" y="4404875"/>
            <a:ext cx="51486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Rugo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al, ESMO 2024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87"/>
          <p:cNvSpPr txBox="1"/>
          <p:nvPr>
            <p:ph idx="2" type="body"/>
          </p:nvPr>
        </p:nvSpPr>
        <p:spPr>
          <a:xfrm>
            <a:off x="462677" y="4789836"/>
            <a:ext cx="83820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67" name="Google Shape;867;p87"/>
          <p:cNvSpPr txBox="1"/>
          <p:nvPr>
            <p:ph type="title"/>
          </p:nvPr>
        </p:nvSpPr>
        <p:spPr>
          <a:xfrm>
            <a:off x="660018" y="1504"/>
            <a:ext cx="78240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2E51"/>
                </a:solidFill>
              </a:rPr>
              <a:t>Sequencing after frontline CDK 4/6i: Do you continue with a CDK 4/6i or switch therapy?</a:t>
            </a:r>
            <a:endParaRPr/>
          </a:p>
        </p:txBody>
      </p:sp>
      <p:sp>
        <p:nvSpPr>
          <p:cNvPr id="868" name="Google Shape;868;p87"/>
          <p:cNvSpPr/>
          <p:nvPr/>
        </p:nvSpPr>
        <p:spPr>
          <a:xfrm>
            <a:off x="565887" y="1867322"/>
            <a:ext cx="914400" cy="612000"/>
          </a:xfrm>
          <a:prstGeom prst="flowChartAlternateProcess">
            <a:avLst/>
          </a:prstGeom>
          <a:solidFill>
            <a:srgbClr val="FFC000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 + CDK4/6i</a:t>
            </a:r>
            <a:endParaRPr/>
          </a:p>
        </p:txBody>
      </p:sp>
      <p:sp>
        <p:nvSpPr>
          <p:cNvPr id="869" name="Google Shape;869;p87"/>
          <p:cNvSpPr/>
          <p:nvPr/>
        </p:nvSpPr>
        <p:spPr>
          <a:xfrm>
            <a:off x="1483429" y="1120563"/>
            <a:ext cx="1299411" cy="721229"/>
          </a:xfrm>
          <a:prstGeom prst="flowChartProcess">
            <a:avLst/>
          </a:prstGeom>
          <a:solidFill>
            <a:srgbClr val="E5E5E5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Factors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</a:pPr>
            <a:r>
              <a:rPr lang="en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Prior ET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Somatic mutations: ESR1, PIK3CA, AKT, PTEN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</a:pPr>
            <a:r>
              <a:rPr lang="en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BRCA 1/2 status</a:t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Response to prior CDK 4/6i &gt; or &lt; 12 months</a:t>
            </a:r>
            <a:endParaRPr/>
          </a:p>
          <a:p>
            <a:pPr indent="-1079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87"/>
          <p:cNvSpPr/>
          <p:nvPr/>
        </p:nvSpPr>
        <p:spPr>
          <a:xfrm>
            <a:off x="3368079" y="757508"/>
            <a:ext cx="1203900" cy="206700"/>
          </a:xfrm>
          <a:prstGeom prst="flowChartAlternateProcess">
            <a:avLst/>
          </a:prstGeom>
          <a:solidFill>
            <a:srgbClr val="92D05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gBRCA</a:t>
            </a: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1/2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mutation</a:t>
            </a:r>
            <a:endParaRPr/>
          </a:p>
        </p:txBody>
      </p:sp>
      <p:sp>
        <p:nvSpPr>
          <p:cNvPr id="871" name="Google Shape;871;p87"/>
          <p:cNvSpPr/>
          <p:nvPr/>
        </p:nvSpPr>
        <p:spPr>
          <a:xfrm>
            <a:off x="3368078" y="1056707"/>
            <a:ext cx="1203900" cy="206700"/>
          </a:xfrm>
          <a:prstGeom prst="flowChartAlternateProcess">
            <a:avLst/>
          </a:prstGeom>
          <a:solidFill>
            <a:srgbClr val="6868C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PIK3CA mutation</a:t>
            </a:r>
            <a:endParaRPr/>
          </a:p>
        </p:txBody>
      </p:sp>
      <p:sp>
        <p:nvSpPr>
          <p:cNvPr id="872" name="Google Shape;872;p87"/>
          <p:cNvSpPr/>
          <p:nvPr/>
        </p:nvSpPr>
        <p:spPr>
          <a:xfrm>
            <a:off x="3354329" y="1355906"/>
            <a:ext cx="1299300" cy="354900"/>
          </a:xfrm>
          <a:prstGeom prst="flowChartAlternateProcess">
            <a:avLst/>
          </a:prstGeom>
          <a:solidFill>
            <a:srgbClr val="6868C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AKT mutated pathway (PIK3CA/AKT/PTEN)</a:t>
            </a:r>
            <a:endParaRPr/>
          </a:p>
        </p:txBody>
      </p:sp>
      <p:sp>
        <p:nvSpPr>
          <p:cNvPr id="873" name="Google Shape;873;p87"/>
          <p:cNvSpPr/>
          <p:nvPr/>
        </p:nvSpPr>
        <p:spPr>
          <a:xfrm>
            <a:off x="3354329" y="1786052"/>
            <a:ext cx="1355100" cy="445500"/>
          </a:xfrm>
          <a:prstGeom prst="flowChartAlternateProcess">
            <a:avLst/>
          </a:prstGeom>
          <a:solidFill>
            <a:srgbClr val="6868CF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PIK3CA/AKT/PTEN wd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Benefit to 1</a:t>
            </a:r>
            <a:r>
              <a:rPr baseline="30000"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line CDK 4/6i &lt; 12 mths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87"/>
          <p:cNvSpPr/>
          <p:nvPr/>
        </p:nvSpPr>
        <p:spPr>
          <a:xfrm>
            <a:off x="3354330" y="2296953"/>
            <a:ext cx="1410300" cy="455700"/>
          </a:xfrm>
          <a:prstGeom prst="flowChartAlternateProcess">
            <a:avLst/>
          </a:prstGeom>
          <a:solidFill>
            <a:srgbClr val="00B0F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ESR1 mutated tumors prolonged benefit to 1</a:t>
            </a:r>
            <a:r>
              <a:rPr b="0" baseline="3000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line CDK 4/6i (&gt;12 mths)</a:t>
            </a:r>
            <a:endParaRPr/>
          </a:p>
        </p:txBody>
      </p:sp>
      <p:sp>
        <p:nvSpPr>
          <p:cNvPr id="875" name="Google Shape;875;p87"/>
          <p:cNvSpPr/>
          <p:nvPr/>
        </p:nvSpPr>
        <p:spPr>
          <a:xfrm>
            <a:off x="3354329" y="2878141"/>
            <a:ext cx="1355100" cy="343500"/>
          </a:xfrm>
          <a:prstGeom prst="flowChartAlternateProcess">
            <a:avLst/>
          </a:prstGeom>
          <a:solidFill>
            <a:srgbClr val="FFC6C6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Mild progression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known mutation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87"/>
          <p:cNvSpPr/>
          <p:nvPr/>
        </p:nvSpPr>
        <p:spPr>
          <a:xfrm>
            <a:off x="3354331" y="3336001"/>
            <a:ext cx="1217700" cy="293100"/>
          </a:xfrm>
          <a:prstGeom prst="flowChartAlternateProcess">
            <a:avLst/>
          </a:prstGeom>
          <a:solidFill>
            <a:srgbClr val="7CEB99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mutation detected</a:t>
            </a:r>
            <a:endParaRPr/>
          </a:p>
        </p:txBody>
      </p:sp>
      <p:sp>
        <p:nvSpPr>
          <p:cNvPr id="877" name="Google Shape;877;p87"/>
          <p:cNvSpPr/>
          <p:nvPr/>
        </p:nvSpPr>
        <p:spPr>
          <a:xfrm>
            <a:off x="3354329" y="3732146"/>
            <a:ext cx="1217700" cy="213600"/>
          </a:xfrm>
          <a:prstGeom prst="flowChartAlternateProcess">
            <a:avLst/>
          </a:prstGeom>
          <a:solidFill>
            <a:srgbClr val="FF0000"/>
          </a:solidFill>
          <a:ln cap="flat" cmpd="sng" w="127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Visceral crisis</a:t>
            </a:r>
            <a:endParaRPr/>
          </a:p>
        </p:txBody>
      </p:sp>
      <p:sp>
        <p:nvSpPr>
          <p:cNvPr id="878" name="Google Shape;878;p87"/>
          <p:cNvSpPr/>
          <p:nvPr/>
        </p:nvSpPr>
        <p:spPr>
          <a:xfrm>
            <a:off x="5665153" y="757508"/>
            <a:ext cx="1044900" cy="206700"/>
          </a:xfrm>
          <a:prstGeom prst="flowChartAlternateProcess">
            <a:avLst/>
          </a:prstGeom>
          <a:solidFill>
            <a:srgbClr val="E5E5E5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PARP inhibitor</a:t>
            </a:r>
            <a:endParaRPr/>
          </a:p>
        </p:txBody>
      </p:sp>
      <p:sp>
        <p:nvSpPr>
          <p:cNvPr id="879" name="Google Shape;879;p87"/>
          <p:cNvSpPr/>
          <p:nvPr/>
        </p:nvSpPr>
        <p:spPr>
          <a:xfrm>
            <a:off x="5665152" y="1056707"/>
            <a:ext cx="1044900" cy="206700"/>
          </a:xfrm>
          <a:prstGeom prst="flowChartAlternateProcess">
            <a:avLst/>
          </a:prstGeom>
          <a:solidFill>
            <a:srgbClr val="E5E5E5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Alpelisib + FUL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87"/>
          <p:cNvSpPr/>
          <p:nvPr/>
        </p:nvSpPr>
        <p:spPr>
          <a:xfrm>
            <a:off x="5655396" y="1496276"/>
            <a:ext cx="1164900" cy="206700"/>
          </a:xfrm>
          <a:prstGeom prst="flowChartAlternateProcess">
            <a:avLst/>
          </a:prstGeom>
          <a:solidFill>
            <a:srgbClr val="E5E5E5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Capivasertib + FUL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87"/>
          <p:cNvSpPr/>
          <p:nvPr/>
        </p:nvSpPr>
        <p:spPr>
          <a:xfrm>
            <a:off x="5665154" y="2364909"/>
            <a:ext cx="1054800" cy="206700"/>
          </a:xfrm>
          <a:prstGeom prst="flowChartAlternateProcess">
            <a:avLst/>
          </a:prstGeom>
          <a:solidFill>
            <a:srgbClr val="E5E5E5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Elacestrant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p87"/>
          <p:cNvSpPr/>
          <p:nvPr/>
        </p:nvSpPr>
        <p:spPr>
          <a:xfrm>
            <a:off x="5655397" y="2896432"/>
            <a:ext cx="1491900" cy="241500"/>
          </a:xfrm>
          <a:prstGeom prst="flowChartAlternateProcess">
            <a:avLst/>
          </a:prstGeom>
          <a:solidFill>
            <a:srgbClr val="E5E5E5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Switching ET + Ribo/Abema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87"/>
          <p:cNvSpPr/>
          <p:nvPr/>
        </p:nvSpPr>
        <p:spPr>
          <a:xfrm>
            <a:off x="5665153" y="3359182"/>
            <a:ext cx="1155000" cy="206700"/>
          </a:xfrm>
          <a:prstGeom prst="flowChartAlternateProcess">
            <a:avLst/>
          </a:prstGeom>
          <a:solidFill>
            <a:srgbClr val="E5E5E5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Everolimus + ET</a:t>
            </a:r>
            <a:endParaRPr/>
          </a:p>
        </p:txBody>
      </p:sp>
      <p:sp>
        <p:nvSpPr>
          <p:cNvPr id="884" name="Google Shape;884;p87"/>
          <p:cNvSpPr/>
          <p:nvPr/>
        </p:nvSpPr>
        <p:spPr>
          <a:xfrm>
            <a:off x="5665152" y="3732146"/>
            <a:ext cx="954600" cy="206700"/>
          </a:xfrm>
          <a:prstGeom prst="flowChartAlternateProcess">
            <a:avLst/>
          </a:prstGeom>
          <a:solidFill>
            <a:srgbClr val="E5E5E5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Chemotherapy</a:t>
            </a:r>
            <a:endParaRPr/>
          </a:p>
        </p:txBody>
      </p:sp>
      <p:sp>
        <p:nvSpPr>
          <p:cNvPr id="885" name="Google Shape;885;p87"/>
          <p:cNvSpPr/>
          <p:nvPr/>
        </p:nvSpPr>
        <p:spPr>
          <a:xfrm>
            <a:off x="4853882" y="1506617"/>
            <a:ext cx="598200" cy="92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9AD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p87"/>
          <p:cNvSpPr/>
          <p:nvPr/>
        </p:nvSpPr>
        <p:spPr>
          <a:xfrm rot="1108695">
            <a:off x="4850979" y="1287752"/>
            <a:ext cx="627554" cy="6451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9AD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p87"/>
          <p:cNvSpPr/>
          <p:nvPr/>
        </p:nvSpPr>
        <p:spPr>
          <a:xfrm rot="-1152784">
            <a:off x="4837900" y="1786427"/>
            <a:ext cx="621729" cy="5872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A9AD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p87"/>
          <p:cNvSpPr/>
          <p:nvPr/>
        </p:nvSpPr>
        <p:spPr>
          <a:xfrm>
            <a:off x="4845614" y="1101051"/>
            <a:ext cx="598200" cy="92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7030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87"/>
          <p:cNvSpPr/>
          <p:nvPr/>
        </p:nvSpPr>
        <p:spPr>
          <a:xfrm>
            <a:off x="4853883" y="800743"/>
            <a:ext cx="598200" cy="92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2D05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0" name="Google Shape;890;p87"/>
          <p:cNvSpPr/>
          <p:nvPr/>
        </p:nvSpPr>
        <p:spPr>
          <a:xfrm>
            <a:off x="4850443" y="2447876"/>
            <a:ext cx="598200" cy="92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B0F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1" name="Google Shape;891;p87"/>
          <p:cNvSpPr/>
          <p:nvPr/>
        </p:nvSpPr>
        <p:spPr>
          <a:xfrm>
            <a:off x="4845613" y="2971174"/>
            <a:ext cx="598200" cy="92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C6C6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2" name="Google Shape;892;p87"/>
          <p:cNvSpPr/>
          <p:nvPr/>
        </p:nvSpPr>
        <p:spPr>
          <a:xfrm>
            <a:off x="4839684" y="3409909"/>
            <a:ext cx="598200" cy="92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AAE57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87"/>
          <p:cNvSpPr/>
          <p:nvPr/>
        </p:nvSpPr>
        <p:spPr>
          <a:xfrm>
            <a:off x="4839684" y="3776932"/>
            <a:ext cx="598200" cy="92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4" name="Google Shape;894;p87"/>
          <p:cNvCxnSpPr>
            <a:stCxn id="868" idx="3"/>
          </p:cNvCxnSpPr>
          <p:nvPr/>
        </p:nvCxnSpPr>
        <p:spPr>
          <a:xfrm flipH="1" rot="10800000">
            <a:off x="1480287" y="2163722"/>
            <a:ext cx="1400400" cy="960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95" name="Google Shape;895;p87"/>
          <p:cNvCxnSpPr/>
          <p:nvPr/>
        </p:nvCxnSpPr>
        <p:spPr>
          <a:xfrm flipH="1">
            <a:off x="2866904" y="854063"/>
            <a:ext cx="13800" cy="298500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96" name="Google Shape;896;p87"/>
          <p:cNvCxnSpPr>
            <a:endCxn id="870" idx="1"/>
          </p:cNvCxnSpPr>
          <p:nvPr/>
        </p:nvCxnSpPr>
        <p:spPr>
          <a:xfrm flipH="1" rot="10800000">
            <a:off x="2880579" y="860858"/>
            <a:ext cx="487500" cy="630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97" name="Google Shape;897;p87"/>
          <p:cNvCxnSpPr/>
          <p:nvPr/>
        </p:nvCxnSpPr>
        <p:spPr>
          <a:xfrm flipH="1" rot="10800000">
            <a:off x="2860459" y="3829315"/>
            <a:ext cx="493800" cy="450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98" name="Google Shape;898;p87"/>
          <p:cNvCxnSpPr/>
          <p:nvPr/>
        </p:nvCxnSpPr>
        <p:spPr>
          <a:xfrm flipH="1" rot="10800000">
            <a:off x="2874211" y="1157289"/>
            <a:ext cx="487500" cy="630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99" name="Google Shape;899;p87"/>
          <p:cNvCxnSpPr/>
          <p:nvPr/>
        </p:nvCxnSpPr>
        <p:spPr>
          <a:xfrm flipH="1" rot="10800000">
            <a:off x="2866956" y="1517084"/>
            <a:ext cx="487500" cy="630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00" name="Google Shape;900;p87"/>
          <p:cNvCxnSpPr/>
          <p:nvPr/>
        </p:nvCxnSpPr>
        <p:spPr>
          <a:xfrm flipH="1" rot="10800000">
            <a:off x="2874211" y="2007277"/>
            <a:ext cx="487500" cy="630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01" name="Google Shape;901;p87"/>
          <p:cNvCxnSpPr/>
          <p:nvPr/>
        </p:nvCxnSpPr>
        <p:spPr>
          <a:xfrm flipH="1" rot="10800000">
            <a:off x="2880704" y="2524416"/>
            <a:ext cx="487500" cy="630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02" name="Google Shape;902;p87"/>
          <p:cNvCxnSpPr/>
          <p:nvPr/>
        </p:nvCxnSpPr>
        <p:spPr>
          <a:xfrm flipH="1" rot="10800000">
            <a:off x="2860459" y="3047641"/>
            <a:ext cx="487500" cy="630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03" name="Google Shape;903;p87"/>
          <p:cNvCxnSpPr/>
          <p:nvPr/>
        </p:nvCxnSpPr>
        <p:spPr>
          <a:xfrm flipH="1" rot="10800000">
            <a:off x="2866956" y="3488062"/>
            <a:ext cx="487500" cy="6300"/>
          </a:xfrm>
          <a:prstGeom prst="straightConnector1">
            <a:avLst/>
          </a:prstGeom>
          <a:solidFill>
            <a:schemeClr val="accen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04" name="Google Shape;904;p87"/>
          <p:cNvSpPr/>
          <p:nvPr/>
        </p:nvSpPr>
        <p:spPr>
          <a:xfrm>
            <a:off x="2096026" y="1865100"/>
            <a:ext cx="74100" cy="2082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87"/>
          <p:cNvSpPr txBox="1"/>
          <p:nvPr/>
        </p:nvSpPr>
        <p:spPr>
          <a:xfrm>
            <a:off x="6730816" y="1070858"/>
            <a:ext cx="1491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Discontinuation rate 25%</a:t>
            </a:r>
            <a:endParaRPr/>
          </a:p>
        </p:txBody>
      </p:sp>
      <p:sp>
        <p:nvSpPr>
          <p:cNvPr id="906" name="Google Shape;906;p87"/>
          <p:cNvSpPr txBox="1"/>
          <p:nvPr/>
        </p:nvSpPr>
        <p:spPr>
          <a:xfrm>
            <a:off x="6840816" y="1501783"/>
            <a:ext cx="1491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Discontinuation rate 13%</a:t>
            </a:r>
            <a:endParaRPr/>
          </a:p>
        </p:txBody>
      </p:sp>
      <p:sp>
        <p:nvSpPr>
          <p:cNvPr id="907" name="Google Shape;907;p87"/>
          <p:cNvSpPr txBox="1"/>
          <p:nvPr/>
        </p:nvSpPr>
        <p:spPr>
          <a:xfrm>
            <a:off x="7321282" y="2624773"/>
            <a:ext cx="1491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Fulvestrant mono less effective</a:t>
            </a:r>
            <a:endParaRPr/>
          </a:p>
        </p:txBody>
      </p:sp>
      <p:sp>
        <p:nvSpPr>
          <p:cNvPr id="908" name="Google Shape;908;p87"/>
          <p:cNvSpPr/>
          <p:nvPr/>
        </p:nvSpPr>
        <p:spPr>
          <a:xfrm>
            <a:off x="7183008" y="2280676"/>
            <a:ext cx="138300" cy="913500"/>
          </a:xfrm>
          <a:prstGeom prst="rightBrace">
            <a:avLst>
              <a:gd fmla="val 8333" name="adj1"/>
              <a:gd fmla="val 50000" name="adj2"/>
            </a:avLst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p87"/>
          <p:cNvSpPr txBox="1"/>
          <p:nvPr/>
        </p:nvSpPr>
        <p:spPr>
          <a:xfrm>
            <a:off x="6815605" y="3327892"/>
            <a:ext cx="1491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data from randomized trials with CDK 4/6I pretreatment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4"/>
          <p:cNvSpPr txBox="1"/>
          <p:nvPr/>
        </p:nvSpPr>
        <p:spPr>
          <a:xfrm>
            <a:off x="386694" y="1979576"/>
            <a:ext cx="3479100" cy="1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6A513"/>
              </a:buClr>
              <a:buSzPts val="1500"/>
              <a:buFont typeface="Arial"/>
              <a:buNone/>
            </a:pPr>
            <a:r>
              <a:rPr b="1" i="1" lang="en" sz="1500">
                <a:solidFill>
                  <a:srgbClr val="E6A513"/>
                </a:solidFill>
                <a:latin typeface="Arial"/>
                <a:ea typeface="Arial"/>
                <a:cs typeface="Arial"/>
                <a:sym typeface="Arial"/>
              </a:rPr>
              <a:t>2024 Events</a:t>
            </a:r>
            <a:endParaRPr b="1" sz="1500">
              <a:solidFill>
                <a:srgbClr val="E6A51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1" lang="en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Pan Tumor: </a:t>
            </a:r>
            <a:r>
              <a:rPr lang="en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October, Miami, FL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1" lang="en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Gastrointestinal: </a:t>
            </a:r>
            <a:r>
              <a:rPr lang="en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November, Washington, DC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r>
              <a:rPr b="1" lang="en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Breast: </a:t>
            </a:r>
            <a:r>
              <a:rPr lang="en" sz="10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December, San Antonio, TX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88"/>
          <p:cNvSpPr txBox="1"/>
          <p:nvPr>
            <p:ph type="title"/>
          </p:nvPr>
        </p:nvSpPr>
        <p:spPr>
          <a:xfrm>
            <a:off x="459000" y="127494"/>
            <a:ext cx="6820200" cy="6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p88"/>
          <p:cNvSpPr txBox="1"/>
          <p:nvPr>
            <p:ph idx="1" type="body"/>
          </p:nvPr>
        </p:nvSpPr>
        <p:spPr>
          <a:xfrm>
            <a:off x="1498790" y="1291467"/>
            <a:ext cx="5988300" cy="23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98835" lvl="0" marL="198835" rtl="0" algn="ctr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>
                <a:solidFill>
                  <a:srgbClr val="002E51"/>
                </a:solidFill>
              </a:rPr>
              <a:t>Thank you!</a:t>
            </a:r>
            <a:endParaRPr/>
          </a:p>
        </p:txBody>
      </p:sp>
      <p:sp>
        <p:nvSpPr>
          <p:cNvPr id="916" name="Google Shape;916;p88"/>
          <p:cNvSpPr txBox="1"/>
          <p:nvPr>
            <p:ph idx="2" type="body"/>
          </p:nvPr>
        </p:nvSpPr>
        <p:spPr>
          <a:xfrm>
            <a:off x="462677" y="4789836"/>
            <a:ext cx="8382000" cy="185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90000" wrap="square" tIns="468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0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89"/>
          <p:cNvSpPr/>
          <p:nvPr/>
        </p:nvSpPr>
        <p:spPr>
          <a:xfrm>
            <a:off x="0" y="2584444"/>
            <a:ext cx="91299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C82C"/>
                </a:solidFill>
                <a:latin typeface="Arial"/>
                <a:ea typeface="Arial"/>
                <a:cs typeface="Arial"/>
                <a:sym typeface="Arial"/>
              </a:rPr>
              <a:t>BREAST MALIGNANCIES</a:t>
            </a:r>
            <a:endParaRPr/>
          </a:p>
        </p:txBody>
      </p:sp>
      <p:sp>
        <p:nvSpPr>
          <p:cNvPr id="922" name="Google Shape;922;p89"/>
          <p:cNvSpPr/>
          <p:nvPr/>
        </p:nvSpPr>
        <p:spPr>
          <a:xfrm>
            <a:off x="14075" y="3071060"/>
            <a:ext cx="9129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August 28</a:t>
            </a:r>
            <a:r>
              <a:rPr baseline="30000"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2024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90"/>
          <p:cNvSpPr txBox="1"/>
          <p:nvPr>
            <p:ph idx="1" type="subTitle"/>
          </p:nvPr>
        </p:nvSpPr>
        <p:spPr>
          <a:xfrm>
            <a:off x="1371600" y="1796405"/>
            <a:ext cx="6400800" cy="22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b="1" lang="en">
                <a:solidFill>
                  <a:srgbClr val="002E51"/>
                </a:solidFill>
              </a:rPr>
              <a:t>Xylina Gregg MD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Utah Cancer Specialists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Salt Lake City UT</a:t>
            </a:r>
            <a:br>
              <a:rPr lang="en">
                <a:solidFill>
                  <a:srgbClr val="002E51"/>
                </a:solidFill>
              </a:rPr>
            </a:br>
            <a:endParaRPr>
              <a:solidFill>
                <a:srgbClr val="002E51"/>
              </a:solidFill>
            </a:endParaRPr>
          </a:p>
        </p:txBody>
      </p:sp>
      <p:sp>
        <p:nvSpPr>
          <p:cNvPr id="929" name="Google Shape;929;p90"/>
          <p:cNvSpPr txBox="1"/>
          <p:nvPr>
            <p:ph type="title"/>
          </p:nvPr>
        </p:nvSpPr>
        <p:spPr>
          <a:xfrm>
            <a:off x="0" y="127347"/>
            <a:ext cx="91440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2E51"/>
                </a:solidFill>
              </a:rPr>
              <a:t>Case Presentation</a:t>
            </a:r>
            <a:br>
              <a:rPr b="1" lang="en">
                <a:solidFill>
                  <a:srgbClr val="002E51"/>
                </a:solidFill>
              </a:rPr>
            </a:br>
            <a:r>
              <a:rPr b="1" lang="en">
                <a:solidFill>
                  <a:srgbClr val="002E51"/>
                </a:solidFill>
              </a:rPr>
              <a:t>HR+ HER2- Metastatic Breast cancer</a:t>
            </a:r>
            <a:endParaRPr/>
          </a:p>
        </p:txBody>
      </p:sp>
      <p:pic>
        <p:nvPicPr>
          <p:cNvPr descr="A black and grey logo&#10;&#10;Description automatically generated" id="930" name="Google Shape;930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40035" y="3663856"/>
            <a:ext cx="2062027" cy="670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91"/>
          <p:cNvSpPr txBox="1"/>
          <p:nvPr>
            <p:ph idx="1" type="body"/>
          </p:nvPr>
        </p:nvSpPr>
        <p:spPr>
          <a:xfrm>
            <a:off x="685800" y="381112"/>
            <a:ext cx="7772400" cy="31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"/>
              <a:t>70 yo presented with left breast mass and nipple inversion (screening mammo 6 mo earlier “normal”)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"/>
              <a:t>Biopsy of 2 breast masses: grade 3 invasive lobular carcinoma ER+ 99% PR+ 33% HER2 1+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"/>
              <a:t>Breast MRI: multifocal disease spanning 6 cm, mets to sternum &amp; ribs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"/>
              <a:t>CT and bone scan: osseous mets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"/>
              <a:t>CA15-3: 1470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"/>
              <a:t>Germline genetic testing: negative</a:t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92"/>
          <p:cNvSpPr txBox="1"/>
          <p:nvPr>
            <p:ph idx="1" type="body"/>
          </p:nvPr>
        </p:nvSpPr>
        <p:spPr>
          <a:xfrm>
            <a:off x="537288" y="822202"/>
            <a:ext cx="7198800" cy="29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23850" lvl="0" marL="342900" rtl="0" algn="l"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Char char="●"/>
            </a:pPr>
            <a:r>
              <a:rPr lang="en" sz="2000">
                <a:solidFill>
                  <a:srgbClr val="002E51"/>
                </a:solidFill>
              </a:rPr>
              <a:t>Started letrozole/palbociclib and denosumab</a:t>
            </a:r>
            <a:endParaRPr/>
          </a:p>
          <a:p>
            <a:pPr indent="-266700" lvl="1" marL="742950" rtl="0" algn="l">
              <a:spcBef>
                <a:spcPts val="40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Char char="○"/>
            </a:pPr>
            <a:r>
              <a:rPr lang="en" sz="2000">
                <a:solidFill>
                  <a:srgbClr val="002E51"/>
                </a:solidFill>
              </a:rPr>
              <a:t>Palbociclib dose reduction due to neutropenia</a:t>
            </a:r>
            <a:endParaRPr/>
          </a:p>
          <a:p>
            <a:pPr indent="-323850" lvl="0" marL="342900" rtl="0" algn="l">
              <a:spcBef>
                <a:spcPts val="40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Char char="●"/>
            </a:pPr>
            <a:r>
              <a:rPr lang="en" sz="2000">
                <a:solidFill>
                  <a:srgbClr val="002E51"/>
                </a:solidFill>
              </a:rPr>
              <a:t>NGS: </a:t>
            </a:r>
            <a:r>
              <a:rPr lang="en" sz="2000">
                <a:solidFill>
                  <a:srgbClr val="FF0000"/>
                </a:solidFill>
              </a:rPr>
              <a:t>PIK3CA</a:t>
            </a:r>
            <a:r>
              <a:rPr lang="en" sz="2000">
                <a:solidFill>
                  <a:srgbClr val="002E51"/>
                </a:solidFill>
              </a:rPr>
              <a:t>, FGFR1, CDH1, MAP2K4, NSD3, ZNF703</a:t>
            </a:r>
            <a:endParaRPr/>
          </a:p>
          <a:p>
            <a:pPr indent="-323850" lvl="0" marL="342900" rtl="0" algn="l">
              <a:spcBef>
                <a:spcPts val="40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Char char="●"/>
            </a:pPr>
            <a:r>
              <a:rPr lang="en" sz="2000">
                <a:solidFill>
                  <a:srgbClr val="002E51"/>
                </a:solidFill>
              </a:rPr>
              <a:t>CA15-3 increased from 1400 to 2900 1 month after starting therapy, but then slowly declined</a:t>
            </a:r>
            <a:endParaRPr/>
          </a:p>
          <a:p>
            <a:pPr indent="-323850" lvl="0" marL="342900" rtl="0" algn="l">
              <a:spcBef>
                <a:spcPts val="40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Char char="●"/>
            </a:pPr>
            <a:r>
              <a:rPr lang="en" sz="2000">
                <a:solidFill>
                  <a:srgbClr val="002E51"/>
                </a:solidFill>
              </a:rPr>
              <a:t>Breast mass smaller, nipple inversion improved; imaging showed stable to “more sclerotic” bone mets</a:t>
            </a:r>
            <a:endParaRPr sz="2000">
              <a:solidFill>
                <a:srgbClr val="002E51"/>
              </a:solidFill>
            </a:endParaRPr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000">
              <a:solidFill>
                <a:srgbClr val="002E51"/>
              </a:solidFill>
            </a:endParaRPr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000">
              <a:solidFill>
                <a:srgbClr val="002E51"/>
              </a:solidFill>
            </a:endParaRPr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000">
              <a:solidFill>
                <a:srgbClr val="002E51"/>
              </a:solidFill>
            </a:endParaRPr>
          </a:p>
        </p:txBody>
      </p:sp>
      <p:sp>
        <p:nvSpPr>
          <p:cNvPr id="941" name="Google Shape;941;p92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2E51"/>
                </a:solidFill>
              </a:rPr>
              <a:t>First Line Therapy</a:t>
            </a:r>
            <a:endParaRPr/>
          </a:p>
        </p:txBody>
      </p:sp>
      <p:sp>
        <p:nvSpPr>
          <p:cNvPr id="942" name="Google Shape;942;p92"/>
          <p:cNvSpPr txBox="1"/>
          <p:nvPr/>
        </p:nvSpPr>
        <p:spPr>
          <a:xfrm>
            <a:off x="1053708" y="1889248"/>
            <a:ext cx="6166200" cy="175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Paloma-2: 36% pts required dose reduction </a:t>
            </a:r>
            <a:r>
              <a:rPr lang="en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(Finn NEJM 2016)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Dose reductions did not affect PFS in trials or in real world studies </a:t>
            </a:r>
            <a:br>
              <a:rPr lang="en"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(Wilkie Clinical Breast Cancer 2020)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93"/>
          <p:cNvSpPr txBox="1"/>
          <p:nvPr>
            <p:ph idx="1" type="body"/>
          </p:nvPr>
        </p:nvSpPr>
        <p:spPr>
          <a:xfrm>
            <a:off x="694944" y="822201"/>
            <a:ext cx="7114200" cy="33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-304800" lvl="0" marL="342900" rtl="0" algn="l"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Char char="●"/>
            </a:pPr>
            <a:r>
              <a:rPr lang="en" sz="2000">
                <a:solidFill>
                  <a:srgbClr val="002E51"/>
                </a:solidFill>
              </a:rPr>
              <a:t>12-15 months</a:t>
            </a:r>
            <a:endParaRPr/>
          </a:p>
          <a:p>
            <a:pPr indent="-255269" lvl="1" marL="742950" rtl="0" algn="l">
              <a:spcBef>
                <a:spcPts val="32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Char char="○"/>
            </a:pPr>
            <a:r>
              <a:rPr lang="en" sz="1600">
                <a:solidFill>
                  <a:srgbClr val="002E51"/>
                </a:solidFill>
              </a:rPr>
              <a:t>Tolerating Letrozole/palbociclib 100 mg</a:t>
            </a:r>
            <a:endParaRPr/>
          </a:p>
          <a:p>
            <a:pPr indent="-255269" lvl="1" marL="742950" rtl="0" algn="l">
              <a:spcBef>
                <a:spcPts val="32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Char char="○"/>
            </a:pPr>
            <a:r>
              <a:rPr lang="en" sz="1600">
                <a:solidFill>
                  <a:srgbClr val="002E51"/>
                </a:solidFill>
              </a:rPr>
              <a:t>Denosumab stopped at 12 months due to ONJ (found on bone scan)</a:t>
            </a:r>
            <a:endParaRPr/>
          </a:p>
          <a:p>
            <a:pPr indent="-255269" lvl="1" marL="742950" rtl="0" algn="l">
              <a:spcBef>
                <a:spcPts val="32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Char char="○"/>
            </a:pPr>
            <a:r>
              <a:rPr lang="en" sz="1600">
                <a:solidFill>
                  <a:srgbClr val="002E51"/>
                </a:solidFill>
              </a:rPr>
              <a:t>Breast MRI at 12 months showed response</a:t>
            </a:r>
            <a:endParaRPr/>
          </a:p>
          <a:p>
            <a:pPr indent="-255269" lvl="1" marL="742950" rtl="0" algn="l">
              <a:spcBef>
                <a:spcPts val="32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Char char="○"/>
            </a:pPr>
            <a:r>
              <a:rPr lang="en" sz="1600">
                <a:solidFill>
                  <a:srgbClr val="002E51"/>
                </a:solidFill>
              </a:rPr>
              <a:t>Bone imaging stable</a:t>
            </a:r>
            <a:endParaRPr/>
          </a:p>
          <a:p>
            <a:pPr indent="-255269" lvl="1" marL="742950" rtl="0" algn="l">
              <a:spcBef>
                <a:spcPts val="32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Char char="○"/>
            </a:pPr>
            <a:r>
              <a:rPr lang="en" sz="1600">
                <a:solidFill>
                  <a:srgbClr val="002E51"/>
                </a:solidFill>
              </a:rPr>
              <a:t>CA15-3 300</a:t>
            </a:r>
            <a:endParaRPr/>
          </a:p>
          <a:p>
            <a:pPr indent="-304800" lvl="0" marL="342900" rtl="0" algn="l">
              <a:spcBef>
                <a:spcPts val="40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Char char="●"/>
            </a:pPr>
            <a:r>
              <a:rPr lang="en" sz="2000">
                <a:solidFill>
                  <a:srgbClr val="002E51"/>
                </a:solidFill>
              </a:rPr>
              <a:t>18 months </a:t>
            </a:r>
            <a:endParaRPr/>
          </a:p>
          <a:p>
            <a:pPr indent="-255269" lvl="1" marL="742950" rtl="0" algn="l">
              <a:spcBef>
                <a:spcPts val="32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Char char="○"/>
            </a:pPr>
            <a:r>
              <a:rPr lang="en" sz="1600">
                <a:solidFill>
                  <a:srgbClr val="002E51"/>
                </a:solidFill>
              </a:rPr>
              <a:t>CA15-3 200</a:t>
            </a:r>
            <a:endParaRPr/>
          </a:p>
          <a:p>
            <a:pPr indent="-255269" lvl="1" marL="742950" rtl="0" algn="l">
              <a:spcBef>
                <a:spcPts val="320"/>
              </a:spcBef>
              <a:spcAft>
                <a:spcPts val="0"/>
              </a:spcAft>
              <a:buClr>
                <a:srgbClr val="002E51"/>
              </a:buClr>
              <a:buSzPct val="100000"/>
              <a:buFont typeface="Arial"/>
              <a:buChar char="○"/>
            </a:pPr>
            <a:r>
              <a:rPr lang="en" sz="1600">
                <a:solidFill>
                  <a:srgbClr val="002E51"/>
                </a:solidFill>
              </a:rPr>
              <a:t>Enrolled on clinical trial monitoring ESR1: </a:t>
            </a:r>
            <a:r>
              <a:rPr lang="en" sz="1600">
                <a:solidFill>
                  <a:srgbClr val="FF0000"/>
                </a:solidFill>
              </a:rPr>
              <a:t>mESR1+</a:t>
            </a:r>
            <a:endParaRPr/>
          </a:p>
          <a:p>
            <a:pPr indent="-255269" lvl="1" marL="742950" rtl="0" algn="l">
              <a:spcBef>
                <a:spcPts val="320"/>
              </a:spcBef>
              <a:spcAft>
                <a:spcPts val="0"/>
              </a:spcAft>
              <a:buClr>
                <a:srgbClr val="003767"/>
              </a:buClr>
              <a:buSzPct val="100000"/>
              <a:buFont typeface="Arial"/>
              <a:buChar char="○"/>
            </a:pPr>
            <a:r>
              <a:rPr lang="en" sz="1600">
                <a:solidFill>
                  <a:srgbClr val="003767"/>
                </a:solidFill>
              </a:rPr>
              <a:t>Screening imaging showed progression in breast and bones</a:t>
            </a:r>
            <a:br>
              <a:rPr lang="en" sz="1600">
                <a:solidFill>
                  <a:srgbClr val="003767"/>
                </a:solidFill>
              </a:rPr>
            </a:br>
            <a:endParaRPr sz="1600">
              <a:solidFill>
                <a:srgbClr val="003767"/>
              </a:solidFill>
            </a:endParaRPr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000">
              <a:solidFill>
                <a:srgbClr val="002E51"/>
              </a:solidFill>
            </a:endParaRPr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000">
              <a:solidFill>
                <a:srgbClr val="002E51"/>
              </a:solidFill>
            </a:endParaRPr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000">
              <a:solidFill>
                <a:srgbClr val="002E51"/>
              </a:solidFill>
            </a:endParaRPr>
          </a:p>
        </p:txBody>
      </p:sp>
      <p:sp>
        <p:nvSpPr>
          <p:cNvPr id="949" name="Google Shape;949;p93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2E51"/>
                </a:solidFill>
              </a:rPr>
              <a:t>First Line: letrozole/palbociclib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94"/>
          <p:cNvSpPr txBox="1"/>
          <p:nvPr>
            <p:ph idx="1" type="body"/>
          </p:nvPr>
        </p:nvSpPr>
        <p:spPr>
          <a:xfrm>
            <a:off x="1068114" y="1500690"/>
            <a:ext cx="7007700" cy="25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/>
              <a:t>Elacestrant?  </a:t>
            </a:r>
            <a:r>
              <a:rPr i="1" lang="en" sz="2000"/>
              <a:t>(EMERALD)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/>
              <a:t>Fulvestrant + capivasertib?  </a:t>
            </a:r>
            <a:r>
              <a:rPr b="0" i="1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(CAPItello-291)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●"/>
            </a:pPr>
            <a:r>
              <a:rPr lang="en"/>
              <a:t>Fulvestrant + ribociclib or abemaciclib?</a:t>
            </a:r>
            <a:br>
              <a:rPr lang="en"/>
            </a:br>
            <a:r>
              <a:rPr lang="en"/>
              <a:t> </a:t>
            </a:r>
            <a:r>
              <a:rPr i="1" lang="en" sz="2000"/>
              <a:t>(MAINTAIN and post-MONARCH)</a:t>
            </a:r>
            <a:endParaRPr/>
          </a:p>
        </p:txBody>
      </p:sp>
      <p:sp>
        <p:nvSpPr>
          <p:cNvPr id="955" name="Google Shape;955;p94"/>
          <p:cNvSpPr txBox="1"/>
          <p:nvPr>
            <p:ph type="title"/>
          </p:nvPr>
        </p:nvSpPr>
        <p:spPr>
          <a:xfrm>
            <a:off x="136634" y="149025"/>
            <a:ext cx="9102000" cy="10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Next? </a:t>
            </a:r>
            <a:br>
              <a:rPr b="1" lang="en"/>
            </a:br>
            <a:r>
              <a:rPr b="1" lang="en"/>
              <a:t>mPIK3CA and mESR1</a:t>
            </a:r>
            <a:br>
              <a:rPr b="1" lang="en"/>
            </a:br>
            <a:br>
              <a:rPr b="1" lang="en"/>
            </a:br>
            <a:endParaRPr b="1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95"/>
          <p:cNvSpPr txBox="1"/>
          <p:nvPr>
            <p:ph idx="1" type="body"/>
          </p:nvPr>
        </p:nvSpPr>
        <p:spPr>
          <a:xfrm>
            <a:off x="685800" y="790030"/>
            <a:ext cx="7772400" cy="31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</a:pPr>
            <a:r>
              <a:rPr lang="en"/>
              <a:t>Elacestrant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lang="en"/>
              <a:t>3 months: new right hip pain, CA15-3 increased from 700 to 1400 and imaging showed progression of bone mets</a:t>
            </a:r>
            <a:endParaRPr/>
          </a:p>
        </p:txBody>
      </p:sp>
      <p:sp>
        <p:nvSpPr>
          <p:cNvPr id="962" name="Google Shape;962;p95"/>
          <p:cNvSpPr txBox="1"/>
          <p:nvPr>
            <p:ph idx="4294967295" type="title"/>
          </p:nvPr>
        </p:nvSpPr>
        <p:spPr>
          <a:xfrm>
            <a:off x="0" y="126883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 and Third Line</a:t>
            </a:r>
            <a:endParaRPr/>
          </a:p>
        </p:txBody>
      </p:sp>
      <p:sp>
        <p:nvSpPr>
          <p:cNvPr id="963" name="Google Shape;963;p95"/>
          <p:cNvSpPr txBox="1"/>
          <p:nvPr/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600">
                <a:solidFill>
                  <a:srgbClr val="002E51"/>
                </a:solidFill>
                <a:latin typeface="Arial"/>
                <a:ea typeface="Arial"/>
                <a:cs typeface="Arial"/>
                <a:sym typeface="Arial"/>
              </a:rPr>
              <a:t>Second Line Treatment</a:t>
            </a:r>
            <a:endParaRPr/>
          </a:p>
        </p:txBody>
      </p:sp>
      <p:sp>
        <p:nvSpPr>
          <p:cNvPr id="964" name="Google Shape;964;p95"/>
          <p:cNvSpPr txBox="1"/>
          <p:nvPr/>
        </p:nvSpPr>
        <p:spPr>
          <a:xfrm>
            <a:off x="951187" y="1875148"/>
            <a:ext cx="7241700" cy="70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EMERALD: 40% progressed at 1</a:t>
            </a:r>
            <a:r>
              <a:rPr baseline="30000"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restaging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mPFS 3.6 mo with elacestrant vs 1.9 mo with SOC</a:t>
            </a:r>
            <a:endParaRPr/>
          </a:p>
        </p:txBody>
      </p:sp>
      <p:grpSp>
        <p:nvGrpSpPr>
          <p:cNvPr id="965" name="Google Shape;965;p95"/>
          <p:cNvGrpSpPr/>
          <p:nvPr/>
        </p:nvGrpSpPr>
        <p:grpSpPr>
          <a:xfrm>
            <a:off x="452718" y="2489607"/>
            <a:ext cx="7906869" cy="1896376"/>
            <a:chOff x="452718" y="2491850"/>
            <a:chExt cx="7906869" cy="1898084"/>
          </a:xfrm>
        </p:grpSpPr>
        <p:grpSp>
          <p:nvGrpSpPr>
            <p:cNvPr id="966" name="Google Shape;966;p95"/>
            <p:cNvGrpSpPr/>
            <p:nvPr/>
          </p:nvGrpSpPr>
          <p:grpSpPr>
            <a:xfrm>
              <a:off x="452718" y="2491850"/>
              <a:ext cx="7906869" cy="1898084"/>
              <a:chOff x="551329" y="2165463"/>
              <a:chExt cx="7906869" cy="1898084"/>
            </a:xfrm>
          </p:grpSpPr>
          <p:grpSp>
            <p:nvGrpSpPr>
              <p:cNvPr id="967" name="Google Shape;967;p95"/>
              <p:cNvGrpSpPr/>
              <p:nvPr/>
            </p:nvGrpSpPr>
            <p:grpSpPr>
              <a:xfrm>
                <a:off x="685800" y="2165463"/>
                <a:ext cx="7772398" cy="1898084"/>
                <a:chOff x="748553" y="2217507"/>
                <a:chExt cx="7772398" cy="1898084"/>
              </a:xfrm>
            </p:grpSpPr>
            <p:pic>
              <p:nvPicPr>
                <p:cNvPr descr="A table with numbers and a green background&#10;&#10;Description automatically generated with medium confidence" id="968" name="Google Shape;968;p95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748553" y="2217507"/>
                  <a:ext cx="7772398" cy="189808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969" name="Google Shape;969;p95"/>
                <p:cNvCxnSpPr/>
                <p:nvPr/>
              </p:nvCxnSpPr>
              <p:spPr>
                <a:xfrm>
                  <a:off x="4567518" y="2791257"/>
                  <a:ext cx="2151600" cy="0"/>
                </a:xfrm>
                <a:prstGeom prst="straightConnector1">
                  <a:avLst/>
                </a:prstGeom>
                <a:noFill/>
                <a:ln cap="flat" cmpd="sng" w="25400">
                  <a:solidFill>
                    <a:schemeClr val="accent6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40000" rotWithShape="0" dir="5400000" dist="20000">
                    <a:srgbClr val="000000">
                      <a:alpha val="37650"/>
                    </a:srgbClr>
                  </a:outerShdw>
                </a:effectLst>
              </p:spPr>
            </p:cxnSp>
          </p:grpSp>
          <p:sp>
            <p:nvSpPr>
              <p:cNvPr id="970" name="Google Shape;970;p95"/>
              <p:cNvSpPr/>
              <p:nvPr/>
            </p:nvSpPr>
            <p:spPr>
              <a:xfrm>
                <a:off x="551329" y="3451415"/>
                <a:ext cx="7589400" cy="183000"/>
              </a:xfrm>
              <a:prstGeom prst="ellipse">
                <a:avLst/>
              </a:prstGeom>
              <a:noFill/>
              <a:ln cap="flat" cmpd="sng" w="19050">
                <a:solidFill>
                  <a:schemeClr val="accent6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Arial"/>
                  <a:buNone/>
                </a:pPr>
                <a:r>
                  <a:t/>
                </a:r>
                <a:endParaRPr b="0" i="0" sz="1600" u="none" cap="none" strike="noStrike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1" name="Google Shape;971;p95"/>
            <p:cNvSpPr txBox="1"/>
            <p:nvPr/>
          </p:nvSpPr>
          <p:spPr>
            <a:xfrm>
              <a:off x="6732492" y="2762506"/>
              <a:ext cx="12795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mPFS 8.6 mo</a:t>
              </a:r>
              <a:endParaRPr sz="1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96"/>
          <p:cNvSpPr txBox="1"/>
          <p:nvPr>
            <p:ph idx="1" type="body"/>
          </p:nvPr>
        </p:nvSpPr>
        <p:spPr>
          <a:xfrm>
            <a:off x="367553" y="1116569"/>
            <a:ext cx="4204500" cy="29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 sz="1800"/>
              <a:t>Capivasertib + fulvestrant</a:t>
            </a:r>
            <a:endParaRPr sz="1800"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" sz="1800"/>
              <a:t>Improvement in hip pain at 1 month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" sz="1800"/>
              <a:t>Capivasertib held at 2.5 months due to g2 transaminitis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lang="en" sz="1800"/>
              <a:t>3 months: Recurrent hip pain, CA15-3 increased to 2400, imaging shows new bone lesions and new pulmonary nodules (all &lt;7 mm) </a:t>
            </a:r>
            <a:endParaRPr/>
          </a:p>
        </p:txBody>
      </p:sp>
      <p:pic>
        <p:nvPicPr>
          <p:cNvPr descr="A graph of a patient's disease&#10;&#10;Description automatically generated" id="978" name="Google Shape;978;p9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5933" y="1156065"/>
            <a:ext cx="3369600" cy="302220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96"/>
          <p:cNvSpPr txBox="1"/>
          <p:nvPr/>
        </p:nvSpPr>
        <p:spPr>
          <a:xfrm>
            <a:off x="-76200" y="183093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600">
                <a:solidFill>
                  <a:srgbClr val="002E51"/>
                </a:solidFill>
                <a:latin typeface="Arial"/>
                <a:ea typeface="Arial"/>
                <a:cs typeface="Arial"/>
                <a:sym typeface="Arial"/>
              </a:rPr>
              <a:t>Third Line Treatment</a:t>
            </a:r>
            <a:endParaRPr/>
          </a:p>
        </p:txBody>
      </p:sp>
      <p:sp>
        <p:nvSpPr>
          <p:cNvPr id="980" name="Google Shape;980;p96"/>
          <p:cNvSpPr txBox="1"/>
          <p:nvPr/>
        </p:nvSpPr>
        <p:spPr>
          <a:xfrm>
            <a:off x="5642788" y="996651"/>
            <a:ext cx="1447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CAPItello-291</a:t>
            </a:r>
            <a:endParaRPr/>
          </a:p>
        </p:txBody>
      </p:sp>
      <p:sp>
        <p:nvSpPr>
          <p:cNvPr id="981" name="Google Shape;981;p96"/>
          <p:cNvSpPr txBox="1"/>
          <p:nvPr/>
        </p:nvSpPr>
        <p:spPr>
          <a:xfrm>
            <a:off x="5397251" y="3594519"/>
            <a:ext cx="2222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No prior SERD</a:t>
            </a:r>
            <a:endParaRPr/>
          </a:p>
        </p:txBody>
      </p:sp>
      <p:grpSp>
        <p:nvGrpSpPr>
          <p:cNvPr id="982" name="Google Shape;982;p96"/>
          <p:cNvGrpSpPr/>
          <p:nvPr/>
        </p:nvGrpSpPr>
        <p:grpSpPr>
          <a:xfrm>
            <a:off x="4350379" y="2523766"/>
            <a:ext cx="4133447" cy="1157240"/>
            <a:chOff x="3939978" y="2097591"/>
            <a:chExt cx="4133447" cy="1158283"/>
          </a:xfrm>
        </p:grpSpPr>
        <p:pic>
          <p:nvPicPr>
            <p:cNvPr descr="A table with numbers and text&#10;&#10;Description automatically generated with medium confidence" id="983" name="Google Shape;983;p96"/>
            <p:cNvPicPr preferRelativeResize="0"/>
            <p:nvPr/>
          </p:nvPicPr>
          <p:blipFill rotWithShape="1">
            <a:blip r:embed="rId4">
              <a:alphaModFix/>
            </a:blip>
            <a:srcRect b="5419" l="0" r="0" t="0"/>
            <a:stretch/>
          </p:blipFill>
          <p:spPr>
            <a:xfrm>
              <a:off x="3939978" y="2097591"/>
              <a:ext cx="4097867" cy="11582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4" name="Google Shape;984;p96"/>
            <p:cNvSpPr txBox="1"/>
            <p:nvPr/>
          </p:nvSpPr>
          <p:spPr>
            <a:xfrm>
              <a:off x="6061325" y="2173794"/>
              <a:ext cx="2012100" cy="2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accent6"/>
                  </a:solidFill>
                  <a:latin typeface="Arial"/>
                  <a:ea typeface="Arial"/>
                  <a:cs typeface="Arial"/>
                  <a:sym typeface="Arial"/>
                </a:rPr>
                <a:t>Oliveira, abst 1870, ESMO 2024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97"/>
          <p:cNvSpPr txBox="1"/>
          <p:nvPr>
            <p:ph idx="1" type="body"/>
          </p:nvPr>
        </p:nvSpPr>
        <p:spPr>
          <a:xfrm>
            <a:off x="478222" y="1116569"/>
            <a:ext cx="3962400" cy="17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314325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Fam-trastuzumab deruxtecan-nxki (T-DXd)? </a:t>
            </a:r>
            <a:endParaRPr sz="2000"/>
          </a:p>
          <a:p>
            <a:pPr indent="-314325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Capecitabine?</a:t>
            </a:r>
            <a:endParaRPr/>
          </a:p>
          <a:p>
            <a:pPr indent="-314325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Paclitaxel/nab-paclitaxel?</a:t>
            </a:r>
            <a:endParaRPr/>
          </a:p>
          <a:p>
            <a:pPr indent="-314325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000"/>
              <a:t>Other chemo?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000"/>
          </a:p>
        </p:txBody>
      </p:sp>
      <p:sp>
        <p:nvSpPr>
          <p:cNvPr id="990" name="Google Shape;990;p97"/>
          <p:cNvSpPr txBox="1"/>
          <p:nvPr>
            <p:ph idx="2" type="body"/>
          </p:nvPr>
        </p:nvSpPr>
        <p:spPr>
          <a:xfrm>
            <a:off x="4440622" y="1116569"/>
            <a:ext cx="4409100" cy="29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4327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T-DXd is indicated for HER2-low (IHC 1+ or IHC 2+/ISH-) breast cancer who have received a prior chemotherapy in the metastatic setting</a:t>
            </a:r>
            <a:endParaRPr/>
          </a:p>
          <a:p>
            <a:pPr indent="-334327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1800"/>
              <a:t>NCCN guidelines: T-DXd (category 1) after 1 line of chemotherapy for patients with HR+ HER2-low mBC who are in visceral crisis </a:t>
            </a:r>
            <a:r>
              <a:rPr b="1" i="1" lang="en" sz="1800"/>
              <a:t>or are endocrine refractory</a:t>
            </a:r>
            <a:endParaRPr sz="1800"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91" name="Google Shape;991;p97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Next? </a:t>
            </a:r>
            <a:br>
              <a:rPr b="1" lang="en"/>
            </a:br>
            <a:br>
              <a:rPr b="1" lang="en"/>
            </a:br>
            <a:br>
              <a:rPr b="1" lang="en"/>
            </a:br>
            <a:endParaRPr b="1"/>
          </a:p>
        </p:txBody>
      </p:sp>
      <p:sp>
        <p:nvSpPr>
          <p:cNvPr id="992" name="Google Shape;992;p97"/>
          <p:cNvSpPr txBox="1"/>
          <p:nvPr/>
        </p:nvSpPr>
        <p:spPr>
          <a:xfrm>
            <a:off x="0" y="3027522"/>
            <a:ext cx="46089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b="1" lang="en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Sequencing and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b="1" lang="en" sz="2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future treatment options?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6549" y="-236546"/>
            <a:ext cx="9230549" cy="4647936"/>
          </a:xfrm>
          <a:prstGeom prst="rect">
            <a:avLst/>
          </a:prstGeom>
          <a:noFill/>
          <a:ln>
            <a:noFill/>
          </a:ln>
        </p:spPr>
      </p:pic>
      <p:sp>
        <p:nvSpPr>
          <p:cNvPr descr="Send a Snappy and let them pick the perfect gift." id="162" name="Google Shape;162;p35"/>
          <p:cNvSpPr/>
          <p:nvPr/>
        </p:nvSpPr>
        <p:spPr>
          <a:xfrm>
            <a:off x="4419600" y="2418704"/>
            <a:ext cx="3048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Send a Snappy and let them pick the perfect gift." id="163" name="Google Shape;163;p35"/>
          <p:cNvSpPr/>
          <p:nvPr/>
        </p:nvSpPr>
        <p:spPr>
          <a:xfrm>
            <a:off x="4572000" y="2570964"/>
            <a:ext cx="304800" cy="30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0627" y="94872"/>
            <a:ext cx="7511008" cy="4221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98"/>
          <p:cNvSpPr/>
          <p:nvPr/>
        </p:nvSpPr>
        <p:spPr>
          <a:xfrm>
            <a:off x="0" y="2584444"/>
            <a:ext cx="91299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2C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C82C"/>
                </a:solidFill>
                <a:latin typeface="Arial"/>
                <a:ea typeface="Arial"/>
                <a:cs typeface="Arial"/>
                <a:sym typeface="Arial"/>
              </a:rPr>
              <a:t>BREAST MALIGNANCIES</a:t>
            </a:r>
            <a:endParaRPr/>
          </a:p>
        </p:txBody>
      </p:sp>
      <p:sp>
        <p:nvSpPr>
          <p:cNvPr id="998" name="Google Shape;998;p98"/>
          <p:cNvSpPr/>
          <p:nvPr/>
        </p:nvSpPr>
        <p:spPr>
          <a:xfrm>
            <a:off x="14075" y="3071060"/>
            <a:ext cx="9129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August 28</a:t>
            </a:r>
            <a:r>
              <a:rPr b="0" baseline="3000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b="0" i="0" lang="en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2024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99"/>
          <p:cNvSpPr txBox="1"/>
          <p:nvPr>
            <p:ph type="title"/>
          </p:nvPr>
        </p:nvSpPr>
        <p:spPr>
          <a:xfrm>
            <a:off x="0" y="1900722"/>
            <a:ext cx="91440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2E51"/>
                </a:solidFill>
              </a:rPr>
              <a:t>Discussion / Q&amp;A</a:t>
            </a:r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00"/>
          <p:cNvSpPr txBox="1"/>
          <p:nvPr>
            <p:ph type="title"/>
          </p:nvPr>
        </p:nvSpPr>
        <p:spPr>
          <a:xfrm>
            <a:off x="0" y="1355659"/>
            <a:ext cx="91440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Networking Reception</a:t>
            </a:r>
            <a:br>
              <a:rPr b="1" lang="en"/>
            </a:br>
            <a:br>
              <a:rPr b="1" lang="en"/>
            </a:br>
            <a:r>
              <a:rPr i="1" lang="en"/>
              <a:t>We will return at 7:50 pm</a:t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01"/>
          <p:cNvSpPr/>
          <p:nvPr/>
        </p:nvSpPr>
        <p:spPr>
          <a:xfrm>
            <a:off x="0" y="2584444"/>
            <a:ext cx="91299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C82C"/>
                </a:solidFill>
                <a:latin typeface="Arial"/>
                <a:ea typeface="Arial"/>
                <a:cs typeface="Arial"/>
                <a:sym typeface="Arial"/>
              </a:rPr>
              <a:t>BREAST MALIGNANCIES</a:t>
            </a:r>
            <a:endParaRPr/>
          </a:p>
        </p:txBody>
      </p:sp>
      <p:sp>
        <p:nvSpPr>
          <p:cNvPr id="1015" name="Google Shape;1015;p101"/>
          <p:cNvSpPr/>
          <p:nvPr/>
        </p:nvSpPr>
        <p:spPr>
          <a:xfrm>
            <a:off x="14075" y="3071060"/>
            <a:ext cx="9129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August 28</a:t>
            </a:r>
            <a:r>
              <a:rPr baseline="30000"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2024</a:t>
            </a: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102"/>
          <p:cNvSpPr txBox="1"/>
          <p:nvPr>
            <p:ph idx="1" type="subTitle"/>
          </p:nvPr>
        </p:nvSpPr>
        <p:spPr>
          <a:xfrm>
            <a:off x="1371600" y="1796405"/>
            <a:ext cx="6400800" cy="22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b="1" lang="en">
                <a:solidFill>
                  <a:srgbClr val="002E51"/>
                </a:solidFill>
              </a:rPr>
              <a:t>Christos Vaklavas, M.D.</a:t>
            </a:r>
            <a:endParaRPr b="1">
              <a:solidFill>
                <a:srgbClr val="002E51"/>
              </a:solidFill>
            </a:endParaRPr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Associate Professor</a:t>
            </a:r>
            <a:endParaRPr/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Physician Leader in Breast Cancer</a:t>
            </a:r>
            <a:endParaRPr>
              <a:solidFill>
                <a:srgbClr val="002E51"/>
              </a:solidFill>
            </a:endParaRPr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Huntsman Cancer Institute</a:t>
            </a:r>
            <a:endParaRPr>
              <a:solidFill>
                <a:srgbClr val="002E51"/>
              </a:solidFill>
            </a:endParaRPr>
          </a:p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Clr>
                <a:srgbClr val="002E51"/>
              </a:buClr>
              <a:buSzPts val="24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Salt Lake City, Utah</a:t>
            </a:r>
            <a:endParaRPr>
              <a:solidFill>
                <a:srgbClr val="002E51"/>
              </a:solidFill>
            </a:endParaRPr>
          </a:p>
        </p:txBody>
      </p:sp>
      <p:sp>
        <p:nvSpPr>
          <p:cNvPr id="1022" name="Google Shape;1022;p102"/>
          <p:cNvSpPr txBox="1"/>
          <p:nvPr>
            <p:ph type="title"/>
          </p:nvPr>
        </p:nvSpPr>
        <p:spPr>
          <a:xfrm>
            <a:off x="0" y="127347"/>
            <a:ext cx="91440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2E51"/>
                </a:solidFill>
              </a:rPr>
              <a:t>New Kids on the Block: </a:t>
            </a:r>
            <a:br>
              <a:rPr b="1" lang="en">
                <a:solidFill>
                  <a:srgbClr val="002E51"/>
                </a:solidFill>
              </a:rPr>
            </a:br>
            <a:r>
              <a:rPr b="1" lang="en" sz="2800">
                <a:solidFill>
                  <a:srgbClr val="002E51"/>
                </a:solidFill>
              </a:rPr>
              <a:t>Antibody-Drug Conjugates (ADC) for Breast Cancer</a:t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03"/>
          <p:cNvSpPr txBox="1"/>
          <p:nvPr>
            <p:ph idx="1" type="subTitle"/>
          </p:nvPr>
        </p:nvSpPr>
        <p:spPr>
          <a:xfrm>
            <a:off x="149157" y="1167323"/>
            <a:ext cx="8359200" cy="29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2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1400"/>
              <a:t>Research paid to my current institution</a:t>
            </a:r>
            <a:r>
              <a:rPr lang="en" sz="1400"/>
              <a:t>: Pfizer, SeaGen, H3 Biomedicine/Eisai, AstraZeneca, CytomX.</a:t>
            </a:r>
            <a:endParaRPr/>
          </a:p>
          <a:p>
            <a:pPr indent="0" lvl="2" marL="9144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1400"/>
              <a:t>Research paid to my previous institution</a:t>
            </a:r>
            <a:r>
              <a:rPr lang="en" sz="1400"/>
              <a:t>: Genentech, Roche, Pfizer, Incyte, Pharmacyclics, Novartis, TRACON Pharmaceuticals, Innocrin Pharmaceuticals, Zymeworks, H3 Biomedicine.</a:t>
            </a:r>
            <a:endParaRPr/>
          </a:p>
          <a:p>
            <a:pPr indent="0" lvl="2" marL="9144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1400"/>
              <a:t>Paid Consultation/Advisory Board</a:t>
            </a:r>
            <a:r>
              <a:rPr lang="en" sz="1400"/>
              <a:t>: Guidepoint, Novartis, SeaGen, Daiichi Sankyo, AstraZeneca, CardinalHealth.</a:t>
            </a:r>
            <a:endParaRPr/>
          </a:p>
          <a:p>
            <a:pPr indent="0" lvl="2" marL="9144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1400"/>
              <a:t>Unpaid Consultation</a:t>
            </a:r>
            <a:r>
              <a:rPr lang="en" sz="1400"/>
              <a:t>: Genentech.</a:t>
            </a:r>
            <a:endParaRPr/>
          </a:p>
          <a:p>
            <a:pPr indent="0" lvl="2" marL="9144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1400"/>
              <a:t>Participation in non-CME activity</a:t>
            </a:r>
            <a:r>
              <a:rPr lang="en" sz="1400"/>
              <a:t>: Gilead, AstraZeneca.</a:t>
            </a:r>
            <a:endParaRPr/>
          </a:p>
          <a:p>
            <a:pPr indent="0" lvl="2" marL="9144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1400"/>
              <a:t>Employment</a:t>
            </a:r>
            <a:r>
              <a:rPr lang="en" sz="1400"/>
              <a:t>: Flatiron (wife)</a:t>
            </a:r>
            <a:endParaRPr/>
          </a:p>
          <a:p>
            <a:pPr indent="0" lvl="2" marL="9144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400"/>
              <a:t>Open payments: https://openpaymentsdata.cms.gov/physician/1306968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>
              <a:solidFill>
                <a:srgbClr val="002E51"/>
              </a:solidFill>
            </a:endParaRPr>
          </a:p>
        </p:txBody>
      </p:sp>
      <p:sp>
        <p:nvSpPr>
          <p:cNvPr id="1028" name="Google Shape;1028;p103"/>
          <p:cNvSpPr txBox="1"/>
          <p:nvPr>
            <p:ph type="title"/>
          </p:nvPr>
        </p:nvSpPr>
        <p:spPr>
          <a:xfrm>
            <a:off x="0" y="127347"/>
            <a:ext cx="91440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Disclosures</a:t>
            </a:r>
            <a:endParaRPr b="1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04"/>
          <p:cNvSpPr txBox="1"/>
          <p:nvPr>
            <p:ph type="title"/>
          </p:nvPr>
        </p:nvSpPr>
        <p:spPr>
          <a:xfrm>
            <a:off x="0" y="127347"/>
            <a:ext cx="91440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My Real Disclosures</a:t>
            </a:r>
            <a:endParaRPr b="1"/>
          </a:p>
        </p:txBody>
      </p:sp>
      <p:pic>
        <p:nvPicPr>
          <p:cNvPr descr="Baklava - the iconic nut-filled layers of sweet goodness" id="1034" name="Google Shape;1034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61225" y="872423"/>
            <a:ext cx="5183296" cy="3456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05"/>
          <p:cNvSpPr txBox="1"/>
          <p:nvPr>
            <p:ph type="title"/>
          </p:nvPr>
        </p:nvSpPr>
        <p:spPr>
          <a:xfrm>
            <a:off x="0" y="127347"/>
            <a:ext cx="91440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Where should I retire?</a:t>
            </a:r>
            <a:endParaRPr b="1"/>
          </a:p>
        </p:txBody>
      </p:sp>
      <p:pic>
        <p:nvPicPr>
          <p:cNvPr id="1040" name="Google Shape;1040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04831" y="711630"/>
            <a:ext cx="3362260" cy="1890338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105"/>
          <p:cNvSpPr txBox="1"/>
          <p:nvPr/>
        </p:nvSpPr>
        <p:spPr>
          <a:xfrm>
            <a:off x="4669278" y="2225640"/>
            <a:ext cx="1167300" cy="307800"/>
          </a:xfrm>
          <a:prstGeom prst="rect">
            <a:avLst/>
          </a:prstGeom>
          <a:solidFill>
            <a:srgbClr val="FFFFFF">
              <a:alpha val="498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Costa Rica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2" name="Google Shape;1042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3305" y="711629"/>
            <a:ext cx="2917945" cy="1944810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105"/>
          <p:cNvSpPr txBox="1"/>
          <p:nvPr/>
        </p:nvSpPr>
        <p:spPr>
          <a:xfrm>
            <a:off x="839823" y="2284551"/>
            <a:ext cx="1167300" cy="307800"/>
          </a:xfrm>
          <a:prstGeom prst="rect">
            <a:avLst/>
          </a:prstGeom>
          <a:solidFill>
            <a:srgbClr val="FFFFFF">
              <a:alpha val="498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Deer Valley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4" name="Google Shape;1044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3305" y="2656440"/>
            <a:ext cx="2986875" cy="1680117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105"/>
          <p:cNvSpPr txBox="1"/>
          <p:nvPr/>
        </p:nvSpPr>
        <p:spPr>
          <a:xfrm>
            <a:off x="839823" y="3990850"/>
            <a:ext cx="969600" cy="307800"/>
          </a:xfrm>
          <a:prstGeom prst="rect">
            <a:avLst/>
          </a:prstGeom>
          <a:solidFill>
            <a:srgbClr val="FFFFFF">
              <a:alpha val="498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Bhutan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6" name="Google Shape;1046;p1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71751" y="2601968"/>
            <a:ext cx="2363064" cy="1734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105"/>
          <p:cNvSpPr txBox="1"/>
          <p:nvPr/>
        </p:nvSpPr>
        <p:spPr>
          <a:xfrm>
            <a:off x="5123236" y="3987321"/>
            <a:ext cx="1368300" cy="307800"/>
          </a:xfrm>
          <a:prstGeom prst="rect">
            <a:avLst/>
          </a:prstGeom>
          <a:solidFill>
            <a:srgbClr val="FFFFFF">
              <a:alpha val="4980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Greek Islands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Google Shape;1052;p106"/>
          <p:cNvPicPr preferRelativeResize="0"/>
          <p:nvPr/>
        </p:nvPicPr>
        <p:blipFill rotWithShape="1">
          <a:blip r:embed="rId3">
            <a:alphaModFix/>
          </a:blip>
          <a:srcRect b="7030" l="7394" r="48952" t="5633"/>
          <a:stretch/>
        </p:blipFill>
        <p:spPr>
          <a:xfrm flipH="1">
            <a:off x="-81967" y="3092307"/>
            <a:ext cx="2872307" cy="1250392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106"/>
          <p:cNvSpPr txBox="1"/>
          <p:nvPr>
            <p:ph type="title"/>
          </p:nvPr>
        </p:nvSpPr>
        <p:spPr>
          <a:xfrm>
            <a:off x="0" y="127347"/>
            <a:ext cx="91440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 am going to build an ADC!</a:t>
            </a:r>
            <a:endParaRPr b="1"/>
          </a:p>
        </p:txBody>
      </p:sp>
      <p:pic>
        <p:nvPicPr>
          <p:cNvPr id="1054" name="Google Shape;1054;p106"/>
          <p:cNvPicPr preferRelativeResize="0"/>
          <p:nvPr/>
        </p:nvPicPr>
        <p:blipFill rotWithShape="1">
          <a:blip r:embed="rId3">
            <a:alphaModFix/>
          </a:blip>
          <a:srcRect b="7030" l="7394" r="48952" t="5633"/>
          <a:stretch/>
        </p:blipFill>
        <p:spPr>
          <a:xfrm flipH="1">
            <a:off x="-46383" y="2047596"/>
            <a:ext cx="2872307" cy="1250392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106"/>
          <p:cNvSpPr txBox="1"/>
          <p:nvPr/>
        </p:nvSpPr>
        <p:spPr>
          <a:xfrm>
            <a:off x="41097" y="6050929"/>
            <a:ext cx="121509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Vaklavas C and Forero-Torres A. </a:t>
            </a:r>
            <a:r>
              <a:rPr b="1"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Safety and efficacy of brentuximab vedotin in patients with Hodgkin lymphoma or systemic anaplastic large cell lymphoma. </a:t>
            </a:r>
            <a:r>
              <a:rPr lang="en"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 Adv Hem 2012 Aug;3(4):209-25. 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6" name="Google Shape;1056;p106"/>
          <p:cNvPicPr preferRelativeResize="0"/>
          <p:nvPr/>
        </p:nvPicPr>
        <p:blipFill rotWithShape="1">
          <a:blip r:embed="rId3">
            <a:alphaModFix/>
          </a:blip>
          <a:srcRect b="7030" l="7394" r="7902" t="5633"/>
          <a:stretch/>
        </p:blipFill>
        <p:spPr>
          <a:xfrm>
            <a:off x="3437113" y="2001515"/>
            <a:ext cx="5203230" cy="1278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057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7112" y="3055490"/>
            <a:ext cx="5244843" cy="130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8" name="Google Shape;1058;p106"/>
          <p:cNvGrpSpPr/>
          <p:nvPr/>
        </p:nvGrpSpPr>
        <p:grpSpPr>
          <a:xfrm>
            <a:off x="1443123" y="777755"/>
            <a:ext cx="3391314" cy="3283070"/>
            <a:chOff x="1388" y="722"/>
            <a:chExt cx="2974" cy="2882"/>
          </a:xfrm>
        </p:grpSpPr>
        <p:grpSp>
          <p:nvGrpSpPr>
            <p:cNvPr id="1059" name="Google Shape;1059;p106"/>
            <p:cNvGrpSpPr/>
            <p:nvPr/>
          </p:nvGrpSpPr>
          <p:grpSpPr>
            <a:xfrm>
              <a:off x="2930" y="722"/>
              <a:ext cx="1432" cy="2882"/>
              <a:chOff x="3747" y="1279"/>
              <a:chExt cx="889" cy="1792"/>
            </a:xfrm>
          </p:grpSpPr>
          <p:sp>
            <p:nvSpPr>
              <p:cNvPr id="1060" name="Google Shape;1060;p106"/>
              <p:cNvSpPr/>
              <p:nvPr/>
            </p:nvSpPr>
            <p:spPr>
              <a:xfrm>
                <a:off x="3979" y="1680"/>
                <a:ext cx="387" cy="380"/>
              </a:xfrm>
              <a:custGeom>
                <a:rect b="b" l="l" r="r" t="t"/>
                <a:pathLst>
                  <a:path extrusionOk="0" h="284" w="290">
                    <a:moveTo>
                      <a:pt x="24" y="182"/>
                    </a:moveTo>
                    <a:cubicBezTo>
                      <a:pt x="0" y="205"/>
                      <a:pt x="0" y="243"/>
                      <a:pt x="24" y="266"/>
                    </a:cubicBezTo>
                    <a:cubicBezTo>
                      <a:pt x="35" y="278"/>
                      <a:pt x="51" y="284"/>
                      <a:pt x="66" y="284"/>
                    </a:cubicBezTo>
                    <a:cubicBezTo>
                      <a:pt x="81" y="284"/>
                      <a:pt x="97" y="278"/>
                      <a:pt x="108" y="266"/>
                    </a:cubicBezTo>
                    <a:cubicBezTo>
                      <a:pt x="290" y="85"/>
                      <a:pt x="290" y="85"/>
                      <a:pt x="290" y="85"/>
                    </a:cubicBezTo>
                    <a:cubicBezTo>
                      <a:pt x="205" y="0"/>
                      <a:pt x="205" y="0"/>
                      <a:pt x="205" y="0"/>
                    </a:cubicBezTo>
                    <a:lnTo>
                      <a:pt x="24" y="182"/>
                    </a:lnTo>
                    <a:close/>
                  </a:path>
                </a:pathLst>
              </a:custGeom>
              <a:solidFill>
                <a:srgbClr val="6868C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106"/>
              <p:cNvSpPr/>
              <p:nvPr/>
            </p:nvSpPr>
            <p:spPr>
              <a:xfrm>
                <a:off x="4253" y="1410"/>
                <a:ext cx="383" cy="384"/>
              </a:xfrm>
              <a:custGeom>
                <a:rect b="b" l="l" r="r" t="t"/>
                <a:pathLst>
                  <a:path extrusionOk="0" h="287" w="287">
                    <a:moveTo>
                      <a:pt x="263" y="24"/>
                    </a:moveTo>
                    <a:cubicBezTo>
                      <a:pt x="240" y="0"/>
                      <a:pt x="202" y="0"/>
                      <a:pt x="179" y="24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85" y="287"/>
                      <a:pt x="85" y="287"/>
                      <a:pt x="85" y="287"/>
                    </a:cubicBezTo>
                    <a:cubicBezTo>
                      <a:pt x="263" y="108"/>
                      <a:pt x="263" y="108"/>
                      <a:pt x="263" y="108"/>
                    </a:cubicBezTo>
                    <a:cubicBezTo>
                      <a:pt x="287" y="85"/>
                      <a:pt x="287" y="47"/>
                      <a:pt x="263" y="24"/>
                    </a:cubicBezTo>
                    <a:close/>
                  </a:path>
                </a:pathLst>
              </a:custGeom>
              <a:solidFill>
                <a:srgbClr val="3C8C9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106"/>
              <p:cNvSpPr/>
              <p:nvPr/>
            </p:nvSpPr>
            <p:spPr>
              <a:xfrm>
                <a:off x="3747" y="1548"/>
                <a:ext cx="487" cy="1523"/>
              </a:xfrm>
              <a:custGeom>
                <a:rect b="b" l="l" r="r" t="t"/>
                <a:pathLst>
                  <a:path extrusionOk="0" h="1139" w="365">
                    <a:moveTo>
                      <a:pt x="18" y="263"/>
                    </a:moveTo>
                    <a:cubicBezTo>
                      <a:pt x="18" y="263"/>
                      <a:pt x="18" y="263"/>
                      <a:pt x="18" y="263"/>
                    </a:cubicBezTo>
                    <a:cubicBezTo>
                      <a:pt x="16" y="264"/>
                      <a:pt x="15" y="265"/>
                      <a:pt x="14" y="267"/>
                    </a:cubicBezTo>
                    <a:cubicBezTo>
                      <a:pt x="13" y="268"/>
                      <a:pt x="13" y="268"/>
                      <a:pt x="12" y="269"/>
                    </a:cubicBezTo>
                    <a:cubicBezTo>
                      <a:pt x="11" y="270"/>
                      <a:pt x="11" y="271"/>
                      <a:pt x="10" y="272"/>
                    </a:cubicBezTo>
                    <a:cubicBezTo>
                      <a:pt x="10" y="273"/>
                      <a:pt x="9" y="273"/>
                      <a:pt x="8" y="274"/>
                    </a:cubicBezTo>
                    <a:cubicBezTo>
                      <a:pt x="8" y="275"/>
                      <a:pt x="8" y="276"/>
                      <a:pt x="7" y="277"/>
                    </a:cubicBezTo>
                    <a:cubicBezTo>
                      <a:pt x="7" y="278"/>
                      <a:pt x="6" y="279"/>
                      <a:pt x="6" y="279"/>
                    </a:cubicBezTo>
                    <a:cubicBezTo>
                      <a:pt x="5" y="280"/>
                      <a:pt x="5" y="281"/>
                      <a:pt x="5" y="282"/>
                    </a:cubicBezTo>
                    <a:cubicBezTo>
                      <a:pt x="4" y="283"/>
                      <a:pt x="4" y="284"/>
                      <a:pt x="4" y="285"/>
                    </a:cubicBezTo>
                    <a:cubicBezTo>
                      <a:pt x="3" y="286"/>
                      <a:pt x="3" y="287"/>
                      <a:pt x="3" y="288"/>
                    </a:cubicBezTo>
                    <a:cubicBezTo>
                      <a:pt x="2" y="289"/>
                      <a:pt x="2" y="289"/>
                      <a:pt x="2" y="290"/>
                    </a:cubicBezTo>
                    <a:cubicBezTo>
                      <a:pt x="2" y="291"/>
                      <a:pt x="1" y="292"/>
                      <a:pt x="1" y="293"/>
                    </a:cubicBezTo>
                    <a:cubicBezTo>
                      <a:pt x="1" y="294"/>
                      <a:pt x="1" y="296"/>
                      <a:pt x="1" y="297"/>
                    </a:cubicBezTo>
                    <a:cubicBezTo>
                      <a:pt x="1" y="297"/>
                      <a:pt x="0" y="298"/>
                      <a:pt x="0" y="299"/>
                    </a:cubicBezTo>
                    <a:cubicBezTo>
                      <a:pt x="0" y="301"/>
                      <a:pt x="0" y="303"/>
                      <a:pt x="0" y="305"/>
                    </a:cubicBezTo>
                    <a:cubicBezTo>
                      <a:pt x="0" y="1079"/>
                      <a:pt x="0" y="1079"/>
                      <a:pt x="0" y="1079"/>
                    </a:cubicBezTo>
                    <a:cubicBezTo>
                      <a:pt x="0" y="1112"/>
                      <a:pt x="27" y="1139"/>
                      <a:pt x="60" y="1139"/>
                    </a:cubicBezTo>
                    <a:cubicBezTo>
                      <a:pt x="93" y="1139"/>
                      <a:pt x="120" y="1112"/>
                      <a:pt x="120" y="1079"/>
                    </a:cubicBezTo>
                    <a:cubicBezTo>
                      <a:pt x="120" y="330"/>
                      <a:pt x="120" y="330"/>
                      <a:pt x="120" y="330"/>
                    </a:cubicBezTo>
                    <a:cubicBezTo>
                      <a:pt x="365" y="85"/>
                      <a:pt x="365" y="85"/>
                      <a:pt x="365" y="85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18" y="263"/>
                    </a:lnTo>
                    <a:close/>
                  </a:path>
                </a:pathLst>
              </a:custGeom>
              <a:solidFill>
                <a:srgbClr val="6868C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106"/>
              <p:cNvSpPr/>
              <p:nvPr/>
            </p:nvSpPr>
            <p:spPr>
              <a:xfrm>
                <a:off x="4113" y="1279"/>
                <a:ext cx="381" cy="383"/>
              </a:xfrm>
              <a:custGeom>
                <a:rect b="b" l="l" r="r" t="t"/>
                <a:pathLst>
                  <a:path extrusionOk="0" h="286" w="286">
                    <a:moveTo>
                      <a:pt x="262" y="24"/>
                    </a:moveTo>
                    <a:cubicBezTo>
                      <a:pt x="239" y="0"/>
                      <a:pt x="201" y="0"/>
                      <a:pt x="178" y="24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85" y="286"/>
                      <a:pt x="85" y="286"/>
                      <a:pt x="85" y="286"/>
                    </a:cubicBezTo>
                    <a:cubicBezTo>
                      <a:pt x="262" y="108"/>
                      <a:pt x="262" y="108"/>
                      <a:pt x="262" y="108"/>
                    </a:cubicBezTo>
                    <a:cubicBezTo>
                      <a:pt x="286" y="85"/>
                      <a:pt x="286" y="47"/>
                      <a:pt x="262" y="24"/>
                    </a:cubicBezTo>
                    <a:close/>
                  </a:path>
                </a:pathLst>
              </a:custGeom>
              <a:solidFill>
                <a:srgbClr val="3C8C92"/>
              </a:solidFill>
              <a:ln cap="flat" cmpd="sng" w="9525">
                <a:solidFill>
                  <a:srgbClr val="3366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4" name="Google Shape;1064;p106"/>
            <p:cNvGrpSpPr/>
            <p:nvPr/>
          </p:nvGrpSpPr>
          <p:grpSpPr>
            <a:xfrm flipH="1">
              <a:off x="1388" y="722"/>
              <a:ext cx="1432" cy="2882"/>
              <a:chOff x="3747" y="1279"/>
              <a:chExt cx="889" cy="1792"/>
            </a:xfrm>
          </p:grpSpPr>
          <p:sp>
            <p:nvSpPr>
              <p:cNvPr id="1065" name="Google Shape;1065;p106"/>
              <p:cNvSpPr/>
              <p:nvPr/>
            </p:nvSpPr>
            <p:spPr>
              <a:xfrm>
                <a:off x="3979" y="1680"/>
                <a:ext cx="387" cy="380"/>
              </a:xfrm>
              <a:custGeom>
                <a:rect b="b" l="l" r="r" t="t"/>
                <a:pathLst>
                  <a:path extrusionOk="0" h="284" w="290">
                    <a:moveTo>
                      <a:pt x="24" y="182"/>
                    </a:moveTo>
                    <a:cubicBezTo>
                      <a:pt x="0" y="205"/>
                      <a:pt x="0" y="243"/>
                      <a:pt x="24" y="266"/>
                    </a:cubicBezTo>
                    <a:cubicBezTo>
                      <a:pt x="35" y="278"/>
                      <a:pt x="51" y="284"/>
                      <a:pt x="66" y="284"/>
                    </a:cubicBezTo>
                    <a:cubicBezTo>
                      <a:pt x="81" y="284"/>
                      <a:pt x="97" y="278"/>
                      <a:pt x="108" y="266"/>
                    </a:cubicBezTo>
                    <a:cubicBezTo>
                      <a:pt x="290" y="85"/>
                      <a:pt x="290" y="85"/>
                      <a:pt x="290" y="85"/>
                    </a:cubicBezTo>
                    <a:cubicBezTo>
                      <a:pt x="205" y="0"/>
                      <a:pt x="205" y="0"/>
                      <a:pt x="205" y="0"/>
                    </a:cubicBezTo>
                    <a:lnTo>
                      <a:pt x="24" y="182"/>
                    </a:lnTo>
                    <a:close/>
                  </a:path>
                </a:pathLst>
              </a:custGeom>
              <a:solidFill>
                <a:srgbClr val="6868C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106"/>
              <p:cNvSpPr/>
              <p:nvPr/>
            </p:nvSpPr>
            <p:spPr>
              <a:xfrm>
                <a:off x="4253" y="1410"/>
                <a:ext cx="383" cy="384"/>
              </a:xfrm>
              <a:custGeom>
                <a:rect b="b" l="l" r="r" t="t"/>
                <a:pathLst>
                  <a:path extrusionOk="0" h="287" w="287">
                    <a:moveTo>
                      <a:pt x="263" y="24"/>
                    </a:moveTo>
                    <a:cubicBezTo>
                      <a:pt x="240" y="0"/>
                      <a:pt x="202" y="0"/>
                      <a:pt x="179" y="24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85" y="287"/>
                      <a:pt x="85" y="287"/>
                      <a:pt x="85" y="287"/>
                    </a:cubicBezTo>
                    <a:cubicBezTo>
                      <a:pt x="263" y="108"/>
                      <a:pt x="263" y="108"/>
                      <a:pt x="263" y="108"/>
                    </a:cubicBezTo>
                    <a:cubicBezTo>
                      <a:pt x="287" y="85"/>
                      <a:pt x="287" y="47"/>
                      <a:pt x="263" y="24"/>
                    </a:cubicBezTo>
                    <a:close/>
                  </a:path>
                </a:pathLst>
              </a:custGeom>
              <a:solidFill>
                <a:srgbClr val="3C8C92"/>
              </a:solidFill>
              <a:ln cap="flat" cmpd="sng" w="9525">
                <a:solidFill>
                  <a:srgbClr val="3366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106"/>
              <p:cNvSpPr/>
              <p:nvPr/>
            </p:nvSpPr>
            <p:spPr>
              <a:xfrm>
                <a:off x="3747" y="1548"/>
                <a:ext cx="487" cy="1523"/>
              </a:xfrm>
              <a:custGeom>
                <a:rect b="b" l="l" r="r" t="t"/>
                <a:pathLst>
                  <a:path extrusionOk="0" h="1139" w="365">
                    <a:moveTo>
                      <a:pt x="18" y="263"/>
                    </a:moveTo>
                    <a:cubicBezTo>
                      <a:pt x="18" y="263"/>
                      <a:pt x="18" y="263"/>
                      <a:pt x="18" y="263"/>
                    </a:cubicBezTo>
                    <a:cubicBezTo>
                      <a:pt x="16" y="264"/>
                      <a:pt x="15" y="265"/>
                      <a:pt x="14" y="267"/>
                    </a:cubicBezTo>
                    <a:cubicBezTo>
                      <a:pt x="13" y="268"/>
                      <a:pt x="13" y="268"/>
                      <a:pt x="12" y="269"/>
                    </a:cubicBezTo>
                    <a:cubicBezTo>
                      <a:pt x="11" y="270"/>
                      <a:pt x="11" y="271"/>
                      <a:pt x="10" y="272"/>
                    </a:cubicBezTo>
                    <a:cubicBezTo>
                      <a:pt x="10" y="273"/>
                      <a:pt x="9" y="273"/>
                      <a:pt x="8" y="274"/>
                    </a:cubicBezTo>
                    <a:cubicBezTo>
                      <a:pt x="8" y="275"/>
                      <a:pt x="8" y="276"/>
                      <a:pt x="7" y="277"/>
                    </a:cubicBezTo>
                    <a:cubicBezTo>
                      <a:pt x="7" y="278"/>
                      <a:pt x="6" y="279"/>
                      <a:pt x="6" y="279"/>
                    </a:cubicBezTo>
                    <a:cubicBezTo>
                      <a:pt x="5" y="280"/>
                      <a:pt x="5" y="281"/>
                      <a:pt x="5" y="282"/>
                    </a:cubicBezTo>
                    <a:cubicBezTo>
                      <a:pt x="4" y="283"/>
                      <a:pt x="4" y="284"/>
                      <a:pt x="4" y="285"/>
                    </a:cubicBezTo>
                    <a:cubicBezTo>
                      <a:pt x="3" y="286"/>
                      <a:pt x="3" y="287"/>
                      <a:pt x="3" y="288"/>
                    </a:cubicBezTo>
                    <a:cubicBezTo>
                      <a:pt x="2" y="289"/>
                      <a:pt x="2" y="289"/>
                      <a:pt x="2" y="290"/>
                    </a:cubicBezTo>
                    <a:cubicBezTo>
                      <a:pt x="2" y="291"/>
                      <a:pt x="1" y="292"/>
                      <a:pt x="1" y="293"/>
                    </a:cubicBezTo>
                    <a:cubicBezTo>
                      <a:pt x="1" y="294"/>
                      <a:pt x="1" y="296"/>
                      <a:pt x="1" y="297"/>
                    </a:cubicBezTo>
                    <a:cubicBezTo>
                      <a:pt x="1" y="297"/>
                      <a:pt x="0" y="298"/>
                      <a:pt x="0" y="299"/>
                    </a:cubicBezTo>
                    <a:cubicBezTo>
                      <a:pt x="0" y="301"/>
                      <a:pt x="0" y="303"/>
                      <a:pt x="0" y="305"/>
                    </a:cubicBezTo>
                    <a:cubicBezTo>
                      <a:pt x="0" y="1079"/>
                      <a:pt x="0" y="1079"/>
                      <a:pt x="0" y="1079"/>
                    </a:cubicBezTo>
                    <a:cubicBezTo>
                      <a:pt x="0" y="1112"/>
                      <a:pt x="27" y="1139"/>
                      <a:pt x="60" y="1139"/>
                    </a:cubicBezTo>
                    <a:cubicBezTo>
                      <a:pt x="93" y="1139"/>
                      <a:pt x="120" y="1112"/>
                      <a:pt x="120" y="1079"/>
                    </a:cubicBezTo>
                    <a:cubicBezTo>
                      <a:pt x="120" y="330"/>
                      <a:pt x="120" y="330"/>
                      <a:pt x="120" y="330"/>
                    </a:cubicBezTo>
                    <a:cubicBezTo>
                      <a:pt x="365" y="85"/>
                      <a:pt x="365" y="85"/>
                      <a:pt x="365" y="85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18" y="263"/>
                    </a:lnTo>
                    <a:close/>
                  </a:path>
                </a:pathLst>
              </a:custGeom>
              <a:solidFill>
                <a:srgbClr val="6868C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106"/>
              <p:cNvSpPr/>
              <p:nvPr/>
            </p:nvSpPr>
            <p:spPr>
              <a:xfrm>
                <a:off x="4121" y="1279"/>
                <a:ext cx="381" cy="383"/>
              </a:xfrm>
              <a:custGeom>
                <a:rect b="b" l="l" r="r" t="t"/>
                <a:pathLst>
                  <a:path extrusionOk="0" h="286" w="286">
                    <a:moveTo>
                      <a:pt x="262" y="24"/>
                    </a:moveTo>
                    <a:cubicBezTo>
                      <a:pt x="239" y="0"/>
                      <a:pt x="201" y="0"/>
                      <a:pt x="178" y="24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85" y="286"/>
                      <a:pt x="85" y="286"/>
                      <a:pt x="85" y="286"/>
                    </a:cubicBezTo>
                    <a:cubicBezTo>
                      <a:pt x="262" y="108"/>
                      <a:pt x="262" y="108"/>
                      <a:pt x="262" y="108"/>
                    </a:cubicBezTo>
                    <a:cubicBezTo>
                      <a:pt x="286" y="85"/>
                      <a:pt x="286" y="47"/>
                      <a:pt x="262" y="24"/>
                    </a:cubicBezTo>
                    <a:close/>
                  </a:path>
                </a:pathLst>
              </a:custGeom>
              <a:solidFill>
                <a:srgbClr val="3C8C92"/>
              </a:solidFill>
              <a:ln cap="flat" cmpd="sng" w="9525">
                <a:solidFill>
                  <a:srgbClr val="3366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69" name="Google Shape;1069;p106"/>
          <p:cNvSpPr/>
          <p:nvPr/>
        </p:nvSpPr>
        <p:spPr>
          <a:xfrm>
            <a:off x="2389210" y="688476"/>
            <a:ext cx="213900" cy="5964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3C8C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0" name="Google Shape;1070;p106"/>
          <p:cNvSpPr txBox="1"/>
          <p:nvPr/>
        </p:nvSpPr>
        <p:spPr>
          <a:xfrm>
            <a:off x="3076072" y="3547173"/>
            <a:ext cx="59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Cys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106"/>
          <p:cNvSpPr txBox="1"/>
          <p:nvPr/>
        </p:nvSpPr>
        <p:spPr>
          <a:xfrm>
            <a:off x="3076073" y="2575496"/>
            <a:ext cx="59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Cys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106"/>
          <p:cNvSpPr txBox="1"/>
          <p:nvPr/>
        </p:nvSpPr>
        <p:spPr>
          <a:xfrm>
            <a:off x="2684698" y="2570749"/>
            <a:ext cx="59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Cys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3" name="Google Shape;1073;p106"/>
          <p:cNvSpPr txBox="1"/>
          <p:nvPr/>
        </p:nvSpPr>
        <p:spPr>
          <a:xfrm>
            <a:off x="2613179" y="810199"/>
            <a:ext cx="624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Fab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Google Shape;1074;p106"/>
          <p:cNvSpPr txBox="1"/>
          <p:nvPr/>
        </p:nvSpPr>
        <p:spPr>
          <a:xfrm rot="-5400000">
            <a:off x="1070115" y="2424875"/>
            <a:ext cx="1528200" cy="585000"/>
          </a:xfrm>
          <a:prstGeom prst="rect">
            <a:avLst/>
          </a:prstGeom>
          <a:solidFill>
            <a:schemeClr val="lt1">
              <a:alpha val="498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Human IgG1 scaffold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106"/>
          <p:cNvSpPr/>
          <p:nvPr/>
        </p:nvSpPr>
        <p:spPr>
          <a:xfrm>
            <a:off x="2100253" y="1289796"/>
            <a:ext cx="288900" cy="28476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2121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106"/>
          <p:cNvSpPr txBox="1"/>
          <p:nvPr/>
        </p:nvSpPr>
        <p:spPr>
          <a:xfrm>
            <a:off x="3493930" y="3869994"/>
            <a:ext cx="12870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Maleimido caproyl spacer</a:t>
            </a:r>
            <a:endParaRPr sz="1100">
              <a:solidFill>
                <a:srgbClr val="2121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106"/>
          <p:cNvSpPr txBox="1"/>
          <p:nvPr/>
        </p:nvSpPr>
        <p:spPr>
          <a:xfrm>
            <a:off x="4613017" y="4054490"/>
            <a:ext cx="1600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Valine citrulline linker</a:t>
            </a:r>
            <a:endParaRPr sz="11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106"/>
          <p:cNvSpPr txBox="1"/>
          <p:nvPr/>
        </p:nvSpPr>
        <p:spPr>
          <a:xfrm>
            <a:off x="5254856" y="3092307"/>
            <a:ext cx="685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PABA</a:t>
            </a:r>
            <a:endParaRPr sz="11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106"/>
          <p:cNvSpPr txBox="1"/>
          <p:nvPr/>
        </p:nvSpPr>
        <p:spPr>
          <a:xfrm>
            <a:off x="10449708" y="3398427"/>
            <a:ext cx="1600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MMAE</a:t>
            </a: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106"/>
          <p:cNvSpPr txBox="1"/>
          <p:nvPr/>
        </p:nvSpPr>
        <p:spPr>
          <a:xfrm>
            <a:off x="4307274" y="2713823"/>
            <a:ext cx="850200" cy="2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67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Linker</a:t>
            </a:r>
            <a:endParaRPr b="1" i="0" sz="1600" u="none" cap="none" strike="noStrike">
              <a:solidFill>
                <a:srgbClr val="2121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106"/>
          <p:cNvSpPr txBox="1"/>
          <p:nvPr/>
        </p:nvSpPr>
        <p:spPr>
          <a:xfrm>
            <a:off x="10627423" y="1951992"/>
            <a:ext cx="9180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None/>
            </a:pPr>
            <a:r>
              <a:rPr b="1" lang="en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Payload</a:t>
            </a:r>
            <a:endParaRPr b="1" i="0" sz="16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106"/>
          <p:cNvSpPr/>
          <p:nvPr/>
        </p:nvSpPr>
        <p:spPr>
          <a:xfrm>
            <a:off x="985718" y="1238359"/>
            <a:ext cx="288900" cy="28200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106"/>
          <p:cNvSpPr txBox="1"/>
          <p:nvPr/>
        </p:nvSpPr>
        <p:spPr>
          <a:xfrm rot="-5400000">
            <a:off x="-70657" y="2340577"/>
            <a:ext cx="1528200" cy="585000"/>
          </a:xfrm>
          <a:prstGeom prst="rect">
            <a:avLst/>
          </a:prstGeom>
          <a:solidFill>
            <a:schemeClr val="lt1">
              <a:alpha val="49800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Monoclonal Antibody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106"/>
          <p:cNvSpPr txBox="1"/>
          <p:nvPr/>
        </p:nvSpPr>
        <p:spPr>
          <a:xfrm>
            <a:off x="2668992" y="3549261"/>
            <a:ext cx="59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Cys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106"/>
          <p:cNvSpPr/>
          <p:nvPr/>
        </p:nvSpPr>
        <p:spPr>
          <a:xfrm rot="5400000">
            <a:off x="3057429" y="3748868"/>
            <a:ext cx="154800" cy="718200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3C8C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106"/>
          <p:cNvSpPr txBox="1"/>
          <p:nvPr/>
        </p:nvSpPr>
        <p:spPr>
          <a:xfrm>
            <a:off x="2924627" y="4085238"/>
            <a:ext cx="44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Fc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07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002E51"/>
                </a:solidFill>
              </a:rPr>
              <a:t>Historical Perspective</a:t>
            </a:r>
            <a:endParaRPr b="1" i="1">
              <a:solidFill>
                <a:srgbClr val="002E51"/>
              </a:solidFill>
            </a:endParaRPr>
          </a:p>
        </p:txBody>
      </p:sp>
      <p:sp>
        <p:nvSpPr>
          <p:cNvPr id="1092" name="Google Shape;1092;p107"/>
          <p:cNvSpPr txBox="1"/>
          <p:nvPr/>
        </p:nvSpPr>
        <p:spPr>
          <a:xfrm>
            <a:off x="-86138" y="4178130"/>
            <a:ext cx="9233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Elias DJ </a:t>
            </a:r>
            <a:r>
              <a:rPr i="1"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1"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Phase I Clinical Comparative Study of Monoclonal Antibody KS1/4 and KS1/4-Methotrexate Immunconjugate in Patients with Non-Small Cell Lung Carcinoma. </a:t>
            </a:r>
            <a:r>
              <a:rPr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Cancer Research 1990 Jul 1;50(13):4154-9.</a:t>
            </a:r>
            <a:endParaRPr sz="70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3" name="Google Shape;1093;p107"/>
          <p:cNvPicPr preferRelativeResize="0"/>
          <p:nvPr/>
        </p:nvPicPr>
        <p:blipFill rotWithShape="1">
          <a:blip r:embed="rId3">
            <a:alphaModFix/>
          </a:blip>
          <a:srcRect b="0" l="0" r="0" t="7876"/>
          <a:stretch/>
        </p:blipFill>
        <p:spPr>
          <a:xfrm>
            <a:off x="-86138" y="863442"/>
            <a:ext cx="5699795" cy="1436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82958" y="2299880"/>
            <a:ext cx="2643668" cy="182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83" y="2299881"/>
            <a:ext cx="2571494" cy="182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Google Shape;1096;p10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23304" y="901270"/>
            <a:ext cx="3620463" cy="2051240"/>
          </a:xfrm>
          <a:prstGeom prst="rect">
            <a:avLst/>
          </a:prstGeom>
          <a:noFill/>
          <a:ln>
            <a:noFill/>
          </a:ln>
        </p:spPr>
      </p:pic>
      <p:sp>
        <p:nvSpPr>
          <p:cNvPr id="1097" name="Google Shape;1097;p107"/>
          <p:cNvSpPr/>
          <p:nvPr/>
        </p:nvSpPr>
        <p:spPr>
          <a:xfrm>
            <a:off x="5523304" y="3100129"/>
            <a:ext cx="3620700" cy="10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Proof of Principle but…</a:t>
            </a:r>
            <a:endParaRPr/>
          </a:p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10/11 patients developed human antimurine response</a:t>
            </a:r>
            <a:endParaRPr/>
          </a:p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 acute immune complex-mediated reaction</a:t>
            </a:r>
            <a:endParaRPr/>
          </a:p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1 possible clinical response</a:t>
            </a:r>
            <a:endParaRPr/>
          </a:p>
        </p:txBody>
      </p:sp>
      <p:sp>
        <p:nvSpPr>
          <p:cNvPr id="1098" name="Google Shape;1098;p107"/>
          <p:cNvSpPr/>
          <p:nvPr/>
        </p:nvSpPr>
        <p:spPr>
          <a:xfrm>
            <a:off x="8468139" y="1287111"/>
            <a:ext cx="344369" cy="891936"/>
          </a:xfrm>
          <a:custGeom>
            <a:rect b="b" l="l" r="r" t="t"/>
            <a:pathLst>
              <a:path extrusionOk="0" h="1201260" w="604157">
                <a:moveTo>
                  <a:pt x="179614" y="0"/>
                </a:moveTo>
                <a:cubicBezTo>
                  <a:pt x="168728" y="16329"/>
                  <a:pt x="157054" y="32158"/>
                  <a:pt x="146957" y="48986"/>
                </a:cubicBezTo>
                <a:cubicBezTo>
                  <a:pt x="140695" y="59422"/>
                  <a:pt x="136890" y="71207"/>
                  <a:pt x="130628" y="81643"/>
                </a:cubicBezTo>
                <a:cubicBezTo>
                  <a:pt x="120531" y="98471"/>
                  <a:pt x="97971" y="130629"/>
                  <a:pt x="97971" y="130629"/>
                </a:cubicBezTo>
                <a:cubicBezTo>
                  <a:pt x="77450" y="192193"/>
                  <a:pt x="105132" y="116308"/>
                  <a:pt x="73478" y="179614"/>
                </a:cubicBezTo>
                <a:cubicBezTo>
                  <a:pt x="39673" y="247222"/>
                  <a:pt x="95785" y="158401"/>
                  <a:pt x="48985" y="228600"/>
                </a:cubicBezTo>
                <a:cubicBezTo>
                  <a:pt x="46264" y="244929"/>
                  <a:pt x="45176" y="261615"/>
                  <a:pt x="40821" y="277586"/>
                </a:cubicBezTo>
                <a:cubicBezTo>
                  <a:pt x="36965" y="291725"/>
                  <a:pt x="27367" y="304036"/>
                  <a:pt x="24493" y="318407"/>
                </a:cubicBezTo>
                <a:cubicBezTo>
                  <a:pt x="20237" y="339686"/>
                  <a:pt x="10008" y="484192"/>
                  <a:pt x="8164" y="498022"/>
                </a:cubicBezTo>
                <a:cubicBezTo>
                  <a:pt x="7027" y="506552"/>
                  <a:pt x="2721" y="514350"/>
                  <a:pt x="0" y="522514"/>
                </a:cubicBezTo>
                <a:cubicBezTo>
                  <a:pt x="2721" y="658586"/>
                  <a:pt x="883" y="794825"/>
                  <a:pt x="8164" y="930729"/>
                </a:cubicBezTo>
                <a:cubicBezTo>
                  <a:pt x="8720" y="941112"/>
                  <a:pt x="28298" y="986769"/>
                  <a:pt x="32657" y="1004207"/>
                </a:cubicBezTo>
                <a:cubicBezTo>
                  <a:pt x="58166" y="1106245"/>
                  <a:pt x="25571" y="979409"/>
                  <a:pt x="48985" y="1061357"/>
                </a:cubicBezTo>
                <a:cubicBezTo>
                  <a:pt x="52068" y="1072146"/>
                  <a:pt x="52730" y="1083701"/>
                  <a:pt x="57150" y="1094014"/>
                </a:cubicBezTo>
                <a:cubicBezTo>
                  <a:pt x="61015" y="1103033"/>
                  <a:pt x="69090" y="1109731"/>
                  <a:pt x="73478" y="1118507"/>
                </a:cubicBezTo>
                <a:cubicBezTo>
                  <a:pt x="88456" y="1148463"/>
                  <a:pt x="71316" y="1144280"/>
                  <a:pt x="106135" y="1167493"/>
                </a:cubicBezTo>
                <a:cubicBezTo>
                  <a:pt x="113160" y="1172176"/>
                  <a:pt x="158934" y="1182734"/>
                  <a:pt x="163285" y="1183822"/>
                </a:cubicBezTo>
                <a:cubicBezTo>
                  <a:pt x="171449" y="1189265"/>
                  <a:pt x="177971" y="1199834"/>
                  <a:pt x="187778" y="1200150"/>
                </a:cubicBezTo>
                <a:cubicBezTo>
                  <a:pt x="263987" y="1202608"/>
                  <a:pt x="340718" y="1201443"/>
                  <a:pt x="416378" y="1191986"/>
                </a:cubicBezTo>
                <a:cubicBezTo>
                  <a:pt x="429880" y="1190298"/>
                  <a:pt x="438704" y="1176348"/>
                  <a:pt x="449035" y="1167493"/>
                </a:cubicBezTo>
                <a:cubicBezTo>
                  <a:pt x="457801" y="1159979"/>
                  <a:pt x="467329" y="1152741"/>
                  <a:pt x="473528" y="1143000"/>
                </a:cubicBezTo>
                <a:cubicBezTo>
                  <a:pt x="486596" y="1122464"/>
                  <a:pt x="492683" y="1097939"/>
                  <a:pt x="506185" y="1077686"/>
                </a:cubicBezTo>
                <a:lnTo>
                  <a:pt x="522514" y="1053193"/>
                </a:lnTo>
                <a:cubicBezTo>
                  <a:pt x="525235" y="1045029"/>
                  <a:pt x="527288" y="1036610"/>
                  <a:pt x="530678" y="1028700"/>
                </a:cubicBezTo>
                <a:cubicBezTo>
                  <a:pt x="535472" y="1017513"/>
                  <a:pt x="542734" y="1007439"/>
                  <a:pt x="547007" y="996043"/>
                </a:cubicBezTo>
                <a:cubicBezTo>
                  <a:pt x="580356" y="907114"/>
                  <a:pt x="526038" y="1021651"/>
                  <a:pt x="571500" y="930729"/>
                </a:cubicBezTo>
                <a:cubicBezTo>
                  <a:pt x="574221" y="919843"/>
                  <a:pt x="578181" y="909194"/>
                  <a:pt x="579664" y="898072"/>
                </a:cubicBezTo>
                <a:cubicBezTo>
                  <a:pt x="595562" y="778831"/>
                  <a:pt x="576330" y="842753"/>
                  <a:pt x="595993" y="783772"/>
                </a:cubicBezTo>
                <a:cubicBezTo>
                  <a:pt x="598714" y="762000"/>
                  <a:pt x="604157" y="740398"/>
                  <a:pt x="604157" y="718457"/>
                </a:cubicBezTo>
                <a:cubicBezTo>
                  <a:pt x="604157" y="585079"/>
                  <a:pt x="601023" y="451690"/>
                  <a:pt x="595993" y="318407"/>
                </a:cubicBezTo>
                <a:cubicBezTo>
                  <a:pt x="595570" y="307194"/>
                  <a:pt x="591376" y="296395"/>
                  <a:pt x="587828" y="285750"/>
                </a:cubicBezTo>
                <a:cubicBezTo>
                  <a:pt x="583194" y="271847"/>
                  <a:pt x="576646" y="258651"/>
                  <a:pt x="571500" y="244929"/>
                </a:cubicBezTo>
                <a:cubicBezTo>
                  <a:pt x="568478" y="236871"/>
                  <a:pt x="566725" y="228346"/>
                  <a:pt x="563335" y="220436"/>
                </a:cubicBezTo>
                <a:cubicBezTo>
                  <a:pt x="558541" y="209250"/>
                  <a:pt x="551801" y="198965"/>
                  <a:pt x="547007" y="187779"/>
                </a:cubicBezTo>
                <a:cubicBezTo>
                  <a:pt x="543617" y="179869"/>
                  <a:pt x="543113" y="170758"/>
                  <a:pt x="538843" y="163286"/>
                </a:cubicBezTo>
                <a:cubicBezTo>
                  <a:pt x="531878" y="151098"/>
                  <a:pt x="503220" y="115045"/>
                  <a:pt x="489857" y="106136"/>
                </a:cubicBezTo>
                <a:cubicBezTo>
                  <a:pt x="482696" y="101362"/>
                  <a:pt x="473528" y="100693"/>
                  <a:pt x="465364" y="97972"/>
                </a:cubicBezTo>
                <a:lnTo>
                  <a:pt x="416378" y="65314"/>
                </a:lnTo>
                <a:lnTo>
                  <a:pt x="391885" y="48986"/>
                </a:lnTo>
                <a:cubicBezTo>
                  <a:pt x="364990" y="8642"/>
                  <a:pt x="385369" y="24493"/>
                  <a:pt x="318407" y="24493"/>
                </a:cubicBezTo>
              </a:path>
            </a:pathLst>
          </a:cu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6"/>
          <p:cNvSpPr txBox="1"/>
          <p:nvPr>
            <p:ph idx="2" type="body"/>
          </p:nvPr>
        </p:nvSpPr>
        <p:spPr>
          <a:xfrm>
            <a:off x="-1" y="926352"/>
            <a:ext cx="9144000" cy="3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2E51"/>
              </a:buClr>
              <a:buSzPts val="2800"/>
              <a:buFont typeface="Arial"/>
              <a:buNone/>
            </a:pPr>
            <a:r>
              <a:rPr b="1" lang="en">
                <a:solidFill>
                  <a:srgbClr val="002E51"/>
                </a:solidFill>
              </a:rPr>
              <a:t>Christos Vaklavas, M.D.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rgbClr val="002E51"/>
              </a:buClr>
              <a:buSzPts val="28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Associate Professor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rgbClr val="002E51"/>
              </a:buClr>
              <a:buSzPts val="28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Physician Leader in Breast Cancer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rgbClr val="002E51"/>
              </a:buClr>
              <a:buSzPts val="28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Huntsman Cancer Institute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rgbClr val="002E51"/>
              </a:buClr>
              <a:buSzPts val="2800"/>
              <a:buFont typeface="Arial"/>
              <a:buNone/>
            </a:pPr>
            <a:r>
              <a:rPr lang="en">
                <a:solidFill>
                  <a:srgbClr val="002E51"/>
                </a:solidFill>
              </a:rPr>
              <a:t>Salt Lake City, Utah</a:t>
            </a:r>
            <a:endParaRPr/>
          </a:p>
        </p:txBody>
      </p:sp>
      <p:sp>
        <p:nvSpPr>
          <p:cNvPr id="170" name="Google Shape;170;p36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 Chairs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1103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3006" y="1405181"/>
            <a:ext cx="6038683" cy="25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108"/>
          <p:cNvPicPr preferRelativeResize="0"/>
          <p:nvPr/>
        </p:nvPicPr>
        <p:blipFill rotWithShape="1">
          <a:blip r:embed="rId4">
            <a:alphaModFix/>
          </a:blip>
          <a:srcRect b="56616" l="28496" r="31593" t="31233"/>
          <a:stretch/>
        </p:blipFill>
        <p:spPr>
          <a:xfrm>
            <a:off x="3527898" y="708407"/>
            <a:ext cx="4072646" cy="6967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5" name="Google Shape;1105;p108"/>
          <p:cNvCxnSpPr/>
          <p:nvPr/>
        </p:nvCxnSpPr>
        <p:spPr>
          <a:xfrm flipH="1">
            <a:off x="3584779" y="1405180"/>
            <a:ext cx="1998900" cy="1259400"/>
          </a:xfrm>
          <a:prstGeom prst="straightConnector1">
            <a:avLst/>
          </a:prstGeom>
          <a:noFill/>
          <a:ln cap="flat" cmpd="sng" w="28575">
            <a:solidFill>
              <a:srgbClr val="0C0C0C"/>
            </a:solidFill>
            <a:prstDash val="dot"/>
            <a:round/>
            <a:headEnd len="sm" w="sm" type="none"/>
            <a:tailEnd len="med" w="med" type="stealth"/>
          </a:ln>
        </p:spPr>
      </p:cxnSp>
      <p:sp>
        <p:nvSpPr>
          <p:cNvPr id="1106" name="Google Shape;1106;p108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002E51"/>
                </a:solidFill>
              </a:rPr>
              <a:t>Historical Perspective</a:t>
            </a:r>
            <a:endParaRPr b="1" i="1">
              <a:solidFill>
                <a:srgbClr val="002E51"/>
              </a:solidFill>
            </a:endParaRPr>
          </a:p>
        </p:txBody>
      </p:sp>
      <p:sp>
        <p:nvSpPr>
          <p:cNvPr id="1107" name="Google Shape;1107;p108"/>
          <p:cNvSpPr txBox="1"/>
          <p:nvPr/>
        </p:nvSpPr>
        <p:spPr>
          <a:xfrm>
            <a:off x="-58366" y="3969545"/>
            <a:ext cx="9156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Fu Z, </a:t>
            </a:r>
            <a:r>
              <a:rPr i="1"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1"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Antibody drug conjugate: the “biological missile” for targeted cancer therapy. </a:t>
            </a:r>
            <a:r>
              <a:rPr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Signal Transduct Target Ther. 2022 Mar 22;7(1):93. doi: 10.1038/s41392-022-00947-7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Metrangolo V, </a:t>
            </a:r>
            <a:r>
              <a:rPr i="1"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1"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Antibody–Drug Conjugates: The Dynamic Evolution from Conventional to Next-Generation Constructs. </a:t>
            </a:r>
            <a:r>
              <a:rPr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Cancers 2024 Jan 20;16(2):447. doi: 10.3390/cancers16020447.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Doronina SO, </a:t>
            </a:r>
            <a:r>
              <a:rPr i="1"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et al. </a:t>
            </a:r>
            <a:r>
              <a:rPr b="1"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Development of potent monoclonal antibody auristatin conjugates for cancer therapy. </a:t>
            </a:r>
            <a:r>
              <a:rPr lang="en" sz="7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Nat Biotechnol 2003 Jul;21(7):778-84. doi: 10.1038/nbt832.</a:t>
            </a:r>
            <a:endParaRPr b="1" sz="70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8" name="Google Shape;1108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9336" y="1741052"/>
            <a:ext cx="3118646" cy="2183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09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ADC Pioneer: Gemtuzumab Ozogamicin (</a:t>
            </a:r>
            <a:r>
              <a:rPr b="1" i="1" lang="en" sz="2800"/>
              <a:t>Mylotarg®</a:t>
            </a:r>
            <a:r>
              <a:rPr b="1" lang="en" sz="2800"/>
              <a:t>)</a:t>
            </a:r>
            <a:endParaRPr/>
          </a:p>
        </p:txBody>
      </p:sp>
      <p:pic>
        <p:nvPicPr>
          <p:cNvPr id="1114" name="Google Shape;1114;p109"/>
          <p:cNvPicPr preferRelativeResize="0"/>
          <p:nvPr/>
        </p:nvPicPr>
        <p:blipFill rotWithShape="1">
          <a:blip r:embed="rId3">
            <a:alphaModFix/>
          </a:blip>
          <a:srcRect b="0" l="0" r="0" t="9991"/>
          <a:stretch/>
        </p:blipFill>
        <p:spPr>
          <a:xfrm>
            <a:off x="1781650" y="921389"/>
            <a:ext cx="2863666" cy="12294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5" name="Google Shape;1115;p109"/>
          <p:cNvCxnSpPr/>
          <p:nvPr/>
        </p:nvCxnSpPr>
        <p:spPr>
          <a:xfrm>
            <a:off x="0" y="633462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16" name="Google Shape;1116;p109"/>
          <p:cNvSpPr txBox="1"/>
          <p:nvPr/>
        </p:nvSpPr>
        <p:spPr>
          <a:xfrm>
            <a:off x="-39256" y="3919565"/>
            <a:ext cx="9102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 u="sng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www.pfizermedicalinformation.com</a:t>
            </a:r>
            <a:endParaRPr b="1"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Sievers EL </a:t>
            </a:r>
            <a:r>
              <a:rPr i="1"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al. </a:t>
            </a:r>
            <a:r>
              <a:rPr b="1"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Efficacy and safety of gemtuzumab ozogamicin in patients with CD33-positive acute myeloid leukemia in first relapse. 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JCO 2001 Jul 1;19(13):3244-54. doi: 10.1200/JCO.2001.19.13.3244</a:t>
            </a:r>
            <a:endParaRPr b="1"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Petersdorf SH </a:t>
            </a:r>
            <a:r>
              <a:rPr i="1"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al. </a:t>
            </a:r>
            <a:r>
              <a:rPr b="1"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phase 3 study of gemtuzumab ozogamicin during induction and postconsolidation therapy in younger patients with acute myeloid leukemia. 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Blood  2013 Jun 13;121(24):4854-60. </a:t>
            </a:r>
            <a:endParaRPr b="1"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DA Approves Mylotarg for Children With Acute Myeloid Leukemia - Cancer  Health" id="1117" name="Google Shape;1117;p109"/>
          <p:cNvPicPr preferRelativeResize="0"/>
          <p:nvPr/>
        </p:nvPicPr>
        <p:blipFill rotWithShape="1">
          <a:blip r:embed="rId5">
            <a:alphaModFix/>
          </a:blip>
          <a:srcRect b="0" l="19423" r="19552" t="0"/>
          <a:stretch/>
        </p:blipFill>
        <p:spPr>
          <a:xfrm>
            <a:off x="-27530" y="782482"/>
            <a:ext cx="1855134" cy="1450467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109"/>
          <p:cNvSpPr/>
          <p:nvPr/>
        </p:nvSpPr>
        <p:spPr>
          <a:xfrm>
            <a:off x="4567629" y="3115169"/>
            <a:ext cx="4622700" cy="8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went wrong?</a:t>
            </a:r>
            <a:endParaRPr/>
          </a:p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Design</a:t>
            </a:r>
            <a:r>
              <a:rPr b="0" i="1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IgG4 scaffold has limited ability for Complement fixation &amp; ADCC.</a:t>
            </a:r>
            <a:endParaRPr/>
          </a:p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Manufacturing</a:t>
            </a:r>
            <a:r>
              <a:rPr b="1" i="0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variable DAR (0-6); too much naked Ab (ineffective), too much free conjugate (toxic); batch-to-batch variability.</a:t>
            </a:r>
            <a:endParaRPr/>
          </a:p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Clinical development</a:t>
            </a:r>
            <a:r>
              <a:rPr b="1" i="0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patient selection, mechanisms of resistance.  </a:t>
            </a:r>
            <a:endParaRPr/>
          </a:p>
        </p:txBody>
      </p:sp>
      <p:pic>
        <p:nvPicPr>
          <p:cNvPr descr="Figure" id="1119" name="Google Shape;1119;p10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66347" y="2244174"/>
            <a:ext cx="2063382" cy="1721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S of 595 adult patients with AML by induction treatment group. Tick marks indicate censored observations." id="1120" name="Google Shape;1120;p1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47291" y="2203005"/>
            <a:ext cx="2462631" cy="167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0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58160" y="700268"/>
            <a:ext cx="4481699" cy="2489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" name="Google Shape;1126;p110"/>
          <p:cNvPicPr preferRelativeResize="0"/>
          <p:nvPr/>
        </p:nvPicPr>
        <p:blipFill rotWithShape="1">
          <a:blip r:embed="rId3">
            <a:alphaModFix/>
          </a:blip>
          <a:srcRect b="7030" l="7394" r="7902" t="5633"/>
          <a:stretch/>
        </p:blipFill>
        <p:spPr>
          <a:xfrm>
            <a:off x="3831920" y="3132978"/>
            <a:ext cx="5053663" cy="1242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110"/>
          <p:cNvPicPr preferRelativeResize="0"/>
          <p:nvPr/>
        </p:nvPicPr>
        <p:blipFill rotWithShape="1">
          <a:blip r:embed="rId3">
            <a:alphaModFix/>
          </a:blip>
          <a:srcRect b="7030" l="7394" r="7902" t="5633"/>
          <a:stretch/>
        </p:blipFill>
        <p:spPr>
          <a:xfrm>
            <a:off x="3831920" y="2221751"/>
            <a:ext cx="5053663" cy="1242215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110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/>
              <a:t>The Ideal ADC</a:t>
            </a:r>
            <a:endParaRPr b="1" sz="3200"/>
          </a:p>
        </p:txBody>
      </p:sp>
      <p:grpSp>
        <p:nvGrpSpPr>
          <p:cNvPr id="1129" name="Google Shape;1129;p110"/>
          <p:cNvGrpSpPr/>
          <p:nvPr/>
        </p:nvGrpSpPr>
        <p:grpSpPr>
          <a:xfrm>
            <a:off x="1834057" y="751275"/>
            <a:ext cx="3391314" cy="3283070"/>
            <a:chOff x="1388" y="722"/>
            <a:chExt cx="2974" cy="2882"/>
          </a:xfrm>
        </p:grpSpPr>
        <p:grpSp>
          <p:nvGrpSpPr>
            <p:cNvPr id="1130" name="Google Shape;1130;p110"/>
            <p:cNvGrpSpPr/>
            <p:nvPr/>
          </p:nvGrpSpPr>
          <p:grpSpPr>
            <a:xfrm>
              <a:off x="2930" y="722"/>
              <a:ext cx="1432" cy="2882"/>
              <a:chOff x="3747" y="1279"/>
              <a:chExt cx="889" cy="1792"/>
            </a:xfrm>
          </p:grpSpPr>
          <p:sp>
            <p:nvSpPr>
              <p:cNvPr id="1131" name="Google Shape;1131;p110"/>
              <p:cNvSpPr/>
              <p:nvPr/>
            </p:nvSpPr>
            <p:spPr>
              <a:xfrm>
                <a:off x="3979" y="1680"/>
                <a:ext cx="387" cy="380"/>
              </a:xfrm>
              <a:custGeom>
                <a:rect b="b" l="l" r="r" t="t"/>
                <a:pathLst>
                  <a:path extrusionOk="0" h="284" w="290">
                    <a:moveTo>
                      <a:pt x="24" y="182"/>
                    </a:moveTo>
                    <a:cubicBezTo>
                      <a:pt x="0" y="205"/>
                      <a:pt x="0" y="243"/>
                      <a:pt x="24" y="266"/>
                    </a:cubicBezTo>
                    <a:cubicBezTo>
                      <a:pt x="35" y="278"/>
                      <a:pt x="51" y="284"/>
                      <a:pt x="66" y="284"/>
                    </a:cubicBezTo>
                    <a:cubicBezTo>
                      <a:pt x="81" y="284"/>
                      <a:pt x="97" y="278"/>
                      <a:pt x="108" y="266"/>
                    </a:cubicBezTo>
                    <a:cubicBezTo>
                      <a:pt x="290" y="85"/>
                      <a:pt x="290" y="85"/>
                      <a:pt x="290" y="85"/>
                    </a:cubicBezTo>
                    <a:cubicBezTo>
                      <a:pt x="205" y="0"/>
                      <a:pt x="205" y="0"/>
                      <a:pt x="205" y="0"/>
                    </a:cubicBezTo>
                    <a:lnTo>
                      <a:pt x="24" y="182"/>
                    </a:lnTo>
                    <a:close/>
                  </a:path>
                </a:pathLst>
              </a:custGeom>
              <a:solidFill>
                <a:srgbClr val="6868C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110"/>
              <p:cNvSpPr/>
              <p:nvPr/>
            </p:nvSpPr>
            <p:spPr>
              <a:xfrm>
                <a:off x="4253" y="1410"/>
                <a:ext cx="383" cy="384"/>
              </a:xfrm>
              <a:custGeom>
                <a:rect b="b" l="l" r="r" t="t"/>
                <a:pathLst>
                  <a:path extrusionOk="0" h="287" w="287">
                    <a:moveTo>
                      <a:pt x="263" y="24"/>
                    </a:moveTo>
                    <a:cubicBezTo>
                      <a:pt x="240" y="0"/>
                      <a:pt x="202" y="0"/>
                      <a:pt x="179" y="24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85" y="287"/>
                      <a:pt x="85" y="287"/>
                      <a:pt x="85" y="287"/>
                    </a:cubicBezTo>
                    <a:cubicBezTo>
                      <a:pt x="263" y="108"/>
                      <a:pt x="263" y="108"/>
                      <a:pt x="263" y="108"/>
                    </a:cubicBezTo>
                    <a:cubicBezTo>
                      <a:pt x="287" y="85"/>
                      <a:pt x="287" y="47"/>
                      <a:pt x="263" y="24"/>
                    </a:cubicBezTo>
                    <a:close/>
                  </a:path>
                </a:pathLst>
              </a:custGeom>
              <a:solidFill>
                <a:srgbClr val="3C8C92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110"/>
              <p:cNvSpPr/>
              <p:nvPr/>
            </p:nvSpPr>
            <p:spPr>
              <a:xfrm>
                <a:off x="3747" y="1548"/>
                <a:ext cx="487" cy="1523"/>
              </a:xfrm>
              <a:custGeom>
                <a:rect b="b" l="l" r="r" t="t"/>
                <a:pathLst>
                  <a:path extrusionOk="0" h="1139" w="365">
                    <a:moveTo>
                      <a:pt x="18" y="263"/>
                    </a:moveTo>
                    <a:cubicBezTo>
                      <a:pt x="18" y="263"/>
                      <a:pt x="18" y="263"/>
                      <a:pt x="18" y="263"/>
                    </a:cubicBezTo>
                    <a:cubicBezTo>
                      <a:pt x="16" y="264"/>
                      <a:pt x="15" y="265"/>
                      <a:pt x="14" y="267"/>
                    </a:cubicBezTo>
                    <a:cubicBezTo>
                      <a:pt x="13" y="268"/>
                      <a:pt x="13" y="268"/>
                      <a:pt x="12" y="269"/>
                    </a:cubicBezTo>
                    <a:cubicBezTo>
                      <a:pt x="11" y="270"/>
                      <a:pt x="11" y="271"/>
                      <a:pt x="10" y="272"/>
                    </a:cubicBezTo>
                    <a:cubicBezTo>
                      <a:pt x="10" y="273"/>
                      <a:pt x="9" y="273"/>
                      <a:pt x="8" y="274"/>
                    </a:cubicBezTo>
                    <a:cubicBezTo>
                      <a:pt x="8" y="275"/>
                      <a:pt x="8" y="276"/>
                      <a:pt x="7" y="277"/>
                    </a:cubicBezTo>
                    <a:cubicBezTo>
                      <a:pt x="7" y="278"/>
                      <a:pt x="6" y="279"/>
                      <a:pt x="6" y="279"/>
                    </a:cubicBezTo>
                    <a:cubicBezTo>
                      <a:pt x="5" y="280"/>
                      <a:pt x="5" y="281"/>
                      <a:pt x="5" y="282"/>
                    </a:cubicBezTo>
                    <a:cubicBezTo>
                      <a:pt x="4" y="283"/>
                      <a:pt x="4" y="284"/>
                      <a:pt x="4" y="285"/>
                    </a:cubicBezTo>
                    <a:cubicBezTo>
                      <a:pt x="3" y="286"/>
                      <a:pt x="3" y="287"/>
                      <a:pt x="3" y="288"/>
                    </a:cubicBezTo>
                    <a:cubicBezTo>
                      <a:pt x="2" y="289"/>
                      <a:pt x="2" y="289"/>
                      <a:pt x="2" y="290"/>
                    </a:cubicBezTo>
                    <a:cubicBezTo>
                      <a:pt x="2" y="291"/>
                      <a:pt x="1" y="292"/>
                      <a:pt x="1" y="293"/>
                    </a:cubicBezTo>
                    <a:cubicBezTo>
                      <a:pt x="1" y="294"/>
                      <a:pt x="1" y="296"/>
                      <a:pt x="1" y="297"/>
                    </a:cubicBezTo>
                    <a:cubicBezTo>
                      <a:pt x="1" y="297"/>
                      <a:pt x="0" y="298"/>
                      <a:pt x="0" y="299"/>
                    </a:cubicBezTo>
                    <a:cubicBezTo>
                      <a:pt x="0" y="301"/>
                      <a:pt x="0" y="303"/>
                      <a:pt x="0" y="305"/>
                    </a:cubicBezTo>
                    <a:cubicBezTo>
                      <a:pt x="0" y="1079"/>
                      <a:pt x="0" y="1079"/>
                      <a:pt x="0" y="1079"/>
                    </a:cubicBezTo>
                    <a:cubicBezTo>
                      <a:pt x="0" y="1112"/>
                      <a:pt x="27" y="1139"/>
                      <a:pt x="60" y="1139"/>
                    </a:cubicBezTo>
                    <a:cubicBezTo>
                      <a:pt x="93" y="1139"/>
                      <a:pt x="120" y="1112"/>
                      <a:pt x="120" y="1079"/>
                    </a:cubicBezTo>
                    <a:cubicBezTo>
                      <a:pt x="120" y="330"/>
                      <a:pt x="120" y="330"/>
                      <a:pt x="120" y="330"/>
                    </a:cubicBezTo>
                    <a:cubicBezTo>
                      <a:pt x="365" y="85"/>
                      <a:pt x="365" y="85"/>
                      <a:pt x="365" y="85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18" y="263"/>
                    </a:lnTo>
                    <a:close/>
                  </a:path>
                </a:pathLst>
              </a:custGeom>
              <a:solidFill>
                <a:srgbClr val="6868C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110"/>
              <p:cNvSpPr/>
              <p:nvPr/>
            </p:nvSpPr>
            <p:spPr>
              <a:xfrm>
                <a:off x="4113" y="1279"/>
                <a:ext cx="381" cy="383"/>
              </a:xfrm>
              <a:custGeom>
                <a:rect b="b" l="l" r="r" t="t"/>
                <a:pathLst>
                  <a:path extrusionOk="0" h="286" w="286">
                    <a:moveTo>
                      <a:pt x="262" y="24"/>
                    </a:moveTo>
                    <a:cubicBezTo>
                      <a:pt x="239" y="0"/>
                      <a:pt x="201" y="0"/>
                      <a:pt x="178" y="24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85" y="286"/>
                      <a:pt x="85" y="286"/>
                      <a:pt x="85" y="286"/>
                    </a:cubicBezTo>
                    <a:cubicBezTo>
                      <a:pt x="262" y="108"/>
                      <a:pt x="262" y="108"/>
                      <a:pt x="262" y="108"/>
                    </a:cubicBezTo>
                    <a:cubicBezTo>
                      <a:pt x="286" y="85"/>
                      <a:pt x="286" y="47"/>
                      <a:pt x="262" y="24"/>
                    </a:cubicBezTo>
                    <a:close/>
                  </a:path>
                </a:pathLst>
              </a:custGeom>
              <a:solidFill>
                <a:srgbClr val="3C8C92"/>
              </a:solidFill>
              <a:ln cap="flat" cmpd="sng" w="9525">
                <a:solidFill>
                  <a:srgbClr val="3366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5" name="Google Shape;1135;p110"/>
            <p:cNvGrpSpPr/>
            <p:nvPr/>
          </p:nvGrpSpPr>
          <p:grpSpPr>
            <a:xfrm flipH="1">
              <a:off x="1388" y="722"/>
              <a:ext cx="1432" cy="2882"/>
              <a:chOff x="3747" y="1279"/>
              <a:chExt cx="889" cy="1792"/>
            </a:xfrm>
          </p:grpSpPr>
          <p:sp>
            <p:nvSpPr>
              <p:cNvPr id="1136" name="Google Shape;1136;p110"/>
              <p:cNvSpPr/>
              <p:nvPr/>
            </p:nvSpPr>
            <p:spPr>
              <a:xfrm>
                <a:off x="3979" y="1680"/>
                <a:ext cx="387" cy="380"/>
              </a:xfrm>
              <a:custGeom>
                <a:rect b="b" l="l" r="r" t="t"/>
                <a:pathLst>
                  <a:path extrusionOk="0" h="284" w="290">
                    <a:moveTo>
                      <a:pt x="24" y="182"/>
                    </a:moveTo>
                    <a:cubicBezTo>
                      <a:pt x="0" y="205"/>
                      <a:pt x="0" y="243"/>
                      <a:pt x="24" y="266"/>
                    </a:cubicBezTo>
                    <a:cubicBezTo>
                      <a:pt x="35" y="278"/>
                      <a:pt x="51" y="284"/>
                      <a:pt x="66" y="284"/>
                    </a:cubicBezTo>
                    <a:cubicBezTo>
                      <a:pt x="81" y="284"/>
                      <a:pt x="97" y="278"/>
                      <a:pt x="108" y="266"/>
                    </a:cubicBezTo>
                    <a:cubicBezTo>
                      <a:pt x="290" y="85"/>
                      <a:pt x="290" y="85"/>
                      <a:pt x="290" y="85"/>
                    </a:cubicBezTo>
                    <a:cubicBezTo>
                      <a:pt x="205" y="0"/>
                      <a:pt x="205" y="0"/>
                      <a:pt x="205" y="0"/>
                    </a:cubicBezTo>
                    <a:lnTo>
                      <a:pt x="24" y="182"/>
                    </a:lnTo>
                    <a:close/>
                  </a:path>
                </a:pathLst>
              </a:custGeom>
              <a:solidFill>
                <a:srgbClr val="6868C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110"/>
              <p:cNvSpPr/>
              <p:nvPr/>
            </p:nvSpPr>
            <p:spPr>
              <a:xfrm>
                <a:off x="4253" y="1410"/>
                <a:ext cx="383" cy="384"/>
              </a:xfrm>
              <a:custGeom>
                <a:rect b="b" l="l" r="r" t="t"/>
                <a:pathLst>
                  <a:path extrusionOk="0" h="287" w="287">
                    <a:moveTo>
                      <a:pt x="263" y="24"/>
                    </a:moveTo>
                    <a:cubicBezTo>
                      <a:pt x="240" y="0"/>
                      <a:pt x="202" y="0"/>
                      <a:pt x="179" y="24"/>
                    </a:cubicBezTo>
                    <a:cubicBezTo>
                      <a:pt x="0" y="202"/>
                      <a:pt x="0" y="202"/>
                      <a:pt x="0" y="202"/>
                    </a:cubicBezTo>
                    <a:cubicBezTo>
                      <a:pt x="85" y="287"/>
                      <a:pt x="85" y="287"/>
                      <a:pt x="85" y="287"/>
                    </a:cubicBezTo>
                    <a:cubicBezTo>
                      <a:pt x="263" y="108"/>
                      <a:pt x="263" y="108"/>
                      <a:pt x="263" y="108"/>
                    </a:cubicBezTo>
                    <a:cubicBezTo>
                      <a:pt x="287" y="85"/>
                      <a:pt x="287" y="47"/>
                      <a:pt x="263" y="24"/>
                    </a:cubicBezTo>
                    <a:close/>
                  </a:path>
                </a:pathLst>
              </a:custGeom>
              <a:solidFill>
                <a:srgbClr val="3C8C92"/>
              </a:solidFill>
              <a:ln cap="flat" cmpd="sng" w="9525">
                <a:solidFill>
                  <a:srgbClr val="3366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110"/>
              <p:cNvSpPr/>
              <p:nvPr/>
            </p:nvSpPr>
            <p:spPr>
              <a:xfrm>
                <a:off x="3747" y="1548"/>
                <a:ext cx="487" cy="1523"/>
              </a:xfrm>
              <a:custGeom>
                <a:rect b="b" l="l" r="r" t="t"/>
                <a:pathLst>
                  <a:path extrusionOk="0" h="1139" w="365">
                    <a:moveTo>
                      <a:pt x="18" y="263"/>
                    </a:moveTo>
                    <a:cubicBezTo>
                      <a:pt x="18" y="263"/>
                      <a:pt x="18" y="263"/>
                      <a:pt x="18" y="263"/>
                    </a:cubicBezTo>
                    <a:cubicBezTo>
                      <a:pt x="16" y="264"/>
                      <a:pt x="15" y="265"/>
                      <a:pt x="14" y="267"/>
                    </a:cubicBezTo>
                    <a:cubicBezTo>
                      <a:pt x="13" y="268"/>
                      <a:pt x="13" y="268"/>
                      <a:pt x="12" y="269"/>
                    </a:cubicBezTo>
                    <a:cubicBezTo>
                      <a:pt x="11" y="270"/>
                      <a:pt x="11" y="271"/>
                      <a:pt x="10" y="272"/>
                    </a:cubicBezTo>
                    <a:cubicBezTo>
                      <a:pt x="10" y="273"/>
                      <a:pt x="9" y="273"/>
                      <a:pt x="8" y="274"/>
                    </a:cubicBezTo>
                    <a:cubicBezTo>
                      <a:pt x="8" y="275"/>
                      <a:pt x="8" y="276"/>
                      <a:pt x="7" y="277"/>
                    </a:cubicBezTo>
                    <a:cubicBezTo>
                      <a:pt x="7" y="278"/>
                      <a:pt x="6" y="279"/>
                      <a:pt x="6" y="279"/>
                    </a:cubicBezTo>
                    <a:cubicBezTo>
                      <a:pt x="5" y="280"/>
                      <a:pt x="5" y="281"/>
                      <a:pt x="5" y="282"/>
                    </a:cubicBezTo>
                    <a:cubicBezTo>
                      <a:pt x="4" y="283"/>
                      <a:pt x="4" y="284"/>
                      <a:pt x="4" y="285"/>
                    </a:cubicBezTo>
                    <a:cubicBezTo>
                      <a:pt x="3" y="286"/>
                      <a:pt x="3" y="287"/>
                      <a:pt x="3" y="288"/>
                    </a:cubicBezTo>
                    <a:cubicBezTo>
                      <a:pt x="2" y="289"/>
                      <a:pt x="2" y="289"/>
                      <a:pt x="2" y="290"/>
                    </a:cubicBezTo>
                    <a:cubicBezTo>
                      <a:pt x="2" y="291"/>
                      <a:pt x="1" y="292"/>
                      <a:pt x="1" y="293"/>
                    </a:cubicBezTo>
                    <a:cubicBezTo>
                      <a:pt x="1" y="294"/>
                      <a:pt x="1" y="296"/>
                      <a:pt x="1" y="297"/>
                    </a:cubicBezTo>
                    <a:cubicBezTo>
                      <a:pt x="1" y="297"/>
                      <a:pt x="0" y="298"/>
                      <a:pt x="0" y="299"/>
                    </a:cubicBezTo>
                    <a:cubicBezTo>
                      <a:pt x="0" y="301"/>
                      <a:pt x="0" y="303"/>
                      <a:pt x="0" y="305"/>
                    </a:cubicBezTo>
                    <a:cubicBezTo>
                      <a:pt x="0" y="1079"/>
                      <a:pt x="0" y="1079"/>
                      <a:pt x="0" y="1079"/>
                    </a:cubicBezTo>
                    <a:cubicBezTo>
                      <a:pt x="0" y="1112"/>
                      <a:pt x="27" y="1139"/>
                      <a:pt x="60" y="1139"/>
                    </a:cubicBezTo>
                    <a:cubicBezTo>
                      <a:pt x="93" y="1139"/>
                      <a:pt x="120" y="1112"/>
                      <a:pt x="120" y="1079"/>
                    </a:cubicBezTo>
                    <a:cubicBezTo>
                      <a:pt x="120" y="330"/>
                      <a:pt x="120" y="330"/>
                      <a:pt x="120" y="330"/>
                    </a:cubicBezTo>
                    <a:cubicBezTo>
                      <a:pt x="365" y="85"/>
                      <a:pt x="365" y="85"/>
                      <a:pt x="365" y="85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18" y="263"/>
                    </a:lnTo>
                    <a:close/>
                  </a:path>
                </a:pathLst>
              </a:custGeom>
              <a:solidFill>
                <a:srgbClr val="6868CF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110"/>
              <p:cNvSpPr/>
              <p:nvPr/>
            </p:nvSpPr>
            <p:spPr>
              <a:xfrm>
                <a:off x="4121" y="1279"/>
                <a:ext cx="381" cy="383"/>
              </a:xfrm>
              <a:custGeom>
                <a:rect b="b" l="l" r="r" t="t"/>
                <a:pathLst>
                  <a:path extrusionOk="0" h="286" w="286">
                    <a:moveTo>
                      <a:pt x="262" y="24"/>
                    </a:moveTo>
                    <a:cubicBezTo>
                      <a:pt x="239" y="0"/>
                      <a:pt x="201" y="0"/>
                      <a:pt x="178" y="24"/>
                    </a:cubicBezTo>
                    <a:cubicBezTo>
                      <a:pt x="0" y="201"/>
                      <a:pt x="0" y="201"/>
                      <a:pt x="0" y="201"/>
                    </a:cubicBezTo>
                    <a:cubicBezTo>
                      <a:pt x="85" y="286"/>
                      <a:pt x="85" y="286"/>
                      <a:pt x="85" y="286"/>
                    </a:cubicBezTo>
                    <a:cubicBezTo>
                      <a:pt x="262" y="108"/>
                      <a:pt x="262" y="108"/>
                      <a:pt x="262" y="108"/>
                    </a:cubicBezTo>
                    <a:cubicBezTo>
                      <a:pt x="286" y="85"/>
                      <a:pt x="286" y="47"/>
                      <a:pt x="262" y="24"/>
                    </a:cubicBezTo>
                    <a:close/>
                  </a:path>
                </a:pathLst>
              </a:custGeom>
              <a:solidFill>
                <a:srgbClr val="3C8C92"/>
              </a:solidFill>
              <a:ln cap="flat" cmpd="sng" w="9525">
                <a:solidFill>
                  <a:srgbClr val="3366F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40" name="Google Shape;1140;p110"/>
          <p:cNvSpPr txBox="1"/>
          <p:nvPr/>
        </p:nvSpPr>
        <p:spPr>
          <a:xfrm>
            <a:off x="6810" y="822202"/>
            <a:ext cx="1728000" cy="16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Target: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Exclusively expressed in target cells.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Target should allow for patient selection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Understand the target: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Internalization, turnover, processing, &amp; degradation.</a:t>
            </a:r>
            <a:endParaRPr b="1" i="0" sz="1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110"/>
          <p:cNvSpPr txBox="1"/>
          <p:nvPr/>
        </p:nvSpPr>
        <p:spPr>
          <a:xfrm>
            <a:off x="3081128" y="3593719"/>
            <a:ext cx="59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Cys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2" name="Google Shape;1142;p110"/>
          <p:cNvSpPr txBox="1"/>
          <p:nvPr/>
        </p:nvSpPr>
        <p:spPr>
          <a:xfrm>
            <a:off x="3081129" y="2649238"/>
            <a:ext cx="59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Cys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110"/>
          <p:cNvSpPr/>
          <p:nvPr/>
        </p:nvSpPr>
        <p:spPr>
          <a:xfrm>
            <a:off x="1545013" y="777813"/>
            <a:ext cx="288900" cy="9168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2121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p110"/>
          <p:cNvSpPr txBox="1"/>
          <p:nvPr/>
        </p:nvSpPr>
        <p:spPr>
          <a:xfrm>
            <a:off x="132986" y="2069348"/>
            <a:ext cx="2472000" cy="1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Antibody: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050"/>
              <a:buFont typeface="Arial"/>
              <a:buNone/>
            </a:pPr>
            <a:r>
              <a:rPr b="1" lang="en" sz="1050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- Chimeric or humanized to prevent immune neutralization.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- IgG1</a:t>
            </a:r>
            <a:r>
              <a:rPr b="1" i="0" lang="en" sz="1050" u="none" cap="none" strike="noStrike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 scaffold preferred to retain CDC, ADCC, &amp; target binding.</a:t>
            </a:r>
            <a:endParaRPr b="1" i="0" sz="1050" u="none" cap="none" strike="noStrike">
              <a:solidFill>
                <a:srgbClr val="3C8C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rgbClr val="3C8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110"/>
          <p:cNvSpPr/>
          <p:nvPr/>
        </p:nvSpPr>
        <p:spPr>
          <a:xfrm>
            <a:off x="2969782" y="1330620"/>
            <a:ext cx="217500" cy="2724600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25400">
            <a:solidFill>
              <a:srgbClr val="2121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110"/>
          <p:cNvSpPr txBox="1"/>
          <p:nvPr/>
        </p:nvSpPr>
        <p:spPr>
          <a:xfrm>
            <a:off x="13368" y="2956170"/>
            <a:ext cx="3113100" cy="15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Conjugation sites &amp; DAR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b="1" i="1" lang="en"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(manufacturing, manufacturing, manufacturing)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- Optimal and consistent conjugation sites that do not affect the affinity of the Ab and the ADCC and CDC properties of the naked Ab.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- Homogeneous species at the ideal antibody-drug stoichiometry (DAR)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110"/>
          <p:cNvSpPr txBox="1"/>
          <p:nvPr/>
        </p:nvSpPr>
        <p:spPr>
          <a:xfrm>
            <a:off x="-45069" y="4176066"/>
            <a:ext cx="9103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Teicher BA and Chari RVJ. </a:t>
            </a:r>
            <a:r>
              <a:rPr b="1"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Antibody conjugate therapeutics: challenges and potential. 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CCR</a:t>
            </a:r>
            <a:r>
              <a:rPr b="1"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2011 Oct 15;17(20):6389-97. doi: 10.1158/1078-0432.CCR-11-1417.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110"/>
          <p:cNvSpPr txBox="1"/>
          <p:nvPr/>
        </p:nvSpPr>
        <p:spPr>
          <a:xfrm>
            <a:off x="3467007" y="3597591"/>
            <a:ext cx="59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Cys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9" name="Google Shape;1149;p110"/>
          <p:cNvSpPr txBox="1"/>
          <p:nvPr/>
        </p:nvSpPr>
        <p:spPr>
          <a:xfrm>
            <a:off x="3467007" y="2647011"/>
            <a:ext cx="593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Cys</a:t>
            </a:r>
            <a:endParaRPr b="1"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110"/>
          <p:cNvSpPr/>
          <p:nvPr/>
        </p:nvSpPr>
        <p:spPr>
          <a:xfrm>
            <a:off x="3831920" y="2363330"/>
            <a:ext cx="2526900" cy="1668600"/>
          </a:xfrm>
          <a:prstGeom prst="rect">
            <a:avLst/>
          </a:prstGeom>
          <a:noFill/>
          <a:ln cap="flat" cmpd="sng" w="25400">
            <a:solidFill>
              <a:srgbClr val="2121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1" name="Google Shape;1151;p110"/>
          <p:cNvSpPr/>
          <p:nvPr/>
        </p:nvSpPr>
        <p:spPr>
          <a:xfrm>
            <a:off x="6358751" y="2366031"/>
            <a:ext cx="2606400" cy="1665900"/>
          </a:xfrm>
          <a:prstGeom prst="rect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2" name="Google Shape;1152;p110"/>
          <p:cNvSpPr txBox="1"/>
          <p:nvPr/>
        </p:nvSpPr>
        <p:spPr>
          <a:xfrm>
            <a:off x="5165464" y="301499"/>
            <a:ext cx="4038300" cy="10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67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Linker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67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Conditionally cleavable: acid-labile, disulfide, protease-cleavable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67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 Noncleavable: thioether</a:t>
            </a:r>
            <a:endParaRPr b="1" sz="1000">
              <a:solidFill>
                <a:srgbClr val="21216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67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- stable in plasma with minimal decay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67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- Labile</a:t>
            </a:r>
            <a:r>
              <a:rPr b="1" i="0" lang="en" sz="1000" u="none" cap="none" strike="noStrike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 once internalized to release the payload in its active form</a:t>
            </a:r>
            <a:endParaRPr b="1" i="0" sz="1000" u="none" cap="none" strike="noStrike">
              <a:solidFill>
                <a:srgbClr val="2121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3" name="Google Shape;1153;p110"/>
          <p:cNvSpPr txBox="1"/>
          <p:nvPr/>
        </p:nvSpPr>
        <p:spPr>
          <a:xfrm>
            <a:off x="5224976" y="1078721"/>
            <a:ext cx="4016400" cy="16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Payload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Extremely potent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Sufficiently water soluble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Stable in aqueous formulations and in plasma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Arial"/>
              <a:buNone/>
            </a:pPr>
            <a:r>
              <a:rPr b="1" lang="en" sz="1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Sufficiently hydrophobic to permeate cells to induce bystander effect</a:t>
            </a:r>
            <a:endParaRPr b="1" i="0" sz="1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Suitable for conjugation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Not</a:t>
            </a:r>
            <a:r>
              <a:rPr b="1" i="0" lang="en" sz="1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susceptible to lysosomal degradation</a:t>
            </a:r>
            <a:endParaRPr b="1" i="0" sz="1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11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The Ideal ADC: The Importance of the Conjugate</a:t>
            </a:r>
            <a:endParaRPr sz="2800"/>
          </a:p>
        </p:txBody>
      </p:sp>
      <p:pic>
        <p:nvPicPr>
          <p:cNvPr id="1159" name="Google Shape;1159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4595" y="661142"/>
            <a:ext cx="6566720" cy="3534157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p111"/>
          <p:cNvSpPr txBox="1"/>
          <p:nvPr/>
        </p:nvSpPr>
        <p:spPr>
          <a:xfrm>
            <a:off x="-77299" y="4166632"/>
            <a:ext cx="89064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Teicher BA and Chari RVJ. </a:t>
            </a:r>
            <a:r>
              <a:rPr b="1"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Antibody conjugate therapeutics: challenges and potential. 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CCR</a:t>
            </a:r>
            <a:r>
              <a:rPr b="1"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2011 Oct 15;17(20):6389-97. doi: 10.1158/1078-0432.CCR-11-1417.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12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The Ideal ADC: Payloads</a:t>
            </a:r>
            <a:endParaRPr sz="2800"/>
          </a:p>
        </p:txBody>
      </p:sp>
      <p:pic>
        <p:nvPicPr>
          <p:cNvPr id="1166" name="Google Shape;1166;p112"/>
          <p:cNvPicPr preferRelativeResize="0"/>
          <p:nvPr/>
        </p:nvPicPr>
        <p:blipFill rotWithShape="1">
          <a:blip r:embed="rId3">
            <a:alphaModFix/>
          </a:blip>
          <a:srcRect b="11909" l="0" r="0" t="0"/>
          <a:stretch/>
        </p:blipFill>
        <p:spPr>
          <a:xfrm>
            <a:off x="3357887" y="769022"/>
            <a:ext cx="2627245" cy="112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6823" y="749948"/>
            <a:ext cx="2456306" cy="1148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32024" y="1904161"/>
            <a:ext cx="2487814" cy="120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1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32024" y="3054298"/>
            <a:ext cx="1348027" cy="9458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0" name="Google Shape;1170;p112"/>
          <p:cNvCxnSpPr/>
          <p:nvPr/>
        </p:nvCxnSpPr>
        <p:spPr>
          <a:xfrm>
            <a:off x="0" y="633462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71" name="Google Shape;1171;p112"/>
          <p:cNvSpPr txBox="1"/>
          <p:nvPr/>
        </p:nvSpPr>
        <p:spPr>
          <a:xfrm>
            <a:off x="-90319" y="3993704"/>
            <a:ext cx="9234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 der Lee MMC </a:t>
            </a:r>
            <a:r>
              <a:rPr i="1"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1"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Preclinical Profile of the Duocarmycin-Based HER2-Targeting ADC SYD985 Predicts for Clinical Benefit in Low HER2-Expressing Breast Cancers. 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MCT 2015 Mar;14(3):692-703. doi: 10.1158/1535-7163.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Hunter FW </a:t>
            </a:r>
            <a:r>
              <a:rPr i="1"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1"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Mechanisms of resistance to trastuzumab emtansine (T-DM1) in HER2-positive breast cancer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BJC 2020 Mar;122(5):603-612. doi: 10.1038/s41416-019-0635-y.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112"/>
          <p:cNvSpPr txBox="1"/>
          <p:nvPr/>
        </p:nvSpPr>
        <p:spPr>
          <a:xfrm>
            <a:off x="101595" y="727254"/>
            <a:ext cx="5046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b="1" lang="en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Maytansinoids &amp; Dolastatin analogs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Tubulin inhibitors</a:t>
            </a:r>
            <a:endParaRPr b="1" i="0" sz="11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112"/>
          <p:cNvSpPr txBox="1"/>
          <p:nvPr/>
        </p:nvSpPr>
        <p:spPr>
          <a:xfrm>
            <a:off x="41097" y="1754979"/>
            <a:ext cx="5280900" cy="8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67"/>
              </a:buClr>
              <a:buSzPts val="1200"/>
              <a:buFont typeface="Arial"/>
              <a:buNone/>
            </a:pPr>
            <a:r>
              <a:rPr b="1" lang="en" sz="1200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Duocarmycins &amp; Calicheamicins</a:t>
            </a:r>
            <a:endParaRPr b="1" sz="1200">
              <a:solidFill>
                <a:srgbClr val="21216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67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Target minor DNA groove &amp; alkylate the DNA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67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(duocarmycins) or induce double strand breaks (calicheamicins).</a:t>
            </a:r>
            <a:endParaRPr b="1" i="0" sz="1100" u="none" cap="none" strike="noStrike">
              <a:solidFill>
                <a:srgbClr val="2121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Google Shape;1174;p112"/>
          <p:cNvSpPr txBox="1"/>
          <p:nvPr/>
        </p:nvSpPr>
        <p:spPr>
          <a:xfrm>
            <a:off x="0" y="2870122"/>
            <a:ext cx="3069600" cy="8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400"/>
              <a:buFont typeface="Arial"/>
              <a:buNone/>
            </a:pPr>
            <a:r>
              <a:rPr b="1" lang="en" sz="1400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SN-38 &amp; exatecan derivatives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Topoisomerase I inhibitors &amp;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 inducer of double strand DNA breaks.</a:t>
            </a:r>
            <a:endParaRPr b="1" i="0" sz="1100" u="none" cap="none" strike="noStrike">
              <a:solidFill>
                <a:srgbClr val="3C8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112"/>
          <p:cNvSpPr txBox="1"/>
          <p:nvPr/>
        </p:nvSpPr>
        <p:spPr>
          <a:xfrm>
            <a:off x="-2531" y="3591091"/>
            <a:ext cx="3391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</a:pPr>
            <a:r>
              <a:rPr b="1" lang="en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Amatoxin analogs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RNA polymerase II &amp; III inhibitors.</a:t>
            </a:r>
            <a:endParaRPr b="1" i="0" sz="1100" u="none" cap="none" strike="noStrik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6" name="Google Shape;1176;p1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95074" y="3094221"/>
            <a:ext cx="2341219" cy="885173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112"/>
          <p:cNvSpPr txBox="1"/>
          <p:nvPr/>
        </p:nvSpPr>
        <p:spPr>
          <a:xfrm>
            <a:off x="6285118" y="3601193"/>
            <a:ext cx="11685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500"/>
              <a:buFont typeface="Arial"/>
              <a:buNone/>
            </a:pPr>
            <a:r>
              <a:rPr b="1" lang="en" sz="1500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Deruxtecan</a:t>
            </a:r>
            <a:endParaRPr b="1" i="0" sz="1200" u="none" cap="none" strike="noStrike">
              <a:solidFill>
                <a:srgbClr val="3C8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112"/>
          <p:cNvSpPr txBox="1"/>
          <p:nvPr/>
        </p:nvSpPr>
        <p:spPr>
          <a:xfrm>
            <a:off x="2338267" y="3536807"/>
            <a:ext cx="11685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500"/>
              <a:buFont typeface="Arial"/>
              <a:buNone/>
            </a:pPr>
            <a:r>
              <a:rPr b="1" lang="en" sz="1500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SN-38</a:t>
            </a:r>
            <a:endParaRPr b="1" i="0" sz="1200" u="none" cap="none" strike="noStrike">
              <a:solidFill>
                <a:srgbClr val="3C8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112"/>
          <p:cNvSpPr txBox="1"/>
          <p:nvPr/>
        </p:nvSpPr>
        <p:spPr>
          <a:xfrm>
            <a:off x="1633690" y="2268772"/>
            <a:ext cx="11685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67"/>
              </a:buClr>
              <a:buSzPts val="1500"/>
              <a:buFont typeface="Arial"/>
              <a:buNone/>
            </a:pPr>
            <a:r>
              <a:rPr b="1" lang="en" sz="1500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SYD985</a:t>
            </a:r>
            <a:endParaRPr b="1" i="0" sz="1200" u="none" cap="none" strike="noStrike">
              <a:solidFill>
                <a:srgbClr val="2121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0" name="Google Shape;1180;p112"/>
          <p:cNvPicPr preferRelativeResize="0"/>
          <p:nvPr/>
        </p:nvPicPr>
        <p:blipFill rotWithShape="1">
          <a:blip r:embed="rId8">
            <a:alphaModFix/>
          </a:blip>
          <a:srcRect b="0" l="0" r="0" t="9991"/>
          <a:stretch/>
        </p:blipFill>
        <p:spPr>
          <a:xfrm>
            <a:off x="5743174" y="1860145"/>
            <a:ext cx="2821744" cy="1211413"/>
          </a:xfrm>
          <a:prstGeom prst="rect">
            <a:avLst/>
          </a:prstGeom>
          <a:noFill/>
          <a:ln>
            <a:noFill/>
          </a:ln>
        </p:spPr>
      </p:pic>
      <p:sp>
        <p:nvSpPr>
          <p:cNvPr id="1181" name="Google Shape;1181;p112"/>
          <p:cNvSpPr txBox="1"/>
          <p:nvPr/>
        </p:nvSpPr>
        <p:spPr>
          <a:xfrm>
            <a:off x="5148354" y="2739888"/>
            <a:ext cx="11685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67"/>
              </a:buClr>
              <a:buSzPts val="1500"/>
              <a:buFont typeface="Arial"/>
              <a:buNone/>
            </a:pPr>
            <a:r>
              <a:rPr b="1" lang="en" sz="1500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Mylotarg</a:t>
            </a:r>
            <a:endParaRPr b="1" i="0" sz="1200" u="none" cap="none" strike="noStrike">
              <a:solidFill>
                <a:srgbClr val="2121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112"/>
          <p:cNvSpPr txBox="1"/>
          <p:nvPr/>
        </p:nvSpPr>
        <p:spPr>
          <a:xfrm>
            <a:off x="3041168" y="1540893"/>
            <a:ext cx="11685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Arial"/>
              <a:buNone/>
            </a:pPr>
            <a:r>
              <a:rPr b="1" lang="en" sz="15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T-DM1</a:t>
            </a:r>
            <a:endParaRPr b="1" i="0" sz="1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112"/>
          <p:cNvSpPr txBox="1"/>
          <p:nvPr/>
        </p:nvSpPr>
        <p:spPr>
          <a:xfrm>
            <a:off x="6057013" y="1531440"/>
            <a:ext cx="23991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Arial"/>
              <a:buNone/>
            </a:pPr>
            <a:r>
              <a:rPr b="1" lang="en" sz="15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Dolastatin 10</a:t>
            </a:r>
            <a:endParaRPr b="1" i="0" sz="1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13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ADC Preclinical Development: the example of XMT-1660</a:t>
            </a:r>
            <a:endParaRPr sz="2400"/>
          </a:p>
        </p:txBody>
      </p:sp>
      <p:pic>
        <p:nvPicPr>
          <p:cNvPr id="1189" name="Google Shape;1189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8085" y="583310"/>
            <a:ext cx="3381427" cy="3636532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Google Shape;1190;p113"/>
          <p:cNvSpPr txBox="1"/>
          <p:nvPr/>
        </p:nvSpPr>
        <p:spPr>
          <a:xfrm>
            <a:off x="-90319" y="4184028"/>
            <a:ext cx="92343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Toader D </a:t>
            </a:r>
            <a:r>
              <a:rPr i="1"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1"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Discovery and Preclinical Characterization of XMT-1660, an Optimized B7-H4-Targeted Antibody-Drug Conjugate for the Treatment of Cancer. 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MCT 2023 Sep 5;22(9):999-1012.</a:t>
            </a:r>
            <a:endParaRPr sz="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Figure 3. In vivo profile comparison of B7-H4 ADCs. A, Antitumor activity of B7-H4 ADCs in HBCx-24 PDX model. Inset, B7-H4 IHC. B, Antitumor activity of B7-H4 ADCs in MX-1 breast cancer cell line model. Inset, B7-H4 IHC. C, Plasma levels of conjugated drug in MX-1 tumor-bearing animals following a single administration of ADC at 0.15 mg/kg payload. Refer to legend in part B. D, Plasma levels of three analytes in cynomolgus monkeys following a single administration of ADC at 0.09 mg/kg payload. Blue, XMT-1660 DAR 6 DS; purple, DAR 2 DS." id="1191" name="Google Shape;1191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5840" y="544934"/>
            <a:ext cx="2824413" cy="36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6" name="Google Shape;1196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5177" y="612159"/>
            <a:ext cx="1330053" cy="3554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114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ADCs have unique profiles of toxicity</a:t>
            </a:r>
            <a:endParaRPr/>
          </a:p>
        </p:txBody>
      </p:sp>
      <p:pic>
        <p:nvPicPr>
          <p:cNvPr id="1198" name="Google Shape;1198;p114"/>
          <p:cNvPicPr preferRelativeResize="0"/>
          <p:nvPr/>
        </p:nvPicPr>
        <p:blipFill rotWithShape="1">
          <a:blip r:embed="rId4">
            <a:alphaModFix/>
          </a:blip>
          <a:srcRect b="11605" l="51517" r="4290" t="3063"/>
          <a:stretch/>
        </p:blipFill>
        <p:spPr>
          <a:xfrm>
            <a:off x="0" y="680307"/>
            <a:ext cx="3365768" cy="3651927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114"/>
          <p:cNvSpPr txBox="1"/>
          <p:nvPr/>
        </p:nvSpPr>
        <p:spPr>
          <a:xfrm>
            <a:off x="3302203" y="4166632"/>
            <a:ext cx="5526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Hamilton EP. </a:t>
            </a:r>
            <a:r>
              <a:rPr b="1"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ABCs of ADCs: What does the Future Hold? </a:t>
            </a:r>
            <a:r>
              <a:rPr lang="en"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ASCO 2024.</a:t>
            </a:r>
            <a:endParaRPr/>
          </a:p>
        </p:txBody>
      </p:sp>
      <p:sp>
        <p:nvSpPr>
          <p:cNvPr id="1200" name="Google Shape;1200;p114"/>
          <p:cNvSpPr txBox="1"/>
          <p:nvPr/>
        </p:nvSpPr>
        <p:spPr>
          <a:xfrm>
            <a:off x="3426687" y="686529"/>
            <a:ext cx="2163600" cy="13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Sacituzumab</a:t>
            </a:r>
            <a:r>
              <a:rPr b="1" i="0" lang="en" sz="12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Govitecan</a:t>
            </a:r>
            <a:endParaRPr b="1" i="0" sz="12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Scaffold: </a:t>
            </a:r>
            <a:r>
              <a:rPr lang="en" sz="105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sacituzumab</a:t>
            </a:r>
            <a:endParaRPr sz="105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mAb isotype: </a:t>
            </a:r>
            <a:r>
              <a:rPr lang="en" sz="105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IgG1</a:t>
            </a:r>
            <a:endParaRPr sz="105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Linker: </a:t>
            </a:r>
            <a:r>
              <a:rPr lang="en" sz="105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hydrolyzable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05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Payload: </a:t>
            </a:r>
            <a:r>
              <a:rPr i="0" lang="en" sz="105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SN38, an irinotecan derivative</a:t>
            </a:r>
            <a:endParaRPr i="0" sz="105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Payload MoA: </a:t>
            </a:r>
            <a:r>
              <a:rPr lang="en" sz="105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Topoisomerase I inhibitor</a:t>
            </a:r>
            <a:endParaRPr i="0" sz="105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5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DAR: </a:t>
            </a:r>
            <a:r>
              <a:rPr lang="en" sz="105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i="0" sz="105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114"/>
          <p:cNvSpPr txBox="1"/>
          <p:nvPr/>
        </p:nvSpPr>
        <p:spPr>
          <a:xfrm>
            <a:off x="6824445" y="686529"/>
            <a:ext cx="2235300" cy="19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72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Datopotamab deruxtecan</a:t>
            </a:r>
            <a:endParaRPr b="1" i="0" sz="1200" u="none" cap="none" strike="noStrike">
              <a:solidFill>
                <a:srgbClr val="26267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Scaffold: </a:t>
            </a:r>
            <a:r>
              <a:rPr lang="en" sz="110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datopotamab </a:t>
            </a:r>
            <a:endParaRPr sz="1100">
              <a:solidFill>
                <a:srgbClr val="26267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mAb isotype: </a:t>
            </a:r>
            <a:r>
              <a:rPr lang="en" sz="110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IgG1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Linker: </a:t>
            </a:r>
            <a:r>
              <a:rPr lang="en" sz="110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tetrapeptide-based (Gly-Gly-Phe-Gly) linker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Payload: </a:t>
            </a:r>
            <a:r>
              <a:rPr lang="en" sz="110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Dxd, an exatecan derivative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Payload MoA: </a:t>
            </a:r>
            <a:r>
              <a:rPr lang="en" sz="110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topoisomerase I inhibitor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DAR: </a:t>
            </a:r>
            <a:r>
              <a:rPr lang="en" sz="110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100">
              <a:solidFill>
                <a:srgbClr val="26267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6267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1100">
              <a:solidFill>
                <a:srgbClr val="26267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26267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114"/>
          <p:cNvSpPr/>
          <p:nvPr/>
        </p:nvSpPr>
        <p:spPr>
          <a:xfrm>
            <a:off x="5845067" y="1924672"/>
            <a:ext cx="285900" cy="284400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3" name="Google Shape;1203;p114"/>
          <p:cNvCxnSpPr>
            <a:stCxn id="1202" idx="2"/>
            <a:endCxn id="1204" idx="0"/>
          </p:cNvCxnSpPr>
          <p:nvPr/>
        </p:nvCxnSpPr>
        <p:spPr>
          <a:xfrm flipH="1">
            <a:off x="4445867" y="2066872"/>
            <a:ext cx="1399200" cy="238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04" name="Google Shape;1204;p114"/>
          <p:cNvSpPr txBox="1"/>
          <p:nvPr/>
        </p:nvSpPr>
        <p:spPr>
          <a:xfrm>
            <a:off x="3426425" y="2305104"/>
            <a:ext cx="2038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myelosuppresion</a:t>
            </a:r>
            <a:endParaRPr b="1" sz="16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114"/>
          <p:cNvSpPr/>
          <p:nvPr/>
        </p:nvSpPr>
        <p:spPr>
          <a:xfrm>
            <a:off x="5987942" y="822202"/>
            <a:ext cx="285900" cy="284400"/>
          </a:xfrm>
          <a:prstGeom prst="ellipse">
            <a:avLst/>
          </a:prstGeom>
          <a:noFill/>
          <a:ln cap="flat" cmpd="sng" w="25400">
            <a:solidFill>
              <a:srgbClr val="00B0F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6" name="Google Shape;1206;p114"/>
          <p:cNvCxnSpPr>
            <a:stCxn id="1205" idx="6"/>
          </p:cNvCxnSpPr>
          <p:nvPr/>
        </p:nvCxnSpPr>
        <p:spPr>
          <a:xfrm>
            <a:off x="6273842" y="964402"/>
            <a:ext cx="825900" cy="1824600"/>
          </a:xfrm>
          <a:prstGeom prst="straightConnector1">
            <a:avLst/>
          </a:prstGeom>
          <a:noFill/>
          <a:ln cap="flat" cmpd="sng" w="9525">
            <a:solidFill>
              <a:srgbClr val="00B0F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07" name="Google Shape;1207;p114"/>
          <p:cNvSpPr txBox="1"/>
          <p:nvPr/>
        </p:nvSpPr>
        <p:spPr>
          <a:xfrm>
            <a:off x="7107314" y="2588192"/>
            <a:ext cx="121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stomatitis</a:t>
            </a:r>
            <a:endParaRPr b="1" sz="1600">
              <a:solidFill>
                <a:srgbClr val="3C8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114"/>
          <p:cNvSpPr/>
          <p:nvPr/>
        </p:nvSpPr>
        <p:spPr>
          <a:xfrm>
            <a:off x="5922811" y="2046442"/>
            <a:ext cx="400200" cy="284400"/>
          </a:xfrm>
          <a:prstGeom prst="ellipse">
            <a:avLst/>
          </a:prstGeom>
          <a:noFill/>
          <a:ln cap="flat" cmpd="sng" w="254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9" name="Google Shape;1209;p114"/>
          <p:cNvCxnSpPr>
            <a:stCxn id="1208" idx="2"/>
            <a:endCxn id="1210" idx="0"/>
          </p:cNvCxnSpPr>
          <p:nvPr/>
        </p:nvCxnSpPr>
        <p:spPr>
          <a:xfrm flipH="1">
            <a:off x="4508311" y="2188642"/>
            <a:ext cx="1414500" cy="769500"/>
          </a:xfrm>
          <a:prstGeom prst="straightConnector1">
            <a:avLst/>
          </a:prstGeom>
          <a:noFill/>
          <a:ln cap="flat" cmpd="sng" w="9525">
            <a:solidFill>
              <a:srgbClr val="40404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10" name="Google Shape;1210;p114"/>
          <p:cNvSpPr txBox="1"/>
          <p:nvPr/>
        </p:nvSpPr>
        <p:spPr>
          <a:xfrm>
            <a:off x="3489048" y="2958163"/>
            <a:ext cx="2038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Diarrhea, nausea</a:t>
            </a:r>
            <a:endParaRPr b="1" sz="160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114"/>
          <p:cNvSpPr txBox="1"/>
          <p:nvPr/>
        </p:nvSpPr>
        <p:spPr>
          <a:xfrm>
            <a:off x="6598657" y="3268356"/>
            <a:ext cx="2038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Nausea, fatigue</a:t>
            </a:r>
            <a:endParaRPr b="1" sz="1600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2" name="Google Shape;1212;p114"/>
          <p:cNvCxnSpPr>
            <a:endCxn id="1211" idx="1"/>
          </p:cNvCxnSpPr>
          <p:nvPr/>
        </p:nvCxnSpPr>
        <p:spPr>
          <a:xfrm>
            <a:off x="6322957" y="2209206"/>
            <a:ext cx="275700" cy="1228500"/>
          </a:xfrm>
          <a:prstGeom prst="straightConnector1">
            <a:avLst/>
          </a:prstGeom>
          <a:noFill/>
          <a:ln cap="flat" cmpd="sng" w="9525">
            <a:solidFill>
              <a:srgbClr val="404040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115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ADCs: Pros &amp; Cons</a:t>
            </a:r>
            <a:endParaRPr b="1"/>
          </a:p>
        </p:txBody>
      </p:sp>
      <p:cxnSp>
        <p:nvCxnSpPr>
          <p:cNvPr id="1218" name="Google Shape;1218;p115"/>
          <p:cNvCxnSpPr/>
          <p:nvPr/>
        </p:nvCxnSpPr>
        <p:spPr>
          <a:xfrm>
            <a:off x="0" y="633462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19" name="Google Shape;1219;p115"/>
          <p:cNvSpPr txBox="1"/>
          <p:nvPr/>
        </p:nvSpPr>
        <p:spPr>
          <a:xfrm>
            <a:off x="-78171" y="4106021"/>
            <a:ext cx="92223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Teicher BA and Chari RVJ. </a:t>
            </a:r>
            <a:r>
              <a:rPr b="1" lang="en" sz="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Antibody conjugate therapeutics: challenges and potential. </a:t>
            </a:r>
            <a:r>
              <a:rPr lang="en" sz="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CCR</a:t>
            </a:r>
            <a:r>
              <a:rPr b="1" lang="en" sz="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2011 Oct 15;17(20):6389-97. doi: 10.1158/1078-0432.CCR-11-1417.</a:t>
            </a:r>
            <a:endParaRPr sz="7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0" name="Google Shape;1220;p115"/>
          <p:cNvSpPr txBox="1"/>
          <p:nvPr/>
        </p:nvSpPr>
        <p:spPr>
          <a:xfrm>
            <a:off x="0" y="842983"/>
            <a:ext cx="9144000" cy="16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Advantages: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b="1" lang="en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Targeted therapeutic binding highly specific to the target antigen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b="1" lang="en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Highly potent, nonselective agents can be selectively delivered to tumor cells or cells of the tumor microenvironment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Wide therapeutic index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- Prolonged circulation half-life and therapeutic</a:t>
            </a:r>
            <a:r>
              <a:rPr b="1" i="0" lang="en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exposure.</a:t>
            </a:r>
            <a:endParaRPr b="1" i="0" sz="12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115"/>
          <p:cNvSpPr txBox="1"/>
          <p:nvPr/>
        </p:nvSpPr>
        <p:spPr>
          <a:xfrm>
            <a:off x="-17895" y="2134889"/>
            <a:ext cx="9162000" cy="21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Disadvantages: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200"/>
              <a:buFont typeface="Arial"/>
              <a:buNone/>
            </a:pPr>
            <a:r>
              <a:rPr b="1" lang="en" sz="1200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- Requirement for target antigen expression. Requirement for development of a companion diagnostic if no FDA-approved testing for the target antigen exists.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lang="en" sz="1200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Target antigen may have some normal tissue expression leading to toxicity</a:t>
            </a:r>
            <a:r>
              <a:rPr b="1" i="0" lang="en" sz="1200" u="none" cap="none" strike="noStrike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1" lang="en" sz="1200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Toxic payload may have some premature release leading to cumulative toxicity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- ADC may not reach the target cells in sufficient concentrations to be lethal.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- Target antigen expression may be heterogeneous,</a:t>
            </a:r>
            <a:r>
              <a:rPr b="1" i="0" lang="en" sz="1200" u="none" cap="none" strike="noStrike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 especially in solid tumors.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- Optimally</a:t>
            </a:r>
            <a:r>
              <a:rPr b="1" i="0" lang="en" sz="1200" u="none" cap="none" strike="noStrike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 designed and engineered ADCs may just not work </a:t>
            </a:r>
            <a:r>
              <a:rPr b="1" lang="en" sz="1200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when brought to the clinic for reasons that need to be further explored.</a:t>
            </a:r>
            <a:endParaRPr b="1" i="0" sz="1200" u="none" cap="none" strike="noStrike">
              <a:solidFill>
                <a:srgbClr val="3C8C9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3C8C9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116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ADCs: What Lies in the Horizon?</a:t>
            </a:r>
            <a:endParaRPr b="1"/>
          </a:p>
        </p:txBody>
      </p:sp>
      <p:sp>
        <p:nvSpPr>
          <p:cNvPr id="1227" name="Google Shape;1227;p116"/>
          <p:cNvSpPr txBox="1"/>
          <p:nvPr/>
        </p:nvSpPr>
        <p:spPr>
          <a:xfrm>
            <a:off x="52976" y="2214626"/>
            <a:ext cx="50469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b="1" lang="en" sz="1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Novel targets &amp; ADC platforms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Probody &amp; bispecific antibody drug conjugates</a:t>
            </a:r>
            <a:endParaRPr b="1" i="0" sz="11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116"/>
          <p:cNvSpPr txBox="1"/>
          <p:nvPr/>
        </p:nvSpPr>
        <p:spPr>
          <a:xfrm>
            <a:off x="5646529" y="815075"/>
            <a:ext cx="1560900" cy="4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8C92"/>
              </a:buClr>
              <a:buSzPts val="1400"/>
              <a:buFont typeface="Arial"/>
              <a:buNone/>
            </a:pPr>
            <a:r>
              <a:rPr b="1" lang="en" sz="1400">
                <a:solidFill>
                  <a:srgbClr val="3C8C92"/>
                </a:solidFill>
                <a:latin typeface="Arial"/>
                <a:ea typeface="Arial"/>
                <a:cs typeface="Arial"/>
                <a:sym typeface="Arial"/>
              </a:rPr>
              <a:t>Dual Payloads</a:t>
            </a:r>
            <a:endParaRPr b="1" i="0" sz="1100" u="none" cap="none" strike="noStrike">
              <a:solidFill>
                <a:srgbClr val="3C8C9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116"/>
          <p:cNvSpPr txBox="1"/>
          <p:nvPr/>
        </p:nvSpPr>
        <p:spPr>
          <a:xfrm>
            <a:off x="0" y="734234"/>
            <a:ext cx="46551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</a:pPr>
            <a:r>
              <a:rPr b="1" lang="en" sz="14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Expansion of eligible patients &amp; tumors</a:t>
            </a:r>
            <a:endParaRPr/>
          </a:p>
        </p:txBody>
      </p:sp>
      <p:pic>
        <p:nvPicPr>
          <p:cNvPr id="1230" name="Google Shape;1230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2494" y="3049470"/>
            <a:ext cx="4274987" cy="1247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77868" y="662596"/>
            <a:ext cx="2157261" cy="1750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Chris Vaklavas\Downloads\Editable Icons - Customizable Antibodies (1).png" id="1232" name="Google Shape;1232;p116"/>
          <p:cNvPicPr preferRelativeResize="0"/>
          <p:nvPr/>
        </p:nvPicPr>
        <p:blipFill rotWithShape="1">
          <a:blip r:embed="rId5">
            <a:alphaModFix/>
          </a:blip>
          <a:srcRect b="32068" l="16781" r="37973" t="15964"/>
          <a:stretch/>
        </p:blipFill>
        <p:spPr>
          <a:xfrm>
            <a:off x="1742795" y="2609258"/>
            <a:ext cx="2126954" cy="17086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Chris Vaklavas\Downloads\Editable Icons - Customizable Antibodies.png" id="1233" name="Google Shape;1233;p116"/>
          <p:cNvPicPr preferRelativeResize="0"/>
          <p:nvPr/>
        </p:nvPicPr>
        <p:blipFill rotWithShape="1">
          <a:blip r:embed="rId6">
            <a:alphaModFix/>
          </a:blip>
          <a:srcRect b="28671" l="27285" r="30399" t="14776"/>
          <a:stretch/>
        </p:blipFill>
        <p:spPr>
          <a:xfrm>
            <a:off x="94649" y="2672496"/>
            <a:ext cx="1725966" cy="1613256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Google Shape;1234;p116"/>
          <p:cNvSpPr txBox="1"/>
          <p:nvPr/>
        </p:nvSpPr>
        <p:spPr>
          <a:xfrm>
            <a:off x="3470146" y="2141338"/>
            <a:ext cx="39117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67"/>
              </a:buClr>
              <a:buSzPts val="1400"/>
              <a:buFont typeface="Arial"/>
              <a:buNone/>
            </a:pPr>
            <a:r>
              <a:rPr b="1" lang="en" sz="1400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Developments in the Linker Technology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Linkers with PEG spacers or polymer </a:t>
            </a:r>
            <a:endParaRPr b="1" sz="1100">
              <a:solidFill>
                <a:srgbClr val="21216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67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Linkers with D- &amp; L- alanine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67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Β</a:t>
            </a:r>
            <a:r>
              <a:rPr b="1" lang="en" sz="1100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-Glucuronide linkers and hydrophilic spacers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100" u="none" cap="none" strike="noStrike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Site-specific</a:t>
            </a:r>
            <a:r>
              <a:rPr b="1" i="0" lang="en" sz="1100" u="none" cap="none" strike="noStrike">
                <a:solidFill>
                  <a:srgbClr val="212167"/>
                </a:solidFill>
                <a:latin typeface="Arial"/>
                <a:ea typeface="Arial"/>
                <a:cs typeface="Arial"/>
                <a:sym typeface="Arial"/>
              </a:rPr>
              <a:t> conjugation</a:t>
            </a:r>
            <a:endParaRPr b="1" i="0" sz="1100" u="none" cap="none" strike="noStrike">
              <a:solidFill>
                <a:srgbClr val="2121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5" name="Google Shape;1235;p116"/>
          <p:cNvPicPr preferRelativeResize="0"/>
          <p:nvPr/>
        </p:nvPicPr>
        <p:blipFill rotWithShape="1">
          <a:blip r:embed="rId7">
            <a:alphaModFix/>
          </a:blip>
          <a:srcRect b="53340" l="0" r="0" t="0"/>
          <a:stretch/>
        </p:blipFill>
        <p:spPr>
          <a:xfrm>
            <a:off x="130631" y="945300"/>
            <a:ext cx="4969103" cy="1207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17"/>
          <p:cNvSpPr txBox="1"/>
          <p:nvPr>
            <p:ph type="title"/>
          </p:nvPr>
        </p:nvSpPr>
        <p:spPr>
          <a:xfrm>
            <a:off x="0" y="127347"/>
            <a:ext cx="9144000" cy="6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/>
              <a:t>Thank</a:t>
            </a:r>
            <a:r>
              <a:rPr b="1" lang="en"/>
              <a:t> you</a:t>
            </a:r>
            <a:endParaRPr b="1"/>
          </a:p>
        </p:txBody>
      </p:sp>
      <p:pic>
        <p:nvPicPr>
          <p:cNvPr id="1241" name="Google Shape;1241;p1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010" y="716961"/>
            <a:ext cx="8046600" cy="36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7"/>
          <p:cNvSpPr/>
          <p:nvPr/>
        </p:nvSpPr>
        <p:spPr>
          <a:xfrm>
            <a:off x="0" y="2584444"/>
            <a:ext cx="9129900" cy="4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C82C"/>
                </a:solidFill>
                <a:latin typeface="Arial"/>
                <a:ea typeface="Arial"/>
                <a:cs typeface="Arial"/>
                <a:sym typeface="Arial"/>
              </a:rPr>
              <a:t>BREAST MALIGNANCIES</a:t>
            </a:r>
            <a:endParaRPr/>
          </a:p>
        </p:txBody>
      </p:sp>
      <p:sp>
        <p:nvSpPr>
          <p:cNvPr id="176" name="Google Shape;176;p37"/>
          <p:cNvSpPr/>
          <p:nvPr/>
        </p:nvSpPr>
        <p:spPr>
          <a:xfrm>
            <a:off x="14075" y="3071060"/>
            <a:ext cx="9129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August 28</a:t>
            </a:r>
            <a:r>
              <a:rPr baseline="30000"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2024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18"/>
          <p:cNvSpPr/>
          <p:nvPr/>
        </p:nvSpPr>
        <p:spPr>
          <a:xfrm>
            <a:off x="2287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ue and white background&#10;&#10;Description automatically generated" id="1248" name="Google Shape;1248;p118"/>
          <p:cNvPicPr preferRelativeResize="0"/>
          <p:nvPr/>
        </p:nvPicPr>
        <p:blipFill rotWithShape="1">
          <a:blip r:embed="rId3">
            <a:alphaModFix/>
          </a:blip>
          <a:srcRect b="5912" l="0" r="0" t="11857"/>
          <a:stretch/>
        </p:blipFill>
        <p:spPr>
          <a:xfrm>
            <a:off x="1891767" y="8"/>
            <a:ext cx="7252234" cy="5143488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118"/>
          <p:cNvSpPr/>
          <p:nvPr/>
        </p:nvSpPr>
        <p:spPr>
          <a:xfrm>
            <a:off x="-1" y="0"/>
            <a:ext cx="55428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0" name="Google Shape;1250;p118"/>
          <p:cNvSpPr txBox="1"/>
          <p:nvPr/>
        </p:nvSpPr>
        <p:spPr>
          <a:xfrm>
            <a:off x="1470182" y="1041338"/>
            <a:ext cx="6371400" cy="13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HER2-Positive Breast Cancer Update</a:t>
            </a:r>
            <a:endParaRPr sz="1100"/>
          </a:p>
        </p:txBody>
      </p:sp>
      <p:sp>
        <p:nvSpPr>
          <p:cNvPr id="1251" name="Google Shape;1251;p118"/>
          <p:cNvSpPr/>
          <p:nvPr/>
        </p:nvSpPr>
        <p:spPr>
          <a:xfrm>
            <a:off x="2272561" y="2910354"/>
            <a:ext cx="4282200" cy="18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Mei Wei</a:t>
            </a:r>
            <a:b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Huntsman Cancer Institute</a:t>
            </a:r>
            <a:endParaRPr sz="1100"/>
          </a:p>
          <a:p>
            <a:pPr indent="0" lvl="0" marL="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August 2024</a:t>
            </a:r>
            <a:endParaRPr sz="11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19"/>
          <p:cNvSpPr/>
          <p:nvPr/>
        </p:nvSpPr>
        <p:spPr>
          <a:xfrm>
            <a:off x="2287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8" name="Google Shape;1258;p119"/>
          <p:cNvPicPr preferRelativeResize="0"/>
          <p:nvPr/>
        </p:nvPicPr>
        <p:blipFill rotWithShape="1">
          <a:blip r:embed="rId3">
            <a:alphaModFix/>
          </a:blip>
          <a:srcRect b="5912" l="0" r="0" t="11857"/>
          <a:stretch/>
        </p:blipFill>
        <p:spPr>
          <a:xfrm>
            <a:off x="1891767" y="8"/>
            <a:ext cx="7252234" cy="5143488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19"/>
          <p:cNvSpPr/>
          <p:nvPr/>
        </p:nvSpPr>
        <p:spPr>
          <a:xfrm>
            <a:off x="-1" y="0"/>
            <a:ext cx="55428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p119"/>
          <p:cNvSpPr txBox="1"/>
          <p:nvPr>
            <p:ph idx="1" type="body"/>
          </p:nvPr>
        </p:nvSpPr>
        <p:spPr>
          <a:xfrm>
            <a:off x="1329690" y="1603349"/>
            <a:ext cx="6484800" cy="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Disclosures: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1400"/>
              <a:buNone/>
            </a:pPr>
            <a:br>
              <a:rPr lang="en" sz="1400">
                <a:latin typeface="Calibri"/>
                <a:ea typeface="Calibri"/>
                <a:cs typeface="Calibri"/>
                <a:sym typeface="Calibri"/>
              </a:rPr>
            </a:b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Consultant/Advisory: Rely Therapeutics, Novartis, AstraZeneca, Arvinas, Segean, Merck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20"/>
          <p:cNvSpPr txBox="1"/>
          <p:nvPr>
            <p:ph idx="1" type="body"/>
          </p:nvPr>
        </p:nvSpPr>
        <p:spPr>
          <a:xfrm>
            <a:off x="739820" y="534149"/>
            <a:ext cx="7844100" cy="15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" sz="2400"/>
              <a:t>Early Stage HER2+ BC- Current SOC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r>
              <a:t/>
            </a:r>
            <a:endParaRPr sz="2300"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/>
              <a:t>Small tumor, cN0: adjuvant TH</a:t>
            </a:r>
            <a:endParaRPr/>
          </a:p>
          <a:p>
            <a:pPr indent="-177800" lvl="0" marL="177800" rtl="0" algn="l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2000"/>
              <a:buChar char="●"/>
            </a:pPr>
            <a:r>
              <a:rPr lang="en" sz="2000"/>
              <a:t>Locally advanced: neoadjuvant TCHP: this might change (CompasspCR)</a:t>
            </a:r>
            <a:endParaRPr/>
          </a:p>
        </p:txBody>
      </p:sp>
      <p:grpSp>
        <p:nvGrpSpPr>
          <p:cNvPr id="1266" name="Google Shape;1266;p120"/>
          <p:cNvGrpSpPr/>
          <p:nvPr/>
        </p:nvGrpSpPr>
        <p:grpSpPr>
          <a:xfrm>
            <a:off x="1061609" y="2571750"/>
            <a:ext cx="6701620" cy="2253445"/>
            <a:chOff x="1415479" y="3429000"/>
            <a:chExt cx="8935493" cy="3004593"/>
          </a:xfrm>
        </p:grpSpPr>
        <p:grpSp>
          <p:nvGrpSpPr>
            <p:cNvPr id="1267" name="Google Shape;1267;p120"/>
            <p:cNvGrpSpPr/>
            <p:nvPr/>
          </p:nvGrpSpPr>
          <p:grpSpPr>
            <a:xfrm>
              <a:off x="1415479" y="3429000"/>
              <a:ext cx="8935493" cy="3004593"/>
              <a:chOff x="2037271" y="2819764"/>
              <a:chExt cx="8935493" cy="3004593"/>
            </a:xfrm>
          </p:grpSpPr>
          <p:grpSp>
            <p:nvGrpSpPr>
              <p:cNvPr id="1268" name="Google Shape;1268;p120"/>
              <p:cNvGrpSpPr/>
              <p:nvPr/>
            </p:nvGrpSpPr>
            <p:grpSpPr>
              <a:xfrm>
                <a:off x="2037271" y="3007419"/>
                <a:ext cx="8935493" cy="2816938"/>
                <a:chOff x="706311" y="1859339"/>
                <a:chExt cx="8935493" cy="2816938"/>
              </a:xfrm>
            </p:grpSpPr>
            <p:sp>
              <p:nvSpPr>
                <p:cNvPr id="1269" name="Google Shape;1269;p120"/>
                <p:cNvSpPr txBox="1"/>
                <p:nvPr/>
              </p:nvSpPr>
              <p:spPr>
                <a:xfrm>
                  <a:off x="706311" y="2505670"/>
                  <a:ext cx="1615500" cy="1241700"/>
                </a:xfrm>
                <a:prstGeom prst="rect">
                  <a:avLst/>
                </a:prstGeom>
                <a:solidFill>
                  <a:srgbClr val="D8E2F3"/>
                </a:solidFill>
                <a:ln>
                  <a:noFill/>
                </a:ln>
              </p:spPr>
              <p:txBody>
                <a:bodyPr anchorCtr="0" anchor="t" bIns="34275" lIns="68600" spcFirstLastPara="1" rIns="68600" wrap="square" tIns="34275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0" i="0" lang="en" sz="14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Stage II or IIIA</a:t>
                  </a:r>
                  <a:endParaRPr sz="1100"/>
                </a:p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HER2+ </a:t>
                  </a:r>
                  <a:endParaRPr sz="1100"/>
                </a:p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Any ER, PR</a:t>
                  </a:r>
                  <a:endParaRPr sz="1100"/>
                </a:p>
              </p:txBody>
            </p:sp>
            <p:sp>
              <p:nvSpPr>
                <p:cNvPr id="1270" name="Google Shape;1270;p120"/>
                <p:cNvSpPr txBox="1"/>
                <p:nvPr/>
              </p:nvSpPr>
              <p:spPr>
                <a:xfrm>
                  <a:off x="3144711" y="2778145"/>
                  <a:ext cx="1077000" cy="379500"/>
                </a:xfrm>
                <a:prstGeom prst="rect">
                  <a:avLst/>
                </a:prstGeom>
                <a:solidFill>
                  <a:srgbClr val="D8E2F3"/>
                </a:solidFill>
                <a:ln>
                  <a:noFill/>
                </a:ln>
              </p:spPr>
              <p:txBody>
                <a:bodyPr anchorCtr="0" anchor="t" bIns="34275" lIns="68600" spcFirstLastPara="1" rIns="68600" wrap="square" tIns="34275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THP x 4 </a:t>
                  </a:r>
                  <a:endParaRPr sz="1100"/>
                </a:p>
              </p:txBody>
            </p:sp>
            <p:sp>
              <p:nvSpPr>
                <p:cNvPr id="1271" name="Google Shape;1271;p120"/>
                <p:cNvSpPr txBox="1"/>
                <p:nvPr/>
              </p:nvSpPr>
              <p:spPr>
                <a:xfrm>
                  <a:off x="5044631" y="2778145"/>
                  <a:ext cx="1077000" cy="379500"/>
                </a:xfrm>
                <a:prstGeom prst="rect">
                  <a:avLst/>
                </a:prstGeom>
                <a:solidFill>
                  <a:srgbClr val="D8E2F3"/>
                </a:solidFill>
                <a:ln>
                  <a:noFill/>
                </a:ln>
              </p:spPr>
              <p:txBody>
                <a:bodyPr anchorCtr="0" anchor="t" bIns="34275" lIns="68600" spcFirstLastPara="1" rIns="68600" wrap="square" tIns="34275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surgery</a:t>
                  </a:r>
                  <a:endParaRPr sz="1100"/>
                </a:p>
              </p:txBody>
            </p:sp>
            <p:sp>
              <p:nvSpPr>
                <p:cNvPr id="1272" name="Google Shape;1272;p120"/>
                <p:cNvSpPr txBox="1"/>
                <p:nvPr/>
              </p:nvSpPr>
              <p:spPr>
                <a:xfrm>
                  <a:off x="6990082" y="1859339"/>
                  <a:ext cx="2580600" cy="1241700"/>
                </a:xfrm>
                <a:prstGeom prst="rect">
                  <a:avLst/>
                </a:prstGeom>
                <a:solidFill>
                  <a:srgbClr val="D8E2F3"/>
                </a:solidFill>
                <a:ln>
                  <a:noFill/>
                </a:ln>
              </p:spPr>
              <p:txBody>
                <a:bodyPr anchorCtr="0" anchor="t" bIns="34275" lIns="68600" spcFirstLastPara="1" rIns="68600" wrap="square" tIns="34275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pCR: complete 1 yr HP</a:t>
                  </a:r>
                  <a:endParaRPr sz="1100"/>
                </a:p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RT and ET per guidelines</a:t>
                  </a:r>
                  <a:endParaRPr sz="1100"/>
                </a:p>
              </p:txBody>
            </p:sp>
            <p:sp>
              <p:nvSpPr>
                <p:cNvPr id="1273" name="Google Shape;1273;p120"/>
                <p:cNvSpPr txBox="1"/>
                <p:nvPr/>
              </p:nvSpPr>
              <p:spPr>
                <a:xfrm>
                  <a:off x="7061204" y="3147477"/>
                  <a:ext cx="2580600" cy="1528800"/>
                </a:xfrm>
                <a:prstGeom prst="rect">
                  <a:avLst/>
                </a:prstGeom>
                <a:solidFill>
                  <a:srgbClr val="D8E2F3"/>
                </a:solidFill>
                <a:ln>
                  <a:noFill/>
                </a:ln>
              </p:spPr>
              <p:txBody>
                <a:bodyPr anchorCtr="0" anchor="t" bIns="34275" lIns="68600" spcFirstLastPara="1" rIns="68600" wrap="square" tIns="34275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Non-pCR:  per physician’s choice or SOC</a:t>
                  </a:r>
                  <a:endParaRPr sz="1100"/>
                </a:p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14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RT and ET per guidelines</a:t>
                  </a:r>
                  <a:endParaRPr sz="1100"/>
                </a:p>
              </p:txBody>
            </p:sp>
          </p:grpSp>
          <p:sp>
            <p:nvSpPr>
              <p:cNvPr id="1274" name="Google Shape;1274;p120"/>
              <p:cNvSpPr txBox="1"/>
              <p:nvPr/>
            </p:nvSpPr>
            <p:spPr>
              <a:xfrm>
                <a:off x="4719511" y="2819764"/>
                <a:ext cx="2788800" cy="8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600" spcFirstLastPara="1" rIns="68600" wrap="square" tIns="3427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CompassPCR trial </a:t>
                </a:r>
                <a:endParaRPr sz="1100"/>
              </a:p>
            </p:txBody>
          </p:sp>
        </p:grpSp>
        <p:cxnSp>
          <p:nvCxnSpPr>
            <p:cNvPr id="1275" name="Google Shape;1275;p120"/>
            <p:cNvCxnSpPr/>
            <p:nvPr/>
          </p:nvCxnSpPr>
          <p:spPr>
            <a:xfrm>
              <a:off x="3139440" y="4754880"/>
              <a:ext cx="619800" cy="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276" name="Google Shape;1276;p120"/>
            <p:cNvCxnSpPr/>
            <p:nvPr/>
          </p:nvCxnSpPr>
          <p:spPr>
            <a:xfrm>
              <a:off x="5029200" y="4714240"/>
              <a:ext cx="619800" cy="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277" name="Google Shape;1277;p120"/>
            <p:cNvCxnSpPr/>
            <p:nvPr/>
          </p:nvCxnSpPr>
          <p:spPr>
            <a:xfrm flipH="1" rot="10800000">
              <a:off x="6886448" y="4263080"/>
              <a:ext cx="693000" cy="4410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278" name="Google Shape;1278;p120"/>
            <p:cNvCxnSpPr/>
            <p:nvPr/>
          </p:nvCxnSpPr>
          <p:spPr>
            <a:xfrm>
              <a:off x="6886448" y="4754880"/>
              <a:ext cx="812700" cy="223500"/>
            </a:xfrm>
            <a:prstGeom prst="straightConnector1">
              <a:avLst/>
            </a:prstGeom>
            <a:noFill/>
            <a:ln cap="flat" cmpd="sng" w="28575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121"/>
          <p:cNvSpPr/>
          <p:nvPr/>
        </p:nvSpPr>
        <p:spPr>
          <a:xfrm>
            <a:off x="2287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5" name="Google Shape;1285;p121"/>
          <p:cNvPicPr preferRelativeResize="0"/>
          <p:nvPr/>
        </p:nvPicPr>
        <p:blipFill rotWithShape="1">
          <a:blip r:embed="rId3">
            <a:alphaModFix/>
          </a:blip>
          <a:srcRect b="5912" l="0" r="0" t="11857"/>
          <a:stretch/>
        </p:blipFill>
        <p:spPr>
          <a:xfrm>
            <a:off x="1891767" y="8"/>
            <a:ext cx="7252234" cy="5143488"/>
          </a:xfrm>
          <a:prstGeom prst="rect">
            <a:avLst/>
          </a:prstGeom>
          <a:noFill/>
          <a:ln>
            <a:noFill/>
          </a:ln>
        </p:spPr>
      </p:pic>
      <p:sp>
        <p:nvSpPr>
          <p:cNvPr id="1286" name="Google Shape;1286;p121"/>
          <p:cNvSpPr/>
          <p:nvPr/>
        </p:nvSpPr>
        <p:spPr>
          <a:xfrm>
            <a:off x="-1" y="0"/>
            <a:ext cx="55428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7" name="Google Shape;1287;p121"/>
          <p:cNvSpPr txBox="1"/>
          <p:nvPr>
            <p:ph idx="1" type="body"/>
          </p:nvPr>
        </p:nvSpPr>
        <p:spPr>
          <a:xfrm>
            <a:off x="735330" y="1757071"/>
            <a:ext cx="2866800" cy="280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100"/>
              <a:buChar char="●"/>
            </a:pPr>
            <a:r>
              <a:rPr lang="en">
                <a:solidFill>
                  <a:srgbClr val="BFBFBF"/>
                </a:solidFill>
              </a:rPr>
              <a:t>Early stage HER2+ BC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b="1" lang="en"/>
              <a:t>Metastatic HER2+ BC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/>
              <a:t>General 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/>
              <a:t>ER+/HER2+ 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chemeClr val="dk1"/>
              </a:buClr>
              <a:buSzPts val="2100"/>
              <a:buChar char="○"/>
            </a:pPr>
            <a:r>
              <a:rPr lang="en" sz="2100"/>
              <a:t>CNS Metastases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2" name="Google Shape;1292;p122"/>
          <p:cNvGrpSpPr/>
          <p:nvPr/>
        </p:nvGrpSpPr>
        <p:grpSpPr>
          <a:xfrm>
            <a:off x="291927" y="852640"/>
            <a:ext cx="8560967" cy="3817499"/>
            <a:chOff x="570107" y="1265437"/>
            <a:chExt cx="11254064" cy="4812783"/>
          </a:xfrm>
        </p:grpSpPr>
        <p:pic>
          <p:nvPicPr>
            <p:cNvPr id="1293" name="Google Shape;1293;p1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70107" y="1265437"/>
              <a:ext cx="11254064" cy="48127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4" name="Google Shape;1294;p122"/>
            <p:cNvSpPr/>
            <p:nvPr/>
          </p:nvSpPr>
          <p:spPr>
            <a:xfrm>
              <a:off x="9924119" y="1828800"/>
              <a:ext cx="1530900" cy="27309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rgbClr val="FF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600" spcFirstLastPara="1" rIns="68600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95" name="Google Shape;1295;p122"/>
          <p:cNvSpPr txBox="1"/>
          <p:nvPr/>
        </p:nvSpPr>
        <p:spPr>
          <a:xfrm>
            <a:off x="6812280" y="4913663"/>
            <a:ext cx="2331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Grinda T, et al. ESMO Open. 2021</a:t>
            </a:r>
            <a:endParaRPr sz="1100"/>
          </a:p>
        </p:txBody>
      </p:sp>
      <p:sp>
        <p:nvSpPr>
          <p:cNvPr id="1296" name="Google Shape;1296;p122"/>
          <p:cNvSpPr txBox="1"/>
          <p:nvPr/>
        </p:nvSpPr>
        <p:spPr>
          <a:xfrm>
            <a:off x="1607282" y="216741"/>
            <a:ext cx="59295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Overall Survival in HER2 + mBC by Year of Diagnosis</a:t>
            </a:r>
            <a:endParaRPr sz="11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1" name="Google Shape;1301;p123"/>
          <p:cNvGraphicFramePr/>
          <p:nvPr/>
        </p:nvGraphicFramePr>
        <p:xfrm>
          <a:off x="1589282" y="141259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{BC06217A-B2E2-4273-9796-0A16297E377B}</a:tableStyleId>
              </a:tblPr>
              <a:tblGrid>
                <a:gridCol w="803400"/>
                <a:gridCol w="1539250"/>
                <a:gridCol w="1546850"/>
                <a:gridCol w="2206500"/>
              </a:tblGrid>
              <a:tr h="2781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1L 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2L 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3L 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4L and beyond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THP 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Tdxd 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Tucatinib triplets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TDM1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Tucatinib triplets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Tdxd</a:t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Chemo+ trastuzumab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TDM1</a:t>
                      </a:r>
                      <a:endParaRPr sz="11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Lapatinib + Capecitabine </a:t>
                      </a:r>
                      <a:endParaRPr sz="1100"/>
                    </a:p>
                  </a:txBody>
                  <a:tcPr marT="34300" marB="34300" marR="68600" marL="68600"/>
                </a:tc>
              </a:tr>
              <a:tr h="2781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/>
                        <a:t>…</a:t>
                      </a:r>
                      <a:endParaRPr sz="1100"/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grpSp>
        <p:nvGrpSpPr>
          <p:cNvPr id="1302" name="Google Shape;1302;p123"/>
          <p:cNvGrpSpPr/>
          <p:nvPr/>
        </p:nvGrpSpPr>
        <p:grpSpPr>
          <a:xfrm>
            <a:off x="825177" y="2230752"/>
            <a:ext cx="5274125" cy="2470912"/>
            <a:chOff x="876716" y="1176017"/>
            <a:chExt cx="7032167" cy="3294549"/>
          </a:xfrm>
        </p:grpSpPr>
        <p:grpSp>
          <p:nvGrpSpPr>
            <p:cNvPr id="1303" name="Google Shape;1303;p123"/>
            <p:cNvGrpSpPr/>
            <p:nvPr/>
          </p:nvGrpSpPr>
          <p:grpSpPr>
            <a:xfrm>
              <a:off x="876716" y="2678823"/>
              <a:ext cx="7032167" cy="1791743"/>
              <a:chOff x="638287" y="2649593"/>
              <a:chExt cx="7260135" cy="1924743"/>
            </a:xfrm>
          </p:grpSpPr>
          <p:sp>
            <p:nvSpPr>
              <p:cNvPr id="1304" name="Google Shape;1304;p123"/>
              <p:cNvSpPr txBox="1"/>
              <p:nvPr/>
            </p:nvSpPr>
            <p:spPr>
              <a:xfrm>
                <a:off x="638287" y="3857936"/>
                <a:ext cx="2877300" cy="716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600" spcFirstLastPara="1" rIns="68600" wrap="square" tIns="3427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Primary Endpoint:  </a:t>
                </a: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PFS</a:t>
                </a:r>
                <a:endParaRPr sz="1100"/>
              </a:p>
            </p:txBody>
          </p:sp>
          <p:sp>
            <p:nvSpPr>
              <p:cNvPr id="1305" name="Google Shape;1305;p123"/>
              <p:cNvSpPr txBox="1"/>
              <p:nvPr/>
            </p:nvSpPr>
            <p:spPr>
              <a:xfrm>
                <a:off x="638287" y="3099016"/>
                <a:ext cx="2877300" cy="716400"/>
              </a:xfrm>
              <a:prstGeom prst="rect">
                <a:avLst/>
              </a:prstGeom>
              <a:solidFill>
                <a:srgbClr val="D8E2F3"/>
              </a:solidFill>
              <a:ln>
                <a:noFill/>
              </a:ln>
            </p:spPr>
            <p:txBody>
              <a:bodyPr anchorCtr="0" anchor="t" bIns="34275" lIns="68600" spcFirstLastPara="1" rIns="68600" wrap="square" tIns="3427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Destiny-Breast 09</a:t>
                </a:r>
                <a:endParaRPr sz="1100"/>
              </a:p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Untreated HER2+ mBC</a:t>
                </a: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306" name="Google Shape;1306;p123"/>
              <p:cNvCxnSpPr/>
              <p:nvPr/>
            </p:nvCxnSpPr>
            <p:spPr>
              <a:xfrm>
                <a:off x="4166507" y="4042603"/>
                <a:ext cx="765600" cy="105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07" name="Google Shape;1307;p123"/>
              <p:cNvCxnSpPr/>
              <p:nvPr/>
            </p:nvCxnSpPr>
            <p:spPr>
              <a:xfrm>
                <a:off x="3515457" y="3422182"/>
                <a:ext cx="9363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08" name="Google Shape;1308;p123"/>
              <p:cNvCxnSpPr/>
              <p:nvPr/>
            </p:nvCxnSpPr>
            <p:spPr>
              <a:xfrm>
                <a:off x="4144151" y="2868781"/>
                <a:ext cx="12300" cy="11805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1309" name="Google Shape;1309;p123"/>
              <p:cNvSpPr/>
              <p:nvPr/>
            </p:nvSpPr>
            <p:spPr>
              <a:xfrm>
                <a:off x="4451722" y="3237516"/>
                <a:ext cx="1744200" cy="369300"/>
              </a:xfrm>
              <a:prstGeom prst="rect">
                <a:avLst/>
              </a:prstGeom>
              <a:solidFill>
                <a:srgbClr val="FEE599"/>
              </a:solidFill>
              <a:ln>
                <a:noFill/>
              </a:ln>
            </p:spPr>
            <p:txBody>
              <a:bodyPr anchorCtr="0" anchor="t" bIns="34275" lIns="68600" spcFirstLastPara="1" rIns="68600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T-Dxd (n=378)</a:t>
                </a:r>
                <a:endParaRPr sz="1100"/>
              </a:p>
            </p:txBody>
          </p:sp>
          <p:sp>
            <p:nvSpPr>
              <p:cNvPr id="1310" name="Google Shape;1310;p123"/>
              <p:cNvSpPr/>
              <p:nvPr/>
            </p:nvSpPr>
            <p:spPr>
              <a:xfrm>
                <a:off x="4451722" y="3864755"/>
                <a:ext cx="3446700" cy="396900"/>
              </a:xfrm>
              <a:prstGeom prst="rect">
                <a:avLst/>
              </a:prstGeom>
              <a:solidFill>
                <a:srgbClr val="C4E0B2"/>
              </a:solidFill>
              <a:ln>
                <a:noFill/>
              </a:ln>
            </p:spPr>
            <p:txBody>
              <a:bodyPr anchorCtr="0" anchor="t" bIns="34275" lIns="68600" spcFirstLastPara="1" rIns="68600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Standard of Care (THP) (n=378)</a:t>
                </a:r>
                <a:endParaRPr sz="1100"/>
              </a:p>
            </p:txBody>
          </p:sp>
          <p:cxnSp>
            <p:nvCxnSpPr>
              <p:cNvPr id="1311" name="Google Shape;1311;p123"/>
              <p:cNvCxnSpPr/>
              <p:nvPr/>
            </p:nvCxnSpPr>
            <p:spPr>
              <a:xfrm>
                <a:off x="4144151" y="2887785"/>
                <a:ext cx="660300" cy="1380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1312" name="Google Shape;1312;p123"/>
              <p:cNvSpPr/>
              <p:nvPr/>
            </p:nvSpPr>
            <p:spPr>
              <a:xfrm>
                <a:off x="4451721" y="2649593"/>
                <a:ext cx="3146700" cy="396900"/>
              </a:xfrm>
              <a:prstGeom prst="rect">
                <a:avLst/>
              </a:prstGeom>
              <a:solidFill>
                <a:srgbClr val="F4B081"/>
              </a:solidFill>
              <a:ln>
                <a:noFill/>
              </a:ln>
            </p:spPr>
            <p:txBody>
              <a:bodyPr anchorCtr="0" anchor="t" bIns="34275" lIns="68600" spcFirstLastPara="1" rIns="68600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T-Dxd+ pertuzumab (n=378)</a:t>
                </a:r>
                <a:endParaRPr sz="1100"/>
              </a:p>
            </p:txBody>
          </p:sp>
        </p:grpSp>
        <p:sp>
          <p:nvSpPr>
            <p:cNvPr id="1313" name="Google Shape;1313;p123"/>
            <p:cNvSpPr/>
            <p:nvPr/>
          </p:nvSpPr>
          <p:spPr>
            <a:xfrm rot="-5400000">
              <a:off x="1491985" y="1889867"/>
              <a:ext cx="1717200" cy="289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accent1"/>
            </a:solidFill>
            <a:ln cap="flat" cmpd="sng" w="12700">
              <a:solidFill>
                <a:srgbClr val="1C305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600" spcFirstLastPara="1" rIns="68600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4" name="Google Shape;1314;p123"/>
          <p:cNvSpPr txBox="1"/>
          <p:nvPr/>
        </p:nvSpPr>
        <p:spPr>
          <a:xfrm>
            <a:off x="2543239" y="711159"/>
            <a:ext cx="40575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Metastatic HER2+BC – Current SOC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24"/>
          <p:cNvSpPr/>
          <p:nvPr/>
        </p:nvSpPr>
        <p:spPr>
          <a:xfrm>
            <a:off x="2287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124"/>
          <p:cNvPicPr preferRelativeResize="0"/>
          <p:nvPr/>
        </p:nvPicPr>
        <p:blipFill rotWithShape="1">
          <a:blip r:embed="rId3">
            <a:alphaModFix/>
          </a:blip>
          <a:srcRect b="5912" l="0" r="0" t="11857"/>
          <a:stretch/>
        </p:blipFill>
        <p:spPr>
          <a:xfrm>
            <a:off x="1891767" y="8"/>
            <a:ext cx="7252234" cy="5143488"/>
          </a:xfrm>
          <a:prstGeom prst="rect">
            <a:avLst/>
          </a:prstGeom>
          <a:noFill/>
          <a:ln>
            <a:noFill/>
          </a:ln>
        </p:spPr>
      </p:pic>
      <p:sp>
        <p:nvSpPr>
          <p:cNvPr id="1322" name="Google Shape;1322;p124"/>
          <p:cNvSpPr/>
          <p:nvPr/>
        </p:nvSpPr>
        <p:spPr>
          <a:xfrm>
            <a:off x="-1" y="0"/>
            <a:ext cx="55428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34275" lIns="68600" spcFirstLastPara="1" rIns="68600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3" name="Google Shape;1323;p124"/>
          <p:cNvSpPr txBox="1"/>
          <p:nvPr>
            <p:ph idx="1" type="body"/>
          </p:nvPr>
        </p:nvSpPr>
        <p:spPr>
          <a:xfrm>
            <a:off x="599542" y="1352118"/>
            <a:ext cx="3448500" cy="23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normAutofit/>
          </a:bodyPr>
          <a:lstStyle/>
          <a:p>
            <a:pPr indent="-171450" lvl="0" marL="177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100"/>
              <a:buChar char="●"/>
            </a:pPr>
            <a:r>
              <a:rPr lang="en">
                <a:solidFill>
                  <a:srgbClr val="BFBFBF"/>
                </a:solidFill>
              </a:rPr>
              <a:t>Early stage HER2+ BC</a:t>
            </a:r>
            <a:endParaRPr/>
          </a:p>
          <a:p>
            <a:pPr indent="-17145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/>
              <a:t>Metastatic HER2+ BC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BFBFBF"/>
              </a:buClr>
              <a:buSzPts val="2100"/>
              <a:buChar char="○"/>
            </a:pPr>
            <a:r>
              <a:rPr lang="en" sz="2100">
                <a:solidFill>
                  <a:srgbClr val="BFBFBF"/>
                </a:solidFill>
              </a:rPr>
              <a:t>General 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/>
              <a:t>ER+/HER2+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rgbClr val="BFBFBF"/>
              </a:buClr>
              <a:buSzPts val="2100"/>
              <a:buChar char="○"/>
            </a:pPr>
            <a:r>
              <a:rPr lang="en" sz="2100">
                <a:solidFill>
                  <a:srgbClr val="BFBFBF"/>
                </a:solidFill>
              </a:rPr>
              <a:t>CNS Metastases</a:t>
            </a:r>
            <a:endParaRPr/>
          </a:p>
        </p:txBody>
      </p:sp>
      <p:grpSp>
        <p:nvGrpSpPr>
          <p:cNvPr id="1324" name="Google Shape;1324;p124"/>
          <p:cNvGrpSpPr/>
          <p:nvPr/>
        </p:nvGrpSpPr>
        <p:grpSpPr>
          <a:xfrm>
            <a:off x="2571200" y="2288844"/>
            <a:ext cx="3718800" cy="992700"/>
            <a:chOff x="4663500" y="3011152"/>
            <a:chExt cx="4958400" cy="1323600"/>
          </a:xfrm>
        </p:grpSpPr>
        <p:sp>
          <p:nvSpPr>
            <p:cNvPr id="1325" name="Google Shape;1325;p124"/>
            <p:cNvSpPr txBox="1"/>
            <p:nvPr/>
          </p:nvSpPr>
          <p:spPr>
            <a:xfrm>
              <a:off x="6096000" y="3011152"/>
              <a:ext cx="3525900" cy="1323600"/>
            </a:xfrm>
            <a:prstGeom prst="rect">
              <a:avLst/>
            </a:prstGeom>
            <a:solidFill>
              <a:srgbClr val="D8E2F3"/>
            </a:solidFill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 triplets therapy an option? </a:t>
              </a:r>
              <a:endParaRPr sz="1100"/>
            </a:p>
            <a:p>
              <a:pPr indent="-247650" lvl="0" marL="2540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Char char="•"/>
              </a:pPr>
              <a:r>
                <a:rPr lang="en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PATRICIA study</a:t>
              </a:r>
              <a:endParaRPr sz="1100"/>
            </a:p>
            <a:p>
              <a:pPr indent="-247650" lvl="0" marL="2540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Char char="•"/>
              </a:pPr>
              <a:r>
                <a:rPr lang="en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MonarHER</a:t>
              </a:r>
              <a:endParaRPr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47650" lvl="0" marL="2540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Char char="•"/>
              </a:pPr>
              <a:r>
                <a:rPr lang="en" sz="1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PATINA</a:t>
              </a:r>
              <a:endParaRPr sz="1100"/>
            </a:p>
          </p:txBody>
        </p:sp>
        <p:cxnSp>
          <p:nvCxnSpPr>
            <p:cNvPr id="1326" name="Google Shape;1326;p124"/>
            <p:cNvCxnSpPr/>
            <p:nvPr/>
          </p:nvCxnSpPr>
          <p:spPr>
            <a:xfrm rot="10800000">
              <a:off x="4663500" y="3398520"/>
              <a:ext cx="14325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125"/>
          <p:cNvSpPr txBox="1"/>
          <p:nvPr/>
        </p:nvSpPr>
        <p:spPr>
          <a:xfrm>
            <a:off x="516194" y="792750"/>
            <a:ext cx="7606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PATRICIA Cohort C: </a:t>
            </a:r>
            <a:endParaRPr sz="1100"/>
          </a:p>
        </p:txBody>
      </p:sp>
      <p:sp>
        <p:nvSpPr>
          <p:cNvPr id="1332" name="Google Shape;1332;p125"/>
          <p:cNvSpPr txBox="1"/>
          <p:nvPr/>
        </p:nvSpPr>
        <p:spPr>
          <a:xfrm>
            <a:off x="183364" y="1746167"/>
            <a:ext cx="2650200" cy="15777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HR+/HER2+ mBC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PAM50 Luminal A/B subtype (by Prosigna)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≥ 1L therapy for mBC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Stable CNS metastases allowed</a:t>
            </a:r>
            <a:endParaRPr sz="1100"/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prior CDK 4/6i</a:t>
            </a:r>
            <a:endParaRPr sz="1100"/>
          </a:p>
        </p:txBody>
      </p:sp>
      <p:sp>
        <p:nvSpPr>
          <p:cNvPr id="1333" name="Google Shape;1333;p125"/>
          <p:cNvSpPr txBox="1"/>
          <p:nvPr/>
        </p:nvSpPr>
        <p:spPr>
          <a:xfrm>
            <a:off x="3296820" y="3593412"/>
            <a:ext cx="19095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Endpoints: PFS</a:t>
            </a:r>
            <a:endParaRPr sz="1100"/>
          </a:p>
        </p:txBody>
      </p:sp>
      <p:sp>
        <p:nvSpPr>
          <p:cNvPr id="1334" name="Google Shape;1334;p125"/>
          <p:cNvSpPr txBox="1"/>
          <p:nvPr/>
        </p:nvSpPr>
        <p:spPr>
          <a:xfrm>
            <a:off x="3680525" y="1729637"/>
            <a:ext cx="4099500" cy="7158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Palbociclib+Trastuzumab+ ET(AI, fulvestrant, Tamoxifen)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N=38</a:t>
            </a:r>
            <a:endParaRPr sz="1100"/>
          </a:p>
        </p:txBody>
      </p:sp>
      <p:sp>
        <p:nvSpPr>
          <p:cNvPr id="1335" name="Google Shape;1335;p125"/>
          <p:cNvSpPr txBox="1"/>
          <p:nvPr/>
        </p:nvSpPr>
        <p:spPr>
          <a:xfrm>
            <a:off x="3687899" y="2784912"/>
            <a:ext cx="3612600" cy="7158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TPC (TDM1, any ET, any chemo+trastuzmab)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N=35</a:t>
            </a:r>
            <a:endParaRPr sz="1100"/>
          </a:p>
        </p:txBody>
      </p:sp>
      <p:grpSp>
        <p:nvGrpSpPr>
          <p:cNvPr id="1336" name="Google Shape;1336;p125"/>
          <p:cNvGrpSpPr/>
          <p:nvPr/>
        </p:nvGrpSpPr>
        <p:grpSpPr>
          <a:xfrm>
            <a:off x="7323564" y="2877994"/>
            <a:ext cx="1636977" cy="500175"/>
            <a:chOff x="9409469" y="3565041"/>
            <a:chExt cx="2182636" cy="666900"/>
          </a:xfrm>
        </p:grpSpPr>
        <p:sp>
          <p:nvSpPr>
            <p:cNvPr id="1337" name="Google Shape;1337;p125"/>
            <p:cNvSpPr txBox="1"/>
            <p:nvPr/>
          </p:nvSpPr>
          <p:spPr>
            <a:xfrm>
              <a:off x="9694605" y="3565041"/>
              <a:ext cx="18975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Re-randomization</a:t>
              </a:r>
              <a:endParaRPr sz="1100"/>
            </a:p>
          </p:txBody>
        </p:sp>
        <p:cxnSp>
          <p:nvCxnSpPr>
            <p:cNvPr id="1338" name="Google Shape;1338;p125"/>
            <p:cNvCxnSpPr/>
            <p:nvPr/>
          </p:nvCxnSpPr>
          <p:spPr>
            <a:xfrm>
              <a:off x="9409469" y="3749707"/>
              <a:ext cx="304800" cy="0"/>
            </a:xfrm>
            <a:prstGeom prst="straightConnector1">
              <a:avLst/>
            </a:prstGeom>
            <a:noFill/>
            <a:ln cap="flat" cmpd="sng" w="38100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</p:grpSp>
      <p:cxnSp>
        <p:nvCxnSpPr>
          <p:cNvPr id="1339" name="Google Shape;1339;p125"/>
          <p:cNvCxnSpPr/>
          <p:nvPr/>
        </p:nvCxnSpPr>
        <p:spPr>
          <a:xfrm>
            <a:off x="3291011" y="1879013"/>
            <a:ext cx="0" cy="11772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340" name="Google Shape;1340;p125"/>
          <p:cNvGrpSpPr/>
          <p:nvPr/>
        </p:nvGrpSpPr>
        <p:grpSpPr>
          <a:xfrm>
            <a:off x="2849051" y="1878980"/>
            <a:ext cx="809385" cy="1181255"/>
            <a:chOff x="3798735" y="2418735"/>
            <a:chExt cx="1079180" cy="1656275"/>
          </a:xfrm>
        </p:grpSpPr>
        <p:grpSp>
          <p:nvGrpSpPr>
            <p:cNvPr id="1341" name="Google Shape;1341;p125"/>
            <p:cNvGrpSpPr/>
            <p:nvPr/>
          </p:nvGrpSpPr>
          <p:grpSpPr>
            <a:xfrm>
              <a:off x="3798735" y="2904289"/>
              <a:ext cx="589200" cy="423181"/>
              <a:chOff x="3663504" y="2538883"/>
              <a:chExt cx="589200" cy="369300"/>
            </a:xfrm>
          </p:grpSpPr>
          <p:sp>
            <p:nvSpPr>
              <p:cNvPr id="1342" name="Google Shape;1342;p125"/>
              <p:cNvSpPr txBox="1"/>
              <p:nvPr/>
            </p:nvSpPr>
            <p:spPr>
              <a:xfrm>
                <a:off x="3663504" y="2538883"/>
                <a:ext cx="589200" cy="34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600" spcFirstLastPara="1" rIns="68600" wrap="square" tIns="3427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1:1</a:t>
                </a:r>
                <a:endParaRPr sz="1100"/>
              </a:p>
            </p:txBody>
          </p:sp>
          <p:sp>
            <p:nvSpPr>
              <p:cNvPr id="1343" name="Google Shape;1343;p125"/>
              <p:cNvSpPr/>
              <p:nvPr/>
            </p:nvSpPr>
            <p:spPr>
              <a:xfrm>
                <a:off x="3675959" y="2538883"/>
                <a:ext cx="499200" cy="369300"/>
              </a:xfrm>
              <a:prstGeom prst="ellipse">
                <a:avLst/>
              </a:prstGeom>
              <a:noFill/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600" spcFirstLastPara="1" rIns="68600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344" name="Google Shape;1344;p125"/>
            <p:cNvCxnSpPr/>
            <p:nvPr/>
          </p:nvCxnSpPr>
          <p:spPr>
            <a:xfrm>
              <a:off x="4388015" y="2418735"/>
              <a:ext cx="4899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345" name="Google Shape;1345;p125"/>
            <p:cNvCxnSpPr/>
            <p:nvPr/>
          </p:nvCxnSpPr>
          <p:spPr>
            <a:xfrm>
              <a:off x="4388015" y="4075010"/>
              <a:ext cx="4899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med" w="med" type="triangle"/>
            </a:ln>
          </p:spPr>
        </p:cxnSp>
        <p:cxnSp>
          <p:nvCxnSpPr>
            <p:cNvPr id="1346" name="Google Shape;1346;p125"/>
            <p:cNvCxnSpPr/>
            <p:nvPr/>
          </p:nvCxnSpPr>
          <p:spPr>
            <a:xfrm>
              <a:off x="3798735" y="3327518"/>
              <a:ext cx="5970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347" name="Google Shape;1347;p125"/>
          <p:cNvSpPr txBox="1"/>
          <p:nvPr/>
        </p:nvSpPr>
        <p:spPr>
          <a:xfrm>
            <a:off x="5974111" y="4801826"/>
            <a:ext cx="3354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 M Ciruelos MD, PhD. ASCO 2024. Oral Abstract</a:t>
            </a:r>
            <a:endParaRPr sz="11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2" name="Google Shape;1352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4510" y="1017549"/>
            <a:ext cx="6881143" cy="3105534"/>
          </a:xfrm>
          <a:prstGeom prst="rect">
            <a:avLst/>
          </a:prstGeom>
          <a:noFill/>
          <a:ln>
            <a:noFill/>
          </a:ln>
        </p:spPr>
      </p:pic>
      <p:sp>
        <p:nvSpPr>
          <p:cNvPr id="1353" name="Google Shape;1353;p126"/>
          <p:cNvSpPr txBox="1"/>
          <p:nvPr/>
        </p:nvSpPr>
        <p:spPr>
          <a:xfrm>
            <a:off x="2083209" y="412955"/>
            <a:ext cx="4830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PATRICIA Cohort C Primary Endpoint: PFS</a:t>
            </a:r>
            <a:endParaRPr sz="1100"/>
          </a:p>
        </p:txBody>
      </p:sp>
      <p:sp>
        <p:nvSpPr>
          <p:cNvPr id="1354" name="Google Shape;1354;p126"/>
          <p:cNvSpPr txBox="1"/>
          <p:nvPr/>
        </p:nvSpPr>
        <p:spPr>
          <a:xfrm>
            <a:off x="5896223" y="4730545"/>
            <a:ext cx="33546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 M Ciruelos MD, PhD. ASCO 2024. Oral Abstract</a:t>
            </a:r>
            <a:endParaRPr sz="110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127"/>
          <p:cNvSpPr txBox="1"/>
          <p:nvPr/>
        </p:nvSpPr>
        <p:spPr>
          <a:xfrm>
            <a:off x="6732638" y="4758701"/>
            <a:ext cx="2411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Tolaney, et al. Lancnt Oncol. 2020</a:t>
            </a:r>
            <a:endParaRPr sz="1100"/>
          </a:p>
        </p:txBody>
      </p:sp>
      <p:grpSp>
        <p:nvGrpSpPr>
          <p:cNvPr id="1360" name="Google Shape;1360;p127"/>
          <p:cNvGrpSpPr/>
          <p:nvPr/>
        </p:nvGrpSpPr>
        <p:grpSpPr>
          <a:xfrm>
            <a:off x="1255825" y="1649015"/>
            <a:ext cx="6775591" cy="1732834"/>
            <a:chOff x="668593" y="2398379"/>
            <a:chExt cx="9034122" cy="2310445"/>
          </a:xfrm>
        </p:grpSpPr>
        <p:sp>
          <p:nvSpPr>
            <p:cNvPr id="1361" name="Google Shape;1361;p127"/>
            <p:cNvSpPr txBox="1"/>
            <p:nvPr/>
          </p:nvSpPr>
          <p:spPr>
            <a:xfrm>
              <a:off x="668593" y="2458349"/>
              <a:ext cx="3126600" cy="2103600"/>
            </a:xfrm>
            <a:prstGeom prst="rect">
              <a:avLst/>
            </a:prstGeom>
            <a:solidFill>
              <a:srgbClr val="D8E2F3"/>
            </a:solidFill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HR+/HER2+ mBC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Postmenopausal</a:t>
              </a:r>
              <a:endParaRPr sz="1100"/>
            </a:p>
            <a:p>
              <a:pPr indent="-215900" lvl="0" marL="2159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Must have received:</a:t>
              </a:r>
              <a:endParaRPr sz="1100"/>
            </a:p>
            <a:p>
              <a:pPr indent="-215900" lvl="1" marL="5588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Taxane</a:t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215900" lvl="1" marL="5588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T-DM1</a:t>
              </a:r>
              <a:endParaRPr sz="1100"/>
            </a:p>
            <a:p>
              <a:pPr indent="-215900" lvl="1" marL="55880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Char char="•"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At least 2 anti-HER2 agents for mBC</a:t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62" name="Google Shape;1362;p127"/>
            <p:cNvGrpSpPr/>
            <p:nvPr/>
          </p:nvGrpSpPr>
          <p:grpSpPr>
            <a:xfrm>
              <a:off x="4004021" y="2914639"/>
              <a:ext cx="601655" cy="423181"/>
              <a:chOff x="3716265" y="2538884"/>
              <a:chExt cx="601655" cy="369300"/>
            </a:xfrm>
          </p:grpSpPr>
          <p:sp>
            <p:nvSpPr>
              <p:cNvPr id="1363" name="Google Shape;1363;p127"/>
              <p:cNvSpPr txBox="1"/>
              <p:nvPr/>
            </p:nvSpPr>
            <p:spPr>
              <a:xfrm>
                <a:off x="3728720" y="2538884"/>
                <a:ext cx="589200" cy="33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600" spcFirstLastPara="1" rIns="68600" wrap="square" tIns="34275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4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1:1</a:t>
                </a:r>
                <a:endParaRPr sz="1100"/>
              </a:p>
            </p:txBody>
          </p:sp>
          <p:sp>
            <p:nvSpPr>
              <p:cNvPr id="1364" name="Google Shape;1364;p127"/>
              <p:cNvSpPr/>
              <p:nvPr/>
            </p:nvSpPr>
            <p:spPr>
              <a:xfrm>
                <a:off x="3716265" y="2538884"/>
                <a:ext cx="499200" cy="369300"/>
              </a:xfrm>
              <a:prstGeom prst="ellipse">
                <a:avLst/>
              </a:prstGeom>
              <a:noFill/>
              <a:ln cap="flat" cmpd="sng" w="12700">
                <a:solidFill>
                  <a:srgbClr val="31538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34275" lIns="68600" spcFirstLastPara="1" rIns="68600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65" name="Google Shape;1365;p127"/>
            <p:cNvGrpSpPr/>
            <p:nvPr/>
          </p:nvGrpSpPr>
          <p:grpSpPr>
            <a:xfrm>
              <a:off x="3795252" y="2588341"/>
              <a:ext cx="1527709" cy="1681316"/>
              <a:chOff x="3378689" y="2067558"/>
              <a:chExt cx="1527709" cy="1681316"/>
            </a:xfrm>
          </p:grpSpPr>
          <p:grpSp>
            <p:nvGrpSpPr>
              <p:cNvPr id="1366" name="Google Shape;1366;p127"/>
              <p:cNvGrpSpPr/>
              <p:nvPr/>
            </p:nvGrpSpPr>
            <p:grpSpPr>
              <a:xfrm>
                <a:off x="4335042" y="2067558"/>
                <a:ext cx="571356" cy="1681316"/>
                <a:chOff x="4305544" y="2015613"/>
                <a:chExt cx="571356" cy="1681316"/>
              </a:xfrm>
            </p:grpSpPr>
            <p:cxnSp>
              <p:nvCxnSpPr>
                <p:cNvPr id="1367" name="Google Shape;1367;p127"/>
                <p:cNvCxnSpPr/>
                <p:nvPr/>
              </p:nvCxnSpPr>
              <p:spPr>
                <a:xfrm>
                  <a:off x="4305544" y="2015613"/>
                  <a:ext cx="0" cy="168120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accent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368" name="Google Shape;1368;p127"/>
                <p:cNvCxnSpPr/>
                <p:nvPr/>
              </p:nvCxnSpPr>
              <p:spPr>
                <a:xfrm>
                  <a:off x="4305544" y="2819287"/>
                  <a:ext cx="558900" cy="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accent1"/>
                  </a:solidFill>
                  <a:prstDash val="solid"/>
                  <a:miter lim="800000"/>
                  <a:headEnd len="sm" w="sm" type="none"/>
                  <a:tailEnd len="med" w="med" type="triangle"/>
                </a:ln>
              </p:spPr>
            </p:cxnSp>
            <p:cxnSp>
              <p:nvCxnSpPr>
                <p:cNvPr id="1369" name="Google Shape;1369;p127"/>
                <p:cNvCxnSpPr/>
                <p:nvPr/>
              </p:nvCxnSpPr>
              <p:spPr>
                <a:xfrm>
                  <a:off x="4318000" y="2015613"/>
                  <a:ext cx="558900" cy="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accent1"/>
                  </a:solidFill>
                  <a:prstDash val="solid"/>
                  <a:miter lim="800000"/>
                  <a:headEnd len="sm" w="sm" type="none"/>
                  <a:tailEnd len="med" w="med" type="triangle"/>
                </a:ln>
              </p:spPr>
            </p:cxnSp>
            <p:cxnSp>
              <p:nvCxnSpPr>
                <p:cNvPr id="1370" name="Google Shape;1370;p127"/>
                <p:cNvCxnSpPr/>
                <p:nvPr/>
              </p:nvCxnSpPr>
              <p:spPr>
                <a:xfrm>
                  <a:off x="4318000" y="3696929"/>
                  <a:ext cx="558900" cy="0"/>
                </a:xfrm>
                <a:prstGeom prst="straightConnector1">
                  <a:avLst/>
                </a:prstGeom>
                <a:noFill/>
                <a:ln cap="flat" cmpd="sng" w="19050">
                  <a:solidFill>
                    <a:schemeClr val="accent1"/>
                  </a:solidFill>
                  <a:prstDash val="solid"/>
                  <a:miter lim="800000"/>
                  <a:headEnd len="sm" w="sm" type="none"/>
                  <a:tailEnd len="med" w="med" type="triangle"/>
                </a:ln>
              </p:spPr>
            </p:cxnSp>
          </p:grpSp>
          <p:cxnSp>
            <p:nvCxnSpPr>
              <p:cNvPr id="1371" name="Google Shape;1371;p127"/>
              <p:cNvCxnSpPr/>
              <p:nvPr/>
            </p:nvCxnSpPr>
            <p:spPr>
              <a:xfrm>
                <a:off x="3378689" y="2856340"/>
                <a:ext cx="943800" cy="69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1372" name="Google Shape;1372;p127"/>
            <p:cNvSpPr txBox="1"/>
            <p:nvPr/>
          </p:nvSpPr>
          <p:spPr>
            <a:xfrm>
              <a:off x="5335315" y="2398379"/>
              <a:ext cx="4367400" cy="666900"/>
            </a:xfrm>
            <a:prstGeom prst="rect">
              <a:avLst/>
            </a:prstGeom>
            <a:solidFill>
              <a:srgbClr val="D8E2F3"/>
            </a:solidFill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A: Abemaciclib + trastuzumab + Fulvestrant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3" name="Google Shape;1373;p127"/>
            <p:cNvSpPr txBox="1"/>
            <p:nvPr/>
          </p:nvSpPr>
          <p:spPr>
            <a:xfrm>
              <a:off x="5310403" y="3192457"/>
              <a:ext cx="3356100" cy="379500"/>
            </a:xfrm>
            <a:prstGeom prst="rect">
              <a:avLst/>
            </a:prstGeom>
            <a:solidFill>
              <a:srgbClr val="D8E2F3"/>
            </a:solidFill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B: Abemaciclib + trastuzumab</a:t>
              </a:r>
              <a:endParaRPr sz="1100"/>
            </a:p>
          </p:txBody>
        </p:sp>
        <p:sp>
          <p:nvSpPr>
            <p:cNvPr id="1374" name="Google Shape;1374;p127"/>
            <p:cNvSpPr txBox="1"/>
            <p:nvPr/>
          </p:nvSpPr>
          <p:spPr>
            <a:xfrm>
              <a:off x="5335314" y="4041924"/>
              <a:ext cx="3356100" cy="666900"/>
            </a:xfrm>
            <a:prstGeom prst="rect">
              <a:avLst/>
            </a:prstGeom>
            <a:solidFill>
              <a:srgbClr val="D8E2F3"/>
            </a:solidFill>
            <a:ln>
              <a:noFill/>
            </a:ln>
          </p:spPr>
          <p:txBody>
            <a:bodyPr anchorCtr="0" anchor="t" bIns="34275" lIns="68600" spcFirstLastPara="1" rIns="68600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C: Trastuzumab+ chemo agent</a:t>
              </a:r>
              <a:endParaRPr sz="1100"/>
            </a:p>
          </p:txBody>
        </p:sp>
      </p:grpSp>
      <p:sp>
        <p:nvSpPr>
          <p:cNvPr id="1375" name="Google Shape;1375;p127"/>
          <p:cNvSpPr txBox="1"/>
          <p:nvPr/>
        </p:nvSpPr>
        <p:spPr>
          <a:xfrm>
            <a:off x="3344557" y="3814121"/>
            <a:ext cx="2073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Primary Endpoints: PFS</a:t>
            </a:r>
            <a:endParaRPr sz="1100"/>
          </a:p>
        </p:txBody>
      </p:sp>
      <p:sp>
        <p:nvSpPr>
          <p:cNvPr id="1376" name="Google Shape;1376;p127"/>
          <p:cNvSpPr txBox="1"/>
          <p:nvPr/>
        </p:nvSpPr>
        <p:spPr>
          <a:xfrm>
            <a:off x="2887944" y="706132"/>
            <a:ext cx="2986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600" spcFirstLastPara="1" rIns="68600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Similar study: MonarHER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