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161"/>
  </p:notesMasterIdLst>
  <p:handoutMasterIdLst>
    <p:handoutMasterId r:id="rId162"/>
  </p:handoutMasterIdLst>
  <p:sldIdLst>
    <p:sldId id="269" r:id="rId5"/>
    <p:sldId id="305" r:id="rId6"/>
    <p:sldId id="335" r:id="rId7"/>
    <p:sldId id="338" r:id="rId8"/>
    <p:sldId id="4164" r:id="rId9"/>
    <p:sldId id="4165" r:id="rId10"/>
    <p:sldId id="4138" r:id="rId11"/>
    <p:sldId id="4139" r:id="rId12"/>
    <p:sldId id="4140" r:id="rId13"/>
    <p:sldId id="4166" r:id="rId14"/>
    <p:sldId id="428" r:id="rId15"/>
    <p:sldId id="4141" r:id="rId16"/>
    <p:sldId id="4144" r:id="rId17"/>
    <p:sldId id="537" r:id="rId18"/>
    <p:sldId id="4142" r:id="rId19"/>
    <p:sldId id="4167" r:id="rId20"/>
    <p:sldId id="4168" r:id="rId21"/>
    <p:sldId id="4150" r:id="rId22"/>
    <p:sldId id="4147" r:id="rId23"/>
    <p:sldId id="4169" r:id="rId24"/>
    <p:sldId id="4152" r:id="rId25"/>
    <p:sldId id="4163" r:id="rId26"/>
    <p:sldId id="4153" r:id="rId27"/>
    <p:sldId id="4154" r:id="rId28"/>
    <p:sldId id="4155" r:id="rId29"/>
    <p:sldId id="4156" r:id="rId30"/>
    <p:sldId id="4157" r:id="rId31"/>
    <p:sldId id="4158" r:id="rId32"/>
    <p:sldId id="4159" r:id="rId33"/>
    <p:sldId id="4160" r:id="rId34"/>
    <p:sldId id="4161" r:id="rId35"/>
    <p:sldId id="4162" r:id="rId36"/>
    <p:sldId id="4151" r:id="rId37"/>
    <p:sldId id="4170" r:id="rId38"/>
    <p:sldId id="345" r:id="rId39"/>
    <p:sldId id="542" r:id="rId40"/>
    <p:sldId id="2269" r:id="rId41"/>
    <p:sldId id="466" r:id="rId42"/>
    <p:sldId id="5225" r:id="rId43"/>
    <p:sldId id="1083" r:id="rId44"/>
    <p:sldId id="2147469791" r:id="rId45"/>
    <p:sldId id="2304" r:id="rId46"/>
    <p:sldId id="2313" r:id="rId47"/>
    <p:sldId id="2312" r:id="rId48"/>
    <p:sldId id="2294" r:id="rId49"/>
    <p:sldId id="5219" r:id="rId50"/>
    <p:sldId id="2147469792" r:id="rId51"/>
    <p:sldId id="2272" r:id="rId52"/>
    <p:sldId id="5215" r:id="rId53"/>
    <p:sldId id="2147469810" r:id="rId54"/>
    <p:sldId id="2273" r:id="rId55"/>
    <p:sldId id="2147469807" r:id="rId56"/>
    <p:sldId id="2147469809" r:id="rId57"/>
    <p:sldId id="2147469802" r:id="rId58"/>
    <p:sldId id="2147469811" r:id="rId59"/>
    <p:sldId id="275" r:id="rId60"/>
    <p:sldId id="579" r:id="rId61"/>
    <p:sldId id="2147469812" r:id="rId62"/>
    <p:sldId id="568" r:id="rId63"/>
    <p:sldId id="306" r:id="rId64"/>
    <p:sldId id="307" r:id="rId65"/>
    <p:sldId id="316" r:id="rId66"/>
    <p:sldId id="2147471787" r:id="rId67"/>
    <p:sldId id="2132736429" r:id="rId68"/>
    <p:sldId id="2132736436" r:id="rId69"/>
    <p:sldId id="272" r:id="rId70"/>
    <p:sldId id="569" r:id="rId71"/>
    <p:sldId id="2147471788" r:id="rId72"/>
    <p:sldId id="2147471789" r:id="rId73"/>
    <p:sldId id="324" r:id="rId74"/>
    <p:sldId id="2147471790" r:id="rId75"/>
    <p:sldId id="325" r:id="rId76"/>
    <p:sldId id="2147471791" r:id="rId77"/>
    <p:sldId id="319" r:id="rId78"/>
    <p:sldId id="320" r:id="rId79"/>
    <p:sldId id="321" r:id="rId80"/>
    <p:sldId id="327" r:id="rId81"/>
    <p:sldId id="329" r:id="rId82"/>
    <p:sldId id="328" r:id="rId83"/>
    <p:sldId id="333" r:id="rId84"/>
    <p:sldId id="311" r:id="rId85"/>
    <p:sldId id="312" r:id="rId86"/>
    <p:sldId id="323" r:id="rId87"/>
    <p:sldId id="313" r:id="rId88"/>
    <p:sldId id="315" r:id="rId89"/>
    <p:sldId id="2147471792" r:id="rId90"/>
    <p:sldId id="317" r:id="rId91"/>
    <p:sldId id="2147471793" r:id="rId92"/>
    <p:sldId id="497" r:id="rId93"/>
    <p:sldId id="674" r:id="rId94"/>
    <p:sldId id="586" r:id="rId95"/>
    <p:sldId id="731" r:id="rId96"/>
    <p:sldId id="2145706400" r:id="rId97"/>
    <p:sldId id="2145706412" r:id="rId98"/>
    <p:sldId id="2145706493" r:id="rId99"/>
    <p:sldId id="2145706309" r:id="rId100"/>
    <p:sldId id="705" r:id="rId101"/>
    <p:sldId id="717" r:id="rId102"/>
    <p:sldId id="716" r:id="rId103"/>
    <p:sldId id="715" r:id="rId104"/>
    <p:sldId id="678" r:id="rId105"/>
    <p:sldId id="450" r:id="rId106"/>
    <p:sldId id="462" r:id="rId107"/>
    <p:sldId id="477" r:id="rId108"/>
    <p:sldId id="548" r:id="rId109"/>
    <p:sldId id="2147471794" r:id="rId110"/>
    <p:sldId id="549" r:id="rId111"/>
    <p:sldId id="555" r:id="rId112"/>
    <p:sldId id="470" r:id="rId113"/>
    <p:sldId id="552" r:id="rId114"/>
    <p:sldId id="732" r:id="rId115"/>
    <p:sldId id="571" r:id="rId116"/>
    <p:sldId id="2147471795" r:id="rId117"/>
    <p:sldId id="2147471796" r:id="rId118"/>
    <p:sldId id="2147471797" r:id="rId119"/>
    <p:sldId id="2147471798" r:id="rId120"/>
    <p:sldId id="2147471799" r:id="rId121"/>
    <p:sldId id="2147471800" r:id="rId122"/>
    <p:sldId id="2147471801" r:id="rId123"/>
    <p:sldId id="2147471802" r:id="rId124"/>
    <p:sldId id="2147471803" r:id="rId125"/>
    <p:sldId id="330" r:id="rId126"/>
    <p:sldId id="322" r:id="rId127"/>
    <p:sldId id="332" r:id="rId128"/>
    <p:sldId id="337" r:id="rId129"/>
    <p:sldId id="2147471804" r:id="rId130"/>
    <p:sldId id="336" r:id="rId131"/>
    <p:sldId id="334" r:id="rId132"/>
    <p:sldId id="2147471805" r:id="rId133"/>
    <p:sldId id="2147471806" r:id="rId134"/>
    <p:sldId id="2147471807" r:id="rId135"/>
    <p:sldId id="318" r:id="rId136"/>
    <p:sldId id="2147471808" r:id="rId137"/>
    <p:sldId id="1747256682" r:id="rId138"/>
    <p:sldId id="259" r:id="rId139"/>
    <p:sldId id="1747256677" r:id="rId140"/>
    <p:sldId id="1747256676" r:id="rId141"/>
    <p:sldId id="1747256679" r:id="rId142"/>
    <p:sldId id="262" r:id="rId143"/>
    <p:sldId id="1747256671" r:id="rId144"/>
    <p:sldId id="1747256675" r:id="rId145"/>
    <p:sldId id="263" r:id="rId146"/>
    <p:sldId id="1747256680" r:id="rId147"/>
    <p:sldId id="589" r:id="rId148"/>
    <p:sldId id="591" r:id="rId149"/>
    <p:sldId id="2147471809" r:id="rId150"/>
    <p:sldId id="2147471810" r:id="rId151"/>
    <p:sldId id="268" r:id="rId152"/>
    <p:sldId id="265" r:id="rId153"/>
    <p:sldId id="271" r:id="rId154"/>
    <p:sldId id="276" r:id="rId155"/>
    <p:sldId id="274" r:id="rId156"/>
    <p:sldId id="283" r:id="rId157"/>
    <p:sldId id="1747256681" r:id="rId158"/>
    <p:sldId id="1747256683" r:id="rId159"/>
    <p:sldId id="1747256684" r:id="rId160"/>
  </p:sldIdLst>
  <p:sldSz cx="9144000" cy="514826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2">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1"/>
    <a:srgbClr val="FFC82C"/>
    <a:srgbClr val="FFC92A"/>
    <a:srgbClr val="0037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8BD0C0-3BB2-4E23-A498-1BE9C7B626BF}" v="6" dt="2024-02-13T16:22:08.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088"/>
    <p:restoredTop sz="94694"/>
  </p:normalViewPr>
  <p:slideViewPr>
    <p:cSldViewPr snapToGrid="0" snapToObjects="1">
      <p:cViewPr varScale="1">
        <p:scale>
          <a:sx n="138" d="100"/>
          <a:sy n="138" d="100"/>
        </p:scale>
        <p:origin x="432" y="120"/>
      </p:cViewPr>
      <p:guideLst>
        <p:guide orient="horz" pos="1622"/>
        <p:guide pos="288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theme" Target="theme/theme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de Coleman" userId="fa95e791-a82e-478b-856d-cb65b34bdaeb" providerId="ADAL" clId="{8C8BD0C0-3BB2-4E23-A498-1BE9C7B626BF}"/>
    <pc:docChg chg="addSld modSld">
      <pc:chgData name="Shade Coleman" userId="fa95e791-a82e-478b-856d-cb65b34bdaeb" providerId="ADAL" clId="{8C8BD0C0-3BB2-4E23-A498-1BE9C7B626BF}" dt="2024-02-13T16:22:07.980" v="6"/>
      <pc:docMkLst>
        <pc:docMk/>
      </pc:docMkLst>
      <pc:sldChg chg="add">
        <pc:chgData name="Shade Coleman" userId="fa95e791-a82e-478b-856d-cb65b34bdaeb" providerId="ADAL" clId="{8C8BD0C0-3BB2-4E23-A498-1BE9C7B626BF}" dt="2024-02-13T16:22:07.980" v="6"/>
        <pc:sldMkLst>
          <pc:docMk/>
          <pc:sldMk cId="0" sldId="259"/>
        </pc:sldMkLst>
      </pc:sldChg>
      <pc:sldChg chg="add">
        <pc:chgData name="Shade Coleman" userId="fa95e791-a82e-478b-856d-cb65b34bdaeb" providerId="ADAL" clId="{8C8BD0C0-3BB2-4E23-A498-1BE9C7B626BF}" dt="2024-02-13T16:22:07.980" v="6"/>
        <pc:sldMkLst>
          <pc:docMk/>
          <pc:sldMk cId="0" sldId="262"/>
        </pc:sldMkLst>
      </pc:sldChg>
      <pc:sldChg chg="add">
        <pc:chgData name="Shade Coleman" userId="fa95e791-a82e-478b-856d-cb65b34bdaeb" providerId="ADAL" clId="{8C8BD0C0-3BB2-4E23-A498-1BE9C7B626BF}" dt="2024-02-13T16:22:07.980" v="6"/>
        <pc:sldMkLst>
          <pc:docMk/>
          <pc:sldMk cId="0" sldId="263"/>
        </pc:sldMkLst>
      </pc:sldChg>
      <pc:sldChg chg="add">
        <pc:chgData name="Shade Coleman" userId="fa95e791-a82e-478b-856d-cb65b34bdaeb" providerId="ADAL" clId="{8C8BD0C0-3BB2-4E23-A498-1BE9C7B626BF}" dt="2024-02-13T16:22:07.980" v="6"/>
        <pc:sldMkLst>
          <pc:docMk/>
          <pc:sldMk cId="0" sldId="265"/>
        </pc:sldMkLst>
      </pc:sldChg>
      <pc:sldChg chg="add">
        <pc:chgData name="Shade Coleman" userId="fa95e791-a82e-478b-856d-cb65b34bdaeb" providerId="ADAL" clId="{8C8BD0C0-3BB2-4E23-A498-1BE9C7B626BF}" dt="2024-02-13T16:22:07.980" v="6"/>
        <pc:sldMkLst>
          <pc:docMk/>
          <pc:sldMk cId="0" sldId="268"/>
        </pc:sldMkLst>
      </pc:sldChg>
      <pc:sldChg chg="add setBg">
        <pc:chgData name="Shade Coleman" userId="fa95e791-a82e-478b-856d-cb65b34bdaeb" providerId="ADAL" clId="{8C8BD0C0-3BB2-4E23-A498-1BE9C7B626BF}" dt="2024-02-13T16:22:07.980" v="6"/>
        <pc:sldMkLst>
          <pc:docMk/>
          <pc:sldMk cId="782610252" sldId="271"/>
        </pc:sldMkLst>
      </pc:sldChg>
      <pc:sldChg chg="add">
        <pc:chgData name="Shade Coleman" userId="fa95e791-a82e-478b-856d-cb65b34bdaeb" providerId="ADAL" clId="{8C8BD0C0-3BB2-4E23-A498-1BE9C7B626BF}" dt="2024-02-13T16:20:59.720" v="1"/>
        <pc:sldMkLst>
          <pc:docMk/>
          <pc:sldMk cId="3044703393" sldId="272"/>
        </pc:sldMkLst>
      </pc:sldChg>
      <pc:sldChg chg="add">
        <pc:chgData name="Shade Coleman" userId="fa95e791-a82e-478b-856d-cb65b34bdaeb" providerId="ADAL" clId="{8C8BD0C0-3BB2-4E23-A498-1BE9C7B626BF}" dt="2024-02-13T16:22:07.980" v="6"/>
        <pc:sldMkLst>
          <pc:docMk/>
          <pc:sldMk cId="3124698919" sldId="274"/>
        </pc:sldMkLst>
      </pc:sldChg>
      <pc:sldChg chg="add">
        <pc:chgData name="Shade Coleman" userId="fa95e791-a82e-478b-856d-cb65b34bdaeb" providerId="ADAL" clId="{8C8BD0C0-3BB2-4E23-A498-1BE9C7B626BF}" dt="2024-02-13T16:20:42.611" v="0"/>
        <pc:sldMkLst>
          <pc:docMk/>
          <pc:sldMk cId="1165160825" sldId="275"/>
        </pc:sldMkLst>
      </pc:sldChg>
      <pc:sldChg chg="add">
        <pc:chgData name="Shade Coleman" userId="fa95e791-a82e-478b-856d-cb65b34bdaeb" providerId="ADAL" clId="{8C8BD0C0-3BB2-4E23-A498-1BE9C7B626BF}" dt="2024-02-13T16:22:07.980" v="6"/>
        <pc:sldMkLst>
          <pc:docMk/>
          <pc:sldMk cId="0" sldId="276"/>
        </pc:sldMkLst>
      </pc:sldChg>
      <pc:sldChg chg="add">
        <pc:chgData name="Shade Coleman" userId="fa95e791-a82e-478b-856d-cb65b34bdaeb" providerId="ADAL" clId="{8C8BD0C0-3BB2-4E23-A498-1BE9C7B626BF}" dt="2024-02-13T16:22:07.980" v="6"/>
        <pc:sldMkLst>
          <pc:docMk/>
          <pc:sldMk cId="3549661403" sldId="283"/>
        </pc:sldMkLst>
      </pc:sldChg>
      <pc:sldChg chg="add">
        <pc:chgData name="Shade Coleman" userId="fa95e791-a82e-478b-856d-cb65b34bdaeb" providerId="ADAL" clId="{8C8BD0C0-3BB2-4E23-A498-1BE9C7B626BF}" dt="2024-02-13T16:20:59.720" v="1"/>
        <pc:sldMkLst>
          <pc:docMk/>
          <pc:sldMk cId="3434753121" sldId="306"/>
        </pc:sldMkLst>
      </pc:sldChg>
      <pc:sldChg chg="add">
        <pc:chgData name="Shade Coleman" userId="fa95e791-a82e-478b-856d-cb65b34bdaeb" providerId="ADAL" clId="{8C8BD0C0-3BB2-4E23-A498-1BE9C7B626BF}" dt="2024-02-13T16:20:59.720" v="1"/>
        <pc:sldMkLst>
          <pc:docMk/>
          <pc:sldMk cId="2506013174" sldId="307"/>
        </pc:sldMkLst>
      </pc:sldChg>
      <pc:sldChg chg="add">
        <pc:chgData name="Shade Coleman" userId="fa95e791-a82e-478b-856d-cb65b34bdaeb" providerId="ADAL" clId="{8C8BD0C0-3BB2-4E23-A498-1BE9C7B626BF}" dt="2024-02-13T16:21:15.150" v="2"/>
        <pc:sldMkLst>
          <pc:docMk/>
          <pc:sldMk cId="812468541" sldId="311"/>
        </pc:sldMkLst>
      </pc:sldChg>
      <pc:sldChg chg="add">
        <pc:chgData name="Shade Coleman" userId="fa95e791-a82e-478b-856d-cb65b34bdaeb" providerId="ADAL" clId="{8C8BD0C0-3BB2-4E23-A498-1BE9C7B626BF}" dt="2024-02-13T16:21:15.150" v="2"/>
        <pc:sldMkLst>
          <pc:docMk/>
          <pc:sldMk cId="4070931533" sldId="312"/>
        </pc:sldMkLst>
      </pc:sldChg>
      <pc:sldChg chg="add">
        <pc:chgData name="Shade Coleman" userId="fa95e791-a82e-478b-856d-cb65b34bdaeb" providerId="ADAL" clId="{8C8BD0C0-3BB2-4E23-A498-1BE9C7B626BF}" dt="2024-02-13T16:21:15.150" v="2"/>
        <pc:sldMkLst>
          <pc:docMk/>
          <pc:sldMk cId="3550809352" sldId="313"/>
        </pc:sldMkLst>
      </pc:sldChg>
      <pc:sldChg chg="add">
        <pc:chgData name="Shade Coleman" userId="fa95e791-a82e-478b-856d-cb65b34bdaeb" providerId="ADAL" clId="{8C8BD0C0-3BB2-4E23-A498-1BE9C7B626BF}" dt="2024-02-13T16:21:15.150" v="2"/>
        <pc:sldMkLst>
          <pc:docMk/>
          <pc:sldMk cId="99605345" sldId="315"/>
        </pc:sldMkLst>
      </pc:sldChg>
      <pc:sldChg chg="add">
        <pc:chgData name="Shade Coleman" userId="fa95e791-a82e-478b-856d-cb65b34bdaeb" providerId="ADAL" clId="{8C8BD0C0-3BB2-4E23-A498-1BE9C7B626BF}" dt="2024-02-13T16:20:59.720" v="1"/>
        <pc:sldMkLst>
          <pc:docMk/>
          <pc:sldMk cId="2557461798" sldId="316"/>
        </pc:sldMkLst>
      </pc:sldChg>
      <pc:sldChg chg="add">
        <pc:chgData name="Shade Coleman" userId="fa95e791-a82e-478b-856d-cb65b34bdaeb" providerId="ADAL" clId="{8C8BD0C0-3BB2-4E23-A498-1BE9C7B626BF}" dt="2024-02-13T16:21:15.150" v="2"/>
        <pc:sldMkLst>
          <pc:docMk/>
          <pc:sldMk cId="3681835348" sldId="317"/>
        </pc:sldMkLst>
      </pc:sldChg>
      <pc:sldChg chg="add">
        <pc:chgData name="Shade Coleman" userId="fa95e791-a82e-478b-856d-cb65b34bdaeb" providerId="ADAL" clId="{8C8BD0C0-3BB2-4E23-A498-1BE9C7B626BF}" dt="2024-02-13T16:21:44.793" v="4"/>
        <pc:sldMkLst>
          <pc:docMk/>
          <pc:sldMk cId="10446397" sldId="318"/>
        </pc:sldMkLst>
      </pc:sldChg>
      <pc:sldChg chg="add">
        <pc:chgData name="Shade Coleman" userId="fa95e791-a82e-478b-856d-cb65b34bdaeb" providerId="ADAL" clId="{8C8BD0C0-3BB2-4E23-A498-1BE9C7B626BF}" dt="2024-02-13T16:21:15.150" v="2"/>
        <pc:sldMkLst>
          <pc:docMk/>
          <pc:sldMk cId="3776277422" sldId="319"/>
        </pc:sldMkLst>
      </pc:sldChg>
      <pc:sldChg chg="add">
        <pc:chgData name="Shade Coleman" userId="fa95e791-a82e-478b-856d-cb65b34bdaeb" providerId="ADAL" clId="{8C8BD0C0-3BB2-4E23-A498-1BE9C7B626BF}" dt="2024-02-13T16:21:15.150" v="2"/>
        <pc:sldMkLst>
          <pc:docMk/>
          <pc:sldMk cId="2601304130" sldId="320"/>
        </pc:sldMkLst>
      </pc:sldChg>
      <pc:sldChg chg="add">
        <pc:chgData name="Shade Coleman" userId="fa95e791-a82e-478b-856d-cb65b34bdaeb" providerId="ADAL" clId="{8C8BD0C0-3BB2-4E23-A498-1BE9C7B626BF}" dt="2024-02-13T16:21:15.150" v="2"/>
        <pc:sldMkLst>
          <pc:docMk/>
          <pc:sldMk cId="117391385" sldId="321"/>
        </pc:sldMkLst>
      </pc:sldChg>
      <pc:sldChg chg="add">
        <pc:chgData name="Shade Coleman" userId="fa95e791-a82e-478b-856d-cb65b34bdaeb" providerId="ADAL" clId="{8C8BD0C0-3BB2-4E23-A498-1BE9C7B626BF}" dt="2024-02-13T16:21:44.793" v="4"/>
        <pc:sldMkLst>
          <pc:docMk/>
          <pc:sldMk cId="3153414349" sldId="322"/>
        </pc:sldMkLst>
      </pc:sldChg>
      <pc:sldChg chg="add">
        <pc:chgData name="Shade Coleman" userId="fa95e791-a82e-478b-856d-cb65b34bdaeb" providerId="ADAL" clId="{8C8BD0C0-3BB2-4E23-A498-1BE9C7B626BF}" dt="2024-02-13T16:21:15.150" v="2"/>
        <pc:sldMkLst>
          <pc:docMk/>
          <pc:sldMk cId="2016193714" sldId="323"/>
        </pc:sldMkLst>
      </pc:sldChg>
      <pc:sldChg chg="add">
        <pc:chgData name="Shade Coleman" userId="fa95e791-a82e-478b-856d-cb65b34bdaeb" providerId="ADAL" clId="{8C8BD0C0-3BB2-4E23-A498-1BE9C7B626BF}" dt="2024-02-13T16:21:15.150" v="2"/>
        <pc:sldMkLst>
          <pc:docMk/>
          <pc:sldMk cId="1608529705" sldId="324"/>
        </pc:sldMkLst>
      </pc:sldChg>
      <pc:sldChg chg="add">
        <pc:chgData name="Shade Coleman" userId="fa95e791-a82e-478b-856d-cb65b34bdaeb" providerId="ADAL" clId="{8C8BD0C0-3BB2-4E23-A498-1BE9C7B626BF}" dt="2024-02-13T16:21:15.150" v="2"/>
        <pc:sldMkLst>
          <pc:docMk/>
          <pc:sldMk cId="1830290095" sldId="325"/>
        </pc:sldMkLst>
      </pc:sldChg>
      <pc:sldChg chg="add">
        <pc:chgData name="Shade Coleman" userId="fa95e791-a82e-478b-856d-cb65b34bdaeb" providerId="ADAL" clId="{8C8BD0C0-3BB2-4E23-A498-1BE9C7B626BF}" dt="2024-02-13T16:21:15.150" v="2"/>
        <pc:sldMkLst>
          <pc:docMk/>
          <pc:sldMk cId="1317759542" sldId="327"/>
        </pc:sldMkLst>
      </pc:sldChg>
      <pc:sldChg chg="add">
        <pc:chgData name="Shade Coleman" userId="fa95e791-a82e-478b-856d-cb65b34bdaeb" providerId="ADAL" clId="{8C8BD0C0-3BB2-4E23-A498-1BE9C7B626BF}" dt="2024-02-13T16:21:15.150" v="2"/>
        <pc:sldMkLst>
          <pc:docMk/>
          <pc:sldMk cId="3279951309" sldId="328"/>
        </pc:sldMkLst>
      </pc:sldChg>
      <pc:sldChg chg="add">
        <pc:chgData name="Shade Coleman" userId="fa95e791-a82e-478b-856d-cb65b34bdaeb" providerId="ADAL" clId="{8C8BD0C0-3BB2-4E23-A498-1BE9C7B626BF}" dt="2024-02-13T16:21:15.150" v="2"/>
        <pc:sldMkLst>
          <pc:docMk/>
          <pc:sldMk cId="2768373148" sldId="329"/>
        </pc:sldMkLst>
      </pc:sldChg>
      <pc:sldChg chg="add">
        <pc:chgData name="Shade Coleman" userId="fa95e791-a82e-478b-856d-cb65b34bdaeb" providerId="ADAL" clId="{8C8BD0C0-3BB2-4E23-A498-1BE9C7B626BF}" dt="2024-02-13T16:21:44.793" v="4"/>
        <pc:sldMkLst>
          <pc:docMk/>
          <pc:sldMk cId="1592681496" sldId="330"/>
        </pc:sldMkLst>
      </pc:sldChg>
      <pc:sldChg chg="add">
        <pc:chgData name="Shade Coleman" userId="fa95e791-a82e-478b-856d-cb65b34bdaeb" providerId="ADAL" clId="{8C8BD0C0-3BB2-4E23-A498-1BE9C7B626BF}" dt="2024-02-13T16:21:44.793" v="4"/>
        <pc:sldMkLst>
          <pc:docMk/>
          <pc:sldMk cId="3456397454" sldId="332"/>
        </pc:sldMkLst>
      </pc:sldChg>
      <pc:sldChg chg="add">
        <pc:chgData name="Shade Coleman" userId="fa95e791-a82e-478b-856d-cb65b34bdaeb" providerId="ADAL" clId="{8C8BD0C0-3BB2-4E23-A498-1BE9C7B626BF}" dt="2024-02-13T16:21:15.150" v="2"/>
        <pc:sldMkLst>
          <pc:docMk/>
          <pc:sldMk cId="4245961120" sldId="333"/>
        </pc:sldMkLst>
      </pc:sldChg>
      <pc:sldChg chg="add">
        <pc:chgData name="Shade Coleman" userId="fa95e791-a82e-478b-856d-cb65b34bdaeb" providerId="ADAL" clId="{8C8BD0C0-3BB2-4E23-A498-1BE9C7B626BF}" dt="2024-02-13T16:21:44.793" v="4"/>
        <pc:sldMkLst>
          <pc:docMk/>
          <pc:sldMk cId="3329029734" sldId="334"/>
        </pc:sldMkLst>
      </pc:sldChg>
      <pc:sldChg chg="add">
        <pc:chgData name="Shade Coleman" userId="fa95e791-a82e-478b-856d-cb65b34bdaeb" providerId="ADAL" clId="{8C8BD0C0-3BB2-4E23-A498-1BE9C7B626BF}" dt="2024-02-13T16:21:44.793" v="4"/>
        <pc:sldMkLst>
          <pc:docMk/>
          <pc:sldMk cId="1876904069" sldId="336"/>
        </pc:sldMkLst>
      </pc:sldChg>
      <pc:sldChg chg="add">
        <pc:chgData name="Shade Coleman" userId="fa95e791-a82e-478b-856d-cb65b34bdaeb" providerId="ADAL" clId="{8C8BD0C0-3BB2-4E23-A498-1BE9C7B626BF}" dt="2024-02-13T16:21:44.793" v="4"/>
        <pc:sldMkLst>
          <pc:docMk/>
          <pc:sldMk cId="4241549510" sldId="337"/>
        </pc:sldMkLst>
      </pc:sldChg>
      <pc:sldChg chg="add">
        <pc:chgData name="Shade Coleman" userId="fa95e791-a82e-478b-856d-cb65b34bdaeb" providerId="ADAL" clId="{8C8BD0C0-3BB2-4E23-A498-1BE9C7B626BF}" dt="2024-02-13T16:20:42.611" v="0"/>
        <pc:sldMkLst>
          <pc:docMk/>
          <pc:sldMk cId="3333611694" sldId="345"/>
        </pc:sldMkLst>
      </pc:sldChg>
      <pc:sldChg chg="add">
        <pc:chgData name="Shade Coleman" userId="fa95e791-a82e-478b-856d-cb65b34bdaeb" providerId="ADAL" clId="{8C8BD0C0-3BB2-4E23-A498-1BE9C7B626BF}" dt="2024-02-13T16:21:30.155" v="3"/>
        <pc:sldMkLst>
          <pc:docMk/>
          <pc:sldMk cId="658597757" sldId="450"/>
        </pc:sldMkLst>
      </pc:sldChg>
      <pc:sldChg chg="add">
        <pc:chgData name="Shade Coleman" userId="fa95e791-a82e-478b-856d-cb65b34bdaeb" providerId="ADAL" clId="{8C8BD0C0-3BB2-4E23-A498-1BE9C7B626BF}" dt="2024-02-13T16:21:30.155" v="3"/>
        <pc:sldMkLst>
          <pc:docMk/>
          <pc:sldMk cId="3182685858" sldId="462"/>
        </pc:sldMkLst>
      </pc:sldChg>
      <pc:sldChg chg="add">
        <pc:chgData name="Shade Coleman" userId="fa95e791-a82e-478b-856d-cb65b34bdaeb" providerId="ADAL" clId="{8C8BD0C0-3BB2-4E23-A498-1BE9C7B626BF}" dt="2024-02-13T16:20:42.611" v="0"/>
        <pc:sldMkLst>
          <pc:docMk/>
          <pc:sldMk cId="0" sldId="466"/>
        </pc:sldMkLst>
      </pc:sldChg>
      <pc:sldChg chg="add">
        <pc:chgData name="Shade Coleman" userId="fa95e791-a82e-478b-856d-cb65b34bdaeb" providerId="ADAL" clId="{8C8BD0C0-3BB2-4E23-A498-1BE9C7B626BF}" dt="2024-02-13T16:21:30.155" v="3"/>
        <pc:sldMkLst>
          <pc:docMk/>
          <pc:sldMk cId="304141820" sldId="470"/>
        </pc:sldMkLst>
      </pc:sldChg>
      <pc:sldChg chg="add">
        <pc:chgData name="Shade Coleman" userId="fa95e791-a82e-478b-856d-cb65b34bdaeb" providerId="ADAL" clId="{8C8BD0C0-3BB2-4E23-A498-1BE9C7B626BF}" dt="2024-02-13T16:21:30.155" v="3"/>
        <pc:sldMkLst>
          <pc:docMk/>
          <pc:sldMk cId="1477874716" sldId="477"/>
        </pc:sldMkLst>
      </pc:sldChg>
      <pc:sldChg chg="add">
        <pc:chgData name="Shade Coleman" userId="fa95e791-a82e-478b-856d-cb65b34bdaeb" providerId="ADAL" clId="{8C8BD0C0-3BB2-4E23-A498-1BE9C7B626BF}" dt="2024-02-13T16:21:30.155" v="3"/>
        <pc:sldMkLst>
          <pc:docMk/>
          <pc:sldMk cId="0" sldId="497"/>
        </pc:sldMkLst>
      </pc:sldChg>
      <pc:sldChg chg="add">
        <pc:chgData name="Shade Coleman" userId="fa95e791-a82e-478b-856d-cb65b34bdaeb" providerId="ADAL" clId="{8C8BD0C0-3BB2-4E23-A498-1BE9C7B626BF}" dt="2024-02-13T16:20:42.611" v="0"/>
        <pc:sldMkLst>
          <pc:docMk/>
          <pc:sldMk cId="3402021980" sldId="542"/>
        </pc:sldMkLst>
      </pc:sldChg>
      <pc:sldChg chg="add">
        <pc:chgData name="Shade Coleman" userId="fa95e791-a82e-478b-856d-cb65b34bdaeb" providerId="ADAL" clId="{8C8BD0C0-3BB2-4E23-A498-1BE9C7B626BF}" dt="2024-02-13T16:21:30.155" v="3"/>
        <pc:sldMkLst>
          <pc:docMk/>
          <pc:sldMk cId="732046637" sldId="548"/>
        </pc:sldMkLst>
      </pc:sldChg>
      <pc:sldChg chg="add">
        <pc:chgData name="Shade Coleman" userId="fa95e791-a82e-478b-856d-cb65b34bdaeb" providerId="ADAL" clId="{8C8BD0C0-3BB2-4E23-A498-1BE9C7B626BF}" dt="2024-02-13T16:21:30.155" v="3"/>
        <pc:sldMkLst>
          <pc:docMk/>
          <pc:sldMk cId="530099669" sldId="549"/>
        </pc:sldMkLst>
      </pc:sldChg>
      <pc:sldChg chg="add">
        <pc:chgData name="Shade Coleman" userId="fa95e791-a82e-478b-856d-cb65b34bdaeb" providerId="ADAL" clId="{8C8BD0C0-3BB2-4E23-A498-1BE9C7B626BF}" dt="2024-02-13T16:21:30.155" v="3"/>
        <pc:sldMkLst>
          <pc:docMk/>
          <pc:sldMk cId="3302649075" sldId="552"/>
        </pc:sldMkLst>
      </pc:sldChg>
      <pc:sldChg chg="add">
        <pc:chgData name="Shade Coleman" userId="fa95e791-a82e-478b-856d-cb65b34bdaeb" providerId="ADAL" clId="{8C8BD0C0-3BB2-4E23-A498-1BE9C7B626BF}" dt="2024-02-13T16:21:30.155" v="3"/>
        <pc:sldMkLst>
          <pc:docMk/>
          <pc:sldMk cId="744528425" sldId="555"/>
        </pc:sldMkLst>
      </pc:sldChg>
      <pc:sldChg chg="add">
        <pc:chgData name="Shade Coleman" userId="fa95e791-a82e-478b-856d-cb65b34bdaeb" providerId="ADAL" clId="{8C8BD0C0-3BB2-4E23-A498-1BE9C7B626BF}" dt="2024-02-13T16:20:59.720" v="1"/>
        <pc:sldMkLst>
          <pc:docMk/>
          <pc:sldMk cId="3076144571" sldId="568"/>
        </pc:sldMkLst>
      </pc:sldChg>
      <pc:sldChg chg="add">
        <pc:chgData name="Shade Coleman" userId="fa95e791-a82e-478b-856d-cb65b34bdaeb" providerId="ADAL" clId="{8C8BD0C0-3BB2-4E23-A498-1BE9C7B626BF}" dt="2024-02-13T16:20:59.720" v="1"/>
        <pc:sldMkLst>
          <pc:docMk/>
          <pc:sldMk cId="1107464016" sldId="569"/>
        </pc:sldMkLst>
      </pc:sldChg>
      <pc:sldChg chg="add">
        <pc:chgData name="Shade Coleman" userId="fa95e791-a82e-478b-856d-cb65b34bdaeb" providerId="ADAL" clId="{8C8BD0C0-3BB2-4E23-A498-1BE9C7B626BF}" dt="2024-02-13T16:21:30.155" v="3"/>
        <pc:sldMkLst>
          <pc:docMk/>
          <pc:sldMk cId="0" sldId="571"/>
        </pc:sldMkLst>
      </pc:sldChg>
      <pc:sldChg chg="add">
        <pc:chgData name="Shade Coleman" userId="fa95e791-a82e-478b-856d-cb65b34bdaeb" providerId="ADAL" clId="{8C8BD0C0-3BB2-4E23-A498-1BE9C7B626BF}" dt="2024-02-13T16:20:42.611" v="0"/>
        <pc:sldMkLst>
          <pc:docMk/>
          <pc:sldMk cId="277490643" sldId="579"/>
        </pc:sldMkLst>
      </pc:sldChg>
      <pc:sldChg chg="add">
        <pc:chgData name="Shade Coleman" userId="fa95e791-a82e-478b-856d-cb65b34bdaeb" providerId="ADAL" clId="{8C8BD0C0-3BB2-4E23-A498-1BE9C7B626BF}" dt="2024-02-13T16:21:30.155" v="3"/>
        <pc:sldMkLst>
          <pc:docMk/>
          <pc:sldMk cId="0" sldId="586"/>
        </pc:sldMkLst>
      </pc:sldChg>
      <pc:sldChg chg="add">
        <pc:chgData name="Shade Coleman" userId="fa95e791-a82e-478b-856d-cb65b34bdaeb" providerId="ADAL" clId="{8C8BD0C0-3BB2-4E23-A498-1BE9C7B626BF}" dt="2024-02-13T16:22:07.980" v="6"/>
        <pc:sldMkLst>
          <pc:docMk/>
          <pc:sldMk cId="4293378191" sldId="589"/>
        </pc:sldMkLst>
      </pc:sldChg>
      <pc:sldChg chg="add">
        <pc:chgData name="Shade Coleman" userId="fa95e791-a82e-478b-856d-cb65b34bdaeb" providerId="ADAL" clId="{8C8BD0C0-3BB2-4E23-A498-1BE9C7B626BF}" dt="2024-02-13T16:22:07.980" v="6"/>
        <pc:sldMkLst>
          <pc:docMk/>
          <pc:sldMk cId="577338638" sldId="591"/>
        </pc:sldMkLst>
      </pc:sldChg>
      <pc:sldChg chg="add">
        <pc:chgData name="Shade Coleman" userId="fa95e791-a82e-478b-856d-cb65b34bdaeb" providerId="ADAL" clId="{8C8BD0C0-3BB2-4E23-A498-1BE9C7B626BF}" dt="2024-02-13T16:21:30.155" v="3"/>
        <pc:sldMkLst>
          <pc:docMk/>
          <pc:sldMk cId="0" sldId="674"/>
        </pc:sldMkLst>
      </pc:sldChg>
      <pc:sldChg chg="add">
        <pc:chgData name="Shade Coleman" userId="fa95e791-a82e-478b-856d-cb65b34bdaeb" providerId="ADAL" clId="{8C8BD0C0-3BB2-4E23-A498-1BE9C7B626BF}" dt="2024-02-13T16:21:30.155" v="3"/>
        <pc:sldMkLst>
          <pc:docMk/>
          <pc:sldMk cId="0" sldId="678"/>
        </pc:sldMkLst>
      </pc:sldChg>
      <pc:sldChg chg="add">
        <pc:chgData name="Shade Coleman" userId="fa95e791-a82e-478b-856d-cb65b34bdaeb" providerId="ADAL" clId="{8C8BD0C0-3BB2-4E23-A498-1BE9C7B626BF}" dt="2024-02-13T16:21:30.155" v="3"/>
        <pc:sldMkLst>
          <pc:docMk/>
          <pc:sldMk cId="0" sldId="705"/>
        </pc:sldMkLst>
      </pc:sldChg>
      <pc:sldChg chg="add">
        <pc:chgData name="Shade Coleman" userId="fa95e791-a82e-478b-856d-cb65b34bdaeb" providerId="ADAL" clId="{8C8BD0C0-3BB2-4E23-A498-1BE9C7B626BF}" dt="2024-02-13T16:21:30.155" v="3"/>
        <pc:sldMkLst>
          <pc:docMk/>
          <pc:sldMk cId="0" sldId="715"/>
        </pc:sldMkLst>
      </pc:sldChg>
      <pc:sldChg chg="add">
        <pc:chgData name="Shade Coleman" userId="fa95e791-a82e-478b-856d-cb65b34bdaeb" providerId="ADAL" clId="{8C8BD0C0-3BB2-4E23-A498-1BE9C7B626BF}" dt="2024-02-13T16:21:30.155" v="3"/>
        <pc:sldMkLst>
          <pc:docMk/>
          <pc:sldMk cId="0" sldId="716"/>
        </pc:sldMkLst>
      </pc:sldChg>
      <pc:sldChg chg="add">
        <pc:chgData name="Shade Coleman" userId="fa95e791-a82e-478b-856d-cb65b34bdaeb" providerId="ADAL" clId="{8C8BD0C0-3BB2-4E23-A498-1BE9C7B626BF}" dt="2024-02-13T16:21:30.155" v="3"/>
        <pc:sldMkLst>
          <pc:docMk/>
          <pc:sldMk cId="0" sldId="717"/>
        </pc:sldMkLst>
      </pc:sldChg>
      <pc:sldChg chg="add">
        <pc:chgData name="Shade Coleman" userId="fa95e791-a82e-478b-856d-cb65b34bdaeb" providerId="ADAL" clId="{8C8BD0C0-3BB2-4E23-A498-1BE9C7B626BF}" dt="2024-02-13T16:21:30.155" v="3"/>
        <pc:sldMkLst>
          <pc:docMk/>
          <pc:sldMk cId="0" sldId="731"/>
        </pc:sldMkLst>
      </pc:sldChg>
      <pc:sldChg chg="add">
        <pc:chgData name="Shade Coleman" userId="fa95e791-a82e-478b-856d-cb65b34bdaeb" providerId="ADAL" clId="{8C8BD0C0-3BB2-4E23-A498-1BE9C7B626BF}" dt="2024-02-13T16:21:30.155" v="3"/>
        <pc:sldMkLst>
          <pc:docMk/>
          <pc:sldMk cId="0" sldId="732"/>
        </pc:sldMkLst>
      </pc:sldChg>
      <pc:sldChg chg="add">
        <pc:chgData name="Shade Coleman" userId="fa95e791-a82e-478b-856d-cb65b34bdaeb" providerId="ADAL" clId="{8C8BD0C0-3BB2-4E23-A498-1BE9C7B626BF}" dt="2024-02-13T16:20:42.611" v="0"/>
        <pc:sldMkLst>
          <pc:docMk/>
          <pc:sldMk cId="3521869004" sldId="1083"/>
        </pc:sldMkLst>
      </pc:sldChg>
      <pc:sldChg chg="add">
        <pc:chgData name="Shade Coleman" userId="fa95e791-a82e-478b-856d-cb65b34bdaeb" providerId="ADAL" clId="{8C8BD0C0-3BB2-4E23-A498-1BE9C7B626BF}" dt="2024-02-13T16:20:42.611" v="0"/>
        <pc:sldMkLst>
          <pc:docMk/>
          <pc:sldMk cId="2192811454" sldId="2269"/>
        </pc:sldMkLst>
      </pc:sldChg>
      <pc:sldChg chg="add">
        <pc:chgData name="Shade Coleman" userId="fa95e791-a82e-478b-856d-cb65b34bdaeb" providerId="ADAL" clId="{8C8BD0C0-3BB2-4E23-A498-1BE9C7B626BF}" dt="2024-02-13T16:20:42.611" v="0"/>
        <pc:sldMkLst>
          <pc:docMk/>
          <pc:sldMk cId="4040018153" sldId="2272"/>
        </pc:sldMkLst>
      </pc:sldChg>
      <pc:sldChg chg="add">
        <pc:chgData name="Shade Coleman" userId="fa95e791-a82e-478b-856d-cb65b34bdaeb" providerId="ADAL" clId="{8C8BD0C0-3BB2-4E23-A498-1BE9C7B626BF}" dt="2024-02-13T16:20:42.611" v="0"/>
        <pc:sldMkLst>
          <pc:docMk/>
          <pc:sldMk cId="3565237262" sldId="2273"/>
        </pc:sldMkLst>
      </pc:sldChg>
      <pc:sldChg chg="add">
        <pc:chgData name="Shade Coleman" userId="fa95e791-a82e-478b-856d-cb65b34bdaeb" providerId="ADAL" clId="{8C8BD0C0-3BB2-4E23-A498-1BE9C7B626BF}" dt="2024-02-13T16:20:42.611" v="0"/>
        <pc:sldMkLst>
          <pc:docMk/>
          <pc:sldMk cId="4053692476" sldId="2294"/>
        </pc:sldMkLst>
      </pc:sldChg>
      <pc:sldChg chg="add">
        <pc:chgData name="Shade Coleman" userId="fa95e791-a82e-478b-856d-cb65b34bdaeb" providerId="ADAL" clId="{8C8BD0C0-3BB2-4E23-A498-1BE9C7B626BF}" dt="2024-02-13T16:20:42.611" v="0"/>
        <pc:sldMkLst>
          <pc:docMk/>
          <pc:sldMk cId="1052662264" sldId="2304"/>
        </pc:sldMkLst>
      </pc:sldChg>
      <pc:sldChg chg="add">
        <pc:chgData name="Shade Coleman" userId="fa95e791-a82e-478b-856d-cb65b34bdaeb" providerId="ADAL" clId="{8C8BD0C0-3BB2-4E23-A498-1BE9C7B626BF}" dt="2024-02-13T16:20:42.611" v="0"/>
        <pc:sldMkLst>
          <pc:docMk/>
          <pc:sldMk cId="1292657405" sldId="2312"/>
        </pc:sldMkLst>
      </pc:sldChg>
      <pc:sldChg chg="add">
        <pc:chgData name="Shade Coleman" userId="fa95e791-a82e-478b-856d-cb65b34bdaeb" providerId="ADAL" clId="{8C8BD0C0-3BB2-4E23-A498-1BE9C7B626BF}" dt="2024-02-13T16:20:42.611" v="0"/>
        <pc:sldMkLst>
          <pc:docMk/>
          <pc:sldMk cId="1371309678" sldId="2313"/>
        </pc:sldMkLst>
      </pc:sldChg>
      <pc:sldChg chg="add">
        <pc:chgData name="Shade Coleman" userId="fa95e791-a82e-478b-856d-cb65b34bdaeb" providerId="ADAL" clId="{8C8BD0C0-3BB2-4E23-A498-1BE9C7B626BF}" dt="2024-02-13T16:20:42.611" v="0"/>
        <pc:sldMkLst>
          <pc:docMk/>
          <pc:sldMk cId="4204642542" sldId="5215"/>
        </pc:sldMkLst>
      </pc:sldChg>
      <pc:sldChg chg="add">
        <pc:chgData name="Shade Coleman" userId="fa95e791-a82e-478b-856d-cb65b34bdaeb" providerId="ADAL" clId="{8C8BD0C0-3BB2-4E23-A498-1BE9C7B626BF}" dt="2024-02-13T16:20:42.611" v="0"/>
        <pc:sldMkLst>
          <pc:docMk/>
          <pc:sldMk cId="308065323" sldId="5219"/>
        </pc:sldMkLst>
      </pc:sldChg>
      <pc:sldChg chg="add">
        <pc:chgData name="Shade Coleman" userId="fa95e791-a82e-478b-856d-cb65b34bdaeb" providerId="ADAL" clId="{8C8BD0C0-3BB2-4E23-A498-1BE9C7B626BF}" dt="2024-02-13T16:20:42.611" v="0"/>
        <pc:sldMkLst>
          <pc:docMk/>
          <pc:sldMk cId="1568851195" sldId="5225"/>
        </pc:sldMkLst>
      </pc:sldChg>
      <pc:sldChg chg="add">
        <pc:chgData name="Shade Coleman" userId="fa95e791-a82e-478b-856d-cb65b34bdaeb" providerId="ADAL" clId="{8C8BD0C0-3BB2-4E23-A498-1BE9C7B626BF}" dt="2024-02-13T16:22:07.980" v="6"/>
        <pc:sldMkLst>
          <pc:docMk/>
          <pc:sldMk cId="4042930480" sldId="1747256671"/>
        </pc:sldMkLst>
      </pc:sldChg>
      <pc:sldChg chg="add">
        <pc:chgData name="Shade Coleman" userId="fa95e791-a82e-478b-856d-cb65b34bdaeb" providerId="ADAL" clId="{8C8BD0C0-3BB2-4E23-A498-1BE9C7B626BF}" dt="2024-02-13T16:22:07.980" v="6"/>
        <pc:sldMkLst>
          <pc:docMk/>
          <pc:sldMk cId="3249621707" sldId="1747256675"/>
        </pc:sldMkLst>
      </pc:sldChg>
      <pc:sldChg chg="add">
        <pc:chgData name="Shade Coleman" userId="fa95e791-a82e-478b-856d-cb65b34bdaeb" providerId="ADAL" clId="{8C8BD0C0-3BB2-4E23-A498-1BE9C7B626BF}" dt="2024-02-13T16:22:07.980" v="6"/>
        <pc:sldMkLst>
          <pc:docMk/>
          <pc:sldMk cId="1819636914" sldId="1747256676"/>
        </pc:sldMkLst>
      </pc:sldChg>
      <pc:sldChg chg="add">
        <pc:chgData name="Shade Coleman" userId="fa95e791-a82e-478b-856d-cb65b34bdaeb" providerId="ADAL" clId="{8C8BD0C0-3BB2-4E23-A498-1BE9C7B626BF}" dt="2024-02-13T16:22:07.980" v="6"/>
        <pc:sldMkLst>
          <pc:docMk/>
          <pc:sldMk cId="2873111860" sldId="1747256677"/>
        </pc:sldMkLst>
      </pc:sldChg>
      <pc:sldChg chg="add">
        <pc:chgData name="Shade Coleman" userId="fa95e791-a82e-478b-856d-cb65b34bdaeb" providerId="ADAL" clId="{8C8BD0C0-3BB2-4E23-A498-1BE9C7B626BF}" dt="2024-02-13T16:22:07.980" v="6"/>
        <pc:sldMkLst>
          <pc:docMk/>
          <pc:sldMk cId="4136876791" sldId="1747256679"/>
        </pc:sldMkLst>
      </pc:sldChg>
      <pc:sldChg chg="add">
        <pc:chgData name="Shade Coleman" userId="fa95e791-a82e-478b-856d-cb65b34bdaeb" providerId="ADAL" clId="{8C8BD0C0-3BB2-4E23-A498-1BE9C7B626BF}" dt="2024-02-13T16:22:07.980" v="6"/>
        <pc:sldMkLst>
          <pc:docMk/>
          <pc:sldMk cId="1349772441" sldId="1747256680"/>
        </pc:sldMkLst>
      </pc:sldChg>
      <pc:sldChg chg="add">
        <pc:chgData name="Shade Coleman" userId="fa95e791-a82e-478b-856d-cb65b34bdaeb" providerId="ADAL" clId="{8C8BD0C0-3BB2-4E23-A498-1BE9C7B626BF}" dt="2024-02-13T16:22:07.980" v="6"/>
        <pc:sldMkLst>
          <pc:docMk/>
          <pc:sldMk cId="927186008" sldId="1747256681"/>
        </pc:sldMkLst>
      </pc:sldChg>
      <pc:sldChg chg="add">
        <pc:chgData name="Shade Coleman" userId="fa95e791-a82e-478b-856d-cb65b34bdaeb" providerId="ADAL" clId="{8C8BD0C0-3BB2-4E23-A498-1BE9C7B626BF}" dt="2024-02-13T16:22:07.980" v="6"/>
        <pc:sldMkLst>
          <pc:docMk/>
          <pc:sldMk cId="1929800414" sldId="1747256682"/>
        </pc:sldMkLst>
      </pc:sldChg>
      <pc:sldChg chg="add">
        <pc:chgData name="Shade Coleman" userId="fa95e791-a82e-478b-856d-cb65b34bdaeb" providerId="ADAL" clId="{8C8BD0C0-3BB2-4E23-A498-1BE9C7B626BF}" dt="2024-02-13T16:22:07.980" v="6"/>
        <pc:sldMkLst>
          <pc:docMk/>
          <pc:sldMk cId="1558547018" sldId="1747256683"/>
        </pc:sldMkLst>
      </pc:sldChg>
      <pc:sldChg chg="add">
        <pc:chgData name="Shade Coleman" userId="fa95e791-a82e-478b-856d-cb65b34bdaeb" providerId="ADAL" clId="{8C8BD0C0-3BB2-4E23-A498-1BE9C7B626BF}" dt="2024-02-13T16:22:07.980" v="6"/>
        <pc:sldMkLst>
          <pc:docMk/>
          <pc:sldMk cId="806289266" sldId="1747256684"/>
        </pc:sldMkLst>
      </pc:sldChg>
      <pc:sldChg chg="add">
        <pc:chgData name="Shade Coleman" userId="fa95e791-a82e-478b-856d-cb65b34bdaeb" providerId="ADAL" clId="{8C8BD0C0-3BB2-4E23-A498-1BE9C7B626BF}" dt="2024-02-13T16:20:59.720" v="1"/>
        <pc:sldMkLst>
          <pc:docMk/>
          <pc:sldMk cId="1160856778" sldId="2132736429"/>
        </pc:sldMkLst>
      </pc:sldChg>
      <pc:sldChg chg="add">
        <pc:chgData name="Shade Coleman" userId="fa95e791-a82e-478b-856d-cb65b34bdaeb" providerId="ADAL" clId="{8C8BD0C0-3BB2-4E23-A498-1BE9C7B626BF}" dt="2024-02-13T16:20:59.720" v="1"/>
        <pc:sldMkLst>
          <pc:docMk/>
          <pc:sldMk cId="1053461813" sldId="2132736436"/>
        </pc:sldMkLst>
      </pc:sldChg>
      <pc:sldChg chg="add">
        <pc:chgData name="Shade Coleman" userId="fa95e791-a82e-478b-856d-cb65b34bdaeb" providerId="ADAL" clId="{8C8BD0C0-3BB2-4E23-A498-1BE9C7B626BF}" dt="2024-02-13T16:21:30.155" v="3"/>
        <pc:sldMkLst>
          <pc:docMk/>
          <pc:sldMk cId="1645897996" sldId="2145706309"/>
        </pc:sldMkLst>
      </pc:sldChg>
      <pc:sldChg chg="add">
        <pc:chgData name="Shade Coleman" userId="fa95e791-a82e-478b-856d-cb65b34bdaeb" providerId="ADAL" clId="{8C8BD0C0-3BB2-4E23-A498-1BE9C7B626BF}" dt="2024-02-13T16:21:30.155" v="3"/>
        <pc:sldMkLst>
          <pc:docMk/>
          <pc:sldMk cId="4137844479" sldId="2145706400"/>
        </pc:sldMkLst>
      </pc:sldChg>
      <pc:sldChg chg="add">
        <pc:chgData name="Shade Coleman" userId="fa95e791-a82e-478b-856d-cb65b34bdaeb" providerId="ADAL" clId="{8C8BD0C0-3BB2-4E23-A498-1BE9C7B626BF}" dt="2024-02-13T16:21:30.155" v="3"/>
        <pc:sldMkLst>
          <pc:docMk/>
          <pc:sldMk cId="3168678351" sldId="2145706412"/>
        </pc:sldMkLst>
      </pc:sldChg>
      <pc:sldChg chg="add">
        <pc:chgData name="Shade Coleman" userId="fa95e791-a82e-478b-856d-cb65b34bdaeb" providerId="ADAL" clId="{8C8BD0C0-3BB2-4E23-A498-1BE9C7B626BF}" dt="2024-02-13T16:21:30.155" v="3"/>
        <pc:sldMkLst>
          <pc:docMk/>
          <pc:sldMk cId="3759491261" sldId="2145706493"/>
        </pc:sldMkLst>
      </pc:sldChg>
      <pc:sldChg chg="add">
        <pc:chgData name="Shade Coleman" userId="fa95e791-a82e-478b-856d-cb65b34bdaeb" providerId="ADAL" clId="{8C8BD0C0-3BB2-4E23-A498-1BE9C7B626BF}" dt="2024-02-13T16:20:42.611" v="0"/>
        <pc:sldMkLst>
          <pc:docMk/>
          <pc:sldMk cId="52682177" sldId="2147469791"/>
        </pc:sldMkLst>
      </pc:sldChg>
      <pc:sldChg chg="add">
        <pc:chgData name="Shade Coleman" userId="fa95e791-a82e-478b-856d-cb65b34bdaeb" providerId="ADAL" clId="{8C8BD0C0-3BB2-4E23-A498-1BE9C7B626BF}" dt="2024-02-13T16:20:42.611" v="0"/>
        <pc:sldMkLst>
          <pc:docMk/>
          <pc:sldMk cId="2641562613" sldId="2147469792"/>
        </pc:sldMkLst>
      </pc:sldChg>
      <pc:sldChg chg="add">
        <pc:chgData name="Shade Coleman" userId="fa95e791-a82e-478b-856d-cb65b34bdaeb" providerId="ADAL" clId="{8C8BD0C0-3BB2-4E23-A498-1BE9C7B626BF}" dt="2024-02-13T16:20:42.611" v="0"/>
        <pc:sldMkLst>
          <pc:docMk/>
          <pc:sldMk cId="2864590186" sldId="2147469802"/>
        </pc:sldMkLst>
      </pc:sldChg>
      <pc:sldChg chg="add">
        <pc:chgData name="Shade Coleman" userId="fa95e791-a82e-478b-856d-cb65b34bdaeb" providerId="ADAL" clId="{8C8BD0C0-3BB2-4E23-A498-1BE9C7B626BF}" dt="2024-02-13T16:20:42.611" v="0"/>
        <pc:sldMkLst>
          <pc:docMk/>
          <pc:sldMk cId="2893944893" sldId="2147469807"/>
        </pc:sldMkLst>
      </pc:sldChg>
      <pc:sldChg chg="add">
        <pc:chgData name="Shade Coleman" userId="fa95e791-a82e-478b-856d-cb65b34bdaeb" providerId="ADAL" clId="{8C8BD0C0-3BB2-4E23-A498-1BE9C7B626BF}" dt="2024-02-13T16:20:42.611" v="0"/>
        <pc:sldMkLst>
          <pc:docMk/>
          <pc:sldMk cId="3538789737" sldId="2147469809"/>
        </pc:sldMkLst>
      </pc:sldChg>
      <pc:sldChg chg="add">
        <pc:chgData name="Shade Coleman" userId="fa95e791-a82e-478b-856d-cb65b34bdaeb" providerId="ADAL" clId="{8C8BD0C0-3BB2-4E23-A498-1BE9C7B626BF}" dt="2024-02-13T16:20:42.611" v="0"/>
        <pc:sldMkLst>
          <pc:docMk/>
          <pc:sldMk cId="0" sldId="2147469810"/>
        </pc:sldMkLst>
      </pc:sldChg>
      <pc:sldChg chg="add">
        <pc:chgData name="Shade Coleman" userId="fa95e791-a82e-478b-856d-cb65b34bdaeb" providerId="ADAL" clId="{8C8BD0C0-3BB2-4E23-A498-1BE9C7B626BF}" dt="2024-02-13T16:20:42.611" v="0"/>
        <pc:sldMkLst>
          <pc:docMk/>
          <pc:sldMk cId="4092170408" sldId="2147469811"/>
        </pc:sldMkLst>
      </pc:sldChg>
      <pc:sldChg chg="add">
        <pc:chgData name="Shade Coleman" userId="fa95e791-a82e-478b-856d-cb65b34bdaeb" providerId="ADAL" clId="{8C8BD0C0-3BB2-4E23-A498-1BE9C7B626BF}" dt="2024-02-13T16:20:59.720" v="1"/>
        <pc:sldMkLst>
          <pc:docMk/>
          <pc:sldMk cId="2893781989" sldId="2147469812"/>
        </pc:sldMkLst>
      </pc:sldChg>
      <pc:sldChg chg="add">
        <pc:chgData name="Shade Coleman" userId="fa95e791-a82e-478b-856d-cb65b34bdaeb" providerId="ADAL" clId="{8C8BD0C0-3BB2-4E23-A498-1BE9C7B626BF}" dt="2024-02-13T16:20:59.720" v="1"/>
        <pc:sldMkLst>
          <pc:docMk/>
          <pc:sldMk cId="3155292167" sldId="2147471787"/>
        </pc:sldMkLst>
      </pc:sldChg>
      <pc:sldChg chg="add">
        <pc:chgData name="Shade Coleman" userId="fa95e791-a82e-478b-856d-cb65b34bdaeb" providerId="ADAL" clId="{8C8BD0C0-3BB2-4E23-A498-1BE9C7B626BF}" dt="2024-02-13T16:21:15.150" v="2"/>
        <pc:sldMkLst>
          <pc:docMk/>
          <pc:sldMk cId="1038959198" sldId="2147471788"/>
        </pc:sldMkLst>
      </pc:sldChg>
      <pc:sldChg chg="add">
        <pc:chgData name="Shade Coleman" userId="fa95e791-a82e-478b-856d-cb65b34bdaeb" providerId="ADAL" clId="{8C8BD0C0-3BB2-4E23-A498-1BE9C7B626BF}" dt="2024-02-13T16:21:15.150" v="2"/>
        <pc:sldMkLst>
          <pc:docMk/>
          <pc:sldMk cId="1476100660" sldId="2147471789"/>
        </pc:sldMkLst>
      </pc:sldChg>
      <pc:sldChg chg="add">
        <pc:chgData name="Shade Coleman" userId="fa95e791-a82e-478b-856d-cb65b34bdaeb" providerId="ADAL" clId="{8C8BD0C0-3BB2-4E23-A498-1BE9C7B626BF}" dt="2024-02-13T16:21:15.150" v="2"/>
        <pc:sldMkLst>
          <pc:docMk/>
          <pc:sldMk cId="1488144137" sldId="2147471790"/>
        </pc:sldMkLst>
      </pc:sldChg>
      <pc:sldChg chg="add">
        <pc:chgData name="Shade Coleman" userId="fa95e791-a82e-478b-856d-cb65b34bdaeb" providerId="ADAL" clId="{8C8BD0C0-3BB2-4E23-A498-1BE9C7B626BF}" dt="2024-02-13T16:21:15.150" v="2"/>
        <pc:sldMkLst>
          <pc:docMk/>
          <pc:sldMk cId="1908242316" sldId="2147471791"/>
        </pc:sldMkLst>
      </pc:sldChg>
      <pc:sldChg chg="add">
        <pc:chgData name="Shade Coleman" userId="fa95e791-a82e-478b-856d-cb65b34bdaeb" providerId="ADAL" clId="{8C8BD0C0-3BB2-4E23-A498-1BE9C7B626BF}" dt="2024-02-13T16:21:15.150" v="2"/>
        <pc:sldMkLst>
          <pc:docMk/>
          <pc:sldMk cId="2769137503" sldId="2147471792"/>
        </pc:sldMkLst>
      </pc:sldChg>
      <pc:sldChg chg="add">
        <pc:chgData name="Shade Coleman" userId="fa95e791-a82e-478b-856d-cb65b34bdaeb" providerId="ADAL" clId="{8C8BD0C0-3BB2-4E23-A498-1BE9C7B626BF}" dt="2024-02-13T16:21:30.155" v="3"/>
        <pc:sldMkLst>
          <pc:docMk/>
          <pc:sldMk cId="2074475499" sldId="2147471793"/>
        </pc:sldMkLst>
      </pc:sldChg>
      <pc:sldChg chg="add">
        <pc:chgData name="Shade Coleman" userId="fa95e791-a82e-478b-856d-cb65b34bdaeb" providerId="ADAL" clId="{8C8BD0C0-3BB2-4E23-A498-1BE9C7B626BF}" dt="2024-02-13T16:21:30.155" v="3"/>
        <pc:sldMkLst>
          <pc:docMk/>
          <pc:sldMk cId="226675521" sldId="2147471794"/>
        </pc:sldMkLst>
      </pc:sldChg>
      <pc:sldChg chg="add">
        <pc:chgData name="Shade Coleman" userId="fa95e791-a82e-478b-856d-cb65b34bdaeb" providerId="ADAL" clId="{8C8BD0C0-3BB2-4E23-A498-1BE9C7B626BF}" dt="2024-02-13T16:21:44.793" v="4"/>
        <pc:sldMkLst>
          <pc:docMk/>
          <pc:sldMk cId="831077961" sldId="2147471795"/>
        </pc:sldMkLst>
      </pc:sldChg>
      <pc:sldChg chg="add">
        <pc:chgData name="Shade Coleman" userId="fa95e791-a82e-478b-856d-cb65b34bdaeb" providerId="ADAL" clId="{8C8BD0C0-3BB2-4E23-A498-1BE9C7B626BF}" dt="2024-02-13T16:21:44.793" v="4"/>
        <pc:sldMkLst>
          <pc:docMk/>
          <pc:sldMk cId="637816113" sldId="2147471796"/>
        </pc:sldMkLst>
      </pc:sldChg>
      <pc:sldChg chg="add">
        <pc:chgData name="Shade Coleman" userId="fa95e791-a82e-478b-856d-cb65b34bdaeb" providerId="ADAL" clId="{8C8BD0C0-3BB2-4E23-A498-1BE9C7B626BF}" dt="2024-02-13T16:21:44.793" v="4"/>
        <pc:sldMkLst>
          <pc:docMk/>
          <pc:sldMk cId="59493515" sldId="2147471797"/>
        </pc:sldMkLst>
      </pc:sldChg>
      <pc:sldChg chg="add">
        <pc:chgData name="Shade Coleman" userId="fa95e791-a82e-478b-856d-cb65b34bdaeb" providerId="ADAL" clId="{8C8BD0C0-3BB2-4E23-A498-1BE9C7B626BF}" dt="2024-02-13T16:21:44.793" v="4"/>
        <pc:sldMkLst>
          <pc:docMk/>
          <pc:sldMk cId="2589606796" sldId="2147471798"/>
        </pc:sldMkLst>
      </pc:sldChg>
      <pc:sldChg chg="add">
        <pc:chgData name="Shade Coleman" userId="fa95e791-a82e-478b-856d-cb65b34bdaeb" providerId="ADAL" clId="{8C8BD0C0-3BB2-4E23-A498-1BE9C7B626BF}" dt="2024-02-13T16:21:44.793" v="4"/>
        <pc:sldMkLst>
          <pc:docMk/>
          <pc:sldMk cId="656624594" sldId="2147471799"/>
        </pc:sldMkLst>
      </pc:sldChg>
      <pc:sldChg chg="add">
        <pc:chgData name="Shade Coleman" userId="fa95e791-a82e-478b-856d-cb65b34bdaeb" providerId="ADAL" clId="{8C8BD0C0-3BB2-4E23-A498-1BE9C7B626BF}" dt="2024-02-13T16:21:44.793" v="4"/>
        <pc:sldMkLst>
          <pc:docMk/>
          <pc:sldMk cId="2900148591" sldId="2147471800"/>
        </pc:sldMkLst>
      </pc:sldChg>
      <pc:sldChg chg="add">
        <pc:chgData name="Shade Coleman" userId="fa95e791-a82e-478b-856d-cb65b34bdaeb" providerId="ADAL" clId="{8C8BD0C0-3BB2-4E23-A498-1BE9C7B626BF}" dt="2024-02-13T16:21:44.793" v="4"/>
        <pc:sldMkLst>
          <pc:docMk/>
          <pc:sldMk cId="4167480419" sldId="2147471801"/>
        </pc:sldMkLst>
      </pc:sldChg>
      <pc:sldChg chg="add">
        <pc:chgData name="Shade Coleman" userId="fa95e791-a82e-478b-856d-cb65b34bdaeb" providerId="ADAL" clId="{8C8BD0C0-3BB2-4E23-A498-1BE9C7B626BF}" dt="2024-02-13T16:21:44.793" v="4"/>
        <pc:sldMkLst>
          <pc:docMk/>
          <pc:sldMk cId="3225593577" sldId="2147471802"/>
        </pc:sldMkLst>
      </pc:sldChg>
      <pc:sldChg chg="add">
        <pc:chgData name="Shade Coleman" userId="fa95e791-a82e-478b-856d-cb65b34bdaeb" providerId="ADAL" clId="{8C8BD0C0-3BB2-4E23-A498-1BE9C7B626BF}" dt="2024-02-13T16:21:44.793" v="4"/>
        <pc:sldMkLst>
          <pc:docMk/>
          <pc:sldMk cId="2009429297" sldId="2147471803"/>
        </pc:sldMkLst>
      </pc:sldChg>
      <pc:sldChg chg="add">
        <pc:chgData name="Shade Coleman" userId="fa95e791-a82e-478b-856d-cb65b34bdaeb" providerId="ADAL" clId="{8C8BD0C0-3BB2-4E23-A498-1BE9C7B626BF}" dt="2024-02-13T16:21:44.793" v="4"/>
        <pc:sldMkLst>
          <pc:docMk/>
          <pc:sldMk cId="2364361532" sldId="2147471804"/>
        </pc:sldMkLst>
      </pc:sldChg>
      <pc:sldChg chg="add">
        <pc:chgData name="Shade Coleman" userId="fa95e791-a82e-478b-856d-cb65b34bdaeb" providerId="ADAL" clId="{8C8BD0C0-3BB2-4E23-A498-1BE9C7B626BF}" dt="2024-02-13T16:21:44.793" v="4"/>
        <pc:sldMkLst>
          <pc:docMk/>
          <pc:sldMk cId="1783967551" sldId="2147471805"/>
        </pc:sldMkLst>
      </pc:sldChg>
      <pc:sldChg chg="add">
        <pc:chgData name="Shade Coleman" userId="fa95e791-a82e-478b-856d-cb65b34bdaeb" providerId="ADAL" clId="{8C8BD0C0-3BB2-4E23-A498-1BE9C7B626BF}" dt="2024-02-13T16:21:44.793" v="4"/>
        <pc:sldMkLst>
          <pc:docMk/>
          <pc:sldMk cId="126095721" sldId="2147471806"/>
        </pc:sldMkLst>
      </pc:sldChg>
      <pc:sldChg chg="add">
        <pc:chgData name="Shade Coleman" userId="fa95e791-a82e-478b-856d-cb65b34bdaeb" providerId="ADAL" clId="{8C8BD0C0-3BB2-4E23-A498-1BE9C7B626BF}" dt="2024-02-13T16:21:44.793" v="4"/>
        <pc:sldMkLst>
          <pc:docMk/>
          <pc:sldMk cId="660731700" sldId="2147471807"/>
        </pc:sldMkLst>
      </pc:sldChg>
      <pc:sldChg chg="add">
        <pc:chgData name="Shade Coleman" userId="fa95e791-a82e-478b-856d-cb65b34bdaeb" providerId="ADAL" clId="{8C8BD0C0-3BB2-4E23-A498-1BE9C7B626BF}" dt="2024-02-13T16:22:07.980" v="6"/>
        <pc:sldMkLst>
          <pc:docMk/>
          <pc:sldMk cId="4177209066" sldId="2147471808"/>
        </pc:sldMkLst>
      </pc:sldChg>
      <pc:sldChg chg="add">
        <pc:chgData name="Shade Coleman" userId="fa95e791-a82e-478b-856d-cb65b34bdaeb" providerId="ADAL" clId="{8C8BD0C0-3BB2-4E23-A498-1BE9C7B626BF}" dt="2024-02-13T16:22:07.980" v="6"/>
        <pc:sldMkLst>
          <pc:docMk/>
          <pc:sldMk cId="0" sldId="2147471809"/>
        </pc:sldMkLst>
      </pc:sldChg>
      <pc:sldChg chg="delSp add setBg delDesignElem">
        <pc:chgData name="Shade Coleman" userId="fa95e791-a82e-478b-856d-cb65b34bdaeb" providerId="ADAL" clId="{8C8BD0C0-3BB2-4E23-A498-1BE9C7B626BF}" dt="2024-02-13T16:22:07.980" v="6"/>
        <pc:sldMkLst>
          <pc:docMk/>
          <pc:sldMk cId="288371647" sldId="2147471810"/>
        </pc:sldMkLst>
        <pc:spChg chg="del">
          <ac:chgData name="Shade Coleman" userId="fa95e791-a82e-478b-856d-cb65b34bdaeb" providerId="ADAL" clId="{8C8BD0C0-3BB2-4E23-A498-1BE9C7B626BF}" dt="2024-02-13T16:22:07.980" v="6"/>
          <ac:spMkLst>
            <pc:docMk/>
            <pc:sldMk cId="288371647" sldId="2147471810"/>
            <ac:spMk id="6157" creationId="{2B97F24A-32CE-4C1C-A50D-3016B394DCFB}"/>
          </ac:spMkLst>
        </pc:spChg>
        <pc:spChg chg="del">
          <ac:chgData name="Shade Coleman" userId="fa95e791-a82e-478b-856d-cb65b34bdaeb" providerId="ADAL" clId="{8C8BD0C0-3BB2-4E23-A498-1BE9C7B626BF}" dt="2024-02-13T16:22:07.980" v="6"/>
          <ac:spMkLst>
            <pc:docMk/>
            <pc:sldMk cId="288371647" sldId="2147471810"/>
            <ac:spMk id="6158" creationId="{6357EC4F-235E-4222-A36F-C7878ACE37F2}"/>
          </ac:spMkLst>
        </pc:spChg>
      </pc:sldChg>
    </pc:docChg>
  </pc:docChgLst>
  <pc:docChgLst>
    <pc:chgData name="Baldonado, Jobelle" userId="45d4bd29-b93d-472a-b1d9-b25dda9d0709" providerId="ADAL" clId="{3DEB22DC-221B-481A-B26D-D33FBA839CB7}"/>
    <pc:docChg chg="custSel modSld">
      <pc:chgData name="Baldonado, Jobelle" userId="45d4bd29-b93d-472a-b1d9-b25dda9d0709" providerId="ADAL" clId="{3DEB22DC-221B-481A-B26D-D33FBA839CB7}" dt="2024-01-30T18:33:18.684" v="12" actId="1076"/>
      <pc:docMkLst>
        <pc:docMk/>
      </pc:docMkLst>
      <pc:sldChg chg="modSp mod">
        <pc:chgData name="Baldonado, Jobelle" userId="45d4bd29-b93d-472a-b1d9-b25dda9d0709" providerId="ADAL" clId="{3DEB22DC-221B-481A-B26D-D33FBA839CB7}" dt="2024-01-30T18:33:18.684" v="12" actId="1076"/>
        <pc:sldMkLst>
          <pc:docMk/>
          <pc:sldMk cId="3357640033" sldId="4152"/>
        </pc:sldMkLst>
        <pc:spChg chg="mod">
          <ac:chgData name="Baldonado, Jobelle" userId="45d4bd29-b93d-472a-b1d9-b25dda9d0709" providerId="ADAL" clId="{3DEB22DC-221B-481A-B26D-D33FBA839CB7}" dt="2024-01-30T18:33:12.258" v="10" actId="1076"/>
          <ac:spMkLst>
            <pc:docMk/>
            <pc:sldMk cId="3357640033" sldId="4152"/>
            <ac:spMk id="4" creationId="{7B289C1B-4E17-4890-A6ED-FC87E924EE15}"/>
          </ac:spMkLst>
        </pc:spChg>
        <pc:spChg chg="mod">
          <ac:chgData name="Baldonado, Jobelle" userId="45d4bd29-b93d-472a-b1d9-b25dda9d0709" providerId="ADAL" clId="{3DEB22DC-221B-481A-B26D-D33FBA839CB7}" dt="2024-01-30T18:33:18.684" v="12" actId="1076"/>
          <ac:spMkLst>
            <pc:docMk/>
            <pc:sldMk cId="3357640033" sldId="4152"/>
            <ac:spMk id="5" creationId="{14977C89-A602-AB41-8247-9A54E1080A46}"/>
          </ac:spMkLst>
        </pc:spChg>
      </pc:sldChg>
      <pc:sldChg chg="modSp mod">
        <pc:chgData name="Baldonado, Jobelle" userId="45d4bd29-b93d-472a-b1d9-b25dda9d0709" providerId="ADAL" clId="{3DEB22DC-221B-481A-B26D-D33FBA839CB7}" dt="2024-01-30T18:33:00.283" v="7" actId="14100"/>
        <pc:sldMkLst>
          <pc:docMk/>
          <pc:sldMk cId="2951644628" sldId="4153"/>
        </pc:sldMkLst>
        <pc:spChg chg="mod">
          <ac:chgData name="Baldonado, Jobelle" userId="45d4bd29-b93d-472a-b1d9-b25dda9d0709" providerId="ADAL" clId="{3DEB22DC-221B-481A-B26D-D33FBA839CB7}" dt="2024-01-30T18:32:49.967" v="3" actId="27636"/>
          <ac:spMkLst>
            <pc:docMk/>
            <pc:sldMk cId="2951644628" sldId="4153"/>
            <ac:spMk id="2" creationId="{689F7C29-1CEC-8D34-14C8-564AC51A8A9F}"/>
          </ac:spMkLst>
        </pc:spChg>
        <pc:spChg chg="mod">
          <ac:chgData name="Baldonado, Jobelle" userId="45d4bd29-b93d-472a-b1d9-b25dda9d0709" providerId="ADAL" clId="{3DEB22DC-221B-481A-B26D-D33FBA839CB7}" dt="2024-01-30T18:33:00.283" v="7" actId="14100"/>
          <ac:spMkLst>
            <pc:docMk/>
            <pc:sldMk cId="2951644628" sldId="4153"/>
            <ac:spMk id="5" creationId="{5B5914E5-054C-1FCD-8BF8-7D8A8EB9C9DE}"/>
          </ac:spMkLst>
        </pc:spChg>
      </pc:sldChg>
      <pc:sldChg chg="modSp mod">
        <pc:chgData name="Baldonado, Jobelle" userId="45d4bd29-b93d-472a-b1d9-b25dda9d0709" providerId="ADAL" clId="{3DEB22DC-221B-481A-B26D-D33FBA839CB7}" dt="2024-01-30T18:32:44.170" v="1" actId="1076"/>
        <pc:sldMkLst>
          <pc:docMk/>
          <pc:sldMk cId="1887833181" sldId="4155"/>
        </pc:sldMkLst>
        <pc:spChg chg="mod">
          <ac:chgData name="Baldonado, Jobelle" userId="45d4bd29-b93d-472a-b1d9-b25dda9d0709" providerId="ADAL" clId="{3DEB22DC-221B-481A-B26D-D33FBA839CB7}" dt="2024-01-30T18:32:40.225" v="0" actId="404"/>
          <ac:spMkLst>
            <pc:docMk/>
            <pc:sldMk cId="1887833181" sldId="4155"/>
            <ac:spMk id="2" creationId="{689F7C29-1CEC-8D34-14C8-564AC51A8A9F}"/>
          </ac:spMkLst>
        </pc:spChg>
        <pc:spChg chg="mod">
          <ac:chgData name="Baldonado, Jobelle" userId="45d4bd29-b93d-472a-b1d9-b25dda9d0709" providerId="ADAL" clId="{3DEB22DC-221B-481A-B26D-D33FBA839CB7}" dt="2024-01-30T18:32:44.170" v="1" actId="1076"/>
          <ac:spMkLst>
            <pc:docMk/>
            <pc:sldMk cId="1887833181" sldId="4155"/>
            <ac:spMk id="5" creationId="{5B5914E5-054C-1FCD-8BF8-7D8A8EB9C9DE}"/>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4494862759710171E-2"/>
          <c:y val="1.8555796791197142E-2"/>
          <c:w val="0.93424028004564508"/>
          <c:h val="0.89403457112635487"/>
        </c:manualLayout>
      </c:layout>
      <c:barChart>
        <c:barDir val="bar"/>
        <c:grouping val="stacked"/>
        <c:varyColors val="0"/>
        <c:ser>
          <c:idx val="1"/>
          <c:order val="0"/>
          <c:tx>
            <c:strRef>
              <c:f>Sheet1!$C$1</c:f>
              <c:strCache>
                <c:ptCount val="1"/>
                <c:pt idx="0">
                  <c:v>Alectinib Grade 3/4</c:v>
                </c:pt>
              </c:strCache>
            </c:strRef>
          </c:tx>
          <c:spPr>
            <a:solidFill>
              <a:srgbClr val="0937AB"/>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Sheet1!$C$2:$C$17</c:f>
              <c:numCache>
                <c:formatCode>0.0%</c:formatCode>
                <c:ptCount val="16"/>
                <c:pt idx="0">
                  <c:v>-6.3E-2</c:v>
                </c:pt>
                <c:pt idx="1">
                  <c:v>-8.0000000000000002E-3</c:v>
                </c:pt>
                <c:pt idx="2">
                  <c:v>-8.0000000000000002E-3</c:v>
                </c:pt>
                <c:pt idx="3">
                  <c:v>-1.6E-2</c:v>
                </c:pt>
                <c:pt idx="4">
                  <c:v>-1.6E-2</c:v>
                </c:pt>
                <c:pt idx="5">
                  <c:v>0</c:v>
                </c:pt>
                <c:pt idx="6">
                  <c:v>-8.0000000000000002E-3</c:v>
                </c:pt>
                <c:pt idx="7">
                  <c:v>0</c:v>
                </c:pt>
                <c:pt idx="8">
                  <c:v>0</c:v>
                </c:pt>
                <c:pt idx="9">
                  <c:v>0</c:v>
                </c:pt>
                <c:pt idx="10">
                  <c:v>0</c:v>
                </c:pt>
                <c:pt idx="11">
                  <c:v>0</c:v>
                </c:pt>
                <c:pt idx="12">
                  <c:v>0</c:v>
                </c:pt>
                <c:pt idx="13">
                  <c:v>0</c:v>
                </c:pt>
                <c:pt idx="14">
                  <c:v>0</c:v>
                </c:pt>
                <c:pt idx="15">
                  <c:v>0</c:v>
                </c:pt>
              </c:numCache>
            </c:numRef>
          </c:val>
          <c:extLst>
            <c:ext xmlns:c16="http://schemas.microsoft.com/office/drawing/2014/chart" uri="{C3380CC4-5D6E-409C-BE32-E72D297353CC}">
              <c16:uniqueId val="{00000001-A668-48B3-8311-6BBC9EA152AF}"/>
            </c:ext>
          </c:extLst>
        </c:ser>
        <c:ser>
          <c:idx val="0"/>
          <c:order val="1"/>
          <c:tx>
            <c:strRef>
              <c:f>Sheet1!$B$1</c:f>
              <c:strCache>
                <c:ptCount val="1"/>
                <c:pt idx="0">
                  <c:v>Alectinb Grade 1/2</c:v>
                </c:pt>
              </c:strCache>
            </c:strRef>
          </c:tx>
          <c:spPr>
            <a:solidFill>
              <a:srgbClr val="5885F6"/>
            </a:solidFill>
            <a:ln>
              <a:noFill/>
            </a:ln>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Sheet1!$B$2:$B$17</c:f>
              <c:numCache>
                <c:formatCode>0.0%</c:formatCode>
                <c:ptCount val="16"/>
                <c:pt idx="0">
                  <c:v>-0.36699999999999999</c:v>
                </c:pt>
                <c:pt idx="1">
                  <c:v>-0.41399999999999998</c:v>
                </c:pt>
                <c:pt idx="2">
                  <c:v>-0.40600000000000003</c:v>
                </c:pt>
                <c:pt idx="3">
                  <c:v>-0.32</c:v>
                </c:pt>
                <c:pt idx="4">
                  <c:v>-0.32</c:v>
                </c:pt>
                <c:pt idx="5">
                  <c:v>-0.28100000000000003</c:v>
                </c:pt>
                <c:pt idx="6">
                  <c:v>-0.27300000000000002</c:v>
                </c:pt>
                <c:pt idx="7">
                  <c:v>-0.25</c:v>
                </c:pt>
                <c:pt idx="8">
                  <c:v>-0.23400000000000001</c:v>
                </c:pt>
                <c:pt idx="9">
                  <c:v>-0.109</c:v>
                </c:pt>
                <c:pt idx="10">
                  <c:v>-7.8E-2</c:v>
                </c:pt>
                <c:pt idx="11">
                  <c:v>-7.0000000000000007E-2</c:v>
                </c:pt>
                <c:pt idx="12">
                  <c:v>-5.5E-2</c:v>
                </c:pt>
                <c:pt idx="13">
                  <c:v>-2.3E-2</c:v>
                </c:pt>
                <c:pt idx="14">
                  <c:v>-1.6E-2</c:v>
                </c:pt>
                <c:pt idx="15">
                  <c:v>-1.6E-2</c:v>
                </c:pt>
              </c:numCache>
            </c:numRef>
          </c:val>
          <c:extLst>
            <c:ext xmlns:c16="http://schemas.microsoft.com/office/drawing/2014/chart" uri="{C3380CC4-5D6E-409C-BE32-E72D297353CC}">
              <c16:uniqueId val="{00000000-A668-48B3-8311-6BBC9EA152AF}"/>
            </c:ext>
          </c:extLst>
        </c:ser>
        <c:ser>
          <c:idx val="2"/>
          <c:order val="2"/>
          <c:tx>
            <c:strRef>
              <c:f>Sheet1!$D$1</c:f>
              <c:strCache>
                <c:ptCount val="1"/>
                <c:pt idx="0">
                  <c:v>Column1</c:v>
                </c:pt>
              </c:strCache>
            </c:strRef>
          </c:tx>
          <c:spPr>
            <a:solidFill>
              <a:srgbClr val="FFBD00"/>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Sheet1!$D$2:$D$17</c:f>
              <c:numCache>
                <c:formatCode>General</c:formatCode>
                <c:ptCount val="16"/>
              </c:numCache>
            </c:numRef>
          </c:val>
          <c:extLst>
            <c:ext xmlns:c16="http://schemas.microsoft.com/office/drawing/2014/chart" uri="{C3380CC4-5D6E-409C-BE32-E72D297353CC}">
              <c16:uniqueId val="{00000002-A668-48B3-8311-6BBC9EA152AF}"/>
            </c:ext>
          </c:extLst>
        </c:ser>
        <c:ser>
          <c:idx val="3"/>
          <c:order val="3"/>
          <c:tx>
            <c:strRef>
              <c:f>Sheet1!$E$1</c:f>
              <c:strCache>
                <c:ptCount val="1"/>
                <c:pt idx="0">
                  <c:v>Column2</c:v>
                </c:pt>
              </c:strCache>
            </c:strRef>
          </c:tx>
          <c:spPr>
            <a:solidFill>
              <a:srgbClr val="BE0000"/>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Sheet1!$E$2:$E$17</c:f>
              <c:numCache>
                <c:formatCode>General</c:formatCode>
                <c:ptCount val="16"/>
              </c:numCache>
            </c:numRef>
          </c:val>
          <c:extLst>
            <c:ext xmlns:c16="http://schemas.microsoft.com/office/drawing/2014/chart" uri="{C3380CC4-5D6E-409C-BE32-E72D297353CC}">
              <c16:uniqueId val="{00000003-A668-48B3-8311-6BBC9EA152AF}"/>
            </c:ext>
          </c:extLst>
        </c:ser>
        <c:ser>
          <c:idx val="5"/>
          <c:order val="4"/>
          <c:tx>
            <c:strRef>
              <c:f>Sheet1!$G$1</c:f>
              <c:strCache>
                <c:ptCount val="1"/>
                <c:pt idx="0">
                  <c:v>CT Grade 3/4</c:v>
                </c:pt>
              </c:strCache>
            </c:strRef>
          </c:tx>
          <c:spPr>
            <a:solidFill>
              <a:srgbClr val="AE2C2C"/>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Sheet1!$G$2:$G$17</c:f>
              <c:numCache>
                <c:formatCode>0.0%</c:formatCode>
                <c:ptCount val="16"/>
                <c:pt idx="0">
                  <c:v>8.0000000000000002E-3</c:v>
                </c:pt>
                <c:pt idx="1">
                  <c:v>8.0000000000000002E-3</c:v>
                </c:pt>
                <c:pt idx="2">
                  <c:v>0</c:v>
                </c:pt>
                <c:pt idx="3">
                  <c:v>0</c:v>
                </c:pt>
                <c:pt idx="4">
                  <c:v>0</c:v>
                </c:pt>
                <c:pt idx="5">
                  <c:v>0</c:v>
                </c:pt>
                <c:pt idx="6">
                  <c:v>0</c:v>
                </c:pt>
                <c:pt idx="7">
                  <c:v>0</c:v>
                </c:pt>
                <c:pt idx="8">
                  <c:v>8.0000000000000002E-3</c:v>
                </c:pt>
                <c:pt idx="9">
                  <c:v>2.5000000000000001E-2</c:v>
                </c:pt>
                <c:pt idx="10">
                  <c:v>4.2000000000000003E-2</c:v>
                </c:pt>
                <c:pt idx="11">
                  <c:v>1.7000000000000001E-2</c:v>
                </c:pt>
                <c:pt idx="12">
                  <c:v>8.0000000000000002E-3</c:v>
                </c:pt>
                <c:pt idx="13">
                  <c:v>0.1</c:v>
                </c:pt>
                <c:pt idx="14">
                  <c:v>8.3000000000000004E-2</c:v>
                </c:pt>
                <c:pt idx="15">
                  <c:v>3.3000000000000002E-2</c:v>
                </c:pt>
              </c:numCache>
            </c:numRef>
          </c:val>
          <c:extLst>
            <c:ext xmlns:c16="http://schemas.microsoft.com/office/drawing/2014/chart" uri="{C3380CC4-5D6E-409C-BE32-E72D297353CC}">
              <c16:uniqueId val="{00000005-A668-48B3-8311-6BBC9EA152AF}"/>
            </c:ext>
          </c:extLst>
        </c:ser>
        <c:ser>
          <c:idx val="4"/>
          <c:order val="5"/>
          <c:tx>
            <c:strRef>
              <c:f>Sheet1!$F$1</c:f>
              <c:strCache>
                <c:ptCount val="1"/>
                <c:pt idx="0">
                  <c:v>CT Grade 1/2</c:v>
                </c:pt>
              </c:strCache>
            </c:strRef>
          </c:tx>
          <c:spPr>
            <a:solidFill>
              <a:srgbClr val="E39191"/>
            </a:solidFill>
          </c:spPr>
          <c:invertIfNegative val="0"/>
          <c:cat>
            <c:strRef>
              <c:f>Sheet1!$A$2:$A$17</c:f>
              <c:strCache>
                <c:ptCount val="16"/>
                <c:pt idx="0">
                  <c:v>Blood creatine phosphokinase increased </c:v>
                </c:pt>
                <c:pt idx="1">
                  <c:v>Constipation</c:v>
                </c:pt>
                <c:pt idx="2">
                  <c:v>Aspartate aminotransferase increase </c:v>
                </c:pt>
                <c:pt idx="3">
                  <c:v>Alanine aminotransferase increased </c:v>
                </c:pt>
                <c:pt idx="4">
                  <c:v>Blood bilirubin increased</c:v>
                </c:pt>
                <c:pt idx="5">
                  <c:v>COVID-19</c:v>
                </c:pt>
                <c:pt idx="6">
                  <c:v>Myalgia</c:v>
                </c:pt>
                <c:pt idx="7">
                  <c:v>Blood alkaline phosphatase increased</c:v>
                </c:pt>
                <c:pt idx="8">
                  <c:v>Anemia</c:v>
                </c:pt>
                <c:pt idx="9">
                  <c:v>Asthenia </c:v>
                </c:pt>
                <c:pt idx="10">
                  <c:v>Nausea</c:v>
                </c:pt>
                <c:pt idx="11">
                  <c:v>Vomiting</c:v>
                </c:pt>
                <c:pt idx="12">
                  <c:v>Decreased appetite </c:v>
                </c:pt>
                <c:pt idx="13">
                  <c:v>Neurtophil count decreased</c:v>
                </c:pt>
                <c:pt idx="14">
                  <c:v>Neutropenia </c:v>
                </c:pt>
                <c:pt idx="15">
                  <c:v>White blood cell count increased</c:v>
                </c:pt>
              </c:strCache>
            </c:strRef>
          </c:cat>
          <c:val>
            <c:numRef>
              <c:f>Sheet1!$F$2:$F$17</c:f>
              <c:numCache>
                <c:formatCode>0.0%</c:formatCode>
                <c:ptCount val="16"/>
                <c:pt idx="0">
                  <c:v>0</c:v>
                </c:pt>
                <c:pt idx="1">
                  <c:v>0.24199999999999999</c:v>
                </c:pt>
                <c:pt idx="2">
                  <c:v>0.05</c:v>
                </c:pt>
                <c:pt idx="3">
                  <c:v>9.1999999999999998E-2</c:v>
                </c:pt>
                <c:pt idx="4">
                  <c:v>8.0000000000000002E-3</c:v>
                </c:pt>
                <c:pt idx="5">
                  <c:v>8.0000000000000002E-3</c:v>
                </c:pt>
                <c:pt idx="6">
                  <c:v>1.7000000000000001E-2</c:v>
                </c:pt>
                <c:pt idx="7">
                  <c:v>3.3000000000000002E-2</c:v>
                </c:pt>
                <c:pt idx="8">
                  <c:v>0.25</c:v>
                </c:pt>
                <c:pt idx="9">
                  <c:v>0.13300000000000001</c:v>
                </c:pt>
                <c:pt idx="10">
                  <c:v>0.68300000000000005</c:v>
                </c:pt>
                <c:pt idx="11">
                  <c:v>0.23300000000000001</c:v>
                </c:pt>
                <c:pt idx="12">
                  <c:v>0.28299999999999997</c:v>
                </c:pt>
                <c:pt idx="13">
                  <c:v>7.4999999999999997E-2</c:v>
                </c:pt>
                <c:pt idx="14">
                  <c:v>7.4999999999999997E-2</c:v>
                </c:pt>
                <c:pt idx="15">
                  <c:v>0.158</c:v>
                </c:pt>
              </c:numCache>
            </c:numRef>
          </c:val>
          <c:extLst>
            <c:ext xmlns:c16="http://schemas.microsoft.com/office/drawing/2014/chart" uri="{C3380CC4-5D6E-409C-BE32-E72D297353CC}">
              <c16:uniqueId val="{00000004-A668-48B3-8311-6BBC9EA152AF}"/>
            </c:ext>
          </c:extLst>
        </c:ser>
        <c:dLbls>
          <c:showLegendKey val="0"/>
          <c:showVal val="0"/>
          <c:showCatName val="0"/>
          <c:showSerName val="0"/>
          <c:showPercent val="0"/>
          <c:showBubbleSize val="0"/>
        </c:dLbls>
        <c:gapWidth val="24"/>
        <c:overlap val="100"/>
        <c:axId val="221944072"/>
        <c:axId val="221944464"/>
      </c:barChart>
      <c:catAx>
        <c:axId val="221944072"/>
        <c:scaling>
          <c:orientation val="maxMin"/>
        </c:scaling>
        <c:delete val="0"/>
        <c:axPos val="r"/>
        <c:numFmt formatCode="General" sourceLinked="0"/>
        <c:majorTickMark val="none"/>
        <c:minorTickMark val="none"/>
        <c:tickLblPos val="none"/>
        <c:spPr>
          <a:noFill/>
          <a:ln w="12700" cap="sq">
            <a:noFill/>
          </a:ln>
        </c:spPr>
        <c:crossAx val="221944464"/>
        <c:crosses val="max"/>
        <c:auto val="0"/>
        <c:lblAlgn val="ctr"/>
        <c:lblOffset val="100"/>
        <c:noMultiLvlLbl val="0"/>
      </c:catAx>
      <c:valAx>
        <c:axId val="221944464"/>
        <c:scaling>
          <c:orientation val="minMax"/>
          <c:max val="1"/>
          <c:min val="-1"/>
        </c:scaling>
        <c:delete val="1"/>
        <c:axPos val="b"/>
        <c:majorGridlines>
          <c:spPr>
            <a:ln>
              <a:solidFill>
                <a:srgbClr val="FFFFFF">
                  <a:lumMod val="85000"/>
                </a:srgbClr>
              </a:solidFill>
            </a:ln>
          </c:spPr>
        </c:majorGridlines>
        <c:numFmt formatCode="0%" sourceLinked="0"/>
        <c:majorTickMark val="out"/>
        <c:minorTickMark val="none"/>
        <c:tickLblPos val="nextTo"/>
        <c:crossAx val="221944072"/>
        <c:crosses val="max"/>
        <c:crossBetween val="between"/>
        <c:majorUnit val="0.1"/>
      </c:valAx>
      <c:spPr>
        <a:noFill/>
        <a:ln w="25400">
          <a:noFill/>
        </a:ln>
      </c:spPr>
    </c:plotArea>
    <c:plotVisOnly val="1"/>
    <c:dispBlanksAs val="gap"/>
    <c:showDLblsOverMax val="0"/>
  </c:chart>
  <c:txPr>
    <a:bodyPr/>
    <a:lstStyle/>
    <a:p>
      <a:pPr>
        <a:defRPr sz="1800"/>
      </a:pPr>
      <a:endParaRPr lang="en-US"/>
    </a:p>
  </c:txPr>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0.50019</cdr:x>
      <cdr:y>0.00713</cdr:y>
    </cdr:from>
    <cdr:to>
      <cdr:x>0.50019</cdr:x>
      <cdr:y>0.91386</cdr:y>
    </cdr:to>
    <cdr:cxnSp macro="">
      <cdr:nvCxnSpPr>
        <cdr:cNvPr id="3" name="Straight Connector 2">
          <a:extLst xmlns:a="http://schemas.openxmlformats.org/drawingml/2006/main">
            <a:ext uri="{FF2B5EF4-FFF2-40B4-BE49-F238E27FC236}">
              <a16:creationId xmlns:a16="http://schemas.microsoft.com/office/drawing/2014/main" id="{7275E5A2-713F-4E3B-B0CD-7C84A711D9F0}"/>
            </a:ext>
          </a:extLst>
        </cdr:cNvPr>
        <cdr:cNvCxnSpPr/>
      </cdr:nvCxnSpPr>
      <cdr:spPr>
        <a:xfrm xmlns:a="http://schemas.openxmlformats.org/drawingml/2006/main">
          <a:off x="4097013" y="30480"/>
          <a:ext cx="0" cy="3874770"/>
        </a:xfrm>
        <a:prstGeom xmlns:a="http://schemas.openxmlformats.org/drawingml/2006/main" prst="line">
          <a:avLst/>
        </a:prstGeom>
        <a:ln xmlns:a="http://schemas.openxmlformats.org/drawingml/2006/main" w="12700">
          <a:solidFill>
            <a:schemeClr val="tx1"/>
          </a:solidFill>
        </a:ln>
      </cdr:spPr>
      <cdr:style>
        <a:lnRef xmlns:a="http://schemas.openxmlformats.org/drawingml/2006/main" idx="1">
          <a:schemeClr val="accent5"/>
        </a:lnRef>
        <a:fillRef xmlns:a="http://schemas.openxmlformats.org/drawingml/2006/main" idx="0">
          <a:schemeClr val="accent5"/>
        </a:fillRef>
        <a:effectRef xmlns:a="http://schemas.openxmlformats.org/drawingml/2006/main" idx="0">
          <a:schemeClr val="accent5"/>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261D6C-14C5-3A44-8E3A-4D465321ED47}" type="datetimeFigureOut">
              <a:rPr lang="en-US" smtClean="0"/>
              <a:t>2/13/2024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34FCD-2836-494B-A704-E09BD8379176}" type="slidenum">
              <a:rPr lang="en-US" smtClean="0"/>
              <a:t>‹#›</a:t>
            </a:fld>
            <a:endParaRPr lang="en-US" dirty="0"/>
          </a:p>
        </p:txBody>
      </p:sp>
    </p:spTree>
    <p:extLst>
      <p:ext uri="{BB962C8B-B14F-4D97-AF65-F5344CB8AC3E}">
        <p14:creationId xmlns:p14="http://schemas.microsoft.com/office/powerpoint/2010/main" val="1628801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E80E03-59A3-E642-9C0D-E919381BCDC5}" type="datetimeFigureOut">
              <a:rPr lang="en-US" smtClean="0"/>
              <a:t>2/13/2024</a:t>
            </a:fld>
            <a:endParaRPr lang="en-US" dirty="0"/>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A96171-A15F-AF4E-B7C5-E1453CAAF64D}"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6068581/#B31-jcm-07-00163"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ncbi.nlm.nih.gov/pmc/articles/PMC6068581/#B33-jcm-07-0016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cbi.nlm.nih.gov/pmc/articles/PMC6068581/#B25-jcm-07-0016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csjournals.onlinelibrary.wiley.com/doi/10.3322/caac.21774#caac21774-bib-0010"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acsjournals.onlinelibrary.wiley.com/doi/10.3322/caac.21774#caac21774-bib-0011"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acsjournals.onlinelibrary.wiley.com/doi/10.3322/caac.21774#caac21774-bib-0048"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6068581/#B13-jcm-07-00163"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ncbi.nlm.nih.gov/pmc/articles/PMC6068581/#B24-jcm-07-00163" TargetMode="External"/><Relationship Id="rId5" Type="http://schemas.openxmlformats.org/officeDocument/2006/relationships/hyperlink" Target="https://www.ncbi.nlm.nih.gov/pmc/articles/PMC6068581/#B23-jcm-07-00163" TargetMode="External"/><Relationship Id="rId4" Type="http://schemas.openxmlformats.org/officeDocument/2006/relationships/hyperlink" Target="https://www.ncbi.nlm.nih.gov/pmc/articles/PMC6068581/#B22-jcm-07-0016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There has been increasing emphasis on mediastinal staging to guide treatment decisions in NSCLC, with clear evidence that primary surgical resection is not beneficial for lung cancers with supraclavicular or contralateral lymph node involvement, or metastasis (Stage </a:t>
            </a:r>
            <a:r>
              <a:rPr lang="en-US" b="0" i="0" dirty="0" err="1">
                <a:solidFill>
                  <a:srgbClr val="212121"/>
                </a:solidFill>
                <a:effectLst/>
                <a:latin typeface="Cambria" panose="02040503050406030204" pitchFamily="18" charset="0"/>
              </a:rPr>
              <a:t>IIIb</a:t>
            </a:r>
            <a:r>
              <a:rPr lang="en-US" b="0" i="0" dirty="0">
                <a:solidFill>
                  <a:srgbClr val="212121"/>
                </a:solidFill>
                <a:effectLst/>
                <a:latin typeface="Cambria" panose="02040503050406030204" pitchFamily="18" charset="0"/>
              </a:rPr>
              <a:t> or IV disease) [</a:t>
            </a:r>
            <a:r>
              <a:rPr lang="en-US" b="0" i="0" u="sng" dirty="0">
                <a:solidFill>
                  <a:srgbClr val="376FAA"/>
                </a:solidFill>
                <a:effectLst/>
                <a:latin typeface="Cambria" panose="02040503050406030204" pitchFamily="18" charset="0"/>
                <a:hlinkClick r:id="rId3"/>
              </a:rPr>
              <a:t>31</a:t>
            </a:r>
            <a:r>
              <a:rPr lang="en-US" b="0" i="0" dirty="0">
                <a:solidFill>
                  <a:srgbClr val="212121"/>
                </a:solidFill>
                <a:effectLst/>
                <a:latin typeface="Cambria" panose="02040503050406030204" pitchFamily="18" charset="0"/>
              </a:rPr>
              <a:t>]. Linear (or convex probe) endobronchial ultrasound with transbronchial needle aspiration (EBUS-TBNA) is increasingly being chosen as the initial diagnostic procedure for those with central lesions and/or radiological evidence of node-positive disease. Linear EBUS is performed with a flexible bronchoscope which contains a convex transducer at its tip. A 50-degree ultrasound image of the structures underlying the transducer is produced by positioning the probe in direct contact with the wall of a central airway. Once the lymph node or mass is located a TBNA needle is passed through the working channel of the bronchoscope and under real-time ultrasound guidance introduced into the target to obtain a cytological specimen</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This technique can diagnose and stage patients in a single, minimally invasive procedure, and is now recommended as first line for staging the mediastinum in all patients with enlarged and/or glucose-avid mediastinal lymph nodes on CT or PET imaging [</a:t>
            </a:r>
            <a:r>
              <a:rPr lang="en-US" b="0" i="0" u="sng" dirty="0">
                <a:solidFill>
                  <a:srgbClr val="376FAA"/>
                </a:solidFill>
                <a:effectLst/>
                <a:latin typeface="Cambria" panose="02040503050406030204" pitchFamily="18" charset="0"/>
                <a:hlinkClick r:id="rId4"/>
              </a:rPr>
              <a:t>33</a:t>
            </a:r>
            <a:r>
              <a:rPr lang="en-US" b="0" i="0" dirty="0">
                <a:solidFill>
                  <a:srgbClr val="212121"/>
                </a:solidFill>
                <a:effectLst/>
                <a:latin typeface="Cambria" panose="02040503050406030204" pitchFamily="18" charset="0"/>
              </a:rPr>
              <a:t>]. EBUS-TBNA is also recommended in patients without mediastinal node enlargement or PET avidity, who have a central </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or enlarged hilar lymph nodes [</a:t>
            </a:r>
            <a:r>
              <a:rPr lang="en-US" b="0" i="0" u="sng" dirty="0">
                <a:solidFill>
                  <a:srgbClr val="376FAA"/>
                </a:solidFill>
                <a:effectLst/>
                <a:latin typeface="Cambria" panose="02040503050406030204" pitchFamily="18" charset="0"/>
                <a:hlinkClick r:id="rId4"/>
              </a:rPr>
              <a:t>33</a:t>
            </a:r>
            <a:r>
              <a:rPr lang="en-US" b="0" i="0" dirty="0">
                <a:solidFill>
                  <a:srgbClr val="212121"/>
                </a:solidFill>
                <a:effectLst/>
                <a:latin typeface="Cambria" panose="02040503050406030204" pitchFamily="18" charset="0"/>
              </a:rPr>
              <a:t>], due to false negative rates on PET-CT of up to 25% of these cases</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13</a:t>
            </a:fld>
            <a:endParaRPr lang="en-US"/>
          </a:p>
        </p:txBody>
      </p:sp>
    </p:spTree>
    <p:extLst>
      <p:ext uri="{BB962C8B-B14F-4D97-AF65-F5344CB8AC3E}">
        <p14:creationId xmlns:p14="http://schemas.microsoft.com/office/powerpoint/2010/main" val="1049047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More promising was the result of a </a:t>
            </a:r>
            <a:r>
              <a:rPr lang="en-US" b="0" i="0" dirty="0" err="1">
                <a:solidFill>
                  <a:srgbClr val="212121"/>
                </a:solidFill>
                <a:effectLst/>
                <a:latin typeface="Cambria" panose="02040503050406030204" pitchFamily="18" charset="0"/>
              </a:rPr>
              <a:t>randomised</a:t>
            </a:r>
            <a:r>
              <a:rPr lang="en-US" b="0" i="0" dirty="0">
                <a:solidFill>
                  <a:srgbClr val="212121"/>
                </a:solidFill>
                <a:effectLst/>
                <a:latin typeface="Cambria" panose="02040503050406030204" pitchFamily="18" charset="0"/>
              </a:rPr>
              <a:t> controlled trial which compared the use of either radial probe EBUS, EMN or the combination of the two, for the diagnosis of peripheral lung lesions. The study found that the diagnostic yield achieved by combining the two techniques increased to 88%, far greater than that for radial probe EBUS (69%) or EMN (59%) alone. The addition of complimentary navigation techniques to traditional bronchoscopy perhaps represents the way forward for the safe and accurate diagnosis of peripheral lung lesions. However, currently, the use of this approach is limited by the restriction of these diagnostic tools to only a few specialist </a:t>
            </a:r>
            <a:r>
              <a:rPr lang="en-US" b="0" i="0" dirty="0" err="1">
                <a:solidFill>
                  <a:srgbClr val="212121"/>
                </a:solidFill>
                <a:effectLst/>
                <a:latin typeface="Cambria" panose="02040503050406030204" pitchFamily="18" charset="0"/>
              </a:rPr>
              <a:t>centres</a:t>
            </a:r>
            <a:r>
              <a:rPr lang="en-US" b="0" i="0" dirty="0">
                <a:solidFill>
                  <a:srgbClr val="212121"/>
                </a:solidFill>
                <a:effectLst/>
                <a:latin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14</a:t>
            </a:fld>
            <a:endParaRPr lang="en-US"/>
          </a:p>
        </p:txBody>
      </p:sp>
    </p:spTree>
    <p:extLst>
      <p:ext uri="{BB962C8B-B14F-4D97-AF65-F5344CB8AC3E}">
        <p14:creationId xmlns:p14="http://schemas.microsoft.com/office/powerpoint/2010/main" val="211760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This involves an electromagnetic tracking system, which uses a position sensor in the tip of a flexible probe deployed through the working channel of the bronchoscope. The position of the sensor is mapped in 3-dimensions, on a real time reconstruction of a previously obtained CT. The position of the sensor can be monitored as it is </a:t>
            </a:r>
            <a:r>
              <a:rPr lang="en-US" b="0" i="0" dirty="0" err="1">
                <a:solidFill>
                  <a:srgbClr val="212121"/>
                </a:solidFill>
                <a:effectLst/>
                <a:latin typeface="Cambria" panose="02040503050406030204" pitchFamily="18" charset="0"/>
              </a:rPr>
              <a:t>maneuvred</a:t>
            </a:r>
            <a:r>
              <a:rPr lang="en-US" b="0" i="0" dirty="0">
                <a:solidFill>
                  <a:srgbClr val="212121"/>
                </a:solidFill>
                <a:effectLst/>
                <a:latin typeface="Cambria" panose="02040503050406030204" pitchFamily="18" charset="0"/>
              </a:rPr>
              <a:t> into the lung periphery and directed based on its position relative to the lesion depicted on the CT image [</a:t>
            </a:r>
            <a:r>
              <a:rPr lang="en-US" b="0" i="0" u="sng" dirty="0">
                <a:solidFill>
                  <a:srgbClr val="376FAA"/>
                </a:solidFill>
                <a:effectLst/>
                <a:latin typeface="Cambria" panose="02040503050406030204" pitchFamily="18" charset="0"/>
                <a:hlinkClick r:id="rId3"/>
              </a:rPr>
              <a:t>25</a:t>
            </a:r>
            <a:r>
              <a:rPr lang="en-US" b="0" i="0" dirty="0">
                <a:solidFill>
                  <a:srgbClr val="212121"/>
                </a:solidFill>
                <a:effectLst/>
                <a:latin typeface="Cambria" panose="02040503050406030204" pitchFamily="18" charset="0"/>
              </a:rPr>
              <a:t>]. Several small prospective studies have investigated the benefit of EMN in improving the diagnostic yield of bronchoscopy for small peripheral lesions. In these studies, the average diagnostic yield was 68% with a pneumothorax rate of 4%</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15</a:t>
            </a:fld>
            <a:endParaRPr lang="en-US"/>
          </a:p>
        </p:txBody>
      </p:sp>
    </p:spTree>
    <p:extLst>
      <p:ext uri="{BB962C8B-B14F-4D97-AF65-F5344CB8AC3E}">
        <p14:creationId xmlns:p14="http://schemas.microsoft.com/office/powerpoint/2010/main" val="930293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EBUS-negative for malignancy in a clinically (PET and/or CT) positive mediastinum should undergo cervical mediastinoscopy prior to surgical resection to confirm.</a:t>
            </a:r>
          </a:p>
          <a:p>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16</a:t>
            </a:fld>
            <a:endParaRPr lang="en-US"/>
          </a:p>
        </p:txBody>
      </p:sp>
    </p:spTree>
    <p:extLst>
      <p:ext uri="{BB962C8B-B14F-4D97-AF65-F5344CB8AC3E}">
        <p14:creationId xmlns:p14="http://schemas.microsoft.com/office/powerpoint/2010/main" val="110557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Whilst EBUS-TBNA can sample the majority of lymph node stations it cannot be used for nodes situated beyond the reach of the bronchoscope (stations 3, 5, 6, 8, 9). Most of these however, can be reached via an endoscopic ultrasound (EUS) approach and this has led to the development of a combined EUS and EBUS technique to “completely” stage the mediastinum. To date studies have demonstrated a small improvement in diagnostic sensitivity with the combined approach (91–96%) compared to EUS (89%) or EBUS (84–92%) alone</a:t>
            </a:r>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17</a:t>
            </a:fld>
            <a:endParaRPr lang="en-US"/>
          </a:p>
        </p:txBody>
      </p:sp>
    </p:spTree>
    <p:extLst>
      <p:ext uri="{BB962C8B-B14F-4D97-AF65-F5344CB8AC3E}">
        <p14:creationId xmlns:p14="http://schemas.microsoft.com/office/powerpoint/2010/main" val="345789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table here summarizes the sensitivities of various diagnostic techniques in lung cancer.</a:t>
            </a:r>
          </a:p>
          <a:p>
            <a:endParaRPr lang="en-US" dirty="0"/>
          </a:p>
          <a:p>
            <a:r>
              <a:rPr lang="en-US" b="0" i="0" dirty="0">
                <a:solidFill>
                  <a:srgbClr val="212121"/>
                </a:solidFill>
                <a:effectLst/>
                <a:latin typeface="Cambria" panose="02040503050406030204" pitchFamily="18" charset="0"/>
              </a:rPr>
              <a:t>The high sensitivity and tolerability of EBUS-TBNA for mediastinal staging has left very little role for mediastinoscopy in the diagnosis of lung cancer today. Guidelines now suggest that mediastinoscopy should be reserved for situations where EBUS/EUS is not accessible or when very high clinical suspicion of mediastinal involvement remains despite negative EBUS/EUS</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18</a:t>
            </a:fld>
            <a:endParaRPr lang="en-US"/>
          </a:p>
        </p:txBody>
      </p:sp>
    </p:spTree>
    <p:extLst>
      <p:ext uri="{BB962C8B-B14F-4D97-AF65-F5344CB8AC3E}">
        <p14:creationId xmlns:p14="http://schemas.microsoft.com/office/powerpoint/2010/main" val="1592634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19</a:t>
            </a:fld>
            <a:endParaRPr lang="en-US"/>
          </a:p>
        </p:txBody>
      </p:sp>
    </p:spTree>
    <p:extLst>
      <p:ext uri="{BB962C8B-B14F-4D97-AF65-F5344CB8AC3E}">
        <p14:creationId xmlns:p14="http://schemas.microsoft.com/office/powerpoint/2010/main" val="37296112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here a known smoker who has a suspicious metastatic lung cancer. E</a:t>
            </a:r>
            <a:r>
              <a:rPr lang="en-US" b="0" i="0" dirty="0">
                <a:solidFill>
                  <a:srgbClr val="000000"/>
                </a:solidFill>
                <a:effectLst/>
                <a:latin typeface="Open Sans" panose="020B0606030504020204" pitchFamily="34" charset="0"/>
              </a:rPr>
              <a:t>arly on in his evaluation, the patient could have had a less invasive, safer, quicker, and less expensive outpatient procedure to obtain tissue from his left gluteal mass if attention had been paid to his presenting symptom of left gluteal pain. The patient could have been spared the bronchoscopy with EBUS-TBNA and cervical mediastinoscopy, which did not yield a diagnosis and delayed his care by several months. So this case illustrated the importance of site selection and a timely biopsy. As we know, a nondiagnostic biopsy sets back the entire diagnosis-to-treatment pathway. </a:t>
            </a: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panose="020B0606030504020204" pitchFamily="34" charset="0"/>
              </a:rPr>
              <a:t>Biopsies can be nondiagnostic for a variety of reasons, including noninvolvement with malignancy of the target site (as in this case), trouble sampling the target site during the procedure, low tumor cellularity in the lesion or in the sample collected, and extensive necrosis in the lesion.</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21</a:t>
            </a:fld>
            <a:endParaRPr lang="en-US"/>
          </a:p>
        </p:txBody>
      </p:sp>
    </p:spTree>
    <p:extLst>
      <p:ext uri="{BB962C8B-B14F-4D97-AF65-F5344CB8AC3E}">
        <p14:creationId xmlns:p14="http://schemas.microsoft.com/office/powerpoint/2010/main" val="46318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000000"/>
                </a:solidFill>
                <a:effectLst/>
                <a:latin typeface="Open Sans" panose="020B0606030504020204" pitchFamily="34" charset="0"/>
              </a:rPr>
              <a:t> Biopsy the most accessible site that also confirms the stage. Suspicious, painful soft-tissue lesions and enlarged peripheral lymph nodes (especially neck lymph nodes), if present, can often be safely sampled and provide staging information. A biopsy of the suspected primary lung tumor provides the least amount of staging information.</a:t>
            </a:r>
          </a:p>
          <a:p>
            <a:pPr algn="l">
              <a:buFont typeface="+mj-lt"/>
              <a:buAutoNum type="arabicPeriod"/>
            </a:pPr>
            <a:r>
              <a:rPr lang="en-US" b="0" i="0" dirty="0">
                <a:solidFill>
                  <a:srgbClr val="000000"/>
                </a:solidFill>
                <a:effectLst/>
                <a:latin typeface="Open Sans" panose="020B0606030504020204" pitchFamily="34" charset="0"/>
              </a:rPr>
              <a:t> As illustrated in this case, initial site selection for biopsy has implications for the entire timeline for diagnosis and completion of biomarker testing, both of which are critical to initiating a treatment plan. Not all sites are equally informative, and care should be taken when selecting the initial biopsy site.</a:t>
            </a:r>
          </a:p>
          <a:p>
            <a:pPr algn="l">
              <a:buFont typeface="+mj-lt"/>
              <a:buAutoNum type="arabicPeriod"/>
            </a:pPr>
            <a:r>
              <a:rPr lang="en-US" b="0" i="0" dirty="0">
                <a:solidFill>
                  <a:srgbClr val="000000"/>
                </a:solidFill>
                <a:effectLst/>
                <a:latin typeface="Open Sans" panose="020B0606030504020204" pitchFamily="34" charset="0"/>
              </a:rPr>
              <a:t> Squamous cell and </a:t>
            </a:r>
            <a:r>
              <a:rPr lang="en-US" b="0" i="0" dirty="0" err="1">
                <a:solidFill>
                  <a:srgbClr val="000000"/>
                </a:solidFill>
                <a:effectLst/>
                <a:latin typeface="Open Sans" panose="020B0606030504020204" pitchFamily="34" charset="0"/>
              </a:rPr>
              <a:t>nonsquamous</a:t>
            </a:r>
            <a:r>
              <a:rPr lang="en-US" b="0" i="0" dirty="0">
                <a:solidFill>
                  <a:srgbClr val="000000"/>
                </a:solidFill>
                <a:effectLst/>
                <a:latin typeface="Open Sans" panose="020B0606030504020204" pitchFamily="34" charset="0"/>
              </a:rPr>
              <a:t> lung cancers are biologically different. Currently, PD-L1 testing is recommended for all metastatic NSCLC, regardless of histology, to direct the use of immunotherapy.</a:t>
            </a:r>
            <a:r>
              <a:rPr lang="en-US" b="0" i="0" u="none" strike="noStrike" baseline="30000" dirty="0">
                <a:solidFill>
                  <a:srgbClr val="000000"/>
                </a:solidFill>
                <a:effectLst/>
                <a:latin typeface="Open Sans" panose="020B0606030504020204" pitchFamily="34" charset="0"/>
                <a:hlinkClick r:id="rId3"/>
              </a:rPr>
              <a:t>10</a:t>
            </a:r>
            <a:r>
              <a:rPr lang="en-US" b="0" i="0" dirty="0">
                <a:solidFill>
                  <a:srgbClr val="000000"/>
                </a:solidFill>
                <a:effectLst/>
                <a:latin typeface="Open Sans" panose="020B0606030504020204" pitchFamily="34" charset="0"/>
              </a:rPr>
              <a:t> For those with </a:t>
            </a:r>
            <a:r>
              <a:rPr lang="en-US" b="0" i="0" dirty="0" err="1">
                <a:solidFill>
                  <a:srgbClr val="000000"/>
                </a:solidFill>
                <a:effectLst/>
                <a:latin typeface="Open Sans" panose="020B0606030504020204" pitchFamily="34" charset="0"/>
              </a:rPr>
              <a:t>nonsquamous</a:t>
            </a:r>
            <a:r>
              <a:rPr lang="en-US" b="0" i="0" dirty="0">
                <a:solidFill>
                  <a:srgbClr val="000000"/>
                </a:solidFill>
                <a:effectLst/>
                <a:latin typeface="Open Sans" panose="020B0606030504020204" pitchFamily="34" charset="0"/>
              </a:rPr>
              <a:t> NSCLC, testing for oncogenic driver mutations is indicated. Guidelines do support targeted therapy assessment in squamous cell lung cancer, especially for young patients and persons with a history of light or no smoking.</a:t>
            </a:r>
            <a:r>
              <a:rPr lang="en-US" b="0" i="0" u="none" strike="noStrike" baseline="30000" dirty="0">
                <a:solidFill>
                  <a:srgbClr val="000000"/>
                </a:solidFill>
                <a:effectLst/>
                <a:latin typeface="Open Sans" panose="020B0606030504020204" pitchFamily="34" charset="0"/>
                <a:hlinkClick r:id="rId3"/>
              </a:rPr>
              <a:t>10</a:t>
            </a:r>
            <a:r>
              <a:rPr lang="en-US" b="0" i="0" baseline="30000" dirty="0">
                <a:solidFill>
                  <a:srgbClr val="000000"/>
                </a:solidFill>
                <a:effectLst/>
                <a:latin typeface="Open Sans" panose="020B0606030504020204" pitchFamily="34" charset="0"/>
              </a:rPr>
              <a:t>, </a:t>
            </a:r>
            <a:r>
              <a:rPr lang="en-US" b="0" i="0" u="none" strike="noStrike" baseline="30000" dirty="0">
                <a:solidFill>
                  <a:srgbClr val="000000"/>
                </a:solidFill>
                <a:effectLst/>
                <a:latin typeface="Open Sans" panose="020B0606030504020204" pitchFamily="34" charset="0"/>
                <a:hlinkClick r:id="rId4"/>
              </a:rPr>
              <a:t>11</a:t>
            </a:r>
            <a:r>
              <a:rPr lang="en-US" b="0" i="0" dirty="0">
                <a:solidFill>
                  <a:srgbClr val="000000"/>
                </a:solidFill>
                <a:effectLst/>
                <a:latin typeface="Open Sans" panose="020B0606030504020204" pitchFamily="34" charset="0"/>
              </a:rPr>
              <a:t> Furthermore, poorly differentiated cancers may be difficult to classify, and small biopsies may miss an adenocarcinoma component.</a:t>
            </a:r>
          </a:p>
          <a:p>
            <a:pPr algn="l">
              <a:buFont typeface="+mj-lt"/>
              <a:buAutoNum type="arabicPeriod"/>
            </a:pPr>
            <a:r>
              <a:rPr lang="en-US" b="0" i="0" dirty="0">
                <a:solidFill>
                  <a:srgbClr val="000000"/>
                </a:solidFill>
                <a:effectLst/>
                <a:latin typeface="Open Sans" panose="020B0606030504020204" pitchFamily="34" charset="0"/>
              </a:rPr>
              <a:t>PET/CT is imperfect for detecting cancer and sites of potential metastasis; false positive sites may be caused by infectious or inflammatory disorders. Confirming stage histologically, rather than solely relying on imaging, is warranted.</a:t>
            </a:r>
          </a:p>
          <a:p>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22</a:t>
            </a:fld>
            <a:endParaRPr lang="en-US"/>
          </a:p>
        </p:txBody>
      </p:sp>
    </p:spTree>
    <p:extLst>
      <p:ext uri="{BB962C8B-B14F-4D97-AF65-F5344CB8AC3E}">
        <p14:creationId xmlns:p14="http://schemas.microsoft.com/office/powerpoint/2010/main" val="3982833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b="0" i="0" dirty="0">
                <a:solidFill>
                  <a:srgbClr val="000000"/>
                </a:solidFill>
                <a:effectLst/>
                <a:latin typeface="Open Sans" panose="020B0606030504020204" pitchFamily="34" charset="0"/>
              </a:rPr>
              <a:t>You can see here that even if the LUL nodule is easily accessible for a percutaneous biopsy, you must take into account the possible spread to the regional lymph nodes, considering the lymphadenopathy evident on the PET scan. In this case, the supraclavicular node was excised outpatient under local anesthesia. So the patient was spared a bronchoscopy, CT-guided lung biopsy, or a cervical mediastinoscopy. The excision of the stage-defining supraclavicular lymph node confirmed adenocarcinoma and provided adequate tumor tissue for comprehensive biomarker testing. Given her otherwise good health, she was treated with pemetrexed, cisplatin, and radiotherapy with a good tumor response followed by durvalumab for her stage IIIB disease.</a:t>
            </a:r>
          </a:p>
          <a:p>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23</a:t>
            </a:fld>
            <a:endParaRPr lang="en-US"/>
          </a:p>
        </p:txBody>
      </p:sp>
    </p:spTree>
    <p:extLst>
      <p:ext uri="{BB962C8B-B14F-4D97-AF65-F5344CB8AC3E}">
        <p14:creationId xmlns:p14="http://schemas.microsoft.com/office/powerpoint/2010/main" val="39027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Cambria" panose="02040503050406030204" pitchFamily="18" charset="0"/>
              </a:rPr>
              <a:t>Lung cancer remains the leading cause of cancer-related death in both men and women. Respiratory physicians have a pivotal role in the initial evaluation of patients with suspected lung cancer, with the key goals of obtaining an early tissue diagnosis, accurate staging, assessing the patient’s cardiorespiratory fitness, and make treatment decisions based on test results. Optimal treatment. </a:t>
            </a:r>
            <a:r>
              <a:rPr lang="en-US" b="0" i="0" dirty="0">
                <a:solidFill>
                  <a:srgbClr val="000000"/>
                </a:solidFill>
                <a:effectLst/>
                <a:latin typeface="Open Sans" panose="020B0606030504020204" pitchFamily="34" charset="0"/>
              </a:rPr>
              <a:t>for patients with advanced lung cancer increasingly involves biomarker-directed systemic therapy, which requires a multidisciplinary approach, aligning proceduralists (defined as a pulmonologist, surgeon, or interventional radiologist), pathologists, and oncologists.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3</a:t>
            </a:fld>
            <a:endParaRPr lang="en-US"/>
          </a:p>
        </p:txBody>
      </p:sp>
    </p:spTree>
    <p:extLst>
      <p:ext uri="{BB962C8B-B14F-4D97-AF65-F5344CB8AC3E}">
        <p14:creationId xmlns:p14="http://schemas.microsoft.com/office/powerpoint/2010/main" val="4060697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endParaRPr lang="en-US" b="0" i="0" dirty="0">
              <a:solidFill>
                <a:srgbClr val="000000"/>
              </a:solidFill>
              <a:effectLst/>
              <a:latin typeface="Open Sans" panose="020B0606030504020204" pitchFamily="34" charset="0"/>
            </a:endParaRPr>
          </a:p>
          <a:p>
            <a:pPr algn="l">
              <a:buFont typeface="+mj-lt"/>
              <a:buAutoNum type="arabicPeriod"/>
            </a:pPr>
            <a:r>
              <a:rPr lang="en-US" b="0" i="0" dirty="0">
                <a:solidFill>
                  <a:srgbClr val="000000"/>
                </a:solidFill>
                <a:effectLst/>
                <a:latin typeface="Open Sans" panose="020B0606030504020204" pitchFamily="34" charset="0"/>
              </a:rPr>
              <a:t>Target the most advanced stage-defining lesion for tissue sampling. Thoracic lymph nodes are commonly involved in advanced NSCLC when </a:t>
            </a:r>
            <a:r>
              <a:rPr lang="en-US" b="0" i="0" dirty="0" err="1">
                <a:solidFill>
                  <a:srgbClr val="000000"/>
                </a:solidFill>
                <a:effectLst/>
                <a:latin typeface="Open Sans" panose="020B0606030504020204" pitchFamily="34" charset="0"/>
              </a:rPr>
              <a:t>extrathoracic</a:t>
            </a:r>
            <a:r>
              <a:rPr lang="en-US" b="0" i="0" dirty="0">
                <a:solidFill>
                  <a:srgbClr val="000000"/>
                </a:solidFill>
                <a:effectLst/>
                <a:latin typeface="Open Sans" panose="020B0606030504020204" pitchFamily="34" charset="0"/>
              </a:rPr>
              <a:t> sites are not available, and sampling is indicated to confirm the stage of lung cancer histologically.</a:t>
            </a:r>
          </a:p>
          <a:p>
            <a:pPr algn="l">
              <a:buFont typeface="+mj-lt"/>
              <a:buAutoNum type="arabicPeriod"/>
            </a:pPr>
            <a:r>
              <a:rPr lang="en-US" b="0" i="0" dirty="0">
                <a:solidFill>
                  <a:srgbClr val="000000"/>
                </a:solidFill>
                <a:effectLst/>
                <a:latin typeface="Open Sans" panose="020B0606030504020204" pitchFamily="34" charset="0"/>
              </a:rPr>
              <a:t>Differentiating recurrence from a new primary lung cancer as this has important treatment implications. The clinical characteristics (including stage and time interval), histology, and biomarker profile can aid in this determination.</a:t>
            </a:r>
          </a:p>
          <a:p>
            <a:pPr algn="l">
              <a:buFont typeface="+mj-lt"/>
              <a:buAutoNum type="arabicPeriod"/>
            </a:pPr>
            <a:r>
              <a:rPr lang="en-US" b="0" i="0" dirty="0">
                <a:solidFill>
                  <a:srgbClr val="000000"/>
                </a:solidFill>
                <a:effectLst/>
                <a:latin typeface="Open Sans" panose="020B0606030504020204" pitchFamily="34" charset="0"/>
              </a:rPr>
              <a:t>Although biomarker-driven therapies do not have an established indication for first-line therapy in unresected stage III NSCLC, a recent retrospective analysis of the PACIFIC trial (ClinicalTrials.gov identifier NCT02125461) suggested that the benefit of consolidative immunotherapy with durvalumab was mostly in patients with PD-L1 expression &gt;1%.</a:t>
            </a:r>
            <a:r>
              <a:rPr lang="en-US" b="0" i="0" u="none" strike="noStrike" baseline="30000" dirty="0">
                <a:solidFill>
                  <a:srgbClr val="000000"/>
                </a:solidFill>
                <a:effectLst/>
                <a:latin typeface="Open Sans" panose="020B0606030504020204" pitchFamily="34" charset="0"/>
                <a:hlinkClick r:id="rId3"/>
              </a:rPr>
              <a:t>48</a:t>
            </a:r>
            <a:r>
              <a:rPr lang="en-US" b="0" i="0" dirty="0">
                <a:solidFill>
                  <a:srgbClr val="000000"/>
                </a:solidFill>
                <a:effectLst/>
                <a:latin typeface="Open Sans" panose="020B0606030504020204" pitchFamily="34" charset="0"/>
              </a:rPr>
              <a:t> Furthermore, testing at the time of diagnosis can prepare for subsequent lines of therapy at the time of disease progression.</a:t>
            </a:r>
          </a:p>
          <a:p>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24</a:t>
            </a:fld>
            <a:endParaRPr lang="en-US"/>
          </a:p>
        </p:txBody>
      </p:sp>
    </p:spTree>
    <p:extLst>
      <p:ext uri="{BB962C8B-B14F-4D97-AF65-F5344CB8AC3E}">
        <p14:creationId xmlns:p14="http://schemas.microsoft.com/office/powerpoint/2010/main" val="1845575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patient many of the pulmonary nodules suspicious for a metastases present as better option for biopsy because they provide staging information that biopsy of the dominant LUL mass does not. Furthermore these sites are more easily accessed by a transthoracic needle biopsy because of the peripheral location. Again the meta-analysis of CT-guided biopsies demonstrates a pooled adequacy for molecular testing of 95%. </a:t>
            </a:r>
          </a:p>
          <a:p>
            <a:endParaRPr lang="en-US" dirty="0"/>
          </a:p>
          <a:p>
            <a:r>
              <a:rPr lang="en-US" dirty="0"/>
              <a:t>The patient is a never smoker and path was consistent with adenocarcinoma, increasing the likelihood of having a driver mutation. This patient was treated with empiric carboplatin and pemetrexed. An exon 20 EGFR insertion mutation found on biomarker testing of the IR biopsy specimen gives her the option to be treated with </a:t>
            </a:r>
            <a:r>
              <a:rPr lang="en-US" dirty="0" err="1"/>
              <a:t>amivantamab</a:t>
            </a:r>
            <a:r>
              <a:rPr lang="en-US" dirty="0"/>
              <a:t> after the platinum-based chemotherapy. </a:t>
            </a:r>
          </a:p>
        </p:txBody>
      </p:sp>
      <p:sp>
        <p:nvSpPr>
          <p:cNvPr id="4" name="Slide Number Placeholder 3"/>
          <p:cNvSpPr>
            <a:spLocks noGrp="1"/>
          </p:cNvSpPr>
          <p:nvPr>
            <p:ph type="sldNum" sz="quarter" idx="5"/>
          </p:nvPr>
        </p:nvSpPr>
        <p:spPr/>
        <p:txBody>
          <a:bodyPr/>
          <a:lstStyle/>
          <a:p>
            <a:fld id="{C6373920-666A-4A62-9A1C-3BF59E85A52A}" type="slidenum">
              <a:rPr lang="en-US" smtClean="0"/>
              <a:t>25</a:t>
            </a:fld>
            <a:endParaRPr lang="en-US"/>
          </a:p>
        </p:txBody>
      </p:sp>
    </p:spTree>
    <p:extLst>
      <p:ext uri="{BB962C8B-B14F-4D97-AF65-F5344CB8AC3E}">
        <p14:creationId xmlns:p14="http://schemas.microsoft.com/office/powerpoint/2010/main" val="3205604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000000"/>
                </a:solidFill>
                <a:effectLst/>
                <a:latin typeface="Open Sans" panose="020B0606030504020204" pitchFamily="34" charset="0"/>
              </a:rPr>
              <a:t>Current guidelines recommend that all patients with </a:t>
            </a:r>
            <a:r>
              <a:rPr lang="en-US" b="0" i="0" dirty="0" err="1">
                <a:solidFill>
                  <a:srgbClr val="000000"/>
                </a:solidFill>
                <a:effectLst/>
                <a:latin typeface="Open Sans" panose="020B0606030504020204" pitchFamily="34" charset="0"/>
              </a:rPr>
              <a:t>nonsquamous</a:t>
            </a:r>
            <a:r>
              <a:rPr lang="en-US" b="0" i="0" dirty="0">
                <a:solidFill>
                  <a:srgbClr val="000000"/>
                </a:solidFill>
                <a:effectLst/>
                <a:latin typeface="Open Sans" panose="020B0606030504020204" pitchFamily="34" charset="0"/>
              </a:rPr>
              <a:t> histology should be assessed for targetable mutations and to test certain patients with squamous histology: e.g., young persons, those with light or no smoking history, and those with poorly differentiated tumors. Although these same clinical factors may increase the likelihood of targetable mutations in patients with </a:t>
            </a:r>
            <a:r>
              <a:rPr lang="en-US" b="0" i="0" dirty="0" err="1">
                <a:solidFill>
                  <a:srgbClr val="000000"/>
                </a:solidFill>
                <a:effectLst/>
                <a:latin typeface="Open Sans" panose="020B0606030504020204" pitchFamily="34" charset="0"/>
              </a:rPr>
              <a:t>nonsquamous</a:t>
            </a:r>
            <a:r>
              <a:rPr lang="en-US" b="0" i="0" dirty="0">
                <a:solidFill>
                  <a:srgbClr val="000000"/>
                </a:solidFill>
                <a:effectLst/>
                <a:latin typeface="Open Sans" panose="020B0606030504020204" pitchFamily="34" charset="0"/>
              </a:rPr>
              <a:t> NSCLC, guidelines recommend a systematic approach to testing all eligible patients with advanced </a:t>
            </a:r>
            <a:r>
              <a:rPr lang="en-US" b="0" i="0" dirty="0" err="1">
                <a:solidFill>
                  <a:srgbClr val="000000"/>
                </a:solidFill>
                <a:effectLst/>
                <a:latin typeface="Open Sans" panose="020B0606030504020204" pitchFamily="34" charset="0"/>
              </a:rPr>
              <a:t>nonsquamous</a:t>
            </a:r>
            <a:r>
              <a:rPr lang="en-US" b="0" i="0" dirty="0">
                <a:solidFill>
                  <a:srgbClr val="000000"/>
                </a:solidFill>
                <a:effectLst/>
                <a:latin typeface="Open Sans" panose="020B0606030504020204" pitchFamily="34" charset="0"/>
              </a:rPr>
              <a:t> NSCLC. All patients with advanced NSCLC are recommended for PD-L1 testing, regardless of histology.</a:t>
            </a:r>
          </a:p>
          <a:p>
            <a:pPr algn="l">
              <a:buFont typeface="+mj-lt"/>
              <a:buAutoNum type="arabicPeriod"/>
            </a:pPr>
            <a:r>
              <a:rPr lang="en-US" b="0" i="0" dirty="0">
                <a:solidFill>
                  <a:srgbClr val="000000"/>
                </a:solidFill>
                <a:effectLst/>
                <a:latin typeface="Open Sans" panose="020B0606030504020204" pitchFamily="34" charset="0"/>
              </a:rPr>
              <a:t>Delays in biopsy or re-biopsy and initiation of biomarker testing once tissue is collected is an interdisciplinary problem. Communication between providers is essential to prevent and minimize delays in the diagnostic process for patients.</a:t>
            </a:r>
          </a:p>
          <a:p>
            <a:pPr algn="l">
              <a:buFont typeface="+mj-lt"/>
              <a:buAutoNum type="arabicPeriod"/>
            </a:pPr>
            <a:r>
              <a:rPr lang="en-US" b="0" i="0" dirty="0">
                <a:solidFill>
                  <a:srgbClr val="000000"/>
                </a:solidFill>
                <a:effectLst/>
                <a:latin typeface="Open Sans" panose="020B0606030504020204" pitchFamily="34" charset="0"/>
              </a:rPr>
              <a:t>Biopsy of the suspected primary lung cancer is not recommended in cases when accessible metastatic lesions are present. Compared with the primary cancer site, biopsy of intrapulmonary metastasis would provide histologic evidence of a higher clinical stage. </a:t>
            </a:r>
          </a:p>
          <a:p>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26</a:t>
            </a:fld>
            <a:endParaRPr lang="en-US"/>
          </a:p>
        </p:txBody>
      </p:sp>
    </p:spTree>
    <p:extLst>
      <p:ext uri="{BB962C8B-B14F-4D97-AF65-F5344CB8AC3E}">
        <p14:creationId xmlns:p14="http://schemas.microsoft.com/office/powerpoint/2010/main" val="3640310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A 55-year-old woman with no history of smoking presented with 2 months of increasing shortness of breath. A chest radiograph showed a right-sided pleural effusion. A chest CT scan confirmed the effusion, but no other sites of metastatic disease. A thoracentesis yielded 1 liter of pleural fluid, and cytological examination showed an adenocarcinoma, consistent with metastatic spread from a primary lung cancer. Further immunohistochemical evaluation showed that the adenocarcinoma cells stained positive for </a:t>
            </a:r>
            <a:r>
              <a:rPr lang="en-US" b="0" i="1" dirty="0">
                <a:solidFill>
                  <a:srgbClr val="000000"/>
                </a:solidFill>
                <a:effectLst/>
                <a:latin typeface="Open Sans" panose="020B0606030504020204" pitchFamily="34" charset="0"/>
              </a:rPr>
              <a:t>ALK</a:t>
            </a:r>
            <a:r>
              <a:rPr lang="en-US" b="0" i="0" dirty="0">
                <a:solidFill>
                  <a:srgbClr val="000000"/>
                </a:solidFill>
                <a:effectLst/>
                <a:latin typeface="Open Sans" panose="020B0606030504020204" pitchFamily="34" charset="0"/>
              </a:rPr>
              <a:t>, which was confirmed by fluorescence in situ hybridization showing the </a:t>
            </a:r>
            <a:r>
              <a:rPr lang="en-US" b="0" i="1" dirty="0">
                <a:solidFill>
                  <a:srgbClr val="000000"/>
                </a:solidFill>
                <a:effectLst/>
                <a:latin typeface="Open Sans" panose="020B0606030504020204" pitchFamily="34" charset="0"/>
              </a:rPr>
              <a:t>ALK</a:t>
            </a:r>
            <a:r>
              <a:rPr lang="en-US" b="0" i="0" dirty="0">
                <a:solidFill>
                  <a:srgbClr val="000000"/>
                </a:solidFill>
                <a:effectLst/>
                <a:latin typeface="Open Sans" panose="020B0606030504020204" pitchFamily="34" charset="0"/>
              </a:rPr>
              <a:t> rearrangement. The findings from the formalin-fixed, paraffin-embedded cell block were confirmed by an NGS panel. She has remained on ALK inhibitor therapy for 5 years after initial diagnosis. So this case shows that thoracentesis can yield adequate numbers of tumor cells for cytological diagnosis and confirm clinical stage IVA. Diagnostic yield for malignancy from an initial thoracentesis is approximately 40%–60% and is influenced by clinical factors, such as level of suspicion for malignant etiology, degree of pleural involvement by tumor, and type of malignancy. Patients do not require sedation for thoracentesis and complications like pneumothorax and hemothorax are infrequent, occurring in fewer than approximately 5% of patients.</a:t>
            </a:r>
            <a:r>
              <a:rPr lang="en-US" b="0" i="0" u="none" strike="noStrike" baseline="30000" dirty="0">
                <a:solidFill>
                  <a:srgbClr val="000000"/>
                </a:solidFill>
                <a:effectLst/>
                <a:latin typeface="Open Sans" panose="020B0606030504020204" pitchFamily="34" charset="0"/>
              </a:rPr>
              <a:t>5</a:t>
            </a:r>
            <a:r>
              <a:rPr lang="en-US" b="0" i="0" dirty="0">
                <a:solidFill>
                  <a:srgbClr val="000000"/>
                </a:solidFill>
                <a:effectLst/>
                <a:latin typeface="Open Sans" panose="020B0606030504020204" pitchFamily="34" charset="0"/>
              </a:rPr>
              <a:t> In addition, many laboratories can perform comprehensive biomarker testing on cytology specimens obtained at thoracentesis.</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27</a:t>
            </a:fld>
            <a:endParaRPr lang="en-US"/>
          </a:p>
        </p:txBody>
      </p:sp>
    </p:spTree>
    <p:extLst>
      <p:ext uri="{BB962C8B-B14F-4D97-AF65-F5344CB8AC3E}">
        <p14:creationId xmlns:p14="http://schemas.microsoft.com/office/powerpoint/2010/main" val="3513789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000000"/>
                </a:solidFill>
                <a:effectLst/>
                <a:latin typeface="Open Sans" panose="020B0606030504020204" pitchFamily="34" charset="0"/>
              </a:rPr>
              <a:t>Thoracentesis of suspected malignant pleural effusions represents a safe, inexpensive, and convenient opportunity to confirm the diagnosis, establish stage IVA (M1a), and obtains cytologic tissue for biomarker testing. Thoracentesis can usually be performed in the outpatient setting.</a:t>
            </a:r>
          </a:p>
          <a:p>
            <a:pPr algn="l">
              <a:buFont typeface="+mj-lt"/>
              <a:buAutoNum type="arabicPeriod"/>
            </a:pPr>
            <a:r>
              <a:rPr lang="en-US" b="0" i="0" dirty="0">
                <a:solidFill>
                  <a:srgbClr val="000000"/>
                </a:solidFill>
                <a:effectLst/>
                <a:latin typeface="Open Sans" panose="020B0606030504020204" pitchFamily="34" charset="0"/>
              </a:rPr>
              <a:t>Some laboratories may not be able to perform comprehensive biomarker testing on certain cytology samples. Cell block preparations of cytologic samples are widely accepted. Therefore, prior discussion with the biomarker testing laboratory is recommended.</a:t>
            </a:r>
          </a:p>
          <a:p>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28</a:t>
            </a:fld>
            <a:endParaRPr lang="en-US"/>
          </a:p>
        </p:txBody>
      </p:sp>
    </p:spTree>
    <p:extLst>
      <p:ext uri="{BB962C8B-B14F-4D97-AF65-F5344CB8AC3E}">
        <p14:creationId xmlns:p14="http://schemas.microsoft.com/office/powerpoint/2010/main" val="2652172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The patient's presenting symptom of persistent headaches prompted an MRI of the brain, which showed multiple central nervous system lesions. This clinical scenario is worrisome for an extracranial malignancy with brain metastasis, the most common cause of which is lung cancer. And true enough, the patient underwent chest CT scanning showing a RML nodule which is FDG avid. Given the potential morbidity of a brain biopsy and the relative certainty that these radiographic findings represent brain metastasis, biopsy of the brain lesions is typically unnecessary. Rather, it is more advisable to search for the primary tumor and extracranial sites of metastasis, which are safer and more accessible sites for biopsy. When the known sites of metastasis are relatively inaccessible, biopsy of the presumed primary lung tumor may represent the best option, like in this case here. The right middle lobe mass is accessible only through a surgical biopsy, which, in this case, revealed a histologic diagnosis of adenocarcinoma and provided adequate amounts of tumor tissue for comprehensive biomarker testing. </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29</a:t>
            </a:fld>
            <a:endParaRPr lang="en-US"/>
          </a:p>
        </p:txBody>
      </p:sp>
    </p:spTree>
    <p:extLst>
      <p:ext uri="{BB962C8B-B14F-4D97-AF65-F5344CB8AC3E}">
        <p14:creationId xmlns:p14="http://schemas.microsoft.com/office/powerpoint/2010/main" val="27390219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000000"/>
                </a:solidFill>
                <a:effectLst/>
                <a:latin typeface="Open Sans" panose="020B0606030504020204" pitchFamily="34" charset="0"/>
              </a:rPr>
              <a:t>When there is overwhelming radiographic evidence of metastasis, a stage-confirmatory biopsy may not be necessary. In this case, the risk from biopsy of intracranial metastasis is high and the likelihood of gaining valuable information not available from a safer, more accessible biopsy target is low.</a:t>
            </a:r>
          </a:p>
          <a:p>
            <a:pPr algn="l">
              <a:buFont typeface="+mj-lt"/>
              <a:buNone/>
            </a:pPr>
            <a:endParaRPr lang="en-US" b="0" i="0" dirty="0">
              <a:solidFill>
                <a:srgbClr val="000000"/>
              </a:solidFill>
              <a:effectLst/>
              <a:latin typeface="Open Sans" panose="020B0606030504020204" pitchFamily="34" charset="0"/>
            </a:endParaRPr>
          </a:p>
          <a:p>
            <a:pPr algn="l">
              <a:buFont typeface="+mj-lt"/>
              <a:buAutoNum type="arabicPeriod"/>
            </a:pPr>
            <a:r>
              <a:rPr lang="en-US" b="0" i="0" dirty="0">
                <a:solidFill>
                  <a:srgbClr val="000000"/>
                </a:solidFill>
                <a:effectLst/>
                <a:latin typeface="Open Sans" panose="020B0606030504020204" pitchFamily="34" charset="0"/>
              </a:rPr>
              <a:t>If the evidence for brain metastasis is equivocal, a multidisciplinary discussion of the risks and benefits of diagnostic and management options, including biopsy or cerebrospinal fluid analysis for suspected leptomeningeal disease, should guide decision making.</a:t>
            </a:r>
          </a:p>
          <a:p>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30</a:t>
            </a:fld>
            <a:endParaRPr lang="en-US"/>
          </a:p>
        </p:txBody>
      </p:sp>
    </p:spTree>
    <p:extLst>
      <p:ext uri="{BB962C8B-B14F-4D97-AF65-F5344CB8AC3E}">
        <p14:creationId xmlns:p14="http://schemas.microsoft.com/office/powerpoint/2010/main" val="246284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Patients with lung cancer commonly present with bone metastases.</a:t>
            </a:r>
            <a:r>
              <a:rPr lang="en-US" b="0" i="0" u="none" strike="noStrike" baseline="30000" dirty="0">
                <a:solidFill>
                  <a:srgbClr val="000000"/>
                </a:solidFill>
                <a:effectLst/>
                <a:latin typeface="Open Sans" panose="020B0606030504020204" pitchFamily="34" charset="0"/>
              </a:rPr>
              <a:t> </a:t>
            </a:r>
            <a:r>
              <a:rPr lang="en-US" b="0" i="0" dirty="0">
                <a:solidFill>
                  <a:srgbClr val="000000"/>
                </a:solidFill>
                <a:effectLst/>
                <a:latin typeface="Open Sans" panose="020B0606030504020204" pitchFamily="34" charset="0"/>
              </a:rPr>
              <a:t>Multiple lytic bone lesions suggest metastatic disease, so histologic or cytologic evidence of bone metastases is not needed in this case. The patient had an accessible lesion so that a bronchoscopy with EBUS-TBNA provided a cytologic diagnosis. It is challenging to perform comprehensive biomarker testing on lung cancer tissue from bone biopsies because they typically require decalcification, a process that often renders the DNA unsuitable for genomic testing. Although some techniques, </a:t>
            </a:r>
            <a:r>
              <a:rPr lang="en-US" b="0" i="1" dirty="0">
                <a:solidFill>
                  <a:srgbClr val="000000"/>
                </a:solidFill>
                <a:effectLst/>
                <a:latin typeface="Open Sans" panose="020B0606030504020204" pitchFamily="34" charset="0"/>
              </a:rPr>
              <a:t>such as use of gentle chelating agents</a:t>
            </a:r>
            <a:r>
              <a:rPr lang="en-US" b="0" i="0" dirty="0">
                <a:solidFill>
                  <a:srgbClr val="000000"/>
                </a:solidFill>
                <a:effectLst/>
                <a:latin typeface="Open Sans" panose="020B0606030504020204" pitchFamily="34" charset="0"/>
              </a:rPr>
              <a:t>, may allow molecular testing after decalcification, it is critical to communicate with the laboratory performing the biomarker analysis to discuss whether any bone specimens are accepted.</a:t>
            </a:r>
            <a:r>
              <a:rPr lang="en-US" b="0" i="0" u="none" strike="noStrike" baseline="30000" dirty="0">
                <a:solidFill>
                  <a:srgbClr val="000000"/>
                </a:solidFill>
                <a:effectLst/>
                <a:latin typeface="Open Sans" panose="020B0606030504020204" pitchFamily="34" charset="0"/>
              </a:rPr>
              <a:t>  </a:t>
            </a:r>
            <a:r>
              <a:rPr lang="en-US" b="0" i="0" dirty="0">
                <a:solidFill>
                  <a:srgbClr val="000000"/>
                </a:solidFill>
                <a:effectLst/>
                <a:latin typeface="Open Sans" panose="020B0606030504020204" pitchFamily="34" charset="0"/>
              </a:rPr>
              <a:t>There is one important caveat: the presence of a significant </a:t>
            </a:r>
            <a:r>
              <a:rPr lang="en-US" b="0" i="1" dirty="0">
                <a:solidFill>
                  <a:srgbClr val="000000"/>
                </a:solidFill>
                <a:effectLst/>
                <a:latin typeface="Open Sans" panose="020B0606030504020204" pitchFamily="34" charset="0"/>
              </a:rPr>
              <a:t>soft tissue component</a:t>
            </a:r>
            <a:r>
              <a:rPr lang="en-US" b="0" i="0" dirty="0">
                <a:solidFill>
                  <a:srgbClr val="000000"/>
                </a:solidFill>
                <a:effectLst/>
                <a:latin typeface="Open Sans" panose="020B0606030504020204" pitchFamily="34" charset="0"/>
              </a:rPr>
              <a:t> to a metastatic bone lesion, by obviating the need for decalcification, may permit biomarker testing and thus make that lesion a preferable biopsy site. In this case, biopsy of the soft tissue component of the iliac lesion would have been less invasive and histologically would have documented a higher clinical stage.</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31</a:t>
            </a:fld>
            <a:endParaRPr lang="en-US"/>
          </a:p>
        </p:txBody>
      </p:sp>
    </p:spTree>
    <p:extLst>
      <p:ext uri="{BB962C8B-B14F-4D97-AF65-F5344CB8AC3E}">
        <p14:creationId xmlns:p14="http://schemas.microsoft.com/office/powerpoint/2010/main" val="2333490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000000"/>
                </a:solidFill>
                <a:effectLst/>
                <a:latin typeface="Open Sans" panose="020B0606030504020204" pitchFamily="34" charset="0"/>
              </a:rPr>
              <a:t> Similar to lesions in the brain, imaging is highly suggestive of metastatic disease to the bone and does not typically require histologic confirmation.</a:t>
            </a:r>
          </a:p>
          <a:p>
            <a:pPr algn="l">
              <a:buFont typeface="+mj-lt"/>
              <a:buAutoNum type="arabicPeriod"/>
            </a:pPr>
            <a:r>
              <a:rPr lang="en-US" b="0" i="0" dirty="0">
                <a:solidFill>
                  <a:srgbClr val="000000"/>
                </a:solidFill>
                <a:effectLst/>
                <a:latin typeface="Open Sans" panose="020B0606030504020204" pitchFamily="34" charset="0"/>
              </a:rPr>
              <a:t> If the evidence for metastatic disease is </a:t>
            </a:r>
            <a:r>
              <a:rPr lang="en-US" b="0" i="1" dirty="0">
                <a:solidFill>
                  <a:srgbClr val="000000"/>
                </a:solidFill>
                <a:effectLst/>
                <a:latin typeface="Open Sans" panose="020B0606030504020204" pitchFamily="34" charset="0"/>
              </a:rPr>
              <a:t>NOT</a:t>
            </a:r>
            <a:r>
              <a:rPr lang="en-US" b="0" i="0" dirty="0">
                <a:solidFill>
                  <a:srgbClr val="000000"/>
                </a:solidFill>
                <a:effectLst/>
                <a:latin typeface="Open Sans" panose="020B0606030504020204" pitchFamily="34" charset="0"/>
              </a:rPr>
              <a:t> overwhelming (e.g., a solitary suspicious boney site on PET scan), it may require sampling to confirm disease, especially if the patient would otherwise be excluded from a curative-intent treatment. For instance, false-positive PET signals can occur at sites of infection, arthritis, or osteonecrosis. An alternative approach to biopsy in such a case might be to perform a different radiologic evaluation of the suspicious site (e.g., MRI scan) to corroborate or refute the suspicion of metastasis.</a:t>
            </a:r>
          </a:p>
          <a:p>
            <a:pPr algn="l">
              <a:buFont typeface="+mj-lt"/>
              <a:buAutoNum type="arabicPeriod"/>
            </a:pPr>
            <a:r>
              <a:rPr lang="en-US" b="0" i="0" dirty="0">
                <a:solidFill>
                  <a:srgbClr val="000000"/>
                </a:solidFill>
                <a:effectLst/>
                <a:latin typeface="Open Sans" panose="020B0606030504020204" pitchFamily="34" charset="0"/>
              </a:rPr>
              <a:t> Although boney sites of metastasis may be peripheral and easily biopsied, they are often a poor choice for biopsy because the decalcification process can render the sample unsuitable for biomarker testing, and some laboratories may not accept any bone biopsies for biomarker testing. However, sites of bone metastasis with a significant </a:t>
            </a:r>
            <a:r>
              <a:rPr lang="en-US" b="0" i="1" dirty="0">
                <a:solidFill>
                  <a:srgbClr val="000000"/>
                </a:solidFill>
                <a:effectLst/>
                <a:latin typeface="Open Sans" panose="020B0606030504020204" pitchFamily="34" charset="0"/>
              </a:rPr>
              <a:t>soft tissue component</a:t>
            </a:r>
            <a:r>
              <a:rPr lang="en-US" b="0" i="0" dirty="0">
                <a:solidFill>
                  <a:srgbClr val="000000"/>
                </a:solidFill>
                <a:effectLst/>
                <a:latin typeface="Open Sans" panose="020B0606030504020204" pitchFamily="34" charset="0"/>
              </a:rPr>
              <a:t> are unlikely to require decalcification.</a:t>
            </a:r>
          </a:p>
          <a:p>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32</a:t>
            </a:fld>
            <a:endParaRPr lang="en-US"/>
          </a:p>
        </p:txBody>
      </p:sp>
    </p:spTree>
    <p:extLst>
      <p:ext uri="{BB962C8B-B14F-4D97-AF65-F5344CB8AC3E}">
        <p14:creationId xmlns:p14="http://schemas.microsoft.com/office/powerpoint/2010/main" val="3437194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The task of diagnosing lung cancer has dramatically increased in difficulty and complexity over the last 20 years, driven by changing epidemiology and the rapid expansion and </a:t>
            </a:r>
            <a:r>
              <a:rPr lang="en-US" b="0" i="0" dirty="0" err="1">
                <a:solidFill>
                  <a:srgbClr val="212121"/>
                </a:solidFill>
                <a:effectLst/>
                <a:latin typeface="Cambria" panose="02040503050406030204" pitchFamily="18" charset="0"/>
              </a:rPr>
              <a:t>personalisation</a:t>
            </a:r>
            <a:r>
              <a:rPr lang="en-US" b="0" i="0" dirty="0">
                <a:solidFill>
                  <a:srgbClr val="212121"/>
                </a:solidFill>
                <a:effectLst/>
                <a:latin typeface="Cambria" panose="02040503050406030204" pitchFamily="18" charset="0"/>
              </a:rPr>
              <a:t> of treatment options in NSCLC. Whilst a small sample to distinguish between small cell and NSCLC was previously sufficient, the initial diagnostic procedure for lung cancer should now ideally simultaneously provide tissue for histopathological diagnosis, molecular testing and staging. Diagnostic techniques have adapted and developed in response to these changing conditions and there is now an arsenal of minimally invasive tools for lung cancer diagnosis. The utility and safety of these procedures vary greatly depending on the characteristics of both the patient and the </a:t>
            </a:r>
            <a:r>
              <a:rPr lang="en-US" b="0" i="0" dirty="0" err="1">
                <a:solidFill>
                  <a:srgbClr val="212121"/>
                </a:solidFill>
                <a:effectLst/>
                <a:latin typeface="Cambria" panose="02040503050406030204" pitchFamily="18" charset="0"/>
              </a:rPr>
              <a:t>tumour</a:t>
            </a:r>
            <a:r>
              <a:rPr lang="en-US" b="0" i="0" dirty="0">
                <a:solidFill>
                  <a:srgbClr val="212121"/>
                </a:solidFill>
                <a:effectLst/>
                <a:latin typeface="Cambria" panose="02040503050406030204" pitchFamily="18" charset="0"/>
              </a:rPr>
              <a:t>, and as a result the respiratory physician is faced with an increasingly difficult and </a:t>
            </a:r>
            <a:r>
              <a:rPr lang="en-US" b="0" i="0" dirty="0" err="1">
                <a:solidFill>
                  <a:srgbClr val="212121"/>
                </a:solidFill>
                <a:effectLst/>
                <a:latin typeface="Cambria" panose="02040503050406030204" pitchFamily="18" charset="0"/>
              </a:rPr>
              <a:t>individualised</a:t>
            </a:r>
            <a:r>
              <a:rPr lang="en-US" b="0" i="0" dirty="0">
                <a:solidFill>
                  <a:srgbClr val="212121"/>
                </a:solidFill>
                <a:effectLst/>
                <a:latin typeface="Cambria" panose="02040503050406030204" pitchFamily="18" charset="0"/>
              </a:rPr>
              <a:t> decision when planning the best diagnostic approach. A multidisciplinary approach to the diagnosis of lung cancer, including input from the respiratory proceduralist, has become increasingly important in ensuring the most efficient, low-risk and accurate diagnostic process for patients.</a:t>
            </a:r>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34</a:t>
            </a:fld>
            <a:endParaRPr lang="en-US"/>
          </a:p>
        </p:txBody>
      </p:sp>
    </p:spTree>
    <p:extLst>
      <p:ext uri="{BB962C8B-B14F-4D97-AF65-F5344CB8AC3E}">
        <p14:creationId xmlns:p14="http://schemas.microsoft.com/office/powerpoint/2010/main" val="1954865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Cambria" panose="02040503050406030204" pitchFamily="18" charset="0"/>
              </a:rPr>
              <a:t>Over the last 40 years, the prevalence of adenocarcinoma has been increasing relative to other lung cancer subtypes, impacting the need to obtain adequate tissue for histological subtyping and molecular testing. Along with this, there is an accompanying shift towards more peripherally located primary tumors which consequently has increased the difficulty in obtaining diagnostic material</a:t>
            </a:r>
            <a:endParaRPr lang="en-US" dirty="0"/>
          </a:p>
          <a:p>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4</a:t>
            </a:fld>
            <a:endParaRPr lang="en-US"/>
          </a:p>
        </p:txBody>
      </p:sp>
    </p:spTree>
    <p:extLst>
      <p:ext uri="{BB962C8B-B14F-4D97-AF65-F5344CB8AC3E}">
        <p14:creationId xmlns:p14="http://schemas.microsoft.com/office/powerpoint/2010/main" val="2113051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35</a:t>
            </a:fld>
            <a:endParaRPr lang="en-US" dirty="0"/>
          </a:p>
        </p:txBody>
      </p:sp>
    </p:spTree>
    <p:extLst>
      <p:ext uri="{BB962C8B-B14F-4D97-AF65-F5344CB8AC3E}">
        <p14:creationId xmlns:p14="http://schemas.microsoft.com/office/powerpoint/2010/main" val="2159131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FEAB346C-2DC8-40D4-808D-672EDA24A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4832A96-AE7E-4484-B1FE-AD890A73136C}" type="slidenum">
              <a:rPr lang="en-US" altLang="en-US" smtClean="0"/>
              <a:pPr>
                <a:spcBef>
                  <a:spcPct val="0"/>
                </a:spcBef>
              </a:pPr>
              <a:t>37</a:t>
            </a:fld>
            <a:endParaRPr lang="en-US" altLang="en-US" dirty="0"/>
          </a:p>
        </p:txBody>
      </p:sp>
      <p:sp>
        <p:nvSpPr>
          <p:cNvPr id="18434" name="Rectangle 2">
            <a:extLst>
              <a:ext uri="{FF2B5EF4-FFF2-40B4-BE49-F238E27FC236}">
                <a16:creationId xmlns:a16="http://schemas.microsoft.com/office/drawing/2014/main" id="{50E47A35-72A0-4F1B-91E9-0B1AD5017EC9}"/>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2F830192-5506-4B0E-85A0-80A76245E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25123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D95DC203-5E32-4573-9854-64DD5A115B21}"/>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7EF290AA-FA13-4935-874D-983EA3DCB7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cfDNA explanation, explain that the remaining 90%+ comes from blood cells</a:t>
            </a:r>
          </a:p>
          <a:p>
            <a:r>
              <a:rPr lang="en-US" altLang="en-US" sz="2000" dirty="0">
                <a:latin typeface="Arial" panose="020B0604020202020204" pitchFamily="34" charset="0"/>
                <a:ea typeface="ＭＳ Ｐゴシック" panose="020B0600070205080204" pitchFamily="34" charset="-128"/>
              </a:rPr>
              <a:t>Circulating tumor DNA (ctDNA) is under-represented in plasma</a:t>
            </a:r>
          </a:p>
          <a:p>
            <a:pPr lvl="1">
              <a:buFontTx/>
              <a:buChar char="•"/>
            </a:pPr>
            <a:r>
              <a:rPr lang="en-US" altLang="en-US" sz="1600" dirty="0">
                <a:latin typeface="Arial" panose="020B0604020202020204" pitchFamily="34" charset="0"/>
                <a:ea typeface="ＭＳ Ｐゴシック" panose="020B0600070205080204" pitchFamily="34" charset="-128"/>
              </a:rPr>
              <a:t>Typically &lt;1% of total cfDNA in localized cancer &amp; &lt;10% in advanced cancer patients</a:t>
            </a:r>
          </a:p>
          <a:p>
            <a:endParaRPr lang="en-US" altLang="en-US" dirty="0">
              <a:latin typeface="Arial" panose="020B0604020202020204" pitchFamily="34" charset="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7EB18330-0D2E-4CB2-857D-F2400BCB69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C914D7-4A5D-4DE8-A3E8-34069C530C94}" type="slidenum">
              <a:rPr lang="en-US" altLang="en-US" sz="1200" smtClean="0"/>
              <a:pPr/>
              <a:t>38</a:t>
            </a:fld>
            <a:endParaRPr lang="en-US" altLang="en-US" sz="12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FEAB346C-2DC8-40D4-808D-672EDA24A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4832A96-AE7E-4484-B1FE-AD890A73136C}" type="slidenum">
              <a:rPr lang="en-US" altLang="en-US" smtClean="0"/>
              <a:pPr>
                <a:spcBef>
                  <a:spcPct val="0"/>
                </a:spcBef>
              </a:pPr>
              <a:t>39</a:t>
            </a:fld>
            <a:endParaRPr lang="en-US" altLang="en-US" dirty="0"/>
          </a:p>
        </p:txBody>
      </p:sp>
      <p:sp>
        <p:nvSpPr>
          <p:cNvPr id="18434" name="Rectangle 2">
            <a:extLst>
              <a:ext uri="{FF2B5EF4-FFF2-40B4-BE49-F238E27FC236}">
                <a16:creationId xmlns:a16="http://schemas.microsoft.com/office/drawing/2014/main" id="{50E47A35-72A0-4F1B-91E9-0B1AD5017EC9}"/>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2F830192-5506-4B0E-85A0-80A76245E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152486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40</a:t>
            </a:fld>
            <a:endParaRPr lang="en-US" dirty="0"/>
          </a:p>
        </p:txBody>
      </p:sp>
    </p:spTree>
    <p:extLst>
      <p:ext uri="{BB962C8B-B14F-4D97-AF65-F5344CB8AC3E}">
        <p14:creationId xmlns:p14="http://schemas.microsoft.com/office/powerpoint/2010/main" val="30229744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FEAB346C-2DC8-40D4-808D-672EDA24A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4832A96-AE7E-4484-B1FE-AD890A73136C}" type="slidenum">
              <a:rPr lang="en-US" altLang="en-US" smtClean="0"/>
              <a:pPr>
                <a:spcBef>
                  <a:spcPct val="0"/>
                </a:spcBef>
              </a:pPr>
              <a:t>41</a:t>
            </a:fld>
            <a:endParaRPr lang="en-US" altLang="en-US" dirty="0"/>
          </a:p>
        </p:txBody>
      </p:sp>
      <p:sp>
        <p:nvSpPr>
          <p:cNvPr id="18434" name="Rectangle 2">
            <a:extLst>
              <a:ext uri="{FF2B5EF4-FFF2-40B4-BE49-F238E27FC236}">
                <a16:creationId xmlns:a16="http://schemas.microsoft.com/office/drawing/2014/main" id="{50E47A35-72A0-4F1B-91E9-0B1AD5017EC9}"/>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2F830192-5506-4B0E-85A0-80A76245E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29340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50% decrease mPFS 6.1 vs 1.9; mOS=15.3 vs 5.1 mo</a:t>
            </a:r>
          </a:p>
          <a:p>
            <a:r>
              <a:rPr lang="en-US" dirty="0"/>
              <a:t>&gt;/= 90% DECREASE mPFS comparable with full clearance</a:t>
            </a:r>
          </a:p>
          <a:p>
            <a:endParaRPr lang="en-US" dirty="0"/>
          </a:p>
          <a:p>
            <a:pPr algn="l"/>
            <a:r>
              <a:rPr lang="en-US" sz="1800" b="0" i="0" u="none" strike="noStrike" baseline="0" dirty="0">
                <a:solidFill>
                  <a:srgbClr val="191F24"/>
                </a:solidFill>
                <a:latin typeface="Arial" panose="020B0604020202020204" pitchFamily="34" charset="0"/>
              </a:rPr>
              <a:t>When adjusting for covariates, including PD-L1, any ctDNA decrease and full ctDNA clearance at C4D1 from baseline remained statistically significant as independent prognostic factors for clinical outcomes</a:t>
            </a:r>
          </a:p>
          <a:p>
            <a:pPr algn="l"/>
            <a:endParaRPr lang="en-US" sz="1800" b="0" i="0" u="none" strike="noStrike" baseline="0" dirty="0">
              <a:solidFill>
                <a:srgbClr val="191F24"/>
              </a:solidFill>
              <a:latin typeface="Arial" panose="020B0604020202020204" pitchFamily="34" charset="0"/>
            </a:endParaRPr>
          </a:p>
          <a:p>
            <a:pPr algn="l"/>
            <a:r>
              <a:rPr lang="en-US" sz="1200" b="0" i="0" u="none" strike="noStrike" baseline="0" dirty="0">
                <a:latin typeface="Arial" panose="020B0604020202020204" pitchFamily="34" charset="0"/>
              </a:rPr>
              <a:t>of 38 chemoIO patients with ctDNA clearance at C4D1, only 21 (55%) had early clearance at C2D1; and of the 23 patients with early</a:t>
            </a:r>
          </a:p>
          <a:p>
            <a:pPr algn="l"/>
            <a:r>
              <a:rPr lang="en-US" sz="1200" b="0" i="0" u="none" strike="noStrike" baseline="0" dirty="0">
                <a:latin typeface="Arial" panose="020B0604020202020204" pitchFamily="34" charset="0"/>
              </a:rPr>
              <a:t>clearance at C2D1, two developed detectable ctDNA by C4D1.</a:t>
            </a:r>
            <a:endParaRPr lang="en-US" dirty="0"/>
          </a:p>
          <a:p>
            <a:pPr algn="l"/>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42</a:t>
            </a:fld>
            <a:endParaRPr lang="en-US"/>
          </a:p>
        </p:txBody>
      </p:sp>
    </p:spTree>
    <p:extLst>
      <p:ext uri="{BB962C8B-B14F-4D97-AF65-F5344CB8AC3E}">
        <p14:creationId xmlns:p14="http://schemas.microsoft.com/office/powerpoint/2010/main" val="3745622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45</a:t>
            </a:fld>
            <a:endParaRPr lang="en-US" dirty="0"/>
          </a:p>
        </p:txBody>
      </p:sp>
    </p:spTree>
    <p:extLst>
      <p:ext uri="{BB962C8B-B14F-4D97-AF65-F5344CB8AC3E}">
        <p14:creationId xmlns:p14="http://schemas.microsoft.com/office/powerpoint/2010/main" val="3413542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FEAB346C-2DC8-40D4-808D-672EDA24A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4832A96-AE7E-4484-B1FE-AD890A73136C}" type="slidenum">
              <a:rPr lang="en-US" altLang="en-US" smtClean="0"/>
              <a:pPr>
                <a:spcBef>
                  <a:spcPct val="0"/>
                </a:spcBef>
              </a:pPr>
              <a:t>47</a:t>
            </a:fld>
            <a:endParaRPr lang="en-US" altLang="en-US" dirty="0"/>
          </a:p>
        </p:txBody>
      </p:sp>
      <p:sp>
        <p:nvSpPr>
          <p:cNvPr id="18434" name="Rectangle 2">
            <a:extLst>
              <a:ext uri="{FF2B5EF4-FFF2-40B4-BE49-F238E27FC236}">
                <a16:creationId xmlns:a16="http://schemas.microsoft.com/office/drawing/2014/main" id="{50E47A35-72A0-4F1B-91E9-0B1AD5017EC9}"/>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2F830192-5506-4B0E-85A0-80A76245E0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741473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D95DC203-5E32-4573-9854-64DD5A115B21}"/>
              </a:ext>
            </a:extLst>
          </p:cNvPr>
          <p:cNvSpPr>
            <a:spLocks noGrp="1" noRot="1" noChangeAspect="1" noChangeArrowheads="1" noTextEdit="1"/>
          </p:cNvSpPr>
          <p:nvPr>
            <p:ph type="sldImg"/>
          </p:nvPr>
        </p:nvSpPr>
        <p:spPr>
          <a:ln/>
        </p:spPr>
      </p:sp>
      <p:sp>
        <p:nvSpPr>
          <p:cNvPr id="20482" name="Notes Placeholder 2">
            <a:extLst>
              <a:ext uri="{FF2B5EF4-FFF2-40B4-BE49-F238E27FC236}">
                <a16:creationId xmlns:a16="http://schemas.microsoft.com/office/drawing/2014/main" id="{7EF290AA-FA13-4935-874D-983EA3DCB7B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7EB18330-0D2E-4CB2-857D-F2400BCB69C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2C914D7-4A5D-4DE8-A3E8-34069C530C94}" type="slidenum">
              <a:rPr lang="en-US" altLang="en-US" sz="1200" smtClean="0"/>
              <a:pPr/>
              <a:t>50</a:t>
            </a:fld>
            <a:endParaRPr lang="en-US"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strike="noStrike" spc="-1" dirty="0">
                <a:latin typeface="Arial"/>
              </a:rPr>
              <a:t>Proposed timeline for diagnosing advanced </a:t>
            </a:r>
            <a:r>
              <a:rPr lang="en-US" sz="1000" b="0" strike="noStrike" spc="-1" dirty="0" err="1">
                <a:latin typeface="Arial"/>
              </a:rPr>
              <a:t>nonsmall</a:t>
            </a:r>
            <a:r>
              <a:rPr lang="en-US" sz="1000" b="0" strike="noStrike" spc="-1" dirty="0">
                <a:latin typeface="Arial"/>
              </a:rPr>
              <a:t> cell lung cancer. *2018 College of American Pathologists/International Association for the Study of Lung Cancer/Association of Molecular Pathology guidelines suggest that ideal turnaround time from receipt of specimens to reporting of all results should be &lt;10 business days (see Lindeman et a</a:t>
            </a:r>
          </a:p>
          <a:p>
            <a:endParaRPr lang="en-US" sz="1000" b="0" strike="noStrike" spc="-1" dirty="0">
              <a:latin typeface="Arial"/>
            </a:endParaRPr>
          </a:p>
          <a:p>
            <a:r>
              <a:rPr lang="en-US" sz="1200" b="0" i="0" dirty="0">
                <a:solidFill>
                  <a:srgbClr val="000000"/>
                </a:solidFill>
                <a:effectLst/>
                <a:latin typeface="Open Sans" panose="020B0604020202020204" pitchFamily="34" charset="0"/>
              </a:rPr>
              <a:t>The goal of this guide is to aid multidisciplinary teams and health care providers involved in the initial diagnosis of lung cancer in achieving successful biomarker testing with a focus on timely decision making around the time of diagnosis. The initial site selected for biopsy is critical to the diagnostic process and should be chosen with care. Fundamental to this discussion is an understanding of methods to establish lung cancer diagnosis and appropriate staging tests. </a:t>
            </a:r>
            <a:r>
              <a:rPr lang="en-US" sz="1000" b="0" strike="noStrike" spc="-1" dirty="0">
                <a:latin typeface="Arial"/>
              </a:rPr>
              <a:t>l., 201811). </a:t>
            </a:r>
          </a:p>
        </p:txBody>
      </p:sp>
      <p:sp>
        <p:nvSpPr>
          <p:cNvPr id="4" name="Slide Number Placeholder 3"/>
          <p:cNvSpPr>
            <a:spLocks noGrp="1"/>
          </p:cNvSpPr>
          <p:nvPr>
            <p:ph type="sldNum" sz="quarter" idx="5"/>
          </p:nvPr>
        </p:nvSpPr>
        <p:spPr/>
        <p:txBody>
          <a:bodyPr/>
          <a:lstStyle/>
          <a:p>
            <a:fld id="{9FDFA9C6-33F4-B54F-9A0B-9DB4C4A2881C}" type="slidenum">
              <a:rPr lang="en-US" smtClean="0"/>
              <a:t>5</a:t>
            </a:fld>
            <a:endParaRPr lang="en-US"/>
          </a:p>
        </p:txBody>
      </p:sp>
    </p:spTree>
    <p:extLst>
      <p:ext uri="{BB962C8B-B14F-4D97-AF65-F5344CB8AC3E}">
        <p14:creationId xmlns:p14="http://schemas.microsoft.com/office/powerpoint/2010/main" val="1553545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51</a:t>
            </a:fld>
            <a:endParaRPr lang="en-US" dirty="0"/>
          </a:p>
        </p:txBody>
      </p:sp>
    </p:spTree>
    <p:extLst>
      <p:ext uri="{BB962C8B-B14F-4D97-AF65-F5344CB8AC3E}">
        <p14:creationId xmlns:p14="http://schemas.microsoft.com/office/powerpoint/2010/main" val="1154903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Invitae</a:t>
            </a:r>
            <a:r>
              <a:rPr lang="en-US" dirty="0"/>
              <a:t> PCM- 50 variants LOD 0.008% (80 ppm)</a:t>
            </a:r>
          </a:p>
        </p:txBody>
      </p:sp>
      <p:sp>
        <p:nvSpPr>
          <p:cNvPr id="4" name="Slide Number Placeholder 3"/>
          <p:cNvSpPr>
            <a:spLocks noGrp="1"/>
          </p:cNvSpPr>
          <p:nvPr>
            <p:ph type="sldNum" sz="quarter" idx="5"/>
          </p:nvPr>
        </p:nvSpPr>
        <p:spPr/>
        <p:txBody>
          <a:bodyPr/>
          <a:lstStyle/>
          <a:p>
            <a:fld id="{9FDFA9C6-33F4-B54F-9A0B-9DB4C4A2881C}" type="slidenum">
              <a:rPr lang="en-US" smtClean="0"/>
              <a:t>53</a:t>
            </a:fld>
            <a:endParaRPr lang="en-US" dirty="0"/>
          </a:p>
        </p:txBody>
      </p:sp>
    </p:spTree>
    <p:extLst>
      <p:ext uri="{BB962C8B-B14F-4D97-AF65-F5344CB8AC3E}">
        <p14:creationId xmlns:p14="http://schemas.microsoft.com/office/powerpoint/2010/main" val="3804622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57</a:t>
            </a:fld>
            <a:endParaRPr lang="en-US" dirty="0"/>
          </a:p>
        </p:txBody>
      </p:sp>
    </p:spTree>
    <p:extLst>
      <p:ext uri="{BB962C8B-B14F-4D97-AF65-F5344CB8AC3E}">
        <p14:creationId xmlns:p14="http://schemas.microsoft.com/office/powerpoint/2010/main" val="671900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58</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44546A"/>
              </a:solidFill>
              <a:cs typeface="Calibri"/>
            </a:endParaRPr>
          </a:p>
          <a:p>
            <a:endParaRPr lang="en-US"/>
          </a:p>
          <a:p>
            <a:endParaRPr lang="en-US"/>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0B5BB-8CD5-492E-84C7-6997924BE37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9013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68</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88</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1L, first 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2CB4-9748-40B1-8256-F9CCAA63F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973488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 investigator assessed; IRC, independent review committee; NR, not reached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30827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cs typeface="Times New Roman" panose="02020603050405020304" pitchFamily="18" charset="0"/>
              </a:rPr>
              <a:t>BICR, blinded independent central review; CI, confidence interval; DoR, duration of response; IC, intracranial; IC-DoR, intracranial duration of response; IC-ORR, intracranial objective response rate; ITT, intention-to-treat; NE, not estimable; NR, not reached; ORR, objective response rate.</a:t>
            </a:r>
          </a:p>
          <a:p>
            <a:endParaRPr lang="en-US" i="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6152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Open Sans" panose="020B0606030504020204" pitchFamily="34" charset="0"/>
              </a:rPr>
              <a:t>We summarize the key tenets for optimal biopsy site selection this table here. </a:t>
            </a:r>
            <a:endParaRPr lang="en-US" b="0" i="0" dirty="0">
              <a:solidFill>
                <a:srgbClr val="1C1D1E"/>
              </a:solidFill>
              <a:effectLst/>
              <a:latin typeface="Open Sans" panose="020B0606030504020204" pitchFamily="34" charset="0"/>
            </a:endParaRPr>
          </a:p>
          <a:p>
            <a:pPr algn="l" fontAlgn="t">
              <a:buFont typeface="Arial" panose="020B0604020202020204" pitchFamily="34" charset="0"/>
              <a:buNone/>
            </a:pPr>
            <a:r>
              <a:rPr lang="en-US" b="0" i="0" dirty="0">
                <a:solidFill>
                  <a:srgbClr val="1C1D1E"/>
                </a:solidFill>
                <a:effectLst/>
                <a:latin typeface="Open Sans" panose="020B0606030504020204" pitchFamily="34" charset="0"/>
              </a:rPr>
              <a:t>1. Confirm the diagnosis and subtype of lung cancer (squamous, adenocarcinoma, small cell, etc.).</a:t>
            </a:r>
          </a:p>
          <a:p>
            <a:pPr algn="l" fontAlgn="t">
              <a:buFont typeface="Arial" panose="020B0604020202020204" pitchFamily="34" charset="0"/>
              <a:buNone/>
            </a:pPr>
            <a:r>
              <a:rPr lang="en-US" b="0" i="0" dirty="0">
                <a:solidFill>
                  <a:srgbClr val="1C1D1E"/>
                </a:solidFill>
                <a:effectLst/>
                <a:latin typeface="Open Sans" panose="020B0606030504020204" pitchFamily="34" charset="0"/>
              </a:rPr>
              <a:t>2. Histologically confirm the most advanced stage (within the limits of safety and yield).</a:t>
            </a:r>
          </a:p>
          <a:p>
            <a:pPr algn="l" fontAlgn="t">
              <a:buFont typeface="Arial" panose="020B0604020202020204" pitchFamily="34" charset="0"/>
              <a:buNone/>
            </a:pPr>
            <a:r>
              <a:rPr lang="en-US" b="0" i="0" dirty="0">
                <a:solidFill>
                  <a:srgbClr val="1C1D1E"/>
                </a:solidFill>
                <a:effectLst/>
                <a:latin typeface="Open Sans" panose="020B0606030504020204" pitchFamily="34" charset="0"/>
              </a:rPr>
              <a:t>3. Secure sufficient quality and quantity of tissue for comprehensive biomarker testing.</a:t>
            </a:r>
          </a:p>
          <a:p>
            <a:pPr algn="l" fontAlgn="t">
              <a:buFont typeface="Arial" panose="020B0604020202020204" pitchFamily="34" charset="0"/>
              <a:buNone/>
            </a:pPr>
            <a:r>
              <a:rPr lang="en-US" b="0" i="0" dirty="0">
                <a:solidFill>
                  <a:srgbClr val="1C1D1E"/>
                </a:solidFill>
                <a:effectLst/>
                <a:latin typeface="Open Sans" panose="020B0606030504020204" pitchFamily="34" charset="0"/>
              </a:rPr>
              <a:t>4. Minimize patient risk and cost exposure.</a:t>
            </a:r>
          </a:p>
          <a:p>
            <a:endParaRPr lang="en-US" dirty="0"/>
          </a:p>
        </p:txBody>
      </p:sp>
      <p:sp>
        <p:nvSpPr>
          <p:cNvPr id="4" name="Slide Number Placeholder 3"/>
          <p:cNvSpPr>
            <a:spLocks noGrp="1"/>
          </p:cNvSpPr>
          <p:nvPr>
            <p:ph type="sldNum" sz="quarter" idx="5"/>
          </p:nvPr>
        </p:nvSpPr>
        <p:spPr/>
        <p:txBody>
          <a:bodyPr/>
          <a:lstStyle/>
          <a:p>
            <a:fld id="{9FDFA9C6-33F4-B54F-9A0B-9DB4C4A2881C}" type="slidenum">
              <a:rPr lang="en-US" smtClean="0"/>
              <a:t>6</a:t>
            </a:fld>
            <a:endParaRPr lang="en-US"/>
          </a:p>
        </p:txBody>
      </p:sp>
    </p:spTree>
    <p:extLst>
      <p:ext uri="{BB962C8B-B14F-4D97-AF65-F5344CB8AC3E}">
        <p14:creationId xmlns:p14="http://schemas.microsoft.com/office/powerpoint/2010/main" val="27831714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t>ILD, interstitial lung disease; ; TKI, tyrosine kinase inhibitor; TRAE, treatment-related adverse event.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A2CB4-9748-40B1-8256-F9CCAA63F0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7812625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63186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3223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08539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CT, chemotherapy; ECOG, Eastern Cooperative Oncology Group; PS, performance status.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70122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CT, chemotherapy; DFS, disease-free survival; ECOG, Eastern Cooperative Oncology Group; ITT, intention-to-treat; LN, lymph node; NR, not reached; PS, performance status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3680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CNS, central nervous system; CT, chemotherapy; DFS, disease-free survival; ITT, intention-to-treat; OS, overall survival.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46236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CNS, central nervous system; DFS, disease-free survival; NSCLC, non-small-cell lung cancer.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07115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113</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A96171-A15F-AF4E-B7C5-E1453CAAF64D}" type="slidenum">
              <a:rPr lang="en-US" smtClean="0"/>
              <a:t>133</a:t>
            </a:fld>
            <a:endParaRPr lang="en-US" dirty="0"/>
          </a:p>
        </p:txBody>
      </p:sp>
    </p:spTree>
    <p:extLst>
      <p:ext uri="{BB962C8B-B14F-4D97-AF65-F5344CB8AC3E}">
        <p14:creationId xmlns:p14="http://schemas.microsoft.com/office/powerpoint/2010/main" val="168246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While tissue sampling with bronchoscopy (through washings, brushings and forceps biopsy) has a diagnostic yield of 88% in large central lesions, the sensitivity declines significantly as lesions become smaller and more distal. In fact, the diagnostic yield of bronchoscopy for lesions &lt;2 cm and in the outer 1/3 of the lung was shown in one study to be as low as 14% </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7</a:t>
            </a:fld>
            <a:endParaRPr lang="en-US"/>
          </a:p>
        </p:txBody>
      </p:sp>
    </p:spTree>
    <p:extLst>
      <p:ext uri="{BB962C8B-B14F-4D97-AF65-F5344CB8AC3E}">
        <p14:creationId xmlns:p14="http://schemas.microsoft.com/office/powerpoint/2010/main" val="22271998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CR, complete response; IC, intracranial; DoR, duration of response; OS, overall survival; PD, progressive disease; PFS, progression-free survival; PR, partial response; SD, stable disease.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39804-EEAD-4545-8BE4-81E04A7275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6359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CNS, central nervous system; CR, complete response; PR, partial response.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0ABAA2-6C4E-466F-9BAE-1C454D0B24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7263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BICR, blinded independent central review; </a:t>
            </a:r>
            <a:r>
              <a:rPr lang="en-US" b="0" i="1" dirty="0"/>
              <a:t>PFS, progression-free survival.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0ABAA2-6C4E-466F-9BAE-1C454D0B2418}"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24836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IO, immunotherapy; </a:t>
            </a:r>
            <a:r>
              <a:rPr lang="en-US" i="1" dirty="0"/>
              <a:t>OS, overall </a:t>
            </a:r>
            <a:r>
              <a:rPr lang="en-US" b="0" i="1" dirty="0"/>
              <a:t>survival.</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0ABAA2-6C4E-466F-9BAE-1C454D0B2418}"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6230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schema of SCARLET study.</a:t>
            </a:r>
          </a:p>
          <a:p>
            <a:r>
              <a:rPr kumimoji="1" lang="en-US" altLang="ja-JP" dirty="0"/>
              <a:t>Key inclusion Criteria are as follows.</a:t>
            </a:r>
          </a:p>
          <a:p>
            <a:r>
              <a:rPr kumimoji="1" lang="en-US" altLang="ja-JP" dirty="0"/>
              <a:t>Patients diagnosed as advanced stage Non-squamous, NSCLC, harboring KRAS G12 mutation.</a:t>
            </a:r>
          </a:p>
          <a:p>
            <a:pPr marL="0" indent="0">
              <a:buClr>
                <a:srgbClr val="008764"/>
              </a:buClr>
              <a:buFont typeface="Arial" panose="020B0604020202020204" pitchFamily="34" charset="0"/>
              <a:buNone/>
            </a:pPr>
            <a:r>
              <a:rPr kumimoji="1" lang="en-US" altLang="ja-JP" dirty="0"/>
              <a:t>Naïve for </a:t>
            </a:r>
            <a:r>
              <a:rPr kumimoji="1" lang="en-US" altLang="ja-JP" sz="1200" dirty="0">
                <a:solidFill>
                  <a:srgbClr val="002557"/>
                </a:solidFill>
                <a:latin typeface="+mj-lt"/>
              </a:rPr>
              <a:t>Cytotoxic chemotherapy and KRAS inhibitor</a:t>
            </a:r>
          </a:p>
          <a:p>
            <a:pPr marL="0" indent="0">
              <a:buClr>
                <a:srgbClr val="008764"/>
              </a:buClr>
              <a:buFont typeface="Arial" panose="020B0604020202020204" pitchFamily="34" charset="0"/>
              <a:buNone/>
            </a:pPr>
            <a:r>
              <a:rPr kumimoji="1" lang="en-US" altLang="ja-JP" sz="1200" dirty="0">
                <a:solidFill>
                  <a:srgbClr val="002557"/>
                </a:solidFill>
                <a:latin typeface="+mj-lt"/>
              </a:rPr>
              <a:t>Patients should have measurable lesion</a:t>
            </a:r>
          </a:p>
          <a:p>
            <a:pPr marL="0" indent="0">
              <a:buClr>
                <a:srgbClr val="008764"/>
              </a:buClr>
              <a:buFont typeface="Arial" panose="020B0604020202020204" pitchFamily="34" charset="0"/>
              <a:buNone/>
            </a:pPr>
            <a:r>
              <a:rPr lang="en-US" altLang="ja-JP" sz="1200" dirty="0">
                <a:solidFill>
                  <a:srgbClr val="002557"/>
                </a:solidFill>
                <a:latin typeface="+mj-lt"/>
              </a:rPr>
              <a:t>And ECOG PS of 0-1</a:t>
            </a:r>
          </a:p>
          <a:p>
            <a:pPr marL="0" indent="0">
              <a:buClr>
                <a:srgbClr val="008764"/>
              </a:buClr>
              <a:buFont typeface="Arial" panose="020B0604020202020204" pitchFamily="34" charset="0"/>
              <a:buNone/>
            </a:pPr>
            <a:r>
              <a:rPr lang="en-US" altLang="ja-JP" sz="1200" dirty="0">
                <a:solidFill>
                  <a:srgbClr val="002557"/>
                </a:solidFill>
                <a:latin typeface="+mj-lt"/>
              </a:rPr>
              <a:t>In this study, CNS metastases were allowed unless symptomatic</a:t>
            </a:r>
          </a:p>
          <a:p>
            <a:pPr marL="0" indent="0">
              <a:buClr>
                <a:srgbClr val="008764"/>
              </a:buClr>
              <a:buFont typeface="Arial" panose="020B0604020202020204" pitchFamily="34" charset="0"/>
              <a:buNone/>
            </a:pPr>
            <a:endParaRPr lang="en-US" altLang="ja-JP" sz="1200" dirty="0">
              <a:solidFill>
                <a:srgbClr val="002557"/>
              </a:solidFill>
              <a:latin typeface="+mj-lt"/>
            </a:endParaRPr>
          </a:p>
          <a:p>
            <a:pPr marL="0" indent="0">
              <a:buClr>
                <a:srgbClr val="008764"/>
              </a:buClr>
              <a:buFont typeface="Arial" panose="020B0604020202020204" pitchFamily="34" charset="0"/>
              <a:buNone/>
            </a:pPr>
            <a:r>
              <a:rPr lang="en-US" altLang="ja-JP" sz="1200" dirty="0">
                <a:solidFill>
                  <a:srgbClr val="002557"/>
                </a:solidFill>
                <a:latin typeface="+mj-lt"/>
              </a:rPr>
              <a:t>Study treatment</a:t>
            </a:r>
            <a:r>
              <a:rPr kumimoji="1" lang="en-US" altLang="ja-JP" sz="1200" dirty="0">
                <a:solidFill>
                  <a:srgbClr val="002557"/>
                </a:solidFill>
                <a:latin typeface="+mj-lt"/>
              </a:rPr>
              <a:t> consisted of 4 cycles of </a:t>
            </a:r>
            <a:r>
              <a:rPr kumimoji="1" lang="en-US" altLang="ja-JP" sz="1200" dirty="0" err="1">
                <a:solidFill>
                  <a:srgbClr val="002557"/>
                </a:solidFill>
                <a:latin typeface="+mj-lt"/>
              </a:rPr>
              <a:t>sotorasib</a:t>
            </a:r>
            <a:r>
              <a:rPr kumimoji="1" lang="en-US" altLang="ja-JP" sz="1200" dirty="0">
                <a:solidFill>
                  <a:srgbClr val="002557"/>
                </a:solidFill>
                <a:latin typeface="+mj-lt"/>
              </a:rPr>
              <a:t> 960mg plus CBDCA AUC of 5 and PEM 500mg per m2 followed by maintenance treatment with </a:t>
            </a:r>
            <a:r>
              <a:rPr kumimoji="1" lang="en-US" altLang="ja-JP" sz="1200" dirty="0" err="1">
                <a:solidFill>
                  <a:srgbClr val="002557"/>
                </a:solidFill>
                <a:latin typeface="+mj-lt"/>
              </a:rPr>
              <a:t>sotorasib</a:t>
            </a:r>
            <a:r>
              <a:rPr kumimoji="1" lang="en-US" altLang="ja-JP" sz="1200" dirty="0">
                <a:solidFill>
                  <a:srgbClr val="002557"/>
                </a:solidFill>
                <a:latin typeface="+mj-lt"/>
              </a:rPr>
              <a:t> and PEM until progression.</a:t>
            </a:r>
          </a:p>
          <a:p>
            <a:pPr marL="0" indent="0">
              <a:buClr>
                <a:srgbClr val="008764"/>
              </a:buClr>
              <a:buFont typeface="Arial" panose="020B0604020202020204" pitchFamily="34" charset="0"/>
              <a:buNone/>
            </a:pPr>
            <a:endParaRPr kumimoji="1" lang="en-US" altLang="ja-JP" sz="1200" dirty="0">
              <a:solidFill>
                <a:srgbClr val="002557"/>
              </a:solidFill>
              <a:latin typeface="+mj-lt"/>
            </a:endParaRPr>
          </a:p>
          <a:p>
            <a:pPr marL="0" indent="0">
              <a:buClr>
                <a:srgbClr val="008764"/>
              </a:buClr>
              <a:buFont typeface="Arial" panose="020B0604020202020204" pitchFamily="34" charset="0"/>
              <a:buNone/>
            </a:pPr>
            <a:r>
              <a:rPr kumimoji="1" lang="en-US" altLang="ja-JP" sz="1200" dirty="0">
                <a:solidFill>
                  <a:srgbClr val="002557"/>
                </a:solidFill>
                <a:latin typeface="+mj-lt"/>
              </a:rPr>
              <a:t>Primary endpoint of this study is </a:t>
            </a:r>
            <a:r>
              <a:rPr lang="en-US" altLang="ja-JP" sz="1200" dirty="0">
                <a:solidFill>
                  <a:srgbClr val="002557"/>
                </a:solidFill>
                <a:latin typeface="+mj-lt"/>
              </a:rPr>
              <a:t>ORR by blinded independent central review (BICR)</a:t>
            </a:r>
          </a:p>
          <a:p>
            <a:pPr marL="0" indent="0">
              <a:buClr>
                <a:srgbClr val="008764"/>
              </a:buClr>
              <a:buFont typeface="Arial" panose="020B0604020202020204" pitchFamily="34" charset="0"/>
              <a:buNone/>
            </a:pPr>
            <a:r>
              <a:rPr lang="en-US" altLang="ja-JP" sz="1200" dirty="0">
                <a:solidFill>
                  <a:srgbClr val="002557"/>
                </a:solidFill>
                <a:latin typeface="+mj-lt"/>
              </a:rPr>
              <a:t>Secondary endpoints were DCR, PFS, DOR, OS and AEs</a:t>
            </a:r>
          </a:p>
          <a:p>
            <a:pPr marL="0" indent="0">
              <a:buClr>
                <a:srgbClr val="008764"/>
              </a:buClr>
              <a:buFont typeface="Arial" panose="020B0604020202020204" pitchFamily="34" charset="0"/>
              <a:buNone/>
            </a:pPr>
            <a:r>
              <a:rPr kumimoji="1" lang="en-US" altLang="ja-JP" sz="1200" dirty="0">
                <a:solidFill>
                  <a:srgbClr val="002557"/>
                </a:solidFill>
                <a:latin typeface="+mj-lt"/>
              </a:rPr>
              <a:t>As a Translational research, we did</a:t>
            </a:r>
            <a:r>
              <a:rPr lang="en-US" altLang="ja-JP" sz="1200" dirty="0">
                <a:solidFill>
                  <a:srgbClr val="002557"/>
                </a:solidFill>
                <a:latin typeface="+mj-lt"/>
              </a:rPr>
              <a:t> NGS analyses using tissue and plasma.</a:t>
            </a:r>
          </a:p>
          <a:p>
            <a:pPr marL="0" indent="0">
              <a:buClr>
                <a:srgbClr val="008764"/>
              </a:buClr>
              <a:buFont typeface="Arial" panose="020B0604020202020204" pitchFamily="34" charset="0"/>
              <a:buNone/>
            </a:pPr>
            <a:r>
              <a:rPr lang="en-US" altLang="ja-JP" sz="1200" dirty="0">
                <a:solidFill>
                  <a:srgbClr val="002557"/>
                </a:solidFill>
                <a:latin typeface="+mj-lt"/>
              </a:rPr>
              <a:t>We collected plasma samples at baseline, 3wks, and at the time of disease progression.</a:t>
            </a:r>
            <a:endParaRPr kumimoji="1" lang="ja-JP" altLang="en-US" sz="1200" dirty="0">
              <a:solidFill>
                <a:srgbClr val="002557"/>
              </a:solidFill>
              <a:latin typeface="+mj-lt"/>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2699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Radiologically guided percutaneous (or transthoracic) needle biopsy is increasingly being employed for the diagnosis of lung cancer, and is superior to bronchoscopy in peripheral lesions. A meta-analysis of published studies suggests the superiority of transthoracic needle biopsy to bronchoscopy in peripheral lesions with a pooled sensitivity of 90%. However, like bronchoscopy, the sensitivity of transthoracic needle biopsy is also affected by lesion size, reducing to 70% in lesions under 1.5 cm. Despite its high sensitivity, caution should be taken in using transthoracic needle biopsy as a “rule out” procedure, as the negative predictive value remains only 70%</a:t>
            </a:r>
          </a:p>
          <a:p>
            <a:endParaRPr lang="en-US" b="0" i="0" dirty="0">
              <a:solidFill>
                <a:srgbClr val="212121"/>
              </a:solidFill>
              <a:effectLst/>
              <a:latin typeface="Cambria" panose="02040503050406030204" pitchFamily="18" charset="0"/>
            </a:endParaRPr>
          </a:p>
          <a:p>
            <a:r>
              <a:rPr lang="en-US" b="0" i="0" dirty="0">
                <a:solidFill>
                  <a:srgbClr val="212121"/>
                </a:solidFill>
                <a:effectLst/>
                <a:latin typeface="Cambria" panose="02040503050406030204" pitchFamily="18" charset="0"/>
              </a:rPr>
              <a:t>There are associated complications with transthoracic needle biopsy. Reported rates of pneumothorax are as high as 60% (with a need for chest drain insertion in up to 15%)  This compares to a pneumothorax rate of less than 2% associated with bronchoscopy. The risk of complication following percutaneous biopsy is increased with smaller, deeper lesions as well as in older, current smokers and those with emphysema. As a result, the decision to pursue percutaneous biopsies in a frequently high-risk cohort is often a difficult one.</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8</a:t>
            </a:fld>
            <a:endParaRPr lang="en-US"/>
          </a:p>
        </p:txBody>
      </p:sp>
    </p:spTree>
    <p:extLst>
      <p:ext uri="{BB962C8B-B14F-4D97-AF65-F5344CB8AC3E}">
        <p14:creationId xmlns:p14="http://schemas.microsoft.com/office/powerpoint/2010/main" val="565341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Cambria" panose="02040503050406030204" pitchFamily="18" charset="0"/>
              </a:rPr>
              <a:t>These limitations and the changing topography of lung cancer have driven the recent development of complimentary navigation techniques to improve the ability to localize and therefore sample peripheral lung cancers </a:t>
            </a:r>
            <a:r>
              <a:rPr lang="en-US" b="0" i="0" dirty="0" err="1">
                <a:solidFill>
                  <a:srgbClr val="212121"/>
                </a:solidFill>
                <a:effectLst/>
                <a:latin typeface="Cambria" panose="02040503050406030204" pitchFamily="18" charset="0"/>
              </a:rPr>
              <a:t>bronchoscopically</a:t>
            </a:r>
            <a:r>
              <a:rPr lang="en-US" b="0" i="0" dirty="0">
                <a:solidFill>
                  <a:srgbClr val="212121"/>
                </a:solidFill>
                <a:effectLst/>
                <a:latin typeface="Cambria" panose="02040503050406030204" pitchFamily="18" charset="0"/>
              </a:rPr>
              <a:t>.</a:t>
            </a:r>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9</a:t>
            </a:fld>
            <a:endParaRPr lang="en-US"/>
          </a:p>
        </p:txBody>
      </p:sp>
    </p:spTree>
    <p:extLst>
      <p:ext uri="{BB962C8B-B14F-4D97-AF65-F5344CB8AC3E}">
        <p14:creationId xmlns:p14="http://schemas.microsoft.com/office/powerpoint/2010/main" val="49872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12121"/>
                </a:solidFill>
                <a:effectLst/>
                <a:latin typeface="Cambria" panose="02040503050406030204" pitchFamily="18" charset="0"/>
              </a:rPr>
              <a:t>This technique </a:t>
            </a:r>
            <a:r>
              <a:rPr lang="en-US" b="0" i="0" dirty="0" err="1">
                <a:solidFill>
                  <a:srgbClr val="212121"/>
                </a:solidFill>
                <a:effectLst/>
                <a:latin typeface="Cambria" panose="02040503050406030204" pitchFamily="18" charset="0"/>
              </a:rPr>
              <a:t>utilises</a:t>
            </a:r>
            <a:r>
              <a:rPr lang="en-US" b="0" i="0" dirty="0">
                <a:solidFill>
                  <a:srgbClr val="212121"/>
                </a:solidFill>
                <a:effectLst/>
                <a:latin typeface="Cambria" panose="02040503050406030204" pitchFamily="18" charset="0"/>
              </a:rPr>
              <a:t> a probe that contains an ultrasound able to provide a 360-degree image of surrounding structures. The probe is inserted into the working channel of the bronchoscope and advanced to different segments of the target lobe until the location of the nodule for sampling is determined. Traditional bronchoscopy techniques are then used to perform a biopsy of the located lesion [</a:t>
            </a:r>
            <a:r>
              <a:rPr lang="en-US" b="0" i="0" u="sng" dirty="0">
                <a:solidFill>
                  <a:srgbClr val="376FAA"/>
                </a:solidFill>
                <a:effectLst/>
                <a:latin typeface="Cambria" panose="02040503050406030204" pitchFamily="18" charset="0"/>
                <a:hlinkClick r:id="rId3"/>
              </a:rPr>
              <a:t>13</a:t>
            </a:r>
            <a:r>
              <a:rPr lang="en-US" b="0" i="0" dirty="0">
                <a:solidFill>
                  <a:srgbClr val="212121"/>
                </a:solidFill>
                <a:effectLst/>
                <a:latin typeface="Cambria" panose="02040503050406030204" pitchFamily="18" charset="0"/>
              </a:rPr>
              <a:t>]. Impressively, in a large retrospective study, radial probe EBUS was able to </a:t>
            </a:r>
            <a:r>
              <a:rPr lang="en-US" b="0" i="0" dirty="0" err="1">
                <a:solidFill>
                  <a:srgbClr val="212121"/>
                </a:solidFill>
                <a:effectLst/>
                <a:latin typeface="Cambria" panose="02040503050406030204" pitchFamily="18" charset="0"/>
              </a:rPr>
              <a:t>localise</a:t>
            </a:r>
            <a:r>
              <a:rPr lang="en-US" b="0" i="0" dirty="0">
                <a:solidFill>
                  <a:srgbClr val="212121"/>
                </a:solidFill>
                <a:effectLst/>
                <a:latin typeface="Cambria" panose="02040503050406030204" pitchFamily="18" charset="0"/>
              </a:rPr>
              <a:t> the target lesion in 96% of cases [</a:t>
            </a:r>
            <a:r>
              <a:rPr lang="en-US" b="0" i="0" u="sng" dirty="0">
                <a:solidFill>
                  <a:srgbClr val="376FAA"/>
                </a:solidFill>
                <a:effectLst/>
                <a:latin typeface="Cambria" panose="02040503050406030204" pitchFamily="18" charset="0"/>
                <a:hlinkClick r:id="rId4"/>
              </a:rPr>
              <a:t>22</a:t>
            </a:r>
            <a:r>
              <a:rPr lang="en-US" b="0" i="0" dirty="0">
                <a:solidFill>
                  <a:srgbClr val="212121"/>
                </a:solidFill>
                <a:effectLst/>
                <a:latin typeface="Cambria" panose="02040503050406030204" pitchFamily="18" charset="0"/>
              </a:rPr>
              <a:t>]. A meta-analysis looking at mostly retrospective and small </a:t>
            </a:r>
            <a:r>
              <a:rPr lang="en-US" b="0" i="0" dirty="0" err="1">
                <a:solidFill>
                  <a:srgbClr val="212121"/>
                </a:solidFill>
                <a:effectLst/>
                <a:latin typeface="Cambria" panose="02040503050406030204" pitchFamily="18" charset="0"/>
              </a:rPr>
              <a:t>randomised</a:t>
            </a:r>
            <a:r>
              <a:rPr lang="en-US" b="0" i="0" dirty="0">
                <a:solidFill>
                  <a:srgbClr val="212121"/>
                </a:solidFill>
                <a:effectLst/>
                <a:latin typeface="Cambria" panose="02040503050406030204" pitchFamily="18" charset="0"/>
              </a:rPr>
              <a:t> controlled trials of radial probe EBUS reported a pooled diagnostic sensitivity of 73% with a pneumothorax rate of only 1% [</a:t>
            </a:r>
            <a:r>
              <a:rPr lang="en-US" b="0" i="0" u="sng" dirty="0">
                <a:solidFill>
                  <a:srgbClr val="376FAA"/>
                </a:solidFill>
                <a:effectLst/>
                <a:latin typeface="Cambria" panose="02040503050406030204" pitchFamily="18" charset="0"/>
                <a:hlinkClick r:id="rId5"/>
              </a:rPr>
              <a:t>23</a:t>
            </a:r>
            <a:r>
              <a:rPr lang="en-US" b="0" i="0" dirty="0">
                <a:solidFill>
                  <a:srgbClr val="212121"/>
                </a:solidFill>
                <a:effectLst/>
                <a:latin typeface="Cambria" panose="02040503050406030204" pitchFamily="18" charset="0"/>
              </a:rPr>
              <a:t>]. Finally, a </a:t>
            </a:r>
            <a:r>
              <a:rPr lang="en-US" b="0" i="0" dirty="0" err="1">
                <a:solidFill>
                  <a:srgbClr val="212121"/>
                </a:solidFill>
                <a:effectLst/>
                <a:latin typeface="Cambria" panose="02040503050406030204" pitchFamily="18" charset="0"/>
              </a:rPr>
              <a:t>randomised</a:t>
            </a:r>
            <a:r>
              <a:rPr lang="en-US" b="0" i="0" dirty="0">
                <a:solidFill>
                  <a:srgbClr val="212121"/>
                </a:solidFill>
                <a:effectLst/>
                <a:latin typeface="Cambria" panose="02040503050406030204" pitchFamily="18" charset="0"/>
              </a:rPr>
              <a:t> prospective study performed in an experienced Australian </a:t>
            </a:r>
            <a:r>
              <a:rPr lang="en-US" b="0" i="0" dirty="0" err="1">
                <a:solidFill>
                  <a:srgbClr val="212121"/>
                </a:solidFill>
                <a:effectLst/>
                <a:latin typeface="Cambria" panose="02040503050406030204" pitchFamily="18" charset="0"/>
              </a:rPr>
              <a:t>centre</a:t>
            </a:r>
            <a:r>
              <a:rPr lang="en-US" b="0" i="0" dirty="0">
                <a:solidFill>
                  <a:srgbClr val="212121"/>
                </a:solidFill>
                <a:effectLst/>
                <a:latin typeface="Cambria" panose="02040503050406030204" pitchFamily="18" charset="0"/>
              </a:rPr>
              <a:t> demonstrated no statistical difference in diagnostic accuracy between radial probe EBUS (87.5%) and CT guided biopsy (93.3%) but a significantly reduced rate of complications (3% vs. 27%) [</a:t>
            </a:r>
            <a:r>
              <a:rPr lang="en-US" b="0" i="0" u="sng" dirty="0">
                <a:solidFill>
                  <a:srgbClr val="376FAA"/>
                </a:solidFill>
                <a:effectLst/>
                <a:latin typeface="Cambria" panose="02040503050406030204" pitchFamily="18" charset="0"/>
                <a:hlinkClick r:id="rId6"/>
              </a:rPr>
              <a:t>24</a:t>
            </a:r>
            <a:r>
              <a:rPr lang="en-US" b="0" i="0" dirty="0">
                <a:solidFill>
                  <a:srgbClr val="212121"/>
                </a:solidFill>
                <a:effectLst/>
                <a:latin typeface="Cambria" panose="02040503050406030204" pitchFamily="18" charset="0"/>
              </a:rPr>
              <a:t>].</a:t>
            </a:r>
            <a:endParaRPr lang="en-US" dirty="0"/>
          </a:p>
          <a:p>
            <a:endParaRPr lang="en-US" dirty="0"/>
          </a:p>
        </p:txBody>
      </p:sp>
      <p:sp>
        <p:nvSpPr>
          <p:cNvPr id="4" name="Slide Number Placeholder 3"/>
          <p:cNvSpPr>
            <a:spLocks noGrp="1"/>
          </p:cNvSpPr>
          <p:nvPr>
            <p:ph type="sldNum" sz="quarter" idx="5"/>
          </p:nvPr>
        </p:nvSpPr>
        <p:spPr/>
        <p:txBody>
          <a:bodyPr/>
          <a:lstStyle/>
          <a:p>
            <a:fld id="{C6373920-666A-4A62-9A1C-3BF59E85A52A}" type="slidenum">
              <a:rPr lang="en-US" smtClean="0"/>
              <a:t>12</a:t>
            </a:fld>
            <a:endParaRPr lang="en-US"/>
          </a:p>
        </p:txBody>
      </p:sp>
    </p:spTree>
    <p:extLst>
      <p:ext uri="{BB962C8B-B14F-4D97-AF65-F5344CB8AC3E}">
        <p14:creationId xmlns:p14="http://schemas.microsoft.com/office/powerpoint/2010/main" val="2756290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1249681"/>
            <a:ext cx="6400800" cy="265175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itle 1"/>
          <p:cNvSpPr>
            <a:spLocks noGrp="1"/>
          </p:cNvSpPr>
          <p:nvPr>
            <p:ph type="title"/>
          </p:nvPr>
        </p:nvSpPr>
        <p:spPr>
          <a:xfrm>
            <a:off x="0" y="132080"/>
            <a:ext cx="9144000" cy="1006507"/>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255832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E0A8-EBD6-0741-B6A5-60B1AE98A74B}"/>
              </a:ext>
            </a:extLst>
          </p:cNvPr>
          <p:cNvSpPr>
            <a:spLocks noGrp="1"/>
          </p:cNvSpPr>
          <p:nvPr>
            <p:ph type="title"/>
          </p:nvPr>
        </p:nvSpPr>
        <p:spPr>
          <a:xfrm>
            <a:off x="269422" y="163815"/>
            <a:ext cx="7550604" cy="457246"/>
          </a:xfrm>
        </p:spPr>
        <p:txBody>
          <a:bodyPr lIns="0" tIns="0" rIns="0" bIns="0" anchor="b" anchorCtr="0">
            <a:noAutofit/>
          </a:bodyPr>
          <a:lstStyle>
            <a:lvl1pPr>
              <a:defRPr sz="27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2EA02D6-2FDC-5F47-A027-FAD71D8C57F0}"/>
              </a:ext>
            </a:extLst>
          </p:cNvPr>
          <p:cNvSpPr>
            <a:spLocks noGrp="1"/>
          </p:cNvSpPr>
          <p:nvPr>
            <p:ph idx="1"/>
          </p:nvPr>
        </p:nvSpPr>
        <p:spPr>
          <a:xfrm>
            <a:off x="375558" y="792669"/>
            <a:ext cx="8399542" cy="3979007"/>
          </a:xfrm>
        </p:spPr>
        <p:txBody>
          <a:bodyPr lIns="0" tIns="0" rIns="0" bIns="0">
            <a:noAutofit/>
          </a:bodyPr>
          <a:lstStyle>
            <a:lvl1pPr marL="0" indent="0">
              <a:lnSpc>
                <a:spcPct val="100000"/>
              </a:lnSpc>
              <a:buNone/>
              <a:defRPr sz="1350" spc="0" baseline="0"/>
            </a:lvl1pPr>
            <a:lvl2pPr>
              <a:lnSpc>
                <a:spcPct val="100000"/>
              </a:lnSpc>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spTree>
    <p:extLst>
      <p:ext uri="{BB962C8B-B14F-4D97-AF65-F5344CB8AC3E}">
        <p14:creationId xmlns:p14="http://schemas.microsoft.com/office/powerpoint/2010/main" val="1099366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2917287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1305329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52CF474-9467-2C43-A9F8-194346E6FEB4}"/>
              </a:ext>
            </a:extLst>
          </p:cNvPr>
          <p:cNvSpPr>
            <a:spLocks noGrp="1"/>
          </p:cNvSpPr>
          <p:nvPr>
            <p:ph type="title"/>
          </p:nvPr>
        </p:nvSpPr>
        <p:spPr>
          <a:xfrm>
            <a:off x="628650" y="1304227"/>
            <a:ext cx="5486400" cy="1901425"/>
          </a:xfrm>
        </p:spPr>
        <p:txBody>
          <a:bodyPr lIns="0" tIns="0" rIns="0" bIns="0" anchor="t" anchorCtr="0">
            <a:noAutofit/>
          </a:bodyPr>
          <a:lstStyle>
            <a:lvl1pPr>
              <a:defRPr sz="3000" spc="75" baseline="0">
                <a:solidFill>
                  <a:schemeClr val="bg1"/>
                </a:solidFill>
              </a:defRPr>
            </a:lvl1pPr>
          </a:lstStyle>
          <a:p>
            <a:r>
              <a:rPr lang="en-US"/>
              <a:t>Click to edit Master title style</a:t>
            </a:r>
            <a:endParaRPr lang="en-US" dirty="0"/>
          </a:p>
        </p:txBody>
      </p:sp>
      <p:pic>
        <p:nvPicPr>
          <p:cNvPr id="11" name="Picture 10">
            <a:extLst>
              <a:ext uri="{FF2B5EF4-FFF2-40B4-BE49-F238E27FC236}">
                <a16:creationId xmlns:a16="http://schemas.microsoft.com/office/drawing/2014/main" id="{ECA041E6-8B79-1043-B0DF-21C4771459A9}"/>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8" name="Picture 17">
            <a:extLst>
              <a:ext uri="{FF2B5EF4-FFF2-40B4-BE49-F238E27FC236}">
                <a16:creationId xmlns:a16="http://schemas.microsoft.com/office/drawing/2014/main" id="{B720729C-1116-A143-85E9-04B2FACD5668}"/>
              </a:ext>
            </a:extLst>
          </p:cNvPr>
          <p:cNvPicPr>
            <a:picLocks/>
          </p:cNvPicPr>
          <p:nvPr userDrawn="1"/>
        </p:nvPicPr>
        <p:blipFill>
          <a:blip r:embed="rId3"/>
          <a:stretch>
            <a:fillRect/>
          </a:stretch>
        </p:blipFill>
        <p:spPr>
          <a:xfrm>
            <a:off x="0" y="5045775"/>
            <a:ext cx="9144000" cy="102489"/>
          </a:xfrm>
          <a:prstGeom prst="rect">
            <a:avLst/>
          </a:prstGeom>
        </p:spPr>
      </p:pic>
    </p:spTree>
    <p:extLst>
      <p:ext uri="{BB962C8B-B14F-4D97-AF65-F5344CB8AC3E}">
        <p14:creationId xmlns:p14="http://schemas.microsoft.com/office/powerpoint/2010/main" val="313097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813"/>
            <a:ext cx="7543800" cy="1074938"/>
          </a:xfrm>
        </p:spPr>
        <p:txBody>
          <a:bodyPr/>
          <a:lstStyle/>
          <a:p>
            <a:r>
              <a:rPr lang="en-US"/>
              <a:t>Click to edit Master title style</a:t>
            </a:r>
          </a:p>
        </p:txBody>
      </p:sp>
      <p:sp>
        <p:nvSpPr>
          <p:cNvPr id="3" name="Text Placeholder 2"/>
          <p:cNvSpPr>
            <a:spLocks noGrp="1"/>
          </p:cNvSpPr>
          <p:nvPr>
            <p:ph type="body" sz="half" idx="1"/>
          </p:nvPr>
        </p:nvSpPr>
        <p:spPr>
          <a:xfrm>
            <a:off x="1066800" y="1487276"/>
            <a:ext cx="3695700" cy="3088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487276"/>
            <a:ext cx="3695700" cy="30889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a:extLst>
              <a:ext uri="{FF2B5EF4-FFF2-40B4-BE49-F238E27FC236}">
                <a16:creationId xmlns:a16="http://schemas.microsoft.com/office/drawing/2014/main" id="{F03E0CE1-01C3-4A10-BF28-BB0B4BF632DC}"/>
              </a:ext>
            </a:extLst>
          </p:cNvPr>
          <p:cNvSpPr>
            <a:spLocks noGrp="1" noChangeArrowheads="1"/>
          </p:cNvSpPr>
          <p:nvPr>
            <p:ph type="dt" sz="half" idx="10"/>
          </p:nvPr>
        </p:nvSpPr>
        <p:spPr>
          <a:xfrm>
            <a:off x="1066800" y="4690639"/>
            <a:ext cx="1905000" cy="343218"/>
          </a:xfrm>
        </p:spPr>
        <p:txBody>
          <a:bodyPr/>
          <a:lstStyle>
            <a:lvl1pPr defTabSz="6858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6" name="Rectangle 18">
            <a:extLst>
              <a:ext uri="{FF2B5EF4-FFF2-40B4-BE49-F238E27FC236}">
                <a16:creationId xmlns:a16="http://schemas.microsoft.com/office/drawing/2014/main" id="{2E14345B-6E49-4195-B3F1-ACE41C43F050}"/>
              </a:ext>
            </a:extLst>
          </p:cNvPr>
          <p:cNvSpPr>
            <a:spLocks noGrp="1" noChangeArrowheads="1"/>
          </p:cNvSpPr>
          <p:nvPr>
            <p:ph type="ftr" sz="quarter" idx="11"/>
          </p:nvPr>
        </p:nvSpPr>
        <p:spPr>
          <a:xfrm>
            <a:off x="3429000" y="4690639"/>
            <a:ext cx="2895600" cy="343218"/>
          </a:xfrm>
        </p:spPr>
        <p:txBody>
          <a:bodyPr/>
          <a:lstStyle>
            <a:lvl1pPr defTabSz="685800" eaLnBrk="0" fontAlgn="base" hangingPunct="0">
              <a:spcBef>
                <a:spcPct val="0"/>
              </a:spcBef>
              <a:spcAft>
                <a:spcPct val="0"/>
              </a:spcAft>
              <a:defRPr>
                <a:latin typeface="Arial" charset="0"/>
                <a:ea typeface="ＭＳ Ｐゴシック" pitchFamily="1" charset="-128"/>
              </a:defRPr>
            </a:lvl1pPr>
          </a:lstStyle>
          <a:p>
            <a:pPr>
              <a:defRPr/>
            </a:pPr>
            <a:endParaRPr lang="en-US"/>
          </a:p>
        </p:txBody>
      </p:sp>
      <p:sp>
        <p:nvSpPr>
          <p:cNvPr id="7" name="Rectangle 19">
            <a:extLst>
              <a:ext uri="{FF2B5EF4-FFF2-40B4-BE49-F238E27FC236}">
                <a16:creationId xmlns:a16="http://schemas.microsoft.com/office/drawing/2014/main" id="{378B3F50-0DF8-4478-9D57-7E4324058CA6}"/>
              </a:ext>
            </a:extLst>
          </p:cNvPr>
          <p:cNvSpPr>
            <a:spLocks noGrp="1" noChangeArrowheads="1"/>
          </p:cNvSpPr>
          <p:nvPr>
            <p:ph type="sldNum" sz="quarter" idx="12"/>
          </p:nvPr>
        </p:nvSpPr>
        <p:spPr/>
        <p:txBody>
          <a:bodyPr/>
          <a:lstStyle>
            <a:lvl1pPr defTabSz="685800" eaLnBrk="0" hangingPunct="0">
              <a:defRPr/>
            </a:lvl1pPr>
          </a:lstStyle>
          <a:p>
            <a:pPr>
              <a:defRPr/>
            </a:pPr>
            <a:fld id="{C5132C93-D691-4BEC-865D-2E1BEA50860E}" type="slidenum">
              <a:rPr lang="en-US" altLang="en-US"/>
              <a:pPr>
                <a:defRPr/>
              </a:pPr>
              <a:t>‹#›</a:t>
            </a:fld>
            <a:endParaRPr lang="en-US" altLang="en-US"/>
          </a:p>
        </p:txBody>
      </p:sp>
    </p:spTree>
    <p:extLst>
      <p:ext uri="{BB962C8B-B14F-4D97-AF65-F5344CB8AC3E}">
        <p14:creationId xmlns:p14="http://schemas.microsoft.com/office/powerpoint/2010/main" val="570929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1946224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2535275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4815239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2027608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1" name="Picture 10">
            <a:extLst>
              <a:ext uri="{FF2B5EF4-FFF2-40B4-BE49-F238E27FC236}">
                <a16:creationId xmlns:a16="http://schemas.microsoft.com/office/drawing/2014/main" id="{3330BD80-110E-AC4A-9B03-7DA6CA095623}"/>
              </a:ext>
            </a:extLst>
          </p:cNvPr>
          <p:cNvPicPr>
            <a:picLocks/>
          </p:cNvPicPr>
          <p:nvPr userDrawn="1"/>
        </p:nvPicPr>
        <p:blipFill>
          <a:blip r:embed="rId3"/>
          <a:stretch>
            <a:fillRect/>
          </a:stretch>
        </p:blipFill>
        <p:spPr>
          <a:xfrm>
            <a:off x="0" y="5045775"/>
            <a:ext cx="9144000" cy="102489"/>
          </a:xfrm>
          <a:prstGeom prst="rect">
            <a:avLst/>
          </a:prstGeom>
        </p:spPr>
      </p:pic>
    </p:spTree>
    <p:extLst>
      <p:ext uri="{BB962C8B-B14F-4D97-AF65-F5344CB8AC3E}">
        <p14:creationId xmlns:p14="http://schemas.microsoft.com/office/powerpoint/2010/main" val="3060753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44550"/>
            <a:ext cx="7772400" cy="31472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13736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2928792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2748556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1650018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584354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3209884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2943103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3660335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EA02D6-2FDC-5F47-A027-FAD71D8C57F0}"/>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 </a:t>
            </a:r>
          </a:p>
          <a:p>
            <a:pPr lvl="1"/>
            <a:endParaRPr lang="en-US" dirty="0"/>
          </a:p>
          <a:p>
            <a:pPr lvl="1"/>
            <a:endParaRPr lang="en-US" dirty="0"/>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p:txBody>
          <a:bodyPr/>
          <a:lstStyle/>
          <a:p>
            <a:fld id="{6BA4E481-929C-6B40-8F72-F01C1848538C}" type="slidenum">
              <a:rPr lang="en-US" smtClean="0"/>
              <a:t>‹#›</a:t>
            </a:fld>
            <a:endParaRPr lang="en-US"/>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cxnSp>
        <p:nvCxnSpPr>
          <p:cNvPr id="7" name="Straight Connector 6">
            <a:extLst>
              <a:ext uri="{FF2B5EF4-FFF2-40B4-BE49-F238E27FC236}">
                <a16:creationId xmlns:a16="http://schemas.microsoft.com/office/drawing/2014/main" id="{B62C8B72-AD29-FD59-FC75-4C7F0E9C5238}"/>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218AD876-6619-F5D5-C869-18A977E91E8E}"/>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rgbClr val="062F6E"/>
                </a:solidFill>
              </a:defRPr>
            </a:lvl1pPr>
          </a:lstStyle>
          <a:p>
            <a:r>
              <a:rPr lang="en-US"/>
              <a:t>Click to edit Master title style</a:t>
            </a:r>
            <a:endParaRPr lang="en-US" dirty="0"/>
          </a:p>
        </p:txBody>
      </p:sp>
    </p:spTree>
    <p:extLst>
      <p:ext uri="{BB962C8B-B14F-4D97-AF65-F5344CB8AC3E}">
        <p14:creationId xmlns:p14="http://schemas.microsoft.com/office/powerpoint/2010/main" val="39093014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42270-D03E-624E-B351-41EC0A52BA21}"/>
              </a:ext>
            </a:extLst>
          </p:cNvPr>
          <p:cNvSpPr>
            <a:spLocks noGrp="1"/>
          </p:cNvSpPr>
          <p:nvPr>
            <p:ph type="ctrTitle"/>
          </p:nvPr>
        </p:nvSpPr>
        <p:spPr>
          <a:xfrm>
            <a:off x="685800" y="433485"/>
            <a:ext cx="7315200" cy="2082984"/>
          </a:xfrm>
        </p:spPr>
        <p:txBody>
          <a:bodyPr lIns="0" tIns="0" rIns="0" bIns="0" anchor="b" anchorCtr="0">
            <a:noAutofit/>
          </a:bodyPr>
          <a:lstStyle>
            <a:lvl1pPr algn="l">
              <a:defRPr sz="3300" spc="0" baseline="0">
                <a:latin typeface="Franklin Gothic Medium" panose="020B0603020102020204" pitchFamily="34" charset="0"/>
              </a:defRPr>
            </a:lvl1pPr>
          </a:lstStyle>
          <a:p>
            <a:endParaRPr lang="en-US" dirty="0"/>
          </a:p>
        </p:txBody>
      </p:sp>
      <p:sp>
        <p:nvSpPr>
          <p:cNvPr id="3" name="Subtitle 2">
            <a:extLst>
              <a:ext uri="{FF2B5EF4-FFF2-40B4-BE49-F238E27FC236}">
                <a16:creationId xmlns:a16="http://schemas.microsoft.com/office/drawing/2014/main" id="{012FEEAA-047C-2042-A6CF-47CDE41F1098}"/>
              </a:ext>
            </a:extLst>
          </p:cNvPr>
          <p:cNvSpPr>
            <a:spLocks noGrp="1"/>
          </p:cNvSpPr>
          <p:nvPr>
            <p:ph type="subTitle" idx="1"/>
          </p:nvPr>
        </p:nvSpPr>
        <p:spPr>
          <a:xfrm>
            <a:off x="685800" y="2631794"/>
            <a:ext cx="7315200" cy="1081820"/>
          </a:xfrm>
        </p:spPr>
        <p:txBody>
          <a:bodyPr lIns="0" tIns="0" rIns="0" bIns="0">
            <a:noAutofit/>
          </a:bodyPr>
          <a:lstStyle>
            <a:lvl1pPr marL="0" indent="0" algn="l">
              <a:buNone/>
              <a:defRPr sz="1800" spc="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endParaRPr lang="en-US" dirty="0"/>
          </a:p>
        </p:txBody>
      </p:sp>
      <p:pic>
        <p:nvPicPr>
          <p:cNvPr id="15" name="Picture 14">
            <a:extLst>
              <a:ext uri="{FF2B5EF4-FFF2-40B4-BE49-F238E27FC236}">
                <a16:creationId xmlns:a16="http://schemas.microsoft.com/office/drawing/2014/main" id="{80BFC0C7-DAE7-3C44-889A-D441B39D57BD}"/>
              </a:ext>
            </a:extLst>
          </p:cNvPr>
          <p:cNvPicPr>
            <a:picLocks noChangeAspect="1"/>
          </p:cNvPicPr>
          <p:nvPr userDrawn="1"/>
        </p:nvPicPr>
        <p:blipFill>
          <a:blip r:embed="rId2"/>
          <a:stretch>
            <a:fillRect/>
          </a:stretch>
        </p:blipFill>
        <p:spPr>
          <a:xfrm>
            <a:off x="6527027" y="4020875"/>
            <a:ext cx="1699793" cy="434062"/>
          </a:xfrm>
          <a:prstGeom prst="rect">
            <a:avLst/>
          </a:prstGeom>
        </p:spPr>
      </p:pic>
      <p:pic>
        <p:nvPicPr>
          <p:cNvPr id="6" name="Picture 5">
            <a:extLst>
              <a:ext uri="{FF2B5EF4-FFF2-40B4-BE49-F238E27FC236}">
                <a16:creationId xmlns:a16="http://schemas.microsoft.com/office/drawing/2014/main" id="{8EA7019F-3EE5-8042-8668-85EBEE32DCAC}"/>
              </a:ext>
            </a:extLst>
          </p:cNvPr>
          <p:cNvPicPr>
            <a:picLocks/>
          </p:cNvPicPr>
          <p:nvPr userDrawn="1"/>
        </p:nvPicPr>
        <p:blipFill>
          <a:blip r:embed="rId3"/>
          <a:stretch>
            <a:fillRect/>
          </a:stretch>
        </p:blipFill>
        <p:spPr>
          <a:xfrm>
            <a:off x="0" y="5045775"/>
            <a:ext cx="9144000" cy="102489"/>
          </a:xfrm>
          <a:prstGeom prst="rect">
            <a:avLst/>
          </a:prstGeom>
        </p:spPr>
      </p:pic>
      <p:sp>
        <p:nvSpPr>
          <p:cNvPr id="7" name="Content Placeholder 2">
            <a:extLst>
              <a:ext uri="{FF2B5EF4-FFF2-40B4-BE49-F238E27FC236}">
                <a16:creationId xmlns:a16="http://schemas.microsoft.com/office/drawing/2014/main" id="{3144AFC1-ED5A-F74C-9A30-8DCF989626A4}"/>
              </a:ext>
            </a:extLst>
          </p:cNvPr>
          <p:cNvSpPr>
            <a:spLocks noGrp="1"/>
          </p:cNvSpPr>
          <p:nvPr>
            <p:ph idx="13" hasCustomPrompt="1"/>
          </p:nvPr>
        </p:nvSpPr>
        <p:spPr>
          <a:xfrm>
            <a:off x="40882" y="4831721"/>
            <a:ext cx="7641121" cy="196713"/>
          </a:xfrm>
        </p:spPr>
        <p:txBody>
          <a:bodyPr lIns="0" tIns="0" rIns="0" bIns="0">
            <a:noAutofit/>
          </a:bodyPr>
          <a:lstStyle>
            <a:lvl1pPr marL="0" indent="0">
              <a:lnSpc>
                <a:spcPct val="100000"/>
              </a:lnSpc>
              <a:buFont typeface="Arial" panose="020B0604020202020204" pitchFamily="34" charset="0"/>
              <a:buNone/>
              <a:defRPr sz="1050" b="0" i="0" spc="75" baseline="0">
                <a:solidFill>
                  <a:schemeClr val="accent2"/>
                </a:solidFill>
                <a:latin typeface="Franklin Gothic Book" panose="020B0503020102020204" pitchFamily="34" charset="0"/>
              </a:defRPr>
            </a:lvl1pPr>
            <a:lvl2pPr marL="342900" indent="0">
              <a:lnSpc>
                <a:spcPct val="100000"/>
              </a:lnSpc>
              <a:buNone/>
              <a:defRPr sz="1350" spc="75" baseline="0"/>
            </a:lvl2pPr>
            <a:lvl3pPr marL="685800" indent="0">
              <a:lnSpc>
                <a:spcPct val="100000"/>
              </a:lnSpc>
              <a:buNone/>
              <a:defRPr sz="1350" spc="75" baseline="0"/>
            </a:lvl3pPr>
            <a:lvl4pPr marL="1028700" indent="0">
              <a:lnSpc>
                <a:spcPct val="100000"/>
              </a:lnSpc>
              <a:buNone/>
              <a:defRPr sz="1350" spc="75" baseline="0"/>
            </a:lvl4pPr>
            <a:lvl5pPr marL="1371600" indent="0">
              <a:lnSpc>
                <a:spcPct val="100000"/>
              </a:lnSpc>
              <a:buNone/>
              <a:defRPr sz="1350" spc="75" baseline="0"/>
            </a:lvl5pPr>
          </a:lstStyle>
          <a:p>
            <a:pPr lvl="0"/>
            <a:r>
              <a:rPr lang="en-US" dirty="0"/>
              <a:t>IMPACT 2028 GOVERNING COUNCIL I CONFIDENTIAL | FOR INTERNAL USE ONLY</a:t>
            </a:r>
          </a:p>
        </p:txBody>
      </p:sp>
      <p:sp>
        <p:nvSpPr>
          <p:cNvPr id="4" name="Slide Number Placeholder 3"/>
          <p:cNvSpPr>
            <a:spLocks noGrp="1"/>
          </p:cNvSpPr>
          <p:nvPr>
            <p:ph type="sldNum" sz="quarter" idx="14"/>
          </p:nvPr>
        </p:nvSpPr>
        <p:spPr>
          <a:xfrm>
            <a:off x="8785518" y="4771678"/>
            <a:ext cx="337088" cy="274097"/>
          </a:xfrm>
        </p:spPr>
        <p:txBody>
          <a:bodyPr/>
          <a:lstStyle>
            <a:lvl1pPr algn="ctr">
              <a:defRPr/>
            </a:lvl1pPr>
          </a:lstStyle>
          <a:p>
            <a:fld id="{6BA4E481-929C-6B40-8F72-F01C1848538C}" type="slidenum">
              <a:rPr lang="en-US" smtClean="0"/>
              <a:pPr/>
              <a:t>‹#›</a:t>
            </a:fld>
            <a:endParaRPr lang="en-US" dirty="0"/>
          </a:p>
        </p:txBody>
      </p:sp>
    </p:spTree>
    <p:extLst>
      <p:ext uri="{BB962C8B-B14F-4D97-AF65-F5344CB8AC3E}">
        <p14:creationId xmlns:p14="http://schemas.microsoft.com/office/powerpoint/2010/main" val="2445719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8E0A8-EBD6-0741-B6A5-60B1AE98A74B}"/>
              </a:ext>
            </a:extLst>
          </p:cNvPr>
          <p:cNvSpPr>
            <a:spLocks noGrp="1"/>
          </p:cNvSpPr>
          <p:nvPr>
            <p:ph type="title"/>
          </p:nvPr>
        </p:nvSpPr>
        <p:spPr>
          <a:xfrm>
            <a:off x="269422" y="163815"/>
            <a:ext cx="7550604" cy="457246"/>
          </a:xfrm>
        </p:spPr>
        <p:txBody>
          <a:bodyPr lIns="0" tIns="0" rIns="0" bIns="0" anchor="b" anchorCtr="0">
            <a:noAutofit/>
          </a:bodyPr>
          <a:lstStyle>
            <a:lvl1pPr>
              <a:defRPr sz="24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C2EA02D6-2FDC-5F47-A027-FAD71D8C57F0}"/>
              </a:ext>
            </a:extLst>
          </p:cNvPr>
          <p:cNvSpPr>
            <a:spLocks noGrp="1"/>
          </p:cNvSpPr>
          <p:nvPr>
            <p:ph idx="1"/>
          </p:nvPr>
        </p:nvSpPr>
        <p:spPr>
          <a:xfrm>
            <a:off x="375558" y="792669"/>
            <a:ext cx="8399542" cy="3979007"/>
          </a:xfrm>
        </p:spPr>
        <p:txBody>
          <a:bodyPr lIns="0" tIns="0" rIns="0" bIns="0">
            <a:noAutofit/>
          </a:bodyPr>
          <a:lstStyle>
            <a:lvl1pPr marL="0" indent="0">
              <a:lnSpc>
                <a:spcPct val="100000"/>
              </a:lnSpc>
              <a:buNone/>
              <a:defRPr sz="1800" spc="0" baseline="0">
                <a:solidFill>
                  <a:srgbClr val="000000"/>
                </a:solidFill>
                <a:latin typeface="Arial" panose="020B0604020202020204" pitchFamily="34" charset="0"/>
                <a:cs typeface="Arial" panose="020B0604020202020204" pitchFamily="34" charset="0"/>
              </a:defRPr>
            </a:lvl1pPr>
            <a:lvl2pPr>
              <a:lnSpc>
                <a:spcPct val="100000"/>
              </a:lnSpc>
              <a:defRPr sz="1650" spc="0" baseline="0">
                <a:solidFill>
                  <a:srgbClr val="000000"/>
                </a:solidFill>
                <a:latin typeface="Arial" panose="020B0604020202020204" pitchFamily="34" charset="0"/>
                <a:cs typeface="Arial" panose="020B0604020202020204" pitchFamily="34" charset="0"/>
              </a:defRPr>
            </a:lvl2pPr>
            <a:lvl3pPr>
              <a:lnSpc>
                <a:spcPct val="100000"/>
              </a:lnSpc>
              <a:defRPr sz="1500" spc="0" baseline="0">
                <a:solidFill>
                  <a:srgbClr val="000000"/>
                </a:solidFill>
                <a:latin typeface="Arial" panose="020B0604020202020204" pitchFamily="34" charset="0"/>
                <a:cs typeface="Arial" panose="020B0604020202020204" pitchFamily="34" charset="0"/>
              </a:defRPr>
            </a:lvl3pPr>
            <a:lvl4pPr>
              <a:lnSpc>
                <a:spcPct val="100000"/>
              </a:lnSpc>
              <a:defRPr sz="1350" spc="0" baseline="0">
                <a:solidFill>
                  <a:srgbClr val="000000"/>
                </a:solidFill>
                <a:latin typeface="Arial" panose="020B0604020202020204" pitchFamily="34" charset="0"/>
                <a:cs typeface="Arial" panose="020B0604020202020204" pitchFamily="34" charset="0"/>
              </a:defRPr>
            </a:lvl4pPr>
            <a:lvl5pPr>
              <a:lnSpc>
                <a:spcPct val="100000"/>
              </a:lnSpc>
              <a:defRPr sz="1200" spc="0" baseline="0">
                <a:solidFill>
                  <a:srgbClr val="00000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41DD2A7-5D24-A841-9E17-5A66AD6C7B19}"/>
              </a:ext>
            </a:extLst>
          </p:cNvPr>
          <p:cNvSpPr>
            <a:spLocks noGrp="1"/>
          </p:cNvSpPr>
          <p:nvPr>
            <p:ph type="sldNum" sz="quarter" idx="12"/>
          </p:nvPr>
        </p:nvSpPr>
        <p:spPr>
          <a:xfrm>
            <a:off x="5845480" y="4771678"/>
            <a:ext cx="2929619" cy="274097"/>
          </a:xfrm>
        </p:spPr>
        <p:txBody>
          <a:bodyPr/>
          <a:lstStyle/>
          <a:p>
            <a:endParaRPr lang="en-US" dirty="0"/>
          </a:p>
        </p:txBody>
      </p:sp>
      <p:pic>
        <p:nvPicPr>
          <p:cNvPr id="9" name="Picture 8">
            <a:extLst>
              <a:ext uri="{FF2B5EF4-FFF2-40B4-BE49-F238E27FC236}">
                <a16:creationId xmlns:a16="http://schemas.microsoft.com/office/drawing/2014/main" id="{460550CD-A7A9-3F4F-8FE2-AC4A27AAF133}"/>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0" name="Picture 9">
            <a:extLst>
              <a:ext uri="{FF2B5EF4-FFF2-40B4-BE49-F238E27FC236}">
                <a16:creationId xmlns:a16="http://schemas.microsoft.com/office/drawing/2014/main" id="{64A04F3C-6525-884F-B017-D018D8709C3A}"/>
              </a:ext>
            </a:extLst>
          </p:cNvPr>
          <p:cNvPicPr>
            <a:picLocks/>
          </p:cNvPicPr>
          <p:nvPr userDrawn="1"/>
        </p:nvPicPr>
        <p:blipFill>
          <a:blip r:embed="rId3"/>
          <a:stretch>
            <a:fillRect/>
          </a:stretch>
        </p:blipFill>
        <p:spPr>
          <a:xfrm>
            <a:off x="0" y="5045775"/>
            <a:ext cx="9144000" cy="102489"/>
          </a:xfrm>
          <a:prstGeom prst="rect">
            <a:avLst/>
          </a:prstGeom>
        </p:spPr>
      </p:pic>
      <p:sp>
        <p:nvSpPr>
          <p:cNvPr id="5" name="Text Placeholder 4">
            <a:extLst>
              <a:ext uri="{FF2B5EF4-FFF2-40B4-BE49-F238E27FC236}">
                <a16:creationId xmlns:a16="http://schemas.microsoft.com/office/drawing/2014/main" id="{4F15DE0B-9CF9-4960-AA69-1DAFD1BD5BDC}"/>
              </a:ext>
            </a:extLst>
          </p:cNvPr>
          <p:cNvSpPr>
            <a:spLocks noGrp="1"/>
          </p:cNvSpPr>
          <p:nvPr>
            <p:ph type="body" sz="quarter" idx="13"/>
          </p:nvPr>
        </p:nvSpPr>
        <p:spPr>
          <a:xfrm>
            <a:off x="5617369" y="4355765"/>
            <a:ext cx="3157538" cy="415913"/>
          </a:xfrm>
        </p:spPr>
        <p:txBody>
          <a:bodyPr>
            <a:normAutofit/>
          </a:bodyPr>
          <a:lstStyle>
            <a:lvl1pPr marL="0" indent="0" algn="r">
              <a:buNone/>
              <a:defRPr sz="900">
                <a:solidFill>
                  <a:srgbClr val="000000"/>
                </a:solidFill>
                <a:latin typeface="Arial" panose="020B0604020202020204" pitchFamily="34" charset="0"/>
                <a:cs typeface="Arial" panose="020B0604020202020204" pitchFamily="34" charset="0"/>
              </a:defRPr>
            </a:lvl1pPr>
          </a:lstStyle>
          <a:p>
            <a:pPr lvl="0"/>
            <a:endParaRPr lang="en-US" dirty="0"/>
          </a:p>
          <a:p>
            <a:pPr lvl="0"/>
            <a:r>
              <a:rPr lang="en-US" dirty="0" err="1"/>
              <a:t>ClickFifth</a:t>
            </a:r>
            <a:r>
              <a:rPr lang="en-US" dirty="0"/>
              <a:t> level</a:t>
            </a:r>
          </a:p>
        </p:txBody>
      </p:sp>
    </p:spTree>
    <p:extLst>
      <p:ext uri="{BB962C8B-B14F-4D97-AF65-F5344CB8AC3E}">
        <p14:creationId xmlns:p14="http://schemas.microsoft.com/office/powerpoint/2010/main" val="2356747559"/>
      </p:ext>
    </p:extLst>
  </p:cSld>
  <p:clrMapOvr>
    <a:masterClrMapping/>
  </p:clrMapOvr>
  <mc:AlternateContent xmlns:mc="http://schemas.openxmlformats.org/markup-compatibility/2006" xmlns:p14="http://schemas.microsoft.com/office/powerpoint/2010/main">
    <mc:Choice Requires="p14">
      <p:transition spd="slow" p14:dur="10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7600"/>
            <a:ext cx="3810000" cy="293624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
        <p:nvSpPr>
          <p:cNvPr id="6" name="Title 1"/>
          <p:cNvSpPr>
            <a:spLocks noGrp="1"/>
          </p:cNvSpPr>
          <p:nvPr>
            <p:ph type="title"/>
          </p:nvPr>
        </p:nvSpPr>
        <p:spPr>
          <a:xfrm>
            <a:off x="0" y="127465"/>
            <a:ext cx="9144000" cy="695496"/>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4077909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ltLang="en-US" dirty="0">
              <a:solidFill>
                <a:srgbClr val="696464"/>
              </a:solidFill>
            </a:endParaRPr>
          </a:p>
        </p:txBody>
      </p:sp>
      <p:sp>
        <p:nvSpPr>
          <p:cNvPr id="5" name="Footer Placeholder 4"/>
          <p:cNvSpPr>
            <a:spLocks noGrp="1"/>
          </p:cNvSpPr>
          <p:nvPr>
            <p:ph type="ftr" sz="quarter" idx="11"/>
          </p:nvPr>
        </p:nvSpPr>
        <p:spPr/>
        <p:txBody>
          <a:bodyPr/>
          <a:lstStyle/>
          <a:p>
            <a:pPr>
              <a:defRPr/>
            </a:pPr>
            <a:endParaRPr lang="en-US" altLang="en-US">
              <a:solidFill>
                <a:srgbClr val="696464"/>
              </a:solidFill>
            </a:endParaRPr>
          </a:p>
        </p:txBody>
      </p:sp>
      <p:sp>
        <p:nvSpPr>
          <p:cNvPr id="6" name="Slide Number Placeholder 5"/>
          <p:cNvSpPr>
            <a:spLocks noGrp="1"/>
          </p:cNvSpPr>
          <p:nvPr>
            <p:ph type="sldNum" sz="quarter" idx="12"/>
          </p:nvPr>
        </p:nvSpPr>
        <p:spPr/>
        <p:txBody>
          <a:bodyPr/>
          <a:lstStyle/>
          <a:p>
            <a:pPr>
              <a:defRPr/>
            </a:pPr>
            <a:fld id="{F2E10E54-172A-4013-9CF3-8CB63B69F24B}" type="slidenum">
              <a:rPr lang="en-US" altLang="en-US" smtClean="0"/>
              <a:pPr>
                <a:defRPr/>
              </a:pPr>
              <a:t>‹#›</a:t>
            </a:fld>
            <a:endParaRPr lang="en-US" altLang="en-US" dirty="0"/>
          </a:p>
        </p:txBody>
      </p:sp>
      <p:sp>
        <p:nvSpPr>
          <p:cNvPr id="8" name="Content Placeholder 7"/>
          <p:cNvSpPr>
            <a:spLocks noGrp="1"/>
          </p:cNvSpPr>
          <p:nvPr>
            <p:ph sz="quarter" idx="1"/>
          </p:nvPr>
        </p:nvSpPr>
        <p:spPr>
          <a:xfrm>
            <a:off x="914400" y="1086856"/>
            <a:ext cx="7772400" cy="3432175"/>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55089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359999" y="708889"/>
            <a:ext cx="8409900" cy="45041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400"/>
              </a:spcBef>
              <a:spcAft>
                <a:spcPts val="0"/>
              </a:spcAft>
              <a:buClr>
                <a:srgbClr val="05416B"/>
              </a:buClr>
              <a:buSzPts val="700"/>
              <a:buFont typeface="Noto Sans Symbols"/>
              <a:buNone/>
              <a:defRPr sz="2000"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320"/>
              </a:spcBef>
              <a:spcAft>
                <a:spcPts val="0"/>
              </a:spcAft>
              <a:buClr>
                <a:schemeClr val="dk1"/>
              </a:buClr>
              <a:buSzPts val="560"/>
              <a:buFont typeface="Noto Sans Symbols"/>
              <a:buNone/>
              <a:defRPr sz="1600"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rial Narrow"/>
                <a:ea typeface="Arial Narrow"/>
                <a:cs typeface="Arial Narrow"/>
                <a:sym typeface="Arial Narrow"/>
              </a:defRPr>
            </a:lvl9pPr>
          </a:lstStyle>
          <a:p>
            <a:endParaRPr dirty="0"/>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359999" y="276489"/>
            <a:ext cx="8409765" cy="4324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2800"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endParaRPr dirty="0"/>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375325" y="1298779"/>
            <a:ext cx="8409900" cy="3207721"/>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00000"/>
              </a:lnSpc>
              <a:spcBef>
                <a:spcPts val="320"/>
              </a:spcBef>
              <a:spcAft>
                <a:spcPts val="0"/>
              </a:spcAft>
              <a:buClr>
                <a:srgbClr val="05416B"/>
              </a:buClr>
              <a:buSzPts val="1600"/>
              <a:buFont typeface="Noto Sans Symbols"/>
              <a:buNone/>
              <a:defRPr sz="1600" b="0" i="0" u="none" strike="noStrike" cap="none">
                <a:solidFill>
                  <a:schemeClr val="tx1">
                    <a:lumMod val="75000"/>
                    <a:lumOff val="25000"/>
                  </a:schemeClr>
                </a:solidFill>
                <a:latin typeface="Arial Narrow"/>
                <a:ea typeface="Arial Narrow"/>
                <a:cs typeface="Arial Narrow"/>
                <a:sym typeface="Arial Narrow"/>
              </a:defRPr>
            </a:lvl1pPr>
            <a:lvl2pPr marL="914378" marR="0" lvl="1"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2pPr>
            <a:lvl3pPr marL="1371566" marR="0" lvl="2" indent="-330192" algn="l" rtl="0">
              <a:lnSpc>
                <a:spcPct val="100000"/>
              </a:lnSpc>
              <a:spcBef>
                <a:spcPts val="320"/>
              </a:spcBef>
              <a:spcAft>
                <a:spcPts val="0"/>
              </a:spcAft>
              <a:buClr>
                <a:srgbClr val="05416B"/>
              </a:buClr>
              <a:buSzPts val="1600"/>
              <a:buFont typeface="Noto Sans Symbols"/>
              <a:buChar char="◆"/>
              <a:defRPr sz="1600" b="0" i="0" u="none" strike="noStrike" cap="none">
                <a:solidFill>
                  <a:srgbClr val="05416B"/>
                </a:solidFill>
                <a:latin typeface="Arial Narrow"/>
                <a:ea typeface="Arial Narrow"/>
                <a:cs typeface="Arial Narrow"/>
                <a:sym typeface="Arial Narrow"/>
              </a:defRPr>
            </a:lvl3pPr>
            <a:lvl4pPr marL="1828754" marR="0" lvl="3"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4pPr>
            <a:lvl5pPr marL="2285943" marR="0" lvl="4"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5pPr>
            <a:lvl6pPr marL="2743132" marR="0" lvl="5"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6pPr>
            <a:lvl7pPr marL="3200320" marR="0" lvl="6"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7pPr>
            <a:lvl8pPr marL="3657509" marR="0" lvl="7"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8pPr>
            <a:lvl9pPr marL="4114697" marR="0" lvl="8" indent="-330192" algn="l" rtl="0">
              <a:lnSpc>
                <a:spcPct val="100000"/>
              </a:lnSpc>
              <a:spcBef>
                <a:spcPts val="400"/>
              </a:spcBef>
              <a:spcAft>
                <a:spcPts val="0"/>
              </a:spcAft>
              <a:buClr>
                <a:srgbClr val="05416B"/>
              </a:buClr>
              <a:buSzPts val="1600"/>
              <a:buFont typeface="Arial"/>
              <a:buChar char="●"/>
              <a:defRPr sz="1600" b="0" i="0" u="none" strike="noStrike" cap="none">
                <a:solidFill>
                  <a:srgbClr val="05416B"/>
                </a:solidFill>
                <a:latin typeface="Arial Narrow"/>
                <a:ea typeface="Arial Narrow"/>
                <a:cs typeface="Arial Narrow"/>
                <a:sym typeface="Arial Narrow"/>
              </a:defRPr>
            </a:lvl9pPr>
          </a:lstStyle>
          <a:p>
            <a:endParaRPr dirty="0"/>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367251" y="4690481"/>
            <a:ext cx="1243445" cy="236898"/>
          </a:xfrm>
          <a:prstGeom prst="rect">
            <a:avLst/>
          </a:prstGeom>
        </p:spPr>
      </p:pic>
    </p:spTree>
    <p:extLst>
      <p:ext uri="{BB962C8B-B14F-4D97-AF65-F5344CB8AC3E}">
        <p14:creationId xmlns:p14="http://schemas.microsoft.com/office/powerpoint/2010/main" val="1655194786"/>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4_Title and Text">
    <p:spTree>
      <p:nvGrpSpPr>
        <p:cNvPr id="1" name=""/>
        <p:cNvGrpSpPr/>
        <p:nvPr/>
      </p:nvGrpSpPr>
      <p:grpSpPr>
        <a:xfrm>
          <a:off x="0" y="0"/>
          <a:ext cx="0" cy="0"/>
          <a:chOff x="0" y="0"/>
          <a:chExt cx="0" cy="0"/>
        </a:xfrm>
      </p:grpSpPr>
      <p:sp>
        <p:nvSpPr>
          <p:cNvPr id="460" name="Body Level One…"/>
          <p:cNvSpPr txBox="1">
            <a:spLocks noGrp="1"/>
          </p:cNvSpPr>
          <p:nvPr>
            <p:ph type="body" sz="quarter" idx="1"/>
          </p:nvPr>
        </p:nvSpPr>
        <p:spPr>
          <a:xfrm>
            <a:off x="359998" y="708889"/>
            <a:ext cx="8409902" cy="450417"/>
          </a:xfrm>
          <a:prstGeom prst="rect">
            <a:avLst/>
          </a:prstGeom>
        </p:spPr>
        <p:txBody>
          <a:bodyPr lIns="45699" tIns="45699" rIns="45699" bIns="45699"/>
          <a:lstStyle>
            <a:lvl1pPr marL="0" indent="0" defTabSz="685800">
              <a:lnSpc>
                <a:spcPct val="100000"/>
              </a:lnSpc>
              <a:spcBef>
                <a:spcPts val="375"/>
              </a:spcBef>
              <a:buClrTx/>
              <a:buSzTx/>
              <a:buNone/>
              <a:defRPr sz="1950">
                <a:solidFill>
                  <a:srgbClr val="3D9DA0"/>
                </a:solidFill>
                <a:latin typeface="Arial Narrow"/>
                <a:ea typeface="Arial Narrow"/>
                <a:cs typeface="Arial Narrow"/>
                <a:sym typeface="Arial Narrow"/>
              </a:defRPr>
            </a:lvl1pPr>
            <a:lvl2pPr marL="0" indent="0" defTabSz="685800">
              <a:lnSpc>
                <a:spcPct val="100000"/>
              </a:lnSpc>
              <a:spcBef>
                <a:spcPts val="375"/>
              </a:spcBef>
              <a:buClrTx/>
              <a:buSzTx/>
              <a:buNone/>
              <a:defRPr sz="1950">
                <a:solidFill>
                  <a:srgbClr val="3D9DA0"/>
                </a:solidFill>
                <a:latin typeface="Arial Narrow"/>
                <a:ea typeface="Arial Narrow"/>
                <a:cs typeface="Arial Narrow"/>
                <a:sym typeface="Arial Narrow"/>
              </a:defRPr>
            </a:lvl2pPr>
            <a:lvl3pPr marL="0" indent="0" defTabSz="685800">
              <a:lnSpc>
                <a:spcPct val="100000"/>
              </a:lnSpc>
              <a:spcBef>
                <a:spcPts val="375"/>
              </a:spcBef>
              <a:buClrTx/>
              <a:buSzTx/>
              <a:buNone/>
              <a:defRPr sz="1950">
                <a:solidFill>
                  <a:srgbClr val="3D9DA0"/>
                </a:solidFill>
                <a:latin typeface="Arial Narrow"/>
                <a:ea typeface="Arial Narrow"/>
                <a:cs typeface="Arial Narrow"/>
                <a:sym typeface="Arial Narrow"/>
              </a:defRPr>
            </a:lvl3pPr>
            <a:lvl4pPr marL="0" indent="0" defTabSz="685800">
              <a:lnSpc>
                <a:spcPct val="100000"/>
              </a:lnSpc>
              <a:spcBef>
                <a:spcPts val="375"/>
              </a:spcBef>
              <a:buClrTx/>
              <a:buSzTx/>
              <a:buNone/>
              <a:defRPr sz="1950">
                <a:solidFill>
                  <a:srgbClr val="3D9DA0"/>
                </a:solidFill>
                <a:latin typeface="Arial Narrow"/>
                <a:ea typeface="Arial Narrow"/>
                <a:cs typeface="Arial Narrow"/>
                <a:sym typeface="Arial Narrow"/>
              </a:defRPr>
            </a:lvl4pPr>
            <a:lvl5pPr marL="0" indent="0" defTabSz="685800">
              <a:lnSpc>
                <a:spcPct val="100000"/>
              </a:lnSpc>
              <a:spcBef>
                <a:spcPts val="375"/>
              </a:spcBef>
              <a:buClrTx/>
              <a:buSzTx/>
              <a:buNone/>
              <a:defRPr sz="1950">
                <a:solidFill>
                  <a:srgbClr val="3D9DA0"/>
                </a:solidFill>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461" name="Title Text"/>
          <p:cNvSpPr txBox="1">
            <a:spLocks noGrp="1"/>
          </p:cNvSpPr>
          <p:nvPr>
            <p:ph type="title"/>
          </p:nvPr>
        </p:nvSpPr>
        <p:spPr>
          <a:xfrm>
            <a:off x="359998" y="276488"/>
            <a:ext cx="8409767" cy="432402"/>
          </a:xfrm>
          <a:prstGeom prst="rect">
            <a:avLst/>
          </a:prstGeom>
        </p:spPr>
        <p:txBody>
          <a:bodyPr lIns="45699" tIns="45699" rIns="45699" bIns="45699" anchor="t"/>
          <a:lstStyle>
            <a:lvl1pPr defTabSz="685800">
              <a:lnSpc>
                <a:spcPct val="80000"/>
              </a:lnSpc>
              <a:defRPr sz="2775">
                <a:solidFill>
                  <a:srgbClr val="026C72"/>
                </a:solidFill>
                <a:latin typeface="Arial Narrow"/>
                <a:ea typeface="Arial Narrow"/>
                <a:cs typeface="Arial Narrow"/>
                <a:sym typeface="Arial Narrow"/>
              </a:defRPr>
            </a:lvl1pPr>
          </a:lstStyle>
          <a:p>
            <a:r>
              <a:t>Title Text</a:t>
            </a:r>
          </a:p>
        </p:txBody>
      </p:sp>
      <p:sp>
        <p:nvSpPr>
          <p:cNvPr id="462" name="Google Shape;17;p14"/>
          <p:cNvSpPr txBox="1">
            <a:spLocks noGrp="1"/>
          </p:cNvSpPr>
          <p:nvPr>
            <p:ph type="body" idx="21"/>
          </p:nvPr>
        </p:nvSpPr>
        <p:spPr>
          <a:xfrm>
            <a:off x="375324" y="1298778"/>
            <a:ext cx="8409902" cy="3207722"/>
          </a:xfrm>
          <a:prstGeom prst="rect">
            <a:avLst/>
          </a:prstGeom>
        </p:spPr>
        <p:txBody>
          <a:bodyPr lIns="45699" tIns="45699" rIns="45699" bIns="45699"/>
          <a:lstStyle>
            <a:lvl1pPr marL="228594" indent="0" defTabSz="685800">
              <a:lnSpc>
                <a:spcPct val="100000"/>
              </a:lnSpc>
              <a:spcBef>
                <a:spcPts val="300"/>
              </a:spcBef>
              <a:buClrTx/>
              <a:buSzTx/>
              <a:buNone/>
              <a:defRPr sz="2100">
                <a:solidFill>
                  <a:srgbClr val="404040"/>
                </a:solidFill>
                <a:latin typeface="Arial Narrow"/>
                <a:cs typeface="Arial Narrow"/>
                <a:sym typeface="Arial Narrow"/>
              </a:defRPr>
            </a:lvl1pPr>
          </a:lstStyle>
          <a:p>
            <a:pPr marL="304792" indent="0" defTabSz="914400">
              <a:lnSpc>
                <a:spcPct val="100000"/>
              </a:lnSpc>
              <a:spcBef>
                <a:spcPts val="400"/>
              </a:spcBef>
              <a:buClrTx/>
              <a:buSzTx/>
              <a:buNone/>
              <a:defRPr sz="2100">
                <a:solidFill>
                  <a:srgbClr val="404040"/>
                </a:solidFill>
                <a:latin typeface="Arial Narrow"/>
                <a:ea typeface="Arial Narrow"/>
                <a:cs typeface="Arial Narrow"/>
                <a:sym typeface="Arial Narrow"/>
              </a:defRPr>
            </a:pPr>
            <a:endParaRPr/>
          </a:p>
        </p:txBody>
      </p:sp>
      <p:pic>
        <p:nvPicPr>
          <p:cNvPr id="463" name="Picture 7" descr="Picture 7"/>
          <p:cNvPicPr>
            <a:picLocks noChangeAspect="1"/>
          </p:cNvPicPr>
          <p:nvPr/>
        </p:nvPicPr>
        <p:blipFill>
          <a:blip r:embed="rId2"/>
          <a:stretch>
            <a:fillRect/>
          </a:stretch>
        </p:blipFill>
        <p:spPr>
          <a:xfrm>
            <a:off x="367250" y="4690482"/>
            <a:ext cx="1243446" cy="236899"/>
          </a:xfrm>
          <a:prstGeom prst="rect">
            <a:avLst/>
          </a:prstGeom>
          <a:ln w="12700">
            <a:miter lim="400000"/>
          </a:ln>
        </p:spPr>
      </p:pic>
      <p:sp>
        <p:nvSpPr>
          <p:cNvPr id="464" name="Slide Number"/>
          <p:cNvSpPr txBox="1">
            <a:spLocks noGrp="1"/>
          </p:cNvSpPr>
          <p:nvPr>
            <p:ph type="sldNum" sz="quarter" idx="2"/>
          </p:nvPr>
        </p:nvSpPr>
        <p:spPr>
          <a:xfrm>
            <a:off x="6319805" y="4656262"/>
            <a:ext cx="233395" cy="230832"/>
          </a:xfrm>
          <a:prstGeom prst="rect">
            <a:avLst/>
          </a:prstGeom>
        </p:spPr>
        <p:txBody>
          <a:bodyPr/>
          <a:lstStyle>
            <a:lvl1pPr defTabSz="685800">
              <a:defRPr sz="900">
                <a:solidFill>
                  <a:srgbClr val="595959"/>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2919993975"/>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480060" y="1372870"/>
            <a:ext cx="8229600" cy="30203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2493303" y="4708241"/>
            <a:ext cx="4389120" cy="211211"/>
          </a:xfrm>
        </p:spPr>
        <p:txBody>
          <a:bodyPr lIns="0" tIns="0" rIns="0" bIns="0" anchor="b" anchorCtr="0">
            <a:noAutofit/>
          </a:bodyPr>
          <a:lstStyle>
            <a:lvl1pPr marL="0" indent="0">
              <a:spcBef>
                <a:spcPts val="0"/>
              </a:spcBef>
              <a:buFontTx/>
              <a:buNone/>
              <a:defRPr sz="750">
                <a:solidFill>
                  <a:srgbClr val="002557"/>
                </a:solidFill>
              </a:defRPr>
            </a:lvl1pPr>
            <a:lvl2pPr>
              <a:defRPr sz="675">
                <a:solidFill>
                  <a:srgbClr val="002557"/>
                </a:solidFill>
              </a:defRPr>
            </a:lvl2pPr>
            <a:lvl3pPr>
              <a:defRPr sz="675">
                <a:solidFill>
                  <a:srgbClr val="002557"/>
                </a:solidFill>
              </a:defRPr>
            </a:lvl3pPr>
            <a:lvl4pPr>
              <a:defRPr sz="675">
                <a:solidFill>
                  <a:srgbClr val="002557"/>
                </a:solidFill>
              </a:defRPr>
            </a:lvl4pPr>
            <a:lvl5pPr>
              <a:defRPr sz="675">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236435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27464"/>
            <a:ext cx="9144000" cy="1006507"/>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04301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3799"/>
      </p:ext>
    </p:extLst>
  </p:cSld>
  <p:clrMapOvr>
    <a:masterClrMapping/>
  </p:clrMapOvr>
  <p:extLst>
    <p:ext uri="{DCECCB84-F9BA-43D5-87BE-67443E8EF086}">
      <p15:sldGuideLst xmlns:p15="http://schemas.microsoft.com/office/powerpoint/2012/main">
        <p15:guide id="1" orient="horz" pos="1621"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a:prstGeom prst="rect">
            <a:avLst/>
          </a:prstGeom>
        </p:spPr>
        <p:txBody>
          <a:bodyPr anchor="b"/>
          <a:lstStyle>
            <a:lvl1pPr algn="l">
              <a:defRPr sz="2000" b="0" i="1"/>
            </a:lvl1pPr>
          </a:lstStyle>
          <a:p>
            <a:r>
              <a:rPr lang="en-US"/>
              <a:t>Click to edit Master title style</a:t>
            </a:r>
            <a:endParaRPr lang="en-US" dirty="0"/>
          </a:p>
        </p:txBody>
      </p:sp>
      <p:sp>
        <p:nvSpPr>
          <p:cNvPr id="3" name="Picture Placeholder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4029231"/>
            <a:ext cx="5486400" cy="54497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2643479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06507"/>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5076056" y="4628260"/>
            <a:ext cx="3903712" cy="417515"/>
          </a:xfrm>
          <a:prstGeom prst="rect">
            <a:avLst/>
          </a:prstGeom>
        </p:spPr>
        <p:txBody>
          <a:bodyPr vert="horz" lIns="91440" tIns="45720" rIns="91440" bIns="45720" rtlCol="0" anchor="ctr"/>
          <a:lstStyle>
            <a:lvl1pPr algn="ctr">
              <a:defRPr sz="1200">
                <a:solidFill>
                  <a:srgbClr val="800000"/>
                </a:solidFill>
              </a:defRPr>
            </a:lvl1pPr>
          </a:lstStyle>
          <a:p>
            <a:endParaRPr lang="en-US" dirty="0"/>
          </a:p>
        </p:txBody>
      </p:sp>
    </p:spTree>
    <p:extLst>
      <p:ext uri="{BB962C8B-B14F-4D97-AF65-F5344CB8AC3E}">
        <p14:creationId xmlns:p14="http://schemas.microsoft.com/office/powerpoint/2010/main" val="1212365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2897632" y="4593882"/>
            <a:ext cx="3903712" cy="417515"/>
          </a:xfrm>
          <a:prstGeom prst="rect">
            <a:avLst/>
          </a:prstGeom>
        </p:spPr>
        <p:txBody>
          <a:bodyPr/>
          <a:lstStyle/>
          <a:p>
            <a:endParaRPr lang="en-US" dirty="0"/>
          </a:p>
        </p:txBody>
      </p:sp>
    </p:spTree>
    <p:extLst>
      <p:ext uri="{BB962C8B-B14F-4D97-AF65-F5344CB8AC3E}">
        <p14:creationId xmlns:p14="http://schemas.microsoft.com/office/powerpoint/2010/main" val="53987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CA041E6-8B79-1043-B0DF-21C4771459A9}"/>
              </a:ext>
            </a:extLst>
          </p:cNvPr>
          <p:cNvPicPr>
            <a:picLocks noChangeAspect="1"/>
          </p:cNvPicPr>
          <p:nvPr userDrawn="1"/>
        </p:nvPicPr>
        <p:blipFill>
          <a:blip r:embed="rId2"/>
          <a:stretch>
            <a:fillRect/>
          </a:stretch>
        </p:blipFill>
        <p:spPr>
          <a:xfrm>
            <a:off x="8459632" y="233758"/>
            <a:ext cx="315468" cy="315760"/>
          </a:xfrm>
          <a:prstGeom prst="rect">
            <a:avLst/>
          </a:prstGeom>
        </p:spPr>
      </p:pic>
      <p:pic>
        <p:nvPicPr>
          <p:cNvPr id="18" name="Picture 17">
            <a:extLst>
              <a:ext uri="{FF2B5EF4-FFF2-40B4-BE49-F238E27FC236}">
                <a16:creationId xmlns:a16="http://schemas.microsoft.com/office/drawing/2014/main" id="{B720729C-1116-A143-85E9-04B2FACD5668}"/>
              </a:ext>
            </a:extLst>
          </p:cNvPr>
          <p:cNvPicPr>
            <a:picLocks/>
          </p:cNvPicPr>
          <p:nvPr userDrawn="1"/>
        </p:nvPicPr>
        <p:blipFill>
          <a:blip r:embed="rId3"/>
          <a:stretch>
            <a:fillRect/>
          </a:stretch>
        </p:blipFill>
        <p:spPr>
          <a:xfrm>
            <a:off x="0" y="5045775"/>
            <a:ext cx="9144000" cy="102489"/>
          </a:xfrm>
          <a:prstGeom prst="rect">
            <a:avLst/>
          </a:prstGeom>
        </p:spPr>
      </p:pic>
      <p:sp>
        <p:nvSpPr>
          <p:cNvPr id="3" name="Content Placeholder 2">
            <a:extLst>
              <a:ext uri="{FF2B5EF4-FFF2-40B4-BE49-F238E27FC236}">
                <a16:creationId xmlns:a16="http://schemas.microsoft.com/office/drawing/2014/main" id="{C9692B22-5311-97B3-56CF-8E9764B22FD5}"/>
              </a:ext>
            </a:extLst>
          </p:cNvPr>
          <p:cNvSpPr>
            <a:spLocks noGrp="1"/>
          </p:cNvSpPr>
          <p:nvPr>
            <p:ph idx="1" hasCustomPrompt="1"/>
          </p:nvPr>
        </p:nvSpPr>
        <p:spPr>
          <a:xfrm>
            <a:off x="3886556" y="1188116"/>
            <a:ext cx="3873421" cy="2923034"/>
          </a:xfrm>
        </p:spPr>
        <p:txBody>
          <a:bodyPr lIns="0" tIns="0" rIns="0" bIns="0">
            <a:noAutofit/>
          </a:bodyPr>
          <a:lstStyle>
            <a:lvl1pPr marL="0" indent="0">
              <a:lnSpc>
                <a:spcPct val="100000"/>
              </a:lnSpc>
              <a:buNone/>
              <a:defRPr sz="1350" spc="0" baseline="0"/>
            </a:lvl1pPr>
            <a:lvl2pPr marL="557213" indent="-214313">
              <a:lnSpc>
                <a:spcPct val="100000"/>
              </a:lnSpc>
              <a:buClr>
                <a:schemeClr val="bg1"/>
              </a:buClr>
              <a:buFont typeface="Arial" panose="020B0604020202020204" pitchFamily="34" charset="0"/>
              <a:buChar char="•"/>
              <a:defRPr sz="1350" spc="0" baseline="0"/>
            </a:lvl2pPr>
            <a:lvl3pPr>
              <a:lnSpc>
                <a:spcPct val="100000"/>
              </a:lnSpc>
              <a:defRPr sz="1350" spc="0" baseline="0"/>
            </a:lvl3pPr>
            <a:lvl4pPr>
              <a:lnSpc>
                <a:spcPct val="100000"/>
              </a:lnSpc>
              <a:defRPr sz="1350" spc="0" baseline="0"/>
            </a:lvl4pPr>
            <a:lvl5pPr>
              <a:lnSpc>
                <a:spcPct val="100000"/>
              </a:lnSpc>
              <a:defRPr sz="1350" spc="0" baseline="0"/>
            </a:lvl5pPr>
          </a:lstStyle>
          <a:p>
            <a:pPr lvl="1"/>
            <a:r>
              <a:rPr lang="en-US" dirty="0"/>
              <a:t>d</a:t>
            </a:r>
          </a:p>
          <a:p>
            <a:pPr lvl="1"/>
            <a:endParaRPr lang="en-US" dirty="0"/>
          </a:p>
          <a:p>
            <a:pPr lvl="1"/>
            <a:endParaRPr lang="en-US" dirty="0"/>
          </a:p>
        </p:txBody>
      </p:sp>
      <p:cxnSp>
        <p:nvCxnSpPr>
          <p:cNvPr id="4" name="Straight Connector 3">
            <a:extLst>
              <a:ext uri="{FF2B5EF4-FFF2-40B4-BE49-F238E27FC236}">
                <a16:creationId xmlns:a16="http://schemas.microsoft.com/office/drawing/2014/main" id="{E80B3173-68B9-498F-3231-B6CEDF97646C}"/>
              </a:ext>
            </a:extLst>
          </p:cNvPr>
          <p:cNvCxnSpPr/>
          <p:nvPr userDrawn="1"/>
        </p:nvCxnSpPr>
        <p:spPr>
          <a:xfrm>
            <a:off x="3309731" y="895351"/>
            <a:ext cx="0" cy="3454559"/>
          </a:xfrm>
          <a:prstGeom prst="line">
            <a:avLst/>
          </a:prstGeom>
          <a:ln w="19050">
            <a:solidFill>
              <a:srgbClr val="39C0E0"/>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BA1F888D-8B4E-D6D2-0229-C3B706D187CD}"/>
              </a:ext>
            </a:extLst>
          </p:cNvPr>
          <p:cNvSpPr>
            <a:spLocks noGrp="1"/>
          </p:cNvSpPr>
          <p:nvPr>
            <p:ph type="ctrTitle"/>
          </p:nvPr>
        </p:nvSpPr>
        <p:spPr>
          <a:xfrm>
            <a:off x="298177" y="2097500"/>
            <a:ext cx="2623928" cy="552132"/>
          </a:xfrm>
        </p:spPr>
        <p:txBody>
          <a:bodyPr lIns="0" tIns="0" rIns="0" bIns="0" anchor="b" anchorCtr="0">
            <a:noAutofit/>
          </a:bodyPr>
          <a:lstStyle>
            <a:lvl1pPr algn="l">
              <a:defRPr sz="2700" spc="75"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455279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jp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35"/>
          <a:stretch>
            <a:fillRect/>
          </a:stretch>
        </p:blipFill>
        <p:spPr>
          <a:xfrm>
            <a:off x="-71692" y="0"/>
            <a:ext cx="9215692" cy="5196626"/>
          </a:xfrm>
          <a:prstGeom prst="rect">
            <a:avLst/>
          </a:prstGeom>
        </p:spPr>
      </p:pic>
      <p:sp>
        <p:nvSpPr>
          <p:cNvPr id="1028" name="Rectangle 3"/>
          <p:cNvSpPr>
            <a:spLocks noGrp="1" noChangeArrowheads="1"/>
          </p:cNvSpPr>
          <p:nvPr>
            <p:ph type="body" idx="1"/>
          </p:nvPr>
        </p:nvSpPr>
        <p:spPr bwMode="auto">
          <a:xfrm>
            <a:off x="685800" y="1372870"/>
            <a:ext cx="7772400" cy="27423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6872288" y="5943600"/>
            <a:ext cx="269626" cy="461665"/>
          </a:xfrm>
          <a:prstGeom prst="rect">
            <a:avLst/>
          </a:prstGeom>
          <a:noFill/>
        </p:spPr>
        <p:txBody>
          <a:bodyPr wrap="none" rtlCol="0">
            <a:spAutoFit/>
          </a:bodyPr>
          <a:lstStyle/>
          <a:p>
            <a:r>
              <a:rPr lang="en-US" dirty="0"/>
              <a:t> </a:t>
            </a:r>
          </a:p>
        </p:txBody>
      </p:sp>
    </p:spTree>
    <p:extLst>
      <p:ext uri="{BB962C8B-B14F-4D97-AF65-F5344CB8AC3E}">
        <p14:creationId xmlns:p14="http://schemas.microsoft.com/office/powerpoint/2010/main" val="10708099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Lst>
  <p:txStyles>
    <p:title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5.xml"/><Relationship Id="rId5" Type="http://schemas.openxmlformats.org/officeDocument/2006/relationships/image" Target="../media/image15.jpg"/><Relationship Id="rId4" Type="http://schemas.openxmlformats.org/officeDocument/2006/relationships/image" Target="../media/image91.png"/></Relationships>
</file>

<file path=ppt/slides/_rels/slide10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2.jpeg"/><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2.xml"/></Relationships>
</file>

<file path=ppt/slides/_rels/slide10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1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5.xml"/><Relationship Id="rId5" Type="http://schemas.openxmlformats.org/officeDocument/2006/relationships/image" Target="../media/image105.png"/><Relationship Id="rId4" Type="http://schemas.openxmlformats.org/officeDocument/2006/relationships/image" Target="../media/image104.png"/></Relationships>
</file>

<file path=ppt/slides/_rels/slide12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12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12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2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 Id="rId4" Type="http://schemas.openxmlformats.org/officeDocument/2006/relationships/image" Target="../media/image120.png"/></Relationships>
</file>

<file path=ppt/slides/_rels/slide12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1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4.jpg"/><Relationship Id="rId1" Type="http://schemas.openxmlformats.org/officeDocument/2006/relationships/slideLayout" Target="../slideLayouts/slideLayout30.xml"/></Relationships>
</file>

<file path=ppt/slides/_rels/slide13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hyperlink" Target="https://www.nature.com/cgt"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6.jpg"/><Relationship Id="rId1" Type="http://schemas.openxmlformats.org/officeDocument/2006/relationships/slideLayout" Target="../slideLayouts/slideLayout2.xml"/><Relationship Id="rId4" Type="http://schemas.openxmlformats.org/officeDocument/2006/relationships/hyperlink" Target="https://www.ncbi.nlm.nih.gov/entrez/eutils/elink.fcgi?dbfrom=pubmed&amp;retmode=ref&amp;cmd=prlinks&amp;id=33065029"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s://www.ncbi.nlm.nih.gov/core/lw/2.0/html/tileshop_pmc/tileshop_pmc_inline.html?title=Click%20on%20image%20to%20zoom&amp;p=PMC3&amp;id=7669705_nihms-1637947-f0001.jpg" TargetMode="External"/><Relationship Id="rId1" Type="http://schemas.openxmlformats.org/officeDocument/2006/relationships/slideLayout" Target="../slideLayouts/slideLayout2.xml"/><Relationship Id="rId5" Type="http://schemas.openxmlformats.org/officeDocument/2006/relationships/hyperlink" Target="https://www.ncbi.nlm.nih.gov/entrez/eutils/elink.fcgi?dbfrom=pubmed&amp;retmode=ref&amp;cmd=prlinks&amp;id=33065029" TargetMode="External"/><Relationship Id="rId4" Type="http://schemas.openxmlformats.org/officeDocument/2006/relationships/image" Target="../media/image15.jpg"/></Relationships>
</file>

<file path=ppt/slides/_rels/slide13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8.jpg"/><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22.jpeg"/></Relationships>
</file>

<file path=ppt/slides/_rels/slide14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29.jpg"/><Relationship Id="rId1" Type="http://schemas.openxmlformats.org/officeDocument/2006/relationships/slideLayout" Target="../slideLayouts/slideLayout30.xml"/></Relationships>
</file>

<file path=ppt/slides/_rels/slide14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0.jpg"/><Relationship Id="rId1" Type="http://schemas.openxmlformats.org/officeDocument/2006/relationships/slideLayout" Target="../slideLayouts/slideLayout30.xml"/></Relationships>
</file>

<file path=ppt/slides/_rels/slide14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2.xml"/><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3.xml"/><Relationship Id="rId1" Type="http://schemas.openxmlformats.org/officeDocument/2006/relationships/slideLayout" Target="../slideLayouts/slideLayout30.xml"/></Relationships>
</file>

<file path=ppt/slides/_rels/slide14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1.jpg"/><Relationship Id="rId1" Type="http://schemas.openxmlformats.org/officeDocument/2006/relationships/slideLayout" Target="../slideLayouts/slideLayout30.xml"/></Relationships>
</file>

<file path=ppt/slides/_rels/slide147.xml.rels><?xml version="1.0" encoding="UTF-8" standalone="yes"?>
<Relationships xmlns="http://schemas.openxmlformats.org/package/2006/relationships"><Relationship Id="rId3" Type="http://schemas.openxmlformats.org/officeDocument/2006/relationships/hyperlink" Target="https://www.ncbi.nlm.nih.gov/entrez/eutils/elink.fcgi?dbfrom=pubmed&amp;retmode=ref&amp;cmd=prlinks&amp;id=37590355" TargetMode="External"/><Relationship Id="rId2" Type="http://schemas.openxmlformats.org/officeDocument/2006/relationships/image" Target="../media/image132.png"/><Relationship Id="rId1" Type="http://schemas.openxmlformats.org/officeDocument/2006/relationships/slideLayout" Target="../slideLayouts/slideLayout30.xml"/><Relationship Id="rId6" Type="http://schemas.openxmlformats.org/officeDocument/2006/relationships/image" Target="../media/image15.jpg"/><Relationship Id="rId5" Type="http://schemas.openxmlformats.org/officeDocument/2006/relationships/image" Target="../media/image133.jpeg"/><Relationship Id="rId4" Type="http://schemas.openxmlformats.org/officeDocument/2006/relationships/hyperlink" Target="https://www.ncbi.nlm.nih.gov/core/lw/2.0/html/tileshop_pmc/tileshop_pmc_inline.html?title=Click%20on%20image%20to%20zoom&amp;p=PMC3&amp;id=10474815_nihms-1926288-f0004.jpg"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4.jpg"/><Relationship Id="rId1" Type="http://schemas.openxmlformats.org/officeDocument/2006/relationships/slideLayout" Target="../slideLayouts/slideLayout30.xml"/></Relationships>
</file>

<file path=ppt/slides/_rels/slide14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5.jp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6.png"/><Relationship Id="rId1" Type="http://schemas.openxmlformats.org/officeDocument/2006/relationships/slideLayout" Target="../slideLayouts/slideLayout30.xml"/><Relationship Id="rId4" Type="http://schemas.openxmlformats.org/officeDocument/2006/relationships/hyperlink" Target="https://www.nature.com/cgt"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7.jpg"/><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s://www.ncbi.nlm.nih.gov/core/lw/2.0/html/tileshop_pmc/tileshop_pmc_inline.html?title=Click%20on%20image%20to%20zoom&amp;p=PMC3&amp;id=7669705_nihms-1637947-f0002.jpg" TargetMode="External"/><Relationship Id="rId1" Type="http://schemas.openxmlformats.org/officeDocument/2006/relationships/slideLayout" Target="../slideLayouts/slideLayout3.xml"/><Relationship Id="rId4" Type="http://schemas.openxmlformats.org/officeDocument/2006/relationships/hyperlink" Target="https://www.ncbi.nlm.nih.gov/entrez/eutils/elink.fcgi?dbfrom=pubmed&amp;retmode=ref&amp;cmd=prlinks&amp;id=33065029" TargetMode="Externa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3.xml"/></Relationships>
</file>

<file path=ppt/slides/_rels/slide154.xml.rels><?xml version="1.0" encoding="UTF-8" standalone="yes"?>
<Relationships xmlns="http://schemas.openxmlformats.org/package/2006/relationships"><Relationship Id="rId8" Type="http://schemas.openxmlformats.org/officeDocument/2006/relationships/image" Target="../media/image141.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40.emf"/><Relationship Id="rId5" Type="http://schemas.openxmlformats.org/officeDocument/2006/relationships/oleObject" Target="../embeddings/oleObject2.bin"/><Relationship Id="rId10" Type="http://schemas.openxmlformats.org/officeDocument/2006/relationships/image" Target="../media/image142.emf"/><Relationship Id="rId4" Type="http://schemas.openxmlformats.org/officeDocument/2006/relationships/image" Target="../media/image139.emf"/><Relationship Id="rId9" Type="http://schemas.openxmlformats.org/officeDocument/2006/relationships/oleObject" Target="../embeddings/oleObject4.bin"/></Relationships>
</file>

<file path=ppt/slides/_rels/slide15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1.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60.png"/><Relationship Id="rId3" Type="http://schemas.openxmlformats.org/officeDocument/2006/relationships/image" Target="../media/image7.jpg"/><Relationship Id="rId7" Type="http://schemas.openxmlformats.org/officeDocument/2006/relationships/image" Target="../media/image11.jpg"/><Relationship Id="rId12"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6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xml"/><Relationship Id="rId5" Type="http://schemas.openxmlformats.org/officeDocument/2006/relationships/image" Target="../media/image15.jpg"/><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6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source=imgres&amp;cd=&amp;cad=rja&amp;uact=8&amp;ved=0ahUKEwjcy7iEm4_LAhWKQSYKHTvYAaoQjRwIBw&amp;url=http%3A%2F%2Fwww.lhsc.on.ca%2FPatients_Families_Visitors%2FThoracic_Surgery%2FProcedures%2FPercutaneous_Lung_Biopsy.htm&amp;psig=AFQjCNGo8y2gSndAsbWMl4D8GUqGuxfXvQ&amp;ust=1456362447926267"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7.jpeg"/><Relationship Id="rId1" Type="http://schemas.openxmlformats.org/officeDocument/2006/relationships/slideLayout" Target="../slideLayouts/slideLayout30.xml"/></Relationships>
</file>

<file path=ppt/slides/_rels/slide9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8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139907" y="-74280"/>
            <a:ext cx="9423813" cy="531398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1910540" y="2213926"/>
            <a:ext cx="5633259" cy="830997"/>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Obtaining Tissue in the Era of Personalized Medicine</a:t>
            </a:r>
          </a:p>
        </p:txBody>
      </p:sp>
      <p:sp>
        <p:nvSpPr>
          <p:cNvPr id="37" name="Rectangle 36">
            <a:extLst>
              <a:ext uri="{FF2B5EF4-FFF2-40B4-BE49-F238E27FC236}">
                <a16:creationId xmlns:a16="http://schemas.microsoft.com/office/drawing/2014/main" id="{136DD176-7412-694A-BED9-E7F8655CA44E}"/>
              </a:ext>
            </a:extLst>
          </p:cNvPr>
          <p:cNvSpPr/>
          <p:nvPr/>
        </p:nvSpPr>
        <p:spPr>
          <a:xfrm>
            <a:off x="5762" y="3265595"/>
            <a:ext cx="9129925" cy="738664"/>
          </a:xfrm>
          <a:prstGeom prst="rect">
            <a:avLst/>
          </a:prstGeom>
        </p:spPr>
        <p:txBody>
          <a:bodyPr wrap="square">
            <a:spAutoFit/>
          </a:bodyPr>
          <a:lstStyle/>
          <a:p>
            <a:pPr algn="ctr"/>
            <a:r>
              <a:rPr lang="en-US" sz="1400" dirty="0">
                <a:solidFill>
                  <a:schemeClr val="bg1"/>
                </a:solidFill>
                <a:latin typeface="Corporate S Demi" panose="02020500000000000000" pitchFamily="18" charset="0"/>
              </a:rPr>
              <a:t>Jobelle Baldonado, MD</a:t>
            </a:r>
          </a:p>
          <a:p>
            <a:pPr algn="ctr"/>
            <a:r>
              <a:rPr lang="en-US" sz="1400" dirty="0">
                <a:solidFill>
                  <a:schemeClr val="bg1"/>
                </a:solidFill>
                <a:latin typeface="Corporate S Demi" panose="02020500000000000000" pitchFamily="18" charset="0"/>
              </a:rPr>
              <a:t>Thoracic Surgical Oncology</a:t>
            </a:r>
          </a:p>
          <a:p>
            <a:pPr algn="ctr"/>
            <a:r>
              <a:rPr lang="en-US" sz="1400" dirty="0">
                <a:solidFill>
                  <a:schemeClr val="bg1"/>
                </a:solidFill>
                <a:latin typeface="Corporate S Demi" panose="02020500000000000000" pitchFamily="18" charset="0"/>
              </a:rPr>
              <a:t>Wednesday, January 31</a:t>
            </a:r>
            <a:r>
              <a:rPr lang="en-US" sz="1400" baseline="30000" dirty="0">
                <a:solidFill>
                  <a:schemeClr val="bg1"/>
                </a:solidFill>
                <a:latin typeface="Corporate S Demi" panose="02020500000000000000" pitchFamily="18" charset="0"/>
              </a:rPr>
              <a:t>st</a:t>
            </a:r>
            <a:r>
              <a:rPr lang="en-US" sz="1400" dirty="0">
                <a:solidFill>
                  <a:schemeClr val="bg1"/>
                </a:solidFill>
                <a:latin typeface="Corporate S Demi" panose="02020500000000000000" pitchFamily="18" charset="0"/>
              </a:rPr>
              <a:t>, 2024</a:t>
            </a:r>
          </a:p>
        </p:txBody>
      </p:sp>
      <p:pic>
        <p:nvPicPr>
          <p:cNvPr id="8" name="Picture 7" descr="A logo for a fitness center&#10;&#10;Description automatically generated">
            <a:extLst>
              <a:ext uri="{FF2B5EF4-FFF2-40B4-BE49-F238E27FC236}">
                <a16:creationId xmlns:a16="http://schemas.microsoft.com/office/drawing/2014/main" id="{5671E6F5-E134-759C-00D5-EAC657A6AFAE}"/>
              </a:ext>
            </a:extLst>
          </p:cNvPr>
          <p:cNvPicPr>
            <a:picLocks noChangeAspect="1"/>
          </p:cNvPicPr>
          <p:nvPr/>
        </p:nvPicPr>
        <p:blipFill>
          <a:blip r:embed="rId11"/>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177090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5749"/>
            <a:ext cx="6498461" cy="1899666"/>
          </a:xfrm>
        </p:spPr>
        <p:txBody>
          <a:bodyPr/>
          <a:lstStyle/>
          <a:p>
            <a:r>
              <a:rPr lang="en-US" dirty="0">
                <a:solidFill>
                  <a:srgbClr val="002E51"/>
                </a:solidFill>
              </a:rPr>
              <a:t>Endobronchial Ultrasound (EBUS)</a:t>
            </a:r>
          </a:p>
        </p:txBody>
      </p:sp>
      <p:pic>
        <p:nvPicPr>
          <p:cNvPr id="3" name="Content Placeholder 10">
            <a:extLst>
              <a:ext uri="{FF2B5EF4-FFF2-40B4-BE49-F238E27FC236}">
                <a16:creationId xmlns:a16="http://schemas.microsoft.com/office/drawing/2014/main" id="{341E970A-5689-68C9-E75D-5F3495FD9CD2}"/>
              </a:ext>
            </a:extLst>
          </p:cNvPr>
          <p:cNvPicPr>
            <a:picLocks noChangeAspect="1"/>
          </p:cNvPicPr>
          <p:nvPr/>
        </p:nvPicPr>
        <p:blipFill rotWithShape="1">
          <a:blip r:embed="rId2"/>
          <a:srcRect l="-985" r="1" b="8178"/>
          <a:stretch/>
        </p:blipFill>
        <p:spPr>
          <a:xfrm>
            <a:off x="-90055" y="1227782"/>
            <a:ext cx="9234055" cy="3316509"/>
          </a:xfrm>
          <a:prstGeom prst="rect">
            <a:avLst/>
          </a:prstGeom>
        </p:spPr>
      </p:pic>
    </p:spTree>
    <p:extLst>
      <p:ext uri="{BB962C8B-B14F-4D97-AF65-F5344CB8AC3E}">
        <p14:creationId xmlns:p14="http://schemas.microsoft.com/office/powerpoint/2010/main" val="277306832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BF70A7-0200-3334-F267-4FA9807B9826}"/>
              </a:ext>
            </a:extLst>
          </p:cNvPr>
          <p:cNvSpPr txBox="1"/>
          <p:nvPr/>
        </p:nvSpPr>
        <p:spPr>
          <a:xfrm>
            <a:off x="6053101" y="3800259"/>
            <a:ext cx="1019831" cy="230961"/>
          </a:xfrm>
          <a:prstGeom prst="rect">
            <a:avLst/>
          </a:prstGeom>
          <a:noFill/>
        </p:spPr>
        <p:txBody>
          <a:bodyPr wrap="none">
            <a:spAutoFit/>
          </a:bodyPr>
          <a:lstStyle/>
          <a:p>
            <a:pP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Shaw NEJM 2016 </a:t>
            </a:r>
          </a:p>
        </p:txBody>
      </p:sp>
      <p:cxnSp>
        <p:nvCxnSpPr>
          <p:cNvPr id="4" name="Straight Connector 3">
            <a:extLst>
              <a:ext uri="{FF2B5EF4-FFF2-40B4-BE49-F238E27FC236}">
                <a16:creationId xmlns:a16="http://schemas.microsoft.com/office/drawing/2014/main" id="{A2C7ED33-53A9-0817-9668-29E1F3DD2463}"/>
              </a:ext>
            </a:extLst>
          </p:cNvPr>
          <p:cNvCxnSpPr>
            <a:cxnSpLocks noChangeShapeType="1"/>
          </p:cNvCxnSpPr>
          <p:nvPr/>
        </p:nvCxnSpPr>
        <p:spPr bwMode="auto">
          <a:xfrm>
            <a:off x="1202987" y="468349"/>
            <a:ext cx="6720151" cy="0"/>
          </a:xfrm>
          <a:prstGeom prst="line">
            <a:avLst/>
          </a:prstGeom>
          <a:noFill/>
          <a:ln w="25400">
            <a:solidFill>
              <a:schemeClr val="tx1"/>
            </a:solidFill>
            <a:round/>
            <a:headEnd/>
            <a:tailEnd/>
          </a:ln>
          <a:effectLst>
            <a:outerShdw blurRad="50800" dist="38100" dir="2700000" algn="tl" rotWithShape="0">
              <a:srgbClr val="808080">
                <a:alpha val="39998"/>
              </a:srgbClr>
            </a:outerShdw>
          </a:effectLst>
        </p:spPr>
      </p:cxnSp>
      <p:sp>
        <p:nvSpPr>
          <p:cNvPr id="5" name="Rectangle 4">
            <a:extLst>
              <a:ext uri="{FF2B5EF4-FFF2-40B4-BE49-F238E27FC236}">
                <a16:creationId xmlns:a16="http://schemas.microsoft.com/office/drawing/2014/main" id="{0EE5C811-84A2-244F-BBB5-DB6169C94F2B}"/>
              </a:ext>
            </a:extLst>
          </p:cNvPr>
          <p:cNvSpPr/>
          <p:nvPr/>
        </p:nvSpPr>
        <p:spPr>
          <a:xfrm>
            <a:off x="3119285" y="39852"/>
            <a:ext cx="2933816" cy="461986"/>
          </a:xfrm>
          <a:prstGeom prst="rect">
            <a:avLst/>
          </a:prstGeom>
        </p:spPr>
        <p:txBody>
          <a:bodyPr wrap="none">
            <a:spAutoFit/>
          </a:bodyPr>
          <a:lstStyle/>
          <a:p>
            <a:pPr defTabSz="684902" fontAlgn="auto">
              <a:spcBef>
                <a:spcPts val="0"/>
              </a:spcBef>
              <a:spcAft>
                <a:spcPts val="0"/>
              </a:spcAft>
              <a:defRPr/>
            </a:pPr>
            <a:r>
              <a:rPr lang="en-US" sz="2402" b="1" dirty="0">
                <a:solidFill>
                  <a:prstClr val="black"/>
                </a:solidFill>
                <a:latin typeface="Candara" panose="020E0502030303020204" pitchFamily="34" charset="0"/>
                <a:ea typeface="ＭＳ Ｐゴシック" panose="020B0600070205080204" pitchFamily="34" charset="-128"/>
                <a:cs typeface="+mn-cs"/>
              </a:rPr>
              <a:t>Lorlatinib Resistance</a:t>
            </a:r>
          </a:p>
        </p:txBody>
      </p:sp>
      <p:pic>
        <p:nvPicPr>
          <p:cNvPr id="67588" name="Picture 2">
            <a:extLst>
              <a:ext uri="{FF2B5EF4-FFF2-40B4-BE49-F238E27FC236}">
                <a16:creationId xmlns:a16="http://schemas.microsoft.com/office/drawing/2014/main" id="{C9C91F3A-B5B0-6F54-8A48-499F533366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589" y="844935"/>
            <a:ext cx="4255658" cy="172204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a:extLst>
              <a:ext uri="{FF2B5EF4-FFF2-40B4-BE49-F238E27FC236}">
                <a16:creationId xmlns:a16="http://schemas.microsoft.com/office/drawing/2014/main" id="{BC5BF191-7627-CCED-E0D0-F1274B247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1589" y="2687346"/>
            <a:ext cx="4255658" cy="19460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2">
            <a:extLst>
              <a:ext uri="{FF2B5EF4-FFF2-40B4-BE49-F238E27FC236}">
                <a16:creationId xmlns:a16="http://schemas.microsoft.com/office/drawing/2014/main" id="{0B4BA41B-040D-D1D4-4534-99E96DDC06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202" y="1788783"/>
            <a:ext cx="2342936" cy="17005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descr="A logo for a fitness center&#10;&#10;Description automatically generated">
            <a:extLst>
              <a:ext uri="{FF2B5EF4-FFF2-40B4-BE49-F238E27FC236}">
                <a16:creationId xmlns:a16="http://schemas.microsoft.com/office/drawing/2014/main" id="{337E1DBB-69C6-7616-09CF-BD1D2A88607B}"/>
              </a:ext>
            </a:extLst>
          </p:cNvPr>
          <p:cNvPicPr>
            <a:picLocks noChangeAspect="1"/>
          </p:cNvPicPr>
          <p:nvPr/>
        </p:nvPicPr>
        <p:blipFill>
          <a:blip r:embed="rId5"/>
          <a:stretch>
            <a:fillRect/>
          </a:stretch>
        </p:blipFill>
        <p:spPr>
          <a:xfrm>
            <a:off x="7828995" y="4776323"/>
            <a:ext cx="908868" cy="2255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3A5F-0E4D-E5B9-CF0C-0EC96DC046F9}"/>
              </a:ext>
            </a:extLst>
          </p:cNvPr>
          <p:cNvSpPr>
            <a:spLocks noGrp="1"/>
          </p:cNvSpPr>
          <p:nvPr>
            <p:ph type="title"/>
          </p:nvPr>
        </p:nvSpPr>
        <p:spPr>
          <a:xfrm>
            <a:off x="1641543" y="1887696"/>
            <a:ext cx="5859723" cy="258605"/>
          </a:xfrm>
        </p:spPr>
        <p:txBody>
          <a:bodyPr/>
          <a:lstStyle/>
          <a:p>
            <a:pPr>
              <a:defRPr/>
            </a:pPr>
            <a:r>
              <a:rPr lang="en-US" sz="525" kern="1200" dirty="0">
                <a:solidFill>
                  <a:schemeClr val="tx1"/>
                </a:solidFill>
                <a:ea typeface="+mn-ea"/>
                <a:cs typeface="+mn-cs"/>
              </a:rPr>
              <a:t>PEMETREXED BENEFIT MAY RELATE TO LOW THYMIDYLATE SYNTHASE LEVEL IN ALK-REARRANGED TUMORS</a:t>
            </a:r>
          </a:p>
        </p:txBody>
      </p:sp>
      <p:pic>
        <p:nvPicPr>
          <p:cNvPr id="56322" name="Picture 2">
            <a:extLst>
              <a:ext uri="{FF2B5EF4-FFF2-40B4-BE49-F238E27FC236}">
                <a16:creationId xmlns:a16="http://schemas.microsoft.com/office/drawing/2014/main" id="{61F0E5E9-6B3E-ED9C-0608-0B4E532B86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540" y="145986"/>
            <a:ext cx="6473463" cy="485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4B9953F9-723D-15BD-2A06-C3F91B0BA732}"/>
              </a:ext>
            </a:extLst>
          </p:cNvPr>
          <p:cNvSpPr txBox="1">
            <a:spLocks/>
          </p:cNvSpPr>
          <p:nvPr/>
        </p:nvSpPr>
        <p:spPr bwMode="auto">
          <a:xfrm>
            <a:off x="7117236" y="2596281"/>
            <a:ext cx="1725105" cy="286015"/>
          </a:xfrm>
          <a:prstGeom prst="rect">
            <a:avLst/>
          </a:prstGeom>
          <a:noFill/>
          <a:ln>
            <a:noFill/>
          </a:ln>
          <a:effec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343220">
              <a:defRPr/>
            </a:pPr>
            <a:r>
              <a:rPr lang="en-US" sz="901" dirty="0">
                <a:solidFill>
                  <a:srgbClr val="020C38"/>
                </a:solidFill>
                <a:latin typeface="Arial"/>
              </a:rPr>
              <a:t>Presented By Leena Gandhi at 2014 ASCO Annual Meeting</a:t>
            </a:r>
          </a:p>
        </p:txBody>
      </p:sp>
      <p:pic>
        <p:nvPicPr>
          <p:cNvPr id="3" name="Picture 2" descr="A logo for a fitness center&#10;&#10;Description automatically generated">
            <a:extLst>
              <a:ext uri="{FF2B5EF4-FFF2-40B4-BE49-F238E27FC236}">
                <a16:creationId xmlns:a16="http://schemas.microsoft.com/office/drawing/2014/main" id="{DB05321D-ACDD-5174-5F9F-AC9EDC2A5859}"/>
              </a:ext>
            </a:extLst>
          </p:cNvPr>
          <p:cNvPicPr>
            <a:picLocks noChangeAspect="1"/>
          </p:cNvPicPr>
          <p:nvPr/>
        </p:nvPicPr>
        <p:blipFill>
          <a:blip r:embed="rId3"/>
          <a:stretch>
            <a:fillRect/>
          </a:stretch>
        </p:blipFill>
        <p:spPr>
          <a:xfrm>
            <a:off x="7543685" y="4480422"/>
            <a:ext cx="908868" cy="225577"/>
          </a:xfrm>
          <a:prstGeom prst="rect">
            <a:avLst/>
          </a:prstGeom>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A887A3-B5B3-A454-B279-A68BE9842DB1}"/>
              </a:ext>
            </a:extLst>
          </p:cNvPr>
          <p:cNvSpPr/>
          <p:nvPr/>
        </p:nvSpPr>
        <p:spPr>
          <a:xfrm>
            <a:off x="268605" y="3570447"/>
            <a:ext cx="6101716" cy="96202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pPr>
            <a:endParaRPr lang="en-GB" sz="1400" kern="0" dirty="0">
              <a:solidFill>
                <a:srgbClr val="FFFFFF"/>
              </a:solidFill>
              <a:latin typeface="Arial" panose="020B0604020202020204"/>
              <a:sym typeface="Arial"/>
            </a:endParaRPr>
          </a:p>
        </p:txBody>
      </p:sp>
      <p:cxnSp>
        <p:nvCxnSpPr>
          <p:cNvPr id="22" name="Google Shape;270;p7">
            <a:extLst>
              <a:ext uri="{FF2B5EF4-FFF2-40B4-BE49-F238E27FC236}">
                <a16:creationId xmlns:a16="http://schemas.microsoft.com/office/drawing/2014/main" id="{4E744E57-FE50-FBDC-0982-D6571A4CB31A}"/>
              </a:ext>
            </a:extLst>
          </p:cNvPr>
          <p:cNvCxnSpPr>
            <a:cxnSpLocks/>
            <a:endCxn id="26" idx="2"/>
          </p:cNvCxnSpPr>
          <p:nvPr/>
        </p:nvCxnSpPr>
        <p:spPr>
          <a:xfrm>
            <a:off x="2796540" y="1910229"/>
            <a:ext cx="534618" cy="0"/>
          </a:xfrm>
          <a:prstGeom prst="straightConnector1">
            <a:avLst/>
          </a:prstGeom>
          <a:noFill/>
          <a:ln w="12700" cap="flat" cmpd="sng">
            <a:solidFill>
              <a:schemeClr val="tx1"/>
            </a:solidFill>
            <a:prstDash val="solid"/>
            <a:round/>
            <a:headEnd type="none" w="sm" len="sm"/>
            <a:tailEnd type="triangle" w="med" len="sm"/>
          </a:ln>
        </p:spPr>
      </p:cxnSp>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latin typeface="Helvetica" pitchFamily="2" charset="0"/>
              </a:rPr>
              <a:t>ALINA: phase III, open-label superiority study</a:t>
            </a:r>
            <a:endParaRPr lang="en-CH" dirty="0">
              <a:latin typeface="Helvetica" pitchFamily="2" charset="0"/>
            </a:endParaRPr>
          </a:p>
        </p:txBody>
      </p:sp>
      <p:sp>
        <p:nvSpPr>
          <p:cNvPr id="11" name="Google Shape;2032;p133">
            <a:extLst>
              <a:ext uri="{FF2B5EF4-FFF2-40B4-BE49-F238E27FC236}">
                <a16:creationId xmlns:a16="http://schemas.microsoft.com/office/drawing/2014/main" id="{1589AA5F-73AC-A7E1-A2A8-4A2C3E3E08BA}"/>
              </a:ext>
            </a:extLst>
          </p:cNvPr>
          <p:cNvSpPr txBox="1"/>
          <p:nvPr/>
        </p:nvSpPr>
        <p:spPr>
          <a:xfrm>
            <a:off x="108338" y="3678689"/>
            <a:ext cx="4136176" cy="800071"/>
          </a:xfrm>
          <a:prstGeom prst="rect">
            <a:avLst/>
          </a:prstGeom>
          <a:noFill/>
          <a:ln>
            <a:noFill/>
          </a:ln>
        </p:spPr>
        <p:txBody>
          <a:bodyPr spcFirstLastPara="1" wrap="square" lIns="0" tIns="0" rIns="0" bIns="0" anchor="t" anchorCtr="0">
            <a:noAutofit/>
          </a:bodyPr>
          <a:lstStyle/>
          <a:p>
            <a:pPr defTabSz="914378" fontAlgn="auto">
              <a:lnSpc>
                <a:spcPct val="95000"/>
              </a:lnSpc>
              <a:spcBef>
                <a:spcPts val="0"/>
              </a:spcBef>
              <a:spcAft>
                <a:spcPts val="0"/>
              </a:spcAft>
              <a:buClr>
                <a:srgbClr val="313B45"/>
              </a:buClr>
              <a:buSzPts val="800"/>
            </a:pPr>
            <a:r>
              <a:rPr lang="en-GB" sz="1200" b="1" kern="0" dirty="0">
                <a:solidFill>
                  <a:srgbClr val="C00000"/>
                </a:solidFill>
                <a:latin typeface="Arial"/>
                <a:ea typeface="Roche Sans"/>
                <a:cs typeface="Roche Sans"/>
                <a:sym typeface="Roche Sans"/>
              </a:rPr>
              <a:t>Primary endpoint</a:t>
            </a:r>
            <a:endParaRPr sz="1200" b="1" kern="0" dirty="0">
              <a:solidFill>
                <a:srgbClr val="C00000"/>
              </a:solidFill>
              <a:latin typeface="Arial"/>
              <a:ea typeface="Roche Sans"/>
              <a:cs typeface="Roche Sans"/>
              <a:sym typeface="Roche Sans"/>
            </a:endParaRP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500" b="1" kern="0" dirty="0">
                <a:solidFill>
                  <a:srgbClr val="C00000"/>
                </a:solidFill>
                <a:latin typeface="Arial"/>
                <a:ea typeface="Roche Sans"/>
                <a:cs typeface="Roche Sans"/>
                <a:sym typeface="Roche Sans"/>
              </a:rPr>
              <a:t>DFS per investigator,</a:t>
            </a:r>
            <a:r>
              <a:rPr lang="en-GB" sz="1500" b="1" kern="0" baseline="30000" dirty="0">
                <a:solidFill>
                  <a:srgbClr val="C00000"/>
                </a:solidFill>
                <a:latin typeface="Arial"/>
                <a:ea typeface="Roche Sans"/>
                <a:cs typeface="Roche Sans"/>
                <a:sym typeface="Roche Sans"/>
              </a:rPr>
              <a:t>§</a:t>
            </a:r>
            <a:r>
              <a:rPr lang="en-GB" sz="1500" b="1" kern="0" dirty="0">
                <a:solidFill>
                  <a:srgbClr val="C00000"/>
                </a:solidFill>
                <a:latin typeface="Arial"/>
                <a:ea typeface="Roche Sans"/>
                <a:cs typeface="Roche Sans"/>
                <a:sym typeface="Roche Sans"/>
              </a:rPr>
              <a:t> tested hierarchically:</a:t>
            </a:r>
          </a:p>
          <a:p>
            <a:pPr marL="450839" lvl="4"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500" b="1" kern="0" dirty="0">
                <a:solidFill>
                  <a:srgbClr val="C00000"/>
                </a:solidFill>
                <a:latin typeface="Arial"/>
                <a:ea typeface="Roche Sans"/>
                <a:cs typeface="Roche Sans"/>
                <a:sym typeface="Roche Sans"/>
              </a:rPr>
              <a:t>Stage II–IIIA → ITT (Stage IB–IIIA)</a:t>
            </a:r>
          </a:p>
        </p:txBody>
      </p:sp>
      <p:sp>
        <p:nvSpPr>
          <p:cNvPr id="2" name="Google Shape;267;p7">
            <a:extLst>
              <a:ext uri="{FF2B5EF4-FFF2-40B4-BE49-F238E27FC236}">
                <a16:creationId xmlns:a16="http://schemas.microsoft.com/office/drawing/2014/main" id="{0BF58910-A16A-6972-0C2C-49467A1437F7}"/>
              </a:ext>
            </a:extLst>
          </p:cNvPr>
          <p:cNvSpPr/>
          <p:nvPr/>
        </p:nvSpPr>
        <p:spPr>
          <a:xfrm>
            <a:off x="4340223" y="916880"/>
            <a:ext cx="1461000" cy="684000"/>
          </a:xfrm>
          <a:prstGeom prst="rect">
            <a:avLst/>
          </a:prstGeom>
          <a:solidFill>
            <a:srgbClr val="0B41CD"/>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200" b="1" kern="0" dirty="0">
                <a:solidFill>
                  <a:srgbClr val="FFFFFF"/>
                </a:solidFill>
                <a:latin typeface="Arial"/>
                <a:cs typeface="Arial"/>
                <a:sym typeface="Arial"/>
              </a:rPr>
              <a:t>Alectinib</a:t>
            </a:r>
            <a:br>
              <a:rPr lang="en-US" sz="1200" b="1" kern="0" dirty="0">
                <a:solidFill>
                  <a:srgbClr val="FFFFFF"/>
                </a:solidFill>
                <a:latin typeface="Arial"/>
                <a:cs typeface="Arial"/>
                <a:sym typeface="Arial"/>
              </a:rPr>
            </a:br>
            <a:r>
              <a:rPr lang="en-US" sz="1200" b="1" kern="0" dirty="0">
                <a:solidFill>
                  <a:srgbClr val="FFFFFF"/>
                </a:solidFill>
                <a:latin typeface="Arial"/>
                <a:cs typeface="Arial"/>
                <a:sym typeface="Arial"/>
              </a:rPr>
              <a:t>600 mg BID</a:t>
            </a:r>
            <a:endParaRPr sz="1100" kern="0" dirty="0">
              <a:solidFill>
                <a:srgbClr val="FFFFFF"/>
              </a:solidFill>
              <a:latin typeface="Arial"/>
              <a:cs typeface="Arial"/>
              <a:sym typeface="Arial"/>
            </a:endParaRPr>
          </a:p>
          <a:p>
            <a:pPr algn="ctr" defTabSz="914378" fontAlgn="auto">
              <a:lnSpc>
                <a:spcPct val="95000"/>
              </a:lnSpc>
              <a:spcBef>
                <a:spcPts val="300"/>
              </a:spcBef>
              <a:spcAft>
                <a:spcPts val="0"/>
              </a:spcAft>
              <a:buClr>
                <a:srgbClr val="000000"/>
              </a:buClr>
              <a:buSzPts val="1200"/>
            </a:pPr>
            <a:r>
              <a:rPr lang="en-US" sz="1200" kern="0" dirty="0">
                <a:solidFill>
                  <a:srgbClr val="FFFFFF"/>
                </a:solidFill>
                <a:latin typeface="Arial"/>
                <a:cs typeface="Arial"/>
                <a:sym typeface="Arial"/>
              </a:rPr>
              <a:t>2 years</a:t>
            </a:r>
            <a:endParaRPr sz="1100" kern="0" dirty="0">
              <a:solidFill>
                <a:srgbClr val="FFFFFF"/>
              </a:solidFill>
              <a:latin typeface="Arial"/>
              <a:cs typeface="Arial"/>
              <a:sym typeface="Arial"/>
            </a:endParaRPr>
          </a:p>
        </p:txBody>
      </p:sp>
      <p:cxnSp>
        <p:nvCxnSpPr>
          <p:cNvPr id="4" name="Google Shape;268;p7">
            <a:extLst>
              <a:ext uri="{FF2B5EF4-FFF2-40B4-BE49-F238E27FC236}">
                <a16:creationId xmlns:a16="http://schemas.microsoft.com/office/drawing/2014/main" id="{A0221731-F6C8-2427-B507-EC3762DE5598}"/>
              </a:ext>
            </a:extLst>
          </p:cNvPr>
          <p:cNvCxnSpPr>
            <a:stCxn id="26" idx="0"/>
            <a:endCxn id="2" idx="1"/>
          </p:cNvCxnSpPr>
          <p:nvPr/>
        </p:nvCxnSpPr>
        <p:spPr>
          <a:xfrm rot="5400000" flipH="1" flipV="1">
            <a:off x="3795692" y="1079799"/>
            <a:ext cx="365449" cy="723615"/>
          </a:xfrm>
          <a:prstGeom prst="bentConnector2">
            <a:avLst/>
          </a:prstGeom>
          <a:noFill/>
          <a:ln w="12700" cap="flat" cmpd="sng">
            <a:solidFill>
              <a:schemeClr val="tx1"/>
            </a:solidFill>
            <a:prstDash val="solid"/>
            <a:round/>
            <a:headEnd type="none" w="sm" len="sm"/>
            <a:tailEnd type="triangle" w="med" len="sm"/>
          </a:ln>
        </p:spPr>
      </p:cxnSp>
      <p:sp>
        <p:nvSpPr>
          <p:cNvPr id="23" name="Google Shape;272;p7">
            <a:extLst>
              <a:ext uri="{FF2B5EF4-FFF2-40B4-BE49-F238E27FC236}">
                <a16:creationId xmlns:a16="http://schemas.microsoft.com/office/drawing/2014/main" id="{4F83C865-469A-B483-C98B-E533CA412EAB}"/>
              </a:ext>
            </a:extLst>
          </p:cNvPr>
          <p:cNvSpPr/>
          <p:nvPr/>
        </p:nvSpPr>
        <p:spPr>
          <a:xfrm>
            <a:off x="4340225" y="2063525"/>
            <a:ext cx="14610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200" b="1" kern="0" dirty="0">
                <a:solidFill>
                  <a:srgbClr val="FFFFFF"/>
                </a:solidFill>
                <a:latin typeface="Arial"/>
                <a:cs typeface="Arial"/>
                <a:sym typeface="Arial"/>
              </a:rPr>
              <a:t>Platinum-based chemotherapy</a:t>
            </a:r>
            <a:r>
              <a:rPr lang="en-GB" sz="1200" b="1" kern="0" dirty="0">
                <a:solidFill>
                  <a:srgbClr val="FFFFFF"/>
                </a:solidFill>
                <a:latin typeface="Arial"/>
                <a:cs typeface="Arial"/>
                <a:sym typeface="Arial"/>
              </a:rPr>
              <a:t>*</a:t>
            </a:r>
            <a:endParaRPr sz="1100" kern="0" dirty="0">
              <a:solidFill>
                <a:srgbClr val="FFFFFF"/>
              </a:solidFill>
              <a:latin typeface="Arial"/>
              <a:cs typeface="Arial"/>
              <a:sym typeface="Arial"/>
            </a:endParaRPr>
          </a:p>
          <a:p>
            <a:pPr algn="ctr" defTabSz="914378" fontAlgn="auto">
              <a:lnSpc>
                <a:spcPct val="95000"/>
              </a:lnSpc>
              <a:spcBef>
                <a:spcPts val="300"/>
              </a:spcBef>
              <a:spcAft>
                <a:spcPts val="0"/>
              </a:spcAft>
              <a:buClr>
                <a:srgbClr val="000000"/>
              </a:buClr>
              <a:buSzPts val="1200"/>
            </a:pPr>
            <a:r>
              <a:rPr lang="en-US" sz="1200" kern="0" dirty="0">
                <a:solidFill>
                  <a:srgbClr val="FFFFFF"/>
                </a:solidFill>
                <a:latin typeface="Arial"/>
                <a:cs typeface="Arial"/>
                <a:sym typeface="Arial"/>
              </a:rPr>
              <a:t>Q3W; 4 cycles</a:t>
            </a:r>
            <a:endParaRPr sz="1100" kern="0" dirty="0">
              <a:solidFill>
                <a:srgbClr val="FFFFFF"/>
              </a:solidFill>
              <a:latin typeface="Arial"/>
              <a:cs typeface="Arial"/>
              <a:sym typeface="Arial"/>
            </a:endParaRPr>
          </a:p>
        </p:txBody>
      </p:sp>
      <p:sp>
        <p:nvSpPr>
          <p:cNvPr id="24" name="Google Shape;271;p7">
            <a:extLst>
              <a:ext uri="{FF2B5EF4-FFF2-40B4-BE49-F238E27FC236}">
                <a16:creationId xmlns:a16="http://schemas.microsoft.com/office/drawing/2014/main" id="{D22F25C9-DE58-CDE0-704F-43B9A55DABDE}"/>
              </a:ext>
            </a:extLst>
          </p:cNvPr>
          <p:cNvSpPr txBox="1"/>
          <p:nvPr/>
        </p:nvSpPr>
        <p:spPr>
          <a:xfrm>
            <a:off x="276952" y="812278"/>
            <a:ext cx="2642150" cy="2619103"/>
          </a:xfrm>
          <a:prstGeom prst="rect">
            <a:avLst/>
          </a:prstGeom>
          <a:solidFill>
            <a:schemeClr val="bg1"/>
          </a:solidFill>
          <a:ln w="9525" cap="flat" cmpd="sng">
            <a:solidFill>
              <a:srgbClr val="181D22"/>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200" b="1" kern="0" dirty="0">
                <a:solidFill>
                  <a:srgbClr val="000000"/>
                </a:solidFill>
                <a:latin typeface="Arial"/>
                <a:cs typeface="Arial"/>
                <a:sym typeface="Arial"/>
              </a:rPr>
              <a:t>Resected Stage IB (≥4cm)–IIIA </a:t>
            </a:r>
            <a:r>
              <a:rPr lang="en-US" sz="1200" b="1" i="1" kern="0" dirty="0">
                <a:solidFill>
                  <a:srgbClr val="000000"/>
                </a:solidFill>
                <a:latin typeface="Arial"/>
                <a:cs typeface="Arial"/>
                <a:sym typeface="Arial"/>
              </a:rPr>
              <a:t>ALK</a:t>
            </a:r>
            <a:r>
              <a:rPr lang="en-US" sz="1200" b="1" kern="0" dirty="0">
                <a:solidFill>
                  <a:srgbClr val="000000"/>
                </a:solidFill>
                <a:latin typeface="Arial"/>
                <a:cs typeface="Arial"/>
                <a:sym typeface="Arial"/>
              </a:rPr>
              <a:t>+ NSCLC</a:t>
            </a:r>
            <a:endParaRPr sz="1200" b="1" kern="0" dirty="0">
              <a:solidFill>
                <a:srgbClr val="000000"/>
              </a:solidFill>
              <a:latin typeface="Arial"/>
              <a:cs typeface="Arial"/>
              <a:sym typeface="Arial"/>
            </a:endParaRPr>
          </a:p>
          <a:p>
            <a:pPr defTabSz="914378" fontAlgn="auto">
              <a:lnSpc>
                <a:spcPct val="115000"/>
              </a:lnSpc>
              <a:spcBef>
                <a:spcPts val="600"/>
              </a:spcBef>
              <a:spcAft>
                <a:spcPts val="0"/>
              </a:spcAft>
              <a:buClr>
                <a:srgbClr val="000000"/>
              </a:buClr>
              <a:buSzPts val="1000"/>
            </a:pPr>
            <a:r>
              <a:rPr lang="en-US" sz="1000" b="1" kern="0" dirty="0">
                <a:solidFill>
                  <a:srgbClr val="0C0C0D"/>
                </a:solidFill>
                <a:latin typeface="Arial"/>
                <a:cs typeface="Arial"/>
                <a:sym typeface="Arial"/>
              </a:rPr>
              <a:t>Other key eligibility criteria: </a:t>
            </a:r>
            <a:endParaRPr sz="1000" kern="0" dirty="0">
              <a:solidFill>
                <a:srgbClr val="000000"/>
              </a:solidFill>
              <a:latin typeface="Arial"/>
              <a:cs typeface="Arial"/>
              <a:sym typeface="Arial"/>
            </a:endParaRPr>
          </a:p>
          <a:p>
            <a:pPr marL="228594" indent="-177796" defTabSz="914378" fontAlgn="auto">
              <a:lnSpc>
                <a:spcPct val="9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ECOG PS 0–1</a:t>
            </a:r>
            <a:endParaRPr sz="1000" kern="0" dirty="0">
              <a:solidFill>
                <a:srgbClr val="000000"/>
              </a:solidFill>
              <a:latin typeface="Arial"/>
              <a:cs typeface="Arial"/>
              <a:sym typeface="Arial"/>
            </a:endParaRPr>
          </a:p>
          <a:p>
            <a:pPr marL="228594" indent="-177796" defTabSz="914378" fontAlgn="auto">
              <a:lnSpc>
                <a:spcPct val="11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Eligible to receive platinum-based chemotherapy</a:t>
            </a:r>
            <a:endParaRPr sz="1000" kern="0" dirty="0">
              <a:solidFill>
                <a:srgbClr val="000000"/>
              </a:solidFill>
              <a:latin typeface="Arial"/>
              <a:cs typeface="Arial"/>
              <a:sym typeface="Arial"/>
            </a:endParaRPr>
          </a:p>
          <a:p>
            <a:pPr marL="228594" indent="-177796" defTabSz="914378" fontAlgn="auto">
              <a:lnSpc>
                <a:spcPct val="11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Adequate end-organ function</a:t>
            </a:r>
            <a:endParaRPr sz="1000" kern="0" dirty="0">
              <a:solidFill>
                <a:srgbClr val="000000"/>
              </a:solidFill>
              <a:latin typeface="Arial"/>
              <a:cs typeface="Arial"/>
              <a:sym typeface="Arial"/>
            </a:endParaRPr>
          </a:p>
          <a:p>
            <a:pPr marL="228594" indent="-177796" defTabSz="914378" fontAlgn="auto">
              <a:lnSpc>
                <a:spcPct val="11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No prior systemic cancer therapy or ALK TKIs</a:t>
            </a:r>
            <a:endParaRPr sz="1000" kern="0" dirty="0">
              <a:solidFill>
                <a:srgbClr val="000000"/>
              </a:solidFill>
              <a:latin typeface="Arial"/>
              <a:cs typeface="Arial"/>
              <a:sym typeface="Arial"/>
            </a:endParaRPr>
          </a:p>
          <a:p>
            <a:pPr defTabSz="914378" fontAlgn="auto">
              <a:lnSpc>
                <a:spcPct val="95000"/>
              </a:lnSpc>
              <a:spcBef>
                <a:spcPts val="600"/>
              </a:spcBef>
              <a:spcAft>
                <a:spcPts val="0"/>
              </a:spcAft>
              <a:buClr>
                <a:srgbClr val="000000"/>
              </a:buClr>
              <a:buSzPts val="1000"/>
            </a:pPr>
            <a:r>
              <a:rPr lang="en-US" sz="1000" b="1" kern="0" dirty="0">
                <a:solidFill>
                  <a:srgbClr val="0C0C0D"/>
                </a:solidFill>
                <a:latin typeface="Arial"/>
                <a:cs typeface="Arial"/>
                <a:sym typeface="Arial"/>
              </a:rPr>
              <a:t>Stratification factors:</a:t>
            </a:r>
            <a:endParaRPr sz="1000" b="1" kern="0" dirty="0">
              <a:solidFill>
                <a:srgbClr val="0C0C0D"/>
              </a:solidFill>
              <a:latin typeface="Arial"/>
              <a:cs typeface="Arial"/>
              <a:sym typeface="Arial"/>
            </a:endParaRPr>
          </a:p>
          <a:p>
            <a:pPr marL="228594" indent="-177796" defTabSz="914378" fontAlgn="auto">
              <a:lnSpc>
                <a:spcPct val="95000"/>
              </a:lnSpc>
              <a:spcBef>
                <a:spcPts val="200"/>
              </a:spcBef>
              <a:spcAft>
                <a:spcPts val="0"/>
              </a:spcAft>
              <a:buClr>
                <a:srgbClr val="026C72"/>
              </a:buClr>
              <a:buSzPct val="80000"/>
              <a:buFont typeface="Arial"/>
              <a:buChar char="●"/>
            </a:pPr>
            <a:r>
              <a:rPr lang="en-US" sz="1000" kern="0" dirty="0">
                <a:solidFill>
                  <a:srgbClr val="000000"/>
                </a:solidFill>
                <a:latin typeface="Arial"/>
                <a:cs typeface="Arial"/>
                <a:sym typeface="Arial"/>
              </a:rPr>
              <a:t>Disease stage per UICC/AJCC 7</a:t>
            </a:r>
            <a:r>
              <a:rPr lang="en-US" sz="1000" kern="0" baseline="30000" dirty="0">
                <a:solidFill>
                  <a:srgbClr val="000000"/>
                </a:solidFill>
                <a:latin typeface="Arial"/>
                <a:cs typeface="Arial"/>
                <a:sym typeface="Arial"/>
              </a:rPr>
              <a:t>th</a:t>
            </a:r>
            <a:r>
              <a:rPr lang="en-US" sz="1000" kern="0" dirty="0">
                <a:solidFill>
                  <a:srgbClr val="000000"/>
                </a:solidFill>
                <a:latin typeface="Arial"/>
                <a:cs typeface="Arial"/>
                <a:sym typeface="Arial"/>
              </a:rPr>
              <a:t> edition: IB (≥ 4cm) vs II vs IIIA</a:t>
            </a:r>
            <a:endParaRPr sz="1000" kern="0" dirty="0">
              <a:solidFill>
                <a:srgbClr val="000000"/>
              </a:solidFill>
              <a:latin typeface="Arial"/>
              <a:cs typeface="Arial"/>
              <a:sym typeface="Arial"/>
            </a:endParaRPr>
          </a:p>
          <a:p>
            <a:pPr marL="228594" indent="-177796" defTabSz="914378" fontAlgn="auto">
              <a:lnSpc>
                <a:spcPct val="9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Race: Asian vs </a:t>
            </a:r>
            <a:r>
              <a:rPr lang="en-US" sz="1000" kern="0" dirty="0" err="1">
                <a:solidFill>
                  <a:srgbClr val="000000"/>
                </a:solidFill>
                <a:latin typeface="Arial"/>
                <a:cs typeface="Arial"/>
                <a:sym typeface="Arial"/>
              </a:rPr>
              <a:t>non-Asian</a:t>
            </a:r>
            <a:endParaRPr sz="1000" b="1" u="sng" kern="0" dirty="0">
              <a:solidFill>
                <a:srgbClr val="0C0C0D"/>
              </a:solidFill>
              <a:latin typeface="Arial"/>
              <a:cs typeface="Arial"/>
              <a:sym typeface="Arial"/>
            </a:endParaRPr>
          </a:p>
        </p:txBody>
      </p:sp>
      <p:cxnSp>
        <p:nvCxnSpPr>
          <p:cNvPr id="25" name="Google Shape;273;p7">
            <a:extLst>
              <a:ext uri="{FF2B5EF4-FFF2-40B4-BE49-F238E27FC236}">
                <a16:creationId xmlns:a16="http://schemas.microsoft.com/office/drawing/2014/main" id="{19A245CA-8450-48B5-93ED-C89BD7FA54EA}"/>
              </a:ext>
            </a:extLst>
          </p:cNvPr>
          <p:cNvCxnSpPr>
            <a:cxnSpLocks/>
            <a:stCxn id="26" idx="4"/>
            <a:endCxn id="23" idx="1"/>
          </p:cNvCxnSpPr>
          <p:nvPr/>
        </p:nvCxnSpPr>
        <p:spPr>
          <a:xfrm rot="16200000" flipH="1">
            <a:off x="3873718" y="1939019"/>
            <a:ext cx="209396" cy="723617"/>
          </a:xfrm>
          <a:prstGeom prst="bentConnector2">
            <a:avLst/>
          </a:prstGeom>
          <a:noFill/>
          <a:ln w="12700" cap="flat" cmpd="sng">
            <a:solidFill>
              <a:schemeClr val="tx1"/>
            </a:solidFill>
            <a:prstDash val="solid"/>
            <a:round/>
            <a:headEnd type="none" w="sm" len="sm"/>
            <a:tailEnd type="triangle" w="med" len="sm"/>
          </a:ln>
        </p:spPr>
      </p:cxnSp>
      <p:sp>
        <p:nvSpPr>
          <p:cNvPr id="26" name="Google Shape;269;p7">
            <a:extLst>
              <a:ext uri="{FF2B5EF4-FFF2-40B4-BE49-F238E27FC236}">
                <a16:creationId xmlns:a16="http://schemas.microsoft.com/office/drawing/2014/main" id="{1DC79EC7-1C19-EB1C-62CD-D00A9AD0BE49}"/>
              </a:ext>
            </a:extLst>
          </p:cNvPr>
          <p:cNvSpPr/>
          <p:nvPr/>
        </p:nvSpPr>
        <p:spPr>
          <a:xfrm>
            <a:off x="3331158" y="1624329"/>
            <a:ext cx="570900" cy="571800"/>
          </a:xfrm>
          <a:prstGeom prst="ellipse">
            <a:avLst/>
          </a:prstGeom>
          <a:solidFill>
            <a:srgbClr val="CFE2F3"/>
          </a:solidFill>
          <a:ln>
            <a:noFill/>
          </a:ln>
        </p:spPr>
        <p:txBody>
          <a:bodyPr spcFirstLastPara="1" wrap="square" lIns="0" tIns="18000" rIns="0" bIns="0" anchor="ctr" anchorCtr="0">
            <a:noAutofit/>
          </a:bodyPr>
          <a:lstStyle/>
          <a:p>
            <a:pPr algn="ctr" defTabSz="914378" fontAlgn="auto">
              <a:lnSpc>
                <a:spcPct val="70000"/>
              </a:lnSpc>
              <a:spcBef>
                <a:spcPts val="0"/>
              </a:spcBef>
              <a:spcAft>
                <a:spcPts val="0"/>
              </a:spcAft>
              <a:buClr>
                <a:srgbClr val="000000"/>
              </a:buClr>
              <a:buSzPts val="2000"/>
            </a:pPr>
            <a:r>
              <a:rPr lang="en-US" sz="1400" b="1" kern="0" dirty="0">
                <a:solidFill>
                  <a:srgbClr val="000000"/>
                </a:solidFill>
                <a:latin typeface="Arial"/>
                <a:ea typeface="Calibri"/>
                <a:cs typeface="Calibri"/>
                <a:sym typeface="Calibri"/>
              </a:rPr>
              <a:t>R</a:t>
            </a:r>
            <a:br>
              <a:rPr lang="en-US" sz="1800" b="1" kern="0" dirty="0">
                <a:solidFill>
                  <a:srgbClr val="000000"/>
                </a:solidFill>
                <a:latin typeface="Arial"/>
                <a:ea typeface="Calibri"/>
                <a:cs typeface="Calibri"/>
                <a:sym typeface="Calibri"/>
              </a:rPr>
            </a:br>
            <a:r>
              <a:rPr lang="en-US" sz="1100" b="1" kern="0" dirty="0">
                <a:solidFill>
                  <a:srgbClr val="000000"/>
                </a:solidFill>
                <a:latin typeface="Arial"/>
                <a:ea typeface="Calibri"/>
                <a:cs typeface="Calibri"/>
                <a:sym typeface="Calibri"/>
              </a:rPr>
              <a:t>1:1</a:t>
            </a:r>
            <a:endParaRPr sz="1050" kern="0" dirty="0">
              <a:solidFill>
                <a:srgbClr val="000000"/>
              </a:solidFill>
              <a:latin typeface="Arial"/>
              <a:cs typeface="Arial"/>
              <a:sym typeface="Arial"/>
            </a:endParaRPr>
          </a:p>
        </p:txBody>
      </p:sp>
      <p:sp>
        <p:nvSpPr>
          <p:cNvPr id="27" name="Google Shape;274;p7">
            <a:extLst>
              <a:ext uri="{FF2B5EF4-FFF2-40B4-BE49-F238E27FC236}">
                <a16:creationId xmlns:a16="http://schemas.microsoft.com/office/drawing/2014/main" id="{9C770916-4FEB-53D4-2245-E0789E0A4D0E}"/>
              </a:ext>
            </a:extLst>
          </p:cNvPr>
          <p:cNvSpPr txBox="1"/>
          <p:nvPr/>
        </p:nvSpPr>
        <p:spPr>
          <a:xfrm>
            <a:off x="7565097" y="916881"/>
            <a:ext cx="1095988" cy="1836321"/>
          </a:xfrm>
          <a:prstGeom prst="rect">
            <a:avLst/>
          </a:prstGeom>
          <a:noFill/>
          <a:ln w="9525" cap="flat" cmpd="sng">
            <a:solidFill>
              <a:srgbClr val="000000"/>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36000" tIns="34275" rIns="36000" bIns="34275" anchor="ctr" anchorCtr="0">
            <a:noAutofit/>
          </a:bodyPr>
          <a:lstStyle/>
          <a:p>
            <a:pPr algn="ctr" defTabSz="914378" fontAlgn="auto">
              <a:lnSpc>
                <a:spcPct val="95000"/>
              </a:lnSpc>
              <a:spcBef>
                <a:spcPts val="0"/>
              </a:spcBef>
              <a:spcAft>
                <a:spcPts val="0"/>
              </a:spcAft>
              <a:buClr>
                <a:srgbClr val="000000"/>
              </a:buClr>
              <a:buSzPts val="1200"/>
            </a:pPr>
            <a:r>
              <a:rPr lang="en-US" sz="1100" b="1" kern="0" dirty="0">
                <a:solidFill>
                  <a:srgbClr val="000000"/>
                </a:solidFill>
                <a:latin typeface="Arial"/>
                <a:cs typeface="Arial"/>
                <a:sym typeface="Arial"/>
              </a:rPr>
              <a:t>Further treatments at investigator’s choice</a:t>
            </a:r>
            <a:br>
              <a:rPr lang="en-US" sz="1100" b="1" kern="0" dirty="0">
                <a:solidFill>
                  <a:srgbClr val="000000"/>
                </a:solidFill>
                <a:latin typeface="Arial"/>
                <a:cs typeface="Arial"/>
                <a:sym typeface="Arial"/>
              </a:rPr>
            </a:br>
            <a:r>
              <a:rPr lang="en-US" sz="1100" b="1" kern="0" dirty="0">
                <a:solidFill>
                  <a:srgbClr val="000000"/>
                </a:solidFill>
                <a:latin typeface="Arial"/>
                <a:cs typeface="Arial"/>
                <a:sym typeface="Arial"/>
              </a:rPr>
              <a:t>and survival follow-up</a:t>
            </a:r>
            <a:endParaRPr sz="1050" kern="0" dirty="0">
              <a:solidFill>
                <a:srgbClr val="000000"/>
              </a:solidFill>
              <a:latin typeface="Arial"/>
              <a:cs typeface="Arial"/>
              <a:sym typeface="Arial"/>
            </a:endParaRPr>
          </a:p>
        </p:txBody>
      </p:sp>
      <p:cxnSp>
        <p:nvCxnSpPr>
          <p:cNvPr id="28" name="Google Shape;275;p7">
            <a:extLst>
              <a:ext uri="{FF2B5EF4-FFF2-40B4-BE49-F238E27FC236}">
                <a16:creationId xmlns:a16="http://schemas.microsoft.com/office/drawing/2014/main" id="{01DDB20B-A70E-B0AF-4A27-0FE5B6E71D8F}"/>
              </a:ext>
            </a:extLst>
          </p:cNvPr>
          <p:cNvCxnSpPr>
            <a:stCxn id="2" idx="3"/>
            <a:endCxn id="30" idx="1"/>
          </p:cNvCxnSpPr>
          <p:nvPr/>
        </p:nvCxnSpPr>
        <p:spPr>
          <a:xfrm>
            <a:off x="5801224" y="1258880"/>
            <a:ext cx="356153" cy="0"/>
          </a:xfrm>
          <a:prstGeom prst="straightConnector1">
            <a:avLst/>
          </a:prstGeom>
          <a:noFill/>
          <a:ln w="12700" cap="flat" cmpd="sng">
            <a:solidFill>
              <a:schemeClr val="tx1"/>
            </a:solidFill>
            <a:prstDash val="solid"/>
            <a:round/>
            <a:headEnd type="none" w="sm" len="sm"/>
            <a:tailEnd type="triangle" w="med" len="sm"/>
          </a:ln>
        </p:spPr>
      </p:cxnSp>
      <p:cxnSp>
        <p:nvCxnSpPr>
          <p:cNvPr id="29" name="Google Shape;277;p7">
            <a:extLst>
              <a:ext uri="{FF2B5EF4-FFF2-40B4-BE49-F238E27FC236}">
                <a16:creationId xmlns:a16="http://schemas.microsoft.com/office/drawing/2014/main" id="{1DBBA315-2473-8625-5FD0-D402DB57D43C}"/>
              </a:ext>
            </a:extLst>
          </p:cNvPr>
          <p:cNvCxnSpPr>
            <a:stCxn id="23" idx="3"/>
            <a:endCxn id="31" idx="1"/>
          </p:cNvCxnSpPr>
          <p:nvPr/>
        </p:nvCxnSpPr>
        <p:spPr>
          <a:xfrm>
            <a:off x="5801226" y="2405525"/>
            <a:ext cx="356150" cy="0"/>
          </a:xfrm>
          <a:prstGeom prst="straightConnector1">
            <a:avLst/>
          </a:prstGeom>
          <a:noFill/>
          <a:ln w="12700" cap="flat" cmpd="sng">
            <a:solidFill>
              <a:schemeClr val="tx1"/>
            </a:solidFill>
            <a:prstDash val="solid"/>
            <a:round/>
            <a:headEnd type="none" w="sm" len="sm"/>
            <a:tailEnd type="triangle" w="med" len="sm"/>
          </a:ln>
        </p:spPr>
      </p:cxnSp>
      <p:sp>
        <p:nvSpPr>
          <p:cNvPr id="30" name="Google Shape;276;p7">
            <a:extLst>
              <a:ext uri="{FF2B5EF4-FFF2-40B4-BE49-F238E27FC236}">
                <a16:creationId xmlns:a16="http://schemas.microsoft.com/office/drawing/2014/main" id="{C453D841-0A81-4E70-2892-E8F59D496D12}"/>
              </a:ext>
            </a:extLst>
          </p:cNvPr>
          <p:cNvSpPr txBox="1"/>
          <p:nvPr/>
        </p:nvSpPr>
        <p:spPr>
          <a:xfrm>
            <a:off x="6157376" y="916880"/>
            <a:ext cx="1038900" cy="684000"/>
          </a:xfrm>
          <a:prstGeom prst="rect">
            <a:avLst/>
          </a:prstGeom>
          <a:solidFill>
            <a:srgbClr val="0B41CD"/>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100" b="1" kern="0" dirty="0">
                <a:solidFill>
                  <a:srgbClr val="FFFFFF"/>
                </a:solidFill>
                <a:latin typeface="Arial"/>
                <a:cs typeface="Arial"/>
                <a:sym typeface="Arial"/>
              </a:rPr>
              <a:t>Recurrence</a:t>
            </a:r>
            <a:endParaRPr sz="1100" b="1" kern="0" dirty="0">
              <a:solidFill>
                <a:srgbClr val="FFFFFF"/>
              </a:solidFill>
              <a:latin typeface="Arial"/>
              <a:cs typeface="Arial"/>
              <a:sym typeface="Arial"/>
            </a:endParaRPr>
          </a:p>
        </p:txBody>
      </p:sp>
      <p:sp>
        <p:nvSpPr>
          <p:cNvPr id="31" name="Google Shape;278;p7">
            <a:extLst>
              <a:ext uri="{FF2B5EF4-FFF2-40B4-BE49-F238E27FC236}">
                <a16:creationId xmlns:a16="http://schemas.microsoft.com/office/drawing/2014/main" id="{2C6C2264-42EC-8BD8-022F-126CA094EE92}"/>
              </a:ext>
            </a:extLst>
          </p:cNvPr>
          <p:cNvSpPr txBox="1"/>
          <p:nvPr/>
        </p:nvSpPr>
        <p:spPr>
          <a:xfrm>
            <a:off x="6157375" y="2063525"/>
            <a:ext cx="10389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defPPr marR="0" lvl="0" algn="l" rtl="0">
              <a:lnSpc>
                <a:spcPct val="100000"/>
              </a:lnSpc>
              <a:spcBef>
                <a:spcPts val="0"/>
              </a:spcBef>
              <a:spcAft>
                <a:spcPts val="0"/>
              </a:spcAft>
            </a:defPPr>
            <a:lvl1pPr marL="0" indent="0" algn="ctr">
              <a:lnSpc>
                <a:spcPct val="95000"/>
              </a:lnSpc>
              <a:buSzPts val="1200"/>
              <a:buNone/>
              <a:defRPr sz="1200" b="1">
                <a:solidFill>
                  <a:schemeClr val="bg1"/>
                </a:solidFill>
              </a:defRPr>
            </a:lvl1pPr>
          </a:lstStyle>
          <a:p>
            <a:pPr defTabSz="914378" fontAlgn="auto">
              <a:spcBef>
                <a:spcPts val="0"/>
              </a:spcBef>
              <a:spcAft>
                <a:spcPts val="0"/>
              </a:spcAft>
              <a:buClr>
                <a:srgbClr val="000000"/>
              </a:buClr>
            </a:pPr>
            <a:r>
              <a:rPr lang="en-US" sz="1100" kern="0" dirty="0">
                <a:solidFill>
                  <a:srgbClr val="FFFFFF"/>
                </a:solidFill>
                <a:latin typeface="Arial"/>
                <a:cs typeface="Arial"/>
                <a:sym typeface="Arial"/>
              </a:rPr>
              <a:t>Recurrence</a:t>
            </a:r>
            <a:endParaRPr sz="1100" kern="0" dirty="0">
              <a:solidFill>
                <a:srgbClr val="FFFFFF"/>
              </a:solidFill>
              <a:latin typeface="Arial"/>
              <a:cs typeface="Arial"/>
              <a:sym typeface="Arial"/>
            </a:endParaRPr>
          </a:p>
        </p:txBody>
      </p:sp>
      <p:cxnSp>
        <p:nvCxnSpPr>
          <p:cNvPr id="32" name="Google Shape;279;p7">
            <a:extLst>
              <a:ext uri="{FF2B5EF4-FFF2-40B4-BE49-F238E27FC236}">
                <a16:creationId xmlns:a16="http://schemas.microsoft.com/office/drawing/2014/main" id="{DA827A14-9CEC-152F-FA0E-B7974EB48F3D}"/>
              </a:ext>
            </a:extLst>
          </p:cNvPr>
          <p:cNvCxnSpPr>
            <a:cxnSpLocks/>
            <a:stCxn id="30" idx="3"/>
          </p:cNvCxnSpPr>
          <p:nvPr/>
        </p:nvCxnSpPr>
        <p:spPr>
          <a:xfrm>
            <a:off x="7196277" y="1258880"/>
            <a:ext cx="370384" cy="0"/>
          </a:xfrm>
          <a:prstGeom prst="straightConnector1">
            <a:avLst/>
          </a:prstGeom>
          <a:noFill/>
          <a:ln w="12700" cap="flat" cmpd="sng">
            <a:solidFill>
              <a:schemeClr val="tx1"/>
            </a:solidFill>
            <a:prstDash val="solid"/>
            <a:round/>
            <a:headEnd type="none" w="sm" len="sm"/>
            <a:tailEnd type="triangle" w="med" len="sm"/>
          </a:ln>
        </p:spPr>
      </p:cxnSp>
      <p:cxnSp>
        <p:nvCxnSpPr>
          <p:cNvPr id="33" name="Google Shape;280;p7">
            <a:extLst>
              <a:ext uri="{FF2B5EF4-FFF2-40B4-BE49-F238E27FC236}">
                <a16:creationId xmlns:a16="http://schemas.microsoft.com/office/drawing/2014/main" id="{C9537263-3DDF-E107-E36B-5A2DED9A21EF}"/>
              </a:ext>
            </a:extLst>
          </p:cNvPr>
          <p:cNvCxnSpPr>
            <a:cxnSpLocks/>
            <a:stCxn id="31" idx="3"/>
          </p:cNvCxnSpPr>
          <p:nvPr/>
        </p:nvCxnSpPr>
        <p:spPr>
          <a:xfrm>
            <a:off x="7196276" y="2405525"/>
            <a:ext cx="370385" cy="0"/>
          </a:xfrm>
          <a:prstGeom prst="straightConnector1">
            <a:avLst/>
          </a:prstGeom>
          <a:noFill/>
          <a:ln w="12700" cap="flat" cmpd="sng">
            <a:solidFill>
              <a:schemeClr val="tx1"/>
            </a:solidFill>
            <a:prstDash val="solid"/>
            <a:round/>
            <a:headEnd type="none" w="sm" len="sm"/>
            <a:tailEnd type="triangle" w="med" len="sm"/>
          </a:ln>
        </p:spPr>
      </p:cxnSp>
      <p:sp>
        <p:nvSpPr>
          <p:cNvPr id="34" name="Google Shape;281;p7">
            <a:extLst>
              <a:ext uri="{FF2B5EF4-FFF2-40B4-BE49-F238E27FC236}">
                <a16:creationId xmlns:a16="http://schemas.microsoft.com/office/drawing/2014/main" id="{35FE32B7-DB6A-6CCF-5AD1-0886E419E824}"/>
              </a:ext>
            </a:extLst>
          </p:cNvPr>
          <p:cNvSpPr txBox="1"/>
          <p:nvPr/>
        </p:nvSpPr>
        <p:spPr>
          <a:xfrm>
            <a:off x="2969195" y="2421665"/>
            <a:ext cx="1305000" cy="360068"/>
          </a:xfrm>
          <a:prstGeom prst="rect">
            <a:avLst/>
          </a:prstGeom>
          <a:noFill/>
          <a:ln>
            <a:noFill/>
          </a:ln>
        </p:spPr>
        <p:txBody>
          <a:bodyPr spcFirstLastPara="1" wrap="square" lIns="91425" tIns="91425" rIns="91425" bIns="91425" anchor="t" anchorCtr="0">
            <a:spAutoFit/>
          </a:bodyPr>
          <a:lstStyle/>
          <a:p>
            <a:pPr algn="ctr" defTabSz="914378" fontAlgn="auto">
              <a:lnSpc>
                <a:spcPct val="95000"/>
              </a:lnSpc>
              <a:spcBef>
                <a:spcPts val="0"/>
              </a:spcBef>
              <a:spcAft>
                <a:spcPts val="0"/>
              </a:spcAft>
              <a:buClr>
                <a:srgbClr val="000000"/>
              </a:buClr>
              <a:buSzPts val="1400"/>
            </a:pPr>
            <a:r>
              <a:rPr lang="en-US" sz="1200" b="1" kern="0" dirty="0">
                <a:solidFill>
                  <a:srgbClr val="000000"/>
                </a:solidFill>
                <a:latin typeface="Arial"/>
                <a:cs typeface="Arial"/>
                <a:sym typeface="Arial"/>
              </a:rPr>
              <a:t>N=257</a:t>
            </a:r>
            <a:endParaRPr sz="1200" b="1" kern="0" dirty="0">
              <a:solidFill>
                <a:srgbClr val="000000"/>
              </a:solidFill>
              <a:latin typeface="Arial"/>
              <a:cs typeface="Arial"/>
              <a:sym typeface="Arial"/>
            </a:endParaRPr>
          </a:p>
        </p:txBody>
      </p:sp>
      <p:sp>
        <p:nvSpPr>
          <p:cNvPr id="36" name="Google Shape;2032;p133">
            <a:extLst>
              <a:ext uri="{FF2B5EF4-FFF2-40B4-BE49-F238E27FC236}">
                <a16:creationId xmlns:a16="http://schemas.microsoft.com/office/drawing/2014/main" id="{6F8E9AC4-CA45-C3D5-8635-84ED419FCF4C}"/>
              </a:ext>
            </a:extLst>
          </p:cNvPr>
          <p:cNvSpPr txBox="1"/>
          <p:nvPr/>
        </p:nvSpPr>
        <p:spPr>
          <a:xfrm>
            <a:off x="4369830" y="3615516"/>
            <a:ext cx="2306995" cy="1100968"/>
          </a:xfrm>
          <a:prstGeom prst="rect">
            <a:avLst/>
          </a:prstGeom>
          <a:noFill/>
          <a:ln>
            <a:noFill/>
          </a:ln>
        </p:spPr>
        <p:txBody>
          <a:bodyPr spcFirstLastPara="1" wrap="square" lIns="0" tIns="0" rIns="0" bIns="0" anchor="t" anchorCtr="0">
            <a:noAutofit/>
          </a:bodyPr>
          <a:lstStyle/>
          <a:p>
            <a:pPr defTabSz="914378" fontAlgn="auto">
              <a:lnSpc>
                <a:spcPct val="95000"/>
              </a:lnSpc>
              <a:spcBef>
                <a:spcPts val="0"/>
              </a:spcBef>
              <a:spcAft>
                <a:spcPts val="0"/>
              </a:spcAft>
              <a:buClr>
                <a:srgbClr val="313B45"/>
              </a:buClr>
              <a:buSzPts val="800"/>
            </a:pPr>
            <a:r>
              <a:rPr lang="en-GB" sz="1200" b="1" kern="0" dirty="0">
                <a:solidFill>
                  <a:srgbClr val="000000"/>
                </a:solidFill>
                <a:latin typeface="Arial"/>
                <a:ea typeface="Roche Sans"/>
                <a:cs typeface="Roche Sans"/>
                <a:sym typeface="Roche Sans"/>
              </a:rPr>
              <a:t>Other endpoints</a:t>
            </a: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CNS disease-free survival</a:t>
            </a: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OS</a:t>
            </a: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Safety</a:t>
            </a:r>
          </a:p>
        </p:txBody>
      </p:sp>
      <p:sp>
        <p:nvSpPr>
          <p:cNvPr id="8" name="TextBox 7">
            <a:extLst>
              <a:ext uri="{FF2B5EF4-FFF2-40B4-BE49-F238E27FC236}">
                <a16:creationId xmlns:a16="http://schemas.microsoft.com/office/drawing/2014/main" id="{3194C38A-D755-711B-747A-1E8966BD0498}"/>
              </a:ext>
            </a:extLst>
          </p:cNvPr>
          <p:cNvSpPr txBox="1"/>
          <p:nvPr/>
        </p:nvSpPr>
        <p:spPr>
          <a:xfrm>
            <a:off x="2919102" y="4661695"/>
            <a:ext cx="5793099" cy="252412"/>
          </a:xfrm>
          <a:prstGeom prst="rect">
            <a:avLst/>
          </a:prstGeom>
          <a:noFill/>
        </p:spPr>
        <p:txBody>
          <a:bodyPr wrap="square" lIns="0" tIns="0" rIns="0" bIns="0" rtlCol="0">
            <a:noAutofit/>
          </a:bodyPr>
          <a:lstStyle/>
          <a:p>
            <a:pPr algn="r" defTabSz="914378" fontAlgn="auto">
              <a:spcBef>
                <a:spcPts val="0"/>
              </a:spcBef>
              <a:spcAft>
                <a:spcPts val="0"/>
              </a:spcAft>
              <a:buClr>
                <a:srgbClr val="000000"/>
              </a:buClr>
            </a:pPr>
            <a:r>
              <a:rPr lang="en-GB" sz="700" kern="0" dirty="0">
                <a:solidFill>
                  <a:srgbClr val="000000"/>
                </a:solidFill>
                <a:latin typeface="Arial"/>
                <a:cs typeface="Arial"/>
                <a:sym typeface="Arial"/>
              </a:rPr>
              <a:t>Data cut-off: 26 June 2023; CNS, central nervous system; DFS, disease-free survival; ITT, intention to treat </a:t>
            </a:r>
            <a:br>
              <a:rPr lang="en-GB" sz="700" kern="0" dirty="0">
                <a:solidFill>
                  <a:srgbClr val="000000"/>
                </a:solidFill>
                <a:latin typeface="Arial"/>
                <a:cs typeface="Arial"/>
                <a:sym typeface="Arial"/>
              </a:rPr>
            </a:br>
            <a:r>
              <a:rPr lang="en-GB" sz="700" kern="0" dirty="0">
                <a:solidFill>
                  <a:srgbClr val="000000"/>
                </a:solidFill>
                <a:latin typeface="Arial"/>
                <a:cs typeface="Arial"/>
                <a:sym typeface="Arial"/>
              </a:rPr>
              <a:t>*</a:t>
            </a:r>
            <a:r>
              <a:rPr lang="en-GB" sz="700" kern="0" dirty="0">
                <a:solidFill>
                  <a:srgbClr val="202124"/>
                </a:solidFill>
                <a:latin typeface="Arial" panose="020B0604020202020204" pitchFamily="34" charset="0"/>
                <a:cs typeface="Arial" panose="020B0604020202020204" pitchFamily="34" charset="0"/>
                <a:sym typeface="Arial"/>
              </a:rPr>
              <a:t>Cisplatin + pemetrexed, cisplatin + vinorelbine or cisplatin + gemcitabine; cisplatin could be switched to carboplatin in case of intolerability; </a:t>
            </a:r>
            <a:r>
              <a:rPr lang="en-GB" sz="800" kern="0" baseline="30000" dirty="0">
                <a:solidFill>
                  <a:srgbClr val="000000"/>
                </a:solidFill>
                <a:latin typeface="Arial"/>
                <a:ea typeface="Roche Sans"/>
                <a:cs typeface="Roche Sans"/>
                <a:sym typeface="Roche Sans"/>
              </a:rPr>
              <a:t>‡</a:t>
            </a:r>
            <a:r>
              <a:rPr lang="en-GB" sz="700" kern="0" dirty="0">
                <a:solidFill>
                  <a:srgbClr val="000000"/>
                </a:solidFill>
                <a:latin typeface="Arial"/>
                <a:ea typeface="Roche Sans"/>
                <a:cs typeface="Roche Sans"/>
                <a:sym typeface="Roche Sans"/>
              </a:rPr>
              <a:t>Assessment by CT scan where MRI not available;</a:t>
            </a:r>
            <a:r>
              <a:rPr lang="en-GB" sz="700" kern="0" dirty="0">
                <a:solidFill>
                  <a:srgbClr val="202124"/>
                </a:solidFill>
                <a:latin typeface="Arial" panose="020B0604020202020204" pitchFamily="34" charset="0"/>
                <a:cs typeface="Arial" panose="020B0604020202020204" pitchFamily="34" charset="0"/>
                <a:sym typeface="Arial"/>
              </a:rPr>
              <a:t> </a:t>
            </a:r>
            <a:r>
              <a:rPr lang="en-GB" sz="800" kern="0" baseline="30000" dirty="0">
                <a:solidFill>
                  <a:srgbClr val="000000"/>
                </a:solidFill>
                <a:latin typeface="Arial"/>
                <a:ea typeface="Roche Sans"/>
                <a:cs typeface="Roche Sans"/>
                <a:sym typeface="Roche Sans"/>
              </a:rPr>
              <a:t>§ </a:t>
            </a:r>
            <a:r>
              <a:rPr lang="en-GB" sz="700" kern="0" dirty="0">
                <a:solidFill>
                  <a:srgbClr val="000000"/>
                </a:solidFill>
                <a:latin typeface="Arial"/>
                <a:cs typeface="Arial"/>
                <a:sym typeface="Arial"/>
              </a:rPr>
              <a:t>DFS defined as the time from randomisation to the first documented recurrence of disease or new primary NSCLC as determined by the investigator, or death from any cause, whichever occurs first; </a:t>
            </a:r>
            <a:r>
              <a:rPr lang="en-GB" sz="700" kern="0" dirty="0">
                <a:solidFill>
                  <a:srgbClr val="202124"/>
                </a:solidFill>
                <a:latin typeface="Arial" panose="020B0604020202020204" pitchFamily="34" charset="0"/>
                <a:cs typeface="Arial" panose="020B0604020202020204" pitchFamily="34" charset="0"/>
                <a:sym typeface="Arial"/>
              </a:rPr>
              <a:t>NCT03456076</a:t>
            </a:r>
            <a:r>
              <a:rPr lang="en-GB" sz="700" kern="0" dirty="0">
                <a:solidFill>
                  <a:srgbClr val="000000"/>
                </a:solidFill>
                <a:latin typeface="Arial"/>
                <a:cs typeface="Arial"/>
                <a:sym typeface="Arial"/>
              </a:rPr>
              <a:t> </a:t>
            </a:r>
          </a:p>
        </p:txBody>
      </p:sp>
      <p:sp>
        <p:nvSpPr>
          <p:cNvPr id="6" name="Rectangle 5">
            <a:extLst>
              <a:ext uri="{FF2B5EF4-FFF2-40B4-BE49-F238E27FC236}">
                <a16:creationId xmlns:a16="http://schemas.microsoft.com/office/drawing/2014/main" id="{F5EF3527-867E-3EB2-8811-4DBF81BCBFB8}"/>
              </a:ext>
            </a:extLst>
          </p:cNvPr>
          <p:cNvSpPr/>
          <p:nvPr/>
        </p:nvSpPr>
        <p:spPr>
          <a:xfrm>
            <a:off x="6623321" y="3582512"/>
            <a:ext cx="2182011" cy="953770"/>
          </a:xfrm>
          <a:prstGeom prst="rect">
            <a:avLst/>
          </a:prstGeom>
          <a:solidFill>
            <a:srgbClr val="026C72"/>
          </a:solidFill>
          <a:ln>
            <a:solidFill>
              <a:srgbClr val="026C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pPr>
            <a:r>
              <a:rPr lang="en-GB" sz="1400" b="1" kern="0" dirty="0">
                <a:solidFill>
                  <a:srgbClr val="FFFFFF"/>
                </a:solidFill>
                <a:latin typeface="Arial" panose="020B0604020202020204"/>
                <a:ea typeface="MS PGothic" panose="020B0600070205080204" pitchFamily="34" charset="-128"/>
                <a:sym typeface="Arial"/>
              </a:rPr>
              <a:t>Here, we report data from the pre-specified interim analysis of DFS</a:t>
            </a:r>
            <a:endParaRPr lang="en-CH" sz="1400" b="1" kern="0" dirty="0">
              <a:solidFill>
                <a:srgbClr val="FFFFFF"/>
              </a:solidFill>
              <a:latin typeface="Arial" panose="020B0604020202020204"/>
              <a:sym typeface="Arial"/>
            </a:endParaRPr>
          </a:p>
        </p:txBody>
      </p:sp>
      <p:sp>
        <p:nvSpPr>
          <p:cNvPr id="16" name="Google Shape;281;p7">
            <a:extLst>
              <a:ext uri="{FF2B5EF4-FFF2-40B4-BE49-F238E27FC236}">
                <a16:creationId xmlns:a16="http://schemas.microsoft.com/office/drawing/2014/main" id="{ED073DF8-C3EA-0994-4488-4E69737127C2}"/>
              </a:ext>
            </a:extLst>
          </p:cNvPr>
          <p:cNvSpPr txBox="1"/>
          <p:nvPr/>
        </p:nvSpPr>
        <p:spPr>
          <a:xfrm>
            <a:off x="3502594" y="2924586"/>
            <a:ext cx="5458526" cy="491643"/>
          </a:xfrm>
          <a:prstGeom prst="rect">
            <a:avLst/>
          </a:prstGeom>
          <a:noFill/>
          <a:ln>
            <a:noFill/>
          </a:ln>
        </p:spPr>
        <p:txBody>
          <a:bodyPr spcFirstLastPara="1" wrap="square" lIns="91425" tIns="91425" rIns="91425" bIns="91425" anchor="t" anchorCtr="0">
            <a:spAutoFit/>
          </a:bodyPr>
          <a:lstStyle/>
          <a:p>
            <a:pPr marL="171446" indent="-171446" defTabSz="914378" fontAlgn="auto">
              <a:lnSpc>
                <a:spcPct val="95000"/>
              </a:lnSpc>
              <a:spcBef>
                <a:spcPts val="0"/>
              </a:spcBef>
              <a:spcAft>
                <a:spcPts val="0"/>
              </a:spcAft>
              <a:buClr>
                <a:srgbClr val="000000"/>
              </a:buClr>
              <a:buSzPts val="1400"/>
              <a:buFont typeface="Arial" panose="020B0604020202020204" pitchFamily="34" charset="0"/>
              <a:buChar char="•"/>
            </a:pPr>
            <a:r>
              <a:rPr lang="en-GB" sz="1050" i="1" kern="0" dirty="0">
                <a:solidFill>
                  <a:srgbClr val="000000"/>
                </a:solidFill>
                <a:latin typeface="Arial"/>
                <a:cs typeface="Arial"/>
                <a:sym typeface="Arial"/>
              </a:rPr>
              <a:t>Disease assessments (including brain MRI)</a:t>
            </a:r>
            <a:r>
              <a:rPr lang="en-GB" sz="1050" kern="0" baseline="30000" dirty="0">
                <a:solidFill>
                  <a:srgbClr val="000000"/>
                </a:solidFill>
                <a:latin typeface="Arial"/>
                <a:ea typeface="Roche Sans"/>
                <a:cs typeface="Roche Sans"/>
                <a:sym typeface="Roche Sans"/>
              </a:rPr>
              <a:t>‡</a:t>
            </a:r>
            <a:r>
              <a:rPr lang="en-GB" sz="1050" i="1" kern="0" dirty="0">
                <a:solidFill>
                  <a:srgbClr val="000000"/>
                </a:solidFill>
                <a:latin typeface="Arial"/>
                <a:cs typeface="Arial"/>
                <a:sym typeface="Arial"/>
              </a:rPr>
              <a:t> were conducted: at baseline, </a:t>
            </a:r>
            <a:br>
              <a:rPr lang="en-GB" sz="1050" i="1" kern="0" dirty="0">
                <a:solidFill>
                  <a:srgbClr val="000000"/>
                </a:solidFill>
                <a:latin typeface="Arial"/>
                <a:cs typeface="Arial"/>
                <a:sym typeface="Arial"/>
              </a:rPr>
            </a:br>
            <a:r>
              <a:rPr lang="en-GB" sz="1050" i="1" kern="0" dirty="0">
                <a:solidFill>
                  <a:srgbClr val="000000"/>
                </a:solidFill>
                <a:latin typeface="Arial"/>
                <a:cs typeface="Arial"/>
                <a:sym typeface="Arial"/>
              </a:rPr>
              <a:t>every 12 weeks for year 1–2, every 24 weeks for year 3–5, then annually</a:t>
            </a:r>
            <a:endParaRPr sz="1050" i="1" kern="0" dirty="0">
              <a:solidFill>
                <a:srgbClr val="000000"/>
              </a:solidFill>
              <a:latin typeface="Arial"/>
              <a:cs typeface="Arial"/>
              <a:sym typeface="Arial"/>
            </a:endParaRPr>
          </a:p>
        </p:txBody>
      </p:sp>
    </p:spTree>
    <p:extLst>
      <p:ext uri="{BB962C8B-B14F-4D97-AF65-F5344CB8AC3E}">
        <p14:creationId xmlns:p14="http://schemas.microsoft.com/office/powerpoint/2010/main" val="6585977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A887A3-B5B3-A454-B279-A68BE9842DB1}"/>
              </a:ext>
            </a:extLst>
          </p:cNvPr>
          <p:cNvSpPr/>
          <p:nvPr/>
        </p:nvSpPr>
        <p:spPr>
          <a:xfrm>
            <a:off x="268605" y="3570447"/>
            <a:ext cx="6101716" cy="96202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pPr>
            <a:endParaRPr lang="en-GB" sz="1400" kern="0">
              <a:solidFill>
                <a:srgbClr val="FFFFFF"/>
              </a:solidFill>
              <a:latin typeface="Arial" panose="020B0604020202020204"/>
              <a:sym typeface="Arial"/>
            </a:endParaRPr>
          </a:p>
        </p:txBody>
      </p:sp>
      <p:cxnSp>
        <p:nvCxnSpPr>
          <p:cNvPr id="22" name="Google Shape;270;p7">
            <a:extLst>
              <a:ext uri="{FF2B5EF4-FFF2-40B4-BE49-F238E27FC236}">
                <a16:creationId xmlns:a16="http://schemas.microsoft.com/office/drawing/2014/main" id="{4E744E57-FE50-FBDC-0982-D6571A4CB31A}"/>
              </a:ext>
            </a:extLst>
          </p:cNvPr>
          <p:cNvCxnSpPr>
            <a:cxnSpLocks/>
            <a:endCxn id="26" idx="2"/>
          </p:cNvCxnSpPr>
          <p:nvPr/>
        </p:nvCxnSpPr>
        <p:spPr>
          <a:xfrm>
            <a:off x="2796540" y="1910229"/>
            <a:ext cx="534618" cy="0"/>
          </a:xfrm>
          <a:prstGeom prst="straightConnector1">
            <a:avLst/>
          </a:prstGeom>
          <a:noFill/>
          <a:ln w="12700" cap="flat" cmpd="sng">
            <a:solidFill>
              <a:schemeClr val="tx1"/>
            </a:solidFill>
            <a:prstDash val="solid"/>
            <a:round/>
            <a:headEnd type="none" w="sm" len="sm"/>
            <a:tailEnd type="triangle" w="med" len="sm"/>
          </a:ln>
        </p:spPr>
      </p:cxnSp>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latin typeface="Helvetica" pitchFamily="2" charset="0"/>
              </a:rPr>
              <a:t>ALINA: phase III, open-label superiority study</a:t>
            </a:r>
            <a:endParaRPr lang="en-CH" dirty="0">
              <a:latin typeface="Helvetica" pitchFamily="2" charset="0"/>
            </a:endParaRPr>
          </a:p>
        </p:txBody>
      </p:sp>
      <p:sp>
        <p:nvSpPr>
          <p:cNvPr id="11" name="Google Shape;2032;p133">
            <a:extLst>
              <a:ext uri="{FF2B5EF4-FFF2-40B4-BE49-F238E27FC236}">
                <a16:creationId xmlns:a16="http://schemas.microsoft.com/office/drawing/2014/main" id="{1589AA5F-73AC-A7E1-A2A8-4A2C3E3E08BA}"/>
              </a:ext>
            </a:extLst>
          </p:cNvPr>
          <p:cNvSpPr txBox="1"/>
          <p:nvPr/>
        </p:nvSpPr>
        <p:spPr>
          <a:xfrm>
            <a:off x="485489" y="3656299"/>
            <a:ext cx="3106797" cy="800071"/>
          </a:xfrm>
          <a:prstGeom prst="rect">
            <a:avLst/>
          </a:prstGeom>
          <a:noFill/>
          <a:ln>
            <a:noFill/>
          </a:ln>
        </p:spPr>
        <p:txBody>
          <a:bodyPr spcFirstLastPara="1" wrap="square" lIns="0" tIns="0" rIns="0" bIns="0" anchor="t" anchorCtr="0">
            <a:noAutofit/>
          </a:bodyPr>
          <a:lstStyle/>
          <a:p>
            <a:pPr defTabSz="914378" fontAlgn="auto">
              <a:lnSpc>
                <a:spcPct val="95000"/>
              </a:lnSpc>
              <a:spcBef>
                <a:spcPts val="0"/>
              </a:spcBef>
              <a:spcAft>
                <a:spcPts val="0"/>
              </a:spcAft>
              <a:buClr>
                <a:srgbClr val="313B45"/>
              </a:buClr>
              <a:buSzPts val="800"/>
            </a:pPr>
            <a:r>
              <a:rPr lang="en-GB" sz="1200" b="1" kern="0" dirty="0">
                <a:solidFill>
                  <a:srgbClr val="000000"/>
                </a:solidFill>
                <a:latin typeface="Arial"/>
                <a:ea typeface="Roche Sans"/>
                <a:cs typeface="Roche Sans"/>
                <a:sym typeface="Roche Sans"/>
              </a:rPr>
              <a:t>Primary endpoint</a:t>
            </a:r>
            <a:endParaRPr sz="1200" b="1" kern="0" dirty="0">
              <a:solidFill>
                <a:srgbClr val="000000"/>
              </a:solidFill>
              <a:latin typeface="Arial"/>
              <a:ea typeface="Roche Sans"/>
              <a:cs typeface="Roche Sans"/>
              <a:sym typeface="Roche Sans"/>
            </a:endParaRP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DFS per investigator,</a:t>
            </a:r>
            <a:r>
              <a:rPr lang="en-GB" sz="1200" kern="0" baseline="30000" dirty="0">
                <a:solidFill>
                  <a:srgbClr val="000000"/>
                </a:solidFill>
                <a:latin typeface="Arial"/>
                <a:ea typeface="Roche Sans"/>
                <a:cs typeface="Roche Sans"/>
                <a:sym typeface="Roche Sans"/>
              </a:rPr>
              <a:t>§</a:t>
            </a:r>
            <a:r>
              <a:rPr lang="en-GB" sz="1200" kern="0" dirty="0">
                <a:solidFill>
                  <a:srgbClr val="000000"/>
                </a:solidFill>
                <a:latin typeface="Arial"/>
                <a:ea typeface="Roche Sans"/>
                <a:cs typeface="Roche Sans"/>
                <a:sym typeface="Roche Sans"/>
              </a:rPr>
              <a:t> tested hierarchically:</a:t>
            </a:r>
          </a:p>
          <a:p>
            <a:pPr marL="450839" lvl="4"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Stage II–IIIA → ITT (Stage IB–IIIA)</a:t>
            </a:r>
          </a:p>
        </p:txBody>
      </p:sp>
      <p:sp>
        <p:nvSpPr>
          <p:cNvPr id="2" name="Google Shape;267;p7">
            <a:extLst>
              <a:ext uri="{FF2B5EF4-FFF2-40B4-BE49-F238E27FC236}">
                <a16:creationId xmlns:a16="http://schemas.microsoft.com/office/drawing/2014/main" id="{0BF58910-A16A-6972-0C2C-49467A1437F7}"/>
              </a:ext>
            </a:extLst>
          </p:cNvPr>
          <p:cNvSpPr/>
          <p:nvPr/>
        </p:nvSpPr>
        <p:spPr>
          <a:xfrm>
            <a:off x="4340223" y="916880"/>
            <a:ext cx="1461000" cy="684000"/>
          </a:xfrm>
          <a:prstGeom prst="rect">
            <a:avLst/>
          </a:prstGeom>
          <a:solidFill>
            <a:srgbClr val="0B41CD"/>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200" b="1" kern="0" dirty="0">
                <a:solidFill>
                  <a:srgbClr val="FFFFFF"/>
                </a:solidFill>
                <a:latin typeface="Arial"/>
                <a:cs typeface="Arial"/>
                <a:sym typeface="Arial"/>
              </a:rPr>
              <a:t>Alectinib</a:t>
            </a:r>
            <a:br>
              <a:rPr lang="en-US" sz="1200" b="1" kern="0" dirty="0">
                <a:solidFill>
                  <a:srgbClr val="FFFFFF"/>
                </a:solidFill>
                <a:latin typeface="Arial"/>
                <a:cs typeface="Arial"/>
                <a:sym typeface="Arial"/>
              </a:rPr>
            </a:br>
            <a:r>
              <a:rPr lang="en-US" sz="1200" b="1" kern="0" dirty="0">
                <a:solidFill>
                  <a:srgbClr val="FFFFFF"/>
                </a:solidFill>
                <a:latin typeface="Arial"/>
                <a:cs typeface="Arial"/>
                <a:sym typeface="Arial"/>
              </a:rPr>
              <a:t>600 mg BID</a:t>
            </a:r>
            <a:endParaRPr sz="1100" kern="0" dirty="0">
              <a:solidFill>
                <a:srgbClr val="FFFFFF"/>
              </a:solidFill>
              <a:latin typeface="Arial"/>
              <a:cs typeface="Arial"/>
              <a:sym typeface="Arial"/>
            </a:endParaRPr>
          </a:p>
          <a:p>
            <a:pPr algn="ctr" defTabSz="914378" fontAlgn="auto">
              <a:lnSpc>
                <a:spcPct val="95000"/>
              </a:lnSpc>
              <a:spcBef>
                <a:spcPts val="300"/>
              </a:spcBef>
              <a:spcAft>
                <a:spcPts val="0"/>
              </a:spcAft>
              <a:buClr>
                <a:srgbClr val="000000"/>
              </a:buClr>
              <a:buSzPts val="1200"/>
            </a:pPr>
            <a:r>
              <a:rPr lang="en-US" sz="1200" kern="0" dirty="0">
                <a:solidFill>
                  <a:srgbClr val="FFFFFF"/>
                </a:solidFill>
                <a:latin typeface="Arial"/>
                <a:cs typeface="Arial"/>
                <a:sym typeface="Arial"/>
              </a:rPr>
              <a:t>2 years</a:t>
            </a:r>
            <a:endParaRPr sz="1100" kern="0" dirty="0">
              <a:solidFill>
                <a:srgbClr val="FFFFFF"/>
              </a:solidFill>
              <a:latin typeface="Arial"/>
              <a:cs typeface="Arial"/>
              <a:sym typeface="Arial"/>
            </a:endParaRPr>
          </a:p>
        </p:txBody>
      </p:sp>
      <p:cxnSp>
        <p:nvCxnSpPr>
          <p:cNvPr id="4" name="Google Shape;268;p7">
            <a:extLst>
              <a:ext uri="{FF2B5EF4-FFF2-40B4-BE49-F238E27FC236}">
                <a16:creationId xmlns:a16="http://schemas.microsoft.com/office/drawing/2014/main" id="{A0221731-F6C8-2427-B507-EC3762DE5598}"/>
              </a:ext>
            </a:extLst>
          </p:cNvPr>
          <p:cNvCxnSpPr>
            <a:stCxn id="26" idx="0"/>
            <a:endCxn id="2" idx="1"/>
          </p:cNvCxnSpPr>
          <p:nvPr/>
        </p:nvCxnSpPr>
        <p:spPr>
          <a:xfrm rot="5400000" flipH="1" flipV="1">
            <a:off x="3795692" y="1079799"/>
            <a:ext cx="365449" cy="723615"/>
          </a:xfrm>
          <a:prstGeom prst="bentConnector2">
            <a:avLst/>
          </a:prstGeom>
          <a:noFill/>
          <a:ln w="12700" cap="flat" cmpd="sng">
            <a:solidFill>
              <a:schemeClr val="tx1"/>
            </a:solidFill>
            <a:prstDash val="solid"/>
            <a:round/>
            <a:headEnd type="none" w="sm" len="sm"/>
            <a:tailEnd type="triangle" w="med" len="sm"/>
          </a:ln>
        </p:spPr>
      </p:cxnSp>
      <p:sp>
        <p:nvSpPr>
          <p:cNvPr id="23" name="Google Shape;272;p7">
            <a:extLst>
              <a:ext uri="{FF2B5EF4-FFF2-40B4-BE49-F238E27FC236}">
                <a16:creationId xmlns:a16="http://schemas.microsoft.com/office/drawing/2014/main" id="{4F83C865-469A-B483-C98B-E533CA412EAB}"/>
              </a:ext>
            </a:extLst>
          </p:cNvPr>
          <p:cNvSpPr/>
          <p:nvPr/>
        </p:nvSpPr>
        <p:spPr>
          <a:xfrm>
            <a:off x="4340225" y="2063525"/>
            <a:ext cx="14610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200" b="1" kern="0" dirty="0">
                <a:solidFill>
                  <a:srgbClr val="FFFFFF"/>
                </a:solidFill>
                <a:latin typeface="Arial"/>
                <a:cs typeface="Arial"/>
                <a:sym typeface="Arial"/>
              </a:rPr>
              <a:t>Platinum-based chemotherapy</a:t>
            </a:r>
            <a:r>
              <a:rPr lang="en-GB" sz="1200" b="1" kern="0" dirty="0">
                <a:solidFill>
                  <a:srgbClr val="FFFFFF"/>
                </a:solidFill>
                <a:latin typeface="Arial"/>
                <a:cs typeface="Arial"/>
                <a:sym typeface="Arial"/>
              </a:rPr>
              <a:t>*</a:t>
            </a:r>
            <a:endParaRPr sz="1100" kern="0" dirty="0">
              <a:solidFill>
                <a:srgbClr val="FFFFFF"/>
              </a:solidFill>
              <a:latin typeface="Arial"/>
              <a:cs typeface="Arial"/>
              <a:sym typeface="Arial"/>
            </a:endParaRPr>
          </a:p>
          <a:p>
            <a:pPr algn="ctr" defTabSz="914378" fontAlgn="auto">
              <a:lnSpc>
                <a:spcPct val="95000"/>
              </a:lnSpc>
              <a:spcBef>
                <a:spcPts val="300"/>
              </a:spcBef>
              <a:spcAft>
                <a:spcPts val="0"/>
              </a:spcAft>
              <a:buClr>
                <a:srgbClr val="000000"/>
              </a:buClr>
              <a:buSzPts val="1200"/>
            </a:pPr>
            <a:r>
              <a:rPr lang="en-US" sz="1200" kern="0" dirty="0">
                <a:solidFill>
                  <a:srgbClr val="FFFFFF"/>
                </a:solidFill>
                <a:latin typeface="Arial"/>
                <a:cs typeface="Arial"/>
                <a:sym typeface="Arial"/>
              </a:rPr>
              <a:t>Q3W; 4 cycles</a:t>
            </a:r>
            <a:endParaRPr sz="1100" kern="0" dirty="0">
              <a:solidFill>
                <a:srgbClr val="FFFFFF"/>
              </a:solidFill>
              <a:latin typeface="Arial"/>
              <a:cs typeface="Arial"/>
              <a:sym typeface="Arial"/>
            </a:endParaRPr>
          </a:p>
        </p:txBody>
      </p:sp>
      <p:sp>
        <p:nvSpPr>
          <p:cNvPr id="24" name="Google Shape;271;p7">
            <a:extLst>
              <a:ext uri="{FF2B5EF4-FFF2-40B4-BE49-F238E27FC236}">
                <a16:creationId xmlns:a16="http://schemas.microsoft.com/office/drawing/2014/main" id="{D22F25C9-DE58-CDE0-704F-43B9A55DABDE}"/>
              </a:ext>
            </a:extLst>
          </p:cNvPr>
          <p:cNvSpPr txBox="1"/>
          <p:nvPr/>
        </p:nvSpPr>
        <p:spPr>
          <a:xfrm>
            <a:off x="276952" y="812278"/>
            <a:ext cx="2642150" cy="2619103"/>
          </a:xfrm>
          <a:prstGeom prst="rect">
            <a:avLst/>
          </a:prstGeom>
          <a:solidFill>
            <a:schemeClr val="bg1"/>
          </a:solidFill>
          <a:ln w="9525" cap="flat" cmpd="sng">
            <a:solidFill>
              <a:srgbClr val="181D22"/>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200" b="1" kern="0" dirty="0">
                <a:solidFill>
                  <a:srgbClr val="000000"/>
                </a:solidFill>
                <a:latin typeface="Arial"/>
                <a:cs typeface="Arial"/>
                <a:sym typeface="Arial"/>
              </a:rPr>
              <a:t>Resected Stage IB (≥4cm)–IIIA </a:t>
            </a:r>
            <a:r>
              <a:rPr lang="en-US" sz="1200" b="1" i="1" kern="0" dirty="0">
                <a:solidFill>
                  <a:srgbClr val="000000"/>
                </a:solidFill>
                <a:latin typeface="Arial"/>
                <a:cs typeface="Arial"/>
                <a:sym typeface="Arial"/>
              </a:rPr>
              <a:t>ALK</a:t>
            </a:r>
            <a:r>
              <a:rPr lang="en-US" sz="1200" b="1" kern="0" dirty="0">
                <a:solidFill>
                  <a:srgbClr val="000000"/>
                </a:solidFill>
                <a:latin typeface="Arial"/>
                <a:cs typeface="Arial"/>
                <a:sym typeface="Arial"/>
              </a:rPr>
              <a:t>+ NSCLC</a:t>
            </a:r>
            <a:endParaRPr sz="1200" b="1" kern="0" dirty="0">
              <a:solidFill>
                <a:srgbClr val="000000"/>
              </a:solidFill>
              <a:latin typeface="Arial"/>
              <a:cs typeface="Arial"/>
              <a:sym typeface="Arial"/>
            </a:endParaRPr>
          </a:p>
          <a:p>
            <a:pPr defTabSz="914378" fontAlgn="auto">
              <a:lnSpc>
                <a:spcPct val="115000"/>
              </a:lnSpc>
              <a:spcBef>
                <a:spcPts val="600"/>
              </a:spcBef>
              <a:spcAft>
                <a:spcPts val="0"/>
              </a:spcAft>
              <a:buClr>
                <a:srgbClr val="000000"/>
              </a:buClr>
              <a:buSzPts val="1000"/>
            </a:pPr>
            <a:r>
              <a:rPr lang="en-US" sz="1000" b="1" kern="0" dirty="0">
                <a:solidFill>
                  <a:srgbClr val="0C0C0D"/>
                </a:solidFill>
                <a:latin typeface="Arial"/>
                <a:cs typeface="Arial"/>
                <a:sym typeface="Arial"/>
              </a:rPr>
              <a:t>Other key eligibility criteria: </a:t>
            </a:r>
            <a:endParaRPr sz="1000" kern="0" dirty="0">
              <a:solidFill>
                <a:srgbClr val="000000"/>
              </a:solidFill>
              <a:latin typeface="Arial"/>
              <a:cs typeface="Arial"/>
              <a:sym typeface="Arial"/>
            </a:endParaRPr>
          </a:p>
          <a:p>
            <a:pPr marL="228594" indent="-177796" defTabSz="914378" fontAlgn="auto">
              <a:lnSpc>
                <a:spcPct val="9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ECOG PS 0–1</a:t>
            </a:r>
            <a:endParaRPr sz="1000" kern="0" dirty="0">
              <a:solidFill>
                <a:srgbClr val="000000"/>
              </a:solidFill>
              <a:latin typeface="Arial"/>
              <a:cs typeface="Arial"/>
              <a:sym typeface="Arial"/>
            </a:endParaRPr>
          </a:p>
          <a:p>
            <a:pPr marL="228594" indent="-177796" defTabSz="914378" fontAlgn="auto">
              <a:lnSpc>
                <a:spcPct val="11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Eligible to receive platinum-based chemotherapy</a:t>
            </a:r>
            <a:endParaRPr sz="1000" kern="0" dirty="0">
              <a:solidFill>
                <a:srgbClr val="000000"/>
              </a:solidFill>
              <a:latin typeface="Arial"/>
              <a:cs typeface="Arial"/>
              <a:sym typeface="Arial"/>
            </a:endParaRPr>
          </a:p>
          <a:p>
            <a:pPr marL="228594" indent="-177796" defTabSz="914378" fontAlgn="auto">
              <a:lnSpc>
                <a:spcPct val="11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Adequate end-organ function</a:t>
            </a:r>
            <a:endParaRPr sz="1000" kern="0" dirty="0">
              <a:solidFill>
                <a:srgbClr val="000000"/>
              </a:solidFill>
              <a:latin typeface="Arial"/>
              <a:cs typeface="Arial"/>
              <a:sym typeface="Arial"/>
            </a:endParaRPr>
          </a:p>
          <a:p>
            <a:pPr marL="228594" indent="-177796" defTabSz="914378" fontAlgn="auto">
              <a:lnSpc>
                <a:spcPct val="11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No prior systemic cancer therapy or ALK TKIs</a:t>
            </a:r>
            <a:endParaRPr sz="1000" kern="0" dirty="0">
              <a:solidFill>
                <a:srgbClr val="000000"/>
              </a:solidFill>
              <a:latin typeface="Arial"/>
              <a:cs typeface="Arial"/>
              <a:sym typeface="Arial"/>
            </a:endParaRPr>
          </a:p>
          <a:p>
            <a:pPr defTabSz="914378" fontAlgn="auto">
              <a:lnSpc>
                <a:spcPct val="95000"/>
              </a:lnSpc>
              <a:spcBef>
                <a:spcPts val="600"/>
              </a:spcBef>
              <a:spcAft>
                <a:spcPts val="0"/>
              </a:spcAft>
              <a:buClr>
                <a:srgbClr val="000000"/>
              </a:buClr>
              <a:buSzPts val="1000"/>
            </a:pPr>
            <a:r>
              <a:rPr lang="en-US" sz="1000" b="1" kern="0" dirty="0">
                <a:solidFill>
                  <a:srgbClr val="0C0C0D"/>
                </a:solidFill>
                <a:latin typeface="Arial"/>
                <a:cs typeface="Arial"/>
                <a:sym typeface="Arial"/>
              </a:rPr>
              <a:t>Stratification factors:</a:t>
            </a:r>
            <a:endParaRPr sz="1000" b="1" kern="0" dirty="0">
              <a:solidFill>
                <a:srgbClr val="0C0C0D"/>
              </a:solidFill>
              <a:latin typeface="Arial"/>
              <a:cs typeface="Arial"/>
              <a:sym typeface="Arial"/>
            </a:endParaRPr>
          </a:p>
          <a:p>
            <a:pPr marL="228594" indent="-177796" defTabSz="914378" fontAlgn="auto">
              <a:lnSpc>
                <a:spcPct val="95000"/>
              </a:lnSpc>
              <a:spcBef>
                <a:spcPts val="200"/>
              </a:spcBef>
              <a:spcAft>
                <a:spcPts val="0"/>
              </a:spcAft>
              <a:buClr>
                <a:srgbClr val="026C72"/>
              </a:buClr>
              <a:buSzPct val="80000"/>
              <a:buFont typeface="Arial"/>
              <a:buChar char="●"/>
            </a:pPr>
            <a:r>
              <a:rPr lang="en-US" sz="1000" kern="0" dirty="0">
                <a:solidFill>
                  <a:srgbClr val="000000"/>
                </a:solidFill>
                <a:latin typeface="Arial"/>
                <a:cs typeface="Arial"/>
                <a:sym typeface="Arial"/>
              </a:rPr>
              <a:t>Disease stage per UICC/AJCC 7</a:t>
            </a:r>
            <a:r>
              <a:rPr lang="en-US" sz="1000" kern="0" baseline="30000" dirty="0">
                <a:solidFill>
                  <a:srgbClr val="000000"/>
                </a:solidFill>
                <a:latin typeface="Arial"/>
                <a:cs typeface="Arial"/>
                <a:sym typeface="Arial"/>
              </a:rPr>
              <a:t>th</a:t>
            </a:r>
            <a:r>
              <a:rPr lang="en-US" sz="1000" kern="0" dirty="0">
                <a:solidFill>
                  <a:srgbClr val="000000"/>
                </a:solidFill>
                <a:latin typeface="Arial"/>
                <a:cs typeface="Arial"/>
                <a:sym typeface="Arial"/>
              </a:rPr>
              <a:t> edition: IB (≥ 4cm) vs II vs IIIA</a:t>
            </a:r>
            <a:endParaRPr sz="1000" kern="0" dirty="0">
              <a:solidFill>
                <a:srgbClr val="000000"/>
              </a:solidFill>
              <a:latin typeface="Arial"/>
              <a:cs typeface="Arial"/>
              <a:sym typeface="Arial"/>
            </a:endParaRPr>
          </a:p>
          <a:p>
            <a:pPr marL="228594" indent="-177796" defTabSz="914378" fontAlgn="auto">
              <a:lnSpc>
                <a:spcPct val="9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Race: Asian vs </a:t>
            </a:r>
            <a:r>
              <a:rPr lang="en-US" sz="1000" kern="0" dirty="0" err="1">
                <a:solidFill>
                  <a:srgbClr val="000000"/>
                </a:solidFill>
                <a:latin typeface="Arial"/>
                <a:cs typeface="Arial"/>
                <a:sym typeface="Arial"/>
              </a:rPr>
              <a:t>non-Asian</a:t>
            </a:r>
            <a:endParaRPr sz="1000" b="1" u="sng" kern="0" dirty="0">
              <a:solidFill>
                <a:srgbClr val="0C0C0D"/>
              </a:solidFill>
              <a:latin typeface="Arial"/>
              <a:cs typeface="Arial"/>
              <a:sym typeface="Arial"/>
            </a:endParaRPr>
          </a:p>
        </p:txBody>
      </p:sp>
      <p:cxnSp>
        <p:nvCxnSpPr>
          <p:cNvPr id="25" name="Google Shape;273;p7">
            <a:extLst>
              <a:ext uri="{FF2B5EF4-FFF2-40B4-BE49-F238E27FC236}">
                <a16:creationId xmlns:a16="http://schemas.microsoft.com/office/drawing/2014/main" id="{19A245CA-8450-48B5-93ED-C89BD7FA54EA}"/>
              </a:ext>
            </a:extLst>
          </p:cNvPr>
          <p:cNvCxnSpPr>
            <a:cxnSpLocks/>
            <a:stCxn id="26" idx="4"/>
            <a:endCxn id="23" idx="1"/>
          </p:cNvCxnSpPr>
          <p:nvPr/>
        </p:nvCxnSpPr>
        <p:spPr>
          <a:xfrm rot="16200000" flipH="1">
            <a:off x="3873718" y="1939019"/>
            <a:ext cx="209396" cy="723617"/>
          </a:xfrm>
          <a:prstGeom prst="bentConnector2">
            <a:avLst/>
          </a:prstGeom>
          <a:noFill/>
          <a:ln w="12700" cap="flat" cmpd="sng">
            <a:solidFill>
              <a:schemeClr val="tx1"/>
            </a:solidFill>
            <a:prstDash val="solid"/>
            <a:round/>
            <a:headEnd type="none" w="sm" len="sm"/>
            <a:tailEnd type="triangle" w="med" len="sm"/>
          </a:ln>
        </p:spPr>
      </p:cxnSp>
      <p:sp>
        <p:nvSpPr>
          <p:cNvPr id="26" name="Google Shape;269;p7">
            <a:extLst>
              <a:ext uri="{FF2B5EF4-FFF2-40B4-BE49-F238E27FC236}">
                <a16:creationId xmlns:a16="http://schemas.microsoft.com/office/drawing/2014/main" id="{1DC79EC7-1C19-EB1C-62CD-D00A9AD0BE49}"/>
              </a:ext>
            </a:extLst>
          </p:cNvPr>
          <p:cNvSpPr/>
          <p:nvPr/>
        </p:nvSpPr>
        <p:spPr>
          <a:xfrm>
            <a:off x="3331158" y="1624329"/>
            <a:ext cx="570900" cy="571800"/>
          </a:xfrm>
          <a:prstGeom prst="ellipse">
            <a:avLst/>
          </a:prstGeom>
          <a:solidFill>
            <a:srgbClr val="CFE2F3"/>
          </a:solidFill>
          <a:ln>
            <a:noFill/>
          </a:ln>
        </p:spPr>
        <p:txBody>
          <a:bodyPr spcFirstLastPara="1" wrap="square" lIns="0" tIns="18000" rIns="0" bIns="0" anchor="ctr" anchorCtr="0">
            <a:noAutofit/>
          </a:bodyPr>
          <a:lstStyle/>
          <a:p>
            <a:pPr algn="ctr" defTabSz="914378" fontAlgn="auto">
              <a:lnSpc>
                <a:spcPct val="70000"/>
              </a:lnSpc>
              <a:spcBef>
                <a:spcPts val="0"/>
              </a:spcBef>
              <a:spcAft>
                <a:spcPts val="0"/>
              </a:spcAft>
              <a:buClr>
                <a:srgbClr val="000000"/>
              </a:buClr>
              <a:buSzPts val="2000"/>
            </a:pPr>
            <a:r>
              <a:rPr lang="en-US" sz="1400" b="1" kern="0" dirty="0">
                <a:solidFill>
                  <a:srgbClr val="000000"/>
                </a:solidFill>
                <a:latin typeface="Arial"/>
                <a:ea typeface="Calibri"/>
                <a:cs typeface="Calibri"/>
                <a:sym typeface="Calibri"/>
              </a:rPr>
              <a:t>R</a:t>
            </a:r>
            <a:br>
              <a:rPr lang="en-US" sz="1800" b="1" kern="0" dirty="0">
                <a:solidFill>
                  <a:srgbClr val="000000"/>
                </a:solidFill>
                <a:latin typeface="Arial"/>
                <a:ea typeface="Calibri"/>
                <a:cs typeface="Calibri"/>
                <a:sym typeface="Calibri"/>
              </a:rPr>
            </a:br>
            <a:r>
              <a:rPr lang="en-US" sz="1100" b="1" kern="0" dirty="0">
                <a:solidFill>
                  <a:srgbClr val="000000"/>
                </a:solidFill>
                <a:latin typeface="Arial"/>
                <a:ea typeface="Calibri"/>
                <a:cs typeface="Calibri"/>
                <a:sym typeface="Calibri"/>
              </a:rPr>
              <a:t>1:1</a:t>
            </a:r>
            <a:endParaRPr sz="1050" kern="0" dirty="0">
              <a:solidFill>
                <a:srgbClr val="000000"/>
              </a:solidFill>
              <a:latin typeface="Arial"/>
              <a:cs typeface="Arial"/>
              <a:sym typeface="Arial"/>
            </a:endParaRPr>
          </a:p>
        </p:txBody>
      </p:sp>
      <p:sp>
        <p:nvSpPr>
          <p:cNvPr id="27" name="Google Shape;274;p7">
            <a:extLst>
              <a:ext uri="{FF2B5EF4-FFF2-40B4-BE49-F238E27FC236}">
                <a16:creationId xmlns:a16="http://schemas.microsoft.com/office/drawing/2014/main" id="{9C770916-4FEB-53D4-2245-E0789E0A4D0E}"/>
              </a:ext>
            </a:extLst>
          </p:cNvPr>
          <p:cNvSpPr txBox="1"/>
          <p:nvPr/>
        </p:nvSpPr>
        <p:spPr>
          <a:xfrm>
            <a:off x="7565097" y="916881"/>
            <a:ext cx="1095988" cy="1836321"/>
          </a:xfrm>
          <a:prstGeom prst="rect">
            <a:avLst/>
          </a:prstGeom>
          <a:noFill/>
          <a:ln w="9525" cap="flat" cmpd="sng">
            <a:solidFill>
              <a:srgbClr val="000000"/>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36000" tIns="34275" rIns="36000" bIns="34275" anchor="ctr" anchorCtr="0">
            <a:noAutofit/>
          </a:bodyPr>
          <a:lstStyle/>
          <a:p>
            <a:pPr algn="ctr" defTabSz="914378" fontAlgn="auto">
              <a:lnSpc>
                <a:spcPct val="95000"/>
              </a:lnSpc>
              <a:spcBef>
                <a:spcPts val="0"/>
              </a:spcBef>
              <a:spcAft>
                <a:spcPts val="0"/>
              </a:spcAft>
              <a:buClr>
                <a:srgbClr val="000000"/>
              </a:buClr>
              <a:buSzPts val="1200"/>
            </a:pPr>
            <a:r>
              <a:rPr lang="en-US" sz="1100" b="1" kern="0" dirty="0">
                <a:solidFill>
                  <a:srgbClr val="000000"/>
                </a:solidFill>
                <a:latin typeface="Arial"/>
                <a:cs typeface="Arial"/>
                <a:sym typeface="Arial"/>
              </a:rPr>
              <a:t>Further treatments at investigator’s choice</a:t>
            </a:r>
            <a:br>
              <a:rPr lang="en-US" sz="1100" b="1" kern="0" dirty="0">
                <a:solidFill>
                  <a:srgbClr val="000000"/>
                </a:solidFill>
                <a:latin typeface="Arial"/>
                <a:cs typeface="Arial"/>
                <a:sym typeface="Arial"/>
              </a:rPr>
            </a:br>
            <a:r>
              <a:rPr lang="en-US" sz="1100" b="1" kern="0" dirty="0">
                <a:solidFill>
                  <a:srgbClr val="000000"/>
                </a:solidFill>
                <a:latin typeface="Arial"/>
                <a:cs typeface="Arial"/>
                <a:sym typeface="Arial"/>
              </a:rPr>
              <a:t>and survival follow-up</a:t>
            </a:r>
            <a:endParaRPr sz="1050" kern="0" dirty="0">
              <a:solidFill>
                <a:srgbClr val="000000"/>
              </a:solidFill>
              <a:latin typeface="Arial"/>
              <a:cs typeface="Arial"/>
              <a:sym typeface="Arial"/>
            </a:endParaRPr>
          </a:p>
        </p:txBody>
      </p:sp>
      <p:cxnSp>
        <p:nvCxnSpPr>
          <p:cNvPr id="28" name="Google Shape;275;p7">
            <a:extLst>
              <a:ext uri="{FF2B5EF4-FFF2-40B4-BE49-F238E27FC236}">
                <a16:creationId xmlns:a16="http://schemas.microsoft.com/office/drawing/2014/main" id="{01DDB20B-A70E-B0AF-4A27-0FE5B6E71D8F}"/>
              </a:ext>
            </a:extLst>
          </p:cNvPr>
          <p:cNvCxnSpPr>
            <a:stCxn id="2" idx="3"/>
            <a:endCxn id="30" idx="1"/>
          </p:cNvCxnSpPr>
          <p:nvPr/>
        </p:nvCxnSpPr>
        <p:spPr>
          <a:xfrm>
            <a:off x="5801224" y="1258880"/>
            <a:ext cx="356153" cy="0"/>
          </a:xfrm>
          <a:prstGeom prst="straightConnector1">
            <a:avLst/>
          </a:prstGeom>
          <a:noFill/>
          <a:ln w="12700" cap="flat" cmpd="sng">
            <a:solidFill>
              <a:schemeClr val="tx1"/>
            </a:solidFill>
            <a:prstDash val="solid"/>
            <a:round/>
            <a:headEnd type="none" w="sm" len="sm"/>
            <a:tailEnd type="triangle" w="med" len="sm"/>
          </a:ln>
        </p:spPr>
      </p:cxnSp>
      <p:cxnSp>
        <p:nvCxnSpPr>
          <p:cNvPr id="29" name="Google Shape;277;p7">
            <a:extLst>
              <a:ext uri="{FF2B5EF4-FFF2-40B4-BE49-F238E27FC236}">
                <a16:creationId xmlns:a16="http://schemas.microsoft.com/office/drawing/2014/main" id="{1DBBA315-2473-8625-5FD0-D402DB57D43C}"/>
              </a:ext>
            </a:extLst>
          </p:cNvPr>
          <p:cNvCxnSpPr>
            <a:stCxn id="23" idx="3"/>
            <a:endCxn id="31" idx="1"/>
          </p:cNvCxnSpPr>
          <p:nvPr/>
        </p:nvCxnSpPr>
        <p:spPr>
          <a:xfrm>
            <a:off x="5801226" y="2405525"/>
            <a:ext cx="356150" cy="0"/>
          </a:xfrm>
          <a:prstGeom prst="straightConnector1">
            <a:avLst/>
          </a:prstGeom>
          <a:noFill/>
          <a:ln w="12700" cap="flat" cmpd="sng">
            <a:solidFill>
              <a:schemeClr val="tx1"/>
            </a:solidFill>
            <a:prstDash val="solid"/>
            <a:round/>
            <a:headEnd type="none" w="sm" len="sm"/>
            <a:tailEnd type="triangle" w="med" len="sm"/>
          </a:ln>
        </p:spPr>
      </p:cxnSp>
      <p:sp>
        <p:nvSpPr>
          <p:cNvPr id="30" name="Google Shape;276;p7">
            <a:extLst>
              <a:ext uri="{FF2B5EF4-FFF2-40B4-BE49-F238E27FC236}">
                <a16:creationId xmlns:a16="http://schemas.microsoft.com/office/drawing/2014/main" id="{C453D841-0A81-4E70-2892-E8F59D496D12}"/>
              </a:ext>
            </a:extLst>
          </p:cNvPr>
          <p:cNvSpPr txBox="1"/>
          <p:nvPr/>
        </p:nvSpPr>
        <p:spPr>
          <a:xfrm>
            <a:off x="6157376" y="916880"/>
            <a:ext cx="1038900" cy="684000"/>
          </a:xfrm>
          <a:prstGeom prst="rect">
            <a:avLst/>
          </a:prstGeom>
          <a:solidFill>
            <a:srgbClr val="0B41CD"/>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100" b="1" kern="0" dirty="0">
                <a:solidFill>
                  <a:srgbClr val="FFFFFF"/>
                </a:solidFill>
                <a:latin typeface="Arial"/>
                <a:cs typeface="Arial"/>
                <a:sym typeface="Arial"/>
              </a:rPr>
              <a:t>Recurrence</a:t>
            </a:r>
            <a:endParaRPr sz="1100" b="1" kern="0" dirty="0">
              <a:solidFill>
                <a:srgbClr val="FFFFFF"/>
              </a:solidFill>
              <a:latin typeface="Arial"/>
              <a:cs typeface="Arial"/>
              <a:sym typeface="Arial"/>
            </a:endParaRPr>
          </a:p>
        </p:txBody>
      </p:sp>
      <p:sp>
        <p:nvSpPr>
          <p:cNvPr id="31" name="Google Shape;278;p7">
            <a:extLst>
              <a:ext uri="{FF2B5EF4-FFF2-40B4-BE49-F238E27FC236}">
                <a16:creationId xmlns:a16="http://schemas.microsoft.com/office/drawing/2014/main" id="{2C6C2264-42EC-8BD8-022F-126CA094EE92}"/>
              </a:ext>
            </a:extLst>
          </p:cNvPr>
          <p:cNvSpPr txBox="1"/>
          <p:nvPr/>
        </p:nvSpPr>
        <p:spPr>
          <a:xfrm>
            <a:off x="6157375" y="2063525"/>
            <a:ext cx="10389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defPPr marR="0" lvl="0" algn="l" rtl="0">
              <a:lnSpc>
                <a:spcPct val="100000"/>
              </a:lnSpc>
              <a:spcBef>
                <a:spcPts val="0"/>
              </a:spcBef>
              <a:spcAft>
                <a:spcPts val="0"/>
              </a:spcAft>
            </a:defPPr>
            <a:lvl1pPr marL="0" indent="0" algn="ctr">
              <a:lnSpc>
                <a:spcPct val="95000"/>
              </a:lnSpc>
              <a:buSzPts val="1200"/>
              <a:buNone/>
              <a:defRPr sz="1200" b="1">
                <a:solidFill>
                  <a:schemeClr val="bg1"/>
                </a:solidFill>
              </a:defRPr>
            </a:lvl1pPr>
          </a:lstStyle>
          <a:p>
            <a:pPr defTabSz="914378" fontAlgn="auto">
              <a:spcBef>
                <a:spcPts val="0"/>
              </a:spcBef>
              <a:spcAft>
                <a:spcPts val="0"/>
              </a:spcAft>
              <a:buClr>
                <a:srgbClr val="000000"/>
              </a:buClr>
            </a:pPr>
            <a:r>
              <a:rPr lang="en-US" sz="1100" kern="0" dirty="0">
                <a:solidFill>
                  <a:srgbClr val="FFFFFF"/>
                </a:solidFill>
                <a:latin typeface="Arial"/>
                <a:cs typeface="Arial"/>
                <a:sym typeface="Arial"/>
              </a:rPr>
              <a:t>Recurrence</a:t>
            </a:r>
            <a:endParaRPr sz="1100" kern="0" dirty="0">
              <a:solidFill>
                <a:srgbClr val="FFFFFF"/>
              </a:solidFill>
              <a:latin typeface="Arial"/>
              <a:cs typeface="Arial"/>
              <a:sym typeface="Arial"/>
            </a:endParaRPr>
          </a:p>
        </p:txBody>
      </p:sp>
      <p:cxnSp>
        <p:nvCxnSpPr>
          <p:cNvPr id="32" name="Google Shape;279;p7">
            <a:extLst>
              <a:ext uri="{FF2B5EF4-FFF2-40B4-BE49-F238E27FC236}">
                <a16:creationId xmlns:a16="http://schemas.microsoft.com/office/drawing/2014/main" id="{DA827A14-9CEC-152F-FA0E-B7974EB48F3D}"/>
              </a:ext>
            </a:extLst>
          </p:cNvPr>
          <p:cNvCxnSpPr>
            <a:cxnSpLocks/>
            <a:stCxn id="30" idx="3"/>
          </p:cNvCxnSpPr>
          <p:nvPr/>
        </p:nvCxnSpPr>
        <p:spPr>
          <a:xfrm>
            <a:off x="7196277" y="1258880"/>
            <a:ext cx="370384" cy="0"/>
          </a:xfrm>
          <a:prstGeom prst="straightConnector1">
            <a:avLst/>
          </a:prstGeom>
          <a:noFill/>
          <a:ln w="12700" cap="flat" cmpd="sng">
            <a:solidFill>
              <a:schemeClr val="tx1"/>
            </a:solidFill>
            <a:prstDash val="solid"/>
            <a:round/>
            <a:headEnd type="none" w="sm" len="sm"/>
            <a:tailEnd type="triangle" w="med" len="sm"/>
          </a:ln>
        </p:spPr>
      </p:cxnSp>
      <p:cxnSp>
        <p:nvCxnSpPr>
          <p:cNvPr id="33" name="Google Shape;280;p7">
            <a:extLst>
              <a:ext uri="{FF2B5EF4-FFF2-40B4-BE49-F238E27FC236}">
                <a16:creationId xmlns:a16="http://schemas.microsoft.com/office/drawing/2014/main" id="{C9537263-3DDF-E107-E36B-5A2DED9A21EF}"/>
              </a:ext>
            </a:extLst>
          </p:cNvPr>
          <p:cNvCxnSpPr>
            <a:cxnSpLocks/>
            <a:stCxn id="31" idx="3"/>
          </p:cNvCxnSpPr>
          <p:nvPr/>
        </p:nvCxnSpPr>
        <p:spPr>
          <a:xfrm>
            <a:off x="7196276" y="2405525"/>
            <a:ext cx="370385" cy="0"/>
          </a:xfrm>
          <a:prstGeom prst="straightConnector1">
            <a:avLst/>
          </a:prstGeom>
          <a:noFill/>
          <a:ln w="12700" cap="flat" cmpd="sng">
            <a:solidFill>
              <a:schemeClr val="tx1"/>
            </a:solidFill>
            <a:prstDash val="solid"/>
            <a:round/>
            <a:headEnd type="none" w="sm" len="sm"/>
            <a:tailEnd type="triangle" w="med" len="sm"/>
          </a:ln>
        </p:spPr>
      </p:cxnSp>
      <p:sp>
        <p:nvSpPr>
          <p:cNvPr id="34" name="Google Shape;281;p7">
            <a:extLst>
              <a:ext uri="{FF2B5EF4-FFF2-40B4-BE49-F238E27FC236}">
                <a16:creationId xmlns:a16="http://schemas.microsoft.com/office/drawing/2014/main" id="{35FE32B7-DB6A-6CCF-5AD1-0886E419E824}"/>
              </a:ext>
            </a:extLst>
          </p:cNvPr>
          <p:cNvSpPr txBox="1"/>
          <p:nvPr/>
        </p:nvSpPr>
        <p:spPr>
          <a:xfrm>
            <a:off x="2969195" y="2421665"/>
            <a:ext cx="1305000" cy="360068"/>
          </a:xfrm>
          <a:prstGeom prst="rect">
            <a:avLst/>
          </a:prstGeom>
          <a:noFill/>
          <a:ln>
            <a:noFill/>
          </a:ln>
        </p:spPr>
        <p:txBody>
          <a:bodyPr spcFirstLastPara="1" wrap="square" lIns="91425" tIns="91425" rIns="91425" bIns="91425" anchor="t" anchorCtr="0">
            <a:spAutoFit/>
          </a:bodyPr>
          <a:lstStyle/>
          <a:p>
            <a:pPr algn="ctr" defTabSz="914378" fontAlgn="auto">
              <a:lnSpc>
                <a:spcPct val="95000"/>
              </a:lnSpc>
              <a:spcBef>
                <a:spcPts val="0"/>
              </a:spcBef>
              <a:spcAft>
                <a:spcPts val="0"/>
              </a:spcAft>
              <a:buClr>
                <a:srgbClr val="000000"/>
              </a:buClr>
              <a:buSzPts val="1400"/>
            </a:pPr>
            <a:r>
              <a:rPr lang="en-US" sz="1200" b="1" kern="0" dirty="0">
                <a:solidFill>
                  <a:srgbClr val="000000"/>
                </a:solidFill>
                <a:latin typeface="Arial"/>
                <a:cs typeface="Arial"/>
                <a:sym typeface="Arial"/>
              </a:rPr>
              <a:t>N=257</a:t>
            </a:r>
            <a:endParaRPr sz="1200" b="1" kern="0" dirty="0">
              <a:solidFill>
                <a:srgbClr val="000000"/>
              </a:solidFill>
              <a:latin typeface="Arial"/>
              <a:cs typeface="Arial"/>
              <a:sym typeface="Arial"/>
            </a:endParaRPr>
          </a:p>
        </p:txBody>
      </p:sp>
      <p:sp>
        <p:nvSpPr>
          <p:cNvPr id="36" name="Google Shape;2032;p133">
            <a:extLst>
              <a:ext uri="{FF2B5EF4-FFF2-40B4-BE49-F238E27FC236}">
                <a16:creationId xmlns:a16="http://schemas.microsoft.com/office/drawing/2014/main" id="{6F8E9AC4-CA45-C3D5-8635-84ED419FCF4C}"/>
              </a:ext>
            </a:extLst>
          </p:cNvPr>
          <p:cNvSpPr txBox="1"/>
          <p:nvPr/>
        </p:nvSpPr>
        <p:spPr>
          <a:xfrm>
            <a:off x="4106869" y="3636706"/>
            <a:ext cx="2306995" cy="1100968"/>
          </a:xfrm>
          <a:prstGeom prst="rect">
            <a:avLst/>
          </a:prstGeom>
          <a:noFill/>
          <a:ln>
            <a:noFill/>
          </a:ln>
        </p:spPr>
        <p:txBody>
          <a:bodyPr spcFirstLastPara="1" wrap="square" lIns="0" tIns="0" rIns="0" bIns="0" anchor="t" anchorCtr="0">
            <a:noAutofit/>
          </a:bodyPr>
          <a:lstStyle/>
          <a:p>
            <a:pPr defTabSz="914378" fontAlgn="auto">
              <a:lnSpc>
                <a:spcPct val="95000"/>
              </a:lnSpc>
              <a:spcBef>
                <a:spcPts val="0"/>
              </a:spcBef>
              <a:spcAft>
                <a:spcPts val="0"/>
              </a:spcAft>
              <a:buClr>
                <a:srgbClr val="313B45"/>
              </a:buClr>
              <a:buSzPts val="800"/>
            </a:pPr>
            <a:r>
              <a:rPr lang="en-GB" sz="1200" b="1" kern="0" dirty="0">
                <a:solidFill>
                  <a:srgbClr val="000000"/>
                </a:solidFill>
                <a:latin typeface="Arial"/>
                <a:ea typeface="Roche Sans"/>
                <a:cs typeface="Roche Sans"/>
                <a:sym typeface="Roche Sans"/>
              </a:rPr>
              <a:t>Other endpoints</a:t>
            </a: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CNS disease-free survival</a:t>
            </a: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OS</a:t>
            </a: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Safety</a:t>
            </a:r>
          </a:p>
        </p:txBody>
      </p:sp>
      <p:sp>
        <p:nvSpPr>
          <p:cNvPr id="8" name="TextBox 7">
            <a:extLst>
              <a:ext uri="{FF2B5EF4-FFF2-40B4-BE49-F238E27FC236}">
                <a16:creationId xmlns:a16="http://schemas.microsoft.com/office/drawing/2014/main" id="{3194C38A-D755-711B-747A-1E8966BD0498}"/>
              </a:ext>
            </a:extLst>
          </p:cNvPr>
          <p:cNvSpPr txBox="1"/>
          <p:nvPr/>
        </p:nvSpPr>
        <p:spPr>
          <a:xfrm>
            <a:off x="2919102" y="4661695"/>
            <a:ext cx="5793099" cy="252412"/>
          </a:xfrm>
          <a:prstGeom prst="rect">
            <a:avLst/>
          </a:prstGeom>
          <a:noFill/>
        </p:spPr>
        <p:txBody>
          <a:bodyPr wrap="square" lIns="0" tIns="0" rIns="0" bIns="0" rtlCol="0">
            <a:noAutofit/>
          </a:bodyPr>
          <a:lstStyle/>
          <a:p>
            <a:pPr algn="r" defTabSz="914378" fontAlgn="auto">
              <a:spcBef>
                <a:spcPts val="0"/>
              </a:spcBef>
              <a:spcAft>
                <a:spcPts val="0"/>
              </a:spcAft>
              <a:buClr>
                <a:srgbClr val="000000"/>
              </a:buClr>
            </a:pPr>
            <a:r>
              <a:rPr lang="en-GB" sz="700" kern="0" dirty="0">
                <a:solidFill>
                  <a:srgbClr val="000000"/>
                </a:solidFill>
                <a:latin typeface="Arial"/>
                <a:cs typeface="Arial"/>
                <a:sym typeface="Arial"/>
              </a:rPr>
              <a:t>Data cut-off: 26 June 2023; CNS, central nervous system; DFS, disease-free survival; ITT, intention to treat </a:t>
            </a:r>
            <a:br>
              <a:rPr lang="en-GB" sz="700" kern="0" dirty="0">
                <a:solidFill>
                  <a:srgbClr val="000000"/>
                </a:solidFill>
                <a:latin typeface="Arial"/>
                <a:cs typeface="Arial"/>
                <a:sym typeface="Arial"/>
              </a:rPr>
            </a:br>
            <a:r>
              <a:rPr lang="en-GB" sz="700" kern="0" dirty="0">
                <a:solidFill>
                  <a:srgbClr val="000000"/>
                </a:solidFill>
                <a:latin typeface="Arial"/>
                <a:cs typeface="Arial"/>
                <a:sym typeface="Arial"/>
              </a:rPr>
              <a:t>*</a:t>
            </a:r>
            <a:r>
              <a:rPr lang="en-GB" sz="700" kern="0" dirty="0">
                <a:solidFill>
                  <a:srgbClr val="202124"/>
                </a:solidFill>
                <a:latin typeface="Arial" panose="020B0604020202020204" pitchFamily="34" charset="0"/>
                <a:cs typeface="Arial" panose="020B0604020202020204" pitchFamily="34" charset="0"/>
                <a:sym typeface="Arial"/>
              </a:rPr>
              <a:t>Cisplatin + pemetrexed, cisplatin + vinorelbine or cisplatin + gemcitabine; cisplatin could be switched to carboplatin in case of intolerability; </a:t>
            </a:r>
            <a:r>
              <a:rPr lang="en-GB" sz="800" kern="0" baseline="30000" dirty="0">
                <a:solidFill>
                  <a:srgbClr val="000000"/>
                </a:solidFill>
                <a:latin typeface="Arial"/>
                <a:ea typeface="Roche Sans"/>
                <a:cs typeface="Roche Sans"/>
                <a:sym typeface="Roche Sans"/>
              </a:rPr>
              <a:t>‡</a:t>
            </a:r>
            <a:r>
              <a:rPr lang="en-GB" sz="700" kern="0" dirty="0">
                <a:solidFill>
                  <a:srgbClr val="000000"/>
                </a:solidFill>
                <a:latin typeface="Arial"/>
                <a:ea typeface="Roche Sans"/>
                <a:cs typeface="Roche Sans"/>
                <a:sym typeface="Roche Sans"/>
              </a:rPr>
              <a:t>Assessment by CT scan where MRI not available;</a:t>
            </a:r>
            <a:r>
              <a:rPr lang="en-GB" sz="700" kern="0" dirty="0">
                <a:solidFill>
                  <a:srgbClr val="202124"/>
                </a:solidFill>
                <a:latin typeface="Arial" panose="020B0604020202020204" pitchFamily="34" charset="0"/>
                <a:cs typeface="Arial" panose="020B0604020202020204" pitchFamily="34" charset="0"/>
                <a:sym typeface="Arial"/>
              </a:rPr>
              <a:t> </a:t>
            </a:r>
            <a:r>
              <a:rPr lang="en-GB" sz="800" kern="0" baseline="30000" dirty="0">
                <a:solidFill>
                  <a:srgbClr val="000000"/>
                </a:solidFill>
                <a:latin typeface="Arial"/>
                <a:ea typeface="Roche Sans"/>
                <a:cs typeface="Roche Sans"/>
                <a:sym typeface="Roche Sans"/>
              </a:rPr>
              <a:t>§ </a:t>
            </a:r>
            <a:r>
              <a:rPr lang="en-GB" sz="700" kern="0" dirty="0">
                <a:solidFill>
                  <a:srgbClr val="000000"/>
                </a:solidFill>
                <a:latin typeface="Arial"/>
                <a:cs typeface="Arial"/>
                <a:sym typeface="Arial"/>
              </a:rPr>
              <a:t>DFS defined as the time from randomisation to the first documented recurrence of disease or new primary NSCLC as determined by the investigator, or death from any cause, whichever occurs first; </a:t>
            </a:r>
            <a:r>
              <a:rPr lang="en-GB" sz="700" kern="0" dirty="0">
                <a:solidFill>
                  <a:srgbClr val="202124"/>
                </a:solidFill>
                <a:latin typeface="Arial" panose="020B0604020202020204" pitchFamily="34" charset="0"/>
                <a:cs typeface="Arial" panose="020B0604020202020204" pitchFamily="34" charset="0"/>
                <a:sym typeface="Arial"/>
              </a:rPr>
              <a:t>NCT03456076</a:t>
            </a:r>
            <a:r>
              <a:rPr lang="en-GB" sz="700" kern="0" dirty="0">
                <a:solidFill>
                  <a:srgbClr val="000000"/>
                </a:solidFill>
                <a:latin typeface="Arial"/>
                <a:cs typeface="Arial"/>
                <a:sym typeface="Arial"/>
              </a:rPr>
              <a:t> </a:t>
            </a:r>
          </a:p>
        </p:txBody>
      </p:sp>
      <p:sp>
        <p:nvSpPr>
          <p:cNvPr id="6" name="Rectangle 5">
            <a:extLst>
              <a:ext uri="{FF2B5EF4-FFF2-40B4-BE49-F238E27FC236}">
                <a16:creationId xmlns:a16="http://schemas.microsoft.com/office/drawing/2014/main" id="{F5EF3527-867E-3EB2-8811-4DBF81BCBFB8}"/>
              </a:ext>
            </a:extLst>
          </p:cNvPr>
          <p:cNvSpPr/>
          <p:nvPr/>
        </p:nvSpPr>
        <p:spPr>
          <a:xfrm>
            <a:off x="6623321" y="3582512"/>
            <a:ext cx="2182011" cy="953770"/>
          </a:xfrm>
          <a:prstGeom prst="rect">
            <a:avLst/>
          </a:prstGeom>
          <a:solidFill>
            <a:srgbClr val="026C72"/>
          </a:solidFill>
          <a:ln>
            <a:solidFill>
              <a:srgbClr val="026C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pPr>
            <a:r>
              <a:rPr lang="en-GB" sz="1400" b="1" kern="0" dirty="0">
                <a:solidFill>
                  <a:srgbClr val="FFFFFF"/>
                </a:solidFill>
                <a:latin typeface="Arial" panose="020B0604020202020204"/>
                <a:ea typeface="MS PGothic" panose="020B0600070205080204" pitchFamily="34" charset="-128"/>
                <a:sym typeface="Arial"/>
              </a:rPr>
              <a:t>Here, we report data from the pre-specified interim analysis of DFS</a:t>
            </a:r>
            <a:endParaRPr lang="en-CH" sz="1400" b="1" kern="0" dirty="0">
              <a:solidFill>
                <a:srgbClr val="FFFFFF"/>
              </a:solidFill>
              <a:latin typeface="Arial" panose="020B0604020202020204"/>
              <a:sym typeface="Arial"/>
            </a:endParaRPr>
          </a:p>
        </p:txBody>
      </p:sp>
      <p:sp>
        <p:nvSpPr>
          <p:cNvPr id="16" name="Google Shape;281;p7">
            <a:extLst>
              <a:ext uri="{FF2B5EF4-FFF2-40B4-BE49-F238E27FC236}">
                <a16:creationId xmlns:a16="http://schemas.microsoft.com/office/drawing/2014/main" id="{ED073DF8-C3EA-0994-4488-4E69737127C2}"/>
              </a:ext>
            </a:extLst>
          </p:cNvPr>
          <p:cNvSpPr txBox="1"/>
          <p:nvPr/>
        </p:nvSpPr>
        <p:spPr>
          <a:xfrm>
            <a:off x="3502594" y="2924586"/>
            <a:ext cx="5458526" cy="491643"/>
          </a:xfrm>
          <a:prstGeom prst="rect">
            <a:avLst/>
          </a:prstGeom>
          <a:noFill/>
          <a:ln>
            <a:noFill/>
          </a:ln>
        </p:spPr>
        <p:txBody>
          <a:bodyPr spcFirstLastPara="1" wrap="square" lIns="91425" tIns="91425" rIns="91425" bIns="91425" anchor="t" anchorCtr="0">
            <a:spAutoFit/>
          </a:bodyPr>
          <a:lstStyle/>
          <a:p>
            <a:pPr marL="171446" indent="-171446" defTabSz="914378" fontAlgn="auto">
              <a:lnSpc>
                <a:spcPct val="95000"/>
              </a:lnSpc>
              <a:spcBef>
                <a:spcPts val="0"/>
              </a:spcBef>
              <a:spcAft>
                <a:spcPts val="0"/>
              </a:spcAft>
              <a:buClr>
                <a:srgbClr val="000000"/>
              </a:buClr>
              <a:buSzPts val="1400"/>
              <a:buFont typeface="Arial" panose="020B0604020202020204" pitchFamily="34" charset="0"/>
              <a:buChar char="•"/>
            </a:pPr>
            <a:r>
              <a:rPr lang="en-GB" sz="1050" i="1" kern="0" dirty="0">
                <a:solidFill>
                  <a:srgbClr val="000000"/>
                </a:solidFill>
                <a:latin typeface="Arial"/>
                <a:cs typeface="Arial"/>
                <a:sym typeface="Arial"/>
              </a:rPr>
              <a:t>Disease assessments (including brain MRI)</a:t>
            </a:r>
            <a:r>
              <a:rPr lang="en-GB" sz="1050" kern="0" baseline="30000" dirty="0">
                <a:solidFill>
                  <a:srgbClr val="000000"/>
                </a:solidFill>
                <a:latin typeface="Arial"/>
                <a:ea typeface="Roche Sans"/>
                <a:cs typeface="Roche Sans"/>
                <a:sym typeface="Roche Sans"/>
              </a:rPr>
              <a:t>‡</a:t>
            </a:r>
            <a:r>
              <a:rPr lang="en-GB" sz="1050" i="1" kern="0" dirty="0">
                <a:solidFill>
                  <a:srgbClr val="000000"/>
                </a:solidFill>
                <a:latin typeface="Arial"/>
                <a:cs typeface="Arial"/>
                <a:sym typeface="Arial"/>
              </a:rPr>
              <a:t> were conducted: at baseline, </a:t>
            </a:r>
            <a:br>
              <a:rPr lang="en-GB" sz="1050" i="1" kern="0" dirty="0">
                <a:solidFill>
                  <a:srgbClr val="000000"/>
                </a:solidFill>
                <a:latin typeface="Arial"/>
                <a:cs typeface="Arial"/>
                <a:sym typeface="Arial"/>
              </a:rPr>
            </a:br>
            <a:r>
              <a:rPr lang="en-GB" sz="1050" i="1" kern="0" dirty="0">
                <a:solidFill>
                  <a:srgbClr val="000000"/>
                </a:solidFill>
                <a:latin typeface="Arial"/>
                <a:cs typeface="Arial"/>
                <a:sym typeface="Arial"/>
              </a:rPr>
              <a:t>every 12 weeks for year 1–2, every 24 weeks for year 3–5, then annually</a:t>
            </a:r>
            <a:endParaRPr sz="1050" i="1" kern="0" dirty="0">
              <a:solidFill>
                <a:srgbClr val="000000"/>
              </a:solidFill>
              <a:latin typeface="Arial"/>
              <a:cs typeface="Arial"/>
              <a:sym typeface="Arial"/>
            </a:endParaRPr>
          </a:p>
        </p:txBody>
      </p:sp>
      <p:sp>
        <p:nvSpPr>
          <p:cNvPr id="5" name="C">
            <a:extLst>
              <a:ext uri="{FF2B5EF4-FFF2-40B4-BE49-F238E27FC236}">
                <a16:creationId xmlns:a16="http://schemas.microsoft.com/office/drawing/2014/main" id="{53DA2823-903F-36A1-381D-C603FAB30C9F}"/>
              </a:ext>
            </a:extLst>
          </p:cNvPr>
          <p:cNvSpPr/>
          <p:nvPr/>
        </p:nvSpPr>
        <p:spPr>
          <a:xfrm>
            <a:off x="-162521" y="-87909"/>
            <a:ext cx="9469041" cy="5324079"/>
          </a:xfrm>
          <a:prstGeom prst="rect">
            <a:avLst/>
          </a:prstGeom>
          <a:solidFill>
            <a:srgbClr val="000000">
              <a:alpha val="70942"/>
            </a:srgbClr>
          </a:solidFill>
          <a:ln w="25400">
            <a:solidFill>
              <a:schemeClr val="accent1">
                <a:alpha val="70942"/>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4289" rIns="34289" anchor="ctr"/>
          <a:lstStyle/>
          <a:p>
            <a:pPr defTabSz="685800" fontAlgn="auto" hangingPunct="0">
              <a:spcBef>
                <a:spcPts val="0"/>
              </a:spcBef>
              <a:spcAft>
                <a:spcPts val="0"/>
              </a:spcAft>
            </a:pPr>
            <a:r>
              <a:rPr sz="1350" kern="0">
                <a:solidFill>
                  <a:srgbClr val="595959"/>
                </a:solidFill>
                <a:latin typeface="Arial"/>
                <a:cs typeface="Arial"/>
                <a:sym typeface="Arial"/>
              </a:rPr>
              <a:t>C</a:t>
            </a:r>
          </a:p>
        </p:txBody>
      </p:sp>
      <p:pic>
        <p:nvPicPr>
          <p:cNvPr id="9" name="Picture 8" descr="A blue and red sign with white text&#10;&#10;Description automatically generated">
            <a:extLst>
              <a:ext uri="{FF2B5EF4-FFF2-40B4-BE49-F238E27FC236}">
                <a16:creationId xmlns:a16="http://schemas.microsoft.com/office/drawing/2014/main" id="{2310E1D3-318C-24D7-00EB-038AD2309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63" y="800913"/>
            <a:ext cx="1726702" cy="2132101"/>
          </a:xfrm>
          <a:prstGeom prst="rect">
            <a:avLst/>
          </a:prstGeom>
        </p:spPr>
      </p:pic>
    </p:spTree>
    <p:extLst>
      <p:ext uri="{BB962C8B-B14F-4D97-AF65-F5344CB8AC3E}">
        <p14:creationId xmlns:p14="http://schemas.microsoft.com/office/powerpoint/2010/main" val="31826858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A887A3-B5B3-A454-B279-A68BE9842DB1}"/>
              </a:ext>
            </a:extLst>
          </p:cNvPr>
          <p:cNvSpPr/>
          <p:nvPr/>
        </p:nvSpPr>
        <p:spPr>
          <a:xfrm>
            <a:off x="268605" y="3570447"/>
            <a:ext cx="6101716" cy="96202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pPr>
            <a:endParaRPr lang="en-GB" sz="1400" kern="0">
              <a:solidFill>
                <a:srgbClr val="FFFFFF"/>
              </a:solidFill>
              <a:latin typeface="Arial" panose="020B0604020202020204"/>
              <a:sym typeface="Arial"/>
            </a:endParaRPr>
          </a:p>
        </p:txBody>
      </p:sp>
      <p:cxnSp>
        <p:nvCxnSpPr>
          <p:cNvPr id="22" name="Google Shape;270;p7">
            <a:extLst>
              <a:ext uri="{FF2B5EF4-FFF2-40B4-BE49-F238E27FC236}">
                <a16:creationId xmlns:a16="http://schemas.microsoft.com/office/drawing/2014/main" id="{4E744E57-FE50-FBDC-0982-D6571A4CB31A}"/>
              </a:ext>
            </a:extLst>
          </p:cNvPr>
          <p:cNvCxnSpPr>
            <a:cxnSpLocks/>
            <a:endCxn id="26" idx="2"/>
          </p:cNvCxnSpPr>
          <p:nvPr/>
        </p:nvCxnSpPr>
        <p:spPr>
          <a:xfrm>
            <a:off x="2796540" y="1910229"/>
            <a:ext cx="534618" cy="0"/>
          </a:xfrm>
          <a:prstGeom prst="straightConnector1">
            <a:avLst/>
          </a:prstGeom>
          <a:noFill/>
          <a:ln w="12700" cap="flat" cmpd="sng">
            <a:solidFill>
              <a:schemeClr val="tx1"/>
            </a:solidFill>
            <a:prstDash val="solid"/>
            <a:round/>
            <a:headEnd type="none" w="sm" len="sm"/>
            <a:tailEnd type="triangle" w="med" len="sm"/>
          </a:ln>
        </p:spPr>
      </p:cxnSp>
      <p:sp>
        <p:nvSpPr>
          <p:cNvPr id="3" name="Title 2">
            <a:extLst>
              <a:ext uri="{FF2B5EF4-FFF2-40B4-BE49-F238E27FC236}">
                <a16:creationId xmlns:a16="http://schemas.microsoft.com/office/drawing/2014/main" id="{1E3CCE6B-46D7-42BA-8579-FCEBAB422B2E}"/>
              </a:ext>
            </a:extLst>
          </p:cNvPr>
          <p:cNvSpPr>
            <a:spLocks noGrp="1"/>
          </p:cNvSpPr>
          <p:nvPr>
            <p:ph type="ctrTitle"/>
          </p:nvPr>
        </p:nvSpPr>
        <p:spPr/>
        <p:txBody>
          <a:bodyPr/>
          <a:lstStyle/>
          <a:p>
            <a:r>
              <a:rPr lang="en-GB" dirty="0">
                <a:latin typeface="Helvetica" pitchFamily="2" charset="0"/>
              </a:rPr>
              <a:t>ALINA: phase III, open-label superiority study</a:t>
            </a:r>
            <a:endParaRPr lang="en-CH" dirty="0">
              <a:latin typeface="Helvetica" pitchFamily="2" charset="0"/>
            </a:endParaRPr>
          </a:p>
        </p:txBody>
      </p:sp>
      <p:sp>
        <p:nvSpPr>
          <p:cNvPr id="11" name="Google Shape;2032;p133">
            <a:extLst>
              <a:ext uri="{FF2B5EF4-FFF2-40B4-BE49-F238E27FC236}">
                <a16:creationId xmlns:a16="http://schemas.microsoft.com/office/drawing/2014/main" id="{1589AA5F-73AC-A7E1-A2A8-4A2C3E3E08BA}"/>
              </a:ext>
            </a:extLst>
          </p:cNvPr>
          <p:cNvSpPr txBox="1"/>
          <p:nvPr/>
        </p:nvSpPr>
        <p:spPr>
          <a:xfrm>
            <a:off x="485489" y="3656299"/>
            <a:ext cx="3106797" cy="800071"/>
          </a:xfrm>
          <a:prstGeom prst="rect">
            <a:avLst/>
          </a:prstGeom>
          <a:noFill/>
          <a:ln>
            <a:noFill/>
          </a:ln>
        </p:spPr>
        <p:txBody>
          <a:bodyPr spcFirstLastPara="1" wrap="square" lIns="0" tIns="0" rIns="0" bIns="0" anchor="t" anchorCtr="0">
            <a:noAutofit/>
          </a:bodyPr>
          <a:lstStyle/>
          <a:p>
            <a:pPr defTabSz="914378" fontAlgn="auto">
              <a:lnSpc>
                <a:spcPct val="95000"/>
              </a:lnSpc>
              <a:spcBef>
                <a:spcPts val="0"/>
              </a:spcBef>
              <a:spcAft>
                <a:spcPts val="0"/>
              </a:spcAft>
              <a:buClr>
                <a:srgbClr val="313B45"/>
              </a:buClr>
              <a:buSzPts val="800"/>
            </a:pPr>
            <a:r>
              <a:rPr lang="en-GB" sz="1200" b="1" kern="0" dirty="0">
                <a:solidFill>
                  <a:srgbClr val="000000"/>
                </a:solidFill>
                <a:latin typeface="Arial"/>
                <a:ea typeface="Roche Sans"/>
                <a:cs typeface="Roche Sans"/>
                <a:sym typeface="Roche Sans"/>
              </a:rPr>
              <a:t>Primary endpoint</a:t>
            </a:r>
            <a:endParaRPr sz="1200" b="1" kern="0" dirty="0">
              <a:solidFill>
                <a:srgbClr val="000000"/>
              </a:solidFill>
              <a:latin typeface="Arial"/>
              <a:ea typeface="Roche Sans"/>
              <a:cs typeface="Roche Sans"/>
              <a:sym typeface="Roche Sans"/>
            </a:endParaRP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DFS per investigator,</a:t>
            </a:r>
            <a:r>
              <a:rPr lang="en-GB" sz="1200" kern="0" baseline="30000" dirty="0">
                <a:solidFill>
                  <a:srgbClr val="000000"/>
                </a:solidFill>
                <a:latin typeface="Arial"/>
                <a:ea typeface="Roche Sans"/>
                <a:cs typeface="Roche Sans"/>
                <a:sym typeface="Roche Sans"/>
              </a:rPr>
              <a:t>§</a:t>
            </a:r>
            <a:r>
              <a:rPr lang="en-GB" sz="1200" kern="0" dirty="0">
                <a:solidFill>
                  <a:srgbClr val="000000"/>
                </a:solidFill>
                <a:latin typeface="Arial"/>
                <a:ea typeface="Roche Sans"/>
                <a:cs typeface="Roche Sans"/>
                <a:sym typeface="Roche Sans"/>
              </a:rPr>
              <a:t> tested hierarchically:</a:t>
            </a:r>
          </a:p>
          <a:p>
            <a:pPr marL="450839" lvl="4"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Stage II–IIIA → ITT (Stage IB–IIIA)</a:t>
            </a:r>
          </a:p>
        </p:txBody>
      </p:sp>
      <p:sp>
        <p:nvSpPr>
          <p:cNvPr id="2" name="Google Shape;267;p7">
            <a:extLst>
              <a:ext uri="{FF2B5EF4-FFF2-40B4-BE49-F238E27FC236}">
                <a16:creationId xmlns:a16="http://schemas.microsoft.com/office/drawing/2014/main" id="{0BF58910-A16A-6972-0C2C-49467A1437F7}"/>
              </a:ext>
            </a:extLst>
          </p:cNvPr>
          <p:cNvSpPr/>
          <p:nvPr/>
        </p:nvSpPr>
        <p:spPr>
          <a:xfrm>
            <a:off x="4340223" y="916880"/>
            <a:ext cx="1461000" cy="684000"/>
          </a:xfrm>
          <a:prstGeom prst="rect">
            <a:avLst/>
          </a:prstGeom>
          <a:solidFill>
            <a:srgbClr val="0B41CD"/>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200" b="1" kern="0" dirty="0">
                <a:solidFill>
                  <a:srgbClr val="FFFFFF"/>
                </a:solidFill>
                <a:latin typeface="Arial"/>
                <a:cs typeface="Arial"/>
                <a:sym typeface="Arial"/>
              </a:rPr>
              <a:t>Alectinib</a:t>
            </a:r>
            <a:br>
              <a:rPr lang="en-US" sz="1200" b="1" kern="0" dirty="0">
                <a:solidFill>
                  <a:srgbClr val="FFFFFF"/>
                </a:solidFill>
                <a:latin typeface="Arial"/>
                <a:cs typeface="Arial"/>
                <a:sym typeface="Arial"/>
              </a:rPr>
            </a:br>
            <a:r>
              <a:rPr lang="en-US" sz="1200" b="1" kern="0" dirty="0">
                <a:solidFill>
                  <a:srgbClr val="FFFFFF"/>
                </a:solidFill>
                <a:latin typeface="Arial"/>
                <a:cs typeface="Arial"/>
                <a:sym typeface="Arial"/>
              </a:rPr>
              <a:t>600 mg BID</a:t>
            </a:r>
            <a:endParaRPr sz="1100" kern="0" dirty="0">
              <a:solidFill>
                <a:srgbClr val="FFFFFF"/>
              </a:solidFill>
              <a:latin typeface="Arial"/>
              <a:cs typeface="Arial"/>
              <a:sym typeface="Arial"/>
            </a:endParaRPr>
          </a:p>
          <a:p>
            <a:pPr algn="ctr" defTabSz="914378" fontAlgn="auto">
              <a:lnSpc>
                <a:spcPct val="95000"/>
              </a:lnSpc>
              <a:spcBef>
                <a:spcPts val="300"/>
              </a:spcBef>
              <a:spcAft>
                <a:spcPts val="0"/>
              </a:spcAft>
              <a:buClr>
                <a:srgbClr val="000000"/>
              </a:buClr>
              <a:buSzPts val="1200"/>
            </a:pPr>
            <a:r>
              <a:rPr lang="en-US" sz="1200" kern="0" dirty="0">
                <a:solidFill>
                  <a:srgbClr val="FFFFFF"/>
                </a:solidFill>
                <a:latin typeface="Arial"/>
                <a:cs typeface="Arial"/>
                <a:sym typeface="Arial"/>
              </a:rPr>
              <a:t>2 years</a:t>
            </a:r>
            <a:endParaRPr sz="1100" kern="0" dirty="0">
              <a:solidFill>
                <a:srgbClr val="FFFFFF"/>
              </a:solidFill>
              <a:latin typeface="Arial"/>
              <a:cs typeface="Arial"/>
              <a:sym typeface="Arial"/>
            </a:endParaRPr>
          </a:p>
        </p:txBody>
      </p:sp>
      <p:cxnSp>
        <p:nvCxnSpPr>
          <p:cNvPr id="4" name="Google Shape;268;p7">
            <a:extLst>
              <a:ext uri="{FF2B5EF4-FFF2-40B4-BE49-F238E27FC236}">
                <a16:creationId xmlns:a16="http://schemas.microsoft.com/office/drawing/2014/main" id="{A0221731-F6C8-2427-B507-EC3762DE5598}"/>
              </a:ext>
            </a:extLst>
          </p:cNvPr>
          <p:cNvCxnSpPr>
            <a:stCxn id="26" idx="0"/>
            <a:endCxn id="2" idx="1"/>
          </p:cNvCxnSpPr>
          <p:nvPr/>
        </p:nvCxnSpPr>
        <p:spPr>
          <a:xfrm rot="5400000" flipH="1" flipV="1">
            <a:off x="3795692" y="1079799"/>
            <a:ext cx="365449" cy="723615"/>
          </a:xfrm>
          <a:prstGeom prst="bentConnector2">
            <a:avLst/>
          </a:prstGeom>
          <a:noFill/>
          <a:ln w="12700" cap="flat" cmpd="sng">
            <a:solidFill>
              <a:schemeClr val="tx1"/>
            </a:solidFill>
            <a:prstDash val="solid"/>
            <a:round/>
            <a:headEnd type="none" w="sm" len="sm"/>
            <a:tailEnd type="triangle" w="med" len="sm"/>
          </a:ln>
        </p:spPr>
      </p:cxnSp>
      <p:sp>
        <p:nvSpPr>
          <p:cNvPr id="23" name="Google Shape;272;p7">
            <a:extLst>
              <a:ext uri="{FF2B5EF4-FFF2-40B4-BE49-F238E27FC236}">
                <a16:creationId xmlns:a16="http://schemas.microsoft.com/office/drawing/2014/main" id="{4F83C865-469A-B483-C98B-E533CA412EAB}"/>
              </a:ext>
            </a:extLst>
          </p:cNvPr>
          <p:cNvSpPr/>
          <p:nvPr/>
        </p:nvSpPr>
        <p:spPr>
          <a:xfrm>
            <a:off x="4340225" y="2063525"/>
            <a:ext cx="14610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200" b="1" kern="0" dirty="0">
                <a:solidFill>
                  <a:srgbClr val="FFFFFF"/>
                </a:solidFill>
                <a:latin typeface="Arial"/>
                <a:cs typeface="Arial"/>
                <a:sym typeface="Arial"/>
              </a:rPr>
              <a:t>Platinum-based chemotherapy</a:t>
            </a:r>
            <a:r>
              <a:rPr lang="en-GB" sz="1200" b="1" kern="0" dirty="0">
                <a:solidFill>
                  <a:srgbClr val="FFFFFF"/>
                </a:solidFill>
                <a:latin typeface="Arial"/>
                <a:cs typeface="Arial"/>
                <a:sym typeface="Arial"/>
              </a:rPr>
              <a:t>*</a:t>
            </a:r>
            <a:endParaRPr sz="1100" kern="0" dirty="0">
              <a:solidFill>
                <a:srgbClr val="FFFFFF"/>
              </a:solidFill>
              <a:latin typeface="Arial"/>
              <a:cs typeface="Arial"/>
              <a:sym typeface="Arial"/>
            </a:endParaRPr>
          </a:p>
          <a:p>
            <a:pPr algn="ctr" defTabSz="914378" fontAlgn="auto">
              <a:lnSpc>
                <a:spcPct val="95000"/>
              </a:lnSpc>
              <a:spcBef>
                <a:spcPts val="300"/>
              </a:spcBef>
              <a:spcAft>
                <a:spcPts val="0"/>
              </a:spcAft>
              <a:buClr>
                <a:srgbClr val="000000"/>
              </a:buClr>
              <a:buSzPts val="1200"/>
            </a:pPr>
            <a:r>
              <a:rPr lang="en-US" sz="1200" kern="0" dirty="0">
                <a:solidFill>
                  <a:srgbClr val="FFFFFF"/>
                </a:solidFill>
                <a:latin typeface="Arial"/>
                <a:cs typeface="Arial"/>
                <a:sym typeface="Arial"/>
              </a:rPr>
              <a:t>Q3W; 4 cycles</a:t>
            </a:r>
            <a:endParaRPr sz="1100" kern="0" dirty="0">
              <a:solidFill>
                <a:srgbClr val="FFFFFF"/>
              </a:solidFill>
              <a:latin typeface="Arial"/>
              <a:cs typeface="Arial"/>
              <a:sym typeface="Arial"/>
            </a:endParaRPr>
          </a:p>
        </p:txBody>
      </p:sp>
      <p:sp>
        <p:nvSpPr>
          <p:cNvPr id="24" name="Google Shape;271;p7">
            <a:extLst>
              <a:ext uri="{FF2B5EF4-FFF2-40B4-BE49-F238E27FC236}">
                <a16:creationId xmlns:a16="http://schemas.microsoft.com/office/drawing/2014/main" id="{D22F25C9-DE58-CDE0-704F-43B9A55DABDE}"/>
              </a:ext>
            </a:extLst>
          </p:cNvPr>
          <p:cNvSpPr txBox="1"/>
          <p:nvPr/>
        </p:nvSpPr>
        <p:spPr>
          <a:xfrm>
            <a:off x="276952" y="812278"/>
            <a:ext cx="2642150" cy="2619103"/>
          </a:xfrm>
          <a:prstGeom prst="rect">
            <a:avLst/>
          </a:prstGeom>
          <a:solidFill>
            <a:schemeClr val="bg1"/>
          </a:solidFill>
          <a:ln w="9525" cap="flat" cmpd="sng">
            <a:solidFill>
              <a:srgbClr val="181D22"/>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200" b="1" kern="0" dirty="0">
                <a:solidFill>
                  <a:srgbClr val="000000"/>
                </a:solidFill>
                <a:latin typeface="Arial"/>
                <a:cs typeface="Arial"/>
                <a:sym typeface="Arial"/>
              </a:rPr>
              <a:t>Resected Stage IB (≥4cm)–IIIA </a:t>
            </a:r>
            <a:r>
              <a:rPr lang="en-US" sz="1200" b="1" i="1" kern="0" dirty="0">
                <a:solidFill>
                  <a:srgbClr val="000000"/>
                </a:solidFill>
                <a:latin typeface="Arial"/>
                <a:cs typeface="Arial"/>
                <a:sym typeface="Arial"/>
              </a:rPr>
              <a:t>ALK</a:t>
            </a:r>
            <a:r>
              <a:rPr lang="en-US" sz="1200" b="1" kern="0" dirty="0">
                <a:solidFill>
                  <a:srgbClr val="000000"/>
                </a:solidFill>
                <a:latin typeface="Arial"/>
                <a:cs typeface="Arial"/>
                <a:sym typeface="Arial"/>
              </a:rPr>
              <a:t>+ NSCLC</a:t>
            </a:r>
            <a:endParaRPr sz="1200" b="1" kern="0" dirty="0">
              <a:solidFill>
                <a:srgbClr val="000000"/>
              </a:solidFill>
              <a:latin typeface="Arial"/>
              <a:cs typeface="Arial"/>
              <a:sym typeface="Arial"/>
            </a:endParaRPr>
          </a:p>
          <a:p>
            <a:pPr defTabSz="914378" fontAlgn="auto">
              <a:lnSpc>
                <a:spcPct val="115000"/>
              </a:lnSpc>
              <a:spcBef>
                <a:spcPts val="600"/>
              </a:spcBef>
              <a:spcAft>
                <a:spcPts val="0"/>
              </a:spcAft>
              <a:buClr>
                <a:srgbClr val="000000"/>
              </a:buClr>
              <a:buSzPts val="1000"/>
            </a:pPr>
            <a:r>
              <a:rPr lang="en-US" sz="1000" b="1" kern="0" dirty="0">
                <a:solidFill>
                  <a:srgbClr val="0C0C0D"/>
                </a:solidFill>
                <a:latin typeface="Arial"/>
                <a:cs typeface="Arial"/>
                <a:sym typeface="Arial"/>
              </a:rPr>
              <a:t>Other key eligibility criteria: </a:t>
            </a:r>
            <a:endParaRPr sz="1000" kern="0" dirty="0">
              <a:solidFill>
                <a:srgbClr val="000000"/>
              </a:solidFill>
              <a:latin typeface="Arial"/>
              <a:cs typeface="Arial"/>
              <a:sym typeface="Arial"/>
            </a:endParaRPr>
          </a:p>
          <a:p>
            <a:pPr marL="228594" indent="-177796" defTabSz="914378" fontAlgn="auto">
              <a:lnSpc>
                <a:spcPct val="9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ECOG PS 0–1</a:t>
            </a:r>
            <a:endParaRPr sz="1000" kern="0" dirty="0">
              <a:solidFill>
                <a:srgbClr val="000000"/>
              </a:solidFill>
              <a:latin typeface="Arial"/>
              <a:cs typeface="Arial"/>
              <a:sym typeface="Arial"/>
            </a:endParaRPr>
          </a:p>
          <a:p>
            <a:pPr marL="228594" indent="-177796" defTabSz="914378" fontAlgn="auto">
              <a:lnSpc>
                <a:spcPct val="11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Eligible to receive platinum-based chemotherapy</a:t>
            </a:r>
            <a:endParaRPr sz="1000" kern="0" dirty="0">
              <a:solidFill>
                <a:srgbClr val="000000"/>
              </a:solidFill>
              <a:latin typeface="Arial"/>
              <a:cs typeface="Arial"/>
              <a:sym typeface="Arial"/>
            </a:endParaRPr>
          </a:p>
          <a:p>
            <a:pPr marL="228594" indent="-177796" defTabSz="914378" fontAlgn="auto">
              <a:lnSpc>
                <a:spcPct val="11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Adequate end-organ function</a:t>
            </a:r>
            <a:endParaRPr sz="1000" kern="0" dirty="0">
              <a:solidFill>
                <a:srgbClr val="000000"/>
              </a:solidFill>
              <a:latin typeface="Arial"/>
              <a:cs typeface="Arial"/>
              <a:sym typeface="Arial"/>
            </a:endParaRPr>
          </a:p>
          <a:p>
            <a:pPr marL="228594" indent="-177796" defTabSz="914378" fontAlgn="auto">
              <a:lnSpc>
                <a:spcPct val="11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No prior systemic cancer therapy or ALK TKIs</a:t>
            </a:r>
            <a:endParaRPr sz="1000" kern="0" dirty="0">
              <a:solidFill>
                <a:srgbClr val="000000"/>
              </a:solidFill>
              <a:latin typeface="Arial"/>
              <a:cs typeface="Arial"/>
              <a:sym typeface="Arial"/>
            </a:endParaRPr>
          </a:p>
          <a:p>
            <a:pPr defTabSz="914378" fontAlgn="auto">
              <a:lnSpc>
                <a:spcPct val="95000"/>
              </a:lnSpc>
              <a:spcBef>
                <a:spcPts val="600"/>
              </a:spcBef>
              <a:spcAft>
                <a:spcPts val="0"/>
              </a:spcAft>
              <a:buClr>
                <a:srgbClr val="000000"/>
              </a:buClr>
              <a:buSzPts val="1000"/>
            </a:pPr>
            <a:r>
              <a:rPr lang="en-US" sz="1000" b="1" kern="0" dirty="0">
                <a:solidFill>
                  <a:srgbClr val="0C0C0D"/>
                </a:solidFill>
                <a:latin typeface="Arial"/>
                <a:cs typeface="Arial"/>
                <a:sym typeface="Arial"/>
              </a:rPr>
              <a:t>Stratification factors:</a:t>
            </a:r>
            <a:endParaRPr sz="1000" b="1" kern="0" dirty="0">
              <a:solidFill>
                <a:srgbClr val="0C0C0D"/>
              </a:solidFill>
              <a:latin typeface="Arial"/>
              <a:cs typeface="Arial"/>
              <a:sym typeface="Arial"/>
            </a:endParaRPr>
          </a:p>
          <a:p>
            <a:pPr marL="228594" indent="-177796" defTabSz="914378" fontAlgn="auto">
              <a:lnSpc>
                <a:spcPct val="95000"/>
              </a:lnSpc>
              <a:spcBef>
                <a:spcPts val="200"/>
              </a:spcBef>
              <a:spcAft>
                <a:spcPts val="0"/>
              </a:spcAft>
              <a:buClr>
                <a:srgbClr val="026C72"/>
              </a:buClr>
              <a:buSzPct val="80000"/>
              <a:buFont typeface="Arial"/>
              <a:buChar char="●"/>
            </a:pPr>
            <a:r>
              <a:rPr lang="en-US" sz="1000" kern="0" dirty="0">
                <a:solidFill>
                  <a:srgbClr val="000000"/>
                </a:solidFill>
                <a:latin typeface="Arial"/>
                <a:cs typeface="Arial"/>
                <a:sym typeface="Arial"/>
              </a:rPr>
              <a:t>Disease stage per UICC/AJCC 7</a:t>
            </a:r>
            <a:r>
              <a:rPr lang="en-US" sz="1000" kern="0" baseline="30000" dirty="0">
                <a:solidFill>
                  <a:srgbClr val="000000"/>
                </a:solidFill>
                <a:latin typeface="Arial"/>
                <a:cs typeface="Arial"/>
                <a:sym typeface="Arial"/>
              </a:rPr>
              <a:t>th</a:t>
            </a:r>
            <a:r>
              <a:rPr lang="en-US" sz="1000" kern="0" dirty="0">
                <a:solidFill>
                  <a:srgbClr val="000000"/>
                </a:solidFill>
                <a:latin typeface="Arial"/>
                <a:cs typeface="Arial"/>
                <a:sym typeface="Arial"/>
              </a:rPr>
              <a:t> edition: IB (≥ 4cm) vs II vs IIIA</a:t>
            </a:r>
            <a:endParaRPr sz="1000" kern="0" dirty="0">
              <a:solidFill>
                <a:srgbClr val="000000"/>
              </a:solidFill>
              <a:latin typeface="Arial"/>
              <a:cs typeface="Arial"/>
              <a:sym typeface="Arial"/>
            </a:endParaRPr>
          </a:p>
          <a:p>
            <a:pPr marL="228594" indent="-177796" defTabSz="914378" fontAlgn="auto">
              <a:lnSpc>
                <a:spcPct val="95000"/>
              </a:lnSpc>
              <a:spcBef>
                <a:spcPts val="0"/>
              </a:spcBef>
              <a:spcAft>
                <a:spcPts val="0"/>
              </a:spcAft>
              <a:buClr>
                <a:srgbClr val="026C72"/>
              </a:buClr>
              <a:buSzPct val="80000"/>
              <a:buFont typeface="Arial"/>
              <a:buChar char="●"/>
            </a:pPr>
            <a:r>
              <a:rPr lang="en-US" sz="1000" kern="0" dirty="0">
                <a:solidFill>
                  <a:srgbClr val="000000"/>
                </a:solidFill>
                <a:latin typeface="Arial"/>
                <a:cs typeface="Arial"/>
                <a:sym typeface="Arial"/>
              </a:rPr>
              <a:t>Race: Asian vs </a:t>
            </a:r>
            <a:r>
              <a:rPr lang="en-US" sz="1000" kern="0" dirty="0" err="1">
                <a:solidFill>
                  <a:srgbClr val="000000"/>
                </a:solidFill>
                <a:latin typeface="Arial"/>
                <a:cs typeface="Arial"/>
                <a:sym typeface="Arial"/>
              </a:rPr>
              <a:t>non-Asian</a:t>
            </a:r>
            <a:endParaRPr sz="1000" b="1" u="sng" kern="0" dirty="0">
              <a:solidFill>
                <a:srgbClr val="0C0C0D"/>
              </a:solidFill>
              <a:latin typeface="Arial"/>
              <a:cs typeface="Arial"/>
              <a:sym typeface="Arial"/>
            </a:endParaRPr>
          </a:p>
        </p:txBody>
      </p:sp>
      <p:cxnSp>
        <p:nvCxnSpPr>
          <p:cNvPr id="25" name="Google Shape;273;p7">
            <a:extLst>
              <a:ext uri="{FF2B5EF4-FFF2-40B4-BE49-F238E27FC236}">
                <a16:creationId xmlns:a16="http://schemas.microsoft.com/office/drawing/2014/main" id="{19A245CA-8450-48B5-93ED-C89BD7FA54EA}"/>
              </a:ext>
            </a:extLst>
          </p:cNvPr>
          <p:cNvCxnSpPr>
            <a:cxnSpLocks/>
            <a:stCxn id="26" idx="4"/>
            <a:endCxn id="23" idx="1"/>
          </p:cNvCxnSpPr>
          <p:nvPr/>
        </p:nvCxnSpPr>
        <p:spPr>
          <a:xfrm rot="16200000" flipH="1">
            <a:off x="3873718" y="1939019"/>
            <a:ext cx="209396" cy="723617"/>
          </a:xfrm>
          <a:prstGeom prst="bentConnector2">
            <a:avLst/>
          </a:prstGeom>
          <a:noFill/>
          <a:ln w="12700" cap="flat" cmpd="sng">
            <a:solidFill>
              <a:schemeClr val="tx1"/>
            </a:solidFill>
            <a:prstDash val="solid"/>
            <a:round/>
            <a:headEnd type="none" w="sm" len="sm"/>
            <a:tailEnd type="triangle" w="med" len="sm"/>
          </a:ln>
        </p:spPr>
      </p:cxnSp>
      <p:sp>
        <p:nvSpPr>
          <p:cNvPr id="26" name="Google Shape;269;p7">
            <a:extLst>
              <a:ext uri="{FF2B5EF4-FFF2-40B4-BE49-F238E27FC236}">
                <a16:creationId xmlns:a16="http://schemas.microsoft.com/office/drawing/2014/main" id="{1DC79EC7-1C19-EB1C-62CD-D00A9AD0BE49}"/>
              </a:ext>
            </a:extLst>
          </p:cNvPr>
          <p:cNvSpPr/>
          <p:nvPr/>
        </p:nvSpPr>
        <p:spPr>
          <a:xfrm>
            <a:off x="3331158" y="1624329"/>
            <a:ext cx="570900" cy="571800"/>
          </a:xfrm>
          <a:prstGeom prst="ellipse">
            <a:avLst/>
          </a:prstGeom>
          <a:solidFill>
            <a:srgbClr val="CFE2F3"/>
          </a:solidFill>
          <a:ln>
            <a:noFill/>
          </a:ln>
        </p:spPr>
        <p:txBody>
          <a:bodyPr spcFirstLastPara="1" wrap="square" lIns="0" tIns="18000" rIns="0" bIns="0" anchor="ctr" anchorCtr="0">
            <a:noAutofit/>
          </a:bodyPr>
          <a:lstStyle/>
          <a:p>
            <a:pPr algn="ctr" defTabSz="914378" fontAlgn="auto">
              <a:lnSpc>
                <a:spcPct val="70000"/>
              </a:lnSpc>
              <a:spcBef>
                <a:spcPts val="0"/>
              </a:spcBef>
              <a:spcAft>
                <a:spcPts val="0"/>
              </a:spcAft>
              <a:buClr>
                <a:srgbClr val="000000"/>
              </a:buClr>
              <a:buSzPts val="2000"/>
            </a:pPr>
            <a:r>
              <a:rPr lang="en-US" sz="1400" b="1" kern="0" dirty="0">
                <a:solidFill>
                  <a:srgbClr val="000000"/>
                </a:solidFill>
                <a:latin typeface="Arial"/>
                <a:ea typeface="Calibri"/>
                <a:cs typeface="Calibri"/>
                <a:sym typeface="Calibri"/>
              </a:rPr>
              <a:t>R</a:t>
            </a:r>
            <a:br>
              <a:rPr lang="en-US" sz="1800" b="1" kern="0" dirty="0">
                <a:solidFill>
                  <a:srgbClr val="000000"/>
                </a:solidFill>
                <a:latin typeface="Arial"/>
                <a:ea typeface="Calibri"/>
                <a:cs typeface="Calibri"/>
                <a:sym typeface="Calibri"/>
              </a:rPr>
            </a:br>
            <a:r>
              <a:rPr lang="en-US" sz="1100" b="1" kern="0" dirty="0">
                <a:solidFill>
                  <a:srgbClr val="000000"/>
                </a:solidFill>
                <a:latin typeface="Arial"/>
                <a:ea typeface="Calibri"/>
                <a:cs typeface="Calibri"/>
                <a:sym typeface="Calibri"/>
              </a:rPr>
              <a:t>1:1</a:t>
            </a:r>
            <a:endParaRPr sz="1050" kern="0" dirty="0">
              <a:solidFill>
                <a:srgbClr val="000000"/>
              </a:solidFill>
              <a:latin typeface="Arial"/>
              <a:cs typeface="Arial"/>
              <a:sym typeface="Arial"/>
            </a:endParaRPr>
          </a:p>
        </p:txBody>
      </p:sp>
      <p:sp>
        <p:nvSpPr>
          <p:cNvPr id="27" name="Google Shape;274;p7">
            <a:extLst>
              <a:ext uri="{FF2B5EF4-FFF2-40B4-BE49-F238E27FC236}">
                <a16:creationId xmlns:a16="http://schemas.microsoft.com/office/drawing/2014/main" id="{9C770916-4FEB-53D4-2245-E0789E0A4D0E}"/>
              </a:ext>
            </a:extLst>
          </p:cNvPr>
          <p:cNvSpPr txBox="1"/>
          <p:nvPr/>
        </p:nvSpPr>
        <p:spPr>
          <a:xfrm>
            <a:off x="7565097" y="916881"/>
            <a:ext cx="1095988" cy="1836321"/>
          </a:xfrm>
          <a:prstGeom prst="rect">
            <a:avLst/>
          </a:prstGeom>
          <a:noFill/>
          <a:ln w="9525" cap="flat" cmpd="sng">
            <a:solidFill>
              <a:srgbClr val="000000"/>
            </a:solid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36000" tIns="34275" rIns="36000" bIns="34275" anchor="ctr" anchorCtr="0">
            <a:noAutofit/>
          </a:bodyPr>
          <a:lstStyle/>
          <a:p>
            <a:pPr algn="ctr" defTabSz="914378" fontAlgn="auto">
              <a:lnSpc>
                <a:spcPct val="95000"/>
              </a:lnSpc>
              <a:spcBef>
                <a:spcPts val="0"/>
              </a:spcBef>
              <a:spcAft>
                <a:spcPts val="0"/>
              </a:spcAft>
              <a:buClr>
                <a:srgbClr val="000000"/>
              </a:buClr>
              <a:buSzPts val="1200"/>
            </a:pPr>
            <a:r>
              <a:rPr lang="en-US" sz="1100" b="1" kern="0" dirty="0">
                <a:solidFill>
                  <a:srgbClr val="000000"/>
                </a:solidFill>
                <a:latin typeface="Arial"/>
                <a:cs typeface="Arial"/>
                <a:sym typeface="Arial"/>
              </a:rPr>
              <a:t>Further treatments at investigator’s choice</a:t>
            </a:r>
            <a:br>
              <a:rPr lang="en-US" sz="1100" b="1" kern="0" dirty="0">
                <a:solidFill>
                  <a:srgbClr val="000000"/>
                </a:solidFill>
                <a:latin typeface="Arial"/>
                <a:cs typeface="Arial"/>
                <a:sym typeface="Arial"/>
              </a:rPr>
            </a:br>
            <a:r>
              <a:rPr lang="en-US" sz="1100" b="1" kern="0" dirty="0">
                <a:solidFill>
                  <a:srgbClr val="000000"/>
                </a:solidFill>
                <a:latin typeface="Arial"/>
                <a:cs typeface="Arial"/>
                <a:sym typeface="Arial"/>
              </a:rPr>
              <a:t>and survival follow-up</a:t>
            </a:r>
            <a:endParaRPr sz="1050" kern="0" dirty="0">
              <a:solidFill>
                <a:srgbClr val="000000"/>
              </a:solidFill>
              <a:latin typeface="Arial"/>
              <a:cs typeface="Arial"/>
              <a:sym typeface="Arial"/>
            </a:endParaRPr>
          </a:p>
        </p:txBody>
      </p:sp>
      <p:cxnSp>
        <p:nvCxnSpPr>
          <p:cNvPr id="28" name="Google Shape;275;p7">
            <a:extLst>
              <a:ext uri="{FF2B5EF4-FFF2-40B4-BE49-F238E27FC236}">
                <a16:creationId xmlns:a16="http://schemas.microsoft.com/office/drawing/2014/main" id="{01DDB20B-A70E-B0AF-4A27-0FE5B6E71D8F}"/>
              </a:ext>
            </a:extLst>
          </p:cNvPr>
          <p:cNvCxnSpPr>
            <a:stCxn id="2" idx="3"/>
            <a:endCxn id="30" idx="1"/>
          </p:cNvCxnSpPr>
          <p:nvPr/>
        </p:nvCxnSpPr>
        <p:spPr>
          <a:xfrm>
            <a:off x="5801224" y="1258880"/>
            <a:ext cx="356153" cy="0"/>
          </a:xfrm>
          <a:prstGeom prst="straightConnector1">
            <a:avLst/>
          </a:prstGeom>
          <a:noFill/>
          <a:ln w="12700" cap="flat" cmpd="sng">
            <a:solidFill>
              <a:schemeClr val="tx1"/>
            </a:solidFill>
            <a:prstDash val="solid"/>
            <a:round/>
            <a:headEnd type="none" w="sm" len="sm"/>
            <a:tailEnd type="triangle" w="med" len="sm"/>
          </a:ln>
        </p:spPr>
      </p:cxnSp>
      <p:cxnSp>
        <p:nvCxnSpPr>
          <p:cNvPr id="29" name="Google Shape;277;p7">
            <a:extLst>
              <a:ext uri="{FF2B5EF4-FFF2-40B4-BE49-F238E27FC236}">
                <a16:creationId xmlns:a16="http://schemas.microsoft.com/office/drawing/2014/main" id="{1DBBA315-2473-8625-5FD0-D402DB57D43C}"/>
              </a:ext>
            </a:extLst>
          </p:cNvPr>
          <p:cNvCxnSpPr>
            <a:stCxn id="23" idx="3"/>
            <a:endCxn id="31" idx="1"/>
          </p:cNvCxnSpPr>
          <p:nvPr/>
        </p:nvCxnSpPr>
        <p:spPr>
          <a:xfrm>
            <a:off x="5801226" y="2405525"/>
            <a:ext cx="356150" cy="0"/>
          </a:xfrm>
          <a:prstGeom prst="straightConnector1">
            <a:avLst/>
          </a:prstGeom>
          <a:noFill/>
          <a:ln w="12700" cap="flat" cmpd="sng">
            <a:solidFill>
              <a:schemeClr val="tx1"/>
            </a:solidFill>
            <a:prstDash val="solid"/>
            <a:round/>
            <a:headEnd type="none" w="sm" len="sm"/>
            <a:tailEnd type="triangle" w="med" len="sm"/>
          </a:ln>
        </p:spPr>
      </p:cxnSp>
      <p:sp>
        <p:nvSpPr>
          <p:cNvPr id="30" name="Google Shape;276;p7">
            <a:extLst>
              <a:ext uri="{FF2B5EF4-FFF2-40B4-BE49-F238E27FC236}">
                <a16:creationId xmlns:a16="http://schemas.microsoft.com/office/drawing/2014/main" id="{C453D841-0A81-4E70-2892-E8F59D496D12}"/>
              </a:ext>
            </a:extLst>
          </p:cNvPr>
          <p:cNvSpPr txBox="1"/>
          <p:nvPr/>
        </p:nvSpPr>
        <p:spPr>
          <a:xfrm>
            <a:off x="6157376" y="916880"/>
            <a:ext cx="1038900" cy="684000"/>
          </a:xfrm>
          <a:prstGeom prst="rect">
            <a:avLst/>
          </a:prstGeom>
          <a:solidFill>
            <a:srgbClr val="0B41CD"/>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p>
            <a:pPr algn="ctr" defTabSz="914378" fontAlgn="auto">
              <a:lnSpc>
                <a:spcPct val="95000"/>
              </a:lnSpc>
              <a:spcBef>
                <a:spcPts val="0"/>
              </a:spcBef>
              <a:spcAft>
                <a:spcPts val="0"/>
              </a:spcAft>
              <a:buClr>
                <a:srgbClr val="000000"/>
              </a:buClr>
              <a:buSzPts val="1200"/>
            </a:pPr>
            <a:r>
              <a:rPr lang="en-US" sz="1100" b="1" kern="0" dirty="0">
                <a:solidFill>
                  <a:srgbClr val="FFFFFF"/>
                </a:solidFill>
                <a:latin typeface="Arial"/>
                <a:cs typeface="Arial"/>
                <a:sym typeface="Arial"/>
              </a:rPr>
              <a:t>Recurrence</a:t>
            </a:r>
            <a:endParaRPr sz="1100" b="1" kern="0" dirty="0">
              <a:solidFill>
                <a:srgbClr val="FFFFFF"/>
              </a:solidFill>
              <a:latin typeface="Arial"/>
              <a:cs typeface="Arial"/>
              <a:sym typeface="Arial"/>
            </a:endParaRPr>
          </a:p>
        </p:txBody>
      </p:sp>
      <p:sp>
        <p:nvSpPr>
          <p:cNvPr id="31" name="Google Shape;278;p7">
            <a:extLst>
              <a:ext uri="{FF2B5EF4-FFF2-40B4-BE49-F238E27FC236}">
                <a16:creationId xmlns:a16="http://schemas.microsoft.com/office/drawing/2014/main" id="{2C6C2264-42EC-8BD8-022F-126CA094EE92}"/>
              </a:ext>
            </a:extLst>
          </p:cNvPr>
          <p:cNvSpPr txBox="1"/>
          <p:nvPr/>
        </p:nvSpPr>
        <p:spPr>
          <a:xfrm>
            <a:off x="6157375" y="2063525"/>
            <a:ext cx="1038900" cy="684000"/>
          </a:xfrm>
          <a:prstGeom prst="rect">
            <a:avLst/>
          </a:prstGeom>
          <a:solidFill>
            <a:srgbClr val="AE2C2C"/>
          </a:solidFill>
          <a:ln w="9525" cap="flat" cmpd="sng">
            <a:noFill/>
            <a:prstDash val="solid"/>
            <a:round/>
            <a:headEnd type="none" w="sm" len="sm"/>
            <a:tailEnd type="none" w="sm" len="sm"/>
          </a:ln>
          <a:effectLst>
            <a:outerShdw blurRad="114300" dist="38100" dir="5400000" algn="t" rotWithShape="0">
              <a:schemeClr val="dk1">
                <a:alpha val="12156"/>
              </a:schemeClr>
            </a:outerShdw>
          </a:effectLst>
        </p:spPr>
        <p:txBody>
          <a:bodyPr spcFirstLastPara="1" wrap="square" lIns="108000" tIns="34275" rIns="108000" bIns="34275" anchor="ctr" anchorCtr="0">
            <a:noAutofit/>
          </a:bodyPr>
          <a:lstStyle>
            <a:defPPr marR="0" lvl="0" algn="l" rtl="0">
              <a:lnSpc>
                <a:spcPct val="100000"/>
              </a:lnSpc>
              <a:spcBef>
                <a:spcPts val="0"/>
              </a:spcBef>
              <a:spcAft>
                <a:spcPts val="0"/>
              </a:spcAft>
            </a:defPPr>
            <a:lvl1pPr marL="0" indent="0" algn="ctr">
              <a:lnSpc>
                <a:spcPct val="95000"/>
              </a:lnSpc>
              <a:buSzPts val="1200"/>
              <a:buNone/>
              <a:defRPr sz="1200" b="1">
                <a:solidFill>
                  <a:schemeClr val="bg1"/>
                </a:solidFill>
              </a:defRPr>
            </a:lvl1pPr>
          </a:lstStyle>
          <a:p>
            <a:pPr defTabSz="914378" fontAlgn="auto">
              <a:spcBef>
                <a:spcPts val="0"/>
              </a:spcBef>
              <a:spcAft>
                <a:spcPts val="0"/>
              </a:spcAft>
              <a:buClr>
                <a:srgbClr val="000000"/>
              </a:buClr>
            </a:pPr>
            <a:r>
              <a:rPr lang="en-US" sz="1100" kern="0" dirty="0">
                <a:solidFill>
                  <a:srgbClr val="FFFFFF"/>
                </a:solidFill>
                <a:latin typeface="Arial"/>
                <a:cs typeface="Arial"/>
                <a:sym typeface="Arial"/>
              </a:rPr>
              <a:t>Recurrence</a:t>
            </a:r>
            <a:endParaRPr sz="1100" kern="0" dirty="0">
              <a:solidFill>
                <a:srgbClr val="FFFFFF"/>
              </a:solidFill>
              <a:latin typeface="Arial"/>
              <a:cs typeface="Arial"/>
              <a:sym typeface="Arial"/>
            </a:endParaRPr>
          </a:p>
        </p:txBody>
      </p:sp>
      <p:cxnSp>
        <p:nvCxnSpPr>
          <p:cNvPr id="32" name="Google Shape;279;p7">
            <a:extLst>
              <a:ext uri="{FF2B5EF4-FFF2-40B4-BE49-F238E27FC236}">
                <a16:creationId xmlns:a16="http://schemas.microsoft.com/office/drawing/2014/main" id="{DA827A14-9CEC-152F-FA0E-B7974EB48F3D}"/>
              </a:ext>
            </a:extLst>
          </p:cNvPr>
          <p:cNvCxnSpPr>
            <a:cxnSpLocks/>
            <a:stCxn id="30" idx="3"/>
          </p:cNvCxnSpPr>
          <p:nvPr/>
        </p:nvCxnSpPr>
        <p:spPr>
          <a:xfrm>
            <a:off x="7196277" y="1258880"/>
            <a:ext cx="370384" cy="0"/>
          </a:xfrm>
          <a:prstGeom prst="straightConnector1">
            <a:avLst/>
          </a:prstGeom>
          <a:noFill/>
          <a:ln w="12700" cap="flat" cmpd="sng">
            <a:solidFill>
              <a:schemeClr val="tx1"/>
            </a:solidFill>
            <a:prstDash val="solid"/>
            <a:round/>
            <a:headEnd type="none" w="sm" len="sm"/>
            <a:tailEnd type="triangle" w="med" len="sm"/>
          </a:ln>
        </p:spPr>
      </p:cxnSp>
      <p:cxnSp>
        <p:nvCxnSpPr>
          <p:cNvPr id="33" name="Google Shape;280;p7">
            <a:extLst>
              <a:ext uri="{FF2B5EF4-FFF2-40B4-BE49-F238E27FC236}">
                <a16:creationId xmlns:a16="http://schemas.microsoft.com/office/drawing/2014/main" id="{C9537263-3DDF-E107-E36B-5A2DED9A21EF}"/>
              </a:ext>
            </a:extLst>
          </p:cNvPr>
          <p:cNvCxnSpPr>
            <a:cxnSpLocks/>
            <a:stCxn id="31" idx="3"/>
          </p:cNvCxnSpPr>
          <p:nvPr/>
        </p:nvCxnSpPr>
        <p:spPr>
          <a:xfrm>
            <a:off x="7196276" y="2405525"/>
            <a:ext cx="370385" cy="0"/>
          </a:xfrm>
          <a:prstGeom prst="straightConnector1">
            <a:avLst/>
          </a:prstGeom>
          <a:noFill/>
          <a:ln w="12700" cap="flat" cmpd="sng">
            <a:solidFill>
              <a:schemeClr val="tx1"/>
            </a:solidFill>
            <a:prstDash val="solid"/>
            <a:round/>
            <a:headEnd type="none" w="sm" len="sm"/>
            <a:tailEnd type="triangle" w="med" len="sm"/>
          </a:ln>
        </p:spPr>
      </p:cxnSp>
      <p:sp>
        <p:nvSpPr>
          <p:cNvPr id="34" name="Google Shape;281;p7">
            <a:extLst>
              <a:ext uri="{FF2B5EF4-FFF2-40B4-BE49-F238E27FC236}">
                <a16:creationId xmlns:a16="http://schemas.microsoft.com/office/drawing/2014/main" id="{35FE32B7-DB6A-6CCF-5AD1-0886E419E824}"/>
              </a:ext>
            </a:extLst>
          </p:cNvPr>
          <p:cNvSpPr txBox="1"/>
          <p:nvPr/>
        </p:nvSpPr>
        <p:spPr>
          <a:xfrm>
            <a:off x="2969195" y="2421665"/>
            <a:ext cx="1305000" cy="360068"/>
          </a:xfrm>
          <a:prstGeom prst="rect">
            <a:avLst/>
          </a:prstGeom>
          <a:noFill/>
          <a:ln>
            <a:noFill/>
          </a:ln>
        </p:spPr>
        <p:txBody>
          <a:bodyPr spcFirstLastPara="1" wrap="square" lIns="91425" tIns="91425" rIns="91425" bIns="91425" anchor="t" anchorCtr="0">
            <a:spAutoFit/>
          </a:bodyPr>
          <a:lstStyle/>
          <a:p>
            <a:pPr algn="ctr" defTabSz="914378" fontAlgn="auto">
              <a:lnSpc>
                <a:spcPct val="95000"/>
              </a:lnSpc>
              <a:spcBef>
                <a:spcPts val="0"/>
              </a:spcBef>
              <a:spcAft>
                <a:spcPts val="0"/>
              </a:spcAft>
              <a:buClr>
                <a:srgbClr val="000000"/>
              </a:buClr>
              <a:buSzPts val="1400"/>
            </a:pPr>
            <a:r>
              <a:rPr lang="en-US" sz="1200" b="1" kern="0" dirty="0">
                <a:solidFill>
                  <a:srgbClr val="000000"/>
                </a:solidFill>
                <a:latin typeface="Arial"/>
                <a:cs typeface="Arial"/>
                <a:sym typeface="Arial"/>
              </a:rPr>
              <a:t>N=257</a:t>
            </a:r>
            <a:endParaRPr sz="1200" b="1" kern="0" dirty="0">
              <a:solidFill>
                <a:srgbClr val="000000"/>
              </a:solidFill>
              <a:latin typeface="Arial"/>
              <a:cs typeface="Arial"/>
              <a:sym typeface="Arial"/>
            </a:endParaRPr>
          </a:p>
        </p:txBody>
      </p:sp>
      <p:sp>
        <p:nvSpPr>
          <p:cNvPr id="36" name="Google Shape;2032;p133">
            <a:extLst>
              <a:ext uri="{FF2B5EF4-FFF2-40B4-BE49-F238E27FC236}">
                <a16:creationId xmlns:a16="http://schemas.microsoft.com/office/drawing/2014/main" id="{6F8E9AC4-CA45-C3D5-8635-84ED419FCF4C}"/>
              </a:ext>
            </a:extLst>
          </p:cNvPr>
          <p:cNvSpPr txBox="1"/>
          <p:nvPr/>
        </p:nvSpPr>
        <p:spPr>
          <a:xfrm>
            <a:off x="4106869" y="3636706"/>
            <a:ext cx="2306995" cy="1100968"/>
          </a:xfrm>
          <a:prstGeom prst="rect">
            <a:avLst/>
          </a:prstGeom>
          <a:noFill/>
          <a:ln>
            <a:noFill/>
          </a:ln>
        </p:spPr>
        <p:txBody>
          <a:bodyPr spcFirstLastPara="1" wrap="square" lIns="0" tIns="0" rIns="0" bIns="0" anchor="t" anchorCtr="0">
            <a:noAutofit/>
          </a:bodyPr>
          <a:lstStyle/>
          <a:p>
            <a:pPr defTabSz="914378" fontAlgn="auto">
              <a:lnSpc>
                <a:spcPct val="95000"/>
              </a:lnSpc>
              <a:spcBef>
                <a:spcPts val="0"/>
              </a:spcBef>
              <a:spcAft>
                <a:spcPts val="0"/>
              </a:spcAft>
              <a:buClr>
                <a:srgbClr val="313B45"/>
              </a:buClr>
              <a:buSzPts val="800"/>
            </a:pPr>
            <a:r>
              <a:rPr lang="en-GB" sz="1200" b="1" kern="0" dirty="0">
                <a:solidFill>
                  <a:srgbClr val="000000"/>
                </a:solidFill>
                <a:latin typeface="Arial"/>
                <a:ea typeface="Roche Sans"/>
                <a:cs typeface="Roche Sans"/>
                <a:sym typeface="Roche Sans"/>
              </a:rPr>
              <a:t>Other endpoints</a:t>
            </a: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CNS disease-free survival</a:t>
            </a: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OS</a:t>
            </a:r>
          </a:p>
          <a:p>
            <a:pPr marL="158746" lvl="1" indent="-171446" defTabSz="914378" fontAlgn="auto">
              <a:lnSpc>
                <a:spcPct val="95000"/>
              </a:lnSpc>
              <a:spcBef>
                <a:spcPts val="200"/>
              </a:spcBef>
              <a:spcAft>
                <a:spcPts val="0"/>
              </a:spcAft>
              <a:buClr>
                <a:srgbClr val="026C72"/>
              </a:buClr>
              <a:buSzPts val="1200"/>
              <a:buFont typeface="Arial" panose="020B0604020202020204" pitchFamily="34" charset="0"/>
              <a:buChar char="•"/>
            </a:pPr>
            <a:r>
              <a:rPr lang="en-GB" sz="1200" kern="0" dirty="0">
                <a:solidFill>
                  <a:srgbClr val="000000"/>
                </a:solidFill>
                <a:latin typeface="Arial"/>
                <a:ea typeface="Roche Sans"/>
                <a:cs typeface="Roche Sans"/>
                <a:sym typeface="Roche Sans"/>
              </a:rPr>
              <a:t>Safety</a:t>
            </a:r>
          </a:p>
        </p:txBody>
      </p:sp>
      <p:sp>
        <p:nvSpPr>
          <p:cNvPr id="8" name="TextBox 7">
            <a:extLst>
              <a:ext uri="{FF2B5EF4-FFF2-40B4-BE49-F238E27FC236}">
                <a16:creationId xmlns:a16="http://schemas.microsoft.com/office/drawing/2014/main" id="{3194C38A-D755-711B-747A-1E8966BD0498}"/>
              </a:ext>
            </a:extLst>
          </p:cNvPr>
          <p:cNvSpPr txBox="1"/>
          <p:nvPr/>
        </p:nvSpPr>
        <p:spPr>
          <a:xfrm>
            <a:off x="2919102" y="4661695"/>
            <a:ext cx="5793099" cy="252412"/>
          </a:xfrm>
          <a:prstGeom prst="rect">
            <a:avLst/>
          </a:prstGeom>
          <a:noFill/>
        </p:spPr>
        <p:txBody>
          <a:bodyPr wrap="square" lIns="0" tIns="0" rIns="0" bIns="0" rtlCol="0">
            <a:noAutofit/>
          </a:bodyPr>
          <a:lstStyle/>
          <a:p>
            <a:pPr algn="r" defTabSz="914378" fontAlgn="auto">
              <a:spcBef>
                <a:spcPts val="0"/>
              </a:spcBef>
              <a:spcAft>
                <a:spcPts val="0"/>
              </a:spcAft>
              <a:buClr>
                <a:srgbClr val="000000"/>
              </a:buClr>
            </a:pPr>
            <a:r>
              <a:rPr lang="en-GB" sz="700" kern="0" dirty="0">
                <a:solidFill>
                  <a:srgbClr val="000000"/>
                </a:solidFill>
                <a:latin typeface="Arial"/>
                <a:cs typeface="Arial"/>
                <a:sym typeface="Arial"/>
              </a:rPr>
              <a:t>Data cut-off: 26 June 2023; CNS, central nervous system; DFS, disease-free survival; ITT, intention to treat </a:t>
            </a:r>
            <a:br>
              <a:rPr lang="en-GB" sz="700" kern="0" dirty="0">
                <a:solidFill>
                  <a:srgbClr val="000000"/>
                </a:solidFill>
                <a:latin typeface="Arial"/>
                <a:cs typeface="Arial"/>
                <a:sym typeface="Arial"/>
              </a:rPr>
            </a:br>
            <a:r>
              <a:rPr lang="en-GB" sz="700" kern="0" dirty="0">
                <a:solidFill>
                  <a:srgbClr val="000000"/>
                </a:solidFill>
                <a:latin typeface="Arial"/>
                <a:cs typeface="Arial"/>
                <a:sym typeface="Arial"/>
              </a:rPr>
              <a:t>*</a:t>
            </a:r>
            <a:r>
              <a:rPr lang="en-GB" sz="700" kern="0" dirty="0">
                <a:solidFill>
                  <a:srgbClr val="202124"/>
                </a:solidFill>
                <a:latin typeface="Arial" panose="020B0604020202020204" pitchFamily="34" charset="0"/>
                <a:cs typeface="Arial" panose="020B0604020202020204" pitchFamily="34" charset="0"/>
                <a:sym typeface="Arial"/>
              </a:rPr>
              <a:t>Cisplatin + pemetrexed, cisplatin + vinorelbine or cisplatin + gemcitabine; cisplatin could be switched to carboplatin in case of intolerability; </a:t>
            </a:r>
            <a:r>
              <a:rPr lang="en-GB" sz="800" kern="0" baseline="30000" dirty="0">
                <a:solidFill>
                  <a:srgbClr val="000000"/>
                </a:solidFill>
                <a:latin typeface="Arial"/>
                <a:ea typeface="Roche Sans"/>
                <a:cs typeface="Roche Sans"/>
                <a:sym typeface="Roche Sans"/>
              </a:rPr>
              <a:t>‡</a:t>
            </a:r>
            <a:r>
              <a:rPr lang="en-GB" sz="700" kern="0" dirty="0">
                <a:solidFill>
                  <a:srgbClr val="000000"/>
                </a:solidFill>
                <a:latin typeface="Arial"/>
                <a:ea typeface="Roche Sans"/>
                <a:cs typeface="Roche Sans"/>
                <a:sym typeface="Roche Sans"/>
              </a:rPr>
              <a:t>Assessment by CT scan where MRI not available;</a:t>
            </a:r>
            <a:r>
              <a:rPr lang="en-GB" sz="700" kern="0" dirty="0">
                <a:solidFill>
                  <a:srgbClr val="202124"/>
                </a:solidFill>
                <a:latin typeface="Arial" panose="020B0604020202020204" pitchFamily="34" charset="0"/>
                <a:cs typeface="Arial" panose="020B0604020202020204" pitchFamily="34" charset="0"/>
                <a:sym typeface="Arial"/>
              </a:rPr>
              <a:t> </a:t>
            </a:r>
            <a:r>
              <a:rPr lang="en-GB" sz="800" kern="0" baseline="30000" dirty="0">
                <a:solidFill>
                  <a:srgbClr val="000000"/>
                </a:solidFill>
                <a:latin typeface="Arial"/>
                <a:ea typeface="Roche Sans"/>
                <a:cs typeface="Roche Sans"/>
                <a:sym typeface="Roche Sans"/>
              </a:rPr>
              <a:t>§ </a:t>
            </a:r>
            <a:r>
              <a:rPr lang="en-GB" sz="700" kern="0" dirty="0">
                <a:solidFill>
                  <a:srgbClr val="000000"/>
                </a:solidFill>
                <a:latin typeface="Arial"/>
                <a:cs typeface="Arial"/>
                <a:sym typeface="Arial"/>
              </a:rPr>
              <a:t>DFS defined as the time from randomisation to the first documented recurrence of disease or new primary NSCLC as determined by the investigator, or death from any cause, whichever occurs first; </a:t>
            </a:r>
            <a:r>
              <a:rPr lang="en-GB" sz="700" kern="0" dirty="0">
                <a:solidFill>
                  <a:srgbClr val="202124"/>
                </a:solidFill>
                <a:latin typeface="Arial" panose="020B0604020202020204" pitchFamily="34" charset="0"/>
                <a:cs typeface="Arial" panose="020B0604020202020204" pitchFamily="34" charset="0"/>
                <a:sym typeface="Arial"/>
              </a:rPr>
              <a:t>NCT03456076</a:t>
            </a:r>
            <a:r>
              <a:rPr lang="en-GB" sz="700" kern="0" dirty="0">
                <a:solidFill>
                  <a:srgbClr val="000000"/>
                </a:solidFill>
                <a:latin typeface="Arial"/>
                <a:cs typeface="Arial"/>
                <a:sym typeface="Arial"/>
              </a:rPr>
              <a:t> </a:t>
            </a:r>
          </a:p>
        </p:txBody>
      </p:sp>
      <p:sp>
        <p:nvSpPr>
          <p:cNvPr id="6" name="Rectangle 5">
            <a:extLst>
              <a:ext uri="{FF2B5EF4-FFF2-40B4-BE49-F238E27FC236}">
                <a16:creationId xmlns:a16="http://schemas.microsoft.com/office/drawing/2014/main" id="{F5EF3527-867E-3EB2-8811-4DBF81BCBFB8}"/>
              </a:ext>
            </a:extLst>
          </p:cNvPr>
          <p:cNvSpPr/>
          <p:nvPr/>
        </p:nvSpPr>
        <p:spPr>
          <a:xfrm>
            <a:off x="6623321" y="3582512"/>
            <a:ext cx="2182011" cy="953770"/>
          </a:xfrm>
          <a:prstGeom prst="rect">
            <a:avLst/>
          </a:prstGeom>
          <a:solidFill>
            <a:srgbClr val="026C72"/>
          </a:solidFill>
          <a:ln>
            <a:solidFill>
              <a:srgbClr val="026C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8" fontAlgn="auto">
              <a:spcBef>
                <a:spcPts val="0"/>
              </a:spcBef>
              <a:spcAft>
                <a:spcPts val="0"/>
              </a:spcAft>
              <a:buClr>
                <a:srgbClr val="000000"/>
              </a:buClr>
            </a:pPr>
            <a:r>
              <a:rPr lang="en-GB" sz="1400" b="1" kern="0" dirty="0">
                <a:solidFill>
                  <a:srgbClr val="FFFFFF"/>
                </a:solidFill>
                <a:latin typeface="Arial" panose="020B0604020202020204"/>
                <a:ea typeface="MS PGothic" panose="020B0600070205080204" pitchFamily="34" charset="-128"/>
                <a:sym typeface="Arial"/>
              </a:rPr>
              <a:t>Here, we report data from the pre-specified interim analysis of DFS</a:t>
            </a:r>
            <a:endParaRPr lang="en-CH" sz="1400" b="1" kern="0" dirty="0">
              <a:solidFill>
                <a:srgbClr val="FFFFFF"/>
              </a:solidFill>
              <a:latin typeface="Arial" panose="020B0604020202020204"/>
              <a:sym typeface="Arial"/>
            </a:endParaRPr>
          </a:p>
        </p:txBody>
      </p:sp>
      <p:sp>
        <p:nvSpPr>
          <p:cNvPr id="16" name="Google Shape;281;p7">
            <a:extLst>
              <a:ext uri="{FF2B5EF4-FFF2-40B4-BE49-F238E27FC236}">
                <a16:creationId xmlns:a16="http://schemas.microsoft.com/office/drawing/2014/main" id="{ED073DF8-C3EA-0994-4488-4E69737127C2}"/>
              </a:ext>
            </a:extLst>
          </p:cNvPr>
          <p:cNvSpPr txBox="1"/>
          <p:nvPr/>
        </p:nvSpPr>
        <p:spPr>
          <a:xfrm>
            <a:off x="3502594" y="2924586"/>
            <a:ext cx="5458526" cy="491643"/>
          </a:xfrm>
          <a:prstGeom prst="rect">
            <a:avLst/>
          </a:prstGeom>
          <a:noFill/>
          <a:ln>
            <a:noFill/>
          </a:ln>
        </p:spPr>
        <p:txBody>
          <a:bodyPr spcFirstLastPara="1" wrap="square" lIns="91425" tIns="91425" rIns="91425" bIns="91425" anchor="t" anchorCtr="0">
            <a:spAutoFit/>
          </a:bodyPr>
          <a:lstStyle/>
          <a:p>
            <a:pPr marL="171446" indent="-171446" defTabSz="914378" fontAlgn="auto">
              <a:lnSpc>
                <a:spcPct val="95000"/>
              </a:lnSpc>
              <a:spcBef>
                <a:spcPts val="0"/>
              </a:spcBef>
              <a:spcAft>
                <a:spcPts val="0"/>
              </a:spcAft>
              <a:buClr>
                <a:srgbClr val="000000"/>
              </a:buClr>
              <a:buSzPts val="1400"/>
              <a:buFont typeface="Arial" panose="020B0604020202020204" pitchFamily="34" charset="0"/>
              <a:buChar char="•"/>
            </a:pPr>
            <a:r>
              <a:rPr lang="en-GB" sz="1050" i="1" kern="0" dirty="0">
                <a:solidFill>
                  <a:srgbClr val="000000"/>
                </a:solidFill>
                <a:latin typeface="Arial"/>
                <a:cs typeface="Arial"/>
                <a:sym typeface="Arial"/>
              </a:rPr>
              <a:t>Disease assessments (including brain MRI)</a:t>
            </a:r>
            <a:r>
              <a:rPr lang="en-GB" sz="1050" kern="0" baseline="30000" dirty="0">
                <a:solidFill>
                  <a:srgbClr val="000000"/>
                </a:solidFill>
                <a:latin typeface="Arial"/>
                <a:ea typeface="Roche Sans"/>
                <a:cs typeface="Roche Sans"/>
                <a:sym typeface="Roche Sans"/>
              </a:rPr>
              <a:t>‡</a:t>
            </a:r>
            <a:r>
              <a:rPr lang="en-GB" sz="1050" i="1" kern="0" dirty="0">
                <a:solidFill>
                  <a:srgbClr val="000000"/>
                </a:solidFill>
                <a:latin typeface="Arial"/>
                <a:cs typeface="Arial"/>
                <a:sym typeface="Arial"/>
              </a:rPr>
              <a:t> were conducted: at baseline, </a:t>
            </a:r>
            <a:br>
              <a:rPr lang="en-GB" sz="1050" i="1" kern="0" dirty="0">
                <a:solidFill>
                  <a:srgbClr val="000000"/>
                </a:solidFill>
                <a:latin typeface="Arial"/>
                <a:cs typeface="Arial"/>
                <a:sym typeface="Arial"/>
              </a:rPr>
            </a:br>
            <a:r>
              <a:rPr lang="en-GB" sz="1050" i="1" kern="0" dirty="0">
                <a:solidFill>
                  <a:srgbClr val="000000"/>
                </a:solidFill>
                <a:latin typeface="Arial"/>
                <a:cs typeface="Arial"/>
                <a:sym typeface="Arial"/>
              </a:rPr>
              <a:t>every 12 weeks for year 1–2, every 24 weeks for year 3–5, then annually</a:t>
            </a:r>
            <a:endParaRPr sz="1050" i="1" kern="0" dirty="0">
              <a:solidFill>
                <a:srgbClr val="000000"/>
              </a:solidFill>
              <a:latin typeface="Arial"/>
              <a:cs typeface="Arial"/>
              <a:sym typeface="Arial"/>
            </a:endParaRPr>
          </a:p>
        </p:txBody>
      </p:sp>
      <p:sp>
        <p:nvSpPr>
          <p:cNvPr id="5" name="C">
            <a:extLst>
              <a:ext uri="{FF2B5EF4-FFF2-40B4-BE49-F238E27FC236}">
                <a16:creationId xmlns:a16="http://schemas.microsoft.com/office/drawing/2014/main" id="{53DA2823-903F-36A1-381D-C603FAB30C9F}"/>
              </a:ext>
            </a:extLst>
          </p:cNvPr>
          <p:cNvSpPr/>
          <p:nvPr/>
        </p:nvSpPr>
        <p:spPr>
          <a:xfrm>
            <a:off x="-162521" y="-87909"/>
            <a:ext cx="9469041" cy="5324079"/>
          </a:xfrm>
          <a:prstGeom prst="rect">
            <a:avLst/>
          </a:prstGeom>
          <a:solidFill>
            <a:srgbClr val="000000">
              <a:alpha val="70942"/>
            </a:srgbClr>
          </a:solidFill>
          <a:ln w="25400">
            <a:solidFill>
              <a:schemeClr val="accent1">
                <a:alpha val="70942"/>
              </a:schemeClr>
            </a:solid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nchor="ctr"/>
          <a:lstStyle/>
          <a:p>
            <a:pPr defTabSz="685800" fontAlgn="auto" hangingPunct="0">
              <a:spcBef>
                <a:spcPts val="0"/>
              </a:spcBef>
              <a:spcAft>
                <a:spcPts val="0"/>
              </a:spcAft>
            </a:pPr>
            <a:r>
              <a:rPr sz="1350" kern="0">
                <a:solidFill>
                  <a:srgbClr val="595959"/>
                </a:solidFill>
                <a:latin typeface="Arial"/>
                <a:cs typeface="Arial"/>
                <a:sym typeface="Arial"/>
              </a:rPr>
              <a:t>C</a:t>
            </a:r>
          </a:p>
        </p:txBody>
      </p:sp>
      <p:pic>
        <p:nvPicPr>
          <p:cNvPr id="9" name="Picture 8" descr="A blue and red sign with white text&#10;&#10;Description automatically generated">
            <a:extLst>
              <a:ext uri="{FF2B5EF4-FFF2-40B4-BE49-F238E27FC236}">
                <a16:creationId xmlns:a16="http://schemas.microsoft.com/office/drawing/2014/main" id="{2310E1D3-318C-24D7-00EB-038AD2309B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63" y="800913"/>
            <a:ext cx="1726702" cy="2132101"/>
          </a:xfrm>
          <a:prstGeom prst="rect">
            <a:avLst/>
          </a:prstGeom>
        </p:spPr>
      </p:pic>
      <p:sp>
        <p:nvSpPr>
          <p:cNvPr id="7" name="Rettangolo 6">
            <a:extLst>
              <a:ext uri="{FF2B5EF4-FFF2-40B4-BE49-F238E27FC236}">
                <a16:creationId xmlns:a16="http://schemas.microsoft.com/office/drawing/2014/main" id="{E21BEEC4-B2B2-C6C1-AA35-3F0C54E1F898}"/>
              </a:ext>
            </a:extLst>
          </p:cNvPr>
          <p:cNvSpPr/>
          <p:nvPr/>
        </p:nvSpPr>
        <p:spPr>
          <a:xfrm>
            <a:off x="7410844" y="836028"/>
            <a:ext cx="1733156" cy="2046589"/>
          </a:xfrm>
          <a:prstGeom prst="rect">
            <a:avLst/>
          </a:prstGeom>
          <a:solidFill>
            <a:srgbClr val="C000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hangingPunct="0">
              <a:spcBef>
                <a:spcPts val="0"/>
              </a:spcBef>
              <a:spcAft>
                <a:spcPts val="0"/>
              </a:spcAft>
            </a:pPr>
            <a:r>
              <a:rPr lang="it-US" sz="1350" b="1" kern="0" dirty="0">
                <a:solidFill>
                  <a:srgbClr val="FFFF00"/>
                </a:solidFill>
                <a:latin typeface="Arial" panose="020B0604020202020204"/>
                <a:sym typeface="Arial"/>
              </a:rPr>
              <a:t>CROSS OVER NOT CONTROLLED</a:t>
            </a:r>
          </a:p>
        </p:txBody>
      </p:sp>
    </p:spTree>
    <p:extLst>
      <p:ext uri="{BB962C8B-B14F-4D97-AF65-F5344CB8AC3E}">
        <p14:creationId xmlns:p14="http://schemas.microsoft.com/office/powerpoint/2010/main" val="14778747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0905-7FE4-92AA-32A1-0EC8E9C44227}"/>
              </a:ext>
            </a:extLst>
          </p:cNvPr>
          <p:cNvSpPr>
            <a:spLocks noGrp="1"/>
          </p:cNvSpPr>
          <p:nvPr>
            <p:ph type="title"/>
          </p:nvPr>
        </p:nvSpPr>
        <p:spPr/>
        <p:txBody>
          <a:bodyPr/>
          <a:lstStyle/>
          <a:p>
            <a:r>
              <a:rPr lang="en-US" dirty="0"/>
              <a:t>ALINA: Baseline Characteristics </a:t>
            </a:r>
          </a:p>
        </p:txBody>
      </p:sp>
      <p:sp>
        <p:nvSpPr>
          <p:cNvPr id="4" name="Text Box 11">
            <a:extLst>
              <a:ext uri="{FF2B5EF4-FFF2-40B4-BE49-F238E27FC236}">
                <a16:creationId xmlns:a16="http://schemas.microsoft.com/office/drawing/2014/main" id="{2E585A75-18D8-2939-8408-6CBECB47AAB7}"/>
              </a:ext>
            </a:extLst>
          </p:cNvPr>
          <p:cNvSpPr txBox="1">
            <a:spLocks noChangeArrowheads="1"/>
          </p:cNvSpPr>
          <p:nvPr/>
        </p:nvSpPr>
        <p:spPr bwMode="auto">
          <a:xfrm>
            <a:off x="310755" y="4768603"/>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pPr>
            <a:r>
              <a:rPr lang="en-US" altLang="en-US" sz="900" dirty="0">
                <a:solidFill>
                  <a:srgbClr val="455560"/>
                </a:solidFill>
                <a:latin typeface="Calibri" panose="020F0502020204030204" pitchFamily="34" charset="0"/>
                <a:ea typeface="+mn-ea"/>
                <a:cs typeface="Arial" panose="020B0604020202020204" pitchFamily="34" charset="0"/>
              </a:rPr>
              <a:t>Solomon. ESMO 2023. Abstr LBA2.</a:t>
            </a:r>
          </a:p>
        </p:txBody>
      </p:sp>
      <p:graphicFrame>
        <p:nvGraphicFramePr>
          <p:cNvPr id="5" name="Group 3">
            <a:extLst>
              <a:ext uri="{FF2B5EF4-FFF2-40B4-BE49-F238E27FC236}">
                <a16:creationId xmlns:a16="http://schemas.microsoft.com/office/drawing/2014/main" id="{6BE0CEFB-605B-4619-8587-0B0831AD57F8}"/>
              </a:ext>
            </a:extLst>
          </p:cNvPr>
          <p:cNvGraphicFramePr>
            <a:graphicFrameLocks/>
          </p:cNvGraphicFramePr>
          <p:nvPr/>
        </p:nvGraphicFramePr>
        <p:xfrm>
          <a:off x="545307" y="1034652"/>
          <a:ext cx="3912394" cy="3520512"/>
        </p:xfrm>
        <a:graphic>
          <a:graphicData uri="http://schemas.openxmlformats.org/drawingml/2006/table">
            <a:tbl>
              <a:tblPr/>
              <a:tblGrid>
                <a:gridCol w="1913776">
                  <a:extLst>
                    <a:ext uri="{9D8B030D-6E8A-4147-A177-3AD203B41FA5}">
                      <a16:colId xmlns:a16="http://schemas.microsoft.com/office/drawing/2014/main" val="20000"/>
                    </a:ext>
                  </a:extLst>
                </a:gridCol>
                <a:gridCol w="999309">
                  <a:extLst>
                    <a:ext uri="{9D8B030D-6E8A-4147-A177-3AD203B41FA5}">
                      <a16:colId xmlns:a16="http://schemas.microsoft.com/office/drawing/2014/main" val="20001"/>
                    </a:ext>
                  </a:extLst>
                </a:gridCol>
                <a:gridCol w="999309">
                  <a:extLst>
                    <a:ext uri="{9D8B030D-6E8A-4147-A177-3AD203B41FA5}">
                      <a16:colId xmlns:a16="http://schemas.microsoft.com/office/drawing/2014/main" val="20002"/>
                    </a:ext>
                  </a:extLst>
                </a:gridCol>
              </a:tblGrid>
              <a:tr h="43435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b="1" i="0" u="none" strike="noStrike" cap="none" normalizeH="0" baseline="0" dirty="0">
                          <a:ln>
                            <a:noFill/>
                          </a:ln>
                          <a:solidFill>
                            <a:schemeClr val="tx1"/>
                          </a:solidFill>
                          <a:effectLst/>
                          <a:latin typeface="Calibri" panose="020F0502020204030204" pitchFamily="34" charset="0"/>
                        </a:rPr>
                        <a:t>Baseline Characteristic</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Alectinib </a:t>
                      </a:r>
                      <a:br>
                        <a:rPr kumimoji="0" lang="en-US" sz="12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chemeClr val="tx1"/>
                          </a:solidFill>
                          <a:effectLst/>
                          <a:latin typeface="Calibri" panose="020F0502020204030204" pitchFamily="34" charset="0"/>
                        </a:rPr>
                        <a:t>(n = 130)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CT</a:t>
                      </a:r>
                      <a:br>
                        <a:rPr kumimoji="0" lang="en-US" sz="12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chemeClr val="tx1"/>
                          </a:solidFill>
                          <a:effectLst/>
                          <a:latin typeface="Calibri" panose="020F0502020204030204" pitchFamily="34" charset="0"/>
                        </a:rPr>
                        <a:t>(n = 127)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43435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Median age, yr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≥65 yr,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617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Sex,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Female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Male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8001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Smoking status,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Never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Former</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Current</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65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r h="617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Race,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Asian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Non-Asian</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114846650"/>
                  </a:ext>
                </a:extLst>
              </a:tr>
              <a:tr h="6172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ECOG PS,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49</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2627780757"/>
                  </a:ext>
                </a:extLst>
              </a:tr>
            </a:tbl>
          </a:graphicData>
        </a:graphic>
      </p:graphicFrame>
      <p:graphicFrame>
        <p:nvGraphicFramePr>
          <p:cNvPr id="6" name="Group 3">
            <a:extLst>
              <a:ext uri="{FF2B5EF4-FFF2-40B4-BE49-F238E27FC236}">
                <a16:creationId xmlns:a16="http://schemas.microsoft.com/office/drawing/2014/main" id="{9A9A8DB6-A203-65C2-A783-E8189A7E7D49}"/>
              </a:ext>
            </a:extLst>
          </p:cNvPr>
          <p:cNvGraphicFramePr>
            <a:graphicFrameLocks/>
          </p:cNvGraphicFramePr>
          <p:nvPr/>
        </p:nvGraphicFramePr>
        <p:xfrm>
          <a:off x="4699258" y="1030060"/>
          <a:ext cx="3903007" cy="3634800"/>
        </p:xfrm>
        <a:graphic>
          <a:graphicData uri="http://schemas.openxmlformats.org/drawingml/2006/table">
            <a:tbl>
              <a:tblPr/>
              <a:tblGrid>
                <a:gridCol w="1933407">
                  <a:extLst>
                    <a:ext uri="{9D8B030D-6E8A-4147-A177-3AD203B41FA5}">
                      <a16:colId xmlns:a16="http://schemas.microsoft.com/office/drawing/2014/main" val="20000"/>
                    </a:ext>
                  </a:extLst>
                </a:gridCol>
                <a:gridCol w="984800">
                  <a:extLst>
                    <a:ext uri="{9D8B030D-6E8A-4147-A177-3AD203B41FA5}">
                      <a16:colId xmlns:a16="http://schemas.microsoft.com/office/drawing/2014/main" val="20001"/>
                    </a:ext>
                  </a:extLst>
                </a:gridCol>
                <a:gridCol w="984800">
                  <a:extLst>
                    <a:ext uri="{9D8B030D-6E8A-4147-A177-3AD203B41FA5}">
                      <a16:colId xmlns:a16="http://schemas.microsoft.com/office/drawing/2014/main" val="20002"/>
                    </a:ext>
                  </a:extLst>
                </a:gridCol>
              </a:tblGrid>
              <a:tr h="43435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b="1" i="0" u="none" strike="noStrike" cap="none" normalizeH="0" baseline="0" dirty="0">
                          <a:ln>
                            <a:noFill/>
                          </a:ln>
                          <a:solidFill>
                            <a:schemeClr val="tx1"/>
                          </a:solidFill>
                          <a:effectLst/>
                          <a:latin typeface="Calibri" panose="020F0502020204030204" pitchFamily="34" charset="0"/>
                        </a:rPr>
                        <a:t>Baseline Characteristic,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Alectinib </a:t>
                      </a:r>
                      <a:br>
                        <a:rPr kumimoji="0" lang="en-US" sz="12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chemeClr val="tx1"/>
                          </a:solidFill>
                          <a:effectLst/>
                          <a:latin typeface="Calibri" panose="020F0502020204030204" pitchFamily="34" charset="0"/>
                        </a:rPr>
                        <a:t>(n = 130)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CT</a:t>
                      </a:r>
                      <a:br>
                        <a:rPr kumimoji="0" lang="en-US" sz="12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chemeClr val="tx1"/>
                          </a:solidFill>
                          <a:effectLst/>
                          <a:latin typeface="Calibri" panose="020F0502020204030204" pitchFamily="34" charset="0"/>
                        </a:rPr>
                        <a:t>(n = 127)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8001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Stage at diagnosis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IB</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II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IIIA</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8001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Nodal status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N0</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N1</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49</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617232">
                <a:tc>
                  <a:txBody>
                    <a:bodyPr/>
                    <a:lstStyle/>
                    <a:p>
                      <a:pPr marL="112713" marR="0" lvl="0" indent="0" algn="l" defTabSz="914400" rtl="0" eaLnBrk="1" fontAlgn="base" latinLnBrk="0" hangingPunct="1">
                        <a:lnSpc>
                          <a:spcPct val="100000"/>
                        </a:lnSpc>
                        <a:spcBef>
                          <a:spcPct val="0"/>
                        </a:spcBef>
                        <a:spcAft>
                          <a:spcPct val="0"/>
                        </a:spcAft>
                        <a:buClr>
                          <a:srgbClr val="000000"/>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Histology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Squamous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Nonsquamous</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187086164"/>
                  </a:ext>
                </a:extLst>
              </a:tr>
              <a:tr h="982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Surgical procedure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Lobectomy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Pneumonectomy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Bilobectomy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Sleeve lobectomy</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pic>
        <p:nvPicPr>
          <p:cNvPr id="7" name="Picture 6" descr="A logo for a fitness center&#10;&#10;Description automatically generated">
            <a:extLst>
              <a:ext uri="{FF2B5EF4-FFF2-40B4-BE49-F238E27FC236}">
                <a16:creationId xmlns:a16="http://schemas.microsoft.com/office/drawing/2014/main" id="{A999D2C3-8032-0256-09BA-68B54DD67D87}"/>
              </a:ext>
            </a:extLst>
          </p:cNvPr>
          <p:cNvPicPr>
            <a:picLocks noChangeAspect="1"/>
          </p:cNvPicPr>
          <p:nvPr/>
        </p:nvPicPr>
        <p:blipFill>
          <a:blip r:embed="rId3"/>
          <a:stretch>
            <a:fillRect/>
          </a:stretch>
        </p:blipFill>
        <p:spPr>
          <a:xfrm>
            <a:off x="6664751" y="4716093"/>
            <a:ext cx="2168494" cy="253410"/>
          </a:xfrm>
          <a:prstGeom prst="rect">
            <a:avLst/>
          </a:prstGeom>
        </p:spPr>
      </p:pic>
    </p:spTree>
    <p:extLst>
      <p:ext uri="{BB962C8B-B14F-4D97-AF65-F5344CB8AC3E}">
        <p14:creationId xmlns:p14="http://schemas.microsoft.com/office/powerpoint/2010/main" val="73204663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9" name="Title 2"/>
          <p:cNvSpPr txBox="1">
            <a:spLocks noGrp="1"/>
          </p:cNvSpPr>
          <p:nvPr>
            <p:ph type="title"/>
          </p:nvPr>
        </p:nvSpPr>
        <p:spPr>
          <a:xfrm>
            <a:off x="359998" y="278613"/>
            <a:ext cx="8409767" cy="432002"/>
          </a:xfrm>
          <a:prstGeom prst="rect">
            <a:avLst/>
          </a:prstGeom>
        </p:spPr>
        <p:txBody>
          <a:bodyPr>
            <a:normAutofit fontScale="90000"/>
          </a:bodyPr>
          <a:lstStyle>
            <a:lvl1pPr defTabSz="832104">
              <a:defRPr sz="3367"/>
            </a:lvl1pPr>
          </a:lstStyle>
          <a:p>
            <a:r>
              <a:rPr dirty="0">
                <a:latin typeface="+mn-lt"/>
              </a:rPr>
              <a:t>Disease-free survival: ITT (stage IB–IIIA)*</a:t>
            </a:r>
          </a:p>
        </p:txBody>
      </p:sp>
      <p:sp>
        <p:nvSpPr>
          <p:cNvPr id="3141" name="TextBox 47"/>
          <p:cNvSpPr txBox="1"/>
          <p:nvPr/>
        </p:nvSpPr>
        <p:spPr>
          <a:xfrm>
            <a:off x="1958341" y="4435985"/>
            <a:ext cx="5349539" cy="276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1600">
                <a:solidFill>
                  <a:srgbClr val="000000"/>
                </a:solidFill>
              </a:defRPr>
            </a:lvl1pPr>
          </a:lstStyle>
          <a:p>
            <a:pPr defTabSz="685800" fontAlgn="auto" hangingPunct="0">
              <a:spcBef>
                <a:spcPts val="0"/>
              </a:spcBef>
              <a:spcAft>
                <a:spcPts val="0"/>
              </a:spcAft>
            </a:pPr>
            <a:r>
              <a:rPr sz="1200" kern="0" dirty="0">
                <a:latin typeface="Arial"/>
                <a:cs typeface="Arial"/>
                <a:sym typeface="Arial"/>
              </a:rPr>
              <a:t>Median survival follow up: </a:t>
            </a:r>
            <a:r>
              <a:rPr sz="1200" kern="0" dirty="0" err="1">
                <a:latin typeface="Arial"/>
                <a:cs typeface="Arial"/>
                <a:sym typeface="Arial"/>
              </a:rPr>
              <a:t>alectinib</a:t>
            </a:r>
            <a:r>
              <a:rPr sz="1200" kern="0" dirty="0">
                <a:latin typeface="Arial"/>
                <a:cs typeface="Arial"/>
                <a:sym typeface="Arial"/>
              </a:rPr>
              <a:t>, 27.8 months; chemotherapy, 28.4 months</a:t>
            </a:r>
            <a:endParaRPr lang="de-DE" sz="1200" kern="0" dirty="0">
              <a:latin typeface="Arial"/>
              <a:cs typeface="Arial"/>
              <a:sym typeface="Arial"/>
            </a:endParaRPr>
          </a:p>
        </p:txBody>
      </p:sp>
      <p:sp>
        <p:nvSpPr>
          <p:cNvPr id="3142" name="Straight Connector 4"/>
          <p:cNvSpPr/>
          <p:nvPr/>
        </p:nvSpPr>
        <p:spPr>
          <a:xfrm flipV="1">
            <a:off x="2945057" y="1284888"/>
            <a:ext cx="1" cy="2106455"/>
          </a:xfrm>
          <a:prstGeom prst="line">
            <a:avLst/>
          </a:prstGeom>
          <a:ln w="12700">
            <a:solidFill>
              <a:srgbClr val="808080"/>
            </a:solidFill>
            <a:prstDash val="dash"/>
          </a:ln>
        </p:spPr>
        <p:txBody>
          <a:bodyPr lIns="34289" rIns="34289"/>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43" name="Freeform: Shape 6"/>
          <p:cNvSpPr/>
          <p:nvPr/>
        </p:nvSpPr>
        <p:spPr>
          <a:xfrm>
            <a:off x="803064" y="1147041"/>
            <a:ext cx="5024626" cy="22443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path>
            </a:pathLst>
          </a:custGeom>
          <a:ln w="19050" cap="sq">
            <a:solidFill>
              <a:srgbClr val="000000"/>
            </a:solidFill>
            <a:miter/>
          </a:ln>
        </p:spPr>
        <p:txBody>
          <a:bodyPr lIns="34289" rIns="34289" anchor="ctr"/>
          <a:lstStyle/>
          <a:p>
            <a:pPr defTabSz="685800" fontAlgn="auto" hangingPunct="0">
              <a:spcBef>
                <a:spcPts val="0"/>
              </a:spcBef>
              <a:spcAft>
                <a:spcPts val="0"/>
              </a:spcAft>
              <a:defRPr sz="1400">
                <a:solidFill>
                  <a:srgbClr val="000000"/>
                </a:solidFill>
              </a:defRPr>
            </a:pPr>
            <a:endParaRPr sz="1050" kern="0">
              <a:solidFill>
                <a:srgbClr val="000000"/>
              </a:solidFill>
              <a:latin typeface="Arial"/>
              <a:cs typeface="Arial"/>
              <a:sym typeface="Arial"/>
            </a:endParaRPr>
          </a:p>
        </p:txBody>
      </p:sp>
      <p:grpSp>
        <p:nvGrpSpPr>
          <p:cNvPr id="3154" name="Group 7"/>
          <p:cNvGrpSpPr/>
          <p:nvPr/>
        </p:nvGrpSpPr>
        <p:grpSpPr>
          <a:xfrm>
            <a:off x="803066" y="3391342"/>
            <a:ext cx="4813525" cy="46185"/>
            <a:chOff x="0" y="0"/>
            <a:chExt cx="6418031" cy="61578"/>
          </a:xfrm>
        </p:grpSpPr>
        <p:sp>
          <p:nvSpPr>
            <p:cNvPr id="3144" name="Freeform: Shape 8"/>
            <p:cNvSpPr/>
            <p:nvPr/>
          </p:nvSpPr>
          <p:spPr>
            <a:xfrm>
              <a:off x="713114"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45" name="Freeform: Shape 9"/>
            <p:cNvSpPr/>
            <p:nvPr/>
          </p:nvSpPr>
          <p:spPr>
            <a:xfrm flipH="1">
              <a:off x="-1"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46" name="Freeform: Shape 10"/>
            <p:cNvSpPr/>
            <p:nvPr/>
          </p:nvSpPr>
          <p:spPr>
            <a:xfrm>
              <a:off x="1426229"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47" name="Freeform: Shape 11"/>
            <p:cNvSpPr/>
            <p:nvPr/>
          </p:nvSpPr>
          <p:spPr>
            <a:xfrm>
              <a:off x="2139343"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48" name="Freeform: Shape 12"/>
            <p:cNvSpPr/>
            <p:nvPr/>
          </p:nvSpPr>
          <p:spPr>
            <a:xfrm>
              <a:off x="2852458"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49" name="Freeform: Shape 13"/>
            <p:cNvSpPr/>
            <p:nvPr/>
          </p:nvSpPr>
          <p:spPr>
            <a:xfrm>
              <a:off x="3565572"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50" name="Freeform: Shape 14"/>
            <p:cNvSpPr/>
            <p:nvPr/>
          </p:nvSpPr>
          <p:spPr>
            <a:xfrm>
              <a:off x="4278687"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51" name="Freeform: Shape 15"/>
            <p:cNvSpPr/>
            <p:nvPr/>
          </p:nvSpPr>
          <p:spPr>
            <a:xfrm>
              <a:off x="4991801"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52" name="Freeform: Shape 16"/>
            <p:cNvSpPr/>
            <p:nvPr/>
          </p:nvSpPr>
          <p:spPr>
            <a:xfrm>
              <a:off x="5704916"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53" name="Freeform: Shape 17"/>
            <p:cNvSpPr/>
            <p:nvPr/>
          </p:nvSpPr>
          <p:spPr>
            <a:xfrm>
              <a:off x="6418031" y="0"/>
              <a:ext cx="1" cy="61580"/>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161" name="Group 18"/>
          <p:cNvGrpSpPr/>
          <p:nvPr/>
        </p:nvGrpSpPr>
        <p:grpSpPr>
          <a:xfrm>
            <a:off x="760470" y="1147041"/>
            <a:ext cx="46185" cy="2244303"/>
            <a:chOff x="0" y="0"/>
            <a:chExt cx="61578" cy="2992403"/>
          </a:xfrm>
        </p:grpSpPr>
        <p:sp>
          <p:nvSpPr>
            <p:cNvPr id="3155" name="Freeform: Shape 19"/>
            <p:cNvSpPr/>
            <p:nvPr/>
          </p:nvSpPr>
          <p:spPr>
            <a:xfrm flipH="1" flipV="1">
              <a:off x="0" y="-1"/>
              <a:ext cx="61580" cy="1"/>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56" name="Freeform: Shape 20"/>
            <p:cNvSpPr/>
            <p:nvPr/>
          </p:nvSpPr>
          <p:spPr>
            <a:xfrm flipH="1">
              <a:off x="0" y="598353"/>
              <a:ext cx="61580" cy="1"/>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57" name="Freeform: Shape 21"/>
            <p:cNvSpPr/>
            <p:nvPr/>
          </p:nvSpPr>
          <p:spPr>
            <a:xfrm flipH="1">
              <a:off x="0" y="1196918"/>
              <a:ext cx="61580" cy="1"/>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58" name="Freeform: Shape 22"/>
            <p:cNvSpPr/>
            <p:nvPr/>
          </p:nvSpPr>
          <p:spPr>
            <a:xfrm flipH="1">
              <a:off x="0" y="1795272"/>
              <a:ext cx="61580" cy="1"/>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59" name="Freeform: Shape 23"/>
            <p:cNvSpPr/>
            <p:nvPr/>
          </p:nvSpPr>
          <p:spPr>
            <a:xfrm flipH="1">
              <a:off x="0" y="2393837"/>
              <a:ext cx="61580" cy="1"/>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160" name="Freeform: Shape 24"/>
            <p:cNvSpPr/>
            <p:nvPr/>
          </p:nvSpPr>
          <p:spPr>
            <a:xfrm flipH="1">
              <a:off x="0" y="2992403"/>
              <a:ext cx="61580" cy="1"/>
            </a:xfrm>
            <a:prstGeom prst="line">
              <a:avLst/>
            </a:prstGeom>
            <a:noFill/>
            <a:ln w="19050" cap="flat">
              <a:solidFill>
                <a:srgbClr val="00000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sp>
        <p:nvSpPr>
          <p:cNvPr id="3162" name="TextBox 25"/>
          <p:cNvSpPr txBox="1"/>
          <p:nvPr/>
        </p:nvSpPr>
        <p:spPr>
          <a:xfrm rot="16200000">
            <a:off x="-277813" y="2187370"/>
            <a:ext cx="1453489"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100" b="1">
                <a:solidFill>
                  <a:srgbClr val="000000"/>
                </a:solidFill>
              </a:defRPr>
            </a:lvl1pPr>
          </a:lstStyle>
          <a:p>
            <a:pPr defTabSz="685800" fontAlgn="auto" hangingPunct="0">
              <a:spcBef>
                <a:spcPts val="0"/>
              </a:spcBef>
              <a:spcAft>
                <a:spcPts val="0"/>
              </a:spcAft>
            </a:pPr>
            <a:r>
              <a:rPr sz="825" kern="0">
                <a:latin typeface="Arial"/>
                <a:cs typeface="Arial"/>
                <a:sym typeface="Arial"/>
              </a:rPr>
              <a:t>Disease-free survival (%)</a:t>
            </a:r>
          </a:p>
        </p:txBody>
      </p:sp>
      <p:sp>
        <p:nvSpPr>
          <p:cNvPr id="3163" name="TextBox 26"/>
          <p:cNvSpPr txBox="1"/>
          <p:nvPr/>
        </p:nvSpPr>
        <p:spPr>
          <a:xfrm>
            <a:off x="548337" y="1078312"/>
            <a:ext cx="177934"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100</a:t>
            </a:r>
          </a:p>
        </p:txBody>
      </p:sp>
      <p:sp>
        <p:nvSpPr>
          <p:cNvPr id="3164" name="TextBox 27"/>
          <p:cNvSpPr txBox="1"/>
          <p:nvPr/>
        </p:nvSpPr>
        <p:spPr>
          <a:xfrm>
            <a:off x="607647" y="1528984"/>
            <a:ext cx="118622"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80</a:t>
            </a:r>
          </a:p>
        </p:txBody>
      </p:sp>
      <p:sp>
        <p:nvSpPr>
          <p:cNvPr id="3165" name="TextBox 28"/>
          <p:cNvSpPr txBox="1"/>
          <p:nvPr/>
        </p:nvSpPr>
        <p:spPr>
          <a:xfrm>
            <a:off x="607647" y="1979654"/>
            <a:ext cx="118622"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60</a:t>
            </a:r>
          </a:p>
        </p:txBody>
      </p:sp>
      <p:sp>
        <p:nvSpPr>
          <p:cNvPr id="3166" name="TextBox 29"/>
          <p:cNvSpPr txBox="1"/>
          <p:nvPr/>
        </p:nvSpPr>
        <p:spPr>
          <a:xfrm>
            <a:off x="607647" y="2430323"/>
            <a:ext cx="118622"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40</a:t>
            </a:r>
          </a:p>
        </p:txBody>
      </p:sp>
      <p:sp>
        <p:nvSpPr>
          <p:cNvPr id="3167" name="TextBox 30"/>
          <p:cNvSpPr txBox="1"/>
          <p:nvPr/>
        </p:nvSpPr>
        <p:spPr>
          <a:xfrm>
            <a:off x="607647" y="2880994"/>
            <a:ext cx="118622"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20</a:t>
            </a:r>
          </a:p>
        </p:txBody>
      </p:sp>
      <p:sp>
        <p:nvSpPr>
          <p:cNvPr id="3168" name="TextBox 31"/>
          <p:cNvSpPr txBox="1"/>
          <p:nvPr/>
        </p:nvSpPr>
        <p:spPr>
          <a:xfrm>
            <a:off x="666958" y="3331507"/>
            <a:ext cx="59312"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0</a:t>
            </a:r>
          </a:p>
        </p:txBody>
      </p:sp>
      <p:sp>
        <p:nvSpPr>
          <p:cNvPr id="3169" name="TextBox 32"/>
          <p:cNvSpPr txBox="1"/>
          <p:nvPr/>
        </p:nvSpPr>
        <p:spPr>
          <a:xfrm>
            <a:off x="1309220" y="3437833"/>
            <a:ext cx="59312"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6</a:t>
            </a:r>
          </a:p>
        </p:txBody>
      </p:sp>
      <p:sp>
        <p:nvSpPr>
          <p:cNvPr id="3170" name="TextBox 33"/>
          <p:cNvSpPr txBox="1"/>
          <p:nvPr/>
        </p:nvSpPr>
        <p:spPr>
          <a:xfrm>
            <a:off x="774507" y="3437833"/>
            <a:ext cx="59312"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0</a:t>
            </a:r>
          </a:p>
        </p:txBody>
      </p:sp>
      <p:sp>
        <p:nvSpPr>
          <p:cNvPr id="3171" name="TextBox 34"/>
          <p:cNvSpPr txBox="1"/>
          <p:nvPr/>
        </p:nvSpPr>
        <p:spPr>
          <a:xfrm>
            <a:off x="1814278" y="3437833"/>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12</a:t>
            </a:r>
          </a:p>
        </p:txBody>
      </p:sp>
      <p:sp>
        <p:nvSpPr>
          <p:cNvPr id="3172" name="TextBox 37"/>
          <p:cNvSpPr txBox="1"/>
          <p:nvPr/>
        </p:nvSpPr>
        <p:spPr>
          <a:xfrm>
            <a:off x="2348992" y="3437833"/>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18</a:t>
            </a:r>
          </a:p>
        </p:txBody>
      </p:sp>
      <p:sp>
        <p:nvSpPr>
          <p:cNvPr id="3173" name="TextBox 38"/>
          <p:cNvSpPr txBox="1"/>
          <p:nvPr/>
        </p:nvSpPr>
        <p:spPr>
          <a:xfrm>
            <a:off x="2883706" y="3437833"/>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24</a:t>
            </a:r>
          </a:p>
        </p:txBody>
      </p:sp>
      <p:sp>
        <p:nvSpPr>
          <p:cNvPr id="3174" name="TextBox 39"/>
          <p:cNvSpPr txBox="1"/>
          <p:nvPr/>
        </p:nvSpPr>
        <p:spPr>
          <a:xfrm>
            <a:off x="2951498" y="3615847"/>
            <a:ext cx="727764"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b="1">
                <a:solidFill>
                  <a:srgbClr val="000000"/>
                </a:solidFill>
              </a:defRPr>
            </a:lvl1pPr>
          </a:lstStyle>
          <a:p>
            <a:pPr defTabSz="685800" fontAlgn="auto" hangingPunct="0">
              <a:spcBef>
                <a:spcPts val="0"/>
              </a:spcBef>
              <a:spcAft>
                <a:spcPts val="0"/>
              </a:spcAft>
            </a:pPr>
            <a:r>
              <a:rPr sz="825" kern="0">
                <a:latin typeface="Arial"/>
                <a:cs typeface="Arial"/>
                <a:sym typeface="Arial"/>
              </a:rPr>
              <a:t>Time (months)</a:t>
            </a:r>
          </a:p>
        </p:txBody>
      </p:sp>
      <p:sp>
        <p:nvSpPr>
          <p:cNvPr id="3175" name="TextBox 40"/>
          <p:cNvSpPr txBox="1"/>
          <p:nvPr/>
        </p:nvSpPr>
        <p:spPr>
          <a:xfrm>
            <a:off x="3418420" y="3437833"/>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30</a:t>
            </a:r>
          </a:p>
        </p:txBody>
      </p:sp>
      <p:sp>
        <p:nvSpPr>
          <p:cNvPr id="3176" name="TextBox 41"/>
          <p:cNvSpPr txBox="1"/>
          <p:nvPr/>
        </p:nvSpPr>
        <p:spPr>
          <a:xfrm>
            <a:off x="3953135" y="3437833"/>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36</a:t>
            </a:r>
          </a:p>
        </p:txBody>
      </p:sp>
      <p:sp>
        <p:nvSpPr>
          <p:cNvPr id="3177" name="TextBox 42"/>
          <p:cNvSpPr txBox="1"/>
          <p:nvPr/>
        </p:nvSpPr>
        <p:spPr>
          <a:xfrm>
            <a:off x="4487848" y="3437833"/>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42</a:t>
            </a:r>
          </a:p>
        </p:txBody>
      </p:sp>
      <p:sp>
        <p:nvSpPr>
          <p:cNvPr id="3178" name="TextBox 43"/>
          <p:cNvSpPr txBox="1"/>
          <p:nvPr/>
        </p:nvSpPr>
        <p:spPr>
          <a:xfrm>
            <a:off x="5022563" y="3437833"/>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48</a:t>
            </a:r>
          </a:p>
        </p:txBody>
      </p:sp>
      <p:sp>
        <p:nvSpPr>
          <p:cNvPr id="3179" name="TextBox 44"/>
          <p:cNvSpPr txBox="1"/>
          <p:nvPr/>
        </p:nvSpPr>
        <p:spPr>
          <a:xfrm>
            <a:off x="5557277" y="3437833"/>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54</a:t>
            </a:r>
          </a:p>
        </p:txBody>
      </p:sp>
      <p:sp>
        <p:nvSpPr>
          <p:cNvPr id="3180" name="TextBox 45"/>
          <p:cNvSpPr txBox="1"/>
          <p:nvPr/>
        </p:nvSpPr>
        <p:spPr>
          <a:xfrm>
            <a:off x="1249908" y="3916610"/>
            <a:ext cx="177934"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123</a:t>
            </a:r>
          </a:p>
        </p:txBody>
      </p:sp>
      <p:sp>
        <p:nvSpPr>
          <p:cNvPr id="3181" name="TextBox 46"/>
          <p:cNvSpPr txBox="1"/>
          <p:nvPr/>
        </p:nvSpPr>
        <p:spPr>
          <a:xfrm>
            <a:off x="715194" y="3916610"/>
            <a:ext cx="177934"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130</a:t>
            </a:r>
          </a:p>
        </p:txBody>
      </p:sp>
      <p:sp>
        <p:nvSpPr>
          <p:cNvPr id="3182" name="TextBox 49"/>
          <p:cNvSpPr txBox="1"/>
          <p:nvPr/>
        </p:nvSpPr>
        <p:spPr>
          <a:xfrm>
            <a:off x="1784622" y="3916610"/>
            <a:ext cx="177934"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123</a:t>
            </a:r>
          </a:p>
        </p:txBody>
      </p:sp>
      <p:sp>
        <p:nvSpPr>
          <p:cNvPr id="3183" name="TextBox 50"/>
          <p:cNvSpPr txBox="1"/>
          <p:nvPr/>
        </p:nvSpPr>
        <p:spPr>
          <a:xfrm>
            <a:off x="2319336" y="3916610"/>
            <a:ext cx="177934"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118</a:t>
            </a:r>
          </a:p>
        </p:txBody>
      </p:sp>
      <p:sp>
        <p:nvSpPr>
          <p:cNvPr id="3184" name="TextBox 51"/>
          <p:cNvSpPr txBox="1"/>
          <p:nvPr/>
        </p:nvSpPr>
        <p:spPr>
          <a:xfrm>
            <a:off x="2883706" y="3916610"/>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74</a:t>
            </a:r>
          </a:p>
        </p:txBody>
      </p:sp>
      <p:sp>
        <p:nvSpPr>
          <p:cNvPr id="3185" name="TextBox 52"/>
          <p:cNvSpPr txBox="1"/>
          <p:nvPr/>
        </p:nvSpPr>
        <p:spPr>
          <a:xfrm>
            <a:off x="3418420" y="3916610"/>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55</a:t>
            </a:r>
          </a:p>
        </p:txBody>
      </p:sp>
      <p:sp>
        <p:nvSpPr>
          <p:cNvPr id="3186" name="TextBox 53"/>
          <p:cNvSpPr txBox="1"/>
          <p:nvPr/>
        </p:nvSpPr>
        <p:spPr>
          <a:xfrm>
            <a:off x="3953135" y="3916610"/>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39</a:t>
            </a:r>
          </a:p>
        </p:txBody>
      </p:sp>
      <p:sp>
        <p:nvSpPr>
          <p:cNvPr id="3187" name="TextBox 54"/>
          <p:cNvSpPr txBox="1"/>
          <p:nvPr/>
        </p:nvSpPr>
        <p:spPr>
          <a:xfrm>
            <a:off x="4487848" y="3916610"/>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22</a:t>
            </a:r>
          </a:p>
        </p:txBody>
      </p:sp>
      <p:sp>
        <p:nvSpPr>
          <p:cNvPr id="3188" name="TextBox 55"/>
          <p:cNvSpPr txBox="1"/>
          <p:nvPr/>
        </p:nvSpPr>
        <p:spPr>
          <a:xfrm>
            <a:off x="5022563" y="3916610"/>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10</a:t>
            </a:r>
          </a:p>
        </p:txBody>
      </p:sp>
      <p:sp>
        <p:nvSpPr>
          <p:cNvPr id="3189" name="TextBox 56"/>
          <p:cNvSpPr txBox="1"/>
          <p:nvPr/>
        </p:nvSpPr>
        <p:spPr>
          <a:xfrm>
            <a:off x="5586934" y="3916610"/>
            <a:ext cx="59312"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3</a:t>
            </a:r>
          </a:p>
        </p:txBody>
      </p:sp>
      <p:sp>
        <p:nvSpPr>
          <p:cNvPr id="3190" name="TextBox 57"/>
          <p:cNvSpPr txBox="1"/>
          <p:nvPr/>
        </p:nvSpPr>
        <p:spPr>
          <a:xfrm>
            <a:off x="1249907" y="4050001"/>
            <a:ext cx="177934"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112</a:t>
            </a:r>
          </a:p>
        </p:txBody>
      </p:sp>
      <p:sp>
        <p:nvSpPr>
          <p:cNvPr id="3191" name="TextBox 58"/>
          <p:cNvSpPr txBox="1"/>
          <p:nvPr/>
        </p:nvSpPr>
        <p:spPr>
          <a:xfrm>
            <a:off x="715194" y="4050001"/>
            <a:ext cx="177934"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127</a:t>
            </a:r>
          </a:p>
        </p:txBody>
      </p:sp>
      <p:sp>
        <p:nvSpPr>
          <p:cNvPr id="3192" name="TextBox 60"/>
          <p:cNvSpPr txBox="1"/>
          <p:nvPr/>
        </p:nvSpPr>
        <p:spPr>
          <a:xfrm>
            <a:off x="1814278" y="4050001"/>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98</a:t>
            </a:r>
          </a:p>
        </p:txBody>
      </p:sp>
      <p:sp>
        <p:nvSpPr>
          <p:cNvPr id="3193" name="TextBox 61"/>
          <p:cNvSpPr txBox="1"/>
          <p:nvPr/>
        </p:nvSpPr>
        <p:spPr>
          <a:xfrm>
            <a:off x="2348992" y="4050001"/>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89</a:t>
            </a:r>
          </a:p>
        </p:txBody>
      </p:sp>
      <p:sp>
        <p:nvSpPr>
          <p:cNvPr id="3194" name="TextBox 62"/>
          <p:cNvSpPr txBox="1"/>
          <p:nvPr/>
        </p:nvSpPr>
        <p:spPr>
          <a:xfrm>
            <a:off x="2883706" y="4050001"/>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55</a:t>
            </a:r>
          </a:p>
        </p:txBody>
      </p:sp>
      <p:sp>
        <p:nvSpPr>
          <p:cNvPr id="3195" name="TextBox 63"/>
          <p:cNvSpPr txBox="1"/>
          <p:nvPr/>
        </p:nvSpPr>
        <p:spPr>
          <a:xfrm>
            <a:off x="3418420" y="4050001"/>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41</a:t>
            </a:r>
          </a:p>
        </p:txBody>
      </p:sp>
      <p:sp>
        <p:nvSpPr>
          <p:cNvPr id="3196" name="TextBox 64"/>
          <p:cNvSpPr txBox="1"/>
          <p:nvPr/>
        </p:nvSpPr>
        <p:spPr>
          <a:xfrm>
            <a:off x="3953135" y="4050001"/>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27</a:t>
            </a:r>
          </a:p>
        </p:txBody>
      </p:sp>
      <p:sp>
        <p:nvSpPr>
          <p:cNvPr id="3197" name="TextBox 65"/>
          <p:cNvSpPr txBox="1"/>
          <p:nvPr/>
        </p:nvSpPr>
        <p:spPr>
          <a:xfrm>
            <a:off x="4487848" y="4050001"/>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18</a:t>
            </a:r>
          </a:p>
        </p:txBody>
      </p:sp>
      <p:sp>
        <p:nvSpPr>
          <p:cNvPr id="3198" name="TextBox 66"/>
          <p:cNvSpPr txBox="1"/>
          <p:nvPr/>
        </p:nvSpPr>
        <p:spPr>
          <a:xfrm>
            <a:off x="5022563" y="4050001"/>
            <a:ext cx="11862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11</a:t>
            </a:r>
          </a:p>
        </p:txBody>
      </p:sp>
      <p:sp>
        <p:nvSpPr>
          <p:cNvPr id="3199" name="TextBox 67"/>
          <p:cNvSpPr txBox="1"/>
          <p:nvPr/>
        </p:nvSpPr>
        <p:spPr>
          <a:xfrm>
            <a:off x="5586934" y="4050001"/>
            <a:ext cx="59312"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2</a:t>
            </a:r>
          </a:p>
        </p:txBody>
      </p:sp>
      <p:grpSp>
        <p:nvGrpSpPr>
          <p:cNvPr id="3202" name="Graphic 2"/>
          <p:cNvGrpSpPr/>
          <p:nvPr/>
        </p:nvGrpSpPr>
        <p:grpSpPr>
          <a:xfrm>
            <a:off x="5705076" y="1633793"/>
            <a:ext cx="32734" cy="46048"/>
            <a:chOff x="0" y="0"/>
            <a:chExt cx="43643" cy="61395"/>
          </a:xfrm>
        </p:grpSpPr>
        <p:sp>
          <p:nvSpPr>
            <p:cNvPr id="3200" name="Freeform: Shape 43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01" name="Freeform: Shape 436"/>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05" name="Graphic 2"/>
          <p:cNvGrpSpPr/>
          <p:nvPr/>
        </p:nvGrpSpPr>
        <p:grpSpPr>
          <a:xfrm>
            <a:off x="5430938" y="1633793"/>
            <a:ext cx="32734" cy="46048"/>
            <a:chOff x="0" y="0"/>
            <a:chExt cx="43643" cy="61395"/>
          </a:xfrm>
        </p:grpSpPr>
        <p:sp>
          <p:nvSpPr>
            <p:cNvPr id="3203" name="Freeform: Shape 43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04" name="Freeform: Shape 434"/>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08" name="Graphic 2"/>
          <p:cNvGrpSpPr/>
          <p:nvPr/>
        </p:nvGrpSpPr>
        <p:grpSpPr>
          <a:xfrm>
            <a:off x="5381084" y="1633793"/>
            <a:ext cx="32734" cy="46048"/>
            <a:chOff x="0" y="0"/>
            <a:chExt cx="43643" cy="61395"/>
          </a:xfrm>
        </p:grpSpPr>
        <p:sp>
          <p:nvSpPr>
            <p:cNvPr id="3206" name="Freeform: Shape 43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07" name="Freeform: Shape 432"/>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11" name="Graphic 2"/>
          <p:cNvGrpSpPr/>
          <p:nvPr/>
        </p:nvGrpSpPr>
        <p:grpSpPr>
          <a:xfrm>
            <a:off x="5335741" y="1633793"/>
            <a:ext cx="32734" cy="46048"/>
            <a:chOff x="0" y="0"/>
            <a:chExt cx="43643" cy="61395"/>
          </a:xfrm>
        </p:grpSpPr>
        <p:sp>
          <p:nvSpPr>
            <p:cNvPr id="3209" name="Freeform: Shape 42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10" name="Freeform: Shape 430"/>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14" name="Graphic 2"/>
          <p:cNvGrpSpPr/>
          <p:nvPr/>
        </p:nvGrpSpPr>
        <p:grpSpPr>
          <a:xfrm>
            <a:off x="5208157" y="1633793"/>
            <a:ext cx="32734" cy="46048"/>
            <a:chOff x="0" y="0"/>
            <a:chExt cx="43643" cy="61395"/>
          </a:xfrm>
        </p:grpSpPr>
        <p:sp>
          <p:nvSpPr>
            <p:cNvPr id="3212" name="Freeform: Shape 42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13" name="Freeform: Shape 428"/>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17" name="Graphic 2"/>
          <p:cNvGrpSpPr/>
          <p:nvPr/>
        </p:nvGrpSpPr>
        <p:grpSpPr>
          <a:xfrm>
            <a:off x="5204455" y="1633793"/>
            <a:ext cx="32734" cy="46048"/>
            <a:chOff x="0" y="0"/>
            <a:chExt cx="43643" cy="61395"/>
          </a:xfrm>
        </p:grpSpPr>
        <p:sp>
          <p:nvSpPr>
            <p:cNvPr id="3215" name="Freeform: Shape 42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16" name="Freeform: Shape 426"/>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20" name="Graphic 2"/>
          <p:cNvGrpSpPr/>
          <p:nvPr/>
        </p:nvGrpSpPr>
        <p:grpSpPr>
          <a:xfrm>
            <a:off x="4971958" y="1633793"/>
            <a:ext cx="32734" cy="46048"/>
            <a:chOff x="0" y="0"/>
            <a:chExt cx="43643" cy="61395"/>
          </a:xfrm>
        </p:grpSpPr>
        <p:sp>
          <p:nvSpPr>
            <p:cNvPr id="3218" name="Freeform: Shape 423"/>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19" name="Freeform: Shape 424"/>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23" name="Graphic 2"/>
          <p:cNvGrpSpPr/>
          <p:nvPr/>
        </p:nvGrpSpPr>
        <p:grpSpPr>
          <a:xfrm>
            <a:off x="4963167" y="1633793"/>
            <a:ext cx="32734" cy="46048"/>
            <a:chOff x="0" y="0"/>
            <a:chExt cx="43643" cy="61395"/>
          </a:xfrm>
        </p:grpSpPr>
        <p:sp>
          <p:nvSpPr>
            <p:cNvPr id="3221" name="Freeform: Shape 42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22" name="Freeform: Shape 422"/>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26" name="Graphic 2"/>
          <p:cNvGrpSpPr/>
          <p:nvPr/>
        </p:nvGrpSpPr>
        <p:grpSpPr>
          <a:xfrm>
            <a:off x="4735761" y="1633793"/>
            <a:ext cx="32734" cy="46048"/>
            <a:chOff x="0" y="0"/>
            <a:chExt cx="43643" cy="61395"/>
          </a:xfrm>
        </p:grpSpPr>
        <p:sp>
          <p:nvSpPr>
            <p:cNvPr id="3224" name="Freeform: Shape 41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25" name="Freeform: Shape 420"/>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29" name="Graphic 2"/>
          <p:cNvGrpSpPr/>
          <p:nvPr/>
        </p:nvGrpSpPr>
        <p:grpSpPr>
          <a:xfrm>
            <a:off x="4732291" y="1633793"/>
            <a:ext cx="32734" cy="46048"/>
            <a:chOff x="0" y="0"/>
            <a:chExt cx="43643" cy="61395"/>
          </a:xfrm>
        </p:grpSpPr>
        <p:sp>
          <p:nvSpPr>
            <p:cNvPr id="3227" name="Freeform: Shape 41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28" name="Freeform: Shape 418"/>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32" name="Graphic 2"/>
          <p:cNvGrpSpPr/>
          <p:nvPr/>
        </p:nvGrpSpPr>
        <p:grpSpPr>
          <a:xfrm>
            <a:off x="4728127" y="1633793"/>
            <a:ext cx="32734" cy="46048"/>
            <a:chOff x="0" y="0"/>
            <a:chExt cx="43643" cy="61395"/>
          </a:xfrm>
        </p:grpSpPr>
        <p:sp>
          <p:nvSpPr>
            <p:cNvPr id="3230" name="Freeform: Shape 41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31" name="Freeform: Shape 416"/>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35" name="Graphic 2"/>
          <p:cNvGrpSpPr/>
          <p:nvPr/>
        </p:nvGrpSpPr>
        <p:grpSpPr>
          <a:xfrm>
            <a:off x="4709619" y="1633793"/>
            <a:ext cx="32734" cy="46048"/>
            <a:chOff x="0" y="0"/>
            <a:chExt cx="43643" cy="61395"/>
          </a:xfrm>
        </p:grpSpPr>
        <p:sp>
          <p:nvSpPr>
            <p:cNvPr id="3233" name="Freeform: Shape 41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34" name="Freeform: Shape 414"/>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38" name="Graphic 2"/>
          <p:cNvGrpSpPr/>
          <p:nvPr/>
        </p:nvGrpSpPr>
        <p:grpSpPr>
          <a:xfrm>
            <a:off x="4700481" y="1633793"/>
            <a:ext cx="32734" cy="46048"/>
            <a:chOff x="0" y="0"/>
            <a:chExt cx="43643" cy="61395"/>
          </a:xfrm>
        </p:grpSpPr>
        <p:sp>
          <p:nvSpPr>
            <p:cNvPr id="3236" name="Freeform: Shape 41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37" name="Freeform: Shape 412"/>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41" name="Graphic 2"/>
          <p:cNvGrpSpPr/>
          <p:nvPr/>
        </p:nvGrpSpPr>
        <p:grpSpPr>
          <a:xfrm>
            <a:off x="4677810" y="1633793"/>
            <a:ext cx="32734" cy="46048"/>
            <a:chOff x="0" y="0"/>
            <a:chExt cx="43643" cy="61395"/>
          </a:xfrm>
        </p:grpSpPr>
        <p:sp>
          <p:nvSpPr>
            <p:cNvPr id="3239" name="Freeform: Shape 40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40" name="Freeform: Shape 410"/>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44" name="Graphic 2"/>
          <p:cNvGrpSpPr/>
          <p:nvPr/>
        </p:nvGrpSpPr>
        <p:grpSpPr>
          <a:xfrm>
            <a:off x="4301189" y="1554551"/>
            <a:ext cx="32734" cy="46048"/>
            <a:chOff x="0" y="0"/>
            <a:chExt cx="43643" cy="61395"/>
          </a:xfrm>
        </p:grpSpPr>
        <p:sp>
          <p:nvSpPr>
            <p:cNvPr id="3242" name="Freeform: Shape 40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43" name="Freeform: Shape 408"/>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47" name="Graphic 2"/>
          <p:cNvGrpSpPr/>
          <p:nvPr/>
        </p:nvGrpSpPr>
        <p:grpSpPr>
          <a:xfrm>
            <a:off x="4278516" y="1554551"/>
            <a:ext cx="32734" cy="46048"/>
            <a:chOff x="0" y="0"/>
            <a:chExt cx="43643" cy="61395"/>
          </a:xfrm>
        </p:grpSpPr>
        <p:sp>
          <p:nvSpPr>
            <p:cNvPr id="3245" name="Freeform: Shape 405"/>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46" name="Freeform: Shape 406"/>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50" name="Graphic 2"/>
          <p:cNvGrpSpPr/>
          <p:nvPr/>
        </p:nvGrpSpPr>
        <p:grpSpPr>
          <a:xfrm>
            <a:off x="4250062" y="1554551"/>
            <a:ext cx="32734" cy="46048"/>
            <a:chOff x="0" y="0"/>
            <a:chExt cx="43643" cy="61395"/>
          </a:xfrm>
        </p:grpSpPr>
        <p:sp>
          <p:nvSpPr>
            <p:cNvPr id="3248" name="Freeform: Shape 40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49" name="Freeform: Shape 404"/>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53" name="Graphic 2"/>
          <p:cNvGrpSpPr/>
          <p:nvPr/>
        </p:nvGrpSpPr>
        <p:grpSpPr>
          <a:xfrm>
            <a:off x="4245782" y="1554551"/>
            <a:ext cx="32734" cy="46048"/>
            <a:chOff x="0" y="0"/>
            <a:chExt cx="43643" cy="61395"/>
          </a:xfrm>
        </p:grpSpPr>
        <p:sp>
          <p:nvSpPr>
            <p:cNvPr id="3251" name="Freeform: Shape 401"/>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52" name="Freeform: Shape 402"/>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56" name="Graphic 2"/>
          <p:cNvGrpSpPr/>
          <p:nvPr/>
        </p:nvGrpSpPr>
        <p:grpSpPr>
          <a:xfrm>
            <a:off x="4242313" y="1554551"/>
            <a:ext cx="32734" cy="46048"/>
            <a:chOff x="0" y="0"/>
            <a:chExt cx="43643" cy="61395"/>
          </a:xfrm>
        </p:grpSpPr>
        <p:sp>
          <p:nvSpPr>
            <p:cNvPr id="3254" name="Freeform: Shape 39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55" name="Freeform: Shape 400"/>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59" name="Graphic 2"/>
          <p:cNvGrpSpPr/>
          <p:nvPr/>
        </p:nvGrpSpPr>
        <p:grpSpPr>
          <a:xfrm>
            <a:off x="4232827" y="1487513"/>
            <a:ext cx="32734" cy="46048"/>
            <a:chOff x="0" y="0"/>
            <a:chExt cx="43643" cy="61395"/>
          </a:xfrm>
        </p:grpSpPr>
        <p:sp>
          <p:nvSpPr>
            <p:cNvPr id="3257" name="Freeform: Shape 39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58" name="Freeform: Shape 398"/>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62" name="Graphic 2"/>
          <p:cNvGrpSpPr/>
          <p:nvPr/>
        </p:nvGrpSpPr>
        <p:grpSpPr>
          <a:xfrm>
            <a:off x="4228316" y="1432029"/>
            <a:ext cx="32734" cy="46047"/>
            <a:chOff x="0" y="0"/>
            <a:chExt cx="43643" cy="61394"/>
          </a:xfrm>
        </p:grpSpPr>
        <p:sp>
          <p:nvSpPr>
            <p:cNvPr id="3260" name="Freeform: Shape 395"/>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61" name="Freeform: Shape 396"/>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65" name="Graphic 2"/>
          <p:cNvGrpSpPr/>
          <p:nvPr/>
        </p:nvGrpSpPr>
        <p:grpSpPr>
          <a:xfrm>
            <a:off x="4209578" y="1432029"/>
            <a:ext cx="32734" cy="46047"/>
            <a:chOff x="0" y="0"/>
            <a:chExt cx="43643" cy="61394"/>
          </a:xfrm>
        </p:grpSpPr>
        <p:sp>
          <p:nvSpPr>
            <p:cNvPr id="3263" name="Freeform: Shape 39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64" name="Freeform: Shape 394"/>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68" name="Graphic 2"/>
          <p:cNvGrpSpPr/>
          <p:nvPr/>
        </p:nvGrpSpPr>
        <p:grpSpPr>
          <a:xfrm>
            <a:off x="4009932" y="1377845"/>
            <a:ext cx="32733" cy="46048"/>
            <a:chOff x="0" y="0"/>
            <a:chExt cx="43643" cy="61395"/>
          </a:xfrm>
        </p:grpSpPr>
        <p:sp>
          <p:nvSpPr>
            <p:cNvPr id="3266" name="Freeform: Shape 39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67" name="Freeform: Shape 392"/>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71" name="Graphic 2"/>
          <p:cNvGrpSpPr/>
          <p:nvPr/>
        </p:nvGrpSpPr>
        <p:grpSpPr>
          <a:xfrm>
            <a:off x="3787845" y="1377845"/>
            <a:ext cx="32734" cy="46048"/>
            <a:chOff x="0" y="0"/>
            <a:chExt cx="43643" cy="61395"/>
          </a:xfrm>
        </p:grpSpPr>
        <p:sp>
          <p:nvSpPr>
            <p:cNvPr id="3269" name="Freeform: Shape 38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70" name="Freeform: Shape 390"/>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74" name="Graphic 2"/>
          <p:cNvGrpSpPr/>
          <p:nvPr/>
        </p:nvGrpSpPr>
        <p:grpSpPr>
          <a:xfrm>
            <a:off x="3778707" y="1327565"/>
            <a:ext cx="32734" cy="46048"/>
            <a:chOff x="0" y="0"/>
            <a:chExt cx="43643" cy="61395"/>
          </a:xfrm>
        </p:grpSpPr>
        <p:sp>
          <p:nvSpPr>
            <p:cNvPr id="3272" name="Freeform: Shape 387"/>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73" name="Freeform: Shape 388"/>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77" name="Graphic 2"/>
          <p:cNvGrpSpPr/>
          <p:nvPr/>
        </p:nvGrpSpPr>
        <p:grpSpPr>
          <a:xfrm>
            <a:off x="3724572" y="1327565"/>
            <a:ext cx="32734" cy="46048"/>
            <a:chOff x="0" y="0"/>
            <a:chExt cx="43643" cy="61395"/>
          </a:xfrm>
        </p:grpSpPr>
        <p:sp>
          <p:nvSpPr>
            <p:cNvPr id="3275" name="Freeform: Shape 38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76" name="Freeform: Shape 386"/>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80" name="Graphic 2"/>
          <p:cNvGrpSpPr/>
          <p:nvPr/>
        </p:nvGrpSpPr>
        <p:grpSpPr>
          <a:xfrm>
            <a:off x="3715897" y="1327565"/>
            <a:ext cx="32734" cy="46048"/>
            <a:chOff x="0" y="0"/>
            <a:chExt cx="43643" cy="61395"/>
          </a:xfrm>
        </p:grpSpPr>
        <p:sp>
          <p:nvSpPr>
            <p:cNvPr id="3278" name="Freeform: Shape 38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79" name="Freeform: Shape 384"/>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83" name="Graphic 2"/>
          <p:cNvGrpSpPr/>
          <p:nvPr/>
        </p:nvGrpSpPr>
        <p:grpSpPr>
          <a:xfrm>
            <a:off x="3697275" y="1327565"/>
            <a:ext cx="32734" cy="46048"/>
            <a:chOff x="0" y="0"/>
            <a:chExt cx="43643" cy="61395"/>
          </a:xfrm>
        </p:grpSpPr>
        <p:sp>
          <p:nvSpPr>
            <p:cNvPr id="3281" name="Freeform: Shape 38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82" name="Freeform: Shape 382"/>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86" name="Graphic 2"/>
          <p:cNvGrpSpPr/>
          <p:nvPr/>
        </p:nvGrpSpPr>
        <p:grpSpPr>
          <a:xfrm>
            <a:off x="3564831" y="1327565"/>
            <a:ext cx="32734" cy="46048"/>
            <a:chOff x="0" y="0"/>
            <a:chExt cx="43643" cy="61395"/>
          </a:xfrm>
        </p:grpSpPr>
        <p:sp>
          <p:nvSpPr>
            <p:cNvPr id="3284" name="Freeform: Shape 379"/>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85" name="Freeform: Shape 380"/>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89" name="Graphic 2"/>
          <p:cNvGrpSpPr/>
          <p:nvPr/>
        </p:nvGrpSpPr>
        <p:grpSpPr>
          <a:xfrm>
            <a:off x="3411454" y="1327565"/>
            <a:ext cx="32734" cy="46048"/>
            <a:chOff x="0" y="0"/>
            <a:chExt cx="43643" cy="61395"/>
          </a:xfrm>
        </p:grpSpPr>
        <p:sp>
          <p:nvSpPr>
            <p:cNvPr id="3287" name="Freeform: Shape 37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88" name="Freeform: Shape 378"/>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92" name="Graphic 2"/>
          <p:cNvGrpSpPr/>
          <p:nvPr/>
        </p:nvGrpSpPr>
        <p:grpSpPr>
          <a:xfrm>
            <a:off x="3310936" y="1327565"/>
            <a:ext cx="32734" cy="46048"/>
            <a:chOff x="0" y="0"/>
            <a:chExt cx="43643" cy="61395"/>
          </a:xfrm>
        </p:grpSpPr>
        <p:sp>
          <p:nvSpPr>
            <p:cNvPr id="3290" name="Freeform: Shape 37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91" name="Freeform: Shape 376"/>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95" name="Graphic 2"/>
          <p:cNvGrpSpPr/>
          <p:nvPr/>
        </p:nvGrpSpPr>
        <p:grpSpPr>
          <a:xfrm>
            <a:off x="3292662" y="1327565"/>
            <a:ext cx="32734" cy="46048"/>
            <a:chOff x="0" y="0"/>
            <a:chExt cx="43643" cy="61395"/>
          </a:xfrm>
        </p:grpSpPr>
        <p:sp>
          <p:nvSpPr>
            <p:cNvPr id="3293" name="Freeform: Shape 37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94" name="Freeform: Shape 374"/>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298" name="Graphic 2"/>
          <p:cNvGrpSpPr/>
          <p:nvPr/>
        </p:nvGrpSpPr>
        <p:grpSpPr>
          <a:xfrm>
            <a:off x="3270105" y="1327565"/>
            <a:ext cx="32734" cy="46048"/>
            <a:chOff x="0" y="0"/>
            <a:chExt cx="43643" cy="61395"/>
          </a:xfrm>
        </p:grpSpPr>
        <p:sp>
          <p:nvSpPr>
            <p:cNvPr id="3296" name="Freeform: Shape 37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297" name="Freeform: Shape 372"/>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01" name="Graphic 2"/>
          <p:cNvGrpSpPr/>
          <p:nvPr/>
        </p:nvGrpSpPr>
        <p:grpSpPr>
          <a:xfrm>
            <a:off x="3260621" y="1327565"/>
            <a:ext cx="32734" cy="46048"/>
            <a:chOff x="0" y="0"/>
            <a:chExt cx="43643" cy="61395"/>
          </a:xfrm>
        </p:grpSpPr>
        <p:sp>
          <p:nvSpPr>
            <p:cNvPr id="3299" name="Freeform: Shape 36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00" name="Freeform: Shape 370"/>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04" name="Graphic 2"/>
          <p:cNvGrpSpPr/>
          <p:nvPr/>
        </p:nvGrpSpPr>
        <p:grpSpPr>
          <a:xfrm>
            <a:off x="3257266" y="1327565"/>
            <a:ext cx="32734" cy="46048"/>
            <a:chOff x="0" y="0"/>
            <a:chExt cx="43643" cy="61395"/>
          </a:xfrm>
        </p:grpSpPr>
        <p:sp>
          <p:nvSpPr>
            <p:cNvPr id="3302" name="Freeform: Shape 36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03" name="Freeform: Shape 368"/>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07" name="Graphic 2"/>
          <p:cNvGrpSpPr/>
          <p:nvPr/>
        </p:nvGrpSpPr>
        <p:grpSpPr>
          <a:xfrm>
            <a:off x="3246972" y="1297627"/>
            <a:ext cx="32734" cy="46048"/>
            <a:chOff x="0" y="0"/>
            <a:chExt cx="43643" cy="61395"/>
          </a:xfrm>
        </p:grpSpPr>
        <p:sp>
          <p:nvSpPr>
            <p:cNvPr id="3305" name="Freeform: Shape 36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06" name="Freeform: Shape 366"/>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10" name="Graphic 2"/>
          <p:cNvGrpSpPr/>
          <p:nvPr/>
        </p:nvGrpSpPr>
        <p:grpSpPr>
          <a:xfrm>
            <a:off x="3243501" y="1297627"/>
            <a:ext cx="32734" cy="46048"/>
            <a:chOff x="0" y="0"/>
            <a:chExt cx="43643" cy="61395"/>
          </a:xfrm>
        </p:grpSpPr>
        <p:sp>
          <p:nvSpPr>
            <p:cNvPr id="3308" name="Freeform: Shape 363"/>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09" name="Freeform: Shape 364"/>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13" name="Graphic 2"/>
          <p:cNvGrpSpPr/>
          <p:nvPr/>
        </p:nvGrpSpPr>
        <p:grpSpPr>
          <a:xfrm>
            <a:off x="3239453" y="1297627"/>
            <a:ext cx="32734" cy="46048"/>
            <a:chOff x="0" y="0"/>
            <a:chExt cx="43643" cy="61395"/>
          </a:xfrm>
        </p:grpSpPr>
        <p:sp>
          <p:nvSpPr>
            <p:cNvPr id="3311" name="Freeform: Shape 36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12" name="Freeform: Shape 362"/>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16" name="Graphic 2"/>
          <p:cNvGrpSpPr/>
          <p:nvPr/>
        </p:nvGrpSpPr>
        <p:grpSpPr>
          <a:xfrm>
            <a:off x="3229968" y="1297627"/>
            <a:ext cx="32734" cy="46048"/>
            <a:chOff x="0" y="0"/>
            <a:chExt cx="43643" cy="61395"/>
          </a:xfrm>
        </p:grpSpPr>
        <p:sp>
          <p:nvSpPr>
            <p:cNvPr id="3314" name="Freeform: Shape 35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15" name="Freeform: Shape 360"/>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19" name="Graphic 2"/>
          <p:cNvGrpSpPr/>
          <p:nvPr/>
        </p:nvGrpSpPr>
        <p:grpSpPr>
          <a:xfrm>
            <a:off x="2808003" y="1267851"/>
            <a:ext cx="32734" cy="46047"/>
            <a:chOff x="0" y="0"/>
            <a:chExt cx="43643" cy="61394"/>
          </a:xfrm>
        </p:grpSpPr>
        <p:sp>
          <p:nvSpPr>
            <p:cNvPr id="3317" name="Freeform: Shape 35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18" name="Freeform: Shape 358"/>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22" name="Graphic 2"/>
          <p:cNvGrpSpPr/>
          <p:nvPr/>
        </p:nvGrpSpPr>
        <p:grpSpPr>
          <a:xfrm>
            <a:off x="2784059" y="1267851"/>
            <a:ext cx="32734" cy="46047"/>
            <a:chOff x="0" y="0"/>
            <a:chExt cx="43643" cy="61394"/>
          </a:xfrm>
        </p:grpSpPr>
        <p:sp>
          <p:nvSpPr>
            <p:cNvPr id="3320" name="Freeform: Shape 355"/>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21" name="Freeform: Shape 356"/>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25" name="Graphic 2"/>
          <p:cNvGrpSpPr/>
          <p:nvPr/>
        </p:nvGrpSpPr>
        <p:grpSpPr>
          <a:xfrm>
            <a:off x="2779202" y="1267851"/>
            <a:ext cx="32733" cy="46047"/>
            <a:chOff x="0" y="0"/>
            <a:chExt cx="43643" cy="61394"/>
          </a:xfrm>
        </p:grpSpPr>
        <p:sp>
          <p:nvSpPr>
            <p:cNvPr id="3323" name="Freeform: Shape 35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24" name="Freeform: Shape 354"/>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28" name="Graphic 2"/>
          <p:cNvGrpSpPr/>
          <p:nvPr/>
        </p:nvGrpSpPr>
        <p:grpSpPr>
          <a:xfrm>
            <a:off x="2774228" y="1267851"/>
            <a:ext cx="32734" cy="46047"/>
            <a:chOff x="0" y="0"/>
            <a:chExt cx="43643" cy="61394"/>
          </a:xfrm>
        </p:grpSpPr>
        <p:sp>
          <p:nvSpPr>
            <p:cNvPr id="3326" name="Freeform: Shape 351"/>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27" name="Freeform: Shape 352"/>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31" name="Graphic 2"/>
          <p:cNvGrpSpPr/>
          <p:nvPr/>
        </p:nvGrpSpPr>
        <p:grpSpPr>
          <a:xfrm>
            <a:off x="2769255" y="1267851"/>
            <a:ext cx="32734" cy="46047"/>
            <a:chOff x="0" y="0"/>
            <a:chExt cx="43643" cy="61394"/>
          </a:xfrm>
        </p:grpSpPr>
        <p:sp>
          <p:nvSpPr>
            <p:cNvPr id="3329" name="Freeform: Shape 34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30" name="Freeform: Shape 350"/>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34" name="Graphic 2"/>
          <p:cNvGrpSpPr/>
          <p:nvPr/>
        </p:nvGrpSpPr>
        <p:grpSpPr>
          <a:xfrm>
            <a:off x="2764281" y="1267851"/>
            <a:ext cx="32734" cy="46047"/>
            <a:chOff x="0" y="0"/>
            <a:chExt cx="43643" cy="61394"/>
          </a:xfrm>
        </p:grpSpPr>
        <p:sp>
          <p:nvSpPr>
            <p:cNvPr id="3332" name="Freeform: Shape 34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33" name="Freeform: Shape 348"/>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37" name="Graphic 2"/>
          <p:cNvGrpSpPr/>
          <p:nvPr/>
        </p:nvGrpSpPr>
        <p:grpSpPr>
          <a:xfrm>
            <a:off x="2759307" y="1267851"/>
            <a:ext cx="32733" cy="46047"/>
            <a:chOff x="0" y="0"/>
            <a:chExt cx="43643" cy="61394"/>
          </a:xfrm>
        </p:grpSpPr>
        <p:sp>
          <p:nvSpPr>
            <p:cNvPr id="3335" name="Freeform: Shape 34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36" name="Freeform: Shape 346"/>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40" name="Graphic 2"/>
          <p:cNvGrpSpPr/>
          <p:nvPr/>
        </p:nvGrpSpPr>
        <p:grpSpPr>
          <a:xfrm>
            <a:off x="2754449" y="1267851"/>
            <a:ext cx="32734" cy="46047"/>
            <a:chOff x="0" y="0"/>
            <a:chExt cx="43643" cy="61394"/>
          </a:xfrm>
        </p:grpSpPr>
        <p:sp>
          <p:nvSpPr>
            <p:cNvPr id="3338" name="Freeform: Shape 34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39" name="Freeform: Shape 344"/>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43" name="Graphic 2"/>
          <p:cNvGrpSpPr/>
          <p:nvPr/>
        </p:nvGrpSpPr>
        <p:grpSpPr>
          <a:xfrm>
            <a:off x="2749476" y="1267851"/>
            <a:ext cx="32734" cy="46047"/>
            <a:chOff x="0" y="0"/>
            <a:chExt cx="43643" cy="61394"/>
          </a:xfrm>
        </p:grpSpPr>
        <p:sp>
          <p:nvSpPr>
            <p:cNvPr id="3341" name="Freeform: Shape 34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42" name="Freeform: Shape 342"/>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46" name="Graphic 2"/>
          <p:cNvGrpSpPr/>
          <p:nvPr/>
        </p:nvGrpSpPr>
        <p:grpSpPr>
          <a:xfrm>
            <a:off x="2548092" y="1267851"/>
            <a:ext cx="32734" cy="46047"/>
            <a:chOff x="0" y="0"/>
            <a:chExt cx="43643" cy="61394"/>
          </a:xfrm>
        </p:grpSpPr>
        <p:sp>
          <p:nvSpPr>
            <p:cNvPr id="3344" name="Freeform: Shape 339"/>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45" name="Freeform: Shape 340"/>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49" name="Graphic 2"/>
          <p:cNvGrpSpPr/>
          <p:nvPr/>
        </p:nvGrpSpPr>
        <p:grpSpPr>
          <a:xfrm>
            <a:off x="2526347" y="1267851"/>
            <a:ext cx="32734" cy="46047"/>
            <a:chOff x="0" y="0"/>
            <a:chExt cx="43643" cy="61394"/>
          </a:xfrm>
        </p:grpSpPr>
        <p:sp>
          <p:nvSpPr>
            <p:cNvPr id="3347" name="Freeform: Shape 33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48" name="Freeform: Shape 338"/>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52" name="Graphic 2"/>
          <p:cNvGrpSpPr/>
          <p:nvPr/>
        </p:nvGrpSpPr>
        <p:grpSpPr>
          <a:xfrm>
            <a:off x="2516169" y="1267851"/>
            <a:ext cx="32734" cy="46047"/>
            <a:chOff x="0" y="0"/>
            <a:chExt cx="43643" cy="61394"/>
          </a:xfrm>
        </p:grpSpPr>
        <p:sp>
          <p:nvSpPr>
            <p:cNvPr id="3350" name="Freeform: Shape 335"/>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51" name="Freeform: Shape 336"/>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55" name="Graphic 2"/>
          <p:cNvGrpSpPr/>
          <p:nvPr/>
        </p:nvGrpSpPr>
        <p:grpSpPr>
          <a:xfrm>
            <a:off x="2511889" y="1267851"/>
            <a:ext cx="32734" cy="46047"/>
            <a:chOff x="0" y="0"/>
            <a:chExt cx="43643" cy="61394"/>
          </a:xfrm>
        </p:grpSpPr>
        <p:sp>
          <p:nvSpPr>
            <p:cNvPr id="3353" name="Freeform: Shape 33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54" name="Freeform: Shape 334"/>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58" name="Graphic 2"/>
          <p:cNvGrpSpPr/>
          <p:nvPr/>
        </p:nvGrpSpPr>
        <p:grpSpPr>
          <a:xfrm>
            <a:off x="2507493" y="1267851"/>
            <a:ext cx="32734" cy="46047"/>
            <a:chOff x="0" y="0"/>
            <a:chExt cx="43643" cy="61394"/>
          </a:xfrm>
        </p:grpSpPr>
        <p:sp>
          <p:nvSpPr>
            <p:cNvPr id="3356" name="Freeform: Shape 33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57" name="Freeform: Shape 332"/>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61" name="Graphic 2"/>
          <p:cNvGrpSpPr/>
          <p:nvPr/>
        </p:nvGrpSpPr>
        <p:grpSpPr>
          <a:xfrm>
            <a:off x="2503213" y="1267851"/>
            <a:ext cx="32734" cy="46047"/>
            <a:chOff x="0" y="0"/>
            <a:chExt cx="43643" cy="61394"/>
          </a:xfrm>
        </p:grpSpPr>
        <p:sp>
          <p:nvSpPr>
            <p:cNvPr id="3359" name="Freeform: Shape 32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60" name="Freeform: Shape 330"/>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64" name="Graphic 2"/>
          <p:cNvGrpSpPr/>
          <p:nvPr/>
        </p:nvGrpSpPr>
        <p:grpSpPr>
          <a:xfrm>
            <a:off x="2498934" y="1267851"/>
            <a:ext cx="32734" cy="46047"/>
            <a:chOff x="0" y="0"/>
            <a:chExt cx="43643" cy="61394"/>
          </a:xfrm>
        </p:grpSpPr>
        <p:sp>
          <p:nvSpPr>
            <p:cNvPr id="3362" name="Freeform: Shape 32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63" name="Freeform: Shape 328"/>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67" name="Graphic 2"/>
          <p:cNvGrpSpPr/>
          <p:nvPr/>
        </p:nvGrpSpPr>
        <p:grpSpPr>
          <a:xfrm>
            <a:off x="2494539" y="1267851"/>
            <a:ext cx="32734" cy="46047"/>
            <a:chOff x="0" y="0"/>
            <a:chExt cx="43643" cy="61394"/>
          </a:xfrm>
        </p:grpSpPr>
        <p:sp>
          <p:nvSpPr>
            <p:cNvPr id="3365" name="Freeform: Shape 32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66" name="Freeform: Shape 326"/>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70" name="Graphic 2"/>
          <p:cNvGrpSpPr/>
          <p:nvPr/>
        </p:nvGrpSpPr>
        <p:grpSpPr>
          <a:xfrm>
            <a:off x="2490258" y="1267851"/>
            <a:ext cx="32734" cy="46047"/>
            <a:chOff x="0" y="0"/>
            <a:chExt cx="43643" cy="61394"/>
          </a:xfrm>
        </p:grpSpPr>
        <p:sp>
          <p:nvSpPr>
            <p:cNvPr id="3368" name="Freeform: Shape 323"/>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69" name="Freeform: Shape 324"/>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73" name="Graphic 2"/>
          <p:cNvGrpSpPr/>
          <p:nvPr/>
        </p:nvGrpSpPr>
        <p:grpSpPr>
          <a:xfrm>
            <a:off x="2245500" y="1229614"/>
            <a:ext cx="32734" cy="46048"/>
            <a:chOff x="0" y="0"/>
            <a:chExt cx="43643" cy="61395"/>
          </a:xfrm>
        </p:grpSpPr>
        <p:sp>
          <p:nvSpPr>
            <p:cNvPr id="3371" name="Freeform: Shape 32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72" name="Freeform: Shape 322"/>
            <p:cNvSpPr/>
            <p:nvPr/>
          </p:nvSpPr>
          <p:spPr>
            <a:xfrm flipH="1" flipV="1">
              <a:off x="0" y="30806"/>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76" name="Graphic 2"/>
          <p:cNvGrpSpPr/>
          <p:nvPr/>
        </p:nvGrpSpPr>
        <p:grpSpPr>
          <a:xfrm>
            <a:off x="1025876" y="1141423"/>
            <a:ext cx="32734" cy="46047"/>
            <a:chOff x="71" y="14"/>
            <a:chExt cx="43643" cy="61394"/>
          </a:xfrm>
        </p:grpSpPr>
        <p:sp>
          <p:nvSpPr>
            <p:cNvPr id="3374" name="Freeform: Shape 319"/>
            <p:cNvSpPr/>
            <p:nvPr/>
          </p:nvSpPr>
          <p:spPr>
            <a:xfrm flipH="1">
              <a:off x="21970" y="14"/>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75" name="Freeform: Shape 320"/>
            <p:cNvSpPr/>
            <p:nvPr/>
          </p:nvSpPr>
          <p:spPr>
            <a:xfrm flipH="1" flipV="1">
              <a:off x="71" y="30820"/>
              <a:ext cx="43645"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79" name="Graphic 2"/>
          <p:cNvGrpSpPr/>
          <p:nvPr/>
        </p:nvGrpSpPr>
        <p:grpSpPr>
          <a:xfrm>
            <a:off x="2744501" y="1267851"/>
            <a:ext cx="32734" cy="46047"/>
            <a:chOff x="0" y="0"/>
            <a:chExt cx="43643" cy="61394"/>
          </a:xfrm>
        </p:grpSpPr>
        <p:sp>
          <p:nvSpPr>
            <p:cNvPr id="3377" name="Freeform: Shape 317"/>
            <p:cNvSpPr/>
            <p:nvPr/>
          </p:nvSpPr>
          <p:spPr>
            <a:xfrm flipH="1">
              <a:off x="21899"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78" name="Freeform: Shape 318"/>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82" name="Graphic 2"/>
          <p:cNvGrpSpPr/>
          <p:nvPr/>
        </p:nvGrpSpPr>
        <p:grpSpPr>
          <a:xfrm>
            <a:off x="2739528" y="1267851"/>
            <a:ext cx="32734" cy="46047"/>
            <a:chOff x="0" y="0"/>
            <a:chExt cx="43643" cy="61394"/>
          </a:xfrm>
        </p:grpSpPr>
        <p:sp>
          <p:nvSpPr>
            <p:cNvPr id="3380" name="Freeform: Shape 31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81" name="Freeform: Shape 316"/>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85" name="Graphic 2"/>
          <p:cNvGrpSpPr/>
          <p:nvPr/>
        </p:nvGrpSpPr>
        <p:grpSpPr>
          <a:xfrm>
            <a:off x="3764710" y="1327565"/>
            <a:ext cx="32734" cy="46048"/>
            <a:chOff x="0" y="0"/>
            <a:chExt cx="43643" cy="61395"/>
          </a:xfrm>
        </p:grpSpPr>
        <p:sp>
          <p:nvSpPr>
            <p:cNvPr id="3383" name="Freeform: Shape 31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84" name="Freeform: Shape 314"/>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88" name="Graphic 2"/>
          <p:cNvGrpSpPr/>
          <p:nvPr/>
        </p:nvGrpSpPr>
        <p:grpSpPr>
          <a:xfrm>
            <a:off x="3761357" y="1327565"/>
            <a:ext cx="32733" cy="46048"/>
            <a:chOff x="0" y="0"/>
            <a:chExt cx="43643" cy="61395"/>
          </a:xfrm>
        </p:grpSpPr>
        <p:sp>
          <p:nvSpPr>
            <p:cNvPr id="3386" name="Freeform: Shape 311"/>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87" name="Freeform: Shape 312"/>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91" name="Graphic 2"/>
          <p:cNvGrpSpPr/>
          <p:nvPr/>
        </p:nvGrpSpPr>
        <p:grpSpPr>
          <a:xfrm>
            <a:off x="3751293" y="1327565"/>
            <a:ext cx="32734" cy="46048"/>
            <a:chOff x="0" y="0"/>
            <a:chExt cx="43643" cy="61395"/>
          </a:xfrm>
        </p:grpSpPr>
        <p:sp>
          <p:nvSpPr>
            <p:cNvPr id="3389" name="Freeform: Shape 309"/>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90" name="Freeform: Shape 310"/>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94" name="Graphic 2"/>
          <p:cNvGrpSpPr/>
          <p:nvPr/>
        </p:nvGrpSpPr>
        <p:grpSpPr>
          <a:xfrm>
            <a:off x="3747823" y="1327565"/>
            <a:ext cx="32734" cy="46048"/>
            <a:chOff x="0" y="0"/>
            <a:chExt cx="43643" cy="61395"/>
          </a:xfrm>
        </p:grpSpPr>
        <p:sp>
          <p:nvSpPr>
            <p:cNvPr id="3392" name="Freeform: Shape 307"/>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93" name="Freeform: Shape 308"/>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397" name="Graphic 2"/>
          <p:cNvGrpSpPr/>
          <p:nvPr/>
        </p:nvGrpSpPr>
        <p:grpSpPr>
          <a:xfrm>
            <a:off x="3737644" y="1327565"/>
            <a:ext cx="32734" cy="46048"/>
            <a:chOff x="0" y="0"/>
            <a:chExt cx="43643" cy="61395"/>
          </a:xfrm>
        </p:grpSpPr>
        <p:sp>
          <p:nvSpPr>
            <p:cNvPr id="3395" name="Freeform: Shape 305"/>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96" name="Freeform: Shape 306"/>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00" name="Graphic 2"/>
          <p:cNvGrpSpPr/>
          <p:nvPr/>
        </p:nvGrpSpPr>
        <p:grpSpPr>
          <a:xfrm>
            <a:off x="3734175" y="1327565"/>
            <a:ext cx="32734" cy="46048"/>
            <a:chOff x="0" y="0"/>
            <a:chExt cx="43643" cy="61395"/>
          </a:xfrm>
        </p:grpSpPr>
        <p:sp>
          <p:nvSpPr>
            <p:cNvPr id="3398" name="Freeform: Shape 303"/>
            <p:cNvSpPr/>
            <p:nvPr/>
          </p:nvSpPr>
          <p:spPr>
            <a:xfrm flipH="1">
              <a:off x="21898" y="0"/>
              <a:ext cx="1" cy="61396"/>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399" name="Freeform: Shape 304"/>
            <p:cNvSpPr/>
            <p:nvPr/>
          </p:nvSpPr>
          <p:spPr>
            <a:xfrm flipH="1" flipV="1">
              <a:off x="0" y="30807"/>
              <a:ext cx="43644" cy="1"/>
            </a:xfrm>
            <a:prstGeom prst="line">
              <a:avLst/>
            </a:prstGeom>
            <a:noFill/>
            <a:ln w="19050" cap="flat">
              <a:solidFill>
                <a:srgbClr val="0B41CD"/>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03" name="Graphic 2"/>
          <p:cNvGrpSpPr/>
          <p:nvPr/>
        </p:nvGrpSpPr>
        <p:grpSpPr>
          <a:xfrm>
            <a:off x="5721501" y="2331016"/>
            <a:ext cx="32734" cy="46047"/>
            <a:chOff x="0" y="0"/>
            <a:chExt cx="43643" cy="61395"/>
          </a:xfrm>
        </p:grpSpPr>
        <p:sp>
          <p:nvSpPr>
            <p:cNvPr id="3401" name="Freeform: Shape 30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02" name="Freeform: Shape 30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06" name="Graphic 2"/>
          <p:cNvGrpSpPr/>
          <p:nvPr/>
        </p:nvGrpSpPr>
        <p:grpSpPr>
          <a:xfrm>
            <a:off x="5712363" y="2331016"/>
            <a:ext cx="32734" cy="46047"/>
            <a:chOff x="0" y="0"/>
            <a:chExt cx="43643" cy="61395"/>
          </a:xfrm>
        </p:grpSpPr>
        <p:sp>
          <p:nvSpPr>
            <p:cNvPr id="3404" name="Freeform: Shape 299"/>
            <p:cNvSpPr/>
            <p:nvPr/>
          </p:nvSpPr>
          <p:spPr>
            <a:xfrm flipH="1">
              <a:off x="21899"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05" name="Freeform: Shape 30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09" name="Graphic 2"/>
          <p:cNvGrpSpPr/>
          <p:nvPr/>
        </p:nvGrpSpPr>
        <p:grpSpPr>
          <a:xfrm>
            <a:off x="5413703" y="2331016"/>
            <a:ext cx="32734" cy="46047"/>
            <a:chOff x="0" y="0"/>
            <a:chExt cx="43643" cy="61395"/>
          </a:xfrm>
        </p:grpSpPr>
        <p:sp>
          <p:nvSpPr>
            <p:cNvPr id="3407" name="Freeform: Shape 297"/>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08" name="Freeform: Shape 29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12" name="Graphic 2"/>
          <p:cNvGrpSpPr/>
          <p:nvPr/>
        </p:nvGrpSpPr>
        <p:grpSpPr>
          <a:xfrm>
            <a:off x="5245287" y="2331016"/>
            <a:ext cx="32734" cy="46047"/>
            <a:chOff x="0" y="0"/>
            <a:chExt cx="43643" cy="61395"/>
          </a:xfrm>
        </p:grpSpPr>
        <p:sp>
          <p:nvSpPr>
            <p:cNvPr id="3410" name="Freeform: Shape 295"/>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11" name="Freeform: Shape 29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15" name="Graphic 2"/>
          <p:cNvGrpSpPr/>
          <p:nvPr/>
        </p:nvGrpSpPr>
        <p:grpSpPr>
          <a:xfrm>
            <a:off x="5235108" y="2331016"/>
            <a:ext cx="32734" cy="46047"/>
            <a:chOff x="0" y="0"/>
            <a:chExt cx="43643" cy="61395"/>
          </a:xfrm>
        </p:grpSpPr>
        <p:sp>
          <p:nvSpPr>
            <p:cNvPr id="3413" name="Freeform: Shape 29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14" name="Freeform: Shape 29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18" name="Graphic 2"/>
          <p:cNvGrpSpPr/>
          <p:nvPr/>
        </p:nvGrpSpPr>
        <p:grpSpPr>
          <a:xfrm>
            <a:off x="5231522" y="2331016"/>
            <a:ext cx="32733" cy="46047"/>
            <a:chOff x="0" y="0"/>
            <a:chExt cx="43643" cy="61395"/>
          </a:xfrm>
        </p:grpSpPr>
        <p:sp>
          <p:nvSpPr>
            <p:cNvPr id="3416" name="Freeform: Shape 29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17" name="Freeform: Shape 29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21" name="Graphic 2"/>
          <p:cNvGrpSpPr/>
          <p:nvPr/>
        </p:nvGrpSpPr>
        <p:grpSpPr>
          <a:xfrm>
            <a:off x="5227706" y="2331016"/>
            <a:ext cx="32734" cy="46047"/>
            <a:chOff x="0" y="0"/>
            <a:chExt cx="43643" cy="61395"/>
          </a:xfrm>
        </p:grpSpPr>
        <p:sp>
          <p:nvSpPr>
            <p:cNvPr id="3419" name="Freeform: Shape 289"/>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20" name="Freeform: Shape 29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24" name="Graphic 2"/>
          <p:cNvGrpSpPr/>
          <p:nvPr/>
        </p:nvGrpSpPr>
        <p:grpSpPr>
          <a:xfrm>
            <a:off x="5208619" y="2331016"/>
            <a:ext cx="32734" cy="46047"/>
            <a:chOff x="0" y="0"/>
            <a:chExt cx="43643" cy="61395"/>
          </a:xfrm>
        </p:grpSpPr>
        <p:sp>
          <p:nvSpPr>
            <p:cNvPr id="3422" name="Freeform: Shape 287"/>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23" name="Freeform: Shape 28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27" name="Graphic 2"/>
          <p:cNvGrpSpPr/>
          <p:nvPr/>
        </p:nvGrpSpPr>
        <p:grpSpPr>
          <a:xfrm>
            <a:off x="5200176" y="2331016"/>
            <a:ext cx="32734" cy="46047"/>
            <a:chOff x="0" y="0"/>
            <a:chExt cx="43643" cy="61395"/>
          </a:xfrm>
        </p:grpSpPr>
        <p:sp>
          <p:nvSpPr>
            <p:cNvPr id="3425" name="Freeform: Shape 285"/>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26" name="Freeform: Shape 28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30" name="Graphic 2"/>
          <p:cNvGrpSpPr/>
          <p:nvPr/>
        </p:nvGrpSpPr>
        <p:grpSpPr>
          <a:xfrm>
            <a:off x="4926847" y="2331016"/>
            <a:ext cx="32734" cy="46047"/>
            <a:chOff x="0" y="0"/>
            <a:chExt cx="43643" cy="61395"/>
          </a:xfrm>
        </p:grpSpPr>
        <p:sp>
          <p:nvSpPr>
            <p:cNvPr id="3428" name="Freeform: Shape 28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29" name="Freeform: Shape 28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33" name="Graphic 2"/>
          <p:cNvGrpSpPr/>
          <p:nvPr/>
        </p:nvGrpSpPr>
        <p:grpSpPr>
          <a:xfrm>
            <a:off x="4805163" y="2331016"/>
            <a:ext cx="32734" cy="46047"/>
            <a:chOff x="0" y="0"/>
            <a:chExt cx="43643" cy="61395"/>
          </a:xfrm>
        </p:grpSpPr>
        <p:sp>
          <p:nvSpPr>
            <p:cNvPr id="3431" name="Freeform: Shape 28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32" name="Freeform: Shape 28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36" name="Graphic 2"/>
          <p:cNvGrpSpPr/>
          <p:nvPr/>
        </p:nvGrpSpPr>
        <p:grpSpPr>
          <a:xfrm>
            <a:off x="4782953" y="2331016"/>
            <a:ext cx="32733" cy="46047"/>
            <a:chOff x="0" y="0"/>
            <a:chExt cx="43642" cy="61395"/>
          </a:xfrm>
        </p:grpSpPr>
        <p:sp>
          <p:nvSpPr>
            <p:cNvPr id="3434" name="Freeform: Shape 279"/>
            <p:cNvSpPr/>
            <p:nvPr/>
          </p:nvSpPr>
          <p:spPr>
            <a:xfrm flipH="1">
              <a:off x="21897"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35" name="Freeform: Shape 28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39" name="Graphic 2"/>
          <p:cNvGrpSpPr/>
          <p:nvPr/>
        </p:nvGrpSpPr>
        <p:grpSpPr>
          <a:xfrm>
            <a:off x="4744899" y="2331016"/>
            <a:ext cx="32734" cy="46047"/>
            <a:chOff x="0" y="0"/>
            <a:chExt cx="43643" cy="61395"/>
          </a:xfrm>
        </p:grpSpPr>
        <p:sp>
          <p:nvSpPr>
            <p:cNvPr id="3437" name="Freeform: Shape 277"/>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38" name="Freeform: Shape 27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42" name="Graphic 2"/>
          <p:cNvGrpSpPr/>
          <p:nvPr/>
        </p:nvGrpSpPr>
        <p:grpSpPr>
          <a:xfrm>
            <a:off x="4714824" y="2263003"/>
            <a:ext cx="32734" cy="46047"/>
            <a:chOff x="0" y="0"/>
            <a:chExt cx="43643" cy="61394"/>
          </a:xfrm>
        </p:grpSpPr>
        <p:sp>
          <p:nvSpPr>
            <p:cNvPr id="3440" name="Freeform: Shape 275"/>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41" name="Freeform: Shape 27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45" name="Graphic 2"/>
          <p:cNvGrpSpPr/>
          <p:nvPr/>
        </p:nvGrpSpPr>
        <p:grpSpPr>
          <a:xfrm>
            <a:off x="4568618" y="2263003"/>
            <a:ext cx="32734" cy="46047"/>
            <a:chOff x="0" y="0"/>
            <a:chExt cx="43643" cy="61394"/>
          </a:xfrm>
        </p:grpSpPr>
        <p:sp>
          <p:nvSpPr>
            <p:cNvPr id="3443" name="Freeform: Shape 27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44" name="Freeform: Shape 27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48" name="Graphic 2"/>
          <p:cNvGrpSpPr/>
          <p:nvPr/>
        </p:nvGrpSpPr>
        <p:grpSpPr>
          <a:xfrm>
            <a:off x="4469257" y="2263003"/>
            <a:ext cx="32734" cy="46047"/>
            <a:chOff x="0" y="0"/>
            <a:chExt cx="43643" cy="61394"/>
          </a:xfrm>
        </p:grpSpPr>
        <p:sp>
          <p:nvSpPr>
            <p:cNvPr id="3446" name="Freeform: Shape 27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47" name="Freeform: Shape 27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51" name="Graphic 2"/>
          <p:cNvGrpSpPr/>
          <p:nvPr/>
        </p:nvGrpSpPr>
        <p:grpSpPr>
          <a:xfrm>
            <a:off x="4355669" y="2203776"/>
            <a:ext cx="32734" cy="46048"/>
            <a:chOff x="0" y="0"/>
            <a:chExt cx="43643" cy="61395"/>
          </a:xfrm>
        </p:grpSpPr>
        <p:sp>
          <p:nvSpPr>
            <p:cNvPr id="3449" name="Freeform: Shape 269"/>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50" name="Freeform: Shape 27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54" name="Graphic 2"/>
          <p:cNvGrpSpPr/>
          <p:nvPr/>
        </p:nvGrpSpPr>
        <p:grpSpPr>
          <a:xfrm>
            <a:off x="4254690" y="2203776"/>
            <a:ext cx="32734" cy="46048"/>
            <a:chOff x="0" y="0"/>
            <a:chExt cx="43643" cy="61395"/>
          </a:xfrm>
        </p:grpSpPr>
        <p:sp>
          <p:nvSpPr>
            <p:cNvPr id="3452" name="Freeform: Shape 267"/>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53" name="Freeform: Shape 26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57" name="Graphic 2"/>
          <p:cNvGrpSpPr/>
          <p:nvPr/>
        </p:nvGrpSpPr>
        <p:grpSpPr>
          <a:xfrm>
            <a:off x="4251681" y="2203776"/>
            <a:ext cx="32734" cy="46048"/>
            <a:chOff x="0" y="0"/>
            <a:chExt cx="43643" cy="61395"/>
          </a:xfrm>
        </p:grpSpPr>
        <p:sp>
          <p:nvSpPr>
            <p:cNvPr id="3455" name="Freeform: Shape 265"/>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56" name="Freeform: Shape 26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60" name="Graphic 2"/>
          <p:cNvGrpSpPr/>
          <p:nvPr/>
        </p:nvGrpSpPr>
        <p:grpSpPr>
          <a:xfrm>
            <a:off x="4232481" y="2203776"/>
            <a:ext cx="32734" cy="46048"/>
            <a:chOff x="0" y="0"/>
            <a:chExt cx="43643" cy="61395"/>
          </a:xfrm>
        </p:grpSpPr>
        <p:sp>
          <p:nvSpPr>
            <p:cNvPr id="3458" name="Freeform: Shape 26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59" name="Freeform: Shape 26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63" name="Graphic 2"/>
          <p:cNvGrpSpPr/>
          <p:nvPr/>
        </p:nvGrpSpPr>
        <p:grpSpPr>
          <a:xfrm>
            <a:off x="4205877" y="2203776"/>
            <a:ext cx="32734" cy="46048"/>
            <a:chOff x="0" y="0"/>
            <a:chExt cx="43643" cy="61395"/>
          </a:xfrm>
        </p:grpSpPr>
        <p:sp>
          <p:nvSpPr>
            <p:cNvPr id="3461" name="Freeform: Shape 26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62" name="Freeform: Shape 26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66" name="Graphic 2"/>
          <p:cNvGrpSpPr/>
          <p:nvPr/>
        </p:nvGrpSpPr>
        <p:grpSpPr>
          <a:xfrm>
            <a:off x="4100964" y="2157728"/>
            <a:ext cx="32734" cy="46048"/>
            <a:chOff x="0" y="0"/>
            <a:chExt cx="43643" cy="61395"/>
          </a:xfrm>
        </p:grpSpPr>
        <p:sp>
          <p:nvSpPr>
            <p:cNvPr id="3464" name="Freeform: Shape 259"/>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65" name="Freeform: Shape 26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69" name="Graphic 2"/>
          <p:cNvGrpSpPr/>
          <p:nvPr/>
        </p:nvGrpSpPr>
        <p:grpSpPr>
          <a:xfrm>
            <a:off x="3988070" y="2157728"/>
            <a:ext cx="32734" cy="46048"/>
            <a:chOff x="0" y="0"/>
            <a:chExt cx="43643" cy="61395"/>
          </a:xfrm>
        </p:grpSpPr>
        <p:sp>
          <p:nvSpPr>
            <p:cNvPr id="3467" name="Freeform: Shape 257"/>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68" name="Freeform: Shape 25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72" name="Graphic 2"/>
          <p:cNvGrpSpPr/>
          <p:nvPr/>
        </p:nvGrpSpPr>
        <p:grpSpPr>
          <a:xfrm>
            <a:off x="3841863" y="2157728"/>
            <a:ext cx="32734" cy="46048"/>
            <a:chOff x="0" y="0"/>
            <a:chExt cx="43643" cy="61395"/>
          </a:xfrm>
        </p:grpSpPr>
        <p:sp>
          <p:nvSpPr>
            <p:cNvPr id="3470" name="Freeform: Shape 255"/>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71" name="Freeform: Shape 25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75" name="Graphic 2"/>
          <p:cNvGrpSpPr/>
          <p:nvPr/>
        </p:nvGrpSpPr>
        <p:grpSpPr>
          <a:xfrm>
            <a:off x="3778014" y="2157728"/>
            <a:ext cx="32734" cy="46048"/>
            <a:chOff x="0" y="0"/>
            <a:chExt cx="43643" cy="61395"/>
          </a:xfrm>
        </p:grpSpPr>
        <p:sp>
          <p:nvSpPr>
            <p:cNvPr id="3473" name="Freeform: Shape 25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74" name="Freeform: Shape 25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78" name="Graphic 2"/>
          <p:cNvGrpSpPr/>
          <p:nvPr/>
        </p:nvGrpSpPr>
        <p:grpSpPr>
          <a:xfrm>
            <a:off x="3775005" y="2157728"/>
            <a:ext cx="32734" cy="46048"/>
            <a:chOff x="0" y="0"/>
            <a:chExt cx="43643" cy="61395"/>
          </a:xfrm>
        </p:grpSpPr>
        <p:sp>
          <p:nvSpPr>
            <p:cNvPr id="3476" name="Freeform: Shape 25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77" name="Freeform: Shape 25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81" name="Graphic 2"/>
          <p:cNvGrpSpPr/>
          <p:nvPr/>
        </p:nvGrpSpPr>
        <p:grpSpPr>
          <a:xfrm>
            <a:off x="3760084" y="2157728"/>
            <a:ext cx="32734" cy="46048"/>
            <a:chOff x="0" y="0"/>
            <a:chExt cx="43643" cy="61395"/>
          </a:xfrm>
        </p:grpSpPr>
        <p:sp>
          <p:nvSpPr>
            <p:cNvPr id="3479" name="Freeform: Shape 249"/>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80" name="Freeform: Shape 25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84" name="Graphic 2"/>
          <p:cNvGrpSpPr/>
          <p:nvPr/>
        </p:nvGrpSpPr>
        <p:grpSpPr>
          <a:xfrm>
            <a:off x="3757076" y="2157728"/>
            <a:ext cx="32733" cy="46048"/>
            <a:chOff x="0" y="0"/>
            <a:chExt cx="43643" cy="61395"/>
          </a:xfrm>
        </p:grpSpPr>
        <p:sp>
          <p:nvSpPr>
            <p:cNvPr id="3482" name="Freeform: Shape 247"/>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83" name="Freeform: Shape 24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87" name="Graphic 2"/>
          <p:cNvGrpSpPr/>
          <p:nvPr/>
        </p:nvGrpSpPr>
        <p:grpSpPr>
          <a:xfrm>
            <a:off x="3747591" y="2157728"/>
            <a:ext cx="32734" cy="46048"/>
            <a:chOff x="0" y="0"/>
            <a:chExt cx="43643" cy="61395"/>
          </a:xfrm>
        </p:grpSpPr>
        <p:sp>
          <p:nvSpPr>
            <p:cNvPr id="3485" name="Freeform: Shape 245"/>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86" name="Freeform: Shape 24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90" name="Graphic 2"/>
          <p:cNvGrpSpPr/>
          <p:nvPr/>
        </p:nvGrpSpPr>
        <p:grpSpPr>
          <a:xfrm>
            <a:off x="3737644" y="2157728"/>
            <a:ext cx="32734" cy="46048"/>
            <a:chOff x="0" y="0"/>
            <a:chExt cx="43643" cy="61395"/>
          </a:xfrm>
        </p:grpSpPr>
        <p:sp>
          <p:nvSpPr>
            <p:cNvPr id="3488" name="Freeform: Shape 24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89" name="Freeform: Shape 24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93" name="Graphic 2"/>
          <p:cNvGrpSpPr/>
          <p:nvPr/>
        </p:nvGrpSpPr>
        <p:grpSpPr>
          <a:xfrm>
            <a:off x="3592826" y="2123232"/>
            <a:ext cx="32733" cy="46048"/>
            <a:chOff x="0" y="0"/>
            <a:chExt cx="43643" cy="61395"/>
          </a:xfrm>
        </p:grpSpPr>
        <p:sp>
          <p:nvSpPr>
            <p:cNvPr id="3491" name="Freeform: Shape 24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92" name="Freeform: Shape 24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96" name="Graphic 2"/>
          <p:cNvGrpSpPr/>
          <p:nvPr/>
        </p:nvGrpSpPr>
        <p:grpSpPr>
          <a:xfrm>
            <a:off x="3524349" y="2123232"/>
            <a:ext cx="32734" cy="46048"/>
            <a:chOff x="0" y="0"/>
            <a:chExt cx="43643" cy="61395"/>
          </a:xfrm>
        </p:grpSpPr>
        <p:sp>
          <p:nvSpPr>
            <p:cNvPr id="3494" name="Freeform: Shape 239"/>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95" name="Freeform: Shape 24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499" name="Graphic 2"/>
          <p:cNvGrpSpPr/>
          <p:nvPr/>
        </p:nvGrpSpPr>
        <p:grpSpPr>
          <a:xfrm>
            <a:off x="3256110" y="1962634"/>
            <a:ext cx="32733" cy="46048"/>
            <a:chOff x="0" y="0"/>
            <a:chExt cx="43642" cy="61395"/>
          </a:xfrm>
        </p:grpSpPr>
        <p:sp>
          <p:nvSpPr>
            <p:cNvPr id="3497" name="Freeform: Shape 237"/>
            <p:cNvSpPr/>
            <p:nvPr/>
          </p:nvSpPr>
          <p:spPr>
            <a:xfrm flipH="1">
              <a:off x="21897"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498" name="Freeform: Shape 23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02" name="Graphic 2"/>
          <p:cNvGrpSpPr/>
          <p:nvPr/>
        </p:nvGrpSpPr>
        <p:grpSpPr>
          <a:xfrm>
            <a:off x="3251946" y="1962634"/>
            <a:ext cx="32734" cy="46048"/>
            <a:chOff x="0" y="0"/>
            <a:chExt cx="43643" cy="61395"/>
          </a:xfrm>
        </p:grpSpPr>
        <p:sp>
          <p:nvSpPr>
            <p:cNvPr id="3500" name="Freeform: Shape 235"/>
            <p:cNvSpPr/>
            <p:nvPr/>
          </p:nvSpPr>
          <p:spPr>
            <a:xfrm flipH="1">
              <a:off x="21899"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01" name="Freeform: Shape 23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05" name="Graphic 2"/>
          <p:cNvGrpSpPr/>
          <p:nvPr/>
        </p:nvGrpSpPr>
        <p:grpSpPr>
          <a:xfrm>
            <a:off x="3247782" y="1962634"/>
            <a:ext cx="32734" cy="46048"/>
            <a:chOff x="0" y="0"/>
            <a:chExt cx="43643" cy="61395"/>
          </a:xfrm>
        </p:grpSpPr>
        <p:sp>
          <p:nvSpPr>
            <p:cNvPr id="3503" name="Freeform: Shape 23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04" name="Freeform: Shape 23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08" name="Graphic 2"/>
          <p:cNvGrpSpPr/>
          <p:nvPr/>
        </p:nvGrpSpPr>
        <p:grpSpPr>
          <a:xfrm>
            <a:off x="3243617" y="1962634"/>
            <a:ext cx="32734" cy="46048"/>
            <a:chOff x="0" y="0"/>
            <a:chExt cx="43643" cy="61395"/>
          </a:xfrm>
        </p:grpSpPr>
        <p:sp>
          <p:nvSpPr>
            <p:cNvPr id="3506" name="Freeform: Shape 23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07" name="Freeform: Shape 23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11" name="Graphic 2"/>
          <p:cNvGrpSpPr/>
          <p:nvPr/>
        </p:nvGrpSpPr>
        <p:grpSpPr>
          <a:xfrm>
            <a:off x="3234249" y="1962634"/>
            <a:ext cx="32734" cy="46048"/>
            <a:chOff x="0" y="0"/>
            <a:chExt cx="43643" cy="61395"/>
          </a:xfrm>
        </p:grpSpPr>
        <p:sp>
          <p:nvSpPr>
            <p:cNvPr id="3509" name="Freeform: Shape 229"/>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10" name="Freeform: Shape 23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14" name="Graphic 2"/>
          <p:cNvGrpSpPr/>
          <p:nvPr/>
        </p:nvGrpSpPr>
        <p:grpSpPr>
          <a:xfrm>
            <a:off x="3015864" y="1962634"/>
            <a:ext cx="32734" cy="46048"/>
            <a:chOff x="0" y="0"/>
            <a:chExt cx="43643" cy="61395"/>
          </a:xfrm>
        </p:grpSpPr>
        <p:sp>
          <p:nvSpPr>
            <p:cNvPr id="3512" name="Freeform: Shape 227"/>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13" name="Freeform: Shape 22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17" name="Graphic 2"/>
          <p:cNvGrpSpPr/>
          <p:nvPr/>
        </p:nvGrpSpPr>
        <p:grpSpPr>
          <a:xfrm>
            <a:off x="3002677" y="1962634"/>
            <a:ext cx="32734" cy="46048"/>
            <a:chOff x="0" y="0"/>
            <a:chExt cx="43643" cy="61395"/>
          </a:xfrm>
        </p:grpSpPr>
        <p:sp>
          <p:nvSpPr>
            <p:cNvPr id="3515" name="Freeform: Shape 225"/>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16" name="Freeform: Shape 22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20" name="Graphic 2"/>
          <p:cNvGrpSpPr/>
          <p:nvPr/>
        </p:nvGrpSpPr>
        <p:grpSpPr>
          <a:xfrm>
            <a:off x="2839118" y="1887298"/>
            <a:ext cx="32734" cy="46047"/>
            <a:chOff x="0" y="0"/>
            <a:chExt cx="43643" cy="61394"/>
          </a:xfrm>
        </p:grpSpPr>
        <p:sp>
          <p:nvSpPr>
            <p:cNvPr id="3518" name="Freeform: Shape 22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19" name="Freeform: Shape 22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23" name="Graphic 2"/>
          <p:cNvGrpSpPr/>
          <p:nvPr/>
        </p:nvGrpSpPr>
        <p:grpSpPr>
          <a:xfrm>
            <a:off x="2770990" y="1781210"/>
            <a:ext cx="32734" cy="46048"/>
            <a:chOff x="0" y="0"/>
            <a:chExt cx="43643" cy="61395"/>
          </a:xfrm>
        </p:grpSpPr>
        <p:sp>
          <p:nvSpPr>
            <p:cNvPr id="3521" name="Freeform: Shape 221"/>
            <p:cNvSpPr/>
            <p:nvPr/>
          </p:nvSpPr>
          <p:spPr>
            <a:xfrm flipH="1">
              <a:off x="21899"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22" name="Freeform: Shape 22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26" name="Graphic 2"/>
          <p:cNvGrpSpPr/>
          <p:nvPr/>
        </p:nvGrpSpPr>
        <p:grpSpPr>
          <a:xfrm>
            <a:off x="2767056" y="1781210"/>
            <a:ext cx="32734" cy="46048"/>
            <a:chOff x="0" y="0"/>
            <a:chExt cx="43643" cy="61395"/>
          </a:xfrm>
        </p:grpSpPr>
        <p:sp>
          <p:nvSpPr>
            <p:cNvPr id="3524" name="Freeform: Shape 219"/>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25" name="Freeform: Shape 22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29" name="Graphic 2"/>
          <p:cNvGrpSpPr/>
          <p:nvPr/>
        </p:nvGrpSpPr>
        <p:grpSpPr>
          <a:xfrm>
            <a:off x="2756646" y="1781210"/>
            <a:ext cx="32734" cy="46048"/>
            <a:chOff x="0" y="0"/>
            <a:chExt cx="43643" cy="61395"/>
          </a:xfrm>
        </p:grpSpPr>
        <p:sp>
          <p:nvSpPr>
            <p:cNvPr id="3527" name="Freeform: Shape 217"/>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28" name="Freeform: Shape 21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32" name="Graphic 2"/>
          <p:cNvGrpSpPr/>
          <p:nvPr/>
        </p:nvGrpSpPr>
        <p:grpSpPr>
          <a:xfrm>
            <a:off x="2752598" y="1781210"/>
            <a:ext cx="32734" cy="46048"/>
            <a:chOff x="0" y="0"/>
            <a:chExt cx="43643" cy="61395"/>
          </a:xfrm>
        </p:grpSpPr>
        <p:sp>
          <p:nvSpPr>
            <p:cNvPr id="3530" name="Freeform: Shape 215"/>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31" name="Freeform: Shape 21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35" name="Graphic 2"/>
          <p:cNvGrpSpPr/>
          <p:nvPr/>
        </p:nvGrpSpPr>
        <p:grpSpPr>
          <a:xfrm>
            <a:off x="2621313" y="1781210"/>
            <a:ext cx="32734" cy="46048"/>
            <a:chOff x="0" y="0"/>
            <a:chExt cx="43643" cy="61395"/>
          </a:xfrm>
        </p:grpSpPr>
        <p:sp>
          <p:nvSpPr>
            <p:cNvPr id="3533" name="Freeform: Shape 21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34" name="Freeform: Shape 21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38" name="Graphic 2"/>
          <p:cNvGrpSpPr/>
          <p:nvPr/>
        </p:nvGrpSpPr>
        <p:grpSpPr>
          <a:xfrm>
            <a:off x="2575739" y="1718727"/>
            <a:ext cx="32734" cy="46048"/>
            <a:chOff x="0" y="0"/>
            <a:chExt cx="43643" cy="61395"/>
          </a:xfrm>
        </p:grpSpPr>
        <p:sp>
          <p:nvSpPr>
            <p:cNvPr id="3536" name="Freeform: Shape 21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37" name="Freeform: Shape 21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41" name="Graphic 2"/>
          <p:cNvGrpSpPr/>
          <p:nvPr/>
        </p:nvGrpSpPr>
        <p:grpSpPr>
          <a:xfrm>
            <a:off x="2531091" y="1697900"/>
            <a:ext cx="32734" cy="46048"/>
            <a:chOff x="0" y="0"/>
            <a:chExt cx="43643" cy="61395"/>
          </a:xfrm>
        </p:grpSpPr>
        <p:sp>
          <p:nvSpPr>
            <p:cNvPr id="3539" name="Freeform: Shape 209"/>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40" name="Freeform: Shape 210"/>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44" name="Graphic 2"/>
          <p:cNvGrpSpPr/>
          <p:nvPr/>
        </p:nvGrpSpPr>
        <p:grpSpPr>
          <a:xfrm>
            <a:off x="2521142" y="1697900"/>
            <a:ext cx="32734" cy="46048"/>
            <a:chOff x="0" y="0"/>
            <a:chExt cx="43643" cy="61395"/>
          </a:xfrm>
        </p:grpSpPr>
        <p:sp>
          <p:nvSpPr>
            <p:cNvPr id="3542" name="Freeform: Shape 207"/>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43" name="Freeform: Shape 208"/>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47" name="Graphic 2"/>
          <p:cNvGrpSpPr/>
          <p:nvPr/>
        </p:nvGrpSpPr>
        <p:grpSpPr>
          <a:xfrm>
            <a:off x="2517557" y="1697900"/>
            <a:ext cx="32733" cy="46048"/>
            <a:chOff x="0" y="0"/>
            <a:chExt cx="43643" cy="61395"/>
          </a:xfrm>
        </p:grpSpPr>
        <p:sp>
          <p:nvSpPr>
            <p:cNvPr id="3545" name="Freeform: Shape 205"/>
            <p:cNvSpPr/>
            <p:nvPr/>
          </p:nvSpPr>
          <p:spPr>
            <a:xfrm flipH="1">
              <a:off x="21899"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46" name="Freeform: Shape 206"/>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50" name="Graphic 2"/>
          <p:cNvGrpSpPr/>
          <p:nvPr/>
        </p:nvGrpSpPr>
        <p:grpSpPr>
          <a:xfrm>
            <a:off x="2507262" y="1680165"/>
            <a:ext cx="32734" cy="46048"/>
            <a:chOff x="0" y="0"/>
            <a:chExt cx="43643" cy="61395"/>
          </a:xfrm>
        </p:grpSpPr>
        <p:sp>
          <p:nvSpPr>
            <p:cNvPr id="3548" name="Freeform: Shape 20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49" name="Freeform: Shape 20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53" name="Graphic 2"/>
          <p:cNvGrpSpPr/>
          <p:nvPr/>
        </p:nvGrpSpPr>
        <p:grpSpPr>
          <a:xfrm>
            <a:off x="2185930" y="1564150"/>
            <a:ext cx="32734" cy="46047"/>
            <a:chOff x="0" y="0"/>
            <a:chExt cx="43643" cy="61394"/>
          </a:xfrm>
        </p:grpSpPr>
        <p:sp>
          <p:nvSpPr>
            <p:cNvPr id="3551" name="Freeform: Shape 201"/>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52" name="Freeform: Shape 202"/>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56" name="Graphic 2"/>
          <p:cNvGrpSpPr/>
          <p:nvPr/>
        </p:nvGrpSpPr>
        <p:grpSpPr>
          <a:xfrm>
            <a:off x="1544656" y="1314874"/>
            <a:ext cx="32733" cy="46048"/>
            <a:chOff x="110" y="22"/>
            <a:chExt cx="43643" cy="61395"/>
          </a:xfrm>
        </p:grpSpPr>
        <p:sp>
          <p:nvSpPr>
            <p:cNvPr id="3554" name="Freeform: Shape 199"/>
            <p:cNvSpPr/>
            <p:nvPr/>
          </p:nvSpPr>
          <p:spPr>
            <a:xfrm flipH="1">
              <a:off x="22008" y="22"/>
              <a:ext cx="1" cy="61397"/>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55" name="Freeform: Shape 200"/>
            <p:cNvSpPr/>
            <p:nvPr/>
          </p:nvSpPr>
          <p:spPr>
            <a:xfrm flipH="1" flipV="1">
              <a:off x="110" y="30829"/>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59" name="Graphic 2"/>
          <p:cNvGrpSpPr/>
          <p:nvPr/>
        </p:nvGrpSpPr>
        <p:grpSpPr>
          <a:xfrm>
            <a:off x="1068094" y="1217736"/>
            <a:ext cx="32734" cy="46047"/>
            <a:chOff x="73" y="18"/>
            <a:chExt cx="43643" cy="61394"/>
          </a:xfrm>
        </p:grpSpPr>
        <p:sp>
          <p:nvSpPr>
            <p:cNvPr id="3557" name="Freeform: Shape 197"/>
            <p:cNvSpPr/>
            <p:nvPr/>
          </p:nvSpPr>
          <p:spPr>
            <a:xfrm flipH="1">
              <a:off x="21973" y="18"/>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58" name="Freeform: Shape 198"/>
            <p:cNvSpPr/>
            <p:nvPr/>
          </p:nvSpPr>
          <p:spPr>
            <a:xfrm flipH="1" flipV="1">
              <a:off x="73" y="30824"/>
              <a:ext cx="43645"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62" name="Graphic 2"/>
          <p:cNvGrpSpPr/>
          <p:nvPr/>
        </p:nvGrpSpPr>
        <p:grpSpPr>
          <a:xfrm>
            <a:off x="791759" y="1124501"/>
            <a:ext cx="32734" cy="46047"/>
            <a:chOff x="53" y="13"/>
            <a:chExt cx="43643" cy="61394"/>
          </a:xfrm>
        </p:grpSpPr>
        <p:sp>
          <p:nvSpPr>
            <p:cNvPr id="3560" name="Freeform: Shape 195"/>
            <p:cNvSpPr/>
            <p:nvPr/>
          </p:nvSpPr>
          <p:spPr>
            <a:xfrm flipH="1">
              <a:off x="21953" y="13"/>
              <a:ext cx="1" cy="61396"/>
            </a:xfrm>
            <a:prstGeom prst="line">
              <a:avLst/>
            </a:prstGeom>
            <a:noFill/>
            <a:ln w="19050" cap="flat">
              <a:solidFill>
                <a:srgbClr val="90909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61" name="Freeform: Shape 196"/>
            <p:cNvSpPr/>
            <p:nvPr/>
          </p:nvSpPr>
          <p:spPr>
            <a:xfrm flipH="1" flipV="1">
              <a:off x="53" y="30819"/>
              <a:ext cx="43645" cy="1"/>
            </a:xfrm>
            <a:prstGeom prst="line">
              <a:avLst/>
            </a:prstGeom>
            <a:noFill/>
            <a:ln w="19050" cap="flat">
              <a:solidFill>
                <a:srgbClr val="909090"/>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grpSp>
        <p:nvGrpSpPr>
          <p:cNvPr id="3565" name="Graphic 2"/>
          <p:cNvGrpSpPr/>
          <p:nvPr/>
        </p:nvGrpSpPr>
        <p:grpSpPr>
          <a:xfrm>
            <a:off x="3229736" y="1962634"/>
            <a:ext cx="32734" cy="46048"/>
            <a:chOff x="0" y="0"/>
            <a:chExt cx="43643" cy="61395"/>
          </a:xfrm>
        </p:grpSpPr>
        <p:sp>
          <p:nvSpPr>
            <p:cNvPr id="3563" name="Freeform: Shape 193"/>
            <p:cNvSpPr/>
            <p:nvPr/>
          </p:nvSpPr>
          <p:spPr>
            <a:xfrm flipH="1">
              <a:off x="21898" y="0"/>
              <a:ext cx="1" cy="61396"/>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64" name="Freeform: Shape 194"/>
            <p:cNvSpPr/>
            <p:nvPr/>
          </p:nvSpPr>
          <p:spPr>
            <a:xfrm flipH="1" flipV="1">
              <a:off x="0" y="30806"/>
              <a:ext cx="43644" cy="1"/>
            </a:xfrm>
            <a:prstGeom prst="line">
              <a:avLst/>
            </a:prstGeom>
            <a:noFill/>
            <a:ln w="19050" cap="flat">
              <a:solidFill>
                <a:srgbClr val="AE2C2C"/>
              </a:solidFill>
              <a:prstDash val="solid"/>
              <a:miter lim="800000"/>
            </a:ln>
            <a:effectLst/>
          </p:spPr>
          <p:txBody>
            <a:bodyPr wrap="square" lIns="34289" tIns="34289" rIns="34289" bIns="34289" numCol="1" anchor="t">
              <a:noAutofit/>
            </a:bodyPr>
            <a:lstStyle/>
            <a:p>
              <a:pPr defTabSz="685800" fontAlgn="auto" hangingPunct="0">
                <a:spcBef>
                  <a:spcPts val="0"/>
                </a:spcBef>
                <a:spcAft>
                  <a:spcPts val="0"/>
                </a:spcAft>
              </a:pPr>
              <a:endParaRPr sz="1350" kern="0">
                <a:solidFill>
                  <a:srgbClr val="595959"/>
                </a:solidFill>
                <a:latin typeface="Arial"/>
                <a:cs typeface="Arial"/>
                <a:sym typeface="Arial"/>
              </a:endParaRPr>
            </a:p>
          </p:txBody>
        </p:sp>
      </p:grpSp>
      <p:sp>
        <p:nvSpPr>
          <p:cNvPr id="3566" name="Freeform: Shape 192"/>
          <p:cNvSpPr/>
          <p:nvPr/>
        </p:nvSpPr>
        <p:spPr>
          <a:xfrm>
            <a:off x="800395" y="1147596"/>
            <a:ext cx="4937216" cy="120646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7268" y="21600"/>
                </a:lnTo>
                <a:lnTo>
                  <a:pt x="17268" y="20379"/>
                </a:lnTo>
                <a:lnTo>
                  <a:pt x="16078" y="20379"/>
                </a:lnTo>
                <a:lnTo>
                  <a:pt x="16078" y="19322"/>
                </a:lnTo>
                <a:lnTo>
                  <a:pt x="14570" y="19322"/>
                </a:lnTo>
                <a:lnTo>
                  <a:pt x="14570" y="18495"/>
                </a:lnTo>
                <a:lnTo>
                  <a:pt x="12921" y="18495"/>
                </a:lnTo>
                <a:lnTo>
                  <a:pt x="12921" y="17877"/>
                </a:lnTo>
                <a:lnTo>
                  <a:pt x="11929" y="17877"/>
                </a:lnTo>
                <a:lnTo>
                  <a:pt x="11929" y="16759"/>
                </a:lnTo>
                <a:lnTo>
                  <a:pt x="11166" y="16759"/>
                </a:lnTo>
                <a:lnTo>
                  <a:pt x="11166" y="16147"/>
                </a:lnTo>
                <a:lnTo>
                  <a:pt x="10955" y="16147"/>
                </a:lnTo>
                <a:lnTo>
                  <a:pt x="10955" y="15002"/>
                </a:lnTo>
                <a:lnTo>
                  <a:pt x="9685" y="15002"/>
                </a:lnTo>
                <a:lnTo>
                  <a:pt x="9685" y="14562"/>
                </a:lnTo>
                <a:lnTo>
                  <a:pt x="9241" y="14562"/>
                </a:lnTo>
                <a:lnTo>
                  <a:pt x="9241" y="14096"/>
                </a:lnTo>
                <a:lnTo>
                  <a:pt x="9015" y="14096"/>
                </a:lnTo>
                <a:lnTo>
                  <a:pt x="9015" y="13656"/>
                </a:lnTo>
                <a:lnTo>
                  <a:pt x="8919" y="13656"/>
                </a:lnTo>
                <a:lnTo>
                  <a:pt x="8919" y="12957"/>
                </a:lnTo>
                <a:lnTo>
                  <a:pt x="8752" y="12957"/>
                </a:lnTo>
                <a:lnTo>
                  <a:pt x="8752" y="12229"/>
                </a:lnTo>
                <a:lnTo>
                  <a:pt x="8732" y="12229"/>
                </a:lnTo>
                <a:lnTo>
                  <a:pt x="8732" y="11757"/>
                </a:lnTo>
                <a:lnTo>
                  <a:pt x="7933" y="11757"/>
                </a:lnTo>
                <a:lnTo>
                  <a:pt x="7933" y="10638"/>
                </a:lnTo>
                <a:lnTo>
                  <a:pt x="7766" y="10638"/>
                </a:lnTo>
                <a:lnTo>
                  <a:pt x="7766" y="10265"/>
                </a:lnTo>
                <a:lnTo>
                  <a:pt x="7561" y="10265"/>
                </a:lnTo>
                <a:lnTo>
                  <a:pt x="7561" y="9945"/>
                </a:lnTo>
                <a:lnTo>
                  <a:pt x="7512" y="9945"/>
                </a:lnTo>
                <a:lnTo>
                  <a:pt x="7512" y="9293"/>
                </a:lnTo>
                <a:lnTo>
                  <a:pt x="6846" y="9293"/>
                </a:lnTo>
                <a:lnTo>
                  <a:pt x="6846" y="8923"/>
                </a:lnTo>
                <a:lnTo>
                  <a:pt x="6491" y="8923"/>
                </a:lnTo>
                <a:lnTo>
                  <a:pt x="6491" y="8221"/>
                </a:lnTo>
                <a:lnTo>
                  <a:pt x="6292" y="8221"/>
                </a:lnTo>
                <a:lnTo>
                  <a:pt x="6292" y="7871"/>
                </a:lnTo>
                <a:lnTo>
                  <a:pt x="6061" y="7871"/>
                </a:lnTo>
                <a:lnTo>
                  <a:pt x="6061" y="7533"/>
                </a:lnTo>
                <a:lnTo>
                  <a:pt x="5475" y="7533"/>
                </a:lnTo>
                <a:lnTo>
                  <a:pt x="5475" y="6814"/>
                </a:lnTo>
                <a:lnTo>
                  <a:pt x="5392" y="6814"/>
                </a:lnTo>
                <a:lnTo>
                  <a:pt x="5392" y="6484"/>
                </a:lnTo>
                <a:lnTo>
                  <a:pt x="4692" y="6484"/>
                </a:lnTo>
                <a:lnTo>
                  <a:pt x="4692" y="6109"/>
                </a:lnTo>
                <a:lnTo>
                  <a:pt x="4403" y="6109"/>
                </a:lnTo>
                <a:lnTo>
                  <a:pt x="4403" y="5829"/>
                </a:lnTo>
                <a:lnTo>
                  <a:pt x="4381" y="5829"/>
                </a:lnTo>
                <a:lnTo>
                  <a:pt x="4381" y="5133"/>
                </a:lnTo>
                <a:lnTo>
                  <a:pt x="4217" y="5133"/>
                </a:lnTo>
                <a:lnTo>
                  <a:pt x="4217" y="4757"/>
                </a:lnTo>
                <a:lnTo>
                  <a:pt x="3870" y="4757"/>
                </a:lnTo>
                <a:lnTo>
                  <a:pt x="3870" y="4454"/>
                </a:lnTo>
                <a:lnTo>
                  <a:pt x="3489" y="4454"/>
                </a:lnTo>
                <a:lnTo>
                  <a:pt x="3489" y="3775"/>
                </a:lnTo>
                <a:lnTo>
                  <a:pt x="3442" y="3775"/>
                </a:lnTo>
                <a:lnTo>
                  <a:pt x="3442" y="3408"/>
                </a:lnTo>
                <a:lnTo>
                  <a:pt x="3190" y="3408"/>
                </a:lnTo>
                <a:lnTo>
                  <a:pt x="3190" y="2729"/>
                </a:lnTo>
                <a:lnTo>
                  <a:pt x="2836" y="2729"/>
                </a:lnTo>
                <a:lnTo>
                  <a:pt x="2836" y="2348"/>
                </a:lnTo>
                <a:lnTo>
                  <a:pt x="2421" y="2348"/>
                </a:lnTo>
                <a:lnTo>
                  <a:pt x="2421" y="2027"/>
                </a:lnTo>
                <a:lnTo>
                  <a:pt x="2218" y="2027"/>
                </a:lnTo>
                <a:lnTo>
                  <a:pt x="2218" y="1669"/>
                </a:lnTo>
                <a:lnTo>
                  <a:pt x="1188" y="1669"/>
                </a:lnTo>
                <a:lnTo>
                  <a:pt x="1188" y="979"/>
                </a:lnTo>
                <a:lnTo>
                  <a:pt x="1106" y="979"/>
                </a:lnTo>
                <a:lnTo>
                  <a:pt x="1106" y="0"/>
                </a:lnTo>
                <a:lnTo>
                  <a:pt x="0" y="0"/>
                </a:lnTo>
              </a:path>
            </a:pathLst>
          </a:custGeom>
          <a:ln w="19050">
            <a:solidFill>
              <a:srgbClr val="AE2C2C"/>
            </a:solidFill>
            <a:miter/>
          </a:ln>
        </p:spPr>
        <p:txBody>
          <a:bodyPr lIns="34289" rIns="34289" anchor="ctr"/>
          <a:lstStyle/>
          <a:p>
            <a:pPr defTabSz="685800" fontAlgn="auto" hangingPunct="0">
              <a:spcBef>
                <a:spcPts val="0"/>
              </a:spcBef>
              <a:spcAft>
                <a:spcPts val="0"/>
              </a:spcAft>
              <a:defRPr sz="1400">
                <a:solidFill>
                  <a:srgbClr val="000000"/>
                </a:solidFill>
              </a:defRPr>
            </a:pPr>
            <a:endParaRPr sz="1050" kern="0">
              <a:solidFill>
                <a:srgbClr val="000000"/>
              </a:solidFill>
              <a:latin typeface="Arial"/>
              <a:cs typeface="Arial"/>
              <a:sym typeface="Arial"/>
            </a:endParaRPr>
          </a:p>
        </p:txBody>
      </p:sp>
      <p:sp>
        <p:nvSpPr>
          <p:cNvPr id="3567" name="TextBox 437"/>
          <p:cNvSpPr txBox="1"/>
          <p:nvPr/>
        </p:nvSpPr>
        <p:spPr>
          <a:xfrm>
            <a:off x="2916686" y="1055546"/>
            <a:ext cx="421908"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1300" b="1">
                <a:solidFill>
                  <a:srgbClr val="0B41CD"/>
                </a:solidFill>
              </a:defRPr>
            </a:lvl1pPr>
          </a:lstStyle>
          <a:p>
            <a:pPr defTabSz="685800" fontAlgn="auto" hangingPunct="0">
              <a:spcBef>
                <a:spcPts val="0"/>
              </a:spcBef>
              <a:spcAft>
                <a:spcPts val="0"/>
              </a:spcAft>
            </a:pPr>
            <a:r>
              <a:rPr sz="975" kern="0">
                <a:latin typeface="Arial"/>
                <a:cs typeface="Arial"/>
                <a:sym typeface="Arial"/>
              </a:rPr>
              <a:t>93.6%</a:t>
            </a:r>
          </a:p>
        </p:txBody>
      </p:sp>
      <p:sp>
        <p:nvSpPr>
          <p:cNvPr id="3568" name="TextBox 439"/>
          <p:cNvSpPr txBox="1"/>
          <p:nvPr/>
        </p:nvSpPr>
        <p:spPr>
          <a:xfrm>
            <a:off x="2929719" y="1720352"/>
            <a:ext cx="421908"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1300" b="1">
                <a:solidFill>
                  <a:srgbClr val="AE2C2C"/>
                </a:solidFill>
              </a:defRPr>
            </a:lvl1pPr>
          </a:lstStyle>
          <a:p>
            <a:pPr defTabSz="685800" fontAlgn="auto" hangingPunct="0">
              <a:spcBef>
                <a:spcPts val="0"/>
              </a:spcBef>
              <a:spcAft>
                <a:spcPts val="0"/>
              </a:spcAft>
            </a:pPr>
            <a:r>
              <a:rPr sz="975" kern="0">
                <a:latin typeface="Arial"/>
                <a:cs typeface="Arial"/>
                <a:sym typeface="Arial"/>
              </a:rPr>
              <a:t>63.7%</a:t>
            </a:r>
          </a:p>
        </p:txBody>
      </p:sp>
      <p:sp>
        <p:nvSpPr>
          <p:cNvPr id="3569" name="TextBox 5"/>
          <p:cNvSpPr txBox="1"/>
          <p:nvPr/>
        </p:nvSpPr>
        <p:spPr>
          <a:xfrm>
            <a:off x="237157" y="3916792"/>
            <a:ext cx="402354"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Alectinib</a:t>
            </a:r>
          </a:p>
        </p:txBody>
      </p:sp>
      <p:sp>
        <p:nvSpPr>
          <p:cNvPr id="3570" name="TextBox 440"/>
          <p:cNvSpPr txBox="1"/>
          <p:nvPr/>
        </p:nvSpPr>
        <p:spPr>
          <a:xfrm>
            <a:off x="220006" y="3786250"/>
            <a:ext cx="511358"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100" b="1">
                <a:solidFill>
                  <a:srgbClr val="000000"/>
                </a:solidFill>
              </a:defRPr>
            </a:lvl1pPr>
          </a:lstStyle>
          <a:p>
            <a:pPr defTabSz="685800" fontAlgn="auto" hangingPunct="0">
              <a:spcBef>
                <a:spcPts val="0"/>
              </a:spcBef>
              <a:spcAft>
                <a:spcPts val="0"/>
              </a:spcAft>
            </a:pPr>
            <a:r>
              <a:rPr sz="825" kern="0">
                <a:latin typeface="Arial"/>
                <a:cs typeface="Arial"/>
                <a:sym typeface="Arial"/>
              </a:rPr>
              <a:t>No. at risk</a:t>
            </a:r>
          </a:p>
        </p:txBody>
      </p:sp>
      <p:sp>
        <p:nvSpPr>
          <p:cNvPr id="3571" name="TextBox 441"/>
          <p:cNvSpPr txBox="1"/>
          <p:nvPr/>
        </p:nvSpPr>
        <p:spPr>
          <a:xfrm>
            <a:off x="232117" y="4037533"/>
            <a:ext cx="343043"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sz="1100">
                <a:solidFill>
                  <a:srgbClr val="000000"/>
                </a:solidFill>
              </a:defRPr>
            </a:lvl1pPr>
          </a:lstStyle>
          <a:p>
            <a:pPr defTabSz="685800" fontAlgn="auto" hangingPunct="0">
              <a:spcBef>
                <a:spcPts val="0"/>
              </a:spcBef>
              <a:spcAft>
                <a:spcPts val="0"/>
              </a:spcAft>
            </a:pPr>
            <a:r>
              <a:rPr sz="825" kern="0">
                <a:latin typeface="Arial"/>
                <a:cs typeface="Arial"/>
                <a:sym typeface="Arial"/>
              </a:rPr>
              <a:t>Chemo</a:t>
            </a:r>
          </a:p>
        </p:txBody>
      </p:sp>
      <p:sp>
        <p:nvSpPr>
          <p:cNvPr id="3572" name="Straight Connector 443"/>
          <p:cNvSpPr/>
          <p:nvPr/>
        </p:nvSpPr>
        <p:spPr>
          <a:xfrm flipV="1">
            <a:off x="4007769" y="1408164"/>
            <a:ext cx="1" cy="1982770"/>
          </a:xfrm>
          <a:prstGeom prst="line">
            <a:avLst/>
          </a:prstGeom>
          <a:ln w="12700">
            <a:solidFill>
              <a:srgbClr val="808080"/>
            </a:solidFill>
            <a:prstDash val="dash"/>
          </a:ln>
        </p:spPr>
        <p:txBody>
          <a:bodyPr lIns="34289" rIns="34289"/>
          <a:lstStyle/>
          <a:p>
            <a:pPr defTabSz="685800" fontAlgn="auto" hangingPunct="0">
              <a:spcBef>
                <a:spcPts val="0"/>
              </a:spcBef>
              <a:spcAft>
                <a:spcPts val="0"/>
              </a:spcAft>
            </a:pPr>
            <a:endParaRPr sz="1350" kern="0">
              <a:solidFill>
                <a:srgbClr val="595959"/>
              </a:solidFill>
              <a:latin typeface="Arial"/>
              <a:cs typeface="Arial"/>
              <a:sym typeface="Arial"/>
            </a:endParaRPr>
          </a:p>
        </p:txBody>
      </p:sp>
      <p:sp>
        <p:nvSpPr>
          <p:cNvPr id="3573" name="TextBox 444"/>
          <p:cNvSpPr txBox="1"/>
          <p:nvPr/>
        </p:nvSpPr>
        <p:spPr>
          <a:xfrm>
            <a:off x="3993066" y="1190956"/>
            <a:ext cx="639894"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defRPr sz="1300" b="1">
                <a:solidFill>
                  <a:srgbClr val="0B41CD"/>
                </a:solidFill>
              </a:defRPr>
            </a:lvl1pPr>
          </a:lstStyle>
          <a:p>
            <a:pPr defTabSz="685800" fontAlgn="auto" hangingPunct="0">
              <a:spcBef>
                <a:spcPts val="0"/>
              </a:spcBef>
              <a:spcAft>
                <a:spcPts val="0"/>
              </a:spcAft>
            </a:pPr>
            <a:r>
              <a:rPr sz="975" kern="0">
                <a:latin typeface="Arial"/>
                <a:cs typeface="Arial"/>
                <a:sym typeface="Arial"/>
              </a:rPr>
              <a:t>88.7%</a:t>
            </a:r>
          </a:p>
        </p:txBody>
      </p:sp>
      <p:sp>
        <p:nvSpPr>
          <p:cNvPr id="3574" name="TextBox 445"/>
          <p:cNvSpPr txBox="1"/>
          <p:nvPr/>
        </p:nvSpPr>
        <p:spPr>
          <a:xfrm>
            <a:off x="4006098" y="1945870"/>
            <a:ext cx="693538"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defRPr sz="1300" b="1">
                <a:solidFill>
                  <a:srgbClr val="AE2C2C"/>
                </a:solidFill>
              </a:defRPr>
            </a:lvl1pPr>
          </a:lstStyle>
          <a:p>
            <a:pPr defTabSz="685800" fontAlgn="auto" hangingPunct="0">
              <a:spcBef>
                <a:spcPts val="0"/>
              </a:spcBef>
              <a:spcAft>
                <a:spcPts val="0"/>
              </a:spcAft>
            </a:pPr>
            <a:r>
              <a:rPr sz="975" kern="0">
                <a:latin typeface="Arial"/>
                <a:cs typeface="Arial"/>
                <a:sym typeface="Arial"/>
              </a:rPr>
              <a:t>54.0%</a:t>
            </a:r>
          </a:p>
        </p:txBody>
      </p:sp>
      <p:sp>
        <p:nvSpPr>
          <p:cNvPr id="3575" name="TextBox 1"/>
          <p:cNvSpPr txBox="1"/>
          <p:nvPr/>
        </p:nvSpPr>
        <p:spPr>
          <a:xfrm>
            <a:off x="5322854" y="1486493"/>
            <a:ext cx="504835"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100" b="1">
                <a:solidFill>
                  <a:srgbClr val="0B41CD"/>
                </a:solidFill>
              </a:defRPr>
            </a:lvl1pPr>
          </a:lstStyle>
          <a:p>
            <a:pPr defTabSz="685800" fontAlgn="auto" hangingPunct="0">
              <a:spcBef>
                <a:spcPts val="0"/>
              </a:spcBef>
              <a:spcAft>
                <a:spcPts val="0"/>
              </a:spcAft>
            </a:pPr>
            <a:r>
              <a:rPr sz="825" kern="0">
                <a:latin typeface="Arial"/>
                <a:cs typeface="Arial"/>
                <a:sym typeface="Arial"/>
              </a:rPr>
              <a:t>Alectinib</a:t>
            </a:r>
          </a:p>
        </p:txBody>
      </p:sp>
      <p:sp>
        <p:nvSpPr>
          <p:cNvPr id="3576" name="TextBox 48"/>
          <p:cNvSpPr txBox="1"/>
          <p:nvPr/>
        </p:nvSpPr>
        <p:spPr>
          <a:xfrm>
            <a:off x="5068696" y="2130670"/>
            <a:ext cx="840786" cy="126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defRPr sz="1100" b="1">
                <a:solidFill>
                  <a:srgbClr val="AE2C2C"/>
                </a:solidFill>
              </a:defRPr>
            </a:lvl1pPr>
          </a:lstStyle>
          <a:p>
            <a:pPr defTabSz="685800" fontAlgn="auto" hangingPunct="0">
              <a:spcBef>
                <a:spcPts val="0"/>
              </a:spcBef>
              <a:spcAft>
                <a:spcPts val="0"/>
              </a:spcAft>
            </a:pPr>
            <a:r>
              <a:rPr sz="825" kern="0">
                <a:latin typeface="Arial"/>
                <a:cs typeface="Arial"/>
                <a:sym typeface="Arial"/>
              </a:rPr>
              <a:t>Chemotherapy</a:t>
            </a:r>
          </a:p>
        </p:txBody>
      </p:sp>
      <p:sp>
        <p:nvSpPr>
          <p:cNvPr id="3577" name="Freeform: Shape 191"/>
          <p:cNvSpPr/>
          <p:nvPr/>
        </p:nvSpPr>
        <p:spPr>
          <a:xfrm>
            <a:off x="800395" y="1147595"/>
            <a:ext cx="4920793" cy="5091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95" y="0"/>
                </a:lnTo>
                <a:lnTo>
                  <a:pt x="395" y="718"/>
                </a:lnTo>
                <a:lnTo>
                  <a:pt x="1691" y="718"/>
                </a:lnTo>
                <a:lnTo>
                  <a:pt x="1691" y="1526"/>
                </a:lnTo>
                <a:lnTo>
                  <a:pt x="1906" y="1526"/>
                </a:lnTo>
                <a:lnTo>
                  <a:pt x="1906" y="2299"/>
                </a:lnTo>
                <a:lnTo>
                  <a:pt x="5474" y="2299"/>
                </a:lnTo>
                <a:lnTo>
                  <a:pt x="5474" y="3044"/>
                </a:lnTo>
                <a:lnTo>
                  <a:pt x="5511" y="3044"/>
                </a:lnTo>
                <a:lnTo>
                  <a:pt x="5511" y="3755"/>
                </a:lnTo>
                <a:lnTo>
                  <a:pt x="5573" y="3755"/>
                </a:lnTo>
                <a:lnTo>
                  <a:pt x="5573" y="4459"/>
                </a:lnTo>
                <a:lnTo>
                  <a:pt x="6592" y="4459"/>
                </a:lnTo>
                <a:lnTo>
                  <a:pt x="6592" y="5371"/>
                </a:lnTo>
                <a:lnTo>
                  <a:pt x="7474" y="5371"/>
                </a:lnTo>
                <a:lnTo>
                  <a:pt x="7474" y="6075"/>
                </a:lnTo>
                <a:lnTo>
                  <a:pt x="10377" y="6075"/>
                </a:lnTo>
                <a:lnTo>
                  <a:pt x="10377" y="7345"/>
                </a:lnTo>
                <a:lnTo>
                  <a:pt x="10827" y="7345"/>
                </a:lnTo>
                <a:lnTo>
                  <a:pt x="10827" y="8615"/>
                </a:lnTo>
                <a:lnTo>
                  <a:pt x="13184" y="8615"/>
                </a:lnTo>
                <a:lnTo>
                  <a:pt x="13184" y="10748"/>
                </a:lnTo>
                <a:lnTo>
                  <a:pt x="15036" y="10748"/>
                </a:lnTo>
                <a:lnTo>
                  <a:pt x="15036" y="13040"/>
                </a:lnTo>
                <a:lnTo>
                  <a:pt x="15137" y="13040"/>
                </a:lnTo>
                <a:lnTo>
                  <a:pt x="15137" y="15401"/>
                </a:lnTo>
                <a:lnTo>
                  <a:pt x="15180" y="15401"/>
                </a:lnTo>
                <a:lnTo>
                  <a:pt x="15180" y="18238"/>
                </a:lnTo>
                <a:lnTo>
                  <a:pt x="16513" y="18238"/>
                </a:lnTo>
                <a:lnTo>
                  <a:pt x="16513" y="21600"/>
                </a:lnTo>
                <a:lnTo>
                  <a:pt x="21600" y="21600"/>
                </a:lnTo>
              </a:path>
            </a:pathLst>
          </a:custGeom>
          <a:ln w="19050">
            <a:solidFill>
              <a:srgbClr val="0B41CD"/>
            </a:solidFill>
            <a:miter/>
          </a:ln>
        </p:spPr>
        <p:txBody>
          <a:bodyPr lIns="34289" rIns="34289" anchor="ctr"/>
          <a:lstStyle/>
          <a:p>
            <a:pPr defTabSz="685800" fontAlgn="auto" hangingPunct="0">
              <a:spcBef>
                <a:spcPts val="0"/>
              </a:spcBef>
              <a:spcAft>
                <a:spcPts val="0"/>
              </a:spcAft>
              <a:defRPr sz="1400">
                <a:solidFill>
                  <a:srgbClr val="000000"/>
                </a:solidFill>
              </a:defRPr>
            </a:pPr>
            <a:endParaRPr sz="1050" kern="0">
              <a:solidFill>
                <a:srgbClr val="000000"/>
              </a:solidFill>
              <a:latin typeface="Arial"/>
              <a:cs typeface="Arial"/>
              <a:sym typeface="Arial"/>
            </a:endParaRPr>
          </a:p>
        </p:txBody>
      </p:sp>
      <p:graphicFrame>
        <p:nvGraphicFramePr>
          <p:cNvPr id="3578" name="Google Shape;1845;p14"/>
          <p:cNvGraphicFramePr/>
          <p:nvPr/>
        </p:nvGraphicFramePr>
        <p:xfrm>
          <a:off x="5981700" y="1045179"/>
          <a:ext cx="2994434" cy="3496024"/>
        </p:xfrm>
        <a:graphic>
          <a:graphicData uri="http://schemas.openxmlformats.org/drawingml/2006/table">
            <a:tbl>
              <a:tblPr/>
              <a:tblGrid>
                <a:gridCol w="960499">
                  <a:extLst>
                    <a:ext uri="{9D8B030D-6E8A-4147-A177-3AD203B41FA5}">
                      <a16:colId xmlns:a16="http://schemas.microsoft.com/office/drawing/2014/main" val="20000"/>
                    </a:ext>
                  </a:extLst>
                </a:gridCol>
                <a:gridCol w="1003168">
                  <a:extLst>
                    <a:ext uri="{9D8B030D-6E8A-4147-A177-3AD203B41FA5}">
                      <a16:colId xmlns:a16="http://schemas.microsoft.com/office/drawing/2014/main" val="20001"/>
                    </a:ext>
                  </a:extLst>
                </a:gridCol>
                <a:gridCol w="1030767">
                  <a:extLst>
                    <a:ext uri="{9D8B030D-6E8A-4147-A177-3AD203B41FA5}">
                      <a16:colId xmlns:a16="http://schemas.microsoft.com/office/drawing/2014/main" val="20002"/>
                    </a:ext>
                  </a:extLst>
                </a:gridCol>
              </a:tblGrid>
              <a:tr h="450375">
                <a:tc>
                  <a:txBody>
                    <a:bodyPr/>
                    <a:lstStyle/>
                    <a:p>
                      <a:pPr algn="l" defTabSz="914400">
                        <a:defRPr sz="1200">
                          <a:solidFill>
                            <a:srgbClr val="000000"/>
                          </a:solidFill>
                          <a:sym typeface="Arial"/>
                        </a:defRPr>
                      </a:pPr>
                      <a:endParaRPr sz="900"/>
                    </a:p>
                  </a:txBody>
                  <a:tcPr marL="0" marR="0" marT="0" marB="0"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marR="63500" algn="ctr" defTabSz="914400">
                        <a:lnSpc>
                          <a:spcPct val="115000"/>
                        </a:lnSpc>
                        <a:defRPr sz="1800">
                          <a:solidFill>
                            <a:srgbClr val="000000"/>
                          </a:solidFill>
                        </a:defRPr>
                      </a:pPr>
                      <a:r>
                        <a:rPr sz="900" b="1">
                          <a:solidFill>
                            <a:srgbClr val="FFFFFF"/>
                          </a:solidFill>
                          <a:sym typeface="Arial"/>
                        </a:rPr>
                        <a:t>Alectinib (N=130)</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solidFill>
                      <a:srgbClr val="0B41CD"/>
                    </a:solidFill>
                  </a:tcPr>
                </a:tc>
                <a:tc>
                  <a:txBody>
                    <a:bodyPr/>
                    <a:lstStyle/>
                    <a:p>
                      <a:pPr marR="63500" algn="ctr" defTabSz="914400">
                        <a:lnSpc>
                          <a:spcPct val="115000"/>
                        </a:lnSpc>
                        <a:defRPr sz="1800">
                          <a:solidFill>
                            <a:srgbClr val="000000"/>
                          </a:solidFill>
                        </a:defRPr>
                      </a:pPr>
                      <a:r>
                        <a:rPr sz="900" b="1">
                          <a:solidFill>
                            <a:srgbClr val="FFFFFF"/>
                          </a:solidFill>
                          <a:sym typeface="Arial"/>
                        </a:rPr>
                        <a:t>Chemotherapy (N=127)</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solidFill>
                      <a:srgbClr val="AE2C2C"/>
                    </a:solidFill>
                  </a:tcPr>
                </a:tc>
                <a:extLst>
                  <a:ext uri="{0D108BD9-81ED-4DB2-BD59-A6C34878D82A}">
                    <a16:rowId xmlns:a16="http://schemas.microsoft.com/office/drawing/2014/main" val="10000"/>
                  </a:ext>
                </a:extLst>
              </a:tr>
              <a:tr h="569087">
                <a:tc>
                  <a:txBody>
                    <a:bodyPr/>
                    <a:lstStyle/>
                    <a:p>
                      <a:pPr marR="63500" algn="l" defTabSz="914400">
                        <a:lnSpc>
                          <a:spcPct val="115000"/>
                        </a:lnSpc>
                        <a:defRPr sz="1100">
                          <a:solidFill>
                            <a:srgbClr val="000000"/>
                          </a:solidFill>
                          <a:sym typeface="Arial"/>
                        </a:defRPr>
                      </a:pPr>
                      <a:r>
                        <a:rPr sz="800"/>
                        <a:t>Patients with event</a:t>
                      </a:r>
                    </a:p>
                    <a:p>
                      <a:pPr marR="63500" indent="85725" algn="l" defTabSz="914400">
                        <a:lnSpc>
                          <a:spcPct val="115000"/>
                        </a:lnSpc>
                        <a:defRPr sz="1100">
                          <a:solidFill>
                            <a:srgbClr val="000000"/>
                          </a:solidFill>
                          <a:sym typeface="Arial"/>
                        </a:defRPr>
                      </a:pPr>
                      <a:r>
                        <a:rPr sz="800"/>
                        <a:t>Death</a:t>
                      </a:r>
                    </a:p>
                    <a:p>
                      <a:pPr marR="63500" indent="85725" algn="l" defTabSz="914400">
                        <a:lnSpc>
                          <a:spcPct val="115000"/>
                        </a:lnSpc>
                        <a:defRPr sz="1100">
                          <a:solidFill>
                            <a:srgbClr val="000000"/>
                          </a:solidFill>
                          <a:sym typeface="Arial"/>
                        </a:defRPr>
                      </a:pPr>
                      <a:r>
                        <a:rPr sz="800"/>
                        <a:t>Recurrence</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marR="63500" algn="ctr" defTabSz="914400">
                        <a:lnSpc>
                          <a:spcPct val="115000"/>
                        </a:lnSpc>
                        <a:defRPr sz="1800">
                          <a:solidFill>
                            <a:srgbClr val="000000"/>
                          </a:solidFill>
                        </a:defRPr>
                      </a:pPr>
                      <a:r>
                        <a:rPr sz="800">
                          <a:sym typeface="Arial"/>
                        </a:rPr>
                        <a:t>15 (12%)
0
15</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marR="63500" algn="ctr" defTabSz="914400">
                        <a:lnSpc>
                          <a:spcPct val="115000"/>
                        </a:lnSpc>
                        <a:defRPr sz="1800">
                          <a:solidFill>
                            <a:srgbClr val="000000"/>
                          </a:solidFill>
                        </a:defRPr>
                      </a:pPr>
                      <a:r>
                        <a:rPr sz="800">
                          <a:sym typeface="Arial"/>
                        </a:rPr>
                        <a:t>50 (39%) 1 49</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noFill/>
                  </a:tcPr>
                </a:tc>
                <a:extLst>
                  <a:ext uri="{0D108BD9-81ED-4DB2-BD59-A6C34878D82A}">
                    <a16:rowId xmlns:a16="http://schemas.microsoft.com/office/drawing/2014/main" val="10001"/>
                  </a:ext>
                </a:extLst>
              </a:tr>
              <a:tr h="1558195">
                <a:tc>
                  <a:txBody>
                    <a:bodyPr/>
                    <a:lstStyle/>
                    <a:p>
                      <a:pPr algn="l" defTabSz="914400">
                        <a:defRPr sz="1800">
                          <a:solidFill>
                            <a:srgbClr val="000000"/>
                          </a:solidFill>
                        </a:defRPr>
                      </a:pPr>
                      <a:r>
                        <a:rPr sz="800">
                          <a:sym typeface="Arial"/>
                        </a:rPr>
                        <a:t>Median DFS, months (95% CI)</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ctr" defTabSz="914400">
                        <a:defRPr sz="1800">
                          <a:solidFill>
                            <a:srgbClr val="000000"/>
                          </a:solidFill>
                        </a:defRPr>
                      </a:pPr>
                      <a:r>
                        <a:rPr sz="800">
                          <a:sym typeface="Arial"/>
                        </a:rPr>
                        <a:t>Not reached </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noFill/>
                  </a:tcPr>
                </a:tc>
                <a:tc>
                  <a:txBody>
                    <a:bodyPr/>
                    <a:lstStyle/>
                    <a:p>
                      <a:pPr algn="ctr" defTabSz="914400">
                        <a:defRPr sz="1800">
                          <a:solidFill>
                            <a:srgbClr val="000000"/>
                          </a:solidFill>
                        </a:defRPr>
                      </a:pPr>
                      <a:r>
                        <a:rPr sz="800">
                          <a:sym typeface="Arial"/>
                        </a:rPr>
                        <a:t>41.3  (28.5, NE)</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noFill/>
                  </a:tcPr>
                </a:tc>
                <a:extLst>
                  <a:ext uri="{0D108BD9-81ED-4DB2-BD59-A6C34878D82A}">
                    <a16:rowId xmlns:a16="http://schemas.microsoft.com/office/drawing/2014/main" val="10002"/>
                  </a:ext>
                </a:extLst>
              </a:tr>
              <a:tr h="398969">
                <a:tc>
                  <a:txBody>
                    <a:bodyPr/>
                    <a:lstStyle/>
                    <a:p>
                      <a:pPr marR="63500" algn="l" defTabSz="914400">
                        <a:lnSpc>
                          <a:spcPct val="115000"/>
                        </a:lnSpc>
                        <a:defRPr sz="1100" b="1">
                          <a:solidFill>
                            <a:srgbClr val="000000"/>
                          </a:solidFill>
                          <a:sym typeface="Arial"/>
                        </a:defRPr>
                      </a:pPr>
                      <a:r>
                        <a:rPr sz="800"/>
                        <a:t>DFS HR </a:t>
                      </a:r>
                      <a:br>
                        <a:rPr sz="800"/>
                      </a:br>
                      <a:r>
                        <a:rPr sz="800" b="0"/>
                        <a:t>(95% CI)</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noFill/>
                  </a:tcPr>
                </a:tc>
                <a:tc gridSpan="2">
                  <a:txBody>
                    <a:bodyPr/>
                    <a:lstStyle/>
                    <a:p>
                      <a:pPr marR="63500" indent="63500" algn="ctr" defTabSz="914400">
                        <a:lnSpc>
                          <a:spcPct val="115000"/>
                        </a:lnSpc>
                        <a:spcBef>
                          <a:spcPts val="300"/>
                        </a:spcBef>
                        <a:defRPr sz="1300" b="1">
                          <a:solidFill>
                            <a:srgbClr val="000000"/>
                          </a:solidFill>
                          <a:sym typeface="Arial"/>
                        </a:defRPr>
                      </a:pPr>
                      <a:r>
                        <a:rPr sz="1000"/>
                        <a:t>0.24 </a:t>
                      </a:r>
                      <a:r>
                        <a:rPr sz="900" b="0"/>
                        <a:t>(0.13, 0.43)</a:t>
                      </a:r>
                      <a:br>
                        <a:rPr sz="900" b="0"/>
                      </a:br>
                      <a:r>
                        <a:rPr sz="900" b="0"/>
                        <a:t>p</a:t>
                      </a:r>
                      <a:r>
                        <a:rPr sz="800" b="0" baseline="30000"/>
                        <a:t>‡</a:t>
                      </a:r>
                      <a:r>
                        <a:rPr sz="900" b="0"/>
                        <a:t>&lt;0.0001</a:t>
                      </a:r>
                    </a:p>
                  </a:txBody>
                  <a:tcPr marL="0" marR="0" marT="0" marB="0" anchor="ctr" horzOverflow="overflow">
                    <a:lnL>
                      <a:solidFill>
                        <a:srgbClr val="000000"/>
                      </a:solidFill>
                    </a:lnL>
                    <a:lnR>
                      <a:solidFill>
                        <a:srgbClr val="000000"/>
                      </a:solidFill>
                    </a:lnR>
                    <a:lnT>
                      <a:solidFill>
                        <a:srgbClr val="000000"/>
                      </a:solidFill>
                    </a:lnT>
                    <a:lnB>
                      <a:solidFill>
                        <a:srgbClr val="000000"/>
                      </a:solidFill>
                    </a:lnB>
                    <a:noFill/>
                  </a:tcPr>
                </a:tc>
                <a:tc hMerge="1">
                  <a:txBody>
                    <a:bodyPr/>
                    <a:lstStyle/>
                    <a:p>
                      <a:endParaRPr lang="it-US"/>
                    </a:p>
                  </a:txBody>
                  <a:tcPr/>
                </a:tc>
                <a:extLst>
                  <a:ext uri="{0D108BD9-81ED-4DB2-BD59-A6C34878D82A}">
                    <a16:rowId xmlns:a16="http://schemas.microsoft.com/office/drawing/2014/main" val="10003"/>
                  </a:ext>
                </a:extLst>
              </a:tr>
            </a:tbl>
          </a:graphicData>
        </a:graphic>
      </p:graphicFrame>
      <p:sp>
        <p:nvSpPr>
          <p:cNvPr id="3" name="Segnaposto testo 22">
            <a:extLst>
              <a:ext uri="{FF2B5EF4-FFF2-40B4-BE49-F238E27FC236}">
                <a16:creationId xmlns:a16="http://schemas.microsoft.com/office/drawing/2014/main" id="{6F388B04-099D-158A-DFEB-1B0FF40F6BAA}"/>
              </a:ext>
            </a:extLst>
          </p:cNvPr>
          <p:cNvSpPr txBox="1">
            <a:spLocks/>
          </p:cNvSpPr>
          <p:nvPr/>
        </p:nvSpPr>
        <p:spPr>
          <a:xfrm>
            <a:off x="1770291" y="4771065"/>
            <a:ext cx="2400779" cy="180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a:bodyPr>
          <a:lstStyle>
            <a:lvl1pPr marL="304792" marR="0" indent="0" algn="l" defTabSz="914400" rtl="0" latinLnBrk="0">
              <a:lnSpc>
                <a:spcPct val="100000"/>
              </a:lnSpc>
              <a:spcBef>
                <a:spcPts val="400"/>
              </a:spcBef>
              <a:spcAft>
                <a:spcPts val="0"/>
              </a:spcAft>
              <a:buClrTx/>
              <a:buSzTx/>
              <a:buFontTx/>
              <a:buNone/>
              <a:tabLst/>
              <a:defRPr sz="1200" b="1" i="0" u="none" strike="noStrike" cap="none" spc="0" baseline="0">
                <a:solidFill>
                  <a:srgbClr val="C9473E"/>
                </a:solidFill>
                <a:uFillTx/>
                <a:latin typeface="Arial Narrow"/>
                <a:ea typeface="Arial Narrow"/>
                <a:cs typeface="Arial Narrow"/>
                <a:sym typeface="Arial Narrow"/>
              </a:defRPr>
            </a:lvl1pPr>
            <a:lvl2pPr marL="778668" marR="0" indent="-321468" algn="l" defTabSz="457200" rtl="0" latinLnBrk="0">
              <a:lnSpc>
                <a:spcPct val="120000"/>
              </a:lnSpc>
              <a:spcBef>
                <a:spcPts val="1200"/>
              </a:spcBef>
              <a:spcAft>
                <a:spcPts val="0"/>
              </a:spcAft>
              <a:buClr>
                <a:srgbClr val="4F2A84"/>
              </a:buClr>
              <a:buSzPct val="100000"/>
              <a:buFontTx/>
              <a:buChar char="–"/>
              <a:tabLst/>
              <a:defRPr sz="1800" b="0" i="0" u="none" strike="noStrike" cap="none" spc="0" baseline="0">
                <a:solidFill>
                  <a:srgbClr val="4D4D4D"/>
                </a:solidFill>
                <a:uFillTx/>
                <a:latin typeface="Arial"/>
                <a:ea typeface="Arial"/>
                <a:cs typeface="Arial"/>
                <a:sym typeface="Arial"/>
              </a:defRPr>
            </a:lvl2pPr>
            <a:lvl3pPr marL="1208314" marR="0" indent="-293914" algn="l" defTabSz="457200" rtl="0" latinLnBrk="0">
              <a:lnSpc>
                <a:spcPct val="120000"/>
              </a:lnSpc>
              <a:spcBef>
                <a:spcPts val="1200"/>
              </a:spcBef>
              <a:spcAft>
                <a:spcPts val="0"/>
              </a:spcAft>
              <a:buClr>
                <a:srgbClr val="4F2A84"/>
              </a:buClr>
              <a:buSzPct val="100000"/>
              <a:buFontTx/>
              <a:buChar char="▪"/>
              <a:tabLst/>
              <a:defRPr sz="1800" b="0" i="0" u="none" strike="noStrike" cap="none" spc="0" baseline="0">
                <a:solidFill>
                  <a:srgbClr val="4D4D4D"/>
                </a:solidFill>
                <a:uFillTx/>
                <a:latin typeface="Arial"/>
                <a:ea typeface="Arial"/>
                <a:cs typeface="Arial"/>
                <a:sym typeface="Arial"/>
              </a:defRPr>
            </a:lvl3pPr>
            <a:lvl4pPr marL="1714500" marR="0" indent="-342900" algn="l" defTabSz="457200" rtl="0" latinLnBrk="0">
              <a:lnSpc>
                <a:spcPct val="120000"/>
              </a:lnSpc>
              <a:spcBef>
                <a:spcPts val="1200"/>
              </a:spcBef>
              <a:spcAft>
                <a:spcPts val="0"/>
              </a:spcAft>
              <a:buClr>
                <a:srgbClr val="4F2A84"/>
              </a:buClr>
              <a:buSzPct val="100000"/>
              <a:buFontTx/>
              <a:buChar char="–"/>
              <a:tabLst/>
              <a:defRPr sz="1800" b="0" i="0" u="none" strike="noStrike" cap="none" spc="0" baseline="0">
                <a:solidFill>
                  <a:srgbClr val="4D4D4D"/>
                </a:solidFill>
                <a:uFillTx/>
                <a:latin typeface="Arial"/>
                <a:ea typeface="Arial"/>
                <a:cs typeface="Arial"/>
                <a:sym typeface="Arial"/>
              </a:defRPr>
            </a:lvl4pPr>
            <a:lvl5pPr marL="2122714" marR="0" indent="-293914" algn="l" defTabSz="457200" rtl="0" latinLnBrk="0">
              <a:lnSpc>
                <a:spcPct val="120000"/>
              </a:lnSpc>
              <a:spcBef>
                <a:spcPts val="1200"/>
              </a:spcBef>
              <a:spcAft>
                <a:spcPts val="0"/>
              </a:spcAft>
              <a:buClr>
                <a:srgbClr val="4F2A84"/>
              </a:buClr>
              <a:buSzPct val="100000"/>
              <a:buFontTx/>
              <a:buChar char="»"/>
              <a:tabLst/>
              <a:defRPr sz="1800" b="0" i="0" u="none" strike="noStrike" cap="none" spc="0" baseline="0">
                <a:solidFill>
                  <a:srgbClr val="4D4D4D"/>
                </a:solidFill>
                <a:uFillTx/>
                <a:latin typeface="Arial"/>
                <a:ea typeface="Arial"/>
                <a:cs typeface="Arial"/>
                <a:sym typeface="Arial"/>
              </a:defRPr>
            </a:lvl5pPr>
            <a:lvl6pPr marL="2491739" marR="0" indent="-205739" algn="l" defTabSz="457200" rtl="0" latinLnBrk="0">
              <a:lnSpc>
                <a:spcPct val="120000"/>
              </a:lnSpc>
              <a:spcBef>
                <a:spcPts val="1200"/>
              </a:spcBef>
              <a:spcAft>
                <a:spcPts val="0"/>
              </a:spcAft>
              <a:buClr>
                <a:srgbClr val="4F2A84"/>
              </a:buClr>
              <a:buSzPct val="100000"/>
              <a:buFontTx/>
              <a:buChar char="•"/>
              <a:tabLst/>
              <a:defRPr sz="1800" b="0" i="0" u="none" strike="noStrike" cap="none" spc="0" baseline="0">
                <a:solidFill>
                  <a:srgbClr val="4D4D4D"/>
                </a:solidFill>
                <a:uFillTx/>
                <a:latin typeface="Arial"/>
                <a:ea typeface="Arial"/>
                <a:cs typeface="Arial"/>
                <a:sym typeface="Arial"/>
              </a:defRPr>
            </a:lvl6pPr>
            <a:lvl7pPr marL="2948939" marR="0" indent="-205739" algn="l" defTabSz="457200" rtl="0" latinLnBrk="0">
              <a:lnSpc>
                <a:spcPct val="120000"/>
              </a:lnSpc>
              <a:spcBef>
                <a:spcPts val="1200"/>
              </a:spcBef>
              <a:spcAft>
                <a:spcPts val="0"/>
              </a:spcAft>
              <a:buClr>
                <a:srgbClr val="4F2A84"/>
              </a:buClr>
              <a:buSzPct val="100000"/>
              <a:buFontTx/>
              <a:buChar char="•"/>
              <a:tabLst/>
              <a:defRPr sz="1800" b="0" i="0" u="none" strike="noStrike" cap="none" spc="0" baseline="0">
                <a:solidFill>
                  <a:srgbClr val="4D4D4D"/>
                </a:solidFill>
                <a:uFillTx/>
                <a:latin typeface="Arial"/>
                <a:ea typeface="Arial"/>
                <a:cs typeface="Arial"/>
                <a:sym typeface="Arial"/>
              </a:defRPr>
            </a:lvl7pPr>
            <a:lvl8pPr marL="3406140" marR="0" indent="-205740" algn="l" defTabSz="457200" rtl="0" latinLnBrk="0">
              <a:lnSpc>
                <a:spcPct val="120000"/>
              </a:lnSpc>
              <a:spcBef>
                <a:spcPts val="1200"/>
              </a:spcBef>
              <a:spcAft>
                <a:spcPts val="0"/>
              </a:spcAft>
              <a:buClr>
                <a:srgbClr val="4F2A84"/>
              </a:buClr>
              <a:buSzPct val="100000"/>
              <a:buFontTx/>
              <a:buChar char="•"/>
              <a:tabLst/>
              <a:defRPr sz="1800" b="0" i="0" u="none" strike="noStrike" cap="none" spc="0" baseline="0">
                <a:solidFill>
                  <a:srgbClr val="4D4D4D"/>
                </a:solidFill>
                <a:uFillTx/>
                <a:latin typeface="Arial"/>
                <a:ea typeface="Arial"/>
                <a:cs typeface="Arial"/>
                <a:sym typeface="Arial"/>
              </a:defRPr>
            </a:lvl8pPr>
            <a:lvl9pPr marL="3863340" marR="0" indent="-205740" algn="l" defTabSz="457200" rtl="0" latinLnBrk="0">
              <a:lnSpc>
                <a:spcPct val="120000"/>
              </a:lnSpc>
              <a:spcBef>
                <a:spcPts val="1200"/>
              </a:spcBef>
              <a:spcAft>
                <a:spcPts val="0"/>
              </a:spcAft>
              <a:buClr>
                <a:srgbClr val="4F2A84"/>
              </a:buClr>
              <a:buSzPct val="100000"/>
              <a:buFontTx/>
              <a:buChar char="•"/>
              <a:tabLst/>
              <a:defRPr sz="1800" b="0" i="0" u="none" strike="noStrike" cap="none" spc="0" baseline="0">
                <a:solidFill>
                  <a:srgbClr val="4D4D4D"/>
                </a:solidFill>
                <a:uFillTx/>
                <a:latin typeface="Arial"/>
                <a:ea typeface="Arial"/>
                <a:cs typeface="Arial"/>
                <a:sym typeface="Arial"/>
              </a:defRPr>
            </a:lvl9pPr>
          </a:lstStyle>
          <a:p>
            <a:pPr marL="228594" defTabSz="685800" fontAlgn="auto">
              <a:spcBef>
                <a:spcPts val="300"/>
              </a:spcBef>
            </a:pPr>
            <a:r>
              <a:rPr lang="it-IT" sz="900" kern="0" dirty="0"/>
              <a:t>Marina Chiara Garassino </a:t>
            </a:r>
            <a:r>
              <a:rPr lang="it-IT" sz="900" b="0" kern="0" dirty="0"/>
              <a:t>@</a:t>
            </a:r>
            <a:r>
              <a:rPr lang="it-IT" sz="900" b="0" kern="0" dirty="0" err="1"/>
              <a:t>marinagarassino</a:t>
            </a:r>
            <a:endParaRPr lang="it-IT" sz="900" b="0" kern="0" dirty="0"/>
          </a:p>
        </p:txBody>
      </p:sp>
      <p:pic>
        <p:nvPicPr>
          <p:cNvPr id="4" name="Picture 3" descr="A logo for a fitness center&#10;&#10;Description automatically generated">
            <a:extLst>
              <a:ext uri="{FF2B5EF4-FFF2-40B4-BE49-F238E27FC236}">
                <a16:creationId xmlns:a16="http://schemas.microsoft.com/office/drawing/2014/main" id="{F1118BE4-F875-5690-AAAC-B349DAFA1BC6}"/>
              </a:ext>
            </a:extLst>
          </p:cNvPr>
          <p:cNvPicPr>
            <a:picLocks noChangeAspect="1"/>
          </p:cNvPicPr>
          <p:nvPr/>
        </p:nvPicPr>
        <p:blipFill>
          <a:blip r:embed="rId2"/>
          <a:stretch>
            <a:fillRect/>
          </a:stretch>
        </p:blipFill>
        <p:spPr>
          <a:xfrm>
            <a:off x="7697019" y="4716092"/>
            <a:ext cx="908868" cy="225577"/>
          </a:xfrm>
          <a:prstGeom prst="rect">
            <a:avLst/>
          </a:prstGeom>
        </p:spPr>
      </p:pic>
    </p:spTree>
    <p:extLst>
      <p:ext uri="{BB962C8B-B14F-4D97-AF65-F5344CB8AC3E}">
        <p14:creationId xmlns:p14="http://schemas.microsoft.com/office/powerpoint/2010/main" val="226675521"/>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0905-7FE4-92AA-32A1-0EC8E9C44227}"/>
              </a:ext>
            </a:extLst>
          </p:cNvPr>
          <p:cNvSpPr>
            <a:spLocks noGrp="1"/>
          </p:cNvSpPr>
          <p:nvPr>
            <p:ph type="title"/>
          </p:nvPr>
        </p:nvSpPr>
        <p:spPr/>
        <p:txBody>
          <a:bodyPr/>
          <a:lstStyle/>
          <a:p>
            <a:r>
              <a:rPr lang="en-US" dirty="0"/>
              <a:t>ALINA: DFS (Primary Endpoint)</a:t>
            </a:r>
          </a:p>
        </p:txBody>
      </p:sp>
      <p:sp>
        <p:nvSpPr>
          <p:cNvPr id="8" name="Content Placeholder 2">
            <a:extLst>
              <a:ext uri="{FF2B5EF4-FFF2-40B4-BE49-F238E27FC236}">
                <a16:creationId xmlns:a16="http://schemas.microsoft.com/office/drawing/2014/main" id="{17434ACE-BB87-B27F-9F75-C23EB3150A76}"/>
              </a:ext>
            </a:extLst>
          </p:cNvPr>
          <p:cNvSpPr>
            <a:spLocks noGrp="1"/>
          </p:cNvSpPr>
          <p:nvPr>
            <p:ph idx="1"/>
          </p:nvPr>
        </p:nvSpPr>
        <p:spPr>
          <a:xfrm>
            <a:off x="453507" y="4265251"/>
            <a:ext cx="8158147" cy="336550"/>
          </a:xfrm>
        </p:spPr>
        <p:txBody>
          <a:bodyPr/>
          <a:lstStyle/>
          <a:p>
            <a:r>
              <a:rPr lang="en-US" sz="1500" dirty="0"/>
              <a:t>DFS benefit with alectinib vs chemotherapy observed across all subgroups of the ITT population, including age, sex, race, baseline ECOG PS, tobacco use history, tumor stage, and regional LN status</a:t>
            </a:r>
          </a:p>
        </p:txBody>
      </p:sp>
      <p:sp>
        <p:nvSpPr>
          <p:cNvPr id="4" name="Text Box 11">
            <a:extLst>
              <a:ext uri="{FF2B5EF4-FFF2-40B4-BE49-F238E27FC236}">
                <a16:creationId xmlns:a16="http://schemas.microsoft.com/office/drawing/2014/main" id="{2E585A75-18D8-2939-8408-6CBECB47AAB7}"/>
              </a:ext>
            </a:extLst>
          </p:cNvPr>
          <p:cNvSpPr txBox="1">
            <a:spLocks noChangeArrowheads="1"/>
          </p:cNvSpPr>
          <p:nvPr/>
        </p:nvSpPr>
        <p:spPr bwMode="auto">
          <a:xfrm>
            <a:off x="310755" y="4768603"/>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pPr>
            <a:r>
              <a:rPr lang="en-US" altLang="en-US" sz="900" dirty="0">
                <a:solidFill>
                  <a:srgbClr val="455560"/>
                </a:solidFill>
                <a:latin typeface="Calibri" panose="020F0502020204030204" pitchFamily="34" charset="0"/>
                <a:ea typeface="+mn-ea"/>
                <a:cs typeface="Arial" panose="020B0604020202020204" pitchFamily="34" charset="0"/>
              </a:rPr>
              <a:t>Solomon. ESMO 2023. Abstr LBA2. </a:t>
            </a:r>
          </a:p>
        </p:txBody>
      </p:sp>
      <p:graphicFrame>
        <p:nvGraphicFramePr>
          <p:cNvPr id="7" name="Group 3">
            <a:extLst>
              <a:ext uri="{FF2B5EF4-FFF2-40B4-BE49-F238E27FC236}">
                <a16:creationId xmlns:a16="http://schemas.microsoft.com/office/drawing/2014/main" id="{568D761A-66A8-A413-FC13-42521E57DBD2}"/>
              </a:ext>
            </a:extLst>
          </p:cNvPr>
          <p:cNvGraphicFramePr>
            <a:graphicFrameLocks/>
          </p:cNvGraphicFramePr>
          <p:nvPr/>
        </p:nvGraphicFramePr>
        <p:xfrm>
          <a:off x="545307" y="1206103"/>
          <a:ext cx="8051295" cy="2834688"/>
        </p:xfrm>
        <a:graphic>
          <a:graphicData uri="http://schemas.openxmlformats.org/drawingml/2006/table">
            <a:tbl>
              <a:tblPr/>
              <a:tblGrid>
                <a:gridCol w="2930452">
                  <a:extLst>
                    <a:ext uri="{9D8B030D-6E8A-4147-A177-3AD203B41FA5}">
                      <a16:colId xmlns:a16="http://schemas.microsoft.com/office/drawing/2014/main" val="20000"/>
                    </a:ext>
                  </a:extLst>
                </a:gridCol>
                <a:gridCol w="1192358">
                  <a:extLst>
                    <a:ext uri="{9D8B030D-6E8A-4147-A177-3AD203B41FA5}">
                      <a16:colId xmlns:a16="http://schemas.microsoft.com/office/drawing/2014/main" val="3794596978"/>
                    </a:ext>
                  </a:extLst>
                </a:gridCol>
                <a:gridCol w="1192358">
                  <a:extLst>
                    <a:ext uri="{9D8B030D-6E8A-4147-A177-3AD203B41FA5}">
                      <a16:colId xmlns:a16="http://schemas.microsoft.com/office/drawing/2014/main" val="770903540"/>
                    </a:ext>
                  </a:extLst>
                </a:gridCol>
                <a:gridCol w="1698914">
                  <a:extLst>
                    <a:ext uri="{9D8B030D-6E8A-4147-A177-3AD203B41FA5}">
                      <a16:colId xmlns:a16="http://schemas.microsoft.com/office/drawing/2014/main" val="984217613"/>
                    </a:ext>
                  </a:extLst>
                </a:gridCol>
                <a:gridCol w="1037213">
                  <a:extLst>
                    <a:ext uri="{9D8B030D-6E8A-4147-A177-3AD203B41FA5}">
                      <a16:colId xmlns:a16="http://schemas.microsoft.com/office/drawing/2014/main" val="2923945797"/>
                    </a:ext>
                  </a:extLst>
                </a:gridCol>
              </a:tblGrid>
              <a:tr h="4800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400" b="1" i="0" u="none" strike="noStrike" cap="none" normalizeH="0" baseline="0" dirty="0">
                          <a:ln>
                            <a:noFill/>
                          </a:ln>
                          <a:solidFill>
                            <a:schemeClr val="tx1"/>
                          </a:solidFill>
                          <a:effectLst/>
                          <a:latin typeface="Calibri" panose="020F0502020204030204" pitchFamily="34" charset="0"/>
                        </a:rPr>
                        <a:t>Efficacy Outcome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Alectinib</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(n = 130)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CT</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(n = 127)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0" u="none" strike="noStrike" cap="none" normalizeH="0" baseline="0" dirty="0">
                          <a:ln>
                            <a:noFill/>
                          </a:ln>
                          <a:solidFill>
                            <a:schemeClr val="tx1"/>
                          </a:solidFill>
                          <a:effectLst/>
                          <a:latin typeface="Calibri" panose="020F0502020204030204" pitchFamily="34" charset="0"/>
                        </a:rPr>
                        <a:t>HR (95% CI)</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1" i="1" u="none" strike="noStrike" cap="none" normalizeH="0" baseline="0" dirty="0">
                          <a:ln>
                            <a:noFill/>
                          </a:ln>
                          <a:solidFill>
                            <a:schemeClr val="tx1"/>
                          </a:solidFill>
                          <a:effectLst/>
                          <a:latin typeface="Calibri" panose="020F0502020204030204" pitchFamily="34" charset="0"/>
                        </a:rPr>
                        <a:t>P</a:t>
                      </a:r>
                      <a:r>
                        <a:rPr kumimoji="0" lang="en-US" sz="1400" b="1" i="0" u="none" strike="noStrike" cap="none" normalizeH="0" baseline="0" dirty="0">
                          <a:ln>
                            <a:noFill/>
                          </a:ln>
                          <a:solidFill>
                            <a:schemeClr val="tx1"/>
                          </a:solidFill>
                          <a:effectLst/>
                          <a:latin typeface="Calibri" panose="020F0502020204030204" pitchFamily="34" charset="0"/>
                        </a:rPr>
                        <a:t> Value</a:t>
                      </a:r>
                      <a:endParaRPr kumimoji="0" lang="en-US" sz="1400" b="1" i="1" u="none" strike="noStrike" cap="none" normalizeH="0" baseline="0" dirty="0">
                        <a:ln>
                          <a:noFill/>
                        </a:ln>
                        <a:solidFill>
                          <a:schemeClr val="tx1"/>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6858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Median DFS for stage II-IIIA,* mo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2-yr DFS,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3-yr DFS,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NR</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93.8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88.3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44.4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63.0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53.3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0.24 (0.13-0.45)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&lt; .0001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6858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Median DFS for stage IB-IIIA (ITT), mo</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2-yr DFS,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3-yr DFS,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NR</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93.6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88.7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41.3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63.7</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54.0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0.24 (0.13-0.43)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&lt; .0001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89155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2-yr DFS,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Stage IB</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Stage II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Stage IIIA</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92.3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95.6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92.7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71.6</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66.3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60.7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0.21 (0.02-1.84)</a:t>
                      </a:r>
                      <a:endParaRPr kumimoji="0" lang="en-US" sz="1400" b="0" i="0" u="none" strike="noStrike" cap="none" normalizeH="0" baseline="3000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0.24 (0.09-0.65)</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400" b="0" i="0" u="none" strike="noStrike" cap="none" normalizeH="0" baseline="0" dirty="0">
                          <a:ln>
                            <a:noFill/>
                          </a:ln>
                          <a:solidFill>
                            <a:schemeClr val="bg2">
                              <a:lumMod val="10000"/>
                            </a:schemeClr>
                          </a:solidFill>
                          <a:effectLst/>
                          <a:latin typeface="Calibri" panose="020F0502020204030204" pitchFamily="34" charset="0"/>
                        </a:rPr>
                        <a:t>0.25 (0.12-0.53)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400" b="0" i="0" u="none" strike="noStrike" cap="none" normalizeH="0" baseline="0" dirty="0">
                        <a:ln>
                          <a:noFill/>
                        </a:ln>
                        <a:solidFill>
                          <a:schemeClr val="bg2">
                            <a:lumMod val="10000"/>
                          </a:schemeClr>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bl>
          </a:graphicData>
        </a:graphic>
      </p:graphicFrame>
      <p:sp>
        <p:nvSpPr>
          <p:cNvPr id="9" name="TextBox 8">
            <a:extLst>
              <a:ext uri="{FF2B5EF4-FFF2-40B4-BE49-F238E27FC236}">
                <a16:creationId xmlns:a16="http://schemas.microsoft.com/office/drawing/2014/main" id="{4833502C-A2DA-8AB6-C739-E66ECB83419E}"/>
              </a:ext>
            </a:extLst>
          </p:cNvPr>
          <p:cNvSpPr txBox="1"/>
          <p:nvPr/>
        </p:nvSpPr>
        <p:spPr bwMode="auto">
          <a:xfrm>
            <a:off x="545308" y="3949351"/>
            <a:ext cx="191430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eaLnBrk="0" hangingPunct="0">
              <a:spcBef>
                <a:spcPct val="50000"/>
              </a:spcBef>
            </a:pPr>
            <a:r>
              <a:rPr lang="en-US" sz="1050" dirty="0">
                <a:solidFill>
                  <a:srgbClr val="000000"/>
                </a:solidFill>
                <a:latin typeface="Calibri" panose="020F0502020204030204" pitchFamily="34" charset="0"/>
                <a:ea typeface="+mn-ea"/>
                <a:cs typeface="Arial" panose="020B0604020202020204" pitchFamily="34" charset="0"/>
              </a:rPr>
              <a:t>*N = 116 (alectinib) vs 115 (CT).</a:t>
            </a:r>
          </a:p>
        </p:txBody>
      </p:sp>
      <p:pic>
        <p:nvPicPr>
          <p:cNvPr id="3" name="Picture 2" descr="A logo for a fitness center&#10;&#10;Description automatically generated">
            <a:extLst>
              <a:ext uri="{FF2B5EF4-FFF2-40B4-BE49-F238E27FC236}">
                <a16:creationId xmlns:a16="http://schemas.microsoft.com/office/drawing/2014/main" id="{4BA075EF-2BC4-4C3D-AFFD-B4EA953B4800}"/>
              </a:ext>
            </a:extLst>
          </p:cNvPr>
          <p:cNvPicPr>
            <a:picLocks noChangeAspect="1"/>
          </p:cNvPicPr>
          <p:nvPr/>
        </p:nvPicPr>
        <p:blipFill>
          <a:blip r:embed="rId3"/>
          <a:stretch>
            <a:fillRect/>
          </a:stretch>
        </p:blipFill>
        <p:spPr>
          <a:xfrm>
            <a:off x="6721311" y="4716092"/>
            <a:ext cx="2224726" cy="283343"/>
          </a:xfrm>
          <a:prstGeom prst="rect">
            <a:avLst/>
          </a:prstGeom>
        </p:spPr>
      </p:pic>
    </p:spTree>
    <p:extLst>
      <p:ext uri="{BB962C8B-B14F-4D97-AF65-F5344CB8AC3E}">
        <p14:creationId xmlns:p14="http://schemas.microsoft.com/office/powerpoint/2010/main" val="5300996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0905-7FE4-92AA-32A1-0EC8E9C44227}"/>
              </a:ext>
            </a:extLst>
          </p:cNvPr>
          <p:cNvSpPr>
            <a:spLocks noGrp="1"/>
          </p:cNvSpPr>
          <p:nvPr>
            <p:ph type="title"/>
          </p:nvPr>
        </p:nvSpPr>
        <p:spPr/>
        <p:txBody>
          <a:bodyPr/>
          <a:lstStyle/>
          <a:p>
            <a:r>
              <a:rPr lang="en-US" dirty="0"/>
              <a:t>ALINA: CNS DFS, OS, and Sites of Recurrence</a:t>
            </a:r>
          </a:p>
        </p:txBody>
      </p:sp>
      <p:sp>
        <p:nvSpPr>
          <p:cNvPr id="3" name="Content Placeholder 2">
            <a:extLst>
              <a:ext uri="{FF2B5EF4-FFF2-40B4-BE49-F238E27FC236}">
                <a16:creationId xmlns:a16="http://schemas.microsoft.com/office/drawing/2014/main" id="{F36C99CD-0CD5-0587-C397-B105F57BD506}"/>
              </a:ext>
            </a:extLst>
          </p:cNvPr>
          <p:cNvSpPr>
            <a:spLocks noGrp="1"/>
          </p:cNvSpPr>
          <p:nvPr>
            <p:ph idx="1"/>
          </p:nvPr>
        </p:nvSpPr>
        <p:spPr>
          <a:xfrm>
            <a:off x="453507" y="2889681"/>
            <a:ext cx="4004196" cy="1735499"/>
          </a:xfrm>
        </p:spPr>
        <p:txBody>
          <a:bodyPr/>
          <a:lstStyle/>
          <a:p>
            <a:r>
              <a:rPr lang="en-US" sz="1500" dirty="0"/>
              <a:t>At time of data cutoff, OS data were immature with 6 deaths (2.3%) reported </a:t>
            </a:r>
            <a:br>
              <a:rPr lang="en-US" sz="1500" dirty="0"/>
            </a:br>
            <a:r>
              <a:rPr lang="en-US" sz="1500" dirty="0"/>
              <a:t>(2 in alectinib arm, 4 in CT arm)</a:t>
            </a:r>
          </a:p>
        </p:txBody>
      </p:sp>
      <p:sp>
        <p:nvSpPr>
          <p:cNvPr id="4" name="Text Box 11">
            <a:extLst>
              <a:ext uri="{FF2B5EF4-FFF2-40B4-BE49-F238E27FC236}">
                <a16:creationId xmlns:a16="http://schemas.microsoft.com/office/drawing/2014/main" id="{2E585A75-18D8-2939-8408-6CBECB47AAB7}"/>
              </a:ext>
            </a:extLst>
          </p:cNvPr>
          <p:cNvSpPr txBox="1">
            <a:spLocks noChangeArrowheads="1"/>
          </p:cNvSpPr>
          <p:nvPr/>
        </p:nvSpPr>
        <p:spPr bwMode="auto">
          <a:xfrm>
            <a:off x="310755" y="4768603"/>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pPr>
            <a:r>
              <a:rPr lang="en-US" altLang="en-US" sz="900" dirty="0">
                <a:solidFill>
                  <a:srgbClr val="455560"/>
                </a:solidFill>
                <a:latin typeface="Calibri" panose="020F0502020204030204" pitchFamily="34" charset="0"/>
                <a:ea typeface="+mn-ea"/>
                <a:cs typeface="Arial" panose="020B0604020202020204" pitchFamily="34" charset="0"/>
              </a:rPr>
              <a:t>Solomon. ESMO 2023. Abstr LBA2.</a:t>
            </a:r>
          </a:p>
        </p:txBody>
      </p:sp>
      <p:graphicFrame>
        <p:nvGraphicFramePr>
          <p:cNvPr id="5" name="Group 3">
            <a:extLst>
              <a:ext uri="{FF2B5EF4-FFF2-40B4-BE49-F238E27FC236}">
                <a16:creationId xmlns:a16="http://schemas.microsoft.com/office/drawing/2014/main" id="{6BE0CEFB-605B-4619-8587-0B0831AD57F8}"/>
              </a:ext>
            </a:extLst>
          </p:cNvPr>
          <p:cNvGraphicFramePr>
            <a:graphicFrameLocks/>
          </p:cNvGraphicFramePr>
          <p:nvPr/>
        </p:nvGraphicFramePr>
        <p:xfrm>
          <a:off x="545308" y="1206103"/>
          <a:ext cx="3912395" cy="1485936"/>
        </p:xfrm>
        <a:graphic>
          <a:graphicData uri="http://schemas.openxmlformats.org/drawingml/2006/table">
            <a:tbl>
              <a:tblPr/>
              <a:tblGrid>
                <a:gridCol w="2119961">
                  <a:extLst>
                    <a:ext uri="{9D8B030D-6E8A-4147-A177-3AD203B41FA5}">
                      <a16:colId xmlns:a16="http://schemas.microsoft.com/office/drawing/2014/main" val="20000"/>
                    </a:ext>
                  </a:extLst>
                </a:gridCol>
                <a:gridCol w="896217">
                  <a:extLst>
                    <a:ext uri="{9D8B030D-6E8A-4147-A177-3AD203B41FA5}">
                      <a16:colId xmlns:a16="http://schemas.microsoft.com/office/drawing/2014/main" val="20001"/>
                    </a:ext>
                  </a:extLst>
                </a:gridCol>
                <a:gridCol w="896217">
                  <a:extLst>
                    <a:ext uri="{9D8B030D-6E8A-4147-A177-3AD203B41FA5}">
                      <a16:colId xmlns:a16="http://schemas.microsoft.com/office/drawing/2014/main" val="20002"/>
                    </a:ext>
                  </a:extLst>
                </a:gridCol>
              </a:tblGrid>
              <a:tr h="43435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b="1" i="0" u="none" strike="noStrike" cap="none" normalizeH="0" baseline="0" dirty="0">
                          <a:ln>
                            <a:noFill/>
                          </a:ln>
                          <a:solidFill>
                            <a:schemeClr val="tx1"/>
                          </a:solidFill>
                          <a:effectLst/>
                          <a:latin typeface="Calibri" panose="020F0502020204030204" pitchFamily="34" charset="0"/>
                        </a:rPr>
                        <a:t>Efficacy Outcome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Alectinib </a:t>
                      </a:r>
                      <a:br>
                        <a:rPr kumimoji="0" lang="en-US" sz="12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chemeClr val="tx1"/>
                          </a:solidFill>
                          <a:effectLst/>
                          <a:latin typeface="Calibri" panose="020F0502020204030204" pitchFamily="34" charset="0"/>
                        </a:rPr>
                        <a:t>(n = 130)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CT</a:t>
                      </a:r>
                      <a:br>
                        <a:rPr kumimoji="0" lang="en-US" sz="12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chemeClr val="tx1"/>
                          </a:solidFill>
                          <a:effectLst/>
                          <a:latin typeface="Calibri" panose="020F0502020204030204" pitchFamily="34" charset="0"/>
                        </a:rPr>
                        <a:t>(n = 127)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8001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CNS DFS for stage IB-IIIA </a:t>
                      </a:r>
                      <a:br>
                        <a:rPr kumimoji="0" lang="en-US" sz="1200" b="0" i="0" u="none" strike="noStrike" cap="none" normalizeH="0" baseline="0" dirty="0">
                          <a:ln>
                            <a:noFill/>
                          </a:ln>
                          <a:solidFill>
                            <a:schemeClr val="bg2">
                              <a:lumMod val="10000"/>
                            </a:schemeClr>
                          </a:solidFill>
                          <a:effectLst/>
                          <a:latin typeface="Calibri" panose="020F0502020204030204" pitchFamily="34" charset="0"/>
                        </a:rPr>
                      </a:br>
                      <a:r>
                        <a:rPr kumimoji="0" lang="en-US" sz="1200" b="0" i="0" u="none" strike="noStrike" cap="none" normalizeH="0" baseline="0" dirty="0">
                          <a:ln>
                            <a:noFill/>
                          </a:ln>
                          <a:solidFill>
                            <a:schemeClr val="bg2">
                              <a:lumMod val="10000"/>
                            </a:schemeClr>
                          </a:solidFill>
                          <a:effectLst/>
                          <a:latin typeface="Calibri" panose="020F0502020204030204" pitchFamily="34" charset="0"/>
                        </a:rPr>
                        <a:t>(ITT),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2-yr rate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3-yr rate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98.4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95.5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85.8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79.7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CNS DFS HR (95% CI)</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0.22 (0.08-0.58)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bl>
          </a:graphicData>
        </a:graphic>
      </p:graphicFrame>
      <p:graphicFrame>
        <p:nvGraphicFramePr>
          <p:cNvPr id="6" name="Group 3">
            <a:extLst>
              <a:ext uri="{FF2B5EF4-FFF2-40B4-BE49-F238E27FC236}">
                <a16:creationId xmlns:a16="http://schemas.microsoft.com/office/drawing/2014/main" id="{9A9A8DB6-A203-65C2-A783-E8189A7E7D49}"/>
              </a:ext>
            </a:extLst>
          </p:cNvPr>
          <p:cNvGraphicFramePr>
            <a:graphicFrameLocks/>
          </p:cNvGraphicFramePr>
          <p:nvPr/>
        </p:nvGraphicFramePr>
        <p:xfrm>
          <a:off x="4699258" y="1201511"/>
          <a:ext cx="3903007" cy="3200448"/>
        </p:xfrm>
        <a:graphic>
          <a:graphicData uri="http://schemas.openxmlformats.org/drawingml/2006/table">
            <a:tbl>
              <a:tblPr/>
              <a:tblGrid>
                <a:gridCol w="1933407">
                  <a:extLst>
                    <a:ext uri="{9D8B030D-6E8A-4147-A177-3AD203B41FA5}">
                      <a16:colId xmlns:a16="http://schemas.microsoft.com/office/drawing/2014/main" val="20000"/>
                    </a:ext>
                  </a:extLst>
                </a:gridCol>
                <a:gridCol w="984800">
                  <a:extLst>
                    <a:ext uri="{9D8B030D-6E8A-4147-A177-3AD203B41FA5}">
                      <a16:colId xmlns:a16="http://schemas.microsoft.com/office/drawing/2014/main" val="20001"/>
                    </a:ext>
                  </a:extLst>
                </a:gridCol>
                <a:gridCol w="984800">
                  <a:extLst>
                    <a:ext uri="{9D8B030D-6E8A-4147-A177-3AD203B41FA5}">
                      <a16:colId xmlns:a16="http://schemas.microsoft.com/office/drawing/2014/main" val="20002"/>
                    </a:ext>
                  </a:extLst>
                </a:gridCol>
              </a:tblGrid>
              <a:tr h="43435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200" b="1" i="0" u="none" strike="noStrike" cap="none" normalizeH="0" baseline="0" dirty="0">
                          <a:ln>
                            <a:noFill/>
                          </a:ln>
                          <a:solidFill>
                            <a:schemeClr val="tx1"/>
                          </a:solidFill>
                          <a:effectLst/>
                          <a:latin typeface="Calibri" panose="020F0502020204030204" pitchFamily="34" charset="0"/>
                        </a:rPr>
                        <a:t>Efficacy Outcome, n</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Alectinib </a:t>
                      </a:r>
                      <a:br>
                        <a:rPr kumimoji="0" lang="en-US" sz="12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chemeClr val="tx1"/>
                          </a:solidFill>
                          <a:effectLst/>
                          <a:latin typeface="Calibri" panose="020F0502020204030204" pitchFamily="34" charset="0"/>
                        </a:rPr>
                        <a:t>(n = 130)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CT</a:t>
                      </a:r>
                      <a:br>
                        <a:rPr kumimoji="0" lang="en-US" sz="1200" b="1" i="0" u="none" strike="noStrike" cap="none" normalizeH="0" baseline="0" dirty="0">
                          <a:ln>
                            <a:noFill/>
                          </a:ln>
                          <a:solidFill>
                            <a:schemeClr val="tx1"/>
                          </a:solidFill>
                          <a:effectLst/>
                          <a:latin typeface="Calibri" panose="020F0502020204030204" pitchFamily="34" charset="0"/>
                        </a:rPr>
                      </a:br>
                      <a:r>
                        <a:rPr kumimoji="0" lang="en-US" sz="1200" b="1" i="0" u="none" strike="noStrike" cap="none" normalizeH="0" baseline="0" dirty="0">
                          <a:ln>
                            <a:noFill/>
                          </a:ln>
                          <a:solidFill>
                            <a:schemeClr val="tx1"/>
                          </a:solidFill>
                          <a:effectLst/>
                          <a:latin typeface="Calibri" panose="020F0502020204030204" pitchFamily="34" charset="0"/>
                        </a:rPr>
                        <a:t>(n = 127)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1"/>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No recurrence</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115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77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98299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Extent of recurrence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New primary (lung)</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Locoregional</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Distant</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Locoregional + distant</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9</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5316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Sites of recurrence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Brain</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Bone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Adrenal gland</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Lymph node</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Kidney</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Peritoneum</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Other</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US" sz="1200" b="0" i="0" u="none" strike="noStrike" cap="none" normalizeH="0" baseline="0" dirty="0">
                        <a:ln>
                          <a:noFill/>
                        </a:ln>
                        <a:solidFill>
                          <a:schemeClr val="bg2">
                            <a:lumMod val="10000"/>
                          </a:schemeClr>
                        </a:solidFill>
                        <a:effectLst/>
                        <a:latin typeface="Calibri" panose="020F0502020204030204" pitchFamily="34" charset="0"/>
                      </a:endParaRP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8</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3</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bl>
          </a:graphicData>
        </a:graphic>
      </p:graphicFrame>
      <p:pic>
        <p:nvPicPr>
          <p:cNvPr id="7" name="Picture 6" descr="A logo for a fitness center&#10;&#10;Description automatically generated">
            <a:extLst>
              <a:ext uri="{FF2B5EF4-FFF2-40B4-BE49-F238E27FC236}">
                <a16:creationId xmlns:a16="http://schemas.microsoft.com/office/drawing/2014/main" id="{2BD53681-C4BF-D112-11EE-082E44ECC23F}"/>
              </a:ext>
            </a:extLst>
          </p:cNvPr>
          <p:cNvPicPr>
            <a:picLocks noChangeAspect="1"/>
          </p:cNvPicPr>
          <p:nvPr/>
        </p:nvPicPr>
        <p:blipFill>
          <a:blip r:embed="rId3"/>
          <a:stretch>
            <a:fillRect/>
          </a:stretch>
        </p:blipFill>
        <p:spPr>
          <a:xfrm>
            <a:off x="6561056" y="4625180"/>
            <a:ext cx="2366127" cy="316489"/>
          </a:xfrm>
          <a:prstGeom prst="rect">
            <a:avLst/>
          </a:prstGeom>
        </p:spPr>
      </p:pic>
    </p:spTree>
    <p:extLst>
      <p:ext uri="{BB962C8B-B14F-4D97-AF65-F5344CB8AC3E}">
        <p14:creationId xmlns:p14="http://schemas.microsoft.com/office/powerpoint/2010/main" val="7445284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84E0A-6125-65D4-8ED3-A47DD1B873EE}"/>
              </a:ext>
            </a:extLst>
          </p:cNvPr>
          <p:cNvSpPr>
            <a:spLocks noGrp="1"/>
          </p:cNvSpPr>
          <p:nvPr>
            <p:ph type="ctrTitle"/>
          </p:nvPr>
        </p:nvSpPr>
        <p:spPr/>
        <p:txBody>
          <a:bodyPr/>
          <a:lstStyle/>
          <a:p>
            <a:r>
              <a:rPr lang="en-GB" dirty="0">
                <a:latin typeface="Helvetica" pitchFamily="2" charset="0"/>
              </a:rPr>
              <a:t>Toxicity in adjuvant can be an issue</a:t>
            </a:r>
          </a:p>
        </p:txBody>
      </p:sp>
      <p:graphicFrame>
        <p:nvGraphicFramePr>
          <p:cNvPr id="38" name="Google Shape;1841;p14">
            <a:extLst>
              <a:ext uri="{FF2B5EF4-FFF2-40B4-BE49-F238E27FC236}">
                <a16:creationId xmlns:a16="http://schemas.microsoft.com/office/drawing/2014/main" id="{DB35B40B-ADC8-3F64-F4A8-873A5CDD00D7}"/>
              </a:ext>
            </a:extLst>
          </p:cNvPr>
          <p:cNvGraphicFramePr/>
          <p:nvPr/>
        </p:nvGraphicFramePr>
        <p:xfrm>
          <a:off x="2007786" y="1131094"/>
          <a:ext cx="6143234" cy="3205013"/>
        </p:xfrm>
        <a:graphic>
          <a:graphicData uri="http://schemas.openxmlformats.org/drawingml/2006/chart">
            <c:chart xmlns:c="http://schemas.openxmlformats.org/drawingml/2006/chart" xmlns:r="http://schemas.openxmlformats.org/officeDocument/2006/relationships" r:id="rId2"/>
          </a:graphicData>
        </a:graphic>
      </p:graphicFrame>
      <p:sp>
        <p:nvSpPr>
          <p:cNvPr id="39" name="Google Shape;1842;p14">
            <a:extLst>
              <a:ext uri="{FF2B5EF4-FFF2-40B4-BE49-F238E27FC236}">
                <a16:creationId xmlns:a16="http://schemas.microsoft.com/office/drawing/2014/main" id="{13B3479B-77E4-EF70-3B24-F376A88101FF}"/>
              </a:ext>
            </a:extLst>
          </p:cNvPr>
          <p:cNvSpPr txBox="1"/>
          <p:nvPr/>
        </p:nvSpPr>
        <p:spPr>
          <a:xfrm>
            <a:off x="1663906" y="3596216"/>
            <a:ext cx="112784" cy="190471"/>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endParaRPr sz="788" dirty="0">
              <a:solidFill>
                <a:srgbClr val="000000"/>
              </a:solidFill>
              <a:latin typeface="Arial"/>
              <a:cs typeface="Arial"/>
              <a:sym typeface="Arial"/>
            </a:endParaRPr>
          </a:p>
        </p:txBody>
      </p:sp>
      <p:sp>
        <p:nvSpPr>
          <p:cNvPr id="40" name="Google Shape;1843;p14">
            <a:extLst>
              <a:ext uri="{FF2B5EF4-FFF2-40B4-BE49-F238E27FC236}">
                <a16:creationId xmlns:a16="http://schemas.microsoft.com/office/drawing/2014/main" id="{58445E2D-03A5-6790-0E68-66EA275A917D}"/>
              </a:ext>
            </a:extLst>
          </p:cNvPr>
          <p:cNvSpPr txBox="1"/>
          <p:nvPr/>
        </p:nvSpPr>
        <p:spPr>
          <a:xfrm>
            <a:off x="3760903" y="3596216"/>
            <a:ext cx="112784" cy="190471"/>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endParaRPr sz="788" dirty="0">
              <a:solidFill>
                <a:srgbClr val="000000"/>
              </a:solidFill>
              <a:latin typeface="Arial"/>
              <a:cs typeface="Arial"/>
              <a:sym typeface="Arial"/>
            </a:endParaRPr>
          </a:p>
        </p:txBody>
      </p:sp>
      <p:sp>
        <p:nvSpPr>
          <p:cNvPr id="41" name="Google Shape;1845;p14">
            <a:extLst>
              <a:ext uri="{FF2B5EF4-FFF2-40B4-BE49-F238E27FC236}">
                <a16:creationId xmlns:a16="http://schemas.microsoft.com/office/drawing/2014/main" id="{EC3CF74F-3246-8DA9-4632-0870AC9FC009}"/>
              </a:ext>
            </a:extLst>
          </p:cNvPr>
          <p:cNvSpPr txBox="1"/>
          <p:nvPr/>
        </p:nvSpPr>
        <p:spPr>
          <a:xfrm>
            <a:off x="3016418" y="775008"/>
            <a:ext cx="1735258" cy="376996"/>
          </a:xfrm>
          <a:prstGeom prst="rect">
            <a:avLst/>
          </a:prstGeom>
          <a:noFill/>
          <a:ln>
            <a:noFill/>
          </a:ln>
        </p:spPr>
        <p:txBody>
          <a:bodyPr spcFirstLastPara="1" wrap="square" lIns="68569" tIns="34275" rIns="68569" bIns="34275" anchor="ctr" anchorCtr="0">
            <a:spAutoFit/>
          </a:bodyPr>
          <a:lstStyle/>
          <a:p>
            <a:pPr algn="ctr" defTabSz="685783" fontAlgn="auto">
              <a:spcBef>
                <a:spcPts val="0"/>
              </a:spcBef>
              <a:spcAft>
                <a:spcPts val="0"/>
              </a:spcAft>
              <a:defRPr/>
            </a:pPr>
            <a:r>
              <a:rPr lang="en-GB" sz="1000" b="1" dirty="0">
                <a:solidFill>
                  <a:srgbClr val="000000"/>
                </a:solidFill>
                <a:latin typeface="Arial"/>
                <a:ea typeface="Arial Narrow"/>
                <a:cs typeface="Arial Narrow"/>
                <a:sym typeface="Arial Narrow"/>
              </a:rPr>
              <a:t>Alectinib </a:t>
            </a:r>
            <a:br>
              <a:rPr lang="en-GB" sz="1000" b="1" dirty="0">
                <a:solidFill>
                  <a:srgbClr val="000000"/>
                </a:solidFill>
                <a:latin typeface="Arial"/>
                <a:ea typeface="Arial Narrow"/>
                <a:cs typeface="Arial Narrow"/>
                <a:sym typeface="Arial Narrow"/>
              </a:rPr>
            </a:br>
            <a:r>
              <a:rPr lang="en-GB" sz="1000" b="1" dirty="0">
                <a:solidFill>
                  <a:srgbClr val="000000"/>
                </a:solidFill>
                <a:latin typeface="Arial"/>
                <a:ea typeface="Arial Narrow"/>
                <a:cs typeface="Arial Narrow"/>
                <a:sym typeface="Arial Narrow"/>
              </a:rPr>
              <a:t>(N=128)</a:t>
            </a:r>
            <a:endParaRPr sz="1600" dirty="0">
              <a:solidFill>
                <a:srgbClr val="000000"/>
              </a:solidFill>
              <a:latin typeface="Arial"/>
              <a:ea typeface="+mn-ea"/>
              <a:cs typeface="Arial"/>
              <a:sym typeface="Arial"/>
            </a:endParaRPr>
          </a:p>
        </p:txBody>
      </p:sp>
      <p:sp>
        <p:nvSpPr>
          <p:cNvPr id="42" name="Google Shape;1846;p14">
            <a:extLst>
              <a:ext uri="{FF2B5EF4-FFF2-40B4-BE49-F238E27FC236}">
                <a16:creationId xmlns:a16="http://schemas.microsoft.com/office/drawing/2014/main" id="{830D7A38-A357-8196-4817-0A6DE95A626C}"/>
              </a:ext>
            </a:extLst>
          </p:cNvPr>
          <p:cNvSpPr txBox="1"/>
          <p:nvPr/>
        </p:nvSpPr>
        <p:spPr>
          <a:xfrm>
            <a:off x="5617209" y="775008"/>
            <a:ext cx="1435324" cy="376996"/>
          </a:xfrm>
          <a:prstGeom prst="rect">
            <a:avLst/>
          </a:prstGeom>
          <a:noFill/>
          <a:ln>
            <a:noFill/>
          </a:ln>
        </p:spPr>
        <p:txBody>
          <a:bodyPr spcFirstLastPara="1" wrap="square" lIns="68569" tIns="34275" rIns="68569" bIns="34275" anchor="ctr" anchorCtr="0">
            <a:spAutoFit/>
          </a:bodyPr>
          <a:lstStyle/>
          <a:p>
            <a:pPr algn="ctr" defTabSz="685783" fontAlgn="auto">
              <a:spcBef>
                <a:spcPts val="0"/>
              </a:spcBef>
              <a:spcAft>
                <a:spcPts val="0"/>
              </a:spcAft>
              <a:defRPr/>
            </a:pPr>
            <a:r>
              <a:rPr lang="en-GB" sz="1000" b="1" dirty="0">
                <a:solidFill>
                  <a:srgbClr val="000000"/>
                </a:solidFill>
                <a:latin typeface="Arial"/>
                <a:ea typeface="Arial Narrow"/>
                <a:cs typeface="Arial Narrow"/>
                <a:sym typeface="Arial Narrow"/>
              </a:rPr>
              <a:t>Chemotherapy (N=120)</a:t>
            </a:r>
            <a:endParaRPr sz="1600" dirty="0">
              <a:solidFill>
                <a:srgbClr val="000000"/>
              </a:solidFill>
              <a:latin typeface="Arial"/>
              <a:ea typeface="+mn-ea"/>
              <a:cs typeface="Arial"/>
              <a:sym typeface="Arial"/>
            </a:endParaRPr>
          </a:p>
        </p:txBody>
      </p:sp>
      <p:sp>
        <p:nvSpPr>
          <p:cNvPr id="43" name="TextBox 42">
            <a:extLst>
              <a:ext uri="{FF2B5EF4-FFF2-40B4-BE49-F238E27FC236}">
                <a16:creationId xmlns:a16="http://schemas.microsoft.com/office/drawing/2014/main" id="{C5684197-D537-1224-8EAC-30DD8B58EF20}"/>
              </a:ext>
            </a:extLst>
          </p:cNvPr>
          <p:cNvSpPr txBox="1"/>
          <p:nvPr/>
        </p:nvSpPr>
        <p:spPr>
          <a:xfrm>
            <a:off x="981256" y="865418"/>
            <a:ext cx="1234394" cy="246221"/>
          </a:xfrm>
          <a:prstGeom prst="rect">
            <a:avLst/>
          </a:prstGeom>
          <a:noFill/>
        </p:spPr>
        <p:txBody>
          <a:bodyPr wrap="square" rtlCol="0">
            <a:spAutoFit/>
          </a:bodyPr>
          <a:lstStyle/>
          <a:p>
            <a:pPr algn="r" defTabSz="685783" fontAlgn="auto">
              <a:spcBef>
                <a:spcPts val="0"/>
              </a:spcBef>
              <a:spcAft>
                <a:spcPts val="0"/>
              </a:spcAft>
              <a:defRPr/>
            </a:pPr>
            <a:r>
              <a:rPr lang="en-GB" sz="1000" b="1" dirty="0">
                <a:solidFill>
                  <a:prstClr val="black"/>
                </a:solidFill>
                <a:latin typeface="Arial"/>
                <a:ea typeface="+mn-ea"/>
                <a:cs typeface="Arial"/>
                <a:sym typeface="Arial"/>
              </a:rPr>
              <a:t>Adverse event</a:t>
            </a:r>
          </a:p>
        </p:txBody>
      </p:sp>
      <p:sp>
        <p:nvSpPr>
          <p:cNvPr id="45" name="Google Shape;1888;p14">
            <a:extLst>
              <a:ext uri="{FF2B5EF4-FFF2-40B4-BE49-F238E27FC236}">
                <a16:creationId xmlns:a16="http://schemas.microsoft.com/office/drawing/2014/main" id="{E71C468E-84BF-C46F-5208-11253AF2B0CD}"/>
              </a:ext>
            </a:extLst>
          </p:cNvPr>
          <p:cNvSpPr txBox="1"/>
          <p:nvPr/>
        </p:nvSpPr>
        <p:spPr>
          <a:xfrm>
            <a:off x="4721574" y="4327410"/>
            <a:ext cx="357542" cy="138499"/>
          </a:xfrm>
          <a:prstGeom prst="rect">
            <a:avLst/>
          </a:prstGeom>
          <a:noFill/>
          <a:ln>
            <a:noFill/>
          </a:ln>
        </p:spPr>
        <p:txBody>
          <a:bodyPr spcFirstLastPara="1" wrap="square" lIns="0" tIns="0" rIns="0" bIns="0" anchor="t" anchorCtr="0">
            <a:spAutoFit/>
          </a:bodyPr>
          <a:lstStyle/>
          <a:p>
            <a:pPr defTabSz="685783" fontAlgn="auto">
              <a:spcBef>
                <a:spcPts val="0"/>
              </a:spcBef>
              <a:spcAft>
                <a:spcPts val="0"/>
              </a:spcAft>
              <a:defRPr/>
            </a:pPr>
            <a:r>
              <a:rPr lang="en-GB" sz="900" dirty="0">
                <a:solidFill>
                  <a:prstClr val="black"/>
                </a:solidFill>
                <a:latin typeface="Arial"/>
                <a:cs typeface="Arial"/>
                <a:sym typeface="Arial"/>
              </a:rPr>
              <a:t>1/2</a:t>
            </a:r>
            <a:endParaRPr sz="900" dirty="0">
              <a:solidFill>
                <a:prstClr val="black"/>
              </a:solidFill>
              <a:latin typeface="Arial"/>
              <a:ea typeface="+mn-ea"/>
              <a:cs typeface="Arial"/>
              <a:sym typeface="Arial"/>
            </a:endParaRPr>
          </a:p>
        </p:txBody>
      </p:sp>
      <p:sp>
        <p:nvSpPr>
          <p:cNvPr id="46" name="Google Shape;1889;p14">
            <a:extLst>
              <a:ext uri="{FF2B5EF4-FFF2-40B4-BE49-F238E27FC236}">
                <a16:creationId xmlns:a16="http://schemas.microsoft.com/office/drawing/2014/main" id="{5FFB483D-93B1-310E-70BB-22D3C0AD0304}"/>
              </a:ext>
            </a:extLst>
          </p:cNvPr>
          <p:cNvSpPr txBox="1"/>
          <p:nvPr/>
        </p:nvSpPr>
        <p:spPr>
          <a:xfrm>
            <a:off x="3767139" y="4327410"/>
            <a:ext cx="580788" cy="138499"/>
          </a:xfrm>
          <a:prstGeom prst="rect">
            <a:avLst/>
          </a:prstGeom>
          <a:noFill/>
          <a:ln>
            <a:noFill/>
          </a:ln>
        </p:spPr>
        <p:txBody>
          <a:bodyPr spcFirstLastPara="1" wrap="square" lIns="0" tIns="0" rIns="0" bIns="0" anchor="t" anchorCtr="0">
            <a:spAutoFit/>
          </a:bodyPr>
          <a:lstStyle/>
          <a:p>
            <a:pPr defTabSz="685783" fontAlgn="auto">
              <a:spcBef>
                <a:spcPts val="0"/>
              </a:spcBef>
              <a:spcAft>
                <a:spcPts val="0"/>
              </a:spcAft>
              <a:defRPr/>
            </a:pPr>
            <a:r>
              <a:rPr lang="en-GB" sz="900" b="1" dirty="0">
                <a:solidFill>
                  <a:prstClr val="black"/>
                </a:solidFill>
                <a:latin typeface="Arial"/>
                <a:cs typeface="Arial"/>
                <a:sym typeface="Arial"/>
              </a:rPr>
              <a:t>AE grade:</a:t>
            </a:r>
            <a:endParaRPr sz="900" b="1" dirty="0">
              <a:solidFill>
                <a:prstClr val="black"/>
              </a:solidFill>
              <a:latin typeface="Arial"/>
              <a:ea typeface="+mn-ea"/>
              <a:cs typeface="Arial"/>
              <a:sym typeface="Arial"/>
            </a:endParaRPr>
          </a:p>
        </p:txBody>
      </p:sp>
      <p:sp>
        <p:nvSpPr>
          <p:cNvPr id="47" name="Google Shape;1890;p14">
            <a:extLst>
              <a:ext uri="{FF2B5EF4-FFF2-40B4-BE49-F238E27FC236}">
                <a16:creationId xmlns:a16="http://schemas.microsoft.com/office/drawing/2014/main" id="{C509EAA0-B4A9-7356-9990-B4C7CA51A541}"/>
              </a:ext>
            </a:extLst>
          </p:cNvPr>
          <p:cNvSpPr/>
          <p:nvPr/>
        </p:nvSpPr>
        <p:spPr>
          <a:xfrm>
            <a:off x="4506994" y="4346067"/>
            <a:ext cx="193259" cy="127308"/>
          </a:xfrm>
          <a:prstGeom prst="rect">
            <a:avLst/>
          </a:prstGeom>
          <a:solidFill>
            <a:srgbClr val="5885F6"/>
          </a:solidFill>
          <a:ln>
            <a:noFill/>
          </a:ln>
        </p:spPr>
        <p:txBody>
          <a:bodyPr spcFirstLastPara="1" wrap="square" lIns="72000" tIns="45713" rIns="72000" bIns="45713" anchor="ctr" anchorCtr="0">
            <a:noAutofit/>
          </a:bodyPr>
          <a:lstStyle/>
          <a:p>
            <a:pPr algn="ctr" defTabSz="685783" fontAlgn="auto">
              <a:spcBef>
                <a:spcPts val="0"/>
              </a:spcBef>
              <a:spcAft>
                <a:spcPts val="0"/>
              </a:spcAft>
              <a:buClr>
                <a:prstClr val="black"/>
              </a:buClr>
              <a:buSzPts val="1800"/>
              <a:defRPr/>
            </a:pPr>
            <a:endParaRPr sz="900" dirty="0">
              <a:solidFill>
                <a:srgbClr val="FFFFFF"/>
              </a:solidFill>
              <a:latin typeface="Arial"/>
              <a:cs typeface="Arial"/>
              <a:sym typeface="Arial"/>
            </a:endParaRPr>
          </a:p>
        </p:txBody>
      </p:sp>
      <p:sp>
        <p:nvSpPr>
          <p:cNvPr id="48" name="Google Shape;1891;p14">
            <a:extLst>
              <a:ext uri="{FF2B5EF4-FFF2-40B4-BE49-F238E27FC236}">
                <a16:creationId xmlns:a16="http://schemas.microsoft.com/office/drawing/2014/main" id="{DDA04C23-FF2D-24FA-32DE-E3C2C6E1CDB4}"/>
              </a:ext>
            </a:extLst>
          </p:cNvPr>
          <p:cNvSpPr/>
          <p:nvPr/>
        </p:nvSpPr>
        <p:spPr>
          <a:xfrm>
            <a:off x="4506994" y="4530034"/>
            <a:ext cx="193259" cy="127308"/>
          </a:xfrm>
          <a:prstGeom prst="rect">
            <a:avLst/>
          </a:prstGeom>
          <a:solidFill>
            <a:srgbClr val="0937AB"/>
          </a:solidFill>
          <a:ln>
            <a:noFill/>
          </a:ln>
        </p:spPr>
        <p:txBody>
          <a:bodyPr spcFirstLastPara="1" wrap="square" lIns="72000" tIns="45713" rIns="72000" bIns="45713" anchor="ctr" anchorCtr="0">
            <a:noAutofit/>
          </a:bodyPr>
          <a:lstStyle/>
          <a:p>
            <a:pPr algn="ctr" defTabSz="685783" fontAlgn="auto">
              <a:spcBef>
                <a:spcPts val="0"/>
              </a:spcBef>
              <a:spcAft>
                <a:spcPts val="0"/>
              </a:spcAft>
              <a:defRPr/>
            </a:pPr>
            <a:endParaRPr sz="900" dirty="0">
              <a:solidFill>
                <a:srgbClr val="FFFFFF"/>
              </a:solidFill>
              <a:latin typeface="Arial"/>
              <a:cs typeface="Arial"/>
              <a:sym typeface="Arial"/>
            </a:endParaRPr>
          </a:p>
        </p:txBody>
      </p:sp>
      <p:sp>
        <p:nvSpPr>
          <p:cNvPr id="49" name="Google Shape;1888;p14">
            <a:extLst>
              <a:ext uri="{FF2B5EF4-FFF2-40B4-BE49-F238E27FC236}">
                <a16:creationId xmlns:a16="http://schemas.microsoft.com/office/drawing/2014/main" id="{8FD8BEFF-4393-17C9-09E0-D50E76FEC326}"/>
              </a:ext>
            </a:extLst>
          </p:cNvPr>
          <p:cNvSpPr txBox="1"/>
          <p:nvPr/>
        </p:nvSpPr>
        <p:spPr>
          <a:xfrm>
            <a:off x="4740807" y="4517910"/>
            <a:ext cx="374118" cy="138499"/>
          </a:xfrm>
          <a:prstGeom prst="rect">
            <a:avLst/>
          </a:prstGeom>
          <a:noFill/>
          <a:ln>
            <a:noFill/>
          </a:ln>
        </p:spPr>
        <p:txBody>
          <a:bodyPr spcFirstLastPara="1" wrap="square" lIns="0" tIns="0" rIns="0" bIns="0" anchor="t" anchorCtr="0">
            <a:spAutoFit/>
          </a:bodyPr>
          <a:lstStyle/>
          <a:p>
            <a:pPr defTabSz="685783" fontAlgn="auto">
              <a:spcBef>
                <a:spcPts val="0"/>
              </a:spcBef>
              <a:spcAft>
                <a:spcPts val="0"/>
              </a:spcAft>
              <a:defRPr/>
            </a:pPr>
            <a:r>
              <a:rPr lang="en-GB" sz="900" dirty="0">
                <a:solidFill>
                  <a:prstClr val="black"/>
                </a:solidFill>
                <a:latin typeface="Arial"/>
                <a:cs typeface="Arial"/>
                <a:sym typeface="Arial"/>
              </a:rPr>
              <a:t>3/4</a:t>
            </a:r>
            <a:endParaRPr sz="900" dirty="0">
              <a:solidFill>
                <a:prstClr val="black"/>
              </a:solidFill>
              <a:latin typeface="Arial"/>
              <a:ea typeface="+mn-ea"/>
              <a:cs typeface="Arial"/>
              <a:sym typeface="Arial"/>
            </a:endParaRPr>
          </a:p>
        </p:txBody>
      </p:sp>
      <p:graphicFrame>
        <p:nvGraphicFramePr>
          <p:cNvPr id="50" name="Table 49">
            <a:extLst>
              <a:ext uri="{FF2B5EF4-FFF2-40B4-BE49-F238E27FC236}">
                <a16:creationId xmlns:a16="http://schemas.microsoft.com/office/drawing/2014/main" id="{548DA600-7715-A9C2-B01D-38951B48AA87}"/>
              </a:ext>
            </a:extLst>
          </p:cNvPr>
          <p:cNvGraphicFramePr>
            <a:graphicFrameLocks noGrp="1"/>
          </p:cNvGraphicFramePr>
          <p:nvPr/>
        </p:nvGraphicFramePr>
        <p:xfrm>
          <a:off x="264319" y="1183479"/>
          <a:ext cx="1905000" cy="2954175"/>
        </p:xfrm>
        <a:graphic>
          <a:graphicData uri="http://schemas.openxmlformats.org/drawingml/2006/table">
            <a:tbl>
              <a:tblPr>
                <a:tableStyleId>{5C22544A-7EE6-4342-B048-85BDC9FD1C3A}</a:tableStyleId>
              </a:tblPr>
              <a:tblGrid>
                <a:gridCol w="1905000">
                  <a:extLst>
                    <a:ext uri="{9D8B030D-6E8A-4147-A177-3AD203B41FA5}">
                      <a16:colId xmlns:a16="http://schemas.microsoft.com/office/drawing/2014/main" val="479396523"/>
                    </a:ext>
                  </a:extLst>
                </a:gridCol>
              </a:tblGrid>
              <a:tr h="260985">
                <a:tc>
                  <a:txBody>
                    <a:bodyPr/>
                    <a:lstStyle/>
                    <a:p>
                      <a:pPr algn="r" fontAlgn="b"/>
                      <a:r>
                        <a:rPr lang="en-GB" sz="800" u="none" strike="noStrike" dirty="0">
                          <a:effectLst/>
                        </a:rPr>
                        <a:t>Blood creatine phosphokinase increased </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85435521"/>
                  </a:ext>
                </a:extLst>
              </a:tr>
              <a:tr h="179546">
                <a:tc>
                  <a:txBody>
                    <a:bodyPr/>
                    <a:lstStyle/>
                    <a:p>
                      <a:pPr algn="r" fontAlgn="b"/>
                      <a:r>
                        <a:rPr lang="en-GB" sz="800" u="none" strike="noStrike">
                          <a:effectLst/>
                        </a:rPr>
                        <a:t>Constipation</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42369574"/>
                  </a:ext>
                </a:extLst>
              </a:tr>
              <a:tr h="179546">
                <a:tc>
                  <a:txBody>
                    <a:bodyPr/>
                    <a:lstStyle/>
                    <a:p>
                      <a:pPr algn="r" fontAlgn="b"/>
                      <a:r>
                        <a:rPr lang="en-GB" sz="800" u="none" strike="noStrike">
                          <a:effectLst/>
                        </a:rPr>
                        <a:t>Aspartate aminotransferase increase </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65726406"/>
                  </a:ext>
                </a:extLst>
              </a:tr>
              <a:tr h="179546">
                <a:tc>
                  <a:txBody>
                    <a:bodyPr/>
                    <a:lstStyle/>
                    <a:p>
                      <a:pPr algn="r" fontAlgn="b"/>
                      <a:r>
                        <a:rPr lang="en-GB" sz="800" u="none" strike="noStrike">
                          <a:effectLst/>
                        </a:rPr>
                        <a:t>Alanine aminotransferase increased </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1880391"/>
                  </a:ext>
                </a:extLst>
              </a:tr>
              <a:tr h="179546">
                <a:tc>
                  <a:txBody>
                    <a:bodyPr/>
                    <a:lstStyle/>
                    <a:p>
                      <a:pPr algn="r" fontAlgn="b"/>
                      <a:r>
                        <a:rPr lang="en-GB" sz="800" u="none" strike="noStrike" dirty="0">
                          <a:effectLst/>
                        </a:rPr>
                        <a:t>Blood bilirubin increased</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46331553"/>
                  </a:ext>
                </a:extLst>
              </a:tr>
              <a:tr h="179546">
                <a:tc>
                  <a:txBody>
                    <a:bodyPr/>
                    <a:lstStyle/>
                    <a:p>
                      <a:pPr algn="r" fontAlgn="b"/>
                      <a:r>
                        <a:rPr lang="en-GB" sz="800" u="none" strike="noStrike">
                          <a:effectLst/>
                        </a:rPr>
                        <a:t>COVID-19</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48857010"/>
                  </a:ext>
                </a:extLst>
              </a:tr>
              <a:tr h="179546">
                <a:tc>
                  <a:txBody>
                    <a:bodyPr/>
                    <a:lstStyle/>
                    <a:p>
                      <a:pPr algn="r" fontAlgn="b"/>
                      <a:r>
                        <a:rPr lang="en-GB" sz="800" u="none" strike="noStrike">
                          <a:effectLst/>
                        </a:rPr>
                        <a:t>Myalgia</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58472265"/>
                  </a:ext>
                </a:extLst>
              </a:tr>
              <a:tr h="179546">
                <a:tc>
                  <a:txBody>
                    <a:bodyPr/>
                    <a:lstStyle/>
                    <a:p>
                      <a:pPr algn="r" fontAlgn="b"/>
                      <a:r>
                        <a:rPr lang="en-GB" sz="800" u="none" strike="noStrike">
                          <a:effectLst/>
                        </a:rPr>
                        <a:t>Blood alkaline phosphatase increased</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13820748"/>
                  </a:ext>
                </a:extLst>
              </a:tr>
              <a:tr h="179546">
                <a:tc>
                  <a:txBody>
                    <a:bodyPr/>
                    <a:lstStyle/>
                    <a:p>
                      <a:pPr algn="r" fontAlgn="b"/>
                      <a:r>
                        <a:rPr lang="en-GB" sz="800" u="none" strike="noStrike" dirty="0">
                          <a:effectLst/>
                        </a:rPr>
                        <a:t>Anaemia</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93106391"/>
                  </a:ext>
                </a:extLst>
              </a:tr>
              <a:tr h="179546">
                <a:tc>
                  <a:txBody>
                    <a:bodyPr/>
                    <a:lstStyle/>
                    <a:p>
                      <a:pPr algn="r" fontAlgn="b"/>
                      <a:r>
                        <a:rPr lang="en-GB" sz="800" u="none" strike="noStrike">
                          <a:effectLst/>
                        </a:rPr>
                        <a:t>Asthenia </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8981194"/>
                  </a:ext>
                </a:extLst>
              </a:tr>
              <a:tr h="179546">
                <a:tc>
                  <a:txBody>
                    <a:bodyPr/>
                    <a:lstStyle/>
                    <a:p>
                      <a:pPr algn="r" fontAlgn="b"/>
                      <a:r>
                        <a:rPr lang="en-GB" sz="800" u="none" strike="noStrike">
                          <a:effectLst/>
                        </a:rPr>
                        <a:t>Nausea</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81793795"/>
                  </a:ext>
                </a:extLst>
              </a:tr>
              <a:tr h="179546">
                <a:tc>
                  <a:txBody>
                    <a:bodyPr/>
                    <a:lstStyle/>
                    <a:p>
                      <a:pPr algn="r" fontAlgn="b"/>
                      <a:r>
                        <a:rPr lang="en-GB" sz="800" u="none" strike="noStrike" dirty="0">
                          <a:effectLst/>
                        </a:rPr>
                        <a:t>Vomiting</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2727867"/>
                  </a:ext>
                </a:extLst>
              </a:tr>
              <a:tr h="179546">
                <a:tc>
                  <a:txBody>
                    <a:bodyPr/>
                    <a:lstStyle/>
                    <a:p>
                      <a:pPr algn="r" fontAlgn="b"/>
                      <a:r>
                        <a:rPr lang="en-GB" sz="800" u="none" strike="noStrike">
                          <a:effectLst/>
                        </a:rPr>
                        <a:t>Decreased appetite </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24389063"/>
                  </a:ext>
                </a:extLst>
              </a:tr>
              <a:tr h="179546">
                <a:tc>
                  <a:txBody>
                    <a:bodyPr/>
                    <a:lstStyle/>
                    <a:p>
                      <a:pPr algn="r" fontAlgn="b"/>
                      <a:r>
                        <a:rPr lang="en-GB" sz="800" u="none" strike="noStrike">
                          <a:effectLst/>
                        </a:rPr>
                        <a:t>Neurtophil count decreased</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10563572"/>
                  </a:ext>
                </a:extLst>
              </a:tr>
              <a:tr h="179546">
                <a:tc>
                  <a:txBody>
                    <a:bodyPr/>
                    <a:lstStyle/>
                    <a:p>
                      <a:pPr algn="r" fontAlgn="b"/>
                      <a:r>
                        <a:rPr lang="en-GB" sz="800" u="none" strike="noStrike">
                          <a:effectLst/>
                        </a:rPr>
                        <a:t>Neutropenia </a:t>
                      </a:r>
                      <a:endParaRPr lang="en-GB" sz="800" b="0" i="0" u="none" strike="noStrike">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47398305"/>
                  </a:ext>
                </a:extLst>
              </a:tr>
              <a:tr h="179546">
                <a:tc>
                  <a:txBody>
                    <a:bodyPr/>
                    <a:lstStyle/>
                    <a:p>
                      <a:pPr algn="r" fontAlgn="b"/>
                      <a:r>
                        <a:rPr lang="en-GB" sz="800" u="none" strike="noStrike" dirty="0">
                          <a:effectLst/>
                        </a:rPr>
                        <a:t>White blood cell count increased</a:t>
                      </a:r>
                      <a:endParaRPr lang="en-GB" sz="800" b="0" i="0" u="none" strike="noStrike" dirty="0">
                        <a:solidFill>
                          <a:srgbClr val="000000"/>
                        </a:solidFill>
                        <a:effectLst/>
                        <a:latin typeface="Calibri" panose="020F0502020204030204" pitchFamily="34" charset="0"/>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3829498"/>
                  </a:ext>
                </a:extLst>
              </a:tr>
            </a:tbl>
          </a:graphicData>
        </a:graphic>
      </p:graphicFrame>
      <p:grpSp>
        <p:nvGrpSpPr>
          <p:cNvPr id="51" name="Group 50">
            <a:extLst>
              <a:ext uri="{FF2B5EF4-FFF2-40B4-BE49-F238E27FC236}">
                <a16:creationId xmlns:a16="http://schemas.microsoft.com/office/drawing/2014/main" id="{7E73FFB4-DC0D-2F78-5509-4BE97851C3DA}"/>
              </a:ext>
            </a:extLst>
          </p:cNvPr>
          <p:cNvGrpSpPr/>
          <p:nvPr/>
        </p:nvGrpSpPr>
        <p:grpSpPr>
          <a:xfrm>
            <a:off x="2013642" y="4094228"/>
            <a:ext cx="6154046" cy="192330"/>
            <a:chOff x="2684854" y="5581667"/>
            <a:chExt cx="8205395" cy="256442"/>
          </a:xfrm>
        </p:grpSpPr>
        <p:sp>
          <p:nvSpPr>
            <p:cNvPr id="53" name="Google Shape;1860;p14">
              <a:extLst>
                <a:ext uri="{FF2B5EF4-FFF2-40B4-BE49-F238E27FC236}">
                  <a16:creationId xmlns:a16="http://schemas.microsoft.com/office/drawing/2014/main" id="{1DF9BE2B-4979-12F3-1159-CD466B935BEB}"/>
                </a:ext>
              </a:extLst>
            </p:cNvPr>
            <p:cNvSpPr txBox="1"/>
            <p:nvPr/>
          </p:nvSpPr>
          <p:spPr>
            <a:xfrm>
              <a:off x="5744317" y="5581667"/>
              <a:ext cx="554400"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20%</a:t>
              </a:r>
              <a:endParaRPr sz="1600" dirty="0">
                <a:solidFill>
                  <a:prstClr val="black"/>
                </a:solidFill>
                <a:latin typeface="Arial"/>
                <a:ea typeface="+mn-ea"/>
                <a:cs typeface="Arial"/>
                <a:sym typeface="Arial"/>
              </a:endParaRPr>
            </a:p>
          </p:txBody>
        </p:sp>
        <p:sp>
          <p:nvSpPr>
            <p:cNvPr id="55" name="Google Shape;1862;p14">
              <a:extLst>
                <a:ext uri="{FF2B5EF4-FFF2-40B4-BE49-F238E27FC236}">
                  <a16:creationId xmlns:a16="http://schemas.microsoft.com/office/drawing/2014/main" id="{244B46A3-57A4-BFB1-5426-4905341C9E99}"/>
                </a:ext>
              </a:extLst>
            </p:cNvPr>
            <p:cNvSpPr txBox="1"/>
            <p:nvPr/>
          </p:nvSpPr>
          <p:spPr>
            <a:xfrm>
              <a:off x="6585451" y="5581667"/>
              <a:ext cx="384373"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0</a:t>
              </a:r>
              <a:endParaRPr sz="1600" dirty="0">
                <a:solidFill>
                  <a:prstClr val="black"/>
                </a:solidFill>
                <a:latin typeface="Arial"/>
                <a:ea typeface="+mn-ea"/>
                <a:cs typeface="Arial"/>
                <a:sym typeface="Arial"/>
              </a:endParaRPr>
            </a:p>
          </p:txBody>
        </p:sp>
        <p:sp>
          <p:nvSpPr>
            <p:cNvPr id="57" name="Google Shape;1864;p14">
              <a:extLst>
                <a:ext uri="{FF2B5EF4-FFF2-40B4-BE49-F238E27FC236}">
                  <a16:creationId xmlns:a16="http://schemas.microsoft.com/office/drawing/2014/main" id="{F3C6307A-AF3A-4D44-2940-16956E01688C}"/>
                </a:ext>
              </a:extLst>
            </p:cNvPr>
            <p:cNvSpPr txBox="1"/>
            <p:nvPr/>
          </p:nvSpPr>
          <p:spPr>
            <a:xfrm>
              <a:off x="7276024" y="5581667"/>
              <a:ext cx="554400"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20%</a:t>
              </a:r>
              <a:endParaRPr sz="1600" dirty="0">
                <a:solidFill>
                  <a:prstClr val="black"/>
                </a:solidFill>
                <a:latin typeface="Arial"/>
                <a:ea typeface="+mn-ea"/>
                <a:cs typeface="Arial"/>
                <a:sym typeface="Arial"/>
              </a:endParaRPr>
            </a:p>
          </p:txBody>
        </p:sp>
        <p:sp>
          <p:nvSpPr>
            <p:cNvPr id="59" name="Google Shape;1866;p14">
              <a:extLst>
                <a:ext uri="{FF2B5EF4-FFF2-40B4-BE49-F238E27FC236}">
                  <a16:creationId xmlns:a16="http://schemas.microsoft.com/office/drawing/2014/main" id="{E909DD63-0150-77AF-7BDB-60ECCAF19A9E}"/>
                </a:ext>
              </a:extLst>
            </p:cNvPr>
            <p:cNvSpPr txBox="1"/>
            <p:nvPr/>
          </p:nvSpPr>
          <p:spPr>
            <a:xfrm>
              <a:off x="4980378" y="5581667"/>
              <a:ext cx="554400"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40%</a:t>
              </a:r>
              <a:endParaRPr sz="1600" dirty="0">
                <a:solidFill>
                  <a:prstClr val="black"/>
                </a:solidFill>
                <a:latin typeface="Arial"/>
                <a:ea typeface="+mn-ea"/>
                <a:cs typeface="Arial"/>
                <a:sym typeface="Arial"/>
              </a:endParaRPr>
            </a:p>
          </p:txBody>
        </p:sp>
        <p:sp>
          <p:nvSpPr>
            <p:cNvPr id="60" name="Google Shape;1867;p14">
              <a:extLst>
                <a:ext uri="{FF2B5EF4-FFF2-40B4-BE49-F238E27FC236}">
                  <a16:creationId xmlns:a16="http://schemas.microsoft.com/office/drawing/2014/main" id="{2F66D516-DEB4-25F5-074F-9871347156A1}"/>
                </a:ext>
              </a:extLst>
            </p:cNvPr>
            <p:cNvSpPr txBox="1"/>
            <p:nvPr/>
          </p:nvSpPr>
          <p:spPr>
            <a:xfrm>
              <a:off x="8035028" y="5581667"/>
              <a:ext cx="554400"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40%</a:t>
              </a:r>
              <a:endParaRPr sz="1600" dirty="0">
                <a:solidFill>
                  <a:prstClr val="black"/>
                </a:solidFill>
                <a:latin typeface="Arial"/>
                <a:ea typeface="+mn-ea"/>
                <a:cs typeface="Arial"/>
                <a:sym typeface="Arial"/>
              </a:endParaRPr>
            </a:p>
          </p:txBody>
        </p:sp>
        <p:sp>
          <p:nvSpPr>
            <p:cNvPr id="62" name="Google Shape;1868;p14">
              <a:extLst>
                <a:ext uri="{FF2B5EF4-FFF2-40B4-BE49-F238E27FC236}">
                  <a16:creationId xmlns:a16="http://schemas.microsoft.com/office/drawing/2014/main" id="{19A2F764-A73A-4AEE-2F76-C597DF89AC07}"/>
                </a:ext>
              </a:extLst>
            </p:cNvPr>
            <p:cNvSpPr txBox="1"/>
            <p:nvPr/>
          </p:nvSpPr>
          <p:spPr>
            <a:xfrm>
              <a:off x="8806254" y="5581667"/>
              <a:ext cx="553645"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60%</a:t>
              </a:r>
              <a:endParaRPr sz="800" dirty="0">
                <a:solidFill>
                  <a:prstClr val="black"/>
                </a:solidFill>
                <a:latin typeface="Arial"/>
                <a:ea typeface="+mn-ea"/>
                <a:cs typeface="Arial"/>
                <a:sym typeface="Arial"/>
              </a:endParaRPr>
            </a:p>
          </p:txBody>
        </p:sp>
        <p:sp>
          <p:nvSpPr>
            <p:cNvPr id="64" name="Google Shape;1868;p14">
              <a:extLst>
                <a:ext uri="{FF2B5EF4-FFF2-40B4-BE49-F238E27FC236}">
                  <a16:creationId xmlns:a16="http://schemas.microsoft.com/office/drawing/2014/main" id="{BA088614-B846-2DFE-9457-C624FF8B0244}"/>
                </a:ext>
              </a:extLst>
            </p:cNvPr>
            <p:cNvSpPr txBox="1"/>
            <p:nvPr/>
          </p:nvSpPr>
          <p:spPr>
            <a:xfrm>
              <a:off x="9571429" y="5581667"/>
              <a:ext cx="553645"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80%</a:t>
              </a:r>
              <a:endParaRPr sz="800" dirty="0">
                <a:solidFill>
                  <a:prstClr val="black"/>
                </a:solidFill>
                <a:latin typeface="Arial"/>
                <a:ea typeface="+mn-ea"/>
                <a:cs typeface="Arial"/>
                <a:sym typeface="Arial"/>
              </a:endParaRPr>
            </a:p>
          </p:txBody>
        </p:sp>
        <p:sp>
          <p:nvSpPr>
            <p:cNvPr id="66" name="Google Shape;1868;p14">
              <a:extLst>
                <a:ext uri="{FF2B5EF4-FFF2-40B4-BE49-F238E27FC236}">
                  <a16:creationId xmlns:a16="http://schemas.microsoft.com/office/drawing/2014/main" id="{9C3B17B5-1CAC-C992-5F93-90B646BE66F3}"/>
                </a:ext>
              </a:extLst>
            </p:cNvPr>
            <p:cNvSpPr txBox="1"/>
            <p:nvPr/>
          </p:nvSpPr>
          <p:spPr>
            <a:xfrm>
              <a:off x="10336604" y="5581667"/>
              <a:ext cx="553645"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100%</a:t>
              </a:r>
              <a:endParaRPr sz="800" dirty="0">
                <a:solidFill>
                  <a:prstClr val="black"/>
                </a:solidFill>
                <a:latin typeface="Arial"/>
                <a:ea typeface="+mn-ea"/>
                <a:cs typeface="Arial"/>
                <a:sym typeface="Arial"/>
              </a:endParaRPr>
            </a:p>
          </p:txBody>
        </p:sp>
        <p:sp>
          <p:nvSpPr>
            <p:cNvPr id="68" name="Google Shape;1868;p14">
              <a:extLst>
                <a:ext uri="{FF2B5EF4-FFF2-40B4-BE49-F238E27FC236}">
                  <a16:creationId xmlns:a16="http://schemas.microsoft.com/office/drawing/2014/main" id="{99DC7720-CAC1-4B8A-C591-232C3BBD0AA9}"/>
                </a:ext>
              </a:extLst>
            </p:cNvPr>
            <p:cNvSpPr txBox="1"/>
            <p:nvPr/>
          </p:nvSpPr>
          <p:spPr>
            <a:xfrm>
              <a:off x="4212931" y="5581667"/>
              <a:ext cx="553645"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60%</a:t>
              </a:r>
              <a:endParaRPr sz="800" dirty="0">
                <a:solidFill>
                  <a:prstClr val="black"/>
                </a:solidFill>
                <a:latin typeface="Arial"/>
                <a:ea typeface="+mn-ea"/>
                <a:cs typeface="Arial"/>
                <a:sym typeface="Arial"/>
              </a:endParaRPr>
            </a:p>
          </p:txBody>
        </p:sp>
        <p:sp>
          <p:nvSpPr>
            <p:cNvPr id="70" name="Google Shape;1868;p14">
              <a:extLst>
                <a:ext uri="{FF2B5EF4-FFF2-40B4-BE49-F238E27FC236}">
                  <a16:creationId xmlns:a16="http://schemas.microsoft.com/office/drawing/2014/main" id="{9B007161-5FFF-39B9-E748-5B59C42ADDC1}"/>
                </a:ext>
              </a:extLst>
            </p:cNvPr>
            <p:cNvSpPr txBox="1"/>
            <p:nvPr/>
          </p:nvSpPr>
          <p:spPr>
            <a:xfrm>
              <a:off x="3450029" y="5581667"/>
              <a:ext cx="553645"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80%</a:t>
              </a:r>
              <a:endParaRPr sz="800" dirty="0">
                <a:solidFill>
                  <a:prstClr val="black"/>
                </a:solidFill>
                <a:latin typeface="Arial"/>
                <a:ea typeface="+mn-ea"/>
                <a:cs typeface="Arial"/>
                <a:sym typeface="Arial"/>
              </a:endParaRPr>
            </a:p>
          </p:txBody>
        </p:sp>
        <p:sp>
          <p:nvSpPr>
            <p:cNvPr id="72" name="Google Shape;1868;p14">
              <a:extLst>
                <a:ext uri="{FF2B5EF4-FFF2-40B4-BE49-F238E27FC236}">
                  <a16:creationId xmlns:a16="http://schemas.microsoft.com/office/drawing/2014/main" id="{D6BDE7CA-2A6F-6A19-13F3-D946D85DF52B}"/>
                </a:ext>
              </a:extLst>
            </p:cNvPr>
            <p:cNvSpPr txBox="1"/>
            <p:nvPr/>
          </p:nvSpPr>
          <p:spPr>
            <a:xfrm>
              <a:off x="2684854" y="5581667"/>
              <a:ext cx="553645" cy="256442"/>
            </a:xfrm>
            <a:prstGeom prst="rect">
              <a:avLst/>
            </a:prstGeom>
            <a:noFill/>
            <a:ln>
              <a:noFill/>
            </a:ln>
          </p:spPr>
          <p:txBody>
            <a:bodyPr spcFirstLastPara="1" wrap="square" lIns="68569" tIns="34275" rIns="68569" bIns="34275" anchor="t" anchorCtr="0">
              <a:spAutoFit/>
            </a:bodyPr>
            <a:lstStyle/>
            <a:p>
              <a:pPr algn="ctr" defTabSz="685783" fontAlgn="auto">
                <a:spcBef>
                  <a:spcPts val="0"/>
                </a:spcBef>
                <a:spcAft>
                  <a:spcPts val="0"/>
                </a:spcAft>
                <a:defRPr/>
              </a:pPr>
              <a:r>
                <a:rPr lang="en-GB" sz="800" dirty="0">
                  <a:solidFill>
                    <a:srgbClr val="000000"/>
                  </a:solidFill>
                  <a:latin typeface="Arial"/>
                  <a:cs typeface="Arial"/>
                  <a:sym typeface="Arial"/>
                </a:rPr>
                <a:t>100%</a:t>
              </a:r>
              <a:endParaRPr sz="800" dirty="0">
                <a:solidFill>
                  <a:prstClr val="black"/>
                </a:solidFill>
                <a:latin typeface="Arial"/>
                <a:ea typeface="+mn-ea"/>
                <a:cs typeface="Arial"/>
                <a:sym typeface="Arial"/>
              </a:endParaRPr>
            </a:p>
          </p:txBody>
        </p:sp>
      </p:grpSp>
      <p:sp>
        <p:nvSpPr>
          <p:cNvPr id="73" name="Google Shape;1888;p14">
            <a:extLst>
              <a:ext uri="{FF2B5EF4-FFF2-40B4-BE49-F238E27FC236}">
                <a16:creationId xmlns:a16="http://schemas.microsoft.com/office/drawing/2014/main" id="{80EE7D31-8537-9CED-975B-713BDBDCA3AE}"/>
              </a:ext>
            </a:extLst>
          </p:cNvPr>
          <p:cNvSpPr txBox="1"/>
          <p:nvPr/>
        </p:nvSpPr>
        <p:spPr>
          <a:xfrm>
            <a:off x="5550249" y="4336935"/>
            <a:ext cx="357542" cy="138499"/>
          </a:xfrm>
          <a:prstGeom prst="rect">
            <a:avLst/>
          </a:prstGeom>
          <a:noFill/>
          <a:ln>
            <a:noFill/>
          </a:ln>
        </p:spPr>
        <p:txBody>
          <a:bodyPr spcFirstLastPara="1" wrap="square" lIns="0" tIns="0" rIns="0" bIns="0" anchor="t" anchorCtr="0">
            <a:spAutoFit/>
          </a:bodyPr>
          <a:lstStyle/>
          <a:p>
            <a:pPr defTabSz="685783" fontAlgn="auto">
              <a:spcBef>
                <a:spcPts val="0"/>
              </a:spcBef>
              <a:spcAft>
                <a:spcPts val="0"/>
              </a:spcAft>
              <a:defRPr/>
            </a:pPr>
            <a:r>
              <a:rPr lang="en-GB" sz="900" dirty="0">
                <a:solidFill>
                  <a:prstClr val="black"/>
                </a:solidFill>
                <a:latin typeface="Arial"/>
                <a:cs typeface="Arial"/>
                <a:sym typeface="Arial"/>
              </a:rPr>
              <a:t>1/2</a:t>
            </a:r>
            <a:endParaRPr sz="900" dirty="0">
              <a:solidFill>
                <a:prstClr val="black"/>
              </a:solidFill>
              <a:latin typeface="Arial"/>
              <a:ea typeface="+mn-ea"/>
              <a:cs typeface="Arial"/>
              <a:sym typeface="Arial"/>
            </a:endParaRPr>
          </a:p>
        </p:txBody>
      </p:sp>
      <p:sp>
        <p:nvSpPr>
          <p:cNvPr id="74" name="Google Shape;1890;p14">
            <a:extLst>
              <a:ext uri="{FF2B5EF4-FFF2-40B4-BE49-F238E27FC236}">
                <a16:creationId xmlns:a16="http://schemas.microsoft.com/office/drawing/2014/main" id="{A1579D3B-689B-56C1-2EB4-C74C2AFA187A}"/>
              </a:ext>
            </a:extLst>
          </p:cNvPr>
          <p:cNvSpPr/>
          <p:nvPr/>
        </p:nvSpPr>
        <p:spPr>
          <a:xfrm>
            <a:off x="5309545" y="4346067"/>
            <a:ext cx="193259" cy="127308"/>
          </a:xfrm>
          <a:prstGeom prst="rect">
            <a:avLst/>
          </a:prstGeom>
          <a:solidFill>
            <a:srgbClr val="E39191"/>
          </a:solidFill>
          <a:ln>
            <a:noFill/>
          </a:ln>
        </p:spPr>
        <p:txBody>
          <a:bodyPr spcFirstLastPara="1" wrap="square" lIns="72000" tIns="45713" rIns="72000" bIns="45713" anchor="ctr" anchorCtr="0">
            <a:noAutofit/>
          </a:bodyPr>
          <a:lstStyle/>
          <a:p>
            <a:pPr algn="ctr" defTabSz="685783" fontAlgn="auto">
              <a:spcBef>
                <a:spcPts val="0"/>
              </a:spcBef>
              <a:spcAft>
                <a:spcPts val="0"/>
              </a:spcAft>
              <a:buClr>
                <a:prstClr val="black"/>
              </a:buClr>
              <a:buSzPts val="1800"/>
              <a:defRPr/>
            </a:pPr>
            <a:endParaRPr sz="900" dirty="0">
              <a:solidFill>
                <a:srgbClr val="FFFFFF"/>
              </a:solidFill>
              <a:latin typeface="Arial"/>
              <a:cs typeface="Arial"/>
              <a:sym typeface="Arial"/>
            </a:endParaRPr>
          </a:p>
        </p:txBody>
      </p:sp>
      <p:sp>
        <p:nvSpPr>
          <p:cNvPr id="75" name="Google Shape;1891;p14">
            <a:extLst>
              <a:ext uri="{FF2B5EF4-FFF2-40B4-BE49-F238E27FC236}">
                <a16:creationId xmlns:a16="http://schemas.microsoft.com/office/drawing/2014/main" id="{8704963D-A7AC-673B-537B-FA83E5F60D9C}"/>
              </a:ext>
            </a:extLst>
          </p:cNvPr>
          <p:cNvSpPr/>
          <p:nvPr/>
        </p:nvSpPr>
        <p:spPr>
          <a:xfrm>
            <a:off x="5309545" y="4530034"/>
            <a:ext cx="193259" cy="127308"/>
          </a:xfrm>
          <a:prstGeom prst="rect">
            <a:avLst/>
          </a:prstGeom>
          <a:solidFill>
            <a:srgbClr val="AE2C2C"/>
          </a:solidFill>
          <a:ln>
            <a:noFill/>
          </a:ln>
        </p:spPr>
        <p:txBody>
          <a:bodyPr spcFirstLastPara="1" wrap="square" lIns="72000" tIns="45713" rIns="72000" bIns="45713" anchor="ctr" anchorCtr="0">
            <a:noAutofit/>
          </a:bodyPr>
          <a:lstStyle/>
          <a:p>
            <a:pPr algn="ctr" defTabSz="685783" fontAlgn="auto">
              <a:spcBef>
                <a:spcPts val="0"/>
              </a:spcBef>
              <a:spcAft>
                <a:spcPts val="0"/>
              </a:spcAft>
              <a:defRPr/>
            </a:pPr>
            <a:endParaRPr sz="900" dirty="0">
              <a:solidFill>
                <a:srgbClr val="FFFFFF"/>
              </a:solidFill>
              <a:latin typeface="Arial"/>
              <a:cs typeface="Arial"/>
              <a:sym typeface="Arial"/>
            </a:endParaRPr>
          </a:p>
        </p:txBody>
      </p:sp>
      <p:sp>
        <p:nvSpPr>
          <p:cNvPr id="76" name="Google Shape;1888;p14">
            <a:extLst>
              <a:ext uri="{FF2B5EF4-FFF2-40B4-BE49-F238E27FC236}">
                <a16:creationId xmlns:a16="http://schemas.microsoft.com/office/drawing/2014/main" id="{8953ABAF-B662-3741-3590-51DCF1790265}"/>
              </a:ext>
            </a:extLst>
          </p:cNvPr>
          <p:cNvSpPr txBox="1"/>
          <p:nvPr/>
        </p:nvSpPr>
        <p:spPr>
          <a:xfrm>
            <a:off x="5550432" y="4517910"/>
            <a:ext cx="374118" cy="138499"/>
          </a:xfrm>
          <a:prstGeom prst="rect">
            <a:avLst/>
          </a:prstGeom>
          <a:noFill/>
          <a:ln>
            <a:noFill/>
          </a:ln>
        </p:spPr>
        <p:txBody>
          <a:bodyPr spcFirstLastPara="1" wrap="square" lIns="0" tIns="0" rIns="0" bIns="0" anchor="t" anchorCtr="0">
            <a:spAutoFit/>
          </a:bodyPr>
          <a:lstStyle/>
          <a:p>
            <a:pPr defTabSz="685783" fontAlgn="auto">
              <a:spcBef>
                <a:spcPts val="0"/>
              </a:spcBef>
              <a:spcAft>
                <a:spcPts val="0"/>
              </a:spcAft>
              <a:defRPr/>
            </a:pPr>
            <a:r>
              <a:rPr lang="en-GB" sz="900" dirty="0">
                <a:solidFill>
                  <a:prstClr val="black"/>
                </a:solidFill>
                <a:latin typeface="Arial"/>
                <a:cs typeface="Arial"/>
                <a:sym typeface="Arial"/>
              </a:rPr>
              <a:t>3/4</a:t>
            </a:r>
            <a:endParaRPr sz="900" dirty="0">
              <a:solidFill>
                <a:prstClr val="black"/>
              </a:solidFill>
              <a:latin typeface="Arial"/>
              <a:ea typeface="+mn-ea"/>
              <a:cs typeface="Arial"/>
              <a:sym typeface="Arial"/>
            </a:endParaRPr>
          </a:p>
        </p:txBody>
      </p:sp>
      <p:sp>
        <p:nvSpPr>
          <p:cNvPr id="77" name="TextBox 76">
            <a:extLst>
              <a:ext uri="{FF2B5EF4-FFF2-40B4-BE49-F238E27FC236}">
                <a16:creationId xmlns:a16="http://schemas.microsoft.com/office/drawing/2014/main" id="{D37E33D6-E3B1-48EA-A1EE-18A82D7C4067}"/>
              </a:ext>
            </a:extLst>
          </p:cNvPr>
          <p:cNvSpPr txBox="1"/>
          <p:nvPr/>
        </p:nvSpPr>
        <p:spPr>
          <a:xfrm>
            <a:off x="5768340" y="4604862"/>
            <a:ext cx="3016885" cy="309245"/>
          </a:xfrm>
          <a:prstGeom prst="rect">
            <a:avLst/>
          </a:prstGeom>
          <a:noFill/>
        </p:spPr>
        <p:txBody>
          <a:bodyPr wrap="square" lIns="0" tIns="0" rIns="0" bIns="0" rtlCol="0" anchor="b">
            <a:noAutofit/>
          </a:bodyPr>
          <a:lstStyle/>
          <a:p>
            <a:pPr algn="r" defTabSz="914378" fontAlgn="auto">
              <a:spcBef>
                <a:spcPts val="0"/>
              </a:spcBef>
              <a:spcAft>
                <a:spcPts val="0"/>
              </a:spcAft>
              <a:buClr>
                <a:srgbClr val="000000"/>
              </a:buClr>
            </a:pPr>
            <a:r>
              <a:rPr lang="en-GB" sz="700" kern="0" dirty="0">
                <a:solidFill>
                  <a:srgbClr val="000000">
                    <a:lumMod val="75000"/>
                    <a:lumOff val="25000"/>
                  </a:srgbClr>
                </a:solidFill>
                <a:latin typeface="Arial"/>
                <a:cs typeface="Arial"/>
                <a:sym typeface="Arial"/>
              </a:rPr>
              <a:t>Data cut-off: 26 June 2023</a:t>
            </a:r>
          </a:p>
          <a:p>
            <a:pPr algn="r" defTabSz="914378" fontAlgn="auto">
              <a:spcBef>
                <a:spcPts val="0"/>
              </a:spcBef>
              <a:spcAft>
                <a:spcPts val="0"/>
              </a:spcAft>
              <a:buClr>
                <a:srgbClr val="000000"/>
              </a:buClr>
            </a:pPr>
            <a:r>
              <a:rPr lang="en-GB" sz="700" kern="0" dirty="0">
                <a:solidFill>
                  <a:srgbClr val="000000">
                    <a:lumMod val="75000"/>
                    <a:lumOff val="25000"/>
                  </a:srgbClr>
                </a:solidFill>
                <a:latin typeface="Arial"/>
                <a:cs typeface="Arial"/>
                <a:sym typeface="Arial"/>
              </a:rPr>
              <a:t>Median treatment duration was 23.9 months in the alectinib arm and </a:t>
            </a:r>
            <a:br>
              <a:rPr lang="en-GB" sz="700" kern="0" dirty="0">
                <a:solidFill>
                  <a:srgbClr val="000000">
                    <a:lumMod val="75000"/>
                    <a:lumOff val="25000"/>
                  </a:srgbClr>
                </a:solidFill>
                <a:latin typeface="Arial"/>
                <a:cs typeface="Arial"/>
                <a:sym typeface="Arial"/>
              </a:rPr>
            </a:br>
            <a:r>
              <a:rPr lang="en-GB" sz="700" kern="0" dirty="0">
                <a:solidFill>
                  <a:srgbClr val="000000">
                    <a:lumMod val="75000"/>
                    <a:lumOff val="25000"/>
                  </a:srgbClr>
                </a:solidFill>
                <a:latin typeface="Arial"/>
                <a:cs typeface="Arial"/>
                <a:sym typeface="Arial"/>
              </a:rPr>
              <a:t>2.1 months in the chemotherapy arm. No grade 5 events were observed</a:t>
            </a:r>
          </a:p>
        </p:txBody>
      </p:sp>
      <p:sp>
        <p:nvSpPr>
          <p:cNvPr id="4" name="CasellaDiTesto 3">
            <a:extLst>
              <a:ext uri="{FF2B5EF4-FFF2-40B4-BE49-F238E27FC236}">
                <a16:creationId xmlns:a16="http://schemas.microsoft.com/office/drawing/2014/main" id="{718A27A7-D521-17B5-C67F-DCB252974499}"/>
              </a:ext>
            </a:extLst>
          </p:cNvPr>
          <p:cNvSpPr txBox="1"/>
          <p:nvPr/>
        </p:nvSpPr>
        <p:spPr>
          <a:xfrm>
            <a:off x="2589406" y="3050044"/>
            <a:ext cx="1580987" cy="3924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fontAlgn="auto" hangingPunct="0">
              <a:spcBef>
                <a:spcPts val="0"/>
              </a:spcBef>
              <a:spcAft>
                <a:spcPts val="0"/>
              </a:spcAft>
            </a:pPr>
            <a:r>
              <a:rPr lang="it-US" sz="2100" b="1" kern="0" dirty="0">
                <a:solidFill>
                  <a:srgbClr val="595959"/>
                </a:solidFill>
                <a:latin typeface="Arial" panose="020B0604020202020204"/>
                <a:ea typeface="Arial"/>
                <a:cs typeface="Arial"/>
                <a:sym typeface="Arial"/>
              </a:rPr>
              <a:t>8 capsules</a:t>
            </a:r>
          </a:p>
        </p:txBody>
      </p:sp>
      <p:sp>
        <p:nvSpPr>
          <p:cNvPr id="5" name="CasellaDiTesto 4">
            <a:extLst>
              <a:ext uri="{FF2B5EF4-FFF2-40B4-BE49-F238E27FC236}">
                <a16:creationId xmlns:a16="http://schemas.microsoft.com/office/drawing/2014/main" id="{C0C93194-F3B3-A8A7-CF9E-F66AC7CC643E}"/>
              </a:ext>
            </a:extLst>
          </p:cNvPr>
          <p:cNvSpPr txBox="1"/>
          <p:nvPr/>
        </p:nvSpPr>
        <p:spPr>
          <a:xfrm>
            <a:off x="2036625" y="1567799"/>
            <a:ext cx="2429810" cy="623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fontAlgn="auto" hangingPunct="0">
              <a:spcBef>
                <a:spcPts val="0"/>
              </a:spcBef>
              <a:spcAft>
                <a:spcPts val="0"/>
              </a:spcAft>
            </a:pPr>
            <a:endParaRPr lang="en-US" sz="1800" b="1" kern="0" dirty="0">
              <a:solidFill>
                <a:srgbClr val="32502D">
                  <a:lumMod val="75000"/>
                </a:srgbClr>
              </a:solidFill>
              <a:latin typeface="Arial"/>
              <a:cs typeface="Arial"/>
              <a:sym typeface="Arial"/>
            </a:endParaRPr>
          </a:p>
          <a:p>
            <a:pPr algn="ctr" defTabSz="685800" fontAlgn="auto" hangingPunct="0">
              <a:spcBef>
                <a:spcPts val="0"/>
              </a:spcBef>
              <a:spcAft>
                <a:spcPts val="0"/>
              </a:spcAft>
            </a:pPr>
            <a:r>
              <a:rPr lang="en-US" sz="1800" b="1" kern="0" dirty="0">
                <a:solidFill>
                  <a:srgbClr val="32502D">
                    <a:lumMod val="75000"/>
                  </a:srgbClr>
                </a:solidFill>
                <a:latin typeface="Arial"/>
                <a:cs typeface="Arial"/>
                <a:sym typeface="Arial"/>
              </a:rPr>
              <a:t>2</a:t>
            </a:r>
            <a:r>
              <a:rPr lang="en-US" sz="1800" b="1" kern="0" dirty="0">
                <a:solidFill>
                  <a:srgbClr val="32502D">
                    <a:lumMod val="75000"/>
                  </a:srgbClr>
                </a:solidFill>
                <a:latin typeface="Arial"/>
                <a:ea typeface="Arial"/>
                <a:cs typeface="Arial"/>
                <a:sym typeface="Arial"/>
              </a:rPr>
              <a:t> years</a:t>
            </a:r>
            <a:endParaRPr lang="it-US" sz="1800" b="1" kern="0" dirty="0">
              <a:solidFill>
                <a:srgbClr val="32502D">
                  <a:lumMod val="75000"/>
                </a:srgbClr>
              </a:solidFill>
              <a:latin typeface="Arial"/>
              <a:ea typeface="Arial"/>
              <a:cs typeface="Arial"/>
              <a:sym typeface="Arial"/>
            </a:endParaRPr>
          </a:p>
        </p:txBody>
      </p:sp>
      <p:pic>
        <p:nvPicPr>
          <p:cNvPr id="6" name="Picture 1">
            <a:extLst>
              <a:ext uri="{FF2B5EF4-FFF2-40B4-BE49-F238E27FC236}">
                <a16:creationId xmlns:a16="http://schemas.microsoft.com/office/drawing/2014/main" id="{77D03E7E-D41E-0757-8834-7AB9B5CBBD32}"/>
              </a:ext>
            </a:extLst>
          </p:cNvPr>
          <p:cNvPicPr>
            <a:picLocks noChangeAspect="1"/>
          </p:cNvPicPr>
          <p:nvPr/>
        </p:nvPicPr>
        <p:blipFill>
          <a:blip r:embed="rId3"/>
          <a:stretch>
            <a:fillRect/>
          </a:stretch>
        </p:blipFill>
        <p:spPr>
          <a:xfrm>
            <a:off x="2826138" y="2188561"/>
            <a:ext cx="933920" cy="902790"/>
          </a:xfrm>
          <a:prstGeom prst="rect">
            <a:avLst/>
          </a:prstGeom>
          <a:ln>
            <a:noFill/>
          </a:ln>
        </p:spPr>
      </p:pic>
      <p:pic>
        <p:nvPicPr>
          <p:cNvPr id="7" name="Picture 1">
            <a:extLst>
              <a:ext uri="{FF2B5EF4-FFF2-40B4-BE49-F238E27FC236}">
                <a16:creationId xmlns:a16="http://schemas.microsoft.com/office/drawing/2014/main" id="{D7483131-FC36-5B7F-C9CC-C936270B5516}"/>
              </a:ext>
            </a:extLst>
          </p:cNvPr>
          <p:cNvPicPr>
            <a:picLocks noChangeAspect="1"/>
          </p:cNvPicPr>
          <p:nvPr/>
        </p:nvPicPr>
        <p:blipFill>
          <a:blip r:embed="rId3"/>
          <a:stretch>
            <a:fillRect/>
          </a:stretch>
        </p:blipFill>
        <p:spPr>
          <a:xfrm>
            <a:off x="7448196" y="2256463"/>
            <a:ext cx="933920" cy="902790"/>
          </a:xfrm>
          <a:prstGeom prst="rect">
            <a:avLst/>
          </a:prstGeom>
          <a:ln>
            <a:noFill/>
          </a:ln>
        </p:spPr>
      </p:pic>
      <p:sp>
        <p:nvSpPr>
          <p:cNvPr id="8" name="CasellaDiTesto 7">
            <a:extLst>
              <a:ext uri="{FF2B5EF4-FFF2-40B4-BE49-F238E27FC236}">
                <a16:creationId xmlns:a16="http://schemas.microsoft.com/office/drawing/2014/main" id="{B3B2AAEA-8513-3ED3-0160-E91F55EBB944}"/>
              </a:ext>
            </a:extLst>
          </p:cNvPr>
          <p:cNvSpPr txBox="1"/>
          <p:nvPr/>
        </p:nvSpPr>
        <p:spPr>
          <a:xfrm>
            <a:off x="6700250" y="1625366"/>
            <a:ext cx="2429810" cy="6232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fontAlgn="auto" hangingPunct="0">
              <a:spcBef>
                <a:spcPts val="0"/>
              </a:spcBef>
              <a:spcAft>
                <a:spcPts val="0"/>
              </a:spcAft>
            </a:pPr>
            <a:endParaRPr lang="en-US" sz="1800" b="1" kern="0" dirty="0">
              <a:solidFill>
                <a:srgbClr val="32502D">
                  <a:lumMod val="75000"/>
                </a:srgbClr>
              </a:solidFill>
              <a:latin typeface="Arial"/>
              <a:cs typeface="Arial"/>
              <a:sym typeface="Arial"/>
            </a:endParaRPr>
          </a:p>
          <a:p>
            <a:pPr algn="ctr" defTabSz="685800" fontAlgn="auto" hangingPunct="0">
              <a:spcBef>
                <a:spcPts val="0"/>
              </a:spcBef>
              <a:spcAft>
                <a:spcPts val="0"/>
              </a:spcAft>
            </a:pPr>
            <a:r>
              <a:rPr lang="en-US" sz="1800" b="1" kern="0" dirty="0">
                <a:solidFill>
                  <a:srgbClr val="32502D">
                    <a:lumMod val="75000"/>
                  </a:srgbClr>
                </a:solidFill>
                <a:latin typeface="Arial"/>
                <a:cs typeface="Arial"/>
                <a:sym typeface="Arial"/>
              </a:rPr>
              <a:t>4</a:t>
            </a:r>
            <a:r>
              <a:rPr lang="en-US" sz="1800" b="1" kern="0" dirty="0">
                <a:solidFill>
                  <a:srgbClr val="32502D">
                    <a:lumMod val="75000"/>
                  </a:srgbClr>
                </a:solidFill>
                <a:latin typeface="Arial"/>
                <a:ea typeface="Arial"/>
                <a:cs typeface="Arial"/>
                <a:sym typeface="Arial"/>
              </a:rPr>
              <a:t> months</a:t>
            </a:r>
            <a:endParaRPr lang="it-US" sz="1800" b="1" kern="0" dirty="0">
              <a:solidFill>
                <a:srgbClr val="32502D">
                  <a:lumMod val="75000"/>
                </a:srgbClr>
              </a:solidFill>
              <a:latin typeface="Arial"/>
              <a:ea typeface="Arial"/>
              <a:cs typeface="Arial"/>
              <a:sym typeface="Arial"/>
            </a:endParaRPr>
          </a:p>
        </p:txBody>
      </p:sp>
      <p:sp>
        <p:nvSpPr>
          <p:cNvPr id="9" name="CasellaDiTesto 8">
            <a:extLst>
              <a:ext uri="{FF2B5EF4-FFF2-40B4-BE49-F238E27FC236}">
                <a16:creationId xmlns:a16="http://schemas.microsoft.com/office/drawing/2014/main" id="{6930AF7F-9120-D50E-D703-56049CDFA7EA}"/>
              </a:ext>
            </a:extLst>
          </p:cNvPr>
          <p:cNvSpPr txBox="1"/>
          <p:nvPr/>
        </p:nvSpPr>
        <p:spPr>
          <a:xfrm>
            <a:off x="2227819" y="3594711"/>
            <a:ext cx="4573484" cy="276999"/>
          </a:xfrm>
          <a:prstGeom prst="rect">
            <a:avLst/>
          </a:prstGeom>
          <a:noFill/>
        </p:spPr>
        <p:txBody>
          <a:bodyPr wrap="square">
            <a:spAutoFit/>
          </a:bodyPr>
          <a:lstStyle/>
          <a:p>
            <a:pPr defTabSz="685800" fontAlgn="auto">
              <a:spcBef>
                <a:spcPts val="0"/>
              </a:spcBef>
              <a:spcAft>
                <a:spcPts val="0"/>
              </a:spcAft>
              <a:buClr>
                <a:srgbClr val="000000"/>
              </a:buClr>
              <a:defRPr/>
            </a:pPr>
            <a:r>
              <a:rPr lang="en-GB" sz="1200" kern="0" dirty="0">
                <a:solidFill>
                  <a:srgbClr val="595959"/>
                </a:solidFill>
                <a:latin typeface="Arial" panose="020B0604020202020204"/>
                <a:cs typeface="Arial"/>
                <a:sym typeface="Arial"/>
              </a:rPr>
              <a:t>27%AEs leading to </a:t>
            </a:r>
            <a:r>
              <a:rPr lang="en-US" sz="1200" kern="0" dirty="0">
                <a:solidFill>
                  <a:sysClr val="windowText" lastClr="000000"/>
                </a:solidFill>
                <a:latin typeface="Arial" panose="020B0604020202020204"/>
                <a:cs typeface="Arial"/>
                <a:sym typeface="Arial"/>
              </a:rPr>
              <a:t>dose interruption</a:t>
            </a:r>
            <a:endParaRPr lang="en-GB" sz="1200" kern="0" dirty="0">
              <a:solidFill>
                <a:srgbClr val="595959"/>
              </a:solidFill>
              <a:latin typeface="Arial" panose="020B0604020202020204"/>
              <a:cs typeface="Arial"/>
              <a:sym typeface="Arial"/>
            </a:endParaRPr>
          </a:p>
        </p:txBody>
      </p:sp>
      <p:sp>
        <p:nvSpPr>
          <p:cNvPr id="10" name="CasellaDiTesto 9">
            <a:extLst>
              <a:ext uri="{FF2B5EF4-FFF2-40B4-BE49-F238E27FC236}">
                <a16:creationId xmlns:a16="http://schemas.microsoft.com/office/drawing/2014/main" id="{8195530D-116B-EF6A-3340-0B6DCE1F6A81}"/>
              </a:ext>
            </a:extLst>
          </p:cNvPr>
          <p:cNvSpPr txBox="1"/>
          <p:nvPr/>
        </p:nvSpPr>
        <p:spPr>
          <a:xfrm>
            <a:off x="5924550" y="3602130"/>
            <a:ext cx="4573484" cy="276999"/>
          </a:xfrm>
          <a:prstGeom prst="rect">
            <a:avLst/>
          </a:prstGeom>
          <a:noFill/>
        </p:spPr>
        <p:txBody>
          <a:bodyPr wrap="square">
            <a:spAutoFit/>
          </a:bodyPr>
          <a:lstStyle/>
          <a:p>
            <a:pPr defTabSz="685800" fontAlgn="auto">
              <a:spcBef>
                <a:spcPts val="0"/>
              </a:spcBef>
              <a:spcAft>
                <a:spcPts val="0"/>
              </a:spcAft>
              <a:buClr>
                <a:srgbClr val="000000"/>
              </a:buClr>
              <a:defRPr/>
            </a:pPr>
            <a:r>
              <a:rPr lang="en-GB" sz="1200" kern="0" dirty="0">
                <a:solidFill>
                  <a:srgbClr val="595959"/>
                </a:solidFill>
                <a:latin typeface="Arial" panose="020B0604020202020204"/>
                <a:cs typeface="Arial"/>
                <a:sym typeface="Arial"/>
              </a:rPr>
              <a:t>14%AEs leading to </a:t>
            </a:r>
            <a:r>
              <a:rPr lang="en-US" sz="1200" kern="0" dirty="0">
                <a:solidFill>
                  <a:sysClr val="windowText" lastClr="000000"/>
                </a:solidFill>
                <a:latin typeface="Arial" panose="020B0604020202020204"/>
                <a:cs typeface="Arial"/>
                <a:sym typeface="Arial"/>
              </a:rPr>
              <a:t>dose interruption</a:t>
            </a:r>
            <a:endParaRPr lang="en-GB" sz="1200" kern="0" dirty="0">
              <a:solidFill>
                <a:srgbClr val="595959"/>
              </a:solidFill>
              <a:latin typeface="Arial" panose="020B0604020202020204"/>
              <a:cs typeface="Arial"/>
              <a:sym typeface="Arial"/>
            </a:endParaRPr>
          </a:p>
        </p:txBody>
      </p:sp>
    </p:spTree>
    <p:extLst>
      <p:ext uri="{BB962C8B-B14F-4D97-AF65-F5344CB8AC3E}">
        <p14:creationId xmlns:p14="http://schemas.microsoft.com/office/powerpoint/2010/main" val="3041418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7">
            <a:extLst>
              <a:ext uri="{FF2B5EF4-FFF2-40B4-BE49-F238E27FC236}">
                <a16:creationId xmlns:a16="http://schemas.microsoft.com/office/drawing/2014/main" id="{E9A13459-1167-458C-8FD0-CBC619C3E2A8}"/>
              </a:ext>
            </a:extLst>
          </p:cNvPr>
          <p:cNvSpPr>
            <a:spLocks noGrp="1"/>
          </p:cNvSpPr>
          <p:nvPr>
            <p:ph type="title"/>
          </p:nvPr>
        </p:nvSpPr>
        <p:spPr>
          <a:xfrm>
            <a:off x="1022460" y="2381"/>
            <a:ext cx="7543800" cy="1073944"/>
          </a:xfrm>
        </p:spPr>
        <p:txBody>
          <a:bodyPr/>
          <a:lstStyle/>
          <a:p>
            <a:pPr algn="l" eaLnBrk="1" hangingPunct="1"/>
            <a:r>
              <a:rPr lang="en-US" altLang="en-US" sz="2700" b="1" dirty="0">
                <a:latin typeface="Calibri" panose="020F0502020204030204" pitchFamily="34" charset="0"/>
                <a:cs typeface="Calibri" panose="020F0502020204030204" pitchFamily="34" charset="0"/>
              </a:rPr>
              <a:t>Staging </a:t>
            </a:r>
            <a:r>
              <a:rPr lang="en-US" altLang="en-US" sz="2400" b="1" dirty="0">
                <a:latin typeface="Calibri" panose="020F0502020204030204" pitchFamily="34" charset="0"/>
                <a:cs typeface="Calibri" panose="020F0502020204030204" pitchFamily="34" charset="0"/>
              </a:rPr>
              <a:t>(AJCC 8</a:t>
            </a:r>
            <a:r>
              <a:rPr lang="en-US" altLang="en-US" sz="2400" b="1" baseline="30000" dirty="0">
                <a:latin typeface="Calibri" panose="020F0502020204030204" pitchFamily="34" charset="0"/>
                <a:cs typeface="Calibri" panose="020F0502020204030204" pitchFamily="34" charset="0"/>
              </a:rPr>
              <a:t>th</a:t>
            </a:r>
            <a:r>
              <a:rPr lang="en-US" altLang="en-US" sz="2400" b="1" dirty="0">
                <a:latin typeface="Calibri" panose="020F0502020204030204" pitchFamily="34" charset="0"/>
                <a:cs typeface="Calibri" panose="020F0502020204030204" pitchFamily="34" charset="0"/>
              </a:rPr>
              <a:t> Edition)</a:t>
            </a:r>
          </a:p>
        </p:txBody>
      </p:sp>
      <p:pic>
        <p:nvPicPr>
          <p:cNvPr id="82948" name="Picture 4">
            <a:extLst>
              <a:ext uri="{FF2B5EF4-FFF2-40B4-BE49-F238E27FC236}">
                <a16:creationId xmlns:a16="http://schemas.microsoft.com/office/drawing/2014/main" id="{F897E83F-D09E-4D50-926A-2CCF726315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7932" y="4597004"/>
            <a:ext cx="1521619" cy="37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Content Placeholder 3">
            <a:extLst>
              <a:ext uri="{FF2B5EF4-FFF2-40B4-BE49-F238E27FC236}">
                <a16:creationId xmlns:a16="http://schemas.microsoft.com/office/drawing/2014/main" id="{4C3438F0-B8C0-4277-B6D1-8520CA0AE1C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rcRect l="6451" b="9296"/>
          <a:stretch>
            <a:fillRect/>
          </a:stretch>
        </p:blipFill>
        <p:spPr bwMode="auto">
          <a:xfrm>
            <a:off x="1143000" y="3594497"/>
            <a:ext cx="1657350" cy="155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T Depiction of Regional Nodal Stations for Lung Cancer Staging | AJR">
            <a:extLst>
              <a:ext uri="{FF2B5EF4-FFF2-40B4-BE49-F238E27FC236}">
                <a16:creationId xmlns:a16="http://schemas.microsoft.com/office/drawing/2014/main" id="{66714326-D697-C5ED-430D-8F67C0343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258" y="338380"/>
            <a:ext cx="3500729" cy="3843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6ED94CA-B056-282E-2553-63E629440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4695" y="173831"/>
            <a:ext cx="3500729" cy="3855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F0905-7FE4-92AA-32A1-0EC8E9C44227}"/>
              </a:ext>
            </a:extLst>
          </p:cNvPr>
          <p:cNvSpPr>
            <a:spLocks noGrp="1"/>
          </p:cNvSpPr>
          <p:nvPr>
            <p:ph type="title"/>
          </p:nvPr>
        </p:nvSpPr>
        <p:spPr/>
        <p:txBody>
          <a:bodyPr/>
          <a:lstStyle/>
          <a:p>
            <a:r>
              <a:rPr lang="en-US" dirty="0"/>
              <a:t>ALINA: Conclusions</a:t>
            </a:r>
          </a:p>
        </p:txBody>
      </p:sp>
      <p:sp>
        <p:nvSpPr>
          <p:cNvPr id="3" name="Content Placeholder 2">
            <a:extLst>
              <a:ext uri="{FF2B5EF4-FFF2-40B4-BE49-F238E27FC236}">
                <a16:creationId xmlns:a16="http://schemas.microsoft.com/office/drawing/2014/main" id="{9F6D028A-712D-36AA-268F-E104F3AC0002}"/>
              </a:ext>
            </a:extLst>
          </p:cNvPr>
          <p:cNvSpPr>
            <a:spLocks noGrp="1"/>
          </p:cNvSpPr>
          <p:nvPr>
            <p:ph idx="1"/>
          </p:nvPr>
        </p:nvSpPr>
        <p:spPr/>
        <p:txBody>
          <a:bodyPr/>
          <a:lstStyle/>
          <a:p>
            <a:r>
              <a:rPr lang="en-US" sz="1800" dirty="0"/>
              <a:t>ALINA represents the first phase III trial of an ALK inhibitor used in the adjuvant setting in stage IB-IIIA NSCLC</a:t>
            </a:r>
          </a:p>
          <a:p>
            <a:r>
              <a:rPr lang="en-US" sz="1800" dirty="0"/>
              <a:t>Adjuvant alectinib showed superior DFS vs chemotherapy in patients with resected stage IB-IIIA </a:t>
            </a:r>
            <a:r>
              <a:rPr lang="en-US" sz="1800" i="1" dirty="0"/>
              <a:t>ALK</a:t>
            </a:r>
            <a:r>
              <a:rPr lang="en-US" sz="1800" dirty="0"/>
              <a:t>+</a:t>
            </a:r>
            <a:r>
              <a:rPr lang="en-US" sz="1800" i="1" dirty="0"/>
              <a:t> </a:t>
            </a:r>
            <a:r>
              <a:rPr lang="en-US" sz="1800" dirty="0"/>
              <a:t>NSCLC</a:t>
            </a:r>
          </a:p>
          <a:p>
            <a:pPr lvl="1"/>
            <a:r>
              <a:rPr lang="en-US" sz="1650" dirty="0"/>
              <a:t>DFS: HR: 0.24 (95% CI: 0.13-0.43; </a:t>
            </a:r>
            <a:r>
              <a:rPr lang="en-US" sz="1650" i="1" dirty="0"/>
              <a:t>P</a:t>
            </a:r>
            <a:r>
              <a:rPr lang="en-US" sz="1650" dirty="0"/>
              <a:t> &lt;.0001)</a:t>
            </a:r>
          </a:p>
          <a:p>
            <a:pPr lvl="1"/>
            <a:r>
              <a:rPr lang="en-US" sz="1650" dirty="0"/>
              <a:t>CNS DFS: HR: 0.22 (95% CI: 0.08-0.58)</a:t>
            </a:r>
          </a:p>
          <a:p>
            <a:r>
              <a:rPr lang="en-US" sz="1800" dirty="0"/>
              <a:t>Adjuvant alectinib was tolerable, with no unexpected safety signals</a:t>
            </a:r>
          </a:p>
          <a:p>
            <a:r>
              <a:rPr lang="en-US" sz="1800" dirty="0"/>
              <a:t>Whether it will impact Overall Survival remains to be seen!?</a:t>
            </a:r>
          </a:p>
        </p:txBody>
      </p:sp>
      <p:sp>
        <p:nvSpPr>
          <p:cNvPr id="4" name="Text Box 11">
            <a:extLst>
              <a:ext uri="{FF2B5EF4-FFF2-40B4-BE49-F238E27FC236}">
                <a16:creationId xmlns:a16="http://schemas.microsoft.com/office/drawing/2014/main" id="{2E585A75-18D8-2939-8408-6CBECB47AAB7}"/>
              </a:ext>
            </a:extLst>
          </p:cNvPr>
          <p:cNvSpPr txBox="1">
            <a:spLocks noChangeArrowheads="1"/>
          </p:cNvSpPr>
          <p:nvPr/>
        </p:nvSpPr>
        <p:spPr bwMode="auto">
          <a:xfrm>
            <a:off x="310755" y="4768603"/>
            <a:ext cx="60078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685800">
              <a:lnSpc>
                <a:spcPct val="100000"/>
              </a:lnSpc>
              <a:spcBef>
                <a:spcPct val="0"/>
              </a:spcBef>
              <a:spcAft>
                <a:spcPct val="0"/>
              </a:spcAft>
              <a:buClrTx/>
              <a:buNone/>
            </a:pPr>
            <a:r>
              <a:rPr lang="en-US" altLang="en-US" sz="900" dirty="0">
                <a:solidFill>
                  <a:srgbClr val="455560"/>
                </a:solidFill>
                <a:latin typeface="Calibri" panose="020F0502020204030204" pitchFamily="34" charset="0"/>
                <a:ea typeface="+mn-ea"/>
                <a:cs typeface="Arial" panose="020B0604020202020204" pitchFamily="34" charset="0"/>
              </a:rPr>
              <a:t>Solomon. ESMO 2023. Abstr LBA2.</a:t>
            </a:r>
          </a:p>
        </p:txBody>
      </p:sp>
      <p:pic>
        <p:nvPicPr>
          <p:cNvPr id="5" name="Picture 4" descr="A logo for a fitness center&#10;&#10;Description automatically generated">
            <a:extLst>
              <a:ext uri="{FF2B5EF4-FFF2-40B4-BE49-F238E27FC236}">
                <a16:creationId xmlns:a16="http://schemas.microsoft.com/office/drawing/2014/main" id="{7B45DCBC-4BAB-42C6-5D22-D8EA6CF6EE67}"/>
              </a:ext>
            </a:extLst>
          </p:cNvPr>
          <p:cNvPicPr>
            <a:picLocks noChangeAspect="1"/>
          </p:cNvPicPr>
          <p:nvPr/>
        </p:nvPicPr>
        <p:blipFill>
          <a:blip r:embed="rId3"/>
          <a:stretch>
            <a:fillRect/>
          </a:stretch>
        </p:blipFill>
        <p:spPr>
          <a:xfrm>
            <a:off x="6589336" y="4627080"/>
            <a:ext cx="2413262" cy="372355"/>
          </a:xfrm>
          <a:prstGeom prst="rect">
            <a:avLst/>
          </a:prstGeom>
        </p:spPr>
      </p:pic>
    </p:spTree>
    <p:extLst>
      <p:ext uri="{BB962C8B-B14F-4D97-AF65-F5344CB8AC3E}">
        <p14:creationId xmlns:p14="http://schemas.microsoft.com/office/powerpoint/2010/main" val="33026490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0D4244C9-EA2A-4025-ABEE-C853DE30A19E}"/>
              </a:ext>
            </a:extLst>
          </p:cNvPr>
          <p:cNvSpPr>
            <a:spLocks noGrp="1"/>
          </p:cNvSpPr>
          <p:nvPr>
            <p:ph type="title"/>
          </p:nvPr>
        </p:nvSpPr>
        <p:spPr/>
        <p:txBody>
          <a:bodyPr/>
          <a:lstStyle/>
          <a:p>
            <a:r>
              <a:rPr lang="en-US" altLang="en-US" dirty="0">
                <a:ea typeface="ＭＳ Ｐゴシック" panose="020B0600070205080204" pitchFamily="34" charset="-128"/>
              </a:rPr>
              <a:t>Conclusions &amp; Future Directions</a:t>
            </a:r>
          </a:p>
        </p:txBody>
      </p:sp>
      <p:sp>
        <p:nvSpPr>
          <p:cNvPr id="72706" name="Content Placeholder 2">
            <a:extLst>
              <a:ext uri="{FF2B5EF4-FFF2-40B4-BE49-F238E27FC236}">
                <a16:creationId xmlns:a16="http://schemas.microsoft.com/office/drawing/2014/main" id="{B4FD9255-3330-D8CA-498A-CC4E44F22EB2}"/>
              </a:ext>
            </a:extLst>
          </p:cNvPr>
          <p:cNvSpPr>
            <a:spLocks noGrp="1"/>
          </p:cNvSpPr>
          <p:nvPr>
            <p:ph idx="1"/>
          </p:nvPr>
        </p:nvSpPr>
        <p:spPr/>
        <p:txBody>
          <a:bodyPr/>
          <a:lstStyle/>
          <a:p>
            <a:r>
              <a:rPr lang="en-US" altLang="en-US" dirty="0">
                <a:ea typeface="ＭＳ Ｐゴシック" panose="020B0600070205080204" pitchFamily="34" charset="-128"/>
              </a:rPr>
              <a:t>Cure remains elusive</a:t>
            </a:r>
          </a:p>
          <a:p>
            <a:r>
              <a:rPr lang="en-US" altLang="en-US" dirty="0">
                <a:ea typeface="ＭＳ Ｐゴシック" panose="020B0600070205080204" pitchFamily="34" charset="-128"/>
              </a:rPr>
              <a:t>Emergent Resistance continues to be a problem</a:t>
            </a:r>
          </a:p>
          <a:p>
            <a:r>
              <a:rPr lang="en-US" altLang="en-US" dirty="0">
                <a:ea typeface="ＭＳ Ｐゴシック" panose="020B0600070205080204" pitchFamily="34" charset="-128"/>
              </a:rPr>
              <a:t>ALK Positive patients are generally non –responsive to Immunotherapy. </a:t>
            </a:r>
          </a:p>
          <a:p>
            <a:r>
              <a:rPr lang="en-US" altLang="en-US" dirty="0">
                <a:ea typeface="ＭＳ Ｐゴシック" panose="020B0600070205080204" pitchFamily="34" charset="-128"/>
              </a:rPr>
              <a:t>If you are using chemotherapy, use pemetrexed based chemotherapy</a:t>
            </a:r>
          </a:p>
          <a:p>
            <a:r>
              <a:rPr lang="en-US" altLang="en-US" dirty="0">
                <a:ea typeface="ＭＳ Ｐゴシック" panose="020B0600070205080204" pitchFamily="34" charset="-128"/>
              </a:rPr>
              <a:t>The first randomized, Adjuvant therapy with </a:t>
            </a:r>
            <a:r>
              <a:rPr lang="en-US" altLang="en-US" dirty="0" err="1">
                <a:ea typeface="ＭＳ Ｐゴシック" panose="020B0600070205080204" pitchFamily="34" charset="-128"/>
              </a:rPr>
              <a:t>Alectinib</a:t>
            </a:r>
            <a:r>
              <a:rPr lang="en-US" altLang="en-US" dirty="0">
                <a:ea typeface="ＭＳ Ｐゴシック" panose="020B0600070205080204" pitchFamily="34" charset="-128"/>
              </a:rPr>
              <a:t> reported a statistically significant improvement in DFS. </a:t>
            </a:r>
          </a:p>
          <a:p>
            <a:pPr marL="0" indent="0">
              <a:buNone/>
            </a:pPr>
            <a:endParaRPr lang="en-US" altLang="en-US" dirty="0">
              <a:ea typeface="ＭＳ Ｐゴシック" panose="020B0600070205080204" pitchFamily="34" charset="-128"/>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descr="DM20">
            <a:extLst>
              <a:ext uri="{FF2B5EF4-FFF2-40B4-BE49-F238E27FC236}">
                <a16:creationId xmlns:a16="http://schemas.microsoft.com/office/drawing/2014/main" id="{6AB7CDD3-006B-FF4E-D21F-78593A50D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434" y="1315667"/>
            <a:ext cx="6521133" cy="370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3">
            <a:extLst>
              <a:ext uri="{FF2B5EF4-FFF2-40B4-BE49-F238E27FC236}">
                <a16:creationId xmlns:a16="http://schemas.microsoft.com/office/drawing/2014/main" id="{42AE7FAC-FAF3-97FC-05DF-2A25DF2C254B}"/>
              </a:ext>
            </a:extLst>
          </p:cNvPr>
          <p:cNvSpPr>
            <a:spLocks noGrp="1" noChangeArrowheads="1"/>
          </p:cNvSpPr>
          <p:nvPr>
            <p:ph type="title"/>
          </p:nvPr>
        </p:nvSpPr>
        <p:spPr>
          <a:xfrm>
            <a:off x="1597448" y="286014"/>
            <a:ext cx="5834698" cy="858044"/>
          </a:xfrm>
        </p:spPr>
        <p:txBody>
          <a:bodyPr/>
          <a:lstStyle/>
          <a:p>
            <a:r>
              <a:rPr lang="en-US" altLang="en-US">
                <a:latin typeface="Arial Narrow" panose="020B0604020202020204" pitchFamily="34" charset="0"/>
                <a:ea typeface="ＭＳ Ｐゴシック" panose="020B0600070205080204" pitchFamily="34" charset="-128"/>
              </a:rPr>
              <a:t>Thank You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139907" y="-74280"/>
            <a:ext cx="9423813" cy="531398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January 31</a:t>
            </a:r>
            <a:r>
              <a:rPr lang="en-US" sz="1600" baseline="30000" dirty="0">
                <a:solidFill>
                  <a:schemeClr val="bg1"/>
                </a:solidFill>
                <a:latin typeface="Corporate S Demi" panose="02020500000000000000" pitchFamily="18" charset="0"/>
              </a:rPr>
              <a:t>st</a:t>
            </a:r>
            <a:r>
              <a:rPr lang="en-US" sz="1600" dirty="0">
                <a:solidFill>
                  <a:schemeClr val="bg1"/>
                </a:solidFill>
                <a:latin typeface="Corporate S Demi" panose="02020500000000000000" pitchFamily="18" charset="0"/>
              </a:rPr>
              <a:t>, 2024</a:t>
            </a:r>
          </a:p>
        </p:txBody>
      </p:sp>
      <p:pic>
        <p:nvPicPr>
          <p:cNvPr id="8" name="Picture 7" descr="A logo for a fitness center&#10;&#10;Description automatically generated">
            <a:extLst>
              <a:ext uri="{FF2B5EF4-FFF2-40B4-BE49-F238E27FC236}">
                <a16:creationId xmlns:a16="http://schemas.microsoft.com/office/drawing/2014/main" id="{5671E6F5-E134-759C-00D5-EAC657A6AFAE}"/>
              </a:ext>
            </a:extLst>
          </p:cNvPr>
          <p:cNvPicPr>
            <a:picLocks noChangeAspect="1"/>
          </p:cNvPicPr>
          <p:nvPr/>
        </p:nvPicPr>
        <p:blipFill>
          <a:blip r:embed="rId11"/>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8310779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fitness center&#10;&#10;Description automatically generated">
            <a:extLst>
              <a:ext uri="{FF2B5EF4-FFF2-40B4-BE49-F238E27FC236}">
                <a16:creationId xmlns:a16="http://schemas.microsoft.com/office/drawing/2014/main" id="{96668105-98EE-F939-3042-6DEDE51C200D}"/>
              </a:ext>
            </a:extLst>
          </p:cNvPr>
          <p:cNvPicPr>
            <a:picLocks noChangeAspect="1"/>
          </p:cNvPicPr>
          <p:nvPr/>
        </p:nvPicPr>
        <p:blipFill>
          <a:blip r:embed="rId2"/>
          <a:stretch>
            <a:fillRect/>
          </a:stretch>
        </p:blipFill>
        <p:spPr>
          <a:xfrm>
            <a:off x="7232072" y="4616653"/>
            <a:ext cx="1711037" cy="424671"/>
          </a:xfrm>
          <a:prstGeom prst="rect">
            <a:avLst/>
          </a:prstGeom>
        </p:spPr>
      </p:pic>
      <p:sp>
        <p:nvSpPr>
          <p:cNvPr id="2" name="TextBox 1">
            <a:extLst>
              <a:ext uri="{FF2B5EF4-FFF2-40B4-BE49-F238E27FC236}">
                <a16:creationId xmlns:a16="http://schemas.microsoft.com/office/drawing/2014/main" id="{81FD5E4E-AEE0-7C44-476B-3B4922B89A4D}"/>
              </a:ext>
            </a:extLst>
          </p:cNvPr>
          <p:cNvSpPr txBox="1"/>
          <p:nvPr/>
        </p:nvSpPr>
        <p:spPr>
          <a:xfrm>
            <a:off x="121920" y="168088"/>
            <a:ext cx="8821189" cy="3539430"/>
          </a:xfrm>
          <a:prstGeom prst="rect">
            <a:avLst/>
          </a:prstGeom>
          <a:noFill/>
        </p:spPr>
        <p:txBody>
          <a:bodyPr wrap="square" rtlCol="0">
            <a:spAutoFit/>
          </a:bodyPr>
          <a:lstStyle/>
          <a:p>
            <a:endParaRPr lang="en-US" dirty="0"/>
          </a:p>
          <a:p>
            <a:pPr algn="ctr"/>
            <a:endParaRPr lang="en-US" dirty="0"/>
          </a:p>
          <a:p>
            <a:pPr algn="ctr"/>
            <a:endParaRPr lang="en-US" dirty="0"/>
          </a:p>
          <a:p>
            <a:pPr algn="ctr"/>
            <a:endParaRPr lang="en-US" dirty="0"/>
          </a:p>
          <a:p>
            <a:pPr algn="ctr"/>
            <a:r>
              <a:rPr lang="en-US" sz="2800" b="1" dirty="0"/>
              <a:t>Advances in HER2 and HER3 targeting in </a:t>
            </a:r>
          </a:p>
          <a:p>
            <a:pPr algn="ctr"/>
            <a:r>
              <a:rPr lang="en-US" sz="2800" b="1" dirty="0"/>
              <a:t>Lung Cancer</a:t>
            </a:r>
          </a:p>
          <a:p>
            <a:pPr algn="ctr"/>
            <a:endParaRPr lang="en-US" dirty="0"/>
          </a:p>
          <a:p>
            <a:pPr algn="ctr"/>
            <a:r>
              <a:rPr lang="en-US" dirty="0"/>
              <a:t>Andreas Saltos, MD</a:t>
            </a:r>
            <a:br>
              <a:rPr lang="en-US" dirty="0"/>
            </a:br>
            <a:endParaRPr lang="en-US" dirty="0"/>
          </a:p>
        </p:txBody>
      </p:sp>
    </p:spTree>
    <p:extLst>
      <p:ext uri="{BB962C8B-B14F-4D97-AF65-F5344CB8AC3E}">
        <p14:creationId xmlns:p14="http://schemas.microsoft.com/office/powerpoint/2010/main" val="6378161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1E56A2F-2902-5513-6487-1F72AEC3326F}"/>
              </a:ext>
            </a:extLst>
          </p:cNvPr>
          <p:cNvSpPr txBox="1">
            <a:spLocks/>
          </p:cNvSpPr>
          <p:nvPr/>
        </p:nvSpPr>
        <p:spPr>
          <a:xfrm>
            <a:off x="343747" y="1039918"/>
            <a:ext cx="7682345" cy="4351338"/>
          </a:xfrm>
          <a:prstGeom prst="rect">
            <a:avLst/>
          </a:prstGeom>
        </p:spPr>
        <p:txBody>
          <a:bodyPr>
            <a:norm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800" b="1" kern="0" dirty="0"/>
              <a:t>Research support (to institution):</a:t>
            </a:r>
            <a:r>
              <a:rPr lang="en-US" sz="1800" kern="0" dirty="0"/>
              <a:t> Genentech, Genmab, Turning Point Therapeutics, Novartis, Eli Lilly, </a:t>
            </a:r>
            <a:r>
              <a:rPr lang="en-US" sz="1800" kern="0" dirty="0" err="1"/>
              <a:t>Memgen</a:t>
            </a:r>
            <a:r>
              <a:rPr lang="en-US" sz="1800" kern="0" dirty="0"/>
              <a:t>, </a:t>
            </a:r>
            <a:r>
              <a:rPr lang="en-US" sz="1800" kern="0" dirty="0" err="1"/>
              <a:t>Mersana</a:t>
            </a:r>
            <a:r>
              <a:rPr lang="en-US" sz="1800" kern="0" dirty="0"/>
              <a:t>, </a:t>
            </a:r>
            <a:r>
              <a:rPr lang="en-US" sz="1800" kern="0" dirty="0" err="1"/>
              <a:t>BioAtla</a:t>
            </a:r>
            <a:r>
              <a:rPr lang="en-US" sz="1800" kern="0" dirty="0"/>
              <a:t>, AstraZeneca, Daiichi Sankyo</a:t>
            </a:r>
          </a:p>
          <a:p>
            <a:pPr marL="0" indent="0">
              <a:buNone/>
            </a:pPr>
            <a:endParaRPr lang="en-US" sz="1800" kern="0" dirty="0"/>
          </a:p>
          <a:p>
            <a:r>
              <a:rPr lang="en-US" sz="1800" b="1" kern="0" dirty="0"/>
              <a:t>Advisory Board/Consulting: </a:t>
            </a:r>
            <a:r>
              <a:rPr lang="en-US" sz="1800" kern="0" dirty="0"/>
              <a:t>Daiichi Sankyo, Eli Lilly, </a:t>
            </a:r>
            <a:r>
              <a:rPr lang="en-US" sz="1800" kern="0" dirty="0" err="1"/>
              <a:t>Zymeworks</a:t>
            </a:r>
            <a:endParaRPr lang="en-US" sz="1800" kern="0" dirty="0"/>
          </a:p>
          <a:p>
            <a:pPr marL="0" indent="0">
              <a:buNone/>
            </a:pPr>
            <a:endParaRPr lang="en-US" sz="1800" kern="0" dirty="0"/>
          </a:p>
          <a:p>
            <a:r>
              <a:rPr lang="en-US" sz="1800" b="1" kern="0" dirty="0"/>
              <a:t>Honoraria: </a:t>
            </a:r>
            <a:r>
              <a:rPr lang="en-US" sz="1800" kern="0" dirty="0"/>
              <a:t>MJH Life Sciences, HMP Global</a:t>
            </a:r>
          </a:p>
        </p:txBody>
      </p:sp>
      <p:sp>
        <p:nvSpPr>
          <p:cNvPr id="3" name="TextBox 2">
            <a:extLst>
              <a:ext uri="{FF2B5EF4-FFF2-40B4-BE49-F238E27FC236}">
                <a16:creationId xmlns:a16="http://schemas.microsoft.com/office/drawing/2014/main" id="{2C7EFA88-3FA6-23FE-5792-0B6D8AEC022F}"/>
              </a:ext>
            </a:extLst>
          </p:cNvPr>
          <p:cNvSpPr txBox="1"/>
          <p:nvPr/>
        </p:nvSpPr>
        <p:spPr>
          <a:xfrm>
            <a:off x="0" y="132080"/>
            <a:ext cx="9144000" cy="1006507"/>
          </a:xfrm>
          <a:prstGeom prst="rect">
            <a:avLst/>
          </a:prstGeom>
          <a:noFill/>
        </p:spPr>
        <p:txBody>
          <a:bodyPr rtlCol="0">
            <a:normAutofit/>
          </a:bodyPr>
          <a:lstStyle/>
          <a:p>
            <a:pPr algn="ctr">
              <a:spcAft>
                <a:spcPts val="600"/>
              </a:spcAft>
            </a:pPr>
            <a:r>
              <a:rPr lang="en-US" sz="3600" i="0" dirty="0">
                <a:solidFill>
                  <a:srgbClr val="002450"/>
                </a:solidFill>
                <a:latin typeface="+mn-lt"/>
                <a:ea typeface="+mj-ea"/>
                <a:cs typeface="+mj-cs"/>
              </a:rPr>
              <a:t>Disclosures</a:t>
            </a:r>
          </a:p>
        </p:txBody>
      </p:sp>
    </p:spTree>
    <p:extLst>
      <p:ext uri="{BB962C8B-B14F-4D97-AF65-F5344CB8AC3E}">
        <p14:creationId xmlns:p14="http://schemas.microsoft.com/office/powerpoint/2010/main" val="594935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A886AD0F-55E4-8C7C-16EB-B40C2582DD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9265" y="63034"/>
            <a:ext cx="5111115" cy="42775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FC89957-76B3-41B3-8F76-283FC581209E}"/>
              </a:ext>
            </a:extLst>
          </p:cNvPr>
          <p:cNvSpPr txBox="1"/>
          <p:nvPr/>
        </p:nvSpPr>
        <p:spPr>
          <a:xfrm>
            <a:off x="5689599" y="4572483"/>
            <a:ext cx="3097106" cy="400110"/>
          </a:xfrm>
          <a:prstGeom prst="rect">
            <a:avLst/>
          </a:prstGeom>
          <a:noFill/>
        </p:spPr>
        <p:txBody>
          <a:bodyPr wrap="square" rtlCol="0">
            <a:spAutoFit/>
          </a:bodyPr>
          <a:lstStyle/>
          <a:p>
            <a:r>
              <a:rPr lang="en-US" sz="2000" dirty="0"/>
              <a:t>Nami et al, Cancers 2018</a:t>
            </a:r>
          </a:p>
        </p:txBody>
      </p:sp>
    </p:spTree>
    <p:extLst>
      <p:ext uri="{BB962C8B-B14F-4D97-AF65-F5344CB8AC3E}">
        <p14:creationId xmlns:p14="http://schemas.microsoft.com/office/powerpoint/2010/main" val="25896067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D90333-23CB-339D-326E-C97FAF2E5DE2}"/>
              </a:ext>
            </a:extLst>
          </p:cNvPr>
          <p:cNvPicPr>
            <a:picLocks noChangeAspect="1"/>
          </p:cNvPicPr>
          <p:nvPr/>
        </p:nvPicPr>
        <p:blipFill>
          <a:blip r:embed="rId2"/>
          <a:stretch>
            <a:fillRect/>
          </a:stretch>
        </p:blipFill>
        <p:spPr>
          <a:xfrm>
            <a:off x="512942" y="0"/>
            <a:ext cx="7020836" cy="4317683"/>
          </a:xfrm>
          <a:prstGeom prst="rect">
            <a:avLst/>
          </a:prstGeom>
        </p:spPr>
      </p:pic>
      <p:sp>
        <p:nvSpPr>
          <p:cNvPr id="4" name="TextBox 3">
            <a:extLst>
              <a:ext uri="{FF2B5EF4-FFF2-40B4-BE49-F238E27FC236}">
                <a16:creationId xmlns:a16="http://schemas.microsoft.com/office/drawing/2014/main" id="{567B9FC4-3884-71FB-25D9-DCC59159B65D}"/>
              </a:ext>
            </a:extLst>
          </p:cNvPr>
          <p:cNvSpPr txBox="1"/>
          <p:nvPr/>
        </p:nvSpPr>
        <p:spPr>
          <a:xfrm>
            <a:off x="6102773" y="4572483"/>
            <a:ext cx="3097106" cy="400110"/>
          </a:xfrm>
          <a:prstGeom prst="rect">
            <a:avLst/>
          </a:prstGeom>
          <a:noFill/>
        </p:spPr>
        <p:txBody>
          <a:bodyPr wrap="square" rtlCol="0">
            <a:spAutoFit/>
          </a:bodyPr>
          <a:lstStyle/>
          <a:p>
            <a:r>
              <a:rPr lang="en-US" sz="2000" dirty="0"/>
              <a:t>Liu et al, ASCO 2023</a:t>
            </a:r>
          </a:p>
        </p:txBody>
      </p:sp>
      <p:sp>
        <p:nvSpPr>
          <p:cNvPr id="2" name="TextBox 1">
            <a:extLst>
              <a:ext uri="{FF2B5EF4-FFF2-40B4-BE49-F238E27FC236}">
                <a16:creationId xmlns:a16="http://schemas.microsoft.com/office/drawing/2014/main" id="{57FE6518-D927-882C-115E-251FE857F3D0}"/>
              </a:ext>
            </a:extLst>
          </p:cNvPr>
          <p:cNvSpPr txBox="1"/>
          <p:nvPr/>
        </p:nvSpPr>
        <p:spPr>
          <a:xfrm>
            <a:off x="6896329" y="3228232"/>
            <a:ext cx="2107971" cy="707886"/>
          </a:xfrm>
          <a:prstGeom prst="rect">
            <a:avLst/>
          </a:prstGeom>
          <a:noFill/>
        </p:spPr>
        <p:txBody>
          <a:bodyPr wrap="square" rtlCol="0">
            <a:spAutoFit/>
          </a:bodyPr>
          <a:lstStyle/>
          <a:p>
            <a:r>
              <a:rPr lang="en-US" sz="2000" dirty="0" err="1">
                <a:solidFill>
                  <a:srgbClr val="FF0000"/>
                </a:solidFill>
              </a:rPr>
              <a:t>EGFR</a:t>
            </a:r>
            <a:r>
              <a:rPr lang="en-US" sz="2000" baseline="-25000" dirty="0" err="1">
                <a:solidFill>
                  <a:srgbClr val="FF0000"/>
                </a:solidFill>
              </a:rPr>
              <a:t>mut</a:t>
            </a:r>
            <a:r>
              <a:rPr lang="en-US" sz="2000" baseline="30000" dirty="0">
                <a:solidFill>
                  <a:srgbClr val="FF0000"/>
                </a:solidFill>
              </a:rPr>
              <a:t> </a:t>
            </a:r>
            <a:r>
              <a:rPr lang="en-US" sz="2000" dirty="0">
                <a:solidFill>
                  <a:srgbClr val="FF0000"/>
                </a:solidFill>
              </a:rPr>
              <a:t>NSCLC</a:t>
            </a:r>
          </a:p>
          <a:p>
            <a:r>
              <a:rPr lang="en-US" sz="2000" dirty="0">
                <a:solidFill>
                  <a:srgbClr val="FF0000"/>
                </a:solidFill>
              </a:rPr>
              <a:t>15-20%</a:t>
            </a:r>
          </a:p>
        </p:txBody>
      </p:sp>
    </p:spTree>
    <p:extLst>
      <p:ext uri="{BB962C8B-B14F-4D97-AF65-F5344CB8AC3E}">
        <p14:creationId xmlns:p14="http://schemas.microsoft.com/office/powerpoint/2010/main" val="65662459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EB57CE-73A0-A28A-CECB-967D72BF8FC6}"/>
              </a:ext>
            </a:extLst>
          </p:cNvPr>
          <p:cNvPicPr>
            <a:picLocks noChangeAspect="1"/>
          </p:cNvPicPr>
          <p:nvPr/>
        </p:nvPicPr>
        <p:blipFill>
          <a:blip r:embed="rId2"/>
          <a:stretch>
            <a:fillRect/>
          </a:stretch>
        </p:blipFill>
        <p:spPr>
          <a:xfrm>
            <a:off x="0" y="541927"/>
            <a:ext cx="7972213" cy="3827773"/>
          </a:xfrm>
          <a:prstGeom prst="rect">
            <a:avLst/>
          </a:prstGeom>
        </p:spPr>
      </p:pic>
      <p:sp>
        <p:nvSpPr>
          <p:cNvPr id="2" name="TextBox 1">
            <a:extLst>
              <a:ext uri="{FF2B5EF4-FFF2-40B4-BE49-F238E27FC236}">
                <a16:creationId xmlns:a16="http://schemas.microsoft.com/office/drawing/2014/main" id="{56119D27-7633-D496-A2E2-5CA1533A8D5B}"/>
              </a:ext>
            </a:extLst>
          </p:cNvPr>
          <p:cNvSpPr txBox="1"/>
          <p:nvPr/>
        </p:nvSpPr>
        <p:spPr>
          <a:xfrm>
            <a:off x="0" y="132080"/>
            <a:ext cx="9144000" cy="1006507"/>
          </a:xfrm>
          <a:prstGeom prst="rect">
            <a:avLst/>
          </a:prstGeom>
          <a:noFill/>
        </p:spPr>
        <p:txBody>
          <a:bodyPr rtlCol="0">
            <a:normAutofit/>
          </a:bodyPr>
          <a:lstStyle/>
          <a:p>
            <a:pPr>
              <a:spcAft>
                <a:spcPts val="600"/>
              </a:spcAft>
            </a:pPr>
            <a:r>
              <a:rPr lang="en-US" sz="3600" i="0" dirty="0">
                <a:solidFill>
                  <a:srgbClr val="002450"/>
                </a:solidFill>
                <a:latin typeface="+mn-lt"/>
                <a:ea typeface="+mj-ea"/>
                <a:cs typeface="+mj-cs"/>
              </a:rPr>
              <a:t>Trastuzumab </a:t>
            </a:r>
            <a:r>
              <a:rPr lang="en-US" sz="3600" i="0" dirty="0" err="1">
                <a:solidFill>
                  <a:srgbClr val="002450"/>
                </a:solidFill>
                <a:latin typeface="+mn-lt"/>
                <a:ea typeface="+mj-ea"/>
                <a:cs typeface="+mj-cs"/>
              </a:rPr>
              <a:t>Deruxtecan</a:t>
            </a:r>
            <a:endParaRPr lang="en-US" sz="3600" i="0" dirty="0">
              <a:solidFill>
                <a:srgbClr val="002450"/>
              </a:solidFill>
              <a:latin typeface="+mn-lt"/>
              <a:ea typeface="+mj-ea"/>
              <a:cs typeface="+mj-cs"/>
            </a:endParaRPr>
          </a:p>
        </p:txBody>
      </p:sp>
      <p:sp>
        <p:nvSpPr>
          <p:cNvPr id="5" name="TextBox 4">
            <a:extLst>
              <a:ext uri="{FF2B5EF4-FFF2-40B4-BE49-F238E27FC236}">
                <a16:creationId xmlns:a16="http://schemas.microsoft.com/office/drawing/2014/main" id="{855268BD-D412-2F13-4315-9E7F42DBE347}"/>
              </a:ext>
            </a:extLst>
          </p:cNvPr>
          <p:cNvSpPr txBox="1"/>
          <p:nvPr/>
        </p:nvSpPr>
        <p:spPr>
          <a:xfrm>
            <a:off x="6055360" y="4599887"/>
            <a:ext cx="2655147" cy="338554"/>
          </a:xfrm>
          <a:prstGeom prst="rect">
            <a:avLst/>
          </a:prstGeom>
          <a:noFill/>
        </p:spPr>
        <p:txBody>
          <a:bodyPr wrap="square" rtlCol="0">
            <a:spAutoFit/>
          </a:bodyPr>
          <a:lstStyle/>
          <a:p>
            <a:r>
              <a:rPr lang="en-US" sz="1600" dirty="0"/>
              <a:t>(Smit et al, ASCO 2020)</a:t>
            </a:r>
          </a:p>
        </p:txBody>
      </p:sp>
    </p:spTree>
    <p:extLst>
      <p:ext uri="{BB962C8B-B14F-4D97-AF65-F5344CB8AC3E}">
        <p14:creationId xmlns:p14="http://schemas.microsoft.com/office/powerpoint/2010/main" val="29001485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B91E3F-5D1B-DBD8-CACB-33B2A6FC1268}"/>
              </a:ext>
            </a:extLst>
          </p:cNvPr>
          <p:cNvPicPr>
            <a:picLocks noChangeAspect="1"/>
          </p:cNvPicPr>
          <p:nvPr/>
        </p:nvPicPr>
        <p:blipFill>
          <a:blip r:embed="rId2"/>
          <a:stretch>
            <a:fillRect/>
          </a:stretch>
        </p:blipFill>
        <p:spPr>
          <a:xfrm>
            <a:off x="0" y="115145"/>
            <a:ext cx="8246571" cy="4135237"/>
          </a:xfrm>
          <a:prstGeom prst="rect">
            <a:avLst/>
          </a:prstGeom>
        </p:spPr>
      </p:pic>
      <p:sp>
        <p:nvSpPr>
          <p:cNvPr id="5" name="TextBox 4">
            <a:extLst>
              <a:ext uri="{FF2B5EF4-FFF2-40B4-BE49-F238E27FC236}">
                <a16:creationId xmlns:a16="http://schemas.microsoft.com/office/drawing/2014/main" id="{F2EA314B-E7D0-41D4-3D9A-0D5CD95C0076}"/>
              </a:ext>
            </a:extLst>
          </p:cNvPr>
          <p:cNvSpPr txBox="1"/>
          <p:nvPr/>
        </p:nvSpPr>
        <p:spPr>
          <a:xfrm>
            <a:off x="6427896" y="4599887"/>
            <a:ext cx="2181012" cy="338554"/>
          </a:xfrm>
          <a:prstGeom prst="rect">
            <a:avLst/>
          </a:prstGeom>
          <a:noFill/>
        </p:spPr>
        <p:txBody>
          <a:bodyPr wrap="square" rtlCol="0">
            <a:spAutoFit/>
          </a:bodyPr>
          <a:lstStyle/>
          <a:p>
            <a:r>
              <a:rPr lang="en-US" sz="1600" dirty="0"/>
              <a:t>(Li et al, ESMO 2021)</a:t>
            </a:r>
          </a:p>
        </p:txBody>
      </p:sp>
    </p:spTree>
    <p:extLst>
      <p:ext uri="{BB962C8B-B14F-4D97-AF65-F5344CB8AC3E}">
        <p14:creationId xmlns:p14="http://schemas.microsoft.com/office/powerpoint/2010/main" val="4167480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CD39-DAF2-5378-21C9-BFDD2B070A8A}"/>
              </a:ext>
            </a:extLst>
          </p:cNvPr>
          <p:cNvSpPr>
            <a:spLocks noGrp="1"/>
          </p:cNvSpPr>
          <p:nvPr>
            <p:ph type="title"/>
          </p:nvPr>
        </p:nvSpPr>
        <p:spPr/>
        <p:txBody>
          <a:bodyPr/>
          <a:lstStyle/>
          <a:p>
            <a:r>
              <a:rPr lang="en-US" dirty="0"/>
              <a:t>Radial Endobronchial Ultrasound (EBUS)</a:t>
            </a:r>
          </a:p>
        </p:txBody>
      </p:sp>
      <p:sp>
        <p:nvSpPr>
          <p:cNvPr id="3" name="Content Placeholder 2">
            <a:extLst>
              <a:ext uri="{FF2B5EF4-FFF2-40B4-BE49-F238E27FC236}">
                <a16:creationId xmlns:a16="http://schemas.microsoft.com/office/drawing/2014/main" id="{A4FE5B4D-CDA7-D791-A728-65EB5A0A84F1}"/>
              </a:ext>
            </a:extLst>
          </p:cNvPr>
          <p:cNvSpPr>
            <a:spLocks noGrp="1"/>
          </p:cNvSpPr>
          <p:nvPr>
            <p:ph idx="1"/>
          </p:nvPr>
        </p:nvSpPr>
        <p:spPr>
          <a:xfrm>
            <a:off x="3458660" y="1189880"/>
            <a:ext cx="5528930" cy="2972420"/>
          </a:xfrm>
        </p:spPr>
        <p:txBody>
          <a:bodyPr/>
          <a:lstStyle/>
          <a:p>
            <a:pPr marL="257175" indent="-257175">
              <a:buFont typeface="Arial" panose="020B0604020202020204" pitchFamily="34" charset="0"/>
              <a:buChar char="•"/>
            </a:pPr>
            <a:r>
              <a:rPr lang="en-US" sz="1800" dirty="0"/>
              <a:t>Probe contains an ultrasound</a:t>
            </a:r>
          </a:p>
          <a:p>
            <a:pPr marL="257175" indent="-257175">
              <a:buFont typeface="Arial" panose="020B0604020202020204" pitchFamily="34" charset="0"/>
              <a:buChar char="•"/>
            </a:pPr>
            <a:r>
              <a:rPr lang="en-US" sz="1800" dirty="0"/>
              <a:t>360° image of surrounding structures</a:t>
            </a:r>
          </a:p>
          <a:p>
            <a:pPr marL="257175" indent="-257175">
              <a:buFont typeface="Arial" panose="020B0604020202020204" pitchFamily="34" charset="0"/>
              <a:buChar char="•"/>
            </a:pPr>
            <a:r>
              <a:rPr lang="en-US" sz="1800" dirty="0"/>
              <a:t>Able to localize the target lesion in 96% of cases</a:t>
            </a:r>
          </a:p>
          <a:p>
            <a:pPr marL="257175" indent="-257175">
              <a:buFont typeface="Arial" panose="020B0604020202020204" pitchFamily="34" charset="0"/>
              <a:buChar char="•"/>
            </a:pPr>
            <a:r>
              <a:rPr lang="en-US" sz="1800" dirty="0"/>
              <a:t>Sn of 73%, 1% pneumothorax rate</a:t>
            </a:r>
          </a:p>
          <a:p>
            <a:pPr marL="257175" indent="-257175">
              <a:buFont typeface="Arial" panose="020B0604020202020204" pitchFamily="34" charset="0"/>
              <a:buChar char="•"/>
            </a:pPr>
            <a:r>
              <a:rPr lang="en-US" sz="1800" dirty="0"/>
              <a:t>No difference in diagnostic accuracy between radial probe EBUS (87.5%) and CT-guided biopsy (93.3%) but with a significantly reduced rate of complications (3% vs 27%).</a:t>
            </a:r>
          </a:p>
        </p:txBody>
      </p:sp>
      <p:sp>
        <p:nvSpPr>
          <p:cNvPr id="7" name="TextBox 6">
            <a:extLst>
              <a:ext uri="{FF2B5EF4-FFF2-40B4-BE49-F238E27FC236}">
                <a16:creationId xmlns:a16="http://schemas.microsoft.com/office/drawing/2014/main" id="{0E9A4E52-B1E3-CA85-6C8D-E4CE7ECAEFF2}"/>
              </a:ext>
            </a:extLst>
          </p:cNvPr>
          <p:cNvSpPr txBox="1"/>
          <p:nvPr/>
        </p:nvSpPr>
        <p:spPr>
          <a:xfrm>
            <a:off x="4862676" y="4453384"/>
            <a:ext cx="5708103" cy="577081"/>
          </a:xfrm>
          <a:prstGeom prst="rect">
            <a:avLst/>
          </a:prstGeom>
          <a:noFill/>
        </p:spPr>
        <p:txBody>
          <a:bodyPr wrap="square">
            <a:spAutoFit/>
          </a:bodyPr>
          <a:lstStyle/>
          <a:p>
            <a:r>
              <a:rPr lang="en-US" sz="1050" dirty="0">
                <a:solidFill>
                  <a:srgbClr val="002060"/>
                </a:solidFill>
                <a:latin typeface="Cambria" panose="02040503050406030204" pitchFamily="18" charset="0"/>
              </a:rPr>
              <a:t>Chen A., et al. </a:t>
            </a:r>
            <a:r>
              <a:rPr lang="en-US" sz="1050" i="1" dirty="0">
                <a:solidFill>
                  <a:srgbClr val="002060"/>
                </a:solidFill>
                <a:latin typeface="Cambria" panose="02040503050406030204" pitchFamily="18" charset="0"/>
              </a:rPr>
              <a:t>Ann. Am. </a:t>
            </a:r>
            <a:r>
              <a:rPr lang="en-US" sz="1050" i="1" dirty="0" err="1">
                <a:solidFill>
                  <a:srgbClr val="002060"/>
                </a:solidFill>
                <a:latin typeface="Cambria" panose="02040503050406030204" pitchFamily="18" charset="0"/>
              </a:rPr>
              <a:t>Thorac</a:t>
            </a:r>
            <a:r>
              <a:rPr lang="en-US" sz="1050" i="1" dirty="0">
                <a:solidFill>
                  <a:srgbClr val="002060"/>
                </a:solidFill>
                <a:latin typeface="Cambria" panose="02040503050406030204" pitchFamily="18" charset="0"/>
              </a:rPr>
              <a:t>. Soc. </a:t>
            </a:r>
            <a:r>
              <a:rPr lang="en-US" sz="1050" dirty="0">
                <a:solidFill>
                  <a:srgbClr val="002060"/>
                </a:solidFill>
                <a:latin typeface="Cambria" panose="02040503050406030204" pitchFamily="18" charset="0"/>
              </a:rPr>
              <a:t>2014;11:578–582.</a:t>
            </a:r>
          </a:p>
          <a:p>
            <a:r>
              <a:rPr lang="en-US" sz="1050" dirty="0" err="1">
                <a:solidFill>
                  <a:srgbClr val="002060"/>
                </a:solidFill>
                <a:latin typeface="Cambria" panose="02040503050406030204" pitchFamily="18" charset="0"/>
              </a:rPr>
              <a:t>Steinfort</a:t>
            </a:r>
            <a:r>
              <a:rPr lang="en-US" sz="1050" dirty="0">
                <a:solidFill>
                  <a:srgbClr val="002060"/>
                </a:solidFill>
                <a:latin typeface="Cambria" panose="02040503050406030204" pitchFamily="18" charset="0"/>
              </a:rPr>
              <a:t> D.P.  </a:t>
            </a:r>
            <a:r>
              <a:rPr lang="en-US" sz="1050" i="1" dirty="0">
                <a:solidFill>
                  <a:srgbClr val="002060"/>
                </a:solidFill>
                <a:latin typeface="Cambria" panose="02040503050406030204" pitchFamily="18" charset="0"/>
              </a:rPr>
              <a:t>Eur. Respir. J. </a:t>
            </a:r>
            <a:r>
              <a:rPr lang="en-US" sz="1050" dirty="0">
                <a:solidFill>
                  <a:srgbClr val="002060"/>
                </a:solidFill>
                <a:latin typeface="Cambria" panose="02040503050406030204" pitchFamily="18" charset="0"/>
              </a:rPr>
              <a:t>2011;37:902–910.</a:t>
            </a:r>
          </a:p>
          <a:p>
            <a:r>
              <a:rPr lang="en-US" sz="1050" dirty="0" err="1">
                <a:solidFill>
                  <a:srgbClr val="002060"/>
                </a:solidFill>
                <a:latin typeface="Cambria" panose="02040503050406030204" pitchFamily="18" charset="0"/>
              </a:rPr>
              <a:t>Steinfort</a:t>
            </a:r>
            <a:r>
              <a:rPr lang="en-US" sz="1050" dirty="0">
                <a:solidFill>
                  <a:srgbClr val="002060"/>
                </a:solidFill>
                <a:latin typeface="Cambria" panose="02040503050406030204" pitchFamily="18" charset="0"/>
              </a:rPr>
              <a:t> D.P. </a:t>
            </a:r>
            <a:r>
              <a:rPr lang="en-US" sz="1050" i="1" dirty="0">
                <a:solidFill>
                  <a:srgbClr val="002060"/>
                </a:solidFill>
                <a:latin typeface="Cambria" panose="02040503050406030204" pitchFamily="18" charset="0"/>
              </a:rPr>
              <a:t>Respir. Med. </a:t>
            </a:r>
            <a:r>
              <a:rPr lang="en-US" sz="1050" dirty="0">
                <a:solidFill>
                  <a:srgbClr val="002060"/>
                </a:solidFill>
                <a:latin typeface="Cambria" panose="02040503050406030204" pitchFamily="18" charset="0"/>
              </a:rPr>
              <a:t>2011;105:1704–1711.</a:t>
            </a:r>
            <a:endParaRPr lang="en-US" sz="1050" dirty="0">
              <a:solidFill>
                <a:srgbClr val="002060"/>
              </a:solidFill>
            </a:endParaRPr>
          </a:p>
        </p:txBody>
      </p:sp>
    </p:spTree>
    <p:extLst>
      <p:ext uri="{BB962C8B-B14F-4D97-AF65-F5344CB8AC3E}">
        <p14:creationId xmlns:p14="http://schemas.microsoft.com/office/powerpoint/2010/main" val="31565295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854FB-57A0-9DDE-7BAE-5EB5D7FA06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ADF79D9-B8B7-5049-1828-CA510B54FDDE}"/>
              </a:ext>
            </a:extLst>
          </p:cNvPr>
          <p:cNvPicPr>
            <a:picLocks noChangeAspect="1"/>
          </p:cNvPicPr>
          <p:nvPr/>
        </p:nvPicPr>
        <p:blipFill rotWithShape="1">
          <a:blip r:embed="rId2"/>
          <a:srcRect b="1961"/>
          <a:stretch/>
        </p:blipFill>
        <p:spPr>
          <a:xfrm>
            <a:off x="76200" y="122185"/>
            <a:ext cx="8139853" cy="4181528"/>
          </a:xfrm>
          <a:prstGeom prst="rect">
            <a:avLst/>
          </a:prstGeom>
        </p:spPr>
      </p:pic>
      <p:sp>
        <p:nvSpPr>
          <p:cNvPr id="5" name="TextBox 4">
            <a:extLst>
              <a:ext uri="{FF2B5EF4-FFF2-40B4-BE49-F238E27FC236}">
                <a16:creationId xmlns:a16="http://schemas.microsoft.com/office/drawing/2014/main" id="{C3D62AFA-0498-5978-13C4-A5EFE3E28F5C}"/>
              </a:ext>
            </a:extLst>
          </p:cNvPr>
          <p:cNvSpPr txBox="1"/>
          <p:nvPr/>
        </p:nvSpPr>
        <p:spPr>
          <a:xfrm>
            <a:off x="6427896" y="4599887"/>
            <a:ext cx="2181012" cy="338554"/>
          </a:xfrm>
          <a:prstGeom prst="rect">
            <a:avLst/>
          </a:prstGeom>
          <a:noFill/>
        </p:spPr>
        <p:txBody>
          <a:bodyPr wrap="square" rtlCol="0">
            <a:spAutoFit/>
          </a:bodyPr>
          <a:lstStyle/>
          <a:p>
            <a:r>
              <a:rPr lang="en-US" sz="1600" dirty="0"/>
              <a:t>(Li et al, ESMO 2021)</a:t>
            </a:r>
          </a:p>
        </p:txBody>
      </p:sp>
    </p:spTree>
    <p:extLst>
      <p:ext uri="{BB962C8B-B14F-4D97-AF65-F5344CB8AC3E}">
        <p14:creationId xmlns:p14="http://schemas.microsoft.com/office/powerpoint/2010/main" val="32255935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7706A6BB-1D9C-479E-A62A-3E3F5C039BEB}"/>
              </a:ext>
            </a:extLst>
          </p:cNvPr>
          <p:cNvSpPr>
            <a:spLocks noGrp="1"/>
          </p:cNvSpPr>
          <p:nvPr>
            <p:ph type="title"/>
          </p:nvPr>
        </p:nvSpPr>
        <p:spPr>
          <a:xfrm>
            <a:off x="0" y="132080"/>
            <a:ext cx="9144000" cy="1006507"/>
          </a:xfrm>
        </p:spPr>
        <p:txBody>
          <a:bodyPr/>
          <a:lstStyle/>
          <a:p>
            <a:pPr algn="l"/>
            <a:r>
              <a:rPr lang="en-US" dirty="0"/>
              <a:t>DESTINY-Lung02</a:t>
            </a:r>
          </a:p>
        </p:txBody>
      </p:sp>
      <p:pic>
        <p:nvPicPr>
          <p:cNvPr id="9" name="Picture 8">
            <a:extLst>
              <a:ext uri="{FF2B5EF4-FFF2-40B4-BE49-F238E27FC236}">
                <a16:creationId xmlns:a16="http://schemas.microsoft.com/office/drawing/2014/main" id="{0D9E879C-6394-41B9-99E8-D808DE54D8EC}"/>
              </a:ext>
            </a:extLst>
          </p:cNvPr>
          <p:cNvPicPr>
            <a:picLocks noChangeAspect="1"/>
          </p:cNvPicPr>
          <p:nvPr/>
        </p:nvPicPr>
        <p:blipFill>
          <a:blip r:embed="rId2"/>
          <a:stretch>
            <a:fillRect/>
          </a:stretch>
        </p:blipFill>
        <p:spPr>
          <a:xfrm>
            <a:off x="588364" y="1631092"/>
            <a:ext cx="6684957" cy="2737021"/>
          </a:xfrm>
          <a:prstGeom prst="rect">
            <a:avLst/>
          </a:prstGeom>
        </p:spPr>
      </p:pic>
      <p:pic>
        <p:nvPicPr>
          <p:cNvPr id="5" name="Picture 4">
            <a:extLst>
              <a:ext uri="{FF2B5EF4-FFF2-40B4-BE49-F238E27FC236}">
                <a16:creationId xmlns:a16="http://schemas.microsoft.com/office/drawing/2014/main" id="{70694EF1-EF02-36C5-BE84-1D0703FB5881}"/>
              </a:ext>
            </a:extLst>
          </p:cNvPr>
          <p:cNvPicPr>
            <a:picLocks noChangeAspect="1"/>
          </p:cNvPicPr>
          <p:nvPr/>
        </p:nvPicPr>
        <p:blipFill>
          <a:blip r:embed="rId3"/>
          <a:stretch>
            <a:fillRect/>
          </a:stretch>
        </p:blipFill>
        <p:spPr>
          <a:xfrm>
            <a:off x="3921760" y="227737"/>
            <a:ext cx="5168054" cy="1656796"/>
          </a:xfrm>
          <a:prstGeom prst="rect">
            <a:avLst/>
          </a:prstGeom>
        </p:spPr>
      </p:pic>
      <p:sp>
        <p:nvSpPr>
          <p:cNvPr id="10" name="TextBox 9">
            <a:extLst>
              <a:ext uri="{FF2B5EF4-FFF2-40B4-BE49-F238E27FC236}">
                <a16:creationId xmlns:a16="http://schemas.microsoft.com/office/drawing/2014/main" id="{34EA36F0-3B78-C2ED-C040-84AFE458531D}"/>
              </a:ext>
            </a:extLst>
          </p:cNvPr>
          <p:cNvSpPr txBox="1"/>
          <p:nvPr/>
        </p:nvSpPr>
        <p:spPr>
          <a:xfrm>
            <a:off x="6644642" y="4596200"/>
            <a:ext cx="2614506" cy="338554"/>
          </a:xfrm>
          <a:prstGeom prst="rect">
            <a:avLst/>
          </a:prstGeom>
          <a:noFill/>
        </p:spPr>
        <p:txBody>
          <a:bodyPr wrap="square" rtlCol="0">
            <a:spAutoFit/>
          </a:bodyPr>
          <a:lstStyle/>
          <a:p>
            <a:r>
              <a:rPr lang="en-US" sz="1600" dirty="0"/>
              <a:t>(Goto et al, JCO 2023)</a:t>
            </a:r>
          </a:p>
        </p:txBody>
      </p:sp>
    </p:spTree>
    <p:extLst>
      <p:ext uri="{BB962C8B-B14F-4D97-AF65-F5344CB8AC3E}">
        <p14:creationId xmlns:p14="http://schemas.microsoft.com/office/powerpoint/2010/main" val="200942929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31D03384-9C7B-C0BE-73F0-C8B200F1DD65}"/>
              </a:ext>
            </a:extLst>
          </p:cNvPr>
          <p:cNvGraphicFramePr>
            <a:graphicFrameLocks noGrp="1"/>
          </p:cNvGraphicFramePr>
          <p:nvPr/>
        </p:nvGraphicFramePr>
        <p:xfrm>
          <a:off x="364197" y="812502"/>
          <a:ext cx="8320780" cy="1854505"/>
        </p:xfrm>
        <a:graphic>
          <a:graphicData uri="http://schemas.openxmlformats.org/drawingml/2006/table">
            <a:tbl>
              <a:tblPr firstRow="1" bandRow="1">
                <a:tableStyleId>{5C22544A-7EE6-4342-B048-85BDC9FD1C3A}</a:tableStyleId>
              </a:tblPr>
              <a:tblGrid>
                <a:gridCol w="3552355">
                  <a:extLst>
                    <a:ext uri="{9D8B030D-6E8A-4147-A177-3AD203B41FA5}">
                      <a16:colId xmlns:a16="http://schemas.microsoft.com/office/drawing/2014/main" val="2475748159"/>
                    </a:ext>
                  </a:extLst>
                </a:gridCol>
                <a:gridCol w="657013">
                  <a:extLst>
                    <a:ext uri="{9D8B030D-6E8A-4147-A177-3AD203B41FA5}">
                      <a16:colId xmlns:a16="http://schemas.microsoft.com/office/drawing/2014/main" val="2398889719"/>
                    </a:ext>
                  </a:extLst>
                </a:gridCol>
                <a:gridCol w="696976">
                  <a:extLst>
                    <a:ext uri="{9D8B030D-6E8A-4147-A177-3AD203B41FA5}">
                      <a16:colId xmlns:a16="http://schemas.microsoft.com/office/drawing/2014/main" val="3169023550"/>
                    </a:ext>
                  </a:extLst>
                </a:gridCol>
                <a:gridCol w="754352">
                  <a:extLst>
                    <a:ext uri="{9D8B030D-6E8A-4147-A177-3AD203B41FA5}">
                      <a16:colId xmlns:a16="http://schemas.microsoft.com/office/drawing/2014/main" val="3475199436"/>
                    </a:ext>
                  </a:extLst>
                </a:gridCol>
                <a:gridCol w="906546">
                  <a:extLst>
                    <a:ext uri="{9D8B030D-6E8A-4147-A177-3AD203B41FA5}">
                      <a16:colId xmlns:a16="http://schemas.microsoft.com/office/drawing/2014/main" val="1478980520"/>
                    </a:ext>
                  </a:extLst>
                </a:gridCol>
                <a:gridCol w="754352">
                  <a:extLst>
                    <a:ext uri="{9D8B030D-6E8A-4147-A177-3AD203B41FA5}">
                      <a16:colId xmlns:a16="http://schemas.microsoft.com/office/drawing/2014/main" val="114903513"/>
                    </a:ext>
                  </a:extLst>
                </a:gridCol>
                <a:gridCol w="999186">
                  <a:extLst>
                    <a:ext uri="{9D8B030D-6E8A-4147-A177-3AD203B41FA5}">
                      <a16:colId xmlns:a16="http://schemas.microsoft.com/office/drawing/2014/main" val="3640969714"/>
                    </a:ext>
                  </a:extLst>
                </a:gridCol>
              </a:tblGrid>
              <a:tr h="309941">
                <a:tc>
                  <a:txBody>
                    <a:bodyPr/>
                    <a:lstStyle/>
                    <a:p>
                      <a:r>
                        <a:rPr lang="en-US" sz="1400" dirty="0"/>
                        <a:t>Ref</a:t>
                      </a:r>
                    </a:p>
                  </a:txBody>
                  <a:tcPr/>
                </a:tc>
                <a:tc>
                  <a:txBody>
                    <a:bodyPr/>
                    <a:lstStyle/>
                    <a:p>
                      <a:r>
                        <a:rPr lang="en-US" sz="1400" dirty="0"/>
                        <a:t>N</a:t>
                      </a:r>
                    </a:p>
                  </a:txBody>
                  <a:tcPr/>
                </a:tc>
                <a:tc>
                  <a:txBody>
                    <a:bodyPr/>
                    <a:lstStyle/>
                    <a:p>
                      <a:r>
                        <a:rPr lang="en-US" sz="1400" b="1" dirty="0"/>
                        <a:t>0</a:t>
                      </a:r>
                    </a:p>
                  </a:txBody>
                  <a:tcPr/>
                </a:tc>
                <a:tc>
                  <a:txBody>
                    <a:bodyPr/>
                    <a:lstStyle/>
                    <a:p>
                      <a:r>
                        <a:rPr lang="en-US" sz="1400" b="1" dirty="0"/>
                        <a:t>1+</a:t>
                      </a:r>
                    </a:p>
                  </a:txBody>
                  <a:tcPr>
                    <a:solidFill>
                      <a:schemeClr val="accent6"/>
                    </a:solidFill>
                  </a:tcPr>
                </a:tc>
                <a:tc>
                  <a:txBody>
                    <a:bodyPr/>
                    <a:lstStyle/>
                    <a:p>
                      <a:r>
                        <a:rPr lang="en-US" sz="1400" dirty="0"/>
                        <a:t>2+</a:t>
                      </a:r>
                    </a:p>
                  </a:txBody>
                  <a:tcPr/>
                </a:tc>
                <a:tc>
                  <a:txBody>
                    <a:bodyPr/>
                    <a:lstStyle/>
                    <a:p>
                      <a:r>
                        <a:rPr lang="en-US" sz="1400" dirty="0"/>
                        <a:t>3+</a:t>
                      </a:r>
                    </a:p>
                  </a:txBody>
                  <a:tcPr/>
                </a:tc>
                <a:tc>
                  <a:txBody>
                    <a:bodyPr/>
                    <a:lstStyle/>
                    <a:p>
                      <a:r>
                        <a:rPr lang="en-US" sz="1400" dirty="0"/>
                        <a:t>(2+ or 3+)</a:t>
                      </a:r>
                    </a:p>
                  </a:txBody>
                  <a:tcPr>
                    <a:solidFill>
                      <a:schemeClr val="accent6"/>
                    </a:solidFill>
                  </a:tcPr>
                </a:tc>
                <a:extLst>
                  <a:ext uri="{0D108BD9-81ED-4DB2-BD59-A6C34878D82A}">
                    <a16:rowId xmlns:a16="http://schemas.microsoft.com/office/drawing/2014/main" val="730632607"/>
                  </a:ext>
                </a:extLst>
              </a:tr>
              <a:tr h="255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Hirsch et al, BJC 2002</a:t>
                      </a:r>
                    </a:p>
                  </a:txBody>
                  <a:tcPr/>
                </a:tc>
                <a:tc>
                  <a:txBody>
                    <a:bodyPr/>
                    <a:lstStyle/>
                    <a:p>
                      <a:r>
                        <a:rPr lang="en-US" sz="1400" dirty="0"/>
                        <a:t>125</a:t>
                      </a:r>
                    </a:p>
                  </a:txBody>
                  <a:tcPr/>
                </a:tc>
                <a:tc>
                  <a:txBody>
                    <a:bodyPr/>
                    <a:lstStyle/>
                    <a:p>
                      <a:r>
                        <a:rPr lang="en-US" sz="1400" dirty="0"/>
                        <a:t>62%</a:t>
                      </a:r>
                    </a:p>
                  </a:txBody>
                  <a:tcPr/>
                </a:tc>
                <a:tc>
                  <a:txBody>
                    <a:bodyPr/>
                    <a:lstStyle/>
                    <a:p>
                      <a:r>
                        <a:rPr lang="en-US" sz="1400" b="0" dirty="0"/>
                        <a:t>8%</a:t>
                      </a:r>
                    </a:p>
                  </a:txBody>
                  <a:tcPr>
                    <a:solidFill>
                      <a:schemeClr val="accent6">
                        <a:lumMod val="40000"/>
                        <a:lumOff val="60000"/>
                      </a:schemeClr>
                    </a:solidFill>
                  </a:tcPr>
                </a:tc>
                <a:tc>
                  <a:txBody>
                    <a:bodyPr/>
                    <a:lstStyle/>
                    <a:p>
                      <a:r>
                        <a:rPr lang="en-US" sz="1400" dirty="0"/>
                        <a:t>23%</a:t>
                      </a:r>
                    </a:p>
                  </a:txBody>
                  <a:tcPr/>
                </a:tc>
                <a:tc>
                  <a:txBody>
                    <a:bodyPr/>
                    <a:lstStyle/>
                    <a:p>
                      <a:r>
                        <a:rPr lang="en-US" sz="1400" dirty="0"/>
                        <a:t>7%</a:t>
                      </a:r>
                    </a:p>
                  </a:txBody>
                  <a:tcPr/>
                </a:tc>
                <a:tc>
                  <a:txBody>
                    <a:bodyPr/>
                    <a:lstStyle/>
                    <a:p>
                      <a:r>
                        <a:rPr lang="en-US" sz="1400" dirty="0"/>
                        <a:t>30%</a:t>
                      </a:r>
                    </a:p>
                  </a:txBody>
                  <a:tcPr>
                    <a:solidFill>
                      <a:schemeClr val="accent6">
                        <a:lumMod val="40000"/>
                        <a:lumOff val="60000"/>
                      </a:schemeClr>
                    </a:solidFill>
                  </a:tcPr>
                </a:tc>
                <a:extLst>
                  <a:ext uri="{0D108BD9-81ED-4DB2-BD59-A6C34878D82A}">
                    <a16:rowId xmlns:a16="http://schemas.microsoft.com/office/drawing/2014/main" val="2041483513"/>
                  </a:ext>
                </a:extLst>
              </a:tr>
              <a:tr h="309941">
                <a:tc>
                  <a:txBody>
                    <a:bodyPr/>
                    <a:lstStyle/>
                    <a:p>
                      <a:r>
                        <a:rPr lang="en-US" sz="1400" dirty="0"/>
                        <a:t>Yoshizawa et al, Lung Cancer 2014</a:t>
                      </a:r>
                    </a:p>
                  </a:txBody>
                  <a:tcPr/>
                </a:tc>
                <a:tc>
                  <a:txBody>
                    <a:bodyPr/>
                    <a:lstStyle/>
                    <a:p>
                      <a:r>
                        <a:rPr lang="en-US" sz="1400" dirty="0"/>
                        <a:t>243</a:t>
                      </a:r>
                    </a:p>
                  </a:txBody>
                  <a:tcPr/>
                </a:tc>
                <a:tc>
                  <a:txBody>
                    <a:bodyPr/>
                    <a:lstStyle/>
                    <a:p>
                      <a:r>
                        <a:rPr lang="en-US" sz="1400" dirty="0"/>
                        <a:t>42%</a:t>
                      </a:r>
                    </a:p>
                  </a:txBody>
                  <a:tcPr/>
                </a:tc>
                <a:tc>
                  <a:txBody>
                    <a:bodyPr/>
                    <a:lstStyle/>
                    <a:p>
                      <a:r>
                        <a:rPr lang="en-US" sz="1400" b="0" dirty="0"/>
                        <a:t>42%</a:t>
                      </a:r>
                    </a:p>
                  </a:txBody>
                  <a:tcPr>
                    <a:solidFill>
                      <a:schemeClr val="accent6">
                        <a:lumMod val="40000"/>
                        <a:lumOff val="60000"/>
                      </a:schemeClr>
                    </a:solidFill>
                  </a:tcPr>
                </a:tc>
                <a:tc>
                  <a:txBody>
                    <a:bodyPr/>
                    <a:lstStyle/>
                    <a:p>
                      <a:r>
                        <a:rPr lang="en-US" sz="1400" dirty="0"/>
                        <a:t>13%</a:t>
                      </a:r>
                    </a:p>
                  </a:txBody>
                  <a:tcPr/>
                </a:tc>
                <a:tc>
                  <a:txBody>
                    <a:bodyPr/>
                    <a:lstStyle/>
                    <a:p>
                      <a:r>
                        <a:rPr lang="en-US" sz="1400" dirty="0"/>
                        <a:t>3%</a:t>
                      </a:r>
                    </a:p>
                  </a:txBody>
                  <a:tcPr/>
                </a:tc>
                <a:tc>
                  <a:txBody>
                    <a:bodyPr/>
                    <a:lstStyle/>
                    <a:p>
                      <a:r>
                        <a:rPr lang="en-US" sz="1400" dirty="0"/>
                        <a:t>16%</a:t>
                      </a:r>
                    </a:p>
                  </a:txBody>
                  <a:tcPr>
                    <a:solidFill>
                      <a:schemeClr val="accent6">
                        <a:lumMod val="40000"/>
                        <a:lumOff val="60000"/>
                      </a:schemeClr>
                    </a:solidFill>
                  </a:tcPr>
                </a:tc>
                <a:extLst>
                  <a:ext uri="{0D108BD9-81ED-4DB2-BD59-A6C34878D82A}">
                    <a16:rowId xmlns:a16="http://schemas.microsoft.com/office/drawing/2014/main" val="246165140"/>
                  </a:ext>
                </a:extLst>
              </a:tr>
              <a:tr h="309941">
                <a:tc>
                  <a:txBody>
                    <a:bodyPr/>
                    <a:lstStyle/>
                    <a:p>
                      <a:r>
                        <a:rPr lang="fr-FR" sz="1400" dirty="0"/>
                        <a:t>Reis et al Lung Cancer 2015    *</a:t>
                      </a:r>
                      <a:r>
                        <a:rPr lang="fr-FR" sz="1400" i="1" dirty="0"/>
                        <a:t>(stage 3/4)</a:t>
                      </a:r>
                      <a:endParaRPr lang="en-US" sz="1400" i="1" dirty="0"/>
                    </a:p>
                  </a:txBody>
                  <a:tcPr/>
                </a:tc>
                <a:tc>
                  <a:txBody>
                    <a:bodyPr/>
                    <a:lstStyle/>
                    <a:p>
                      <a:r>
                        <a:rPr lang="en-US" sz="1400" dirty="0"/>
                        <a:t>176</a:t>
                      </a:r>
                    </a:p>
                  </a:txBody>
                  <a:tcPr/>
                </a:tc>
                <a:tc>
                  <a:txBody>
                    <a:bodyPr/>
                    <a:lstStyle/>
                    <a:p>
                      <a:r>
                        <a:rPr lang="en-US" sz="1400" dirty="0"/>
                        <a:t>42%</a:t>
                      </a:r>
                    </a:p>
                  </a:txBody>
                  <a:tcPr/>
                </a:tc>
                <a:tc>
                  <a:txBody>
                    <a:bodyPr/>
                    <a:lstStyle/>
                    <a:p>
                      <a:r>
                        <a:rPr lang="en-US" sz="1400" b="0" dirty="0"/>
                        <a:t>28%</a:t>
                      </a:r>
                    </a:p>
                  </a:txBody>
                  <a:tcPr>
                    <a:solidFill>
                      <a:schemeClr val="accent6">
                        <a:lumMod val="40000"/>
                        <a:lumOff val="60000"/>
                      </a:schemeClr>
                    </a:solidFill>
                  </a:tcPr>
                </a:tc>
                <a:tc>
                  <a:txBody>
                    <a:bodyPr/>
                    <a:lstStyle/>
                    <a:p>
                      <a:r>
                        <a:rPr lang="en-US" sz="1400" dirty="0"/>
                        <a:t>23%</a:t>
                      </a:r>
                    </a:p>
                  </a:txBody>
                  <a:tcPr/>
                </a:tc>
                <a:tc>
                  <a:txBody>
                    <a:bodyPr/>
                    <a:lstStyle/>
                    <a:p>
                      <a:r>
                        <a:rPr lang="en-US" sz="1400" dirty="0"/>
                        <a:t>7%</a:t>
                      </a:r>
                    </a:p>
                  </a:txBody>
                  <a:tcPr/>
                </a:tc>
                <a:tc>
                  <a:txBody>
                    <a:bodyPr/>
                    <a:lstStyle/>
                    <a:p>
                      <a:r>
                        <a:rPr lang="en-US" sz="1400" dirty="0"/>
                        <a:t>30%</a:t>
                      </a:r>
                    </a:p>
                  </a:txBody>
                  <a:tcPr>
                    <a:solidFill>
                      <a:schemeClr val="accent6">
                        <a:lumMod val="40000"/>
                        <a:lumOff val="60000"/>
                      </a:schemeClr>
                    </a:solidFill>
                  </a:tcPr>
                </a:tc>
                <a:extLst>
                  <a:ext uri="{0D108BD9-81ED-4DB2-BD59-A6C34878D82A}">
                    <a16:rowId xmlns:a16="http://schemas.microsoft.com/office/drawing/2014/main" val="235779873"/>
                  </a:ext>
                </a:extLst>
              </a:tr>
              <a:tr h="309941">
                <a:tc>
                  <a:txBody>
                    <a:bodyPr/>
                    <a:lstStyle/>
                    <a:p>
                      <a:r>
                        <a:rPr lang="en-US" sz="1400" dirty="0"/>
                        <a:t>Kim et al </a:t>
                      </a:r>
                      <a:r>
                        <a:rPr lang="en-US" sz="1400" dirty="0" err="1"/>
                        <a:t>PLoS</a:t>
                      </a:r>
                      <a:r>
                        <a:rPr lang="en-US" sz="1400" dirty="0"/>
                        <a:t> One 2017 (0-3+)</a:t>
                      </a:r>
                    </a:p>
                  </a:txBody>
                  <a:tcPr/>
                </a:tc>
                <a:tc>
                  <a:txBody>
                    <a:bodyPr/>
                    <a:lstStyle/>
                    <a:p>
                      <a:r>
                        <a:rPr lang="en-US" sz="1400" dirty="0"/>
                        <a:t>321</a:t>
                      </a:r>
                    </a:p>
                  </a:txBody>
                  <a:tcPr/>
                </a:tc>
                <a:tc>
                  <a:txBody>
                    <a:bodyPr/>
                    <a:lstStyle/>
                    <a:p>
                      <a:r>
                        <a:rPr lang="en-US" sz="1400" dirty="0"/>
                        <a:t>77%</a:t>
                      </a:r>
                    </a:p>
                  </a:txBody>
                  <a:tcPr/>
                </a:tc>
                <a:tc>
                  <a:txBody>
                    <a:bodyPr/>
                    <a:lstStyle/>
                    <a:p>
                      <a:r>
                        <a:rPr lang="en-US" sz="1400" b="0" dirty="0"/>
                        <a:t>31%</a:t>
                      </a:r>
                    </a:p>
                  </a:txBody>
                  <a:tcPr>
                    <a:solidFill>
                      <a:schemeClr val="accent6">
                        <a:lumMod val="40000"/>
                        <a:lumOff val="60000"/>
                      </a:schemeClr>
                    </a:solidFill>
                  </a:tcPr>
                </a:tc>
                <a:tc>
                  <a:txBody>
                    <a:bodyPr/>
                    <a:lstStyle/>
                    <a:p>
                      <a:r>
                        <a:rPr lang="en-US" sz="1400" dirty="0"/>
                        <a:t>7%</a:t>
                      </a:r>
                    </a:p>
                  </a:txBody>
                  <a:tcPr/>
                </a:tc>
                <a:tc>
                  <a:txBody>
                    <a:bodyPr/>
                    <a:lstStyle/>
                    <a:p>
                      <a:r>
                        <a:rPr lang="en-US" sz="1400" dirty="0"/>
                        <a:t>1%</a:t>
                      </a:r>
                    </a:p>
                  </a:txBody>
                  <a:tcPr/>
                </a:tc>
                <a:tc>
                  <a:txBody>
                    <a:bodyPr/>
                    <a:lstStyle/>
                    <a:p>
                      <a:r>
                        <a:rPr lang="en-US" sz="1400" dirty="0"/>
                        <a:t>8%</a:t>
                      </a:r>
                    </a:p>
                  </a:txBody>
                  <a:tcPr>
                    <a:solidFill>
                      <a:schemeClr val="accent6">
                        <a:lumMod val="40000"/>
                        <a:lumOff val="60000"/>
                      </a:schemeClr>
                    </a:solidFill>
                  </a:tcPr>
                </a:tc>
                <a:extLst>
                  <a:ext uri="{0D108BD9-81ED-4DB2-BD59-A6C34878D82A}">
                    <a16:rowId xmlns:a16="http://schemas.microsoft.com/office/drawing/2014/main" val="617532390"/>
                  </a:ext>
                </a:extLst>
              </a:tr>
              <a:tr h="309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Kim et al </a:t>
                      </a:r>
                      <a:r>
                        <a:rPr lang="en-US" sz="1400" dirty="0" err="1"/>
                        <a:t>PLoS</a:t>
                      </a:r>
                      <a:r>
                        <a:rPr lang="en-US" sz="1400" dirty="0"/>
                        <a:t> One 2017 (H-Score)</a:t>
                      </a:r>
                    </a:p>
                  </a:txBody>
                  <a:tcPr/>
                </a:tc>
                <a:tc>
                  <a:txBody>
                    <a:bodyPr/>
                    <a:lstStyle/>
                    <a:p>
                      <a:r>
                        <a:rPr lang="en-US" sz="1400" dirty="0"/>
                        <a:t>321</a:t>
                      </a:r>
                    </a:p>
                  </a:txBody>
                  <a:tcPr/>
                </a:tc>
                <a:tc>
                  <a:txBody>
                    <a:bodyPr/>
                    <a:lstStyle/>
                    <a:p>
                      <a:r>
                        <a:rPr lang="en-US" sz="1400" dirty="0"/>
                        <a:t>60%</a:t>
                      </a:r>
                    </a:p>
                  </a:txBody>
                  <a:tcPr/>
                </a:tc>
                <a:tc>
                  <a:txBody>
                    <a:bodyPr/>
                    <a:lstStyle/>
                    <a:p>
                      <a:r>
                        <a:rPr lang="en-US" sz="1400" b="0" dirty="0"/>
                        <a:t>15%</a:t>
                      </a:r>
                    </a:p>
                  </a:txBody>
                  <a:tcPr>
                    <a:solidFill>
                      <a:schemeClr val="accent6">
                        <a:lumMod val="40000"/>
                        <a:lumOff val="60000"/>
                      </a:schemeClr>
                    </a:solidFill>
                  </a:tcPr>
                </a:tc>
                <a:tc>
                  <a:txBody>
                    <a:bodyPr/>
                    <a:lstStyle/>
                    <a:p>
                      <a:r>
                        <a:rPr lang="en-US" sz="1400" dirty="0"/>
                        <a:t>8%</a:t>
                      </a:r>
                    </a:p>
                  </a:txBody>
                  <a:tcPr/>
                </a:tc>
                <a:tc>
                  <a:txBody>
                    <a:bodyPr/>
                    <a:lstStyle/>
                    <a:p>
                      <a:r>
                        <a:rPr lang="en-US" sz="1400" dirty="0"/>
                        <a:t>2%</a:t>
                      </a:r>
                    </a:p>
                  </a:txBody>
                  <a:tcPr/>
                </a:tc>
                <a:tc>
                  <a:txBody>
                    <a:bodyPr/>
                    <a:lstStyle/>
                    <a:p>
                      <a:r>
                        <a:rPr lang="en-US" sz="1400" dirty="0"/>
                        <a:t>10%</a:t>
                      </a:r>
                    </a:p>
                  </a:txBody>
                  <a:tcPr>
                    <a:solidFill>
                      <a:schemeClr val="accent6">
                        <a:lumMod val="40000"/>
                        <a:lumOff val="60000"/>
                      </a:schemeClr>
                    </a:solidFill>
                  </a:tcPr>
                </a:tc>
                <a:extLst>
                  <a:ext uri="{0D108BD9-81ED-4DB2-BD59-A6C34878D82A}">
                    <a16:rowId xmlns:a16="http://schemas.microsoft.com/office/drawing/2014/main" val="624541265"/>
                  </a:ext>
                </a:extLst>
              </a:tr>
            </a:tbl>
          </a:graphicData>
        </a:graphic>
      </p:graphicFrame>
      <p:pic>
        <p:nvPicPr>
          <p:cNvPr id="5" name="Picture 4">
            <a:extLst>
              <a:ext uri="{FF2B5EF4-FFF2-40B4-BE49-F238E27FC236}">
                <a16:creationId xmlns:a16="http://schemas.microsoft.com/office/drawing/2014/main" id="{5BDD0B59-D375-54AD-53FC-1815D08210C4}"/>
              </a:ext>
            </a:extLst>
          </p:cNvPr>
          <p:cNvPicPr>
            <a:picLocks noChangeAspect="1"/>
          </p:cNvPicPr>
          <p:nvPr/>
        </p:nvPicPr>
        <p:blipFill>
          <a:blip r:embed="rId2"/>
          <a:stretch>
            <a:fillRect/>
          </a:stretch>
        </p:blipFill>
        <p:spPr>
          <a:xfrm>
            <a:off x="1408853" y="2741086"/>
            <a:ext cx="6326293" cy="1594675"/>
          </a:xfrm>
          <a:prstGeom prst="rect">
            <a:avLst/>
          </a:prstGeom>
          <a:ln>
            <a:solidFill>
              <a:schemeClr val="tx1"/>
            </a:solidFill>
          </a:ln>
        </p:spPr>
      </p:pic>
      <p:sp>
        <p:nvSpPr>
          <p:cNvPr id="6" name="TextBox 5">
            <a:extLst>
              <a:ext uri="{FF2B5EF4-FFF2-40B4-BE49-F238E27FC236}">
                <a16:creationId xmlns:a16="http://schemas.microsoft.com/office/drawing/2014/main" id="{79A3CB3B-AFAF-A61C-78A5-6B7294659E98}"/>
              </a:ext>
            </a:extLst>
          </p:cNvPr>
          <p:cNvSpPr txBox="1"/>
          <p:nvPr/>
        </p:nvSpPr>
        <p:spPr>
          <a:xfrm>
            <a:off x="5168054" y="4599887"/>
            <a:ext cx="3779519" cy="338554"/>
          </a:xfrm>
          <a:prstGeom prst="rect">
            <a:avLst/>
          </a:prstGeom>
          <a:noFill/>
        </p:spPr>
        <p:txBody>
          <a:bodyPr wrap="square" rtlCol="0">
            <a:spAutoFit/>
          </a:bodyPr>
          <a:lstStyle/>
          <a:p>
            <a:r>
              <a:rPr lang="en-US" sz="1600" dirty="0"/>
              <a:t>(Tan et al, JCO Precision Oncol 2022)</a:t>
            </a:r>
          </a:p>
        </p:txBody>
      </p:sp>
      <p:sp>
        <p:nvSpPr>
          <p:cNvPr id="8" name="Title 2">
            <a:extLst>
              <a:ext uri="{FF2B5EF4-FFF2-40B4-BE49-F238E27FC236}">
                <a16:creationId xmlns:a16="http://schemas.microsoft.com/office/drawing/2014/main" id="{A9A1AA63-8163-55C2-94A0-9E5D6729E1FB}"/>
              </a:ext>
            </a:extLst>
          </p:cNvPr>
          <p:cNvSpPr txBox="1">
            <a:spLocks/>
          </p:cNvSpPr>
          <p:nvPr/>
        </p:nvSpPr>
        <p:spPr>
          <a:xfrm>
            <a:off x="0" y="132080"/>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dirty="0">
                <a:solidFill>
                  <a:schemeClr val="tx1"/>
                </a:solidFill>
              </a:rPr>
              <a:t>HER2 immunohistochemistry in LUAD</a:t>
            </a:r>
            <a:endParaRPr lang="en-US" kern="0" dirty="0">
              <a:solidFill>
                <a:schemeClr val="tx1"/>
              </a:solidFill>
            </a:endParaRPr>
          </a:p>
        </p:txBody>
      </p:sp>
    </p:spTree>
    <p:extLst>
      <p:ext uri="{BB962C8B-B14F-4D97-AF65-F5344CB8AC3E}">
        <p14:creationId xmlns:p14="http://schemas.microsoft.com/office/powerpoint/2010/main" val="15926814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66965-09FC-34CA-CEC0-FAFA64C5DD1D}"/>
              </a:ext>
            </a:extLst>
          </p:cNvPr>
          <p:cNvSpPr txBox="1">
            <a:spLocks/>
          </p:cNvSpPr>
          <p:nvPr/>
        </p:nvSpPr>
        <p:spPr>
          <a:xfrm>
            <a:off x="136234" y="119550"/>
            <a:ext cx="8871532" cy="1160982"/>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kern="0" dirty="0">
                <a:solidFill>
                  <a:schemeClr val="tx1"/>
                </a:solidFill>
              </a:rPr>
              <a:t>T-</a:t>
            </a:r>
            <a:r>
              <a:rPr lang="en-US" sz="2400" kern="0" dirty="0" err="1">
                <a:solidFill>
                  <a:schemeClr val="tx1"/>
                </a:solidFill>
              </a:rPr>
              <a:t>DXd</a:t>
            </a:r>
            <a:r>
              <a:rPr lang="en-US" sz="2400" kern="0" dirty="0">
                <a:solidFill>
                  <a:schemeClr val="tx1"/>
                </a:solidFill>
              </a:rPr>
              <a:t> in HER2-Overexpressing NSCLC: DL-01</a:t>
            </a:r>
          </a:p>
        </p:txBody>
      </p:sp>
      <p:pic>
        <p:nvPicPr>
          <p:cNvPr id="3" name="Picture 2">
            <a:extLst>
              <a:ext uri="{FF2B5EF4-FFF2-40B4-BE49-F238E27FC236}">
                <a16:creationId xmlns:a16="http://schemas.microsoft.com/office/drawing/2014/main" id="{FF288C4E-4301-C1B7-8B94-1B660A9486A6}"/>
              </a:ext>
            </a:extLst>
          </p:cNvPr>
          <p:cNvPicPr>
            <a:picLocks noChangeAspect="1"/>
          </p:cNvPicPr>
          <p:nvPr/>
        </p:nvPicPr>
        <p:blipFill>
          <a:blip r:embed="rId2"/>
          <a:stretch>
            <a:fillRect/>
          </a:stretch>
        </p:blipFill>
        <p:spPr>
          <a:xfrm>
            <a:off x="29077" y="738981"/>
            <a:ext cx="5097611" cy="1496546"/>
          </a:xfrm>
          <a:prstGeom prst="rect">
            <a:avLst/>
          </a:prstGeom>
        </p:spPr>
      </p:pic>
      <p:sp>
        <p:nvSpPr>
          <p:cNvPr id="4" name="TextBox 3">
            <a:extLst>
              <a:ext uri="{FF2B5EF4-FFF2-40B4-BE49-F238E27FC236}">
                <a16:creationId xmlns:a16="http://schemas.microsoft.com/office/drawing/2014/main" id="{7D3BEDE4-EC91-27B3-0471-111FBAEB8D24}"/>
              </a:ext>
            </a:extLst>
          </p:cNvPr>
          <p:cNvSpPr txBox="1"/>
          <p:nvPr/>
        </p:nvSpPr>
        <p:spPr>
          <a:xfrm>
            <a:off x="4668856" y="4846865"/>
            <a:ext cx="4134596" cy="338554"/>
          </a:xfrm>
          <a:prstGeom prst="rect">
            <a:avLst/>
          </a:prstGeom>
          <a:noFill/>
        </p:spPr>
        <p:txBody>
          <a:bodyPr wrap="square" rtlCol="0">
            <a:spAutoFit/>
          </a:bodyPr>
          <a:lstStyle/>
          <a:p>
            <a:r>
              <a:rPr lang="en-US" sz="1600" dirty="0"/>
              <a:t>(Smit et al, Presented at ESMO 2022)</a:t>
            </a:r>
          </a:p>
        </p:txBody>
      </p:sp>
      <p:pic>
        <p:nvPicPr>
          <p:cNvPr id="5" name="Picture 4">
            <a:extLst>
              <a:ext uri="{FF2B5EF4-FFF2-40B4-BE49-F238E27FC236}">
                <a16:creationId xmlns:a16="http://schemas.microsoft.com/office/drawing/2014/main" id="{C2BB50CE-78A7-0D3D-967E-9F4160132F4F}"/>
              </a:ext>
            </a:extLst>
          </p:cNvPr>
          <p:cNvPicPr>
            <a:picLocks noChangeAspect="1"/>
          </p:cNvPicPr>
          <p:nvPr/>
        </p:nvPicPr>
        <p:blipFill>
          <a:blip r:embed="rId3"/>
          <a:stretch>
            <a:fillRect/>
          </a:stretch>
        </p:blipFill>
        <p:spPr>
          <a:xfrm>
            <a:off x="136234" y="2350040"/>
            <a:ext cx="5059820" cy="2012092"/>
          </a:xfrm>
          <a:prstGeom prst="rect">
            <a:avLst/>
          </a:prstGeom>
        </p:spPr>
      </p:pic>
      <p:pic>
        <p:nvPicPr>
          <p:cNvPr id="6" name="Picture 5">
            <a:extLst>
              <a:ext uri="{FF2B5EF4-FFF2-40B4-BE49-F238E27FC236}">
                <a16:creationId xmlns:a16="http://schemas.microsoft.com/office/drawing/2014/main" id="{EF3204A5-D214-3439-80A9-ABEA6AC09438}"/>
              </a:ext>
            </a:extLst>
          </p:cNvPr>
          <p:cNvPicPr>
            <a:picLocks noChangeAspect="1"/>
          </p:cNvPicPr>
          <p:nvPr/>
        </p:nvPicPr>
        <p:blipFill>
          <a:blip r:embed="rId4"/>
          <a:stretch>
            <a:fillRect/>
          </a:stretch>
        </p:blipFill>
        <p:spPr>
          <a:xfrm>
            <a:off x="5233845" y="597017"/>
            <a:ext cx="3569607" cy="2362316"/>
          </a:xfrm>
          <a:prstGeom prst="rect">
            <a:avLst/>
          </a:prstGeom>
        </p:spPr>
      </p:pic>
      <p:pic>
        <p:nvPicPr>
          <p:cNvPr id="7" name="Picture 6">
            <a:extLst>
              <a:ext uri="{FF2B5EF4-FFF2-40B4-BE49-F238E27FC236}">
                <a16:creationId xmlns:a16="http://schemas.microsoft.com/office/drawing/2014/main" id="{E79DEFD9-03E5-47EF-093B-F6AC81A8CC00}"/>
              </a:ext>
            </a:extLst>
          </p:cNvPr>
          <p:cNvPicPr>
            <a:picLocks noChangeAspect="1"/>
          </p:cNvPicPr>
          <p:nvPr/>
        </p:nvPicPr>
        <p:blipFill>
          <a:blip r:embed="rId5"/>
          <a:stretch>
            <a:fillRect/>
          </a:stretch>
        </p:blipFill>
        <p:spPr>
          <a:xfrm>
            <a:off x="5447442" y="3010148"/>
            <a:ext cx="3017558" cy="1785902"/>
          </a:xfrm>
          <a:prstGeom prst="rect">
            <a:avLst/>
          </a:prstGeom>
        </p:spPr>
      </p:pic>
    </p:spTree>
    <p:extLst>
      <p:ext uri="{BB962C8B-B14F-4D97-AF65-F5344CB8AC3E}">
        <p14:creationId xmlns:p14="http://schemas.microsoft.com/office/powerpoint/2010/main" val="31534143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FB7D-26E9-94A1-B18B-0355C9EA996D}"/>
              </a:ext>
            </a:extLst>
          </p:cNvPr>
          <p:cNvSpPr txBox="1">
            <a:spLocks/>
          </p:cNvSpPr>
          <p:nvPr/>
        </p:nvSpPr>
        <p:spPr>
          <a:xfrm>
            <a:off x="-86476" y="204263"/>
            <a:ext cx="7537143" cy="93829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1800" kern="0" dirty="0">
                <a:solidFill>
                  <a:schemeClr val="tx1"/>
                </a:solidFill>
                <a:latin typeface="Calibri" panose="020F0502020204030204" pitchFamily="34" charset="0"/>
                <a:ea typeface="Calibri" panose="020F0502020204030204" pitchFamily="34" charset="0"/>
                <a:cs typeface="Times New Roman" panose="02020603050405020304" pitchFamily="18" charset="0"/>
              </a:rPr>
              <a:t>Most common Treatment-Emergent AEs in DESTINY-Lung02</a:t>
            </a:r>
            <a:endParaRPr lang="en-US" kern="0" dirty="0">
              <a:solidFill>
                <a:schemeClr val="tx1"/>
              </a:solidFill>
            </a:endParaRPr>
          </a:p>
        </p:txBody>
      </p:sp>
      <p:pic>
        <p:nvPicPr>
          <p:cNvPr id="3" name="Picture 2">
            <a:extLst>
              <a:ext uri="{FF2B5EF4-FFF2-40B4-BE49-F238E27FC236}">
                <a16:creationId xmlns:a16="http://schemas.microsoft.com/office/drawing/2014/main" id="{AC4CA10E-5000-9250-FD3C-3D2674E1E3DD}"/>
              </a:ext>
            </a:extLst>
          </p:cNvPr>
          <p:cNvPicPr>
            <a:picLocks noChangeAspect="1"/>
          </p:cNvPicPr>
          <p:nvPr/>
        </p:nvPicPr>
        <p:blipFill>
          <a:blip r:embed="rId2"/>
          <a:stretch>
            <a:fillRect/>
          </a:stretch>
        </p:blipFill>
        <p:spPr>
          <a:xfrm>
            <a:off x="307760" y="741145"/>
            <a:ext cx="8122193" cy="3532633"/>
          </a:xfrm>
          <a:prstGeom prst="rect">
            <a:avLst/>
          </a:prstGeom>
          <a:ln>
            <a:solidFill>
              <a:schemeClr val="tx1"/>
            </a:solidFill>
          </a:ln>
        </p:spPr>
      </p:pic>
      <p:sp>
        <p:nvSpPr>
          <p:cNvPr id="4" name="Rectangle 3">
            <a:extLst>
              <a:ext uri="{FF2B5EF4-FFF2-40B4-BE49-F238E27FC236}">
                <a16:creationId xmlns:a16="http://schemas.microsoft.com/office/drawing/2014/main" id="{CD0DF72F-FC11-2109-9227-CE2AB8344D57}"/>
              </a:ext>
            </a:extLst>
          </p:cNvPr>
          <p:cNvSpPr/>
          <p:nvPr/>
        </p:nvSpPr>
        <p:spPr>
          <a:xfrm>
            <a:off x="2739967" y="1118405"/>
            <a:ext cx="2407766" cy="32887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F44F8C3-CCB7-DC37-8DCB-1E16FB87906E}"/>
              </a:ext>
            </a:extLst>
          </p:cNvPr>
          <p:cNvSpPr txBox="1"/>
          <p:nvPr/>
        </p:nvSpPr>
        <p:spPr>
          <a:xfrm>
            <a:off x="6644642" y="4596200"/>
            <a:ext cx="2614506" cy="338554"/>
          </a:xfrm>
          <a:prstGeom prst="rect">
            <a:avLst/>
          </a:prstGeom>
          <a:noFill/>
        </p:spPr>
        <p:txBody>
          <a:bodyPr wrap="square" rtlCol="0">
            <a:spAutoFit/>
          </a:bodyPr>
          <a:lstStyle/>
          <a:p>
            <a:r>
              <a:rPr lang="en-US" sz="1600" dirty="0"/>
              <a:t>(Goto et al, JCO 2023)</a:t>
            </a:r>
          </a:p>
        </p:txBody>
      </p:sp>
    </p:spTree>
    <p:extLst>
      <p:ext uri="{BB962C8B-B14F-4D97-AF65-F5344CB8AC3E}">
        <p14:creationId xmlns:p14="http://schemas.microsoft.com/office/powerpoint/2010/main" val="34563974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89BFC-C331-231C-13D2-DBC768119B5C}"/>
              </a:ext>
            </a:extLst>
          </p:cNvPr>
          <p:cNvSpPr txBox="1">
            <a:spLocks/>
          </p:cNvSpPr>
          <p:nvPr/>
        </p:nvSpPr>
        <p:spPr>
          <a:xfrm>
            <a:off x="225097" y="175036"/>
            <a:ext cx="7537143" cy="93829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sz="2000" kern="0" dirty="0">
                <a:solidFill>
                  <a:schemeClr val="tx1"/>
                </a:solidFill>
                <a:latin typeface="Calibri" panose="020F0502020204030204" pitchFamily="34" charset="0"/>
                <a:ea typeface="Calibri" panose="020F0502020204030204" pitchFamily="34" charset="0"/>
                <a:cs typeface="Times New Roman" panose="02020603050405020304" pitchFamily="18" charset="0"/>
              </a:rPr>
              <a:t>Pneumonitis/ ILD with </a:t>
            </a:r>
          </a:p>
          <a:p>
            <a:pPr algn="l"/>
            <a:r>
              <a:rPr lang="en-US" sz="2000" kern="0" dirty="0">
                <a:solidFill>
                  <a:schemeClr val="tx1"/>
                </a:solidFill>
                <a:latin typeface="Calibri" panose="020F0502020204030204" pitchFamily="34" charset="0"/>
                <a:ea typeface="Calibri" panose="020F0502020204030204" pitchFamily="34" charset="0"/>
                <a:cs typeface="Times New Roman" panose="02020603050405020304" pitchFamily="18" charset="0"/>
              </a:rPr>
              <a:t>trastuzumab </a:t>
            </a:r>
            <a:r>
              <a:rPr lang="en-US" sz="2000" kern="0"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deruxtecan</a:t>
            </a:r>
            <a:r>
              <a:rPr lang="en-US" sz="2000" kern="0" dirty="0">
                <a:solidFill>
                  <a:schemeClr val="tx1"/>
                </a:solidFill>
                <a:latin typeface="Calibri" panose="020F0502020204030204" pitchFamily="34" charset="0"/>
                <a:ea typeface="Calibri" panose="020F0502020204030204" pitchFamily="34" charset="0"/>
                <a:cs typeface="Times New Roman" panose="02020603050405020304" pitchFamily="18" charset="0"/>
              </a:rPr>
              <a:t>: Pooled analysis</a:t>
            </a:r>
            <a:endParaRPr lang="en-US" sz="4000" kern="0" dirty="0">
              <a:solidFill>
                <a:schemeClr val="tx1"/>
              </a:solidFill>
            </a:endParaRPr>
          </a:p>
        </p:txBody>
      </p:sp>
      <p:sp>
        <p:nvSpPr>
          <p:cNvPr id="3" name="TextBox 2">
            <a:extLst>
              <a:ext uri="{FF2B5EF4-FFF2-40B4-BE49-F238E27FC236}">
                <a16:creationId xmlns:a16="http://schemas.microsoft.com/office/drawing/2014/main" id="{6CF51B5A-C6F0-3FED-5158-8240AE593FEE}"/>
              </a:ext>
            </a:extLst>
          </p:cNvPr>
          <p:cNvSpPr txBox="1"/>
          <p:nvPr/>
        </p:nvSpPr>
        <p:spPr>
          <a:xfrm>
            <a:off x="4668856" y="4677588"/>
            <a:ext cx="4134596" cy="338554"/>
          </a:xfrm>
          <a:prstGeom prst="rect">
            <a:avLst/>
          </a:prstGeom>
          <a:noFill/>
        </p:spPr>
        <p:txBody>
          <a:bodyPr wrap="square" rtlCol="0">
            <a:spAutoFit/>
          </a:bodyPr>
          <a:lstStyle/>
          <a:p>
            <a:r>
              <a:rPr lang="en-US" sz="1600" dirty="0"/>
              <a:t>(Powell et al, ESMO Open 2022)</a:t>
            </a:r>
          </a:p>
        </p:txBody>
      </p:sp>
      <p:pic>
        <p:nvPicPr>
          <p:cNvPr id="5" name="Picture 4">
            <a:extLst>
              <a:ext uri="{FF2B5EF4-FFF2-40B4-BE49-F238E27FC236}">
                <a16:creationId xmlns:a16="http://schemas.microsoft.com/office/drawing/2014/main" id="{B11B7758-8EEF-91CB-B02F-BBD6B2AF0239}"/>
              </a:ext>
            </a:extLst>
          </p:cNvPr>
          <p:cNvPicPr>
            <a:picLocks noChangeAspect="1"/>
          </p:cNvPicPr>
          <p:nvPr/>
        </p:nvPicPr>
        <p:blipFill>
          <a:blip r:embed="rId2"/>
          <a:stretch>
            <a:fillRect/>
          </a:stretch>
        </p:blipFill>
        <p:spPr>
          <a:xfrm>
            <a:off x="-54175" y="1003300"/>
            <a:ext cx="4992075" cy="2863849"/>
          </a:xfrm>
          <a:prstGeom prst="rect">
            <a:avLst/>
          </a:prstGeom>
        </p:spPr>
      </p:pic>
      <p:pic>
        <p:nvPicPr>
          <p:cNvPr id="7" name="Picture 6">
            <a:extLst>
              <a:ext uri="{FF2B5EF4-FFF2-40B4-BE49-F238E27FC236}">
                <a16:creationId xmlns:a16="http://schemas.microsoft.com/office/drawing/2014/main" id="{2D95349E-6E56-392A-9D4B-F0B5BA30E25E}"/>
              </a:ext>
            </a:extLst>
          </p:cNvPr>
          <p:cNvPicPr>
            <a:picLocks noChangeAspect="1"/>
          </p:cNvPicPr>
          <p:nvPr/>
        </p:nvPicPr>
        <p:blipFill rotWithShape="1">
          <a:blip r:embed="rId3"/>
          <a:srcRect t="1267" b="109"/>
          <a:stretch/>
        </p:blipFill>
        <p:spPr>
          <a:xfrm>
            <a:off x="4889953" y="1662142"/>
            <a:ext cx="4162302" cy="2727666"/>
          </a:xfrm>
          <a:prstGeom prst="rect">
            <a:avLst/>
          </a:prstGeom>
        </p:spPr>
      </p:pic>
      <p:pic>
        <p:nvPicPr>
          <p:cNvPr id="9" name="Picture 8">
            <a:extLst>
              <a:ext uri="{FF2B5EF4-FFF2-40B4-BE49-F238E27FC236}">
                <a16:creationId xmlns:a16="http://schemas.microsoft.com/office/drawing/2014/main" id="{C46F57B1-14A9-944D-5ED2-47FFFF21E10E}"/>
              </a:ext>
            </a:extLst>
          </p:cNvPr>
          <p:cNvPicPr>
            <a:picLocks noChangeAspect="1"/>
          </p:cNvPicPr>
          <p:nvPr/>
        </p:nvPicPr>
        <p:blipFill rotWithShape="1">
          <a:blip r:embed="rId4"/>
          <a:srcRect t="17945" b="5566"/>
          <a:stretch/>
        </p:blipFill>
        <p:spPr>
          <a:xfrm>
            <a:off x="4979785" y="0"/>
            <a:ext cx="4111757" cy="1662142"/>
          </a:xfrm>
          <a:prstGeom prst="rect">
            <a:avLst/>
          </a:prstGeom>
        </p:spPr>
      </p:pic>
    </p:spTree>
    <p:extLst>
      <p:ext uri="{BB962C8B-B14F-4D97-AF65-F5344CB8AC3E}">
        <p14:creationId xmlns:p14="http://schemas.microsoft.com/office/powerpoint/2010/main" val="42415495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0B5B621-9E7E-1046-A21C-E21C326E82AA}"/>
              </a:ext>
            </a:extLst>
          </p:cNvPr>
          <p:cNvSpPr txBox="1">
            <a:spLocks/>
          </p:cNvSpPr>
          <p:nvPr/>
        </p:nvSpPr>
        <p:spPr>
          <a:xfrm>
            <a:off x="0" y="132080"/>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chemeClr val="tx1"/>
                </a:solidFill>
              </a:rPr>
              <a:t>HER2 Tyrosine Kinase Inhibitors</a:t>
            </a:r>
          </a:p>
        </p:txBody>
      </p:sp>
      <p:sp>
        <p:nvSpPr>
          <p:cNvPr id="3" name="TextBox 2">
            <a:extLst>
              <a:ext uri="{FF2B5EF4-FFF2-40B4-BE49-F238E27FC236}">
                <a16:creationId xmlns:a16="http://schemas.microsoft.com/office/drawing/2014/main" id="{0672D451-E017-B391-ED1C-56C96EDAE30B}"/>
              </a:ext>
            </a:extLst>
          </p:cNvPr>
          <p:cNvSpPr txBox="1"/>
          <p:nvPr/>
        </p:nvSpPr>
        <p:spPr>
          <a:xfrm>
            <a:off x="592917" y="953921"/>
            <a:ext cx="1267633" cy="369332"/>
          </a:xfrm>
          <a:prstGeom prst="rect">
            <a:avLst/>
          </a:prstGeom>
          <a:noFill/>
        </p:spPr>
        <p:txBody>
          <a:bodyPr wrap="square" rtlCol="0">
            <a:spAutoFit/>
          </a:bodyPr>
          <a:lstStyle/>
          <a:p>
            <a:r>
              <a:rPr lang="en-US" sz="1800" b="1" u="sng" dirty="0"/>
              <a:t>Afatinib </a:t>
            </a:r>
          </a:p>
        </p:txBody>
      </p:sp>
      <p:sp>
        <p:nvSpPr>
          <p:cNvPr id="4" name="TextBox 3">
            <a:extLst>
              <a:ext uri="{FF2B5EF4-FFF2-40B4-BE49-F238E27FC236}">
                <a16:creationId xmlns:a16="http://schemas.microsoft.com/office/drawing/2014/main" id="{BD2EEE95-AE2B-94A3-9F35-9E5621337051}"/>
              </a:ext>
            </a:extLst>
          </p:cNvPr>
          <p:cNvSpPr txBox="1"/>
          <p:nvPr/>
        </p:nvSpPr>
        <p:spPr>
          <a:xfrm>
            <a:off x="5336367" y="953921"/>
            <a:ext cx="1540683" cy="369332"/>
          </a:xfrm>
          <a:prstGeom prst="rect">
            <a:avLst/>
          </a:prstGeom>
          <a:noFill/>
        </p:spPr>
        <p:txBody>
          <a:bodyPr wrap="square" rtlCol="0">
            <a:spAutoFit/>
          </a:bodyPr>
          <a:lstStyle/>
          <a:p>
            <a:r>
              <a:rPr lang="en-US" sz="1800" b="1" u="sng" dirty="0" err="1"/>
              <a:t>Poziotinib</a:t>
            </a:r>
            <a:r>
              <a:rPr lang="en-US" sz="1800" b="1" u="sng" dirty="0"/>
              <a:t> </a:t>
            </a:r>
          </a:p>
        </p:txBody>
      </p:sp>
      <p:pic>
        <p:nvPicPr>
          <p:cNvPr id="1028" name="Picture 4">
            <a:extLst>
              <a:ext uri="{FF2B5EF4-FFF2-40B4-BE49-F238E27FC236}">
                <a16:creationId xmlns:a16="http://schemas.microsoft.com/office/drawing/2014/main" id="{1330CF50-5F09-D658-724C-08745CB86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 y="1403355"/>
            <a:ext cx="3324225" cy="24241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01423C3-507A-D972-D12D-E539867D57AD}"/>
              </a:ext>
            </a:extLst>
          </p:cNvPr>
          <p:cNvSpPr txBox="1"/>
          <p:nvPr/>
        </p:nvSpPr>
        <p:spPr>
          <a:xfrm>
            <a:off x="658813" y="3922990"/>
            <a:ext cx="4606924" cy="338554"/>
          </a:xfrm>
          <a:prstGeom prst="rect">
            <a:avLst/>
          </a:prstGeom>
          <a:noFill/>
        </p:spPr>
        <p:txBody>
          <a:bodyPr wrap="square">
            <a:spAutoFit/>
          </a:bodyPr>
          <a:lstStyle/>
          <a:p>
            <a:r>
              <a:rPr lang="en-US" sz="1600" b="0" i="0" dirty="0" err="1">
                <a:solidFill>
                  <a:srgbClr val="1F1F1F"/>
                </a:solidFill>
                <a:effectLst/>
                <a:latin typeface="ElsevierSans"/>
              </a:rPr>
              <a:t>Dziadziuszko</a:t>
            </a:r>
            <a:r>
              <a:rPr lang="en-US" sz="1600" b="0" i="0" dirty="0">
                <a:solidFill>
                  <a:srgbClr val="1F1F1F"/>
                </a:solidFill>
                <a:effectLst/>
                <a:latin typeface="ElsevierSans"/>
              </a:rPr>
              <a:t>, et al. JTO 2019</a:t>
            </a:r>
            <a:endParaRPr lang="en-US" sz="1600" dirty="0"/>
          </a:p>
        </p:txBody>
      </p:sp>
      <p:sp>
        <p:nvSpPr>
          <p:cNvPr id="9" name="TextBox 8">
            <a:extLst>
              <a:ext uri="{FF2B5EF4-FFF2-40B4-BE49-F238E27FC236}">
                <a16:creationId xmlns:a16="http://schemas.microsoft.com/office/drawing/2014/main" id="{DA8444F4-8308-929B-2503-69E9E8DDC964}"/>
              </a:ext>
            </a:extLst>
          </p:cNvPr>
          <p:cNvSpPr txBox="1"/>
          <p:nvPr/>
        </p:nvSpPr>
        <p:spPr>
          <a:xfrm>
            <a:off x="5459413" y="3928505"/>
            <a:ext cx="2674937" cy="338554"/>
          </a:xfrm>
          <a:prstGeom prst="rect">
            <a:avLst/>
          </a:prstGeom>
          <a:noFill/>
        </p:spPr>
        <p:txBody>
          <a:bodyPr wrap="square">
            <a:spAutoFit/>
          </a:bodyPr>
          <a:lstStyle/>
          <a:p>
            <a:r>
              <a:rPr lang="en-US" sz="1600" b="0" i="0" dirty="0">
                <a:solidFill>
                  <a:srgbClr val="1F1F1F"/>
                </a:solidFill>
                <a:effectLst/>
                <a:latin typeface="ElsevierSans"/>
              </a:rPr>
              <a:t>Le, et al. JCO 2021</a:t>
            </a:r>
            <a:endParaRPr lang="en-US" sz="1600" dirty="0"/>
          </a:p>
        </p:txBody>
      </p:sp>
      <p:pic>
        <p:nvPicPr>
          <p:cNvPr id="11" name="Picture 10">
            <a:extLst>
              <a:ext uri="{FF2B5EF4-FFF2-40B4-BE49-F238E27FC236}">
                <a16:creationId xmlns:a16="http://schemas.microsoft.com/office/drawing/2014/main" id="{1811D1FC-614F-8F02-39C2-B47B67FD4599}"/>
              </a:ext>
            </a:extLst>
          </p:cNvPr>
          <p:cNvPicPr>
            <a:picLocks noChangeAspect="1"/>
          </p:cNvPicPr>
          <p:nvPr/>
        </p:nvPicPr>
        <p:blipFill>
          <a:blip r:embed="rId3"/>
          <a:stretch>
            <a:fillRect/>
          </a:stretch>
        </p:blipFill>
        <p:spPr>
          <a:xfrm>
            <a:off x="5935337" y="1266103"/>
            <a:ext cx="2615746" cy="1776528"/>
          </a:xfrm>
          <a:prstGeom prst="rect">
            <a:avLst/>
          </a:prstGeom>
        </p:spPr>
      </p:pic>
      <p:pic>
        <p:nvPicPr>
          <p:cNvPr id="13" name="Picture 12">
            <a:extLst>
              <a:ext uri="{FF2B5EF4-FFF2-40B4-BE49-F238E27FC236}">
                <a16:creationId xmlns:a16="http://schemas.microsoft.com/office/drawing/2014/main" id="{2F4B8425-291D-36D9-3AF9-275AE95BDC6F}"/>
              </a:ext>
            </a:extLst>
          </p:cNvPr>
          <p:cNvPicPr>
            <a:picLocks noChangeAspect="1"/>
          </p:cNvPicPr>
          <p:nvPr/>
        </p:nvPicPr>
        <p:blipFill>
          <a:blip r:embed="rId4"/>
          <a:stretch>
            <a:fillRect/>
          </a:stretch>
        </p:blipFill>
        <p:spPr>
          <a:xfrm>
            <a:off x="4798765" y="2302427"/>
            <a:ext cx="2273143" cy="1572817"/>
          </a:xfrm>
          <a:prstGeom prst="rect">
            <a:avLst/>
          </a:prstGeom>
        </p:spPr>
      </p:pic>
      <p:sp>
        <p:nvSpPr>
          <p:cNvPr id="14" name="Rectangle 13">
            <a:extLst>
              <a:ext uri="{FF2B5EF4-FFF2-40B4-BE49-F238E27FC236}">
                <a16:creationId xmlns:a16="http://schemas.microsoft.com/office/drawing/2014/main" id="{F15BA178-A121-160B-1DD3-7100620A858B}"/>
              </a:ext>
            </a:extLst>
          </p:cNvPr>
          <p:cNvSpPr/>
          <p:nvPr/>
        </p:nvSpPr>
        <p:spPr>
          <a:xfrm>
            <a:off x="6337300" y="2487092"/>
            <a:ext cx="666750" cy="8339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BF8727C-087A-9C72-61C0-A443F5420FC4}"/>
              </a:ext>
            </a:extLst>
          </p:cNvPr>
          <p:cNvSpPr txBox="1"/>
          <p:nvPr/>
        </p:nvSpPr>
        <p:spPr>
          <a:xfrm>
            <a:off x="6469063" y="1346702"/>
            <a:ext cx="2674937" cy="307777"/>
          </a:xfrm>
          <a:prstGeom prst="rect">
            <a:avLst/>
          </a:prstGeom>
          <a:noFill/>
        </p:spPr>
        <p:txBody>
          <a:bodyPr wrap="square">
            <a:spAutoFit/>
          </a:bodyPr>
          <a:lstStyle/>
          <a:p>
            <a:r>
              <a:rPr lang="en-US" sz="1400" b="0" i="0" dirty="0">
                <a:solidFill>
                  <a:srgbClr val="1F1F1F"/>
                </a:solidFill>
                <a:effectLst/>
                <a:latin typeface="ElsevierSans"/>
              </a:rPr>
              <a:t>ORR 28%, median </a:t>
            </a:r>
            <a:r>
              <a:rPr lang="en-US" sz="1400" b="0" i="0" dirty="0" err="1">
                <a:solidFill>
                  <a:srgbClr val="1F1F1F"/>
                </a:solidFill>
                <a:effectLst/>
                <a:latin typeface="ElsevierSans"/>
              </a:rPr>
              <a:t>DoR</a:t>
            </a:r>
            <a:r>
              <a:rPr lang="en-US" sz="1400" b="0" i="0" dirty="0">
                <a:solidFill>
                  <a:srgbClr val="1F1F1F"/>
                </a:solidFill>
                <a:effectLst/>
                <a:latin typeface="ElsevierSans"/>
              </a:rPr>
              <a:t> 5.1 </a:t>
            </a:r>
            <a:r>
              <a:rPr lang="en-US" sz="1400" b="0" i="0" dirty="0" err="1">
                <a:solidFill>
                  <a:srgbClr val="1F1F1F"/>
                </a:solidFill>
                <a:effectLst/>
                <a:latin typeface="ElsevierSans"/>
              </a:rPr>
              <a:t>mos</a:t>
            </a:r>
            <a:endParaRPr lang="en-US" sz="1400" dirty="0"/>
          </a:p>
        </p:txBody>
      </p:sp>
    </p:spTree>
    <p:extLst>
      <p:ext uri="{BB962C8B-B14F-4D97-AF65-F5344CB8AC3E}">
        <p14:creationId xmlns:p14="http://schemas.microsoft.com/office/powerpoint/2010/main" val="23643615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F620B-4608-E4A0-7FB8-887F0998D9F6}"/>
              </a:ext>
            </a:extLst>
          </p:cNvPr>
          <p:cNvPicPr>
            <a:picLocks noChangeAspect="1"/>
          </p:cNvPicPr>
          <p:nvPr/>
        </p:nvPicPr>
        <p:blipFill rotWithShape="1">
          <a:blip r:embed="rId2"/>
          <a:srcRect r="28289"/>
          <a:stretch/>
        </p:blipFill>
        <p:spPr>
          <a:xfrm>
            <a:off x="146304" y="697009"/>
            <a:ext cx="4506163" cy="1860932"/>
          </a:xfrm>
          <a:prstGeom prst="rect">
            <a:avLst/>
          </a:prstGeom>
        </p:spPr>
      </p:pic>
      <p:pic>
        <p:nvPicPr>
          <p:cNvPr id="5" name="Picture 4">
            <a:extLst>
              <a:ext uri="{FF2B5EF4-FFF2-40B4-BE49-F238E27FC236}">
                <a16:creationId xmlns:a16="http://schemas.microsoft.com/office/drawing/2014/main" id="{1ECF7E26-62F8-1B9E-CBA0-18BAF3C63E77}"/>
              </a:ext>
            </a:extLst>
          </p:cNvPr>
          <p:cNvPicPr>
            <a:picLocks noChangeAspect="1"/>
          </p:cNvPicPr>
          <p:nvPr/>
        </p:nvPicPr>
        <p:blipFill>
          <a:blip r:embed="rId3"/>
          <a:stretch>
            <a:fillRect/>
          </a:stretch>
        </p:blipFill>
        <p:spPr>
          <a:xfrm>
            <a:off x="-51207" y="2678944"/>
            <a:ext cx="3476462" cy="1324871"/>
          </a:xfrm>
          <a:prstGeom prst="rect">
            <a:avLst/>
          </a:prstGeom>
        </p:spPr>
      </p:pic>
      <p:pic>
        <p:nvPicPr>
          <p:cNvPr id="7" name="Picture 6">
            <a:extLst>
              <a:ext uri="{FF2B5EF4-FFF2-40B4-BE49-F238E27FC236}">
                <a16:creationId xmlns:a16="http://schemas.microsoft.com/office/drawing/2014/main" id="{177EFACD-E535-4B7B-BC7E-33506FC78F20}"/>
              </a:ext>
            </a:extLst>
          </p:cNvPr>
          <p:cNvPicPr>
            <a:picLocks noChangeAspect="1"/>
          </p:cNvPicPr>
          <p:nvPr/>
        </p:nvPicPr>
        <p:blipFill>
          <a:blip r:embed="rId4"/>
          <a:stretch>
            <a:fillRect/>
          </a:stretch>
        </p:blipFill>
        <p:spPr>
          <a:xfrm>
            <a:off x="3432570" y="2557941"/>
            <a:ext cx="1512504" cy="1445874"/>
          </a:xfrm>
          <a:prstGeom prst="rect">
            <a:avLst/>
          </a:prstGeom>
        </p:spPr>
      </p:pic>
      <p:sp>
        <p:nvSpPr>
          <p:cNvPr id="8" name="TextBox 7">
            <a:extLst>
              <a:ext uri="{FF2B5EF4-FFF2-40B4-BE49-F238E27FC236}">
                <a16:creationId xmlns:a16="http://schemas.microsoft.com/office/drawing/2014/main" id="{60B95CA9-4694-8846-848C-483DEA61F875}"/>
              </a:ext>
            </a:extLst>
          </p:cNvPr>
          <p:cNvSpPr txBox="1"/>
          <p:nvPr/>
        </p:nvSpPr>
        <p:spPr>
          <a:xfrm>
            <a:off x="677194" y="3978309"/>
            <a:ext cx="3616827" cy="307777"/>
          </a:xfrm>
          <a:prstGeom prst="rect">
            <a:avLst/>
          </a:prstGeom>
          <a:noFill/>
        </p:spPr>
        <p:txBody>
          <a:bodyPr wrap="square" rtlCol="0">
            <a:spAutoFit/>
          </a:bodyPr>
          <a:lstStyle/>
          <a:p>
            <a:r>
              <a:rPr lang="en-US" sz="1400" dirty="0"/>
              <a:t>(Heymach et al, Presented at ASCO 2023)</a:t>
            </a:r>
          </a:p>
        </p:txBody>
      </p:sp>
      <p:sp>
        <p:nvSpPr>
          <p:cNvPr id="9" name="TextBox 8">
            <a:extLst>
              <a:ext uri="{FF2B5EF4-FFF2-40B4-BE49-F238E27FC236}">
                <a16:creationId xmlns:a16="http://schemas.microsoft.com/office/drawing/2014/main" id="{2F253FD4-FC3C-D9A7-CCFA-C4858E8E2A55}"/>
              </a:ext>
            </a:extLst>
          </p:cNvPr>
          <p:cNvSpPr txBox="1"/>
          <p:nvPr/>
        </p:nvSpPr>
        <p:spPr>
          <a:xfrm>
            <a:off x="1139017" y="266046"/>
            <a:ext cx="3616827" cy="369332"/>
          </a:xfrm>
          <a:prstGeom prst="rect">
            <a:avLst/>
          </a:prstGeom>
          <a:noFill/>
        </p:spPr>
        <p:txBody>
          <a:bodyPr wrap="square" rtlCol="0">
            <a:spAutoFit/>
          </a:bodyPr>
          <a:lstStyle/>
          <a:p>
            <a:r>
              <a:rPr lang="en-US" sz="1800" b="1" u="sng" dirty="0"/>
              <a:t>BI 1810631 (</a:t>
            </a:r>
            <a:r>
              <a:rPr lang="en-US" sz="1800" b="1" u="sng" dirty="0" err="1"/>
              <a:t>Zongertinib</a:t>
            </a:r>
            <a:r>
              <a:rPr lang="en-US" sz="1800" b="1" u="sng" dirty="0"/>
              <a:t>) </a:t>
            </a:r>
          </a:p>
        </p:txBody>
      </p:sp>
      <p:sp>
        <p:nvSpPr>
          <p:cNvPr id="10" name="TextBox 9">
            <a:extLst>
              <a:ext uri="{FF2B5EF4-FFF2-40B4-BE49-F238E27FC236}">
                <a16:creationId xmlns:a16="http://schemas.microsoft.com/office/drawing/2014/main" id="{338F5E69-F313-C606-F7A7-B355C9BAF56A}"/>
              </a:ext>
            </a:extLst>
          </p:cNvPr>
          <p:cNvSpPr txBox="1"/>
          <p:nvPr/>
        </p:nvSpPr>
        <p:spPr>
          <a:xfrm>
            <a:off x="6714317" y="266046"/>
            <a:ext cx="2690033" cy="369332"/>
          </a:xfrm>
          <a:prstGeom prst="rect">
            <a:avLst/>
          </a:prstGeom>
          <a:noFill/>
        </p:spPr>
        <p:txBody>
          <a:bodyPr wrap="square" rtlCol="0">
            <a:spAutoFit/>
          </a:bodyPr>
          <a:lstStyle/>
          <a:p>
            <a:r>
              <a:rPr lang="en-US" sz="1800" b="1" u="sng" dirty="0"/>
              <a:t>ELVN-002 </a:t>
            </a:r>
          </a:p>
        </p:txBody>
      </p:sp>
      <p:sp>
        <p:nvSpPr>
          <p:cNvPr id="11" name="TextBox 10">
            <a:extLst>
              <a:ext uri="{FF2B5EF4-FFF2-40B4-BE49-F238E27FC236}">
                <a16:creationId xmlns:a16="http://schemas.microsoft.com/office/drawing/2014/main" id="{01DDB994-0D45-FCED-8E5E-3871BD8B8697}"/>
              </a:ext>
            </a:extLst>
          </p:cNvPr>
          <p:cNvSpPr txBox="1"/>
          <p:nvPr/>
        </p:nvSpPr>
        <p:spPr>
          <a:xfrm>
            <a:off x="5527173" y="4054993"/>
            <a:ext cx="3616827" cy="307777"/>
          </a:xfrm>
          <a:prstGeom prst="rect">
            <a:avLst/>
          </a:prstGeom>
          <a:noFill/>
        </p:spPr>
        <p:txBody>
          <a:bodyPr wrap="square" rtlCol="0">
            <a:spAutoFit/>
          </a:bodyPr>
          <a:lstStyle/>
          <a:p>
            <a:r>
              <a:rPr lang="en-US" sz="1400" dirty="0"/>
              <a:t>(</a:t>
            </a:r>
            <a:r>
              <a:rPr lang="en-US" sz="1400" dirty="0" err="1"/>
              <a:t>Aujay</a:t>
            </a:r>
            <a:r>
              <a:rPr lang="en-US" sz="1400" dirty="0"/>
              <a:t> et al, Presented at AACR 2023)</a:t>
            </a:r>
          </a:p>
        </p:txBody>
      </p:sp>
      <p:pic>
        <p:nvPicPr>
          <p:cNvPr id="13" name="Picture 12">
            <a:extLst>
              <a:ext uri="{FF2B5EF4-FFF2-40B4-BE49-F238E27FC236}">
                <a16:creationId xmlns:a16="http://schemas.microsoft.com/office/drawing/2014/main" id="{30BBB38E-AD4B-B7E6-1D98-911767812268}"/>
              </a:ext>
            </a:extLst>
          </p:cNvPr>
          <p:cNvPicPr>
            <a:picLocks noChangeAspect="1"/>
          </p:cNvPicPr>
          <p:nvPr/>
        </p:nvPicPr>
        <p:blipFill>
          <a:blip r:embed="rId5"/>
          <a:stretch>
            <a:fillRect/>
          </a:stretch>
        </p:blipFill>
        <p:spPr>
          <a:xfrm>
            <a:off x="5800308" y="613590"/>
            <a:ext cx="2809638" cy="2027770"/>
          </a:xfrm>
          <a:prstGeom prst="rect">
            <a:avLst/>
          </a:prstGeom>
        </p:spPr>
      </p:pic>
      <p:pic>
        <p:nvPicPr>
          <p:cNvPr id="15" name="Picture 14">
            <a:extLst>
              <a:ext uri="{FF2B5EF4-FFF2-40B4-BE49-F238E27FC236}">
                <a16:creationId xmlns:a16="http://schemas.microsoft.com/office/drawing/2014/main" id="{36CF23D8-0C1F-DB3B-9B35-EE2FC79EF859}"/>
              </a:ext>
            </a:extLst>
          </p:cNvPr>
          <p:cNvPicPr>
            <a:picLocks noChangeAspect="1"/>
          </p:cNvPicPr>
          <p:nvPr/>
        </p:nvPicPr>
        <p:blipFill>
          <a:blip r:embed="rId6"/>
          <a:stretch>
            <a:fillRect/>
          </a:stretch>
        </p:blipFill>
        <p:spPr>
          <a:xfrm>
            <a:off x="5527173" y="2624736"/>
            <a:ext cx="3362827" cy="1465055"/>
          </a:xfrm>
          <a:prstGeom prst="rect">
            <a:avLst/>
          </a:prstGeom>
        </p:spPr>
      </p:pic>
    </p:spTree>
    <p:extLst>
      <p:ext uri="{BB962C8B-B14F-4D97-AF65-F5344CB8AC3E}">
        <p14:creationId xmlns:p14="http://schemas.microsoft.com/office/powerpoint/2010/main" val="18769040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5CB3-AA16-89E2-DB31-36BB5363B872}"/>
              </a:ext>
            </a:extLst>
          </p:cNvPr>
          <p:cNvSpPr txBox="1">
            <a:spLocks/>
          </p:cNvSpPr>
          <p:nvPr/>
        </p:nvSpPr>
        <p:spPr>
          <a:xfrm>
            <a:off x="136234" y="119550"/>
            <a:ext cx="8871532" cy="551010"/>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sz="2400" b="1" kern="0" dirty="0">
                <a:solidFill>
                  <a:schemeClr val="tx1"/>
                </a:solidFill>
              </a:rPr>
              <a:t>NRG1 fusion in NSCLC</a:t>
            </a:r>
          </a:p>
        </p:txBody>
      </p:sp>
      <p:pic>
        <p:nvPicPr>
          <p:cNvPr id="4" name="Picture 3" descr="A diagram of a cell&#10;&#10;Description automatically generated">
            <a:extLst>
              <a:ext uri="{FF2B5EF4-FFF2-40B4-BE49-F238E27FC236}">
                <a16:creationId xmlns:a16="http://schemas.microsoft.com/office/drawing/2014/main" id="{75DDC1BE-F3AA-F027-1214-198EFE46D65E}"/>
              </a:ext>
            </a:extLst>
          </p:cNvPr>
          <p:cNvPicPr>
            <a:picLocks noChangeAspect="1"/>
          </p:cNvPicPr>
          <p:nvPr/>
        </p:nvPicPr>
        <p:blipFill rotWithShape="1">
          <a:blip r:embed="rId2"/>
          <a:srcRect b="26920"/>
          <a:stretch/>
        </p:blipFill>
        <p:spPr>
          <a:xfrm>
            <a:off x="136234" y="575732"/>
            <a:ext cx="4771795" cy="3781171"/>
          </a:xfrm>
          <a:prstGeom prst="rect">
            <a:avLst/>
          </a:prstGeom>
        </p:spPr>
      </p:pic>
      <p:pic>
        <p:nvPicPr>
          <p:cNvPr id="6" name="Picture 5">
            <a:extLst>
              <a:ext uri="{FF2B5EF4-FFF2-40B4-BE49-F238E27FC236}">
                <a16:creationId xmlns:a16="http://schemas.microsoft.com/office/drawing/2014/main" id="{6E1EB96C-ADBD-97FF-8CDB-9C4FC207660A}"/>
              </a:ext>
            </a:extLst>
          </p:cNvPr>
          <p:cNvPicPr>
            <a:picLocks noChangeAspect="1"/>
          </p:cNvPicPr>
          <p:nvPr/>
        </p:nvPicPr>
        <p:blipFill>
          <a:blip r:embed="rId3"/>
          <a:stretch>
            <a:fillRect/>
          </a:stretch>
        </p:blipFill>
        <p:spPr>
          <a:xfrm>
            <a:off x="5235020" y="2337624"/>
            <a:ext cx="3718560" cy="1870314"/>
          </a:xfrm>
          <a:prstGeom prst="rect">
            <a:avLst/>
          </a:prstGeom>
        </p:spPr>
      </p:pic>
      <p:pic>
        <p:nvPicPr>
          <p:cNvPr id="8" name="Picture 7">
            <a:extLst>
              <a:ext uri="{FF2B5EF4-FFF2-40B4-BE49-F238E27FC236}">
                <a16:creationId xmlns:a16="http://schemas.microsoft.com/office/drawing/2014/main" id="{D599EC78-64D0-801A-3C4D-5A11D49623D5}"/>
              </a:ext>
            </a:extLst>
          </p:cNvPr>
          <p:cNvPicPr>
            <a:picLocks noChangeAspect="1"/>
          </p:cNvPicPr>
          <p:nvPr/>
        </p:nvPicPr>
        <p:blipFill rotWithShape="1">
          <a:blip r:embed="rId4"/>
          <a:srcRect t="19887"/>
          <a:stretch/>
        </p:blipFill>
        <p:spPr>
          <a:xfrm>
            <a:off x="5044600" y="575732"/>
            <a:ext cx="3908980" cy="1500654"/>
          </a:xfrm>
          <a:prstGeom prst="rect">
            <a:avLst/>
          </a:prstGeom>
        </p:spPr>
      </p:pic>
      <p:sp>
        <p:nvSpPr>
          <p:cNvPr id="9" name="Content Placeholder 2">
            <a:extLst>
              <a:ext uri="{FF2B5EF4-FFF2-40B4-BE49-F238E27FC236}">
                <a16:creationId xmlns:a16="http://schemas.microsoft.com/office/drawing/2014/main" id="{C4BE631B-DFCE-39BB-9FAA-7886FA922E7B}"/>
              </a:ext>
            </a:extLst>
          </p:cNvPr>
          <p:cNvSpPr txBox="1">
            <a:spLocks/>
          </p:cNvSpPr>
          <p:nvPr/>
        </p:nvSpPr>
        <p:spPr bwMode="auto">
          <a:xfrm>
            <a:off x="5296826" y="4461454"/>
            <a:ext cx="3718560" cy="80396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sz="1300" kern="0" dirty="0"/>
              <a:t>1. Russo et al Precision Cancer Medicine 2020</a:t>
            </a:r>
          </a:p>
          <a:p>
            <a:pPr algn="l"/>
            <a:r>
              <a:rPr lang="en-US" sz="1300" kern="0" dirty="0"/>
              <a:t>2. Carrizosa et al. ASCO 2022</a:t>
            </a:r>
          </a:p>
          <a:p>
            <a:pPr algn="l"/>
            <a:r>
              <a:rPr lang="en-US" sz="1300" kern="0" dirty="0"/>
              <a:t>3. Schram et al. ASCO 2021</a:t>
            </a:r>
          </a:p>
        </p:txBody>
      </p:sp>
      <p:sp>
        <p:nvSpPr>
          <p:cNvPr id="10" name="Content Placeholder 2">
            <a:extLst>
              <a:ext uri="{FF2B5EF4-FFF2-40B4-BE49-F238E27FC236}">
                <a16:creationId xmlns:a16="http://schemas.microsoft.com/office/drawing/2014/main" id="{3F6F1B64-685A-8D16-F1EC-EC934D2A89DD}"/>
              </a:ext>
            </a:extLst>
          </p:cNvPr>
          <p:cNvSpPr txBox="1">
            <a:spLocks/>
          </p:cNvSpPr>
          <p:nvPr/>
        </p:nvSpPr>
        <p:spPr bwMode="auto">
          <a:xfrm>
            <a:off x="5486401" y="2367208"/>
            <a:ext cx="2488446" cy="4330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kern="0" dirty="0" err="1"/>
              <a:t>Zenocutuzumab</a:t>
            </a:r>
            <a:endParaRPr lang="en-US" sz="1600" kern="0" dirty="0"/>
          </a:p>
        </p:txBody>
      </p:sp>
      <p:sp>
        <p:nvSpPr>
          <p:cNvPr id="11" name="Content Placeholder 2">
            <a:extLst>
              <a:ext uri="{FF2B5EF4-FFF2-40B4-BE49-F238E27FC236}">
                <a16:creationId xmlns:a16="http://schemas.microsoft.com/office/drawing/2014/main" id="{25113745-8802-7794-3720-F698C26221C3}"/>
              </a:ext>
            </a:extLst>
          </p:cNvPr>
          <p:cNvSpPr txBox="1">
            <a:spLocks/>
          </p:cNvSpPr>
          <p:nvPr/>
        </p:nvSpPr>
        <p:spPr bwMode="auto">
          <a:xfrm>
            <a:off x="4990414" y="671569"/>
            <a:ext cx="3625700" cy="4330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kern="0" dirty="0" err="1"/>
              <a:t>Seribantumab</a:t>
            </a:r>
            <a:endParaRPr lang="en-US" sz="1600" kern="0" dirty="0"/>
          </a:p>
        </p:txBody>
      </p:sp>
      <p:sp>
        <p:nvSpPr>
          <p:cNvPr id="12" name="Content Placeholder 2">
            <a:extLst>
              <a:ext uri="{FF2B5EF4-FFF2-40B4-BE49-F238E27FC236}">
                <a16:creationId xmlns:a16="http://schemas.microsoft.com/office/drawing/2014/main" id="{2A8CC5CD-E625-BAF6-689B-2CF1D49B6485}"/>
              </a:ext>
            </a:extLst>
          </p:cNvPr>
          <p:cNvSpPr txBox="1">
            <a:spLocks/>
          </p:cNvSpPr>
          <p:nvPr/>
        </p:nvSpPr>
        <p:spPr bwMode="auto">
          <a:xfrm>
            <a:off x="53849" y="575732"/>
            <a:ext cx="435026" cy="4330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b="1" kern="0" dirty="0"/>
              <a:t>1</a:t>
            </a:r>
          </a:p>
        </p:txBody>
      </p:sp>
      <p:sp>
        <p:nvSpPr>
          <p:cNvPr id="13" name="Content Placeholder 2">
            <a:extLst>
              <a:ext uri="{FF2B5EF4-FFF2-40B4-BE49-F238E27FC236}">
                <a16:creationId xmlns:a16="http://schemas.microsoft.com/office/drawing/2014/main" id="{4407CDBD-C1AA-3EC5-3F3D-78E3C0B59825}"/>
              </a:ext>
            </a:extLst>
          </p:cNvPr>
          <p:cNvSpPr txBox="1">
            <a:spLocks/>
          </p:cNvSpPr>
          <p:nvPr/>
        </p:nvSpPr>
        <p:spPr bwMode="auto">
          <a:xfrm>
            <a:off x="4969915" y="578438"/>
            <a:ext cx="435026" cy="4330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b="1" kern="0" dirty="0"/>
              <a:t>2</a:t>
            </a:r>
          </a:p>
        </p:txBody>
      </p:sp>
      <p:sp>
        <p:nvSpPr>
          <p:cNvPr id="14" name="Content Placeholder 2">
            <a:extLst>
              <a:ext uri="{FF2B5EF4-FFF2-40B4-BE49-F238E27FC236}">
                <a16:creationId xmlns:a16="http://schemas.microsoft.com/office/drawing/2014/main" id="{D4526025-B3B2-70C8-8027-4DDD1F0C428E}"/>
              </a:ext>
            </a:extLst>
          </p:cNvPr>
          <p:cNvSpPr txBox="1">
            <a:spLocks/>
          </p:cNvSpPr>
          <p:nvPr/>
        </p:nvSpPr>
        <p:spPr bwMode="auto">
          <a:xfrm>
            <a:off x="4997268" y="2296983"/>
            <a:ext cx="435026" cy="4330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b="1" kern="0" dirty="0"/>
              <a:t>3</a:t>
            </a:r>
          </a:p>
        </p:txBody>
      </p:sp>
      <p:sp>
        <p:nvSpPr>
          <p:cNvPr id="15" name="Content Placeholder 2">
            <a:extLst>
              <a:ext uri="{FF2B5EF4-FFF2-40B4-BE49-F238E27FC236}">
                <a16:creationId xmlns:a16="http://schemas.microsoft.com/office/drawing/2014/main" id="{3D982AE3-4F58-4DE9-B053-A100A292B0E5}"/>
              </a:ext>
            </a:extLst>
          </p:cNvPr>
          <p:cNvSpPr txBox="1">
            <a:spLocks/>
          </p:cNvSpPr>
          <p:nvPr/>
        </p:nvSpPr>
        <p:spPr bwMode="auto">
          <a:xfrm>
            <a:off x="1969642" y="1003832"/>
            <a:ext cx="2150238" cy="36085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600" kern="0" dirty="0"/>
              <a:t>(</a:t>
            </a:r>
            <a:r>
              <a:rPr lang="en-US" sz="600" kern="0" dirty="0" err="1"/>
              <a:t>Zenocutuzumab</a:t>
            </a:r>
            <a:r>
              <a:rPr lang="en-US" sz="600" kern="0" dirty="0"/>
              <a:t>)</a:t>
            </a:r>
          </a:p>
        </p:txBody>
      </p:sp>
    </p:spTree>
    <p:extLst>
      <p:ext uri="{BB962C8B-B14F-4D97-AF65-F5344CB8AC3E}">
        <p14:creationId xmlns:p14="http://schemas.microsoft.com/office/powerpoint/2010/main" val="33290297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3B2BE10-1283-28B2-7DFD-7AF8FEF1F3AC}"/>
              </a:ext>
            </a:extLst>
          </p:cNvPr>
          <p:cNvSpPr txBox="1">
            <a:spLocks/>
          </p:cNvSpPr>
          <p:nvPr/>
        </p:nvSpPr>
        <p:spPr>
          <a:xfrm>
            <a:off x="0" y="132080"/>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chemeClr val="tx1"/>
                </a:solidFill>
              </a:rPr>
              <a:t>HER3 in EGFR-mutant NSCLC</a:t>
            </a:r>
          </a:p>
        </p:txBody>
      </p:sp>
      <p:pic>
        <p:nvPicPr>
          <p:cNvPr id="4" name="Picture 3">
            <a:extLst>
              <a:ext uri="{FF2B5EF4-FFF2-40B4-BE49-F238E27FC236}">
                <a16:creationId xmlns:a16="http://schemas.microsoft.com/office/drawing/2014/main" id="{28DEEE36-568D-6BF7-4C33-B1A3237513A5}"/>
              </a:ext>
            </a:extLst>
          </p:cNvPr>
          <p:cNvPicPr>
            <a:picLocks noChangeAspect="1"/>
          </p:cNvPicPr>
          <p:nvPr/>
        </p:nvPicPr>
        <p:blipFill>
          <a:blip r:embed="rId2"/>
          <a:stretch>
            <a:fillRect/>
          </a:stretch>
        </p:blipFill>
        <p:spPr>
          <a:xfrm>
            <a:off x="237066" y="706957"/>
            <a:ext cx="7701281" cy="3660305"/>
          </a:xfrm>
          <a:prstGeom prst="rect">
            <a:avLst/>
          </a:prstGeom>
        </p:spPr>
      </p:pic>
      <p:sp>
        <p:nvSpPr>
          <p:cNvPr id="5" name="TextBox 4">
            <a:extLst>
              <a:ext uri="{FF2B5EF4-FFF2-40B4-BE49-F238E27FC236}">
                <a16:creationId xmlns:a16="http://schemas.microsoft.com/office/drawing/2014/main" id="{C3111CD5-FE18-6296-7EBA-34A430556691}"/>
              </a:ext>
            </a:extLst>
          </p:cNvPr>
          <p:cNvSpPr txBox="1"/>
          <p:nvPr/>
        </p:nvSpPr>
        <p:spPr>
          <a:xfrm>
            <a:off x="4912696" y="4677629"/>
            <a:ext cx="4134596" cy="338554"/>
          </a:xfrm>
          <a:prstGeom prst="rect">
            <a:avLst/>
          </a:prstGeom>
          <a:noFill/>
        </p:spPr>
        <p:txBody>
          <a:bodyPr wrap="square" rtlCol="0">
            <a:spAutoFit/>
          </a:bodyPr>
          <a:lstStyle/>
          <a:p>
            <a:r>
              <a:rPr lang="en-US" sz="1600" dirty="0"/>
              <a:t>(Janne et al, Presented at ASCO 2021)</a:t>
            </a:r>
          </a:p>
        </p:txBody>
      </p:sp>
    </p:spTree>
    <p:extLst>
      <p:ext uri="{BB962C8B-B14F-4D97-AF65-F5344CB8AC3E}">
        <p14:creationId xmlns:p14="http://schemas.microsoft.com/office/powerpoint/2010/main" val="1783967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CD39-DAF2-5378-21C9-BFDD2B070A8A}"/>
              </a:ext>
            </a:extLst>
          </p:cNvPr>
          <p:cNvSpPr>
            <a:spLocks noGrp="1"/>
          </p:cNvSpPr>
          <p:nvPr>
            <p:ph type="title"/>
          </p:nvPr>
        </p:nvSpPr>
        <p:spPr/>
        <p:txBody>
          <a:bodyPr/>
          <a:lstStyle/>
          <a:p>
            <a:r>
              <a:rPr lang="en-US" dirty="0"/>
              <a:t>Linear Endobronchial Ultrasound (EBUS)</a:t>
            </a:r>
          </a:p>
        </p:txBody>
      </p:sp>
      <p:sp>
        <p:nvSpPr>
          <p:cNvPr id="3" name="Content Placeholder 2">
            <a:extLst>
              <a:ext uri="{FF2B5EF4-FFF2-40B4-BE49-F238E27FC236}">
                <a16:creationId xmlns:a16="http://schemas.microsoft.com/office/drawing/2014/main" id="{A4FE5B4D-CDA7-D791-A728-65EB5A0A84F1}"/>
              </a:ext>
            </a:extLst>
          </p:cNvPr>
          <p:cNvSpPr>
            <a:spLocks noGrp="1"/>
          </p:cNvSpPr>
          <p:nvPr>
            <p:ph idx="1"/>
          </p:nvPr>
        </p:nvSpPr>
        <p:spPr>
          <a:xfrm>
            <a:off x="3435016" y="1127960"/>
            <a:ext cx="5480384" cy="3263504"/>
          </a:xfrm>
        </p:spPr>
        <p:txBody>
          <a:bodyPr/>
          <a:lstStyle/>
          <a:p>
            <a:pPr marL="257175" indent="-257175">
              <a:buFont typeface="Arial" panose="020B0604020202020204" pitchFamily="34" charset="0"/>
              <a:buChar char="•"/>
            </a:pPr>
            <a:r>
              <a:rPr lang="en-US" sz="1500" dirty="0"/>
              <a:t>Convex-probe EBUS with transbronchial needle aspiration</a:t>
            </a:r>
          </a:p>
          <a:p>
            <a:pPr marL="257175" indent="-257175">
              <a:buFont typeface="Arial" panose="020B0604020202020204" pitchFamily="34" charset="0"/>
              <a:buChar char="•"/>
            </a:pPr>
            <a:r>
              <a:rPr lang="en-US" sz="1500" dirty="0"/>
              <a:t>Flexible bronchoscope with a convex transducer at its tip</a:t>
            </a:r>
          </a:p>
          <a:p>
            <a:pPr marL="257175" indent="-257175">
              <a:buFont typeface="Arial" panose="020B0604020202020204" pitchFamily="34" charset="0"/>
              <a:buChar char="•"/>
            </a:pPr>
            <a:r>
              <a:rPr lang="en-US" sz="1500" dirty="0"/>
              <a:t>50° ultrasound image of the structures by pointing the probe in contact with the central airway, then a TBNA needle is passed </a:t>
            </a:r>
          </a:p>
          <a:p>
            <a:pPr marL="257175" indent="-257175">
              <a:buFont typeface="Arial" panose="020B0604020202020204" pitchFamily="34" charset="0"/>
              <a:buChar char="•"/>
            </a:pPr>
            <a:r>
              <a:rPr lang="en-US" sz="1500" dirty="0"/>
              <a:t>Diagnosis and staging of lung cancer</a:t>
            </a:r>
          </a:p>
          <a:p>
            <a:pPr marL="257175" indent="-257175">
              <a:buFont typeface="Arial" panose="020B0604020202020204" pitchFamily="34" charset="0"/>
              <a:buChar char="•"/>
            </a:pPr>
            <a:r>
              <a:rPr lang="en-US" sz="1500" dirty="0"/>
              <a:t>First line in mediastinal staging in patients with </a:t>
            </a:r>
          </a:p>
          <a:p>
            <a:pPr lvl="1"/>
            <a:r>
              <a:rPr lang="en-US" sz="1500" dirty="0"/>
              <a:t>Enlarged/FDG-avid mediastinal nodes on CT/PET</a:t>
            </a:r>
          </a:p>
          <a:p>
            <a:pPr lvl="1"/>
            <a:r>
              <a:rPr lang="en-US" sz="1500" dirty="0"/>
              <a:t>Central tumor</a:t>
            </a:r>
          </a:p>
          <a:p>
            <a:pPr lvl="1"/>
            <a:r>
              <a:rPr lang="en-US" sz="1500" dirty="0"/>
              <a:t>Enlarged hilar nodes</a:t>
            </a:r>
          </a:p>
        </p:txBody>
      </p:sp>
    </p:spTree>
    <p:extLst>
      <p:ext uri="{BB962C8B-B14F-4D97-AF65-F5344CB8AC3E}">
        <p14:creationId xmlns:p14="http://schemas.microsoft.com/office/powerpoint/2010/main" val="40751480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7A4A917-0DDE-F788-F868-868AC77374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 y="0"/>
            <a:ext cx="7713675" cy="439716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0FF1C7A-51C7-F990-3F43-292765C1D5A9}"/>
              </a:ext>
            </a:extLst>
          </p:cNvPr>
          <p:cNvSpPr txBox="1">
            <a:spLocks/>
          </p:cNvSpPr>
          <p:nvPr/>
        </p:nvSpPr>
        <p:spPr bwMode="auto">
          <a:xfrm>
            <a:off x="5446427" y="4595869"/>
            <a:ext cx="3625700" cy="4330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kern="0" dirty="0"/>
              <a:t>(Yu et al. Presented at WCLC 2023)</a:t>
            </a:r>
          </a:p>
        </p:txBody>
      </p:sp>
    </p:spTree>
    <p:extLst>
      <p:ext uri="{BB962C8B-B14F-4D97-AF65-F5344CB8AC3E}">
        <p14:creationId xmlns:p14="http://schemas.microsoft.com/office/powerpoint/2010/main" val="12609572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C628D-FE61-BB80-3633-A580A94BDE1D}"/>
              </a:ext>
            </a:extLst>
          </p:cNvPr>
          <p:cNvSpPr>
            <a:spLocks noGrp="1"/>
          </p:cNvSpPr>
          <p:nvPr>
            <p:ph type="title"/>
          </p:nvPr>
        </p:nvSpPr>
        <p:spPr/>
        <p:txBody>
          <a:bodyPr/>
          <a:lstStyle/>
          <a:p>
            <a:r>
              <a:rPr lang="en-US" dirty="0"/>
              <a:t>HERTHENA-Lung 01 Efficacy Results</a:t>
            </a:r>
          </a:p>
        </p:txBody>
      </p:sp>
      <p:pic>
        <p:nvPicPr>
          <p:cNvPr id="5" name="Picture 4">
            <a:extLst>
              <a:ext uri="{FF2B5EF4-FFF2-40B4-BE49-F238E27FC236}">
                <a16:creationId xmlns:a16="http://schemas.microsoft.com/office/drawing/2014/main" id="{F57BB224-6F70-2C33-BD61-E2669745FC65}"/>
              </a:ext>
            </a:extLst>
          </p:cNvPr>
          <p:cNvPicPr>
            <a:picLocks noChangeAspect="1"/>
          </p:cNvPicPr>
          <p:nvPr/>
        </p:nvPicPr>
        <p:blipFill>
          <a:blip r:embed="rId2"/>
          <a:stretch>
            <a:fillRect/>
          </a:stretch>
        </p:blipFill>
        <p:spPr>
          <a:xfrm>
            <a:off x="0" y="804142"/>
            <a:ext cx="9144000" cy="3539978"/>
          </a:xfrm>
          <a:prstGeom prst="rect">
            <a:avLst/>
          </a:prstGeom>
        </p:spPr>
      </p:pic>
      <p:sp>
        <p:nvSpPr>
          <p:cNvPr id="6" name="Content Placeholder 2">
            <a:extLst>
              <a:ext uri="{FF2B5EF4-FFF2-40B4-BE49-F238E27FC236}">
                <a16:creationId xmlns:a16="http://schemas.microsoft.com/office/drawing/2014/main" id="{C71047BD-3780-5EBD-712F-FEDB7C2A1BC2}"/>
              </a:ext>
            </a:extLst>
          </p:cNvPr>
          <p:cNvSpPr txBox="1">
            <a:spLocks/>
          </p:cNvSpPr>
          <p:nvPr/>
        </p:nvSpPr>
        <p:spPr bwMode="auto">
          <a:xfrm>
            <a:off x="5446427" y="4595869"/>
            <a:ext cx="3625700" cy="4330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kern="0" dirty="0"/>
              <a:t>(Yu et al. JCO 2023)</a:t>
            </a:r>
          </a:p>
        </p:txBody>
      </p:sp>
    </p:spTree>
    <p:extLst>
      <p:ext uri="{BB962C8B-B14F-4D97-AF65-F5344CB8AC3E}">
        <p14:creationId xmlns:p14="http://schemas.microsoft.com/office/powerpoint/2010/main" val="6607317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F053253-6A5E-0A69-D3A3-FBF37400C529}"/>
              </a:ext>
            </a:extLst>
          </p:cNvPr>
          <p:cNvSpPr txBox="1">
            <a:spLocks/>
          </p:cNvSpPr>
          <p:nvPr/>
        </p:nvSpPr>
        <p:spPr>
          <a:xfrm>
            <a:off x="0" y="132080"/>
            <a:ext cx="9144000" cy="1006507"/>
          </a:xfrm>
          <a:prstGeom prst="rect">
            <a:avLst/>
          </a:prstGeom>
        </p:spPr>
        <p:txBody>
          <a:bodyPr/>
          <a:lstStyle>
            <a:lvl1pPr algn="ctr" rtl="0" eaLnBrk="1" fontAlgn="base" hangingPunct="1">
              <a:spcBef>
                <a:spcPct val="0"/>
              </a:spcBef>
              <a:spcAft>
                <a:spcPct val="0"/>
              </a:spcAft>
              <a:defRPr sz="3600" i="0">
                <a:solidFill>
                  <a:schemeClr val="bg1"/>
                </a:solidFill>
                <a:latin typeface="+mn-lt"/>
                <a:ea typeface="+mj-ea"/>
                <a:cs typeface="+mj-cs"/>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r>
              <a:rPr lang="en-US" kern="0" dirty="0">
                <a:solidFill>
                  <a:schemeClr val="tx1"/>
                </a:solidFill>
              </a:rPr>
              <a:t>HERTHENA-Lung01 - toxicity</a:t>
            </a:r>
          </a:p>
        </p:txBody>
      </p:sp>
      <p:pic>
        <p:nvPicPr>
          <p:cNvPr id="7" name="Picture 6">
            <a:extLst>
              <a:ext uri="{FF2B5EF4-FFF2-40B4-BE49-F238E27FC236}">
                <a16:creationId xmlns:a16="http://schemas.microsoft.com/office/drawing/2014/main" id="{80271596-9951-67D6-1534-BD4535DA22CE}"/>
              </a:ext>
            </a:extLst>
          </p:cNvPr>
          <p:cNvPicPr>
            <a:picLocks noChangeAspect="1"/>
          </p:cNvPicPr>
          <p:nvPr/>
        </p:nvPicPr>
        <p:blipFill>
          <a:blip r:embed="rId2"/>
          <a:stretch>
            <a:fillRect/>
          </a:stretch>
        </p:blipFill>
        <p:spPr>
          <a:xfrm>
            <a:off x="248035" y="677879"/>
            <a:ext cx="4066577" cy="3658925"/>
          </a:xfrm>
          <a:prstGeom prst="rect">
            <a:avLst/>
          </a:prstGeom>
        </p:spPr>
      </p:pic>
      <p:sp>
        <p:nvSpPr>
          <p:cNvPr id="8" name="Content Placeholder 2">
            <a:extLst>
              <a:ext uri="{FF2B5EF4-FFF2-40B4-BE49-F238E27FC236}">
                <a16:creationId xmlns:a16="http://schemas.microsoft.com/office/drawing/2014/main" id="{C96DF0B8-6006-6F7C-8D61-7680F6552736}"/>
              </a:ext>
            </a:extLst>
          </p:cNvPr>
          <p:cNvSpPr txBox="1">
            <a:spLocks/>
          </p:cNvSpPr>
          <p:nvPr/>
        </p:nvSpPr>
        <p:spPr bwMode="auto">
          <a:xfrm>
            <a:off x="5446427" y="4595869"/>
            <a:ext cx="3625700" cy="4330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kern="0" dirty="0"/>
              <a:t>(Yu et al. JCO 2023)</a:t>
            </a:r>
          </a:p>
        </p:txBody>
      </p:sp>
      <p:sp>
        <p:nvSpPr>
          <p:cNvPr id="9" name="TextBox 8">
            <a:extLst>
              <a:ext uri="{FF2B5EF4-FFF2-40B4-BE49-F238E27FC236}">
                <a16:creationId xmlns:a16="http://schemas.microsoft.com/office/drawing/2014/main" id="{1CF89638-8DA2-94E2-2F80-696D8616BF3B}"/>
              </a:ext>
            </a:extLst>
          </p:cNvPr>
          <p:cNvSpPr txBox="1"/>
          <p:nvPr/>
        </p:nvSpPr>
        <p:spPr>
          <a:xfrm>
            <a:off x="4572000" y="894080"/>
            <a:ext cx="4323965" cy="3046988"/>
          </a:xfrm>
          <a:prstGeom prst="rect">
            <a:avLst/>
          </a:prstGeom>
          <a:noFill/>
        </p:spPr>
        <p:txBody>
          <a:bodyPr wrap="square" rtlCol="0">
            <a:spAutoFit/>
          </a:bodyPr>
          <a:lstStyle/>
          <a:p>
            <a:r>
              <a:rPr lang="en-US" dirty="0" err="1"/>
              <a:t>Adjuducated</a:t>
            </a:r>
            <a:r>
              <a:rPr lang="en-US" dirty="0"/>
              <a:t> ILD occurred in 12/225 patients (5.3%)</a:t>
            </a:r>
          </a:p>
          <a:p>
            <a:pPr marL="342900" indent="-342900">
              <a:buFont typeface="Arial" panose="020B0604020202020204" pitchFamily="34" charset="0"/>
              <a:buChar char="•"/>
            </a:pPr>
            <a:r>
              <a:rPr lang="en-US" sz="2000" dirty="0">
                <a:latin typeface="+mn-lt"/>
              </a:rPr>
              <a:t>One grade 5 ILD event (0.4%)</a:t>
            </a:r>
          </a:p>
          <a:p>
            <a:pPr marL="342900" indent="-342900">
              <a:buFont typeface="Arial" panose="020B0604020202020204" pitchFamily="34" charset="0"/>
              <a:buChar char="•"/>
            </a:pPr>
            <a:endParaRPr lang="en-US" sz="2000" dirty="0">
              <a:latin typeface="+mn-lt"/>
            </a:endParaRPr>
          </a:p>
          <a:p>
            <a:pPr marL="285750" indent="-285750" algn="l">
              <a:buFont typeface="Arial" panose="020B0604020202020204" pitchFamily="34" charset="0"/>
              <a:buChar char="•"/>
            </a:pPr>
            <a:r>
              <a:rPr lang="en-US" sz="2000" b="0" i="0" u="none" strike="noStrike" baseline="0" dirty="0">
                <a:latin typeface="+mn-lt"/>
              </a:rPr>
              <a:t>lower in patients with no previous immunotherapy (4%) than in patients with previous immunotherapy (8%)</a:t>
            </a:r>
            <a:endParaRPr lang="en-US" sz="2800" dirty="0">
              <a:latin typeface="+mn-lt"/>
            </a:endParaRP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04463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117517" y="12699"/>
            <a:ext cx="9423813" cy="531398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9589" y="2434738"/>
            <a:ext cx="9129925" cy="1569660"/>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KRAS in NSCLC</a:t>
            </a:r>
          </a:p>
          <a:p>
            <a:pPr algn="ctr"/>
            <a:r>
              <a:rPr lang="en-US" b="1" spc="600" dirty="0">
                <a:solidFill>
                  <a:schemeClr val="bg1"/>
                </a:solidFill>
                <a:latin typeface="Corporate A Medium" panose="02000503080000020004" pitchFamily="2" charset="0"/>
              </a:rPr>
              <a:t>George R. Simon, MD</a:t>
            </a:r>
          </a:p>
          <a:p>
            <a:pPr algn="ctr"/>
            <a:r>
              <a:rPr lang="en-US" spc="600" dirty="0">
                <a:solidFill>
                  <a:srgbClr val="FFC82C"/>
                </a:solidFill>
                <a:latin typeface="Corporate A Medium" panose="02000503080000020004" pitchFamily="2" charset="0"/>
              </a:rPr>
              <a:t>H Lee Moffitt Cancer Center</a:t>
            </a:r>
          </a:p>
          <a:p>
            <a:pPr algn="ctr"/>
            <a:r>
              <a:rPr lang="en-US" spc="600" dirty="0">
                <a:solidFill>
                  <a:srgbClr val="FFC82C"/>
                </a:solidFill>
                <a:latin typeface="Corporate A Medium" panose="02000503080000020004" pitchFamily="2" charset="0"/>
              </a:rPr>
              <a:t>Tampa, FL </a:t>
            </a:r>
          </a:p>
        </p:txBody>
      </p:sp>
      <p:sp>
        <p:nvSpPr>
          <p:cNvPr id="37" name="Rectangle 36">
            <a:extLst>
              <a:ext uri="{FF2B5EF4-FFF2-40B4-BE49-F238E27FC236}">
                <a16:creationId xmlns:a16="http://schemas.microsoft.com/office/drawing/2014/main" id="{136DD176-7412-694A-BED9-E7F8655CA44E}"/>
              </a:ext>
            </a:extLst>
          </p:cNvPr>
          <p:cNvSpPr/>
          <p:nvPr/>
        </p:nvSpPr>
        <p:spPr>
          <a:xfrm>
            <a:off x="-117517" y="3929102"/>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January 31</a:t>
            </a:r>
            <a:r>
              <a:rPr lang="en-US" sz="1600" baseline="30000" dirty="0">
                <a:solidFill>
                  <a:schemeClr val="bg1"/>
                </a:solidFill>
                <a:latin typeface="Corporate S Demi" panose="02020500000000000000" pitchFamily="18" charset="0"/>
              </a:rPr>
              <a:t>st</a:t>
            </a:r>
            <a:r>
              <a:rPr lang="en-US" sz="1600" dirty="0">
                <a:solidFill>
                  <a:schemeClr val="bg1"/>
                </a:solidFill>
                <a:latin typeface="Corporate S Demi" panose="02020500000000000000" pitchFamily="18" charset="0"/>
              </a:rPr>
              <a:t>, 2024</a:t>
            </a:r>
          </a:p>
        </p:txBody>
      </p:sp>
      <p:pic>
        <p:nvPicPr>
          <p:cNvPr id="8" name="Picture 7" descr="A logo for a fitness center&#10;&#10;Description automatically generated">
            <a:extLst>
              <a:ext uri="{FF2B5EF4-FFF2-40B4-BE49-F238E27FC236}">
                <a16:creationId xmlns:a16="http://schemas.microsoft.com/office/drawing/2014/main" id="{5671E6F5-E134-759C-00D5-EAC657A6AFAE}"/>
              </a:ext>
            </a:extLst>
          </p:cNvPr>
          <p:cNvPicPr>
            <a:picLocks noChangeAspect="1"/>
          </p:cNvPicPr>
          <p:nvPr/>
        </p:nvPicPr>
        <p:blipFill>
          <a:blip r:embed="rId11"/>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41772090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528EB8-E613-AC22-ABC6-E328E66FE172}"/>
              </a:ext>
            </a:extLst>
          </p:cNvPr>
          <p:cNvSpPr>
            <a:spLocks noGrp="1"/>
          </p:cNvSpPr>
          <p:nvPr>
            <p:ph idx="1"/>
          </p:nvPr>
        </p:nvSpPr>
        <p:spPr>
          <a:xfrm>
            <a:off x="237392" y="949569"/>
            <a:ext cx="8203223" cy="3613759"/>
          </a:xfrm>
        </p:spPr>
        <p:txBody>
          <a:bodyPr/>
          <a:lstStyle/>
          <a:p>
            <a:pPr marL="0" indent="0">
              <a:buNone/>
            </a:pPr>
            <a:r>
              <a:rPr lang="en-US" dirty="0"/>
              <a:t>- KRAS Prevalence, Signaling &amp; Targeting</a:t>
            </a:r>
          </a:p>
          <a:p>
            <a:pPr marL="0" indent="0">
              <a:buNone/>
            </a:pPr>
            <a:r>
              <a:rPr lang="en-US" dirty="0"/>
              <a:t>- KRAS G12Ci single agent data &amp; Intracranial activity</a:t>
            </a:r>
          </a:p>
          <a:p>
            <a:pPr marL="0" indent="0">
              <a:buNone/>
            </a:pPr>
            <a:r>
              <a:rPr lang="en-US" dirty="0"/>
              <a:t>- KRAS G12Ci confirmatory studies</a:t>
            </a:r>
          </a:p>
          <a:p>
            <a:pPr marL="0" indent="0">
              <a:buNone/>
            </a:pPr>
            <a:r>
              <a:rPr lang="en-US" dirty="0"/>
              <a:t>- Newer G12Ci</a:t>
            </a:r>
          </a:p>
          <a:p>
            <a:pPr marL="0" indent="0">
              <a:buNone/>
            </a:pPr>
            <a:r>
              <a:rPr lang="en-US" dirty="0"/>
              <a:t>- Predictors of intrinsic resistance</a:t>
            </a:r>
          </a:p>
          <a:p>
            <a:pPr marL="0" indent="0">
              <a:buNone/>
            </a:pPr>
            <a:r>
              <a:rPr lang="en-US" dirty="0"/>
              <a:t>- Acquired Mechanisms of resistance</a:t>
            </a:r>
          </a:p>
          <a:p>
            <a:pPr marL="0" indent="0">
              <a:buNone/>
            </a:pPr>
            <a:r>
              <a:rPr lang="en-US" dirty="0"/>
              <a:t>- Combination Therapies</a:t>
            </a:r>
          </a:p>
          <a:p>
            <a:pPr marL="0" indent="0">
              <a:buNone/>
            </a:pPr>
            <a:endParaRPr lang="en-US" dirty="0"/>
          </a:p>
        </p:txBody>
      </p:sp>
      <p:pic>
        <p:nvPicPr>
          <p:cNvPr id="3" name="Picture 2" descr="A logo for a fitness center&#10;&#10;Description automatically generated">
            <a:extLst>
              <a:ext uri="{FF2B5EF4-FFF2-40B4-BE49-F238E27FC236}">
                <a16:creationId xmlns:a16="http://schemas.microsoft.com/office/drawing/2014/main" id="{81984F21-35A7-CB18-6C2A-A69EF921E0BB}"/>
              </a:ext>
            </a:extLst>
          </p:cNvPr>
          <p:cNvPicPr>
            <a:picLocks noChangeAspect="1"/>
          </p:cNvPicPr>
          <p:nvPr/>
        </p:nvPicPr>
        <p:blipFill>
          <a:blip r:embed="rId2"/>
          <a:stretch>
            <a:fillRect/>
          </a:stretch>
        </p:blipFill>
        <p:spPr>
          <a:xfrm>
            <a:off x="6147408" y="4563328"/>
            <a:ext cx="2619702" cy="424671"/>
          </a:xfrm>
          <a:prstGeom prst="rect">
            <a:avLst/>
          </a:prstGeom>
        </p:spPr>
      </p:pic>
    </p:spTree>
    <p:extLst>
      <p:ext uri="{BB962C8B-B14F-4D97-AF65-F5344CB8AC3E}">
        <p14:creationId xmlns:p14="http://schemas.microsoft.com/office/powerpoint/2010/main" val="19298004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Overall Prevalence of KRAS G12C in NSCLC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A logo for a fitness center&#10;&#10;Description automatically generated">
            <a:extLst>
              <a:ext uri="{FF2B5EF4-FFF2-40B4-BE49-F238E27FC236}">
                <a16:creationId xmlns:a16="http://schemas.microsoft.com/office/drawing/2014/main" id="{138FB040-5E15-7156-D9F9-878654FA58FF}"/>
              </a:ext>
            </a:extLst>
          </p:cNvPr>
          <p:cNvPicPr>
            <a:picLocks noChangeAspect="1"/>
          </p:cNvPicPr>
          <p:nvPr/>
        </p:nvPicPr>
        <p:blipFill>
          <a:blip r:embed="rId3"/>
          <a:stretch>
            <a:fillRect/>
          </a:stretch>
        </p:blipFill>
        <p:spPr>
          <a:xfrm>
            <a:off x="2085037" y="4517517"/>
            <a:ext cx="2854609" cy="424671"/>
          </a:xfrm>
          <a:prstGeom prst="rect">
            <a:avLst/>
          </a:prstGeom>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Fig. 1">
            <a:extLst>
              <a:ext uri="{FF2B5EF4-FFF2-40B4-BE49-F238E27FC236}">
                <a16:creationId xmlns:a16="http://schemas.microsoft.com/office/drawing/2014/main" id="{3FD31F0D-92F9-0665-2D52-4ED69409D6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16817" y="292231"/>
            <a:ext cx="8361576" cy="37851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for a fitness center&#10;&#10;Description automatically generated">
            <a:extLst>
              <a:ext uri="{FF2B5EF4-FFF2-40B4-BE49-F238E27FC236}">
                <a16:creationId xmlns:a16="http://schemas.microsoft.com/office/drawing/2014/main" id="{500CC792-4362-160F-1F9B-3B439EDBB62B}"/>
              </a:ext>
            </a:extLst>
          </p:cNvPr>
          <p:cNvPicPr>
            <a:picLocks noChangeAspect="1"/>
          </p:cNvPicPr>
          <p:nvPr/>
        </p:nvPicPr>
        <p:blipFill>
          <a:blip r:embed="rId3"/>
          <a:stretch>
            <a:fillRect/>
          </a:stretch>
        </p:blipFill>
        <p:spPr>
          <a:xfrm>
            <a:off x="6867356" y="4516202"/>
            <a:ext cx="1711037" cy="424671"/>
          </a:xfrm>
          <a:prstGeom prst="rect">
            <a:avLst/>
          </a:prstGeom>
        </p:spPr>
      </p:pic>
      <p:sp>
        <p:nvSpPr>
          <p:cNvPr id="9" name="TextBox 8">
            <a:extLst>
              <a:ext uri="{FF2B5EF4-FFF2-40B4-BE49-F238E27FC236}">
                <a16:creationId xmlns:a16="http://schemas.microsoft.com/office/drawing/2014/main" id="{B587A0D6-16A2-4D4E-F801-3EB93BF48C92}"/>
              </a:ext>
            </a:extLst>
          </p:cNvPr>
          <p:cNvSpPr txBox="1"/>
          <p:nvPr/>
        </p:nvSpPr>
        <p:spPr>
          <a:xfrm>
            <a:off x="3386545" y="4640588"/>
            <a:ext cx="4609706" cy="215444"/>
          </a:xfrm>
          <a:prstGeom prst="rect">
            <a:avLst/>
          </a:prstGeom>
          <a:noFill/>
        </p:spPr>
        <p:txBody>
          <a:bodyPr wrap="square">
            <a:spAutoFit/>
          </a:bodyPr>
          <a:lstStyle/>
          <a:p>
            <a:r>
              <a:rPr lang="en-US" sz="800" b="0" i="1" dirty="0">
                <a:effectLst/>
                <a:latin typeface="+mn-lt"/>
                <a:hlinkClick r:id="rId4">
                  <a:extLst>
                    <a:ext uri="{A12FA001-AC4F-418D-AE19-62706E023703}">
                      <ahyp:hlinkClr xmlns:ahyp="http://schemas.microsoft.com/office/drawing/2018/hyperlinkcolor" val="tx"/>
                    </a:ext>
                  </a:extLst>
                </a:hlinkClick>
              </a:rPr>
              <a:t>Cancer Gene Therapy</a:t>
            </a:r>
            <a:r>
              <a:rPr lang="en-US" sz="800" b="0" i="0" dirty="0">
                <a:effectLst/>
                <a:latin typeface="+mn-lt"/>
              </a:rPr>
              <a:t> </a:t>
            </a:r>
            <a:r>
              <a:rPr lang="en-US" sz="800" b="1" i="0" dirty="0">
                <a:effectLst/>
                <a:latin typeface="+mn-lt"/>
              </a:rPr>
              <a:t>volume 29</a:t>
            </a:r>
            <a:r>
              <a:rPr lang="en-US" sz="800" b="0" i="0" dirty="0">
                <a:effectLst/>
                <a:latin typeface="+mn-lt"/>
              </a:rPr>
              <a:t>, pages875–878 (2022)</a:t>
            </a:r>
            <a:endParaRPr lang="en-US" sz="800" dirty="0">
              <a:latin typeface="+mn-lt"/>
            </a:endParaRPr>
          </a:p>
        </p:txBody>
      </p:sp>
    </p:spTree>
    <p:extLst>
      <p:ext uri="{BB962C8B-B14F-4D97-AF65-F5344CB8AC3E}">
        <p14:creationId xmlns:p14="http://schemas.microsoft.com/office/powerpoint/2010/main" val="28731118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56FB4D1E-E572-EE8E-9CD8-BC49BDE2AC9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524" y="273377"/>
            <a:ext cx="7918515" cy="479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logo for a fitness center&#10;&#10;Description automatically generated">
            <a:extLst>
              <a:ext uri="{FF2B5EF4-FFF2-40B4-BE49-F238E27FC236}">
                <a16:creationId xmlns:a16="http://schemas.microsoft.com/office/drawing/2014/main" id="{C41666C6-FE53-0B53-B38A-8722DA0E15A9}"/>
              </a:ext>
            </a:extLst>
          </p:cNvPr>
          <p:cNvPicPr>
            <a:picLocks noChangeAspect="1"/>
          </p:cNvPicPr>
          <p:nvPr/>
        </p:nvPicPr>
        <p:blipFill>
          <a:blip r:embed="rId3"/>
          <a:stretch>
            <a:fillRect/>
          </a:stretch>
        </p:blipFill>
        <p:spPr>
          <a:xfrm>
            <a:off x="1943634" y="4662550"/>
            <a:ext cx="2628366" cy="424671"/>
          </a:xfrm>
          <a:prstGeom prst="rect">
            <a:avLst/>
          </a:prstGeom>
        </p:spPr>
      </p:pic>
      <p:sp>
        <p:nvSpPr>
          <p:cNvPr id="6" name="TextBox 5">
            <a:extLst>
              <a:ext uri="{FF2B5EF4-FFF2-40B4-BE49-F238E27FC236}">
                <a16:creationId xmlns:a16="http://schemas.microsoft.com/office/drawing/2014/main" id="{ACC0E725-1732-2C3E-ACF3-1C9D059DA4FF}"/>
              </a:ext>
            </a:extLst>
          </p:cNvPr>
          <p:cNvSpPr txBox="1"/>
          <p:nvPr/>
        </p:nvSpPr>
        <p:spPr>
          <a:xfrm>
            <a:off x="4661556" y="4856176"/>
            <a:ext cx="4609706" cy="215444"/>
          </a:xfrm>
          <a:prstGeom prst="rect">
            <a:avLst/>
          </a:prstGeom>
          <a:noFill/>
        </p:spPr>
        <p:txBody>
          <a:bodyPr wrap="square">
            <a:spAutoFit/>
          </a:bodyPr>
          <a:lstStyle/>
          <a:p>
            <a:r>
              <a:rPr lang="en-US" sz="800" b="0" i="0" u="sng"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Cell. 2020 Nov 12; 183(4): 850–859.</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96369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hlinkClick r:id="rId2"/>
            <a:extLst>
              <a:ext uri="{FF2B5EF4-FFF2-40B4-BE49-F238E27FC236}">
                <a16:creationId xmlns:a16="http://schemas.microsoft.com/office/drawing/2014/main" id="{DEC5CB2D-B91F-37C8-1CB9-96EEAD2B6E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6243" y="273378"/>
            <a:ext cx="7692272" cy="41289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ogo for a fitness center&#10;&#10;Description automatically generated">
            <a:extLst>
              <a:ext uri="{FF2B5EF4-FFF2-40B4-BE49-F238E27FC236}">
                <a16:creationId xmlns:a16="http://schemas.microsoft.com/office/drawing/2014/main" id="{84DB9FD5-F6C4-D510-01AC-8C19C686387A}"/>
              </a:ext>
            </a:extLst>
          </p:cNvPr>
          <p:cNvPicPr>
            <a:picLocks noChangeAspect="1"/>
          </p:cNvPicPr>
          <p:nvPr/>
        </p:nvPicPr>
        <p:blipFill>
          <a:blip r:embed="rId4"/>
          <a:stretch>
            <a:fillRect/>
          </a:stretch>
        </p:blipFill>
        <p:spPr>
          <a:xfrm>
            <a:off x="6207478" y="4544482"/>
            <a:ext cx="1711037" cy="424671"/>
          </a:xfrm>
          <a:prstGeom prst="rect">
            <a:avLst/>
          </a:prstGeom>
        </p:spPr>
      </p:pic>
      <p:sp>
        <p:nvSpPr>
          <p:cNvPr id="6" name="TextBox 5">
            <a:extLst>
              <a:ext uri="{FF2B5EF4-FFF2-40B4-BE49-F238E27FC236}">
                <a16:creationId xmlns:a16="http://schemas.microsoft.com/office/drawing/2014/main" id="{557D1C32-F5F2-0D50-549D-0FC9A511CD2B}"/>
              </a:ext>
            </a:extLst>
          </p:cNvPr>
          <p:cNvSpPr txBox="1"/>
          <p:nvPr/>
        </p:nvSpPr>
        <p:spPr>
          <a:xfrm>
            <a:off x="3563333" y="4659441"/>
            <a:ext cx="4609706" cy="215444"/>
          </a:xfrm>
          <a:prstGeom prst="rect">
            <a:avLst/>
          </a:prstGeom>
          <a:noFill/>
        </p:spPr>
        <p:txBody>
          <a:bodyPr wrap="square">
            <a:spAutoFit/>
          </a:bodyPr>
          <a:lstStyle/>
          <a:p>
            <a:r>
              <a:rPr lang="en-US" sz="800" b="0" i="0" u="sng" dirty="0">
                <a:effectLs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Cell. 2020 Nov 12; 183(4): 850–859.</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687679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Slide 6</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145646" y="481964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endParaRPr lang="en-US" sz="845" dirty="0">
              <a:latin typeface="Arial" charset="0"/>
              <a:ea typeface="+mn-ea"/>
              <a:cs typeface="Lucida Sans Unicode"/>
            </a:endParaRPr>
          </a:p>
        </p:txBody>
      </p:sp>
      <p:pic>
        <p:nvPicPr>
          <p:cNvPr id="3" name="Picture 2" descr="A logo for a fitness center&#10;&#10;Description automatically generated">
            <a:extLst>
              <a:ext uri="{FF2B5EF4-FFF2-40B4-BE49-F238E27FC236}">
                <a16:creationId xmlns:a16="http://schemas.microsoft.com/office/drawing/2014/main" id="{6E08E73E-CA3B-490C-81F9-8D18A3A2B9D5}"/>
              </a:ext>
            </a:extLst>
          </p:cNvPr>
          <p:cNvPicPr>
            <a:picLocks noChangeAspect="1"/>
          </p:cNvPicPr>
          <p:nvPr/>
        </p:nvPicPr>
        <p:blipFill>
          <a:blip r:embed="rId3"/>
          <a:stretch>
            <a:fillRect/>
          </a:stretch>
        </p:blipFill>
        <p:spPr>
          <a:xfrm>
            <a:off x="2056758" y="4529038"/>
            <a:ext cx="2873461" cy="424671"/>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217" y="4597214"/>
            <a:ext cx="1521333" cy="377218"/>
          </a:xfrm>
          <a:prstGeom prst="rect">
            <a:avLst/>
          </a:prstGeom>
        </p:spPr>
      </p:pic>
      <p:pic>
        <p:nvPicPr>
          <p:cNvPr id="10" name="Content Placeholder 3"/>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6452" b="9296"/>
          <a:stretch/>
        </p:blipFill>
        <p:spPr>
          <a:xfrm>
            <a:off x="1143000" y="3594820"/>
            <a:ext cx="1657350" cy="1551062"/>
          </a:xfrm>
          <a:prstGeom prst="rect">
            <a:avLst/>
          </a:prstGeom>
        </p:spPr>
      </p:pic>
      <p:sp>
        <p:nvSpPr>
          <p:cNvPr id="9" name="Content Placeholder 8"/>
          <p:cNvSpPr>
            <a:spLocks noGrp="1"/>
          </p:cNvSpPr>
          <p:nvPr>
            <p:ph idx="1"/>
          </p:nvPr>
        </p:nvSpPr>
        <p:spPr>
          <a:xfrm>
            <a:off x="3525584" y="1384698"/>
            <a:ext cx="4929608" cy="3102377"/>
          </a:xfrm>
        </p:spPr>
        <p:txBody>
          <a:bodyPr>
            <a:normAutofit/>
          </a:bodyPr>
          <a:lstStyle/>
          <a:p>
            <a:pPr marL="214313" indent="-214313">
              <a:buFont typeface="Arial" panose="020B0604020202020204" pitchFamily="34" charset="0"/>
              <a:buChar char="•"/>
            </a:pPr>
            <a:r>
              <a:rPr lang="en-US" sz="1800" dirty="0">
                <a:latin typeface="Calibri" pitchFamily="34" charset="0"/>
                <a:cs typeface="Calibri" pitchFamily="34" charset="0"/>
              </a:rPr>
              <a:t>Typical reported yield range </a:t>
            </a:r>
            <a:r>
              <a:rPr lang="en-US" sz="1800" b="1" dirty="0">
                <a:latin typeface="Calibri" pitchFamily="34" charset="0"/>
                <a:cs typeface="Calibri" pitchFamily="34" charset="0"/>
              </a:rPr>
              <a:t>60-88%</a:t>
            </a:r>
          </a:p>
          <a:p>
            <a:pPr marL="214313" indent="-214313">
              <a:buFont typeface="Arial" panose="020B0604020202020204" pitchFamily="34" charset="0"/>
              <a:buChar char="•"/>
            </a:pPr>
            <a:r>
              <a:rPr lang="en-US" sz="1800" dirty="0">
                <a:latin typeface="Calibri" pitchFamily="34" charset="0"/>
                <a:cs typeface="Calibri" pitchFamily="34" charset="0"/>
              </a:rPr>
              <a:t>Yield rates vary with lesion size and location</a:t>
            </a:r>
          </a:p>
          <a:p>
            <a:pPr marL="214313" indent="-214313">
              <a:buFont typeface="Arial" panose="020B0604020202020204" pitchFamily="34" charset="0"/>
              <a:buChar char="•"/>
            </a:pPr>
            <a:r>
              <a:rPr lang="en-US" sz="1800" dirty="0">
                <a:latin typeface="Calibri" pitchFamily="34" charset="0"/>
                <a:cs typeface="Calibri" pitchFamily="34" charset="0"/>
              </a:rPr>
              <a:t>Best documented yields are with combined modality </a:t>
            </a:r>
            <a:r>
              <a:rPr lang="en-US" sz="1800" b="1" dirty="0">
                <a:latin typeface="Calibri" pitchFamily="34" charset="0"/>
                <a:cs typeface="Calibri" pitchFamily="34" charset="0"/>
              </a:rPr>
              <a:t>(Navigation + R-EBUS) increased to 88% </a:t>
            </a:r>
            <a:r>
              <a:rPr lang="en-US" sz="1800" dirty="0">
                <a:latin typeface="Calibri" pitchFamily="34" charset="0"/>
                <a:cs typeface="Calibri" pitchFamily="34" charset="0"/>
              </a:rPr>
              <a:t>similar to TTNA</a:t>
            </a:r>
          </a:p>
          <a:p>
            <a:pPr marL="214313" indent="-214313">
              <a:buFont typeface="Arial" panose="020B0604020202020204" pitchFamily="34" charset="0"/>
              <a:buChar char="•"/>
            </a:pPr>
            <a:r>
              <a:rPr lang="en-US" sz="1800" dirty="0">
                <a:latin typeface="Calibri" pitchFamily="34" charset="0"/>
                <a:cs typeface="Calibri" pitchFamily="34" charset="0"/>
              </a:rPr>
              <a:t>Lower risk of pneumothorax</a:t>
            </a:r>
          </a:p>
          <a:p>
            <a:endParaRPr lang="en-US" sz="1600" dirty="0">
              <a:latin typeface="Calibri" pitchFamily="34" charset="0"/>
              <a:cs typeface="Calibri" pitchFamily="34" charset="0"/>
            </a:endParaRPr>
          </a:p>
        </p:txBody>
      </p:sp>
      <p:sp>
        <p:nvSpPr>
          <p:cNvPr id="4" name="TextBox 3">
            <a:extLst>
              <a:ext uri="{FF2B5EF4-FFF2-40B4-BE49-F238E27FC236}">
                <a16:creationId xmlns:a16="http://schemas.microsoft.com/office/drawing/2014/main" id="{2CDFFDC2-D4BE-0FB1-E8D5-2EFDD2B35728}"/>
              </a:ext>
            </a:extLst>
          </p:cNvPr>
          <p:cNvSpPr txBox="1"/>
          <p:nvPr/>
        </p:nvSpPr>
        <p:spPr>
          <a:xfrm>
            <a:off x="3435927" y="3807478"/>
            <a:ext cx="6101334" cy="415498"/>
          </a:xfrm>
          <a:prstGeom prst="rect">
            <a:avLst/>
          </a:prstGeom>
          <a:noFill/>
        </p:spPr>
        <p:txBody>
          <a:bodyPr wrap="square">
            <a:spAutoFit/>
          </a:bodyPr>
          <a:lstStyle/>
          <a:p>
            <a:r>
              <a:rPr lang="en-US" sz="1000" dirty="0">
                <a:solidFill>
                  <a:srgbClr val="002060"/>
                </a:solidFill>
                <a:latin typeface="Cambria" panose="02040503050406030204" pitchFamily="18" charset="0"/>
              </a:rPr>
              <a:t>Eberhardt R. Multimodality </a:t>
            </a:r>
            <a:r>
              <a:rPr lang="en-US" sz="1000" dirty="0" err="1">
                <a:solidFill>
                  <a:srgbClr val="002060"/>
                </a:solidFill>
                <a:latin typeface="Cambria" panose="02040503050406030204" pitchFamily="18" charset="0"/>
              </a:rPr>
              <a:t>bronchoscopic</a:t>
            </a:r>
            <a:r>
              <a:rPr lang="en-US" sz="1000" dirty="0">
                <a:solidFill>
                  <a:srgbClr val="002060"/>
                </a:solidFill>
                <a:latin typeface="Cambria" panose="02040503050406030204" pitchFamily="18" charset="0"/>
              </a:rPr>
              <a:t> diagnosis of peripheral lung lesions: A randomized controlled trial. </a:t>
            </a:r>
            <a:r>
              <a:rPr lang="en-US" sz="1000" i="1" dirty="0">
                <a:solidFill>
                  <a:srgbClr val="002060"/>
                </a:solidFill>
                <a:latin typeface="Cambria" panose="02040503050406030204" pitchFamily="18" charset="0"/>
              </a:rPr>
              <a:t>Am. J. Respir. Crit. Care Med. </a:t>
            </a:r>
            <a:r>
              <a:rPr lang="en-US" sz="1000" dirty="0">
                <a:solidFill>
                  <a:srgbClr val="002060"/>
                </a:solidFill>
                <a:latin typeface="Cambria" panose="02040503050406030204" pitchFamily="18" charset="0"/>
              </a:rPr>
              <a:t>2007;176:36–41.</a:t>
            </a:r>
            <a:endParaRPr lang="en-US" sz="1000" dirty="0">
              <a:solidFill>
                <a:srgbClr val="002060"/>
              </a:solidFill>
            </a:endParaRPr>
          </a:p>
        </p:txBody>
      </p:sp>
      <p:sp>
        <p:nvSpPr>
          <p:cNvPr id="2" name="Title 1">
            <a:extLst>
              <a:ext uri="{FF2B5EF4-FFF2-40B4-BE49-F238E27FC236}">
                <a16:creationId xmlns:a16="http://schemas.microsoft.com/office/drawing/2014/main" id="{8F2A032D-4A05-7A55-392B-785D737817B1}"/>
              </a:ext>
            </a:extLst>
          </p:cNvPr>
          <p:cNvSpPr txBox="1">
            <a:spLocks/>
          </p:cNvSpPr>
          <p:nvPr/>
        </p:nvSpPr>
        <p:spPr>
          <a:xfrm>
            <a:off x="298177" y="2097941"/>
            <a:ext cx="2623928" cy="55162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0" i="0" kern="1200" spc="100" baseline="0">
                <a:solidFill>
                  <a:srgbClr val="062F6E"/>
                </a:solidFill>
                <a:latin typeface="Franklin Gothic Medium" panose="020B0603020102020204" pitchFamily="34" charset="0"/>
                <a:ea typeface="+mj-ea"/>
                <a:cs typeface="+mj-cs"/>
              </a:defRPr>
            </a:lvl1pPr>
          </a:lstStyle>
          <a:p>
            <a:r>
              <a:rPr lang="en-US" sz="2700"/>
              <a:t>Electromagnetic Navigation (EMN)</a:t>
            </a:r>
            <a:endParaRPr lang="en-US" sz="2700" dirty="0"/>
          </a:p>
        </p:txBody>
      </p:sp>
    </p:spTree>
    <p:extLst>
      <p:ext uri="{BB962C8B-B14F-4D97-AF65-F5344CB8AC3E}">
        <p14:creationId xmlns:p14="http://schemas.microsoft.com/office/powerpoint/2010/main" val="2805924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1C76-B2D4-44DB-AAD4-E4425A86ED4F}"/>
              </a:ext>
            </a:extLst>
          </p:cNvPr>
          <p:cNvSpPr>
            <a:spLocks noGrp="1"/>
          </p:cNvSpPr>
          <p:nvPr>
            <p:ph type="title"/>
          </p:nvPr>
        </p:nvSpPr>
        <p:spPr/>
        <p:txBody>
          <a:bodyPr/>
          <a:lstStyle/>
          <a:p>
            <a:r>
              <a:rPr lang="en-US" dirty="0"/>
              <a:t>KRYSTAL-1 CNS Cohort: Depth and Duration of Response</a:t>
            </a:r>
          </a:p>
        </p:txBody>
      </p:sp>
      <p:sp>
        <p:nvSpPr>
          <p:cNvPr id="8" name="TextBox 7">
            <a:extLst>
              <a:ext uri="{FF2B5EF4-FFF2-40B4-BE49-F238E27FC236}">
                <a16:creationId xmlns:a16="http://schemas.microsoft.com/office/drawing/2014/main" id="{39845949-9DD7-4EC3-B658-8169992A62ED}"/>
              </a:ext>
            </a:extLst>
          </p:cNvPr>
          <p:cNvSpPr txBox="1"/>
          <p:nvPr/>
        </p:nvSpPr>
        <p:spPr bwMode="auto">
          <a:xfrm>
            <a:off x="310158" y="4814602"/>
            <a:ext cx="55422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altLang="en-US" sz="900" spc="-8" dirty="0">
                <a:solidFill>
                  <a:srgbClr val="455560"/>
                </a:solidFill>
                <a:latin typeface="Calibri" panose="020F0502020204030204" pitchFamily="34" charset="0"/>
                <a:ea typeface="+mn-ea"/>
                <a:cs typeface="+mn-cs"/>
              </a:rPr>
              <a:t>Sabari. ASCO 2022. Abstr LBA9009</a:t>
            </a:r>
            <a:r>
              <a:rPr lang="en-US" sz="900" dirty="0">
                <a:solidFill>
                  <a:srgbClr val="455560"/>
                </a:solidFill>
                <a:latin typeface="Calibri" panose="020F0502020204030204" pitchFamily="34" charset="0"/>
                <a:ea typeface="+mn-ea"/>
                <a:cs typeface="+mn-cs"/>
              </a:rPr>
              <a:t>. Reproduced with permission.</a:t>
            </a:r>
            <a:r>
              <a:rPr lang="en-US" altLang="en-US" sz="900" spc="-8" dirty="0">
                <a:solidFill>
                  <a:srgbClr val="455560"/>
                </a:solidFill>
                <a:latin typeface="Calibri" panose="020F0502020204030204" pitchFamily="34" charset="0"/>
                <a:ea typeface="+mn-ea"/>
                <a:cs typeface="Arial" panose="020B0604020202020204" pitchFamily="34" charset="0"/>
              </a:rPr>
              <a:t>  </a:t>
            </a:r>
            <a:endParaRPr lang="en-US" sz="900" dirty="0">
              <a:solidFill>
                <a:srgbClr val="455560"/>
              </a:solidFill>
              <a:latin typeface="Calibri" panose="020F0502020204030204" pitchFamily="34" charset="0"/>
              <a:ea typeface="+mn-ea"/>
              <a:cs typeface="+mn-cs"/>
            </a:endParaRPr>
          </a:p>
        </p:txBody>
      </p:sp>
      <p:sp>
        <p:nvSpPr>
          <p:cNvPr id="10" name="Content Placeholder 8">
            <a:extLst>
              <a:ext uri="{FF2B5EF4-FFF2-40B4-BE49-F238E27FC236}">
                <a16:creationId xmlns:a16="http://schemas.microsoft.com/office/drawing/2014/main" id="{F948E5A3-5F58-4F7F-921C-F72917B5C9F6}"/>
              </a:ext>
            </a:extLst>
          </p:cNvPr>
          <p:cNvSpPr txBox="1">
            <a:spLocks/>
          </p:cNvSpPr>
          <p:nvPr/>
        </p:nvSpPr>
        <p:spPr>
          <a:xfrm>
            <a:off x="5444441" y="1130751"/>
            <a:ext cx="3292578" cy="322368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257175" indent="-257175" defTabSz="685800">
              <a:spcBef>
                <a:spcPts val="750"/>
              </a:spcBef>
              <a:spcAft>
                <a:spcPts val="525"/>
              </a:spcAft>
              <a:buClr>
                <a:srgbClr val="000000"/>
              </a:buClr>
            </a:pPr>
            <a:r>
              <a:rPr lang="en-US" sz="1350" kern="0" dirty="0">
                <a:solidFill>
                  <a:srgbClr val="000000"/>
                </a:solidFill>
              </a:rPr>
              <a:t>Among patients with intracranial response</a:t>
            </a:r>
          </a:p>
          <a:p>
            <a:pPr marL="557213" lvl="1" indent="-214313" defTabSz="685800">
              <a:spcBef>
                <a:spcPts val="750"/>
              </a:spcBef>
              <a:spcAft>
                <a:spcPts val="525"/>
              </a:spcAft>
              <a:buClr>
                <a:srgbClr val="000000"/>
              </a:buClr>
            </a:pPr>
            <a:r>
              <a:rPr lang="en-US" sz="1350" kern="0" dirty="0">
                <a:solidFill>
                  <a:srgbClr val="000000"/>
                </a:solidFill>
                <a:ea typeface="+mn-ea"/>
                <a:cs typeface="+mn-cs"/>
              </a:rPr>
              <a:t>IC responses observed in 32%</a:t>
            </a:r>
          </a:p>
          <a:p>
            <a:pPr marL="557213" lvl="1" indent="-214313" defTabSz="685800">
              <a:spcBef>
                <a:spcPts val="750"/>
              </a:spcBef>
              <a:spcAft>
                <a:spcPts val="525"/>
              </a:spcAft>
              <a:buClr>
                <a:srgbClr val="000000"/>
              </a:buClr>
            </a:pPr>
            <a:r>
              <a:rPr lang="en-US" sz="1350" kern="0" dirty="0">
                <a:solidFill>
                  <a:srgbClr val="000000"/>
                </a:solidFill>
                <a:ea typeface="+mn-ea"/>
                <a:cs typeface="+mn-cs"/>
              </a:rPr>
              <a:t>IC disease control response: 84%</a:t>
            </a:r>
          </a:p>
          <a:p>
            <a:pPr marL="557213" lvl="1" indent="-214313" defTabSz="685800">
              <a:spcBef>
                <a:spcPts val="750"/>
              </a:spcBef>
              <a:spcAft>
                <a:spcPts val="525"/>
              </a:spcAft>
              <a:buClr>
                <a:srgbClr val="000000"/>
              </a:buClr>
            </a:pPr>
            <a:r>
              <a:rPr lang="en-US" sz="1350" kern="0" dirty="0">
                <a:solidFill>
                  <a:srgbClr val="000000"/>
                </a:solidFill>
                <a:ea typeface="+mn-ea"/>
                <a:cs typeface="+mn-cs"/>
              </a:rPr>
              <a:t>Median DoR: not reached</a:t>
            </a:r>
          </a:p>
          <a:p>
            <a:pPr marL="557213" lvl="1" indent="-214313" defTabSz="685800">
              <a:spcBef>
                <a:spcPts val="750"/>
              </a:spcBef>
              <a:spcAft>
                <a:spcPts val="525"/>
              </a:spcAft>
              <a:buClr>
                <a:srgbClr val="000000"/>
              </a:buClr>
            </a:pPr>
            <a:r>
              <a:rPr lang="en-US" sz="1350" kern="0" dirty="0">
                <a:solidFill>
                  <a:srgbClr val="000000"/>
                </a:solidFill>
                <a:ea typeface="+mn-ea"/>
                <a:cs typeface="+mn-cs"/>
              </a:rPr>
              <a:t>Median PFS: 4.2 mo</a:t>
            </a:r>
          </a:p>
          <a:p>
            <a:pPr marL="557213" lvl="1" indent="-214313" defTabSz="685800">
              <a:spcBef>
                <a:spcPts val="750"/>
              </a:spcBef>
              <a:spcAft>
                <a:spcPts val="525"/>
              </a:spcAft>
              <a:buClr>
                <a:srgbClr val="000000"/>
              </a:buClr>
            </a:pPr>
            <a:r>
              <a:rPr lang="en-US" sz="1350" kern="0" dirty="0">
                <a:solidFill>
                  <a:srgbClr val="000000"/>
                </a:solidFill>
                <a:ea typeface="+mn-ea"/>
                <a:cs typeface="+mn-cs"/>
              </a:rPr>
              <a:t>Median OS: not reached</a:t>
            </a:r>
          </a:p>
          <a:p>
            <a:pPr marL="257175" indent="-257175" defTabSz="685800">
              <a:spcBef>
                <a:spcPts val="750"/>
              </a:spcBef>
              <a:spcAft>
                <a:spcPts val="525"/>
              </a:spcAft>
              <a:buClr>
                <a:srgbClr val="000000"/>
              </a:buClr>
            </a:pPr>
            <a:r>
              <a:rPr lang="en-US" sz="1350" kern="0" dirty="0">
                <a:solidFill>
                  <a:srgbClr val="000000"/>
                </a:solidFill>
              </a:rPr>
              <a:t>Among patients with systemic response</a:t>
            </a:r>
          </a:p>
          <a:p>
            <a:pPr marL="557213" lvl="1" indent="-214313" defTabSz="685800">
              <a:spcBef>
                <a:spcPts val="750"/>
              </a:spcBef>
              <a:spcAft>
                <a:spcPts val="525"/>
              </a:spcAft>
              <a:buClr>
                <a:srgbClr val="000000"/>
              </a:buClr>
            </a:pPr>
            <a:r>
              <a:rPr lang="en-US" sz="1350" kern="0" dirty="0">
                <a:solidFill>
                  <a:srgbClr val="000000"/>
                </a:solidFill>
                <a:ea typeface="+mn-ea"/>
                <a:cs typeface="+mn-cs"/>
              </a:rPr>
              <a:t>Median DOR: 9.6 mo</a:t>
            </a:r>
          </a:p>
          <a:p>
            <a:pPr marL="557213" lvl="1" indent="-214313" defTabSz="685800">
              <a:spcBef>
                <a:spcPts val="750"/>
              </a:spcBef>
              <a:spcAft>
                <a:spcPts val="525"/>
              </a:spcAft>
              <a:buClr>
                <a:srgbClr val="000000"/>
              </a:buClr>
            </a:pPr>
            <a:r>
              <a:rPr lang="en-US" sz="1350" kern="0" dirty="0">
                <a:solidFill>
                  <a:srgbClr val="000000"/>
                </a:solidFill>
                <a:ea typeface="+mn-ea"/>
                <a:cs typeface="+mn-cs"/>
              </a:rPr>
              <a:t>Median PFS: 5.6 mo</a:t>
            </a:r>
          </a:p>
        </p:txBody>
      </p:sp>
      <p:sp>
        <p:nvSpPr>
          <p:cNvPr id="12" name="TextBox 11">
            <a:extLst>
              <a:ext uri="{FF2B5EF4-FFF2-40B4-BE49-F238E27FC236}">
                <a16:creationId xmlns:a16="http://schemas.microsoft.com/office/drawing/2014/main" id="{C0903714-E795-417E-8BFA-929BF386DFA6}"/>
              </a:ext>
            </a:extLst>
          </p:cNvPr>
          <p:cNvSpPr txBox="1"/>
          <p:nvPr/>
        </p:nvSpPr>
        <p:spPr bwMode="auto">
          <a:xfrm>
            <a:off x="491625" y="4085868"/>
            <a:ext cx="4274686"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pPr>
            <a:r>
              <a:rPr lang="en-US" sz="1050" dirty="0">
                <a:solidFill>
                  <a:srgbClr val="000000"/>
                </a:solidFill>
                <a:latin typeface="Calibri" panose="020F0502020204030204" pitchFamily="34" charset="0"/>
                <a:ea typeface="+mn-ea"/>
                <a:cs typeface="+mn-cs"/>
              </a:rPr>
              <a:t>*Unconfirmed at data cutoff; confirmed CR after data cutoff. </a:t>
            </a:r>
            <a:r>
              <a:rPr lang="en-US" sz="1050" baseline="30000" dirty="0">
                <a:solidFill>
                  <a:srgbClr val="000000"/>
                </a:solidFill>
                <a:latin typeface="Calibri" panose="020F0502020204030204" pitchFamily="34" charset="0"/>
                <a:ea typeface="+mn-ea"/>
                <a:cs typeface="+mn-cs"/>
              </a:rPr>
              <a:t>†</a:t>
            </a:r>
            <a:r>
              <a:rPr lang="en-US" sz="1050" dirty="0">
                <a:solidFill>
                  <a:srgbClr val="000000"/>
                </a:solidFill>
                <a:latin typeface="Calibri" panose="020F0502020204030204" pitchFamily="34" charset="0"/>
                <a:ea typeface="+mn-ea"/>
                <a:cs typeface="+mn-cs"/>
              </a:rPr>
              <a:t>SD due to nontarget lesion progression. </a:t>
            </a:r>
            <a:r>
              <a:rPr lang="en-US" sz="1050" baseline="30000" dirty="0">
                <a:solidFill>
                  <a:srgbClr val="000000"/>
                </a:solidFill>
                <a:latin typeface="Calibri" panose="020F0502020204030204" pitchFamily="34" charset="0"/>
                <a:ea typeface="+mn-ea"/>
                <a:cs typeface="+mn-cs"/>
              </a:rPr>
              <a:t>‡</a:t>
            </a:r>
            <a:r>
              <a:rPr lang="en-US" sz="1050" dirty="0">
                <a:solidFill>
                  <a:srgbClr val="000000"/>
                </a:solidFill>
                <a:latin typeface="Calibri" panose="020F0502020204030204" pitchFamily="34" charset="0"/>
                <a:ea typeface="+mn-ea"/>
                <a:cs typeface="+mn-cs"/>
              </a:rPr>
              <a:t>Unconfirmed CR due to no subsequent scan. </a:t>
            </a:r>
            <a:r>
              <a:rPr lang="en-US" sz="1050" baseline="30000" dirty="0">
                <a:solidFill>
                  <a:srgbClr val="000000"/>
                </a:solidFill>
                <a:latin typeface="Calibri" panose="020F0502020204030204" pitchFamily="34" charset="0"/>
                <a:ea typeface="+mn-ea"/>
                <a:cs typeface="+mn-cs"/>
              </a:rPr>
              <a:t>§</a:t>
            </a:r>
            <a:r>
              <a:rPr lang="en-US" sz="1050" dirty="0">
                <a:solidFill>
                  <a:srgbClr val="000000"/>
                </a:solidFill>
                <a:latin typeface="Calibri" panose="020F0502020204030204" pitchFamily="34" charset="0"/>
                <a:ea typeface="+mn-ea"/>
                <a:cs typeface="+mn-cs"/>
              </a:rPr>
              <a:t>PD due to new lesions. </a:t>
            </a:r>
          </a:p>
        </p:txBody>
      </p:sp>
      <p:sp>
        <p:nvSpPr>
          <p:cNvPr id="58" name="TextBox 57">
            <a:extLst>
              <a:ext uri="{FF2B5EF4-FFF2-40B4-BE49-F238E27FC236}">
                <a16:creationId xmlns:a16="http://schemas.microsoft.com/office/drawing/2014/main" id="{A675D1CC-D53D-7541-8C90-0EB5D380B9F4}"/>
              </a:ext>
            </a:extLst>
          </p:cNvPr>
          <p:cNvSpPr txBox="1"/>
          <p:nvPr/>
        </p:nvSpPr>
        <p:spPr bwMode="auto">
          <a:xfrm>
            <a:off x="1173419" y="1114941"/>
            <a:ext cx="384323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1500" b="1" dirty="0">
                <a:solidFill>
                  <a:srgbClr val="000000"/>
                </a:solidFill>
                <a:latin typeface="Calibri" panose="020F0502020204030204" pitchFamily="34" charset="0"/>
                <a:ea typeface="+mn-ea"/>
                <a:cs typeface="+mn-cs"/>
              </a:rPr>
              <a:t>Intracranial Best Tumor Change From Baseline</a:t>
            </a:r>
          </a:p>
        </p:txBody>
      </p:sp>
      <p:sp>
        <p:nvSpPr>
          <p:cNvPr id="3" name="TextBox 2">
            <a:extLst>
              <a:ext uri="{FF2B5EF4-FFF2-40B4-BE49-F238E27FC236}">
                <a16:creationId xmlns:a16="http://schemas.microsoft.com/office/drawing/2014/main" id="{8D762AEB-D30A-4341-EAF4-DA857E007D32}"/>
              </a:ext>
            </a:extLst>
          </p:cNvPr>
          <p:cNvSpPr txBox="1"/>
          <p:nvPr/>
        </p:nvSpPr>
        <p:spPr bwMode="auto">
          <a:xfrm rot="16200000">
            <a:off x="-671238" y="2513098"/>
            <a:ext cx="2526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1200" b="1" dirty="0">
                <a:solidFill>
                  <a:srgbClr val="000000"/>
                </a:solidFill>
                <a:latin typeface="Calibri"/>
                <a:ea typeface="+mn-ea"/>
                <a:cs typeface="+mn-cs"/>
              </a:rPr>
              <a:t>Maximum Change From Baseline (%)</a:t>
            </a:r>
          </a:p>
        </p:txBody>
      </p:sp>
      <p:grpSp>
        <p:nvGrpSpPr>
          <p:cNvPr id="11" name="Group 10">
            <a:extLst>
              <a:ext uri="{FF2B5EF4-FFF2-40B4-BE49-F238E27FC236}">
                <a16:creationId xmlns:a16="http://schemas.microsoft.com/office/drawing/2014/main" id="{0DEACCB8-50E4-68D7-0767-3A9767D7EBFA}"/>
              </a:ext>
            </a:extLst>
          </p:cNvPr>
          <p:cNvGrpSpPr/>
          <p:nvPr/>
        </p:nvGrpSpPr>
        <p:grpSpPr>
          <a:xfrm>
            <a:off x="543284" y="1566477"/>
            <a:ext cx="466795" cy="2242513"/>
            <a:chOff x="688819" y="2085461"/>
            <a:chExt cx="622392" cy="2990017"/>
          </a:xfrm>
        </p:grpSpPr>
        <p:sp>
          <p:nvSpPr>
            <p:cNvPr id="7" name="TextBox 6">
              <a:extLst>
                <a:ext uri="{FF2B5EF4-FFF2-40B4-BE49-F238E27FC236}">
                  <a16:creationId xmlns:a16="http://schemas.microsoft.com/office/drawing/2014/main" id="{D24D8704-E1EA-62FE-F46B-F73ADB484ABF}"/>
                </a:ext>
              </a:extLst>
            </p:cNvPr>
            <p:cNvSpPr txBox="1"/>
            <p:nvPr/>
          </p:nvSpPr>
          <p:spPr bwMode="auto">
            <a:xfrm>
              <a:off x="855532" y="2085461"/>
              <a:ext cx="4556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85800" fontAlgn="auto">
                <a:spcBef>
                  <a:spcPct val="50000"/>
                </a:spcBef>
              </a:pPr>
              <a:r>
                <a:rPr lang="en-US" sz="1200" dirty="0">
                  <a:solidFill>
                    <a:srgbClr val="000000"/>
                  </a:solidFill>
                  <a:latin typeface="Calibri" panose="020F0502020204030204" pitchFamily="34" charset="0"/>
                  <a:ea typeface="+mn-ea"/>
                  <a:cs typeface="+mn-cs"/>
                </a:rPr>
                <a:t>20</a:t>
              </a:r>
            </a:p>
          </p:txBody>
        </p:sp>
        <p:sp>
          <p:nvSpPr>
            <p:cNvPr id="13" name="TextBox 12">
              <a:extLst>
                <a:ext uri="{FF2B5EF4-FFF2-40B4-BE49-F238E27FC236}">
                  <a16:creationId xmlns:a16="http://schemas.microsoft.com/office/drawing/2014/main" id="{99D20E2B-76BB-63F7-5B92-A0C1E3AB4243}"/>
                </a:ext>
              </a:extLst>
            </p:cNvPr>
            <p:cNvSpPr txBox="1"/>
            <p:nvPr/>
          </p:nvSpPr>
          <p:spPr bwMode="auto">
            <a:xfrm>
              <a:off x="960260" y="2524433"/>
              <a:ext cx="3509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85800" fontAlgn="auto">
                <a:spcBef>
                  <a:spcPct val="50000"/>
                </a:spcBef>
              </a:pPr>
              <a:r>
                <a:rPr lang="en-US" sz="1200" dirty="0">
                  <a:solidFill>
                    <a:srgbClr val="000000"/>
                  </a:solidFill>
                  <a:latin typeface="Calibri" panose="020F0502020204030204" pitchFamily="34" charset="0"/>
                  <a:ea typeface="+mn-ea"/>
                  <a:cs typeface="+mn-cs"/>
                </a:rPr>
                <a:t>0</a:t>
              </a:r>
            </a:p>
          </p:txBody>
        </p:sp>
        <p:sp>
          <p:nvSpPr>
            <p:cNvPr id="14" name="TextBox 13">
              <a:extLst>
                <a:ext uri="{FF2B5EF4-FFF2-40B4-BE49-F238E27FC236}">
                  <a16:creationId xmlns:a16="http://schemas.microsoft.com/office/drawing/2014/main" id="{484BD46A-91C2-0AD8-AF14-2BCC38411D1A}"/>
                </a:ext>
              </a:extLst>
            </p:cNvPr>
            <p:cNvSpPr txBox="1"/>
            <p:nvPr/>
          </p:nvSpPr>
          <p:spPr bwMode="auto">
            <a:xfrm>
              <a:off x="793548" y="2954100"/>
              <a:ext cx="517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85800" fontAlgn="auto">
                <a:spcBef>
                  <a:spcPct val="50000"/>
                </a:spcBef>
              </a:pPr>
              <a:r>
                <a:rPr lang="en-US" sz="1200" dirty="0">
                  <a:solidFill>
                    <a:srgbClr val="000000"/>
                  </a:solidFill>
                  <a:latin typeface="Calibri" panose="020F0502020204030204" pitchFamily="34" charset="0"/>
                  <a:ea typeface="+mn-ea"/>
                  <a:cs typeface="+mn-cs"/>
                </a:rPr>
                <a:t>-20</a:t>
              </a:r>
            </a:p>
          </p:txBody>
        </p:sp>
        <p:sp>
          <p:nvSpPr>
            <p:cNvPr id="15" name="TextBox 14">
              <a:extLst>
                <a:ext uri="{FF2B5EF4-FFF2-40B4-BE49-F238E27FC236}">
                  <a16:creationId xmlns:a16="http://schemas.microsoft.com/office/drawing/2014/main" id="{67B5CF10-1130-6FA9-152C-E3D12025C5AE}"/>
                </a:ext>
              </a:extLst>
            </p:cNvPr>
            <p:cNvSpPr txBox="1"/>
            <p:nvPr/>
          </p:nvSpPr>
          <p:spPr bwMode="auto">
            <a:xfrm>
              <a:off x="793548" y="3393072"/>
              <a:ext cx="517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85800" fontAlgn="auto">
                <a:spcBef>
                  <a:spcPct val="50000"/>
                </a:spcBef>
              </a:pPr>
              <a:r>
                <a:rPr lang="en-US" sz="1200" dirty="0">
                  <a:solidFill>
                    <a:srgbClr val="000000"/>
                  </a:solidFill>
                  <a:latin typeface="Calibri" panose="020F0502020204030204" pitchFamily="34" charset="0"/>
                  <a:ea typeface="+mn-ea"/>
                  <a:cs typeface="+mn-cs"/>
                </a:rPr>
                <a:t>-40</a:t>
              </a:r>
            </a:p>
          </p:txBody>
        </p:sp>
        <p:sp>
          <p:nvSpPr>
            <p:cNvPr id="16" name="TextBox 15">
              <a:extLst>
                <a:ext uri="{FF2B5EF4-FFF2-40B4-BE49-F238E27FC236}">
                  <a16:creationId xmlns:a16="http://schemas.microsoft.com/office/drawing/2014/main" id="{F8764EE4-88BC-60F3-CD8A-EACCBBBA64E9}"/>
                </a:ext>
              </a:extLst>
            </p:cNvPr>
            <p:cNvSpPr txBox="1"/>
            <p:nvPr/>
          </p:nvSpPr>
          <p:spPr bwMode="auto">
            <a:xfrm>
              <a:off x="793548" y="3830812"/>
              <a:ext cx="517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85800" fontAlgn="auto">
                <a:spcBef>
                  <a:spcPct val="50000"/>
                </a:spcBef>
              </a:pPr>
              <a:r>
                <a:rPr lang="en-US" sz="1200" dirty="0">
                  <a:solidFill>
                    <a:srgbClr val="000000"/>
                  </a:solidFill>
                  <a:latin typeface="Calibri" panose="020F0502020204030204" pitchFamily="34" charset="0"/>
                  <a:ea typeface="+mn-ea"/>
                  <a:cs typeface="+mn-cs"/>
                </a:rPr>
                <a:t>-60</a:t>
              </a:r>
            </a:p>
          </p:txBody>
        </p:sp>
        <p:sp>
          <p:nvSpPr>
            <p:cNvPr id="17" name="TextBox 16">
              <a:extLst>
                <a:ext uri="{FF2B5EF4-FFF2-40B4-BE49-F238E27FC236}">
                  <a16:creationId xmlns:a16="http://schemas.microsoft.com/office/drawing/2014/main" id="{F054EE31-2C9B-9D3E-C608-CB6C38FBD28E}"/>
                </a:ext>
              </a:extLst>
            </p:cNvPr>
            <p:cNvSpPr txBox="1"/>
            <p:nvPr/>
          </p:nvSpPr>
          <p:spPr bwMode="auto">
            <a:xfrm>
              <a:off x="793548" y="4269784"/>
              <a:ext cx="517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85800" fontAlgn="auto">
                <a:spcBef>
                  <a:spcPct val="50000"/>
                </a:spcBef>
              </a:pPr>
              <a:r>
                <a:rPr lang="en-US" sz="1200" dirty="0">
                  <a:solidFill>
                    <a:srgbClr val="000000"/>
                  </a:solidFill>
                  <a:latin typeface="Calibri" panose="020F0502020204030204" pitchFamily="34" charset="0"/>
                  <a:ea typeface="+mn-ea"/>
                  <a:cs typeface="+mn-cs"/>
                </a:rPr>
                <a:t>-80</a:t>
              </a:r>
            </a:p>
          </p:txBody>
        </p:sp>
        <p:sp>
          <p:nvSpPr>
            <p:cNvPr id="18" name="TextBox 17">
              <a:extLst>
                <a:ext uri="{FF2B5EF4-FFF2-40B4-BE49-F238E27FC236}">
                  <a16:creationId xmlns:a16="http://schemas.microsoft.com/office/drawing/2014/main" id="{3B10C0BC-6AD3-472E-F51C-ABCC823E6AAC}"/>
                </a:ext>
              </a:extLst>
            </p:cNvPr>
            <p:cNvSpPr txBox="1"/>
            <p:nvPr/>
          </p:nvSpPr>
          <p:spPr bwMode="auto">
            <a:xfrm>
              <a:off x="688819" y="4706146"/>
              <a:ext cx="622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r" defTabSz="685800" fontAlgn="auto">
                <a:spcBef>
                  <a:spcPct val="50000"/>
                </a:spcBef>
              </a:pPr>
              <a:r>
                <a:rPr lang="en-US" sz="1200" dirty="0">
                  <a:solidFill>
                    <a:srgbClr val="000000"/>
                  </a:solidFill>
                  <a:latin typeface="Calibri" panose="020F0502020204030204" pitchFamily="34" charset="0"/>
                  <a:ea typeface="+mn-ea"/>
                  <a:cs typeface="+mn-cs"/>
                </a:rPr>
                <a:t>-100</a:t>
              </a:r>
            </a:p>
          </p:txBody>
        </p:sp>
      </p:grpSp>
      <p:cxnSp>
        <p:nvCxnSpPr>
          <p:cNvPr id="20" name="Straight Connector 19">
            <a:extLst>
              <a:ext uri="{FF2B5EF4-FFF2-40B4-BE49-F238E27FC236}">
                <a16:creationId xmlns:a16="http://schemas.microsoft.com/office/drawing/2014/main" id="{DC612B7E-3D42-2A71-E162-A62E20A95A54}"/>
              </a:ext>
            </a:extLst>
          </p:cNvPr>
          <p:cNvCxnSpPr>
            <a:cxnSpLocks/>
          </p:cNvCxnSpPr>
          <p:nvPr/>
        </p:nvCxnSpPr>
        <p:spPr bwMode="auto">
          <a:xfrm>
            <a:off x="1002458" y="2026474"/>
            <a:ext cx="4095195"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D6C9A6A8-8154-7907-90D0-43B2FA059016}"/>
              </a:ext>
            </a:extLst>
          </p:cNvPr>
          <p:cNvCxnSpPr>
            <a:stCxn id="7" idx="3"/>
          </p:cNvCxnSpPr>
          <p:nvPr/>
        </p:nvCxnSpPr>
        <p:spPr bwMode="auto">
          <a:xfrm flipH="1">
            <a:off x="1002458" y="1704977"/>
            <a:ext cx="7621" cy="1953972"/>
          </a:xfrm>
          <a:prstGeom prst="line">
            <a:avLst/>
          </a:prstGeom>
          <a:noFill/>
          <a:ln w="28575" cap="flat" cmpd="sng" algn="ctr">
            <a:solidFill>
              <a:schemeClr val="bg1"/>
            </a:solidFill>
            <a:prstDash val="solid"/>
            <a:round/>
            <a:headEnd type="none" w="med" len="med"/>
            <a:tailEnd type="none" w="med" len="med"/>
          </a:ln>
          <a:effectLst/>
        </p:spPr>
      </p:cxnSp>
      <p:grpSp>
        <p:nvGrpSpPr>
          <p:cNvPr id="28" name="Group 27">
            <a:extLst>
              <a:ext uri="{FF2B5EF4-FFF2-40B4-BE49-F238E27FC236}">
                <a16:creationId xmlns:a16="http://schemas.microsoft.com/office/drawing/2014/main" id="{3567DF77-6934-404B-3F4A-74D101E1124E}"/>
              </a:ext>
            </a:extLst>
          </p:cNvPr>
          <p:cNvGrpSpPr/>
          <p:nvPr/>
        </p:nvGrpSpPr>
        <p:grpSpPr>
          <a:xfrm>
            <a:off x="960121" y="1697928"/>
            <a:ext cx="53768" cy="1959126"/>
            <a:chOff x="1244600" y="2260729"/>
            <a:chExt cx="538480" cy="2612168"/>
          </a:xfrm>
        </p:grpSpPr>
        <p:cxnSp>
          <p:nvCxnSpPr>
            <p:cNvPr id="27" name="Straight Connector 26">
              <a:extLst>
                <a:ext uri="{FF2B5EF4-FFF2-40B4-BE49-F238E27FC236}">
                  <a16:creationId xmlns:a16="http://schemas.microsoft.com/office/drawing/2014/main" id="{C4D9B2B2-DFBA-C305-FC49-7841438988A6}"/>
                </a:ext>
              </a:extLst>
            </p:cNvPr>
            <p:cNvCxnSpPr>
              <a:cxnSpLocks/>
            </p:cNvCxnSpPr>
            <p:nvPr/>
          </p:nvCxnSpPr>
          <p:spPr bwMode="auto">
            <a:xfrm>
              <a:off x="1244600" y="2260729"/>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A6E91915-0139-900D-92E8-E1D0C4476181}"/>
                </a:ext>
              </a:extLst>
            </p:cNvPr>
            <p:cNvCxnSpPr>
              <a:cxnSpLocks/>
            </p:cNvCxnSpPr>
            <p:nvPr/>
          </p:nvCxnSpPr>
          <p:spPr bwMode="auto">
            <a:xfrm>
              <a:off x="1244600" y="2696090"/>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6C6B7E26-CAD5-BBD6-3239-D64B8241C4FE}"/>
                </a:ext>
              </a:extLst>
            </p:cNvPr>
            <p:cNvCxnSpPr>
              <a:cxnSpLocks/>
            </p:cNvCxnSpPr>
            <p:nvPr/>
          </p:nvCxnSpPr>
          <p:spPr bwMode="auto">
            <a:xfrm>
              <a:off x="1244600" y="3131451"/>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0C2AF07F-3035-3577-28FD-B7A14EAB413D}"/>
                </a:ext>
              </a:extLst>
            </p:cNvPr>
            <p:cNvCxnSpPr>
              <a:cxnSpLocks/>
            </p:cNvCxnSpPr>
            <p:nvPr/>
          </p:nvCxnSpPr>
          <p:spPr bwMode="auto">
            <a:xfrm>
              <a:off x="1244600" y="3566812"/>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03912F46-2B48-2247-1DC2-0AA46CDA6890}"/>
                </a:ext>
              </a:extLst>
            </p:cNvPr>
            <p:cNvCxnSpPr>
              <a:cxnSpLocks/>
            </p:cNvCxnSpPr>
            <p:nvPr/>
          </p:nvCxnSpPr>
          <p:spPr bwMode="auto">
            <a:xfrm>
              <a:off x="1244600" y="4002173"/>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27724CBC-A780-D4EC-173D-1D913677E7E3}"/>
                </a:ext>
              </a:extLst>
            </p:cNvPr>
            <p:cNvCxnSpPr>
              <a:cxnSpLocks/>
            </p:cNvCxnSpPr>
            <p:nvPr/>
          </p:nvCxnSpPr>
          <p:spPr bwMode="auto">
            <a:xfrm>
              <a:off x="1244600" y="4437534"/>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6005D537-CE94-5E58-17FB-B5CBDB168B80}"/>
                </a:ext>
              </a:extLst>
            </p:cNvPr>
            <p:cNvCxnSpPr>
              <a:cxnSpLocks/>
            </p:cNvCxnSpPr>
            <p:nvPr/>
          </p:nvCxnSpPr>
          <p:spPr bwMode="auto">
            <a:xfrm>
              <a:off x="1244600" y="4872897"/>
              <a:ext cx="538480" cy="0"/>
            </a:xfrm>
            <a:prstGeom prst="line">
              <a:avLst/>
            </a:prstGeom>
            <a:noFill/>
            <a:ln w="28575" cap="flat" cmpd="sng" algn="ctr">
              <a:solidFill>
                <a:schemeClr val="bg1"/>
              </a:solidFill>
              <a:prstDash val="solid"/>
              <a:round/>
              <a:headEnd type="none" w="med" len="med"/>
              <a:tailEnd type="none" w="med" len="med"/>
            </a:ln>
            <a:effectLst/>
          </p:spPr>
        </p:cxnSp>
      </p:grpSp>
      <p:sp>
        <p:nvSpPr>
          <p:cNvPr id="35" name="Rectangle 34">
            <a:extLst>
              <a:ext uri="{FF2B5EF4-FFF2-40B4-BE49-F238E27FC236}">
                <a16:creationId xmlns:a16="http://schemas.microsoft.com/office/drawing/2014/main" id="{87284BC4-E573-B6DE-A384-E2BF68578549}"/>
              </a:ext>
            </a:extLst>
          </p:cNvPr>
          <p:cNvSpPr/>
          <p:nvPr/>
        </p:nvSpPr>
        <p:spPr bwMode="auto">
          <a:xfrm>
            <a:off x="1088232" y="1820393"/>
            <a:ext cx="192881" cy="203668"/>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7" name="Rectangle 36">
            <a:extLst>
              <a:ext uri="{FF2B5EF4-FFF2-40B4-BE49-F238E27FC236}">
                <a16:creationId xmlns:a16="http://schemas.microsoft.com/office/drawing/2014/main" id="{6D9BD2BE-15BA-48C4-D623-64473F3E55DA}"/>
              </a:ext>
            </a:extLst>
          </p:cNvPr>
          <p:cNvSpPr/>
          <p:nvPr/>
        </p:nvSpPr>
        <p:spPr bwMode="auto">
          <a:xfrm>
            <a:off x="1669292" y="2036123"/>
            <a:ext cx="192881" cy="26654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8" name="Rectangle 37">
            <a:extLst>
              <a:ext uri="{FF2B5EF4-FFF2-40B4-BE49-F238E27FC236}">
                <a16:creationId xmlns:a16="http://schemas.microsoft.com/office/drawing/2014/main" id="{EC022CE2-4279-1866-0973-7F6152A5C785}"/>
              </a:ext>
            </a:extLst>
          </p:cNvPr>
          <p:cNvSpPr/>
          <p:nvPr/>
        </p:nvSpPr>
        <p:spPr bwMode="auto">
          <a:xfrm>
            <a:off x="1958836" y="2036123"/>
            <a:ext cx="192881" cy="309408"/>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9" name="Rectangle 38">
            <a:extLst>
              <a:ext uri="{FF2B5EF4-FFF2-40B4-BE49-F238E27FC236}">
                <a16:creationId xmlns:a16="http://schemas.microsoft.com/office/drawing/2014/main" id="{8E30EA60-2610-1EC1-7275-55C352A61272}"/>
              </a:ext>
            </a:extLst>
          </p:cNvPr>
          <p:cNvSpPr/>
          <p:nvPr/>
        </p:nvSpPr>
        <p:spPr bwMode="auto">
          <a:xfrm>
            <a:off x="2253142" y="2036123"/>
            <a:ext cx="192881" cy="318933"/>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0" name="Rectangle 39">
            <a:extLst>
              <a:ext uri="{FF2B5EF4-FFF2-40B4-BE49-F238E27FC236}">
                <a16:creationId xmlns:a16="http://schemas.microsoft.com/office/drawing/2014/main" id="{B17B21E7-5D61-73B8-E734-3848B91F34D7}"/>
              </a:ext>
            </a:extLst>
          </p:cNvPr>
          <p:cNvSpPr/>
          <p:nvPr/>
        </p:nvSpPr>
        <p:spPr bwMode="auto">
          <a:xfrm>
            <a:off x="2540304" y="2036123"/>
            <a:ext cx="192881" cy="480858"/>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1" name="Rectangle 40">
            <a:extLst>
              <a:ext uri="{FF2B5EF4-FFF2-40B4-BE49-F238E27FC236}">
                <a16:creationId xmlns:a16="http://schemas.microsoft.com/office/drawing/2014/main" id="{80D32DAC-1384-6ED0-B9B3-63BA102ECD67}"/>
              </a:ext>
            </a:extLst>
          </p:cNvPr>
          <p:cNvSpPr/>
          <p:nvPr/>
        </p:nvSpPr>
        <p:spPr bwMode="auto">
          <a:xfrm>
            <a:off x="2834610" y="2036123"/>
            <a:ext cx="192881" cy="599921"/>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2" name="Rectangle 41">
            <a:extLst>
              <a:ext uri="{FF2B5EF4-FFF2-40B4-BE49-F238E27FC236}">
                <a16:creationId xmlns:a16="http://schemas.microsoft.com/office/drawing/2014/main" id="{714087D7-41FA-0618-5DA6-B95057983476}"/>
              </a:ext>
            </a:extLst>
          </p:cNvPr>
          <p:cNvSpPr/>
          <p:nvPr/>
        </p:nvSpPr>
        <p:spPr bwMode="auto">
          <a:xfrm>
            <a:off x="3124153" y="2036123"/>
            <a:ext cx="192881" cy="807089"/>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3" name="Rectangle 42">
            <a:extLst>
              <a:ext uri="{FF2B5EF4-FFF2-40B4-BE49-F238E27FC236}">
                <a16:creationId xmlns:a16="http://schemas.microsoft.com/office/drawing/2014/main" id="{6D18B40A-A97F-B77D-FCC9-3BC9B6FA9AE5}"/>
              </a:ext>
            </a:extLst>
          </p:cNvPr>
          <p:cNvSpPr/>
          <p:nvPr/>
        </p:nvSpPr>
        <p:spPr bwMode="auto">
          <a:xfrm>
            <a:off x="3411316" y="2036123"/>
            <a:ext cx="192881" cy="121904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4" name="Rectangle 43">
            <a:extLst>
              <a:ext uri="{FF2B5EF4-FFF2-40B4-BE49-F238E27FC236}">
                <a16:creationId xmlns:a16="http://schemas.microsoft.com/office/drawing/2014/main" id="{BC408B41-3E90-9C9B-E007-1ECE7590E6EC}"/>
              </a:ext>
            </a:extLst>
          </p:cNvPr>
          <p:cNvSpPr/>
          <p:nvPr/>
        </p:nvSpPr>
        <p:spPr bwMode="auto">
          <a:xfrm>
            <a:off x="3705622" y="2036123"/>
            <a:ext cx="192881" cy="1278577"/>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5" name="Rectangle 44">
            <a:extLst>
              <a:ext uri="{FF2B5EF4-FFF2-40B4-BE49-F238E27FC236}">
                <a16:creationId xmlns:a16="http://schemas.microsoft.com/office/drawing/2014/main" id="{81AC9CB8-7AF5-F9AE-A5B0-325515E2B8E1}"/>
              </a:ext>
            </a:extLst>
          </p:cNvPr>
          <p:cNvSpPr/>
          <p:nvPr/>
        </p:nvSpPr>
        <p:spPr bwMode="auto">
          <a:xfrm>
            <a:off x="3995176" y="2036123"/>
            <a:ext cx="192881" cy="1614333"/>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6" name="Rectangle 45">
            <a:extLst>
              <a:ext uri="{FF2B5EF4-FFF2-40B4-BE49-F238E27FC236}">
                <a16:creationId xmlns:a16="http://schemas.microsoft.com/office/drawing/2014/main" id="{4CF193D1-DDB0-7E6E-BF2C-B2F1D3B68110}"/>
              </a:ext>
            </a:extLst>
          </p:cNvPr>
          <p:cNvSpPr/>
          <p:nvPr/>
        </p:nvSpPr>
        <p:spPr bwMode="auto">
          <a:xfrm>
            <a:off x="4284720" y="2036123"/>
            <a:ext cx="192881" cy="1609571"/>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7" name="Rectangle 46">
            <a:extLst>
              <a:ext uri="{FF2B5EF4-FFF2-40B4-BE49-F238E27FC236}">
                <a16:creationId xmlns:a16="http://schemas.microsoft.com/office/drawing/2014/main" id="{42337DFF-E426-93FC-9D48-C70B300944ED}"/>
              </a:ext>
            </a:extLst>
          </p:cNvPr>
          <p:cNvSpPr/>
          <p:nvPr/>
        </p:nvSpPr>
        <p:spPr bwMode="auto">
          <a:xfrm>
            <a:off x="4571882" y="2036123"/>
            <a:ext cx="192881" cy="1609571"/>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8" name="Rectangle 47">
            <a:extLst>
              <a:ext uri="{FF2B5EF4-FFF2-40B4-BE49-F238E27FC236}">
                <a16:creationId xmlns:a16="http://schemas.microsoft.com/office/drawing/2014/main" id="{4FB89D57-B972-6069-CB79-E7C45C91FB86}"/>
              </a:ext>
            </a:extLst>
          </p:cNvPr>
          <p:cNvSpPr/>
          <p:nvPr/>
        </p:nvSpPr>
        <p:spPr bwMode="auto">
          <a:xfrm>
            <a:off x="4866188" y="2036122"/>
            <a:ext cx="192881" cy="1611953"/>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6" name="TextBox 35">
            <a:extLst>
              <a:ext uri="{FF2B5EF4-FFF2-40B4-BE49-F238E27FC236}">
                <a16:creationId xmlns:a16="http://schemas.microsoft.com/office/drawing/2014/main" id="{FDD28A41-963F-14AB-0E78-60E3D76EF701}"/>
              </a:ext>
            </a:extLst>
          </p:cNvPr>
          <p:cNvSpPr txBox="1"/>
          <p:nvPr/>
        </p:nvSpPr>
        <p:spPr bwMode="auto">
          <a:xfrm>
            <a:off x="2493504" y="2507191"/>
            <a:ext cx="2888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SD</a:t>
            </a:r>
          </a:p>
        </p:txBody>
      </p:sp>
      <p:sp>
        <p:nvSpPr>
          <p:cNvPr id="50" name="TextBox 49">
            <a:extLst>
              <a:ext uri="{FF2B5EF4-FFF2-40B4-BE49-F238E27FC236}">
                <a16:creationId xmlns:a16="http://schemas.microsoft.com/office/drawing/2014/main" id="{CF43B1C5-ACB0-A485-1B11-3C966C108543}"/>
              </a:ext>
            </a:extLst>
          </p:cNvPr>
          <p:cNvSpPr txBox="1"/>
          <p:nvPr/>
        </p:nvSpPr>
        <p:spPr bwMode="auto">
          <a:xfrm>
            <a:off x="3076162" y="2826832"/>
            <a:ext cx="2888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SD</a:t>
            </a:r>
          </a:p>
        </p:txBody>
      </p:sp>
      <p:sp>
        <p:nvSpPr>
          <p:cNvPr id="51" name="TextBox 50">
            <a:extLst>
              <a:ext uri="{FF2B5EF4-FFF2-40B4-BE49-F238E27FC236}">
                <a16:creationId xmlns:a16="http://schemas.microsoft.com/office/drawing/2014/main" id="{C7FF0515-3100-A33B-017B-E153B347668D}"/>
              </a:ext>
            </a:extLst>
          </p:cNvPr>
          <p:cNvSpPr txBox="1"/>
          <p:nvPr/>
        </p:nvSpPr>
        <p:spPr bwMode="auto">
          <a:xfrm>
            <a:off x="2764520" y="2625885"/>
            <a:ext cx="335349"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PR*</a:t>
            </a:r>
          </a:p>
        </p:txBody>
      </p:sp>
      <p:sp>
        <p:nvSpPr>
          <p:cNvPr id="52" name="TextBox 51">
            <a:extLst>
              <a:ext uri="{FF2B5EF4-FFF2-40B4-BE49-F238E27FC236}">
                <a16:creationId xmlns:a16="http://schemas.microsoft.com/office/drawing/2014/main" id="{485E1092-6A96-3403-1B73-0A949305C778}"/>
              </a:ext>
            </a:extLst>
          </p:cNvPr>
          <p:cNvSpPr txBox="1"/>
          <p:nvPr/>
        </p:nvSpPr>
        <p:spPr bwMode="auto">
          <a:xfrm>
            <a:off x="3367873" y="3255169"/>
            <a:ext cx="287258"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PR</a:t>
            </a:r>
          </a:p>
        </p:txBody>
      </p:sp>
      <p:sp>
        <p:nvSpPr>
          <p:cNvPr id="53" name="TextBox 52">
            <a:extLst>
              <a:ext uri="{FF2B5EF4-FFF2-40B4-BE49-F238E27FC236}">
                <a16:creationId xmlns:a16="http://schemas.microsoft.com/office/drawing/2014/main" id="{FA17E16C-E07E-DDE0-5A18-7AA94B2765F2}"/>
              </a:ext>
            </a:extLst>
          </p:cNvPr>
          <p:cNvSpPr txBox="1"/>
          <p:nvPr/>
        </p:nvSpPr>
        <p:spPr bwMode="auto">
          <a:xfrm>
            <a:off x="3657253" y="3304986"/>
            <a:ext cx="287258"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PR</a:t>
            </a:r>
          </a:p>
        </p:txBody>
      </p:sp>
      <p:sp>
        <p:nvSpPr>
          <p:cNvPr id="54" name="TextBox 53">
            <a:extLst>
              <a:ext uri="{FF2B5EF4-FFF2-40B4-BE49-F238E27FC236}">
                <a16:creationId xmlns:a16="http://schemas.microsoft.com/office/drawing/2014/main" id="{091B1306-50A9-C017-174E-491F9EBC7F2B}"/>
              </a:ext>
            </a:extLst>
          </p:cNvPr>
          <p:cNvSpPr txBox="1"/>
          <p:nvPr/>
        </p:nvSpPr>
        <p:spPr bwMode="auto">
          <a:xfrm>
            <a:off x="3937314" y="3633937"/>
            <a:ext cx="32092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SD</a:t>
            </a:r>
            <a:r>
              <a:rPr lang="en-US" sz="750" baseline="30000" dirty="0">
                <a:solidFill>
                  <a:srgbClr val="000000"/>
                </a:solidFill>
                <a:latin typeface="Calibri" panose="020F0502020204030204" pitchFamily="34" charset="0"/>
                <a:ea typeface="+mn-ea"/>
                <a:cs typeface="+mn-cs"/>
              </a:rPr>
              <a:t>†</a:t>
            </a:r>
            <a:endParaRPr lang="en-US" sz="750" dirty="0">
              <a:solidFill>
                <a:srgbClr val="000000"/>
              </a:solidFill>
              <a:latin typeface="Calibri" panose="020F0502020204030204" pitchFamily="34" charset="0"/>
              <a:ea typeface="+mn-ea"/>
              <a:cs typeface="+mn-cs"/>
            </a:endParaRPr>
          </a:p>
        </p:txBody>
      </p:sp>
      <p:sp>
        <p:nvSpPr>
          <p:cNvPr id="55" name="TextBox 54">
            <a:extLst>
              <a:ext uri="{FF2B5EF4-FFF2-40B4-BE49-F238E27FC236}">
                <a16:creationId xmlns:a16="http://schemas.microsoft.com/office/drawing/2014/main" id="{3BB02DF8-90A3-6B43-4890-00D88BBBD24F}"/>
              </a:ext>
            </a:extLst>
          </p:cNvPr>
          <p:cNvSpPr txBox="1"/>
          <p:nvPr/>
        </p:nvSpPr>
        <p:spPr bwMode="auto">
          <a:xfrm>
            <a:off x="4234987" y="3633937"/>
            <a:ext cx="32092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SD</a:t>
            </a:r>
            <a:r>
              <a:rPr lang="en-US" sz="750" baseline="30000" dirty="0">
                <a:solidFill>
                  <a:srgbClr val="000000"/>
                </a:solidFill>
                <a:latin typeface="Calibri" panose="020F0502020204030204" pitchFamily="34" charset="0"/>
                <a:ea typeface="+mn-ea"/>
                <a:cs typeface="+mn-cs"/>
              </a:rPr>
              <a:t>‡</a:t>
            </a:r>
            <a:endParaRPr lang="en-US" sz="750" dirty="0">
              <a:solidFill>
                <a:srgbClr val="000000"/>
              </a:solidFill>
              <a:latin typeface="Calibri" panose="020F0502020204030204" pitchFamily="34" charset="0"/>
              <a:ea typeface="+mn-ea"/>
              <a:cs typeface="+mn-cs"/>
            </a:endParaRPr>
          </a:p>
        </p:txBody>
      </p:sp>
      <p:sp>
        <p:nvSpPr>
          <p:cNvPr id="56" name="TextBox 55">
            <a:extLst>
              <a:ext uri="{FF2B5EF4-FFF2-40B4-BE49-F238E27FC236}">
                <a16:creationId xmlns:a16="http://schemas.microsoft.com/office/drawing/2014/main" id="{6649F43D-C064-EBBD-6851-1F5963EA1E84}"/>
              </a:ext>
            </a:extLst>
          </p:cNvPr>
          <p:cNvSpPr txBox="1"/>
          <p:nvPr/>
        </p:nvSpPr>
        <p:spPr bwMode="auto">
          <a:xfrm>
            <a:off x="4496998" y="3633937"/>
            <a:ext cx="357791"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PD</a:t>
            </a:r>
            <a:r>
              <a:rPr lang="en-US" sz="750" baseline="30000" dirty="0">
                <a:solidFill>
                  <a:srgbClr val="000000"/>
                </a:solidFill>
                <a:latin typeface="Calibri" panose="020F0502020204030204" pitchFamily="34" charset="0"/>
                <a:ea typeface="+mn-ea"/>
                <a:cs typeface="+mn-cs"/>
              </a:rPr>
              <a:t>§</a:t>
            </a:r>
            <a:endParaRPr lang="en-US" sz="750" dirty="0">
              <a:solidFill>
                <a:srgbClr val="000000"/>
              </a:solidFill>
              <a:latin typeface="Calibri" panose="020F0502020204030204" pitchFamily="34" charset="0"/>
              <a:ea typeface="+mn-ea"/>
              <a:cs typeface="+mn-cs"/>
            </a:endParaRPr>
          </a:p>
        </p:txBody>
      </p:sp>
      <p:sp>
        <p:nvSpPr>
          <p:cNvPr id="57" name="TextBox 56">
            <a:extLst>
              <a:ext uri="{FF2B5EF4-FFF2-40B4-BE49-F238E27FC236}">
                <a16:creationId xmlns:a16="http://schemas.microsoft.com/office/drawing/2014/main" id="{8AC05D1F-F51F-CF69-A537-3DF7E8EEF60D}"/>
              </a:ext>
            </a:extLst>
          </p:cNvPr>
          <p:cNvSpPr txBox="1"/>
          <p:nvPr/>
        </p:nvSpPr>
        <p:spPr bwMode="auto">
          <a:xfrm>
            <a:off x="4810501" y="3633937"/>
            <a:ext cx="2888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CR</a:t>
            </a:r>
          </a:p>
        </p:txBody>
      </p:sp>
      <p:sp>
        <p:nvSpPr>
          <p:cNvPr id="59" name="TextBox 58">
            <a:extLst>
              <a:ext uri="{FF2B5EF4-FFF2-40B4-BE49-F238E27FC236}">
                <a16:creationId xmlns:a16="http://schemas.microsoft.com/office/drawing/2014/main" id="{7146724A-701B-4307-2FA9-12C3D24D279C}"/>
              </a:ext>
            </a:extLst>
          </p:cNvPr>
          <p:cNvSpPr txBox="1"/>
          <p:nvPr/>
        </p:nvSpPr>
        <p:spPr bwMode="auto">
          <a:xfrm>
            <a:off x="1906063" y="2320055"/>
            <a:ext cx="2888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SD</a:t>
            </a:r>
          </a:p>
        </p:txBody>
      </p:sp>
      <p:sp>
        <p:nvSpPr>
          <p:cNvPr id="60" name="TextBox 59">
            <a:extLst>
              <a:ext uri="{FF2B5EF4-FFF2-40B4-BE49-F238E27FC236}">
                <a16:creationId xmlns:a16="http://schemas.microsoft.com/office/drawing/2014/main" id="{38E31626-6EEE-954D-39C0-C20A6301290F}"/>
              </a:ext>
            </a:extLst>
          </p:cNvPr>
          <p:cNvSpPr txBox="1"/>
          <p:nvPr/>
        </p:nvSpPr>
        <p:spPr bwMode="auto">
          <a:xfrm>
            <a:off x="2200389" y="2345180"/>
            <a:ext cx="2888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SD</a:t>
            </a:r>
          </a:p>
        </p:txBody>
      </p:sp>
      <p:sp>
        <p:nvSpPr>
          <p:cNvPr id="61" name="TextBox 60">
            <a:extLst>
              <a:ext uri="{FF2B5EF4-FFF2-40B4-BE49-F238E27FC236}">
                <a16:creationId xmlns:a16="http://schemas.microsoft.com/office/drawing/2014/main" id="{709B8891-241B-D00D-66F4-88201520564E}"/>
              </a:ext>
            </a:extLst>
          </p:cNvPr>
          <p:cNvSpPr txBox="1"/>
          <p:nvPr/>
        </p:nvSpPr>
        <p:spPr bwMode="auto">
          <a:xfrm>
            <a:off x="1322978" y="1811050"/>
            <a:ext cx="29367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750" dirty="0">
                <a:solidFill>
                  <a:srgbClr val="000000"/>
                </a:solidFill>
                <a:latin typeface="Calibri" panose="020F0502020204030204" pitchFamily="34" charset="0"/>
                <a:ea typeface="+mn-ea"/>
                <a:cs typeface="+mn-cs"/>
              </a:rPr>
              <a:t>PD</a:t>
            </a:r>
          </a:p>
        </p:txBody>
      </p:sp>
      <p:cxnSp>
        <p:nvCxnSpPr>
          <p:cNvPr id="24" name="Straight Connector 23">
            <a:extLst>
              <a:ext uri="{FF2B5EF4-FFF2-40B4-BE49-F238E27FC236}">
                <a16:creationId xmlns:a16="http://schemas.microsoft.com/office/drawing/2014/main" id="{FAA857F3-7CA7-F035-5B47-CC2ED63E5DB6}"/>
              </a:ext>
            </a:extLst>
          </p:cNvPr>
          <p:cNvCxnSpPr>
            <a:cxnSpLocks/>
          </p:cNvCxnSpPr>
          <p:nvPr/>
        </p:nvCxnSpPr>
        <p:spPr bwMode="auto">
          <a:xfrm>
            <a:off x="1002458" y="2525584"/>
            <a:ext cx="4095195" cy="0"/>
          </a:xfrm>
          <a:prstGeom prst="line">
            <a:avLst/>
          </a:prstGeom>
          <a:noFill/>
          <a:ln w="28575" cap="flat" cmpd="sng" algn="ctr">
            <a:solidFill>
              <a:schemeClr val="bg1"/>
            </a:solidFill>
            <a:prstDash val="sysDash"/>
            <a:round/>
            <a:headEnd type="none" w="med" len="med"/>
            <a:tailEnd type="none" w="med" len="med"/>
          </a:ln>
          <a:effectLst/>
        </p:spPr>
      </p:cxnSp>
      <p:pic>
        <p:nvPicPr>
          <p:cNvPr id="5" name="Picture 4" descr="A logo for a fitness center&#10;&#10;Description automatically generated">
            <a:extLst>
              <a:ext uri="{FF2B5EF4-FFF2-40B4-BE49-F238E27FC236}">
                <a16:creationId xmlns:a16="http://schemas.microsoft.com/office/drawing/2014/main" id="{8AA2C3E1-A5DB-31FD-E713-296F83BA9C5F}"/>
              </a:ext>
            </a:extLst>
          </p:cNvPr>
          <p:cNvPicPr>
            <a:picLocks noChangeAspect="1"/>
          </p:cNvPicPr>
          <p:nvPr/>
        </p:nvPicPr>
        <p:blipFill>
          <a:blip r:embed="rId3"/>
          <a:stretch>
            <a:fillRect/>
          </a:stretch>
        </p:blipFill>
        <p:spPr>
          <a:xfrm>
            <a:off x="7090730" y="4577723"/>
            <a:ext cx="1867395" cy="424671"/>
          </a:xfrm>
          <a:prstGeom prst="rect">
            <a:avLst/>
          </a:prstGeom>
        </p:spPr>
      </p:pic>
    </p:spTree>
    <p:extLst>
      <p:ext uri="{BB962C8B-B14F-4D97-AF65-F5344CB8AC3E}">
        <p14:creationId xmlns:p14="http://schemas.microsoft.com/office/powerpoint/2010/main" val="40429304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55DDA613-6D55-6F67-F130-B09A69666C3D}"/>
              </a:ext>
            </a:extLst>
          </p:cNvPr>
          <p:cNvGrpSpPr/>
          <p:nvPr/>
        </p:nvGrpSpPr>
        <p:grpSpPr>
          <a:xfrm>
            <a:off x="1343697" y="1249812"/>
            <a:ext cx="6190578" cy="2624096"/>
            <a:chOff x="1791596" y="1663241"/>
            <a:chExt cx="8254104" cy="3498795"/>
          </a:xfrm>
        </p:grpSpPr>
        <p:sp>
          <p:nvSpPr>
            <p:cNvPr id="57" name="Rectangle 56">
              <a:extLst>
                <a:ext uri="{FF2B5EF4-FFF2-40B4-BE49-F238E27FC236}">
                  <a16:creationId xmlns:a16="http://schemas.microsoft.com/office/drawing/2014/main" id="{065651C9-124D-2B36-0B3D-184DCCD512B0}"/>
                </a:ext>
              </a:extLst>
            </p:cNvPr>
            <p:cNvSpPr/>
            <p:nvPr/>
          </p:nvSpPr>
          <p:spPr bwMode="auto">
            <a:xfrm>
              <a:off x="1791597" y="4653907"/>
              <a:ext cx="717288" cy="131876"/>
            </a:xfrm>
            <a:prstGeom prst="rect">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58" name="Rectangle 57">
              <a:extLst>
                <a:ext uri="{FF2B5EF4-FFF2-40B4-BE49-F238E27FC236}">
                  <a16:creationId xmlns:a16="http://schemas.microsoft.com/office/drawing/2014/main" id="{54AB952E-A7AC-CEBC-2AFE-EB47F28BD724}"/>
                </a:ext>
              </a:extLst>
            </p:cNvPr>
            <p:cNvSpPr/>
            <p:nvPr/>
          </p:nvSpPr>
          <p:spPr bwMode="auto">
            <a:xfrm>
              <a:off x="1791597" y="3155690"/>
              <a:ext cx="2236420" cy="131876"/>
            </a:xfrm>
            <a:prstGeom prst="rect">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59" name="Rectangle 58">
              <a:extLst>
                <a:ext uri="{FF2B5EF4-FFF2-40B4-BE49-F238E27FC236}">
                  <a16:creationId xmlns:a16="http://schemas.microsoft.com/office/drawing/2014/main" id="{B863C869-1D57-2688-5331-E098A9B258BA}"/>
                </a:ext>
              </a:extLst>
            </p:cNvPr>
            <p:cNvSpPr/>
            <p:nvPr/>
          </p:nvSpPr>
          <p:spPr bwMode="auto">
            <a:xfrm>
              <a:off x="1791597" y="2223720"/>
              <a:ext cx="3614370" cy="131876"/>
            </a:xfrm>
            <a:prstGeom prst="rect">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0" name="Rectangle 59">
              <a:extLst>
                <a:ext uri="{FF2B5EF4-FFF2-40B4-BE49-F238E27FC236}">
                  <a16:creationId xmlns:a16="http://schemas.microsoft.com/office/drawing/2014/main" id="{2C549A26-6BC3-197F-1DD6-7F225E8AB124}"/>
                </a:ext>
              </a:extLst>
            </p:cNvPr>
            <p:cNvSpPr/>
            <p:nvPr/>
          </p:nvSpPr>
          <p:spPr bwMode="auto">
            <a:xfrm>
              <a:off x="1791596" y="2036774"/>
              <a:ext cx="4234553" cy="131876"/>
            </a:xfrm>
            <a:prstGeom prst="rect">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1" name="Rectangle 60">
              <a:extLst>
                <a:ext uri="{FF2B5EF4-FFF2-40B4-BE49-F238E27FC236}">
                  <a16:creationId xmlns:a16="http://schemas.microsoft.com/office/drawing/2014/main" id="{7906872D-51FC-68F0-B41F-41F3182FB0C9}"/>
                </a:ext>
              </a:extLst>
            </p:cNvPr>
            <p:cNvSpPr/>
            <p:nvPr/>
          </p:nvSpPr>
          <p:spPr bwMode="auto">
            <a:xfrm>
              <a:off x="1791596" y="1663241"/>
              <a:ext cx="8254104"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2" name="Rectangle 61">
              <a:extLst>
                <a:ext uri="{FF2B5EF4-FFF2-40B4-BE49-F238E27FC236}">
                  <a16:creationId xmlns:a16="http://schemas.microsoft.com/office/drawing/2014/main" id="{816DDA86-2DDA-F353-174C-1D2014F7CDD3}"/>
                </a:ext>
              </a:extLst>
            </p:cNvPr>
            <p:cNvSpPr/>
            <p:nvPr/>
          </p:nvSpPr>
          <p:spPr bwMode="auto">
            <a:xfrm>
              <a:off x="1791596" y="1849400"/>
              <a:ext cx="5568054"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3" name="Rectangle 62">
              <a:extLst>
                <a:ext uri="{FF2B5EF4-FFF2-40B4-BE49-F238E27FC236}">
                  <a16:creationId xmlns:a16="http://schemas.microsoft.com/office/drawing/2014/main" id="{FE371E4E-5669-73C1-367A-4C2655ED1DCD}"/>
                </a:ext>
              </a:extLst>
            </p:cNvPr>
            <p:cNvSpPr/>
            <p:nvPr/>
          </p:nvSpPr>
          <p:spPr bwMode="auto">
            <a:xfrm>
              <a:off x="1791597" y="2410666"/>
              <a:ext cx="3614370"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4" name="Rectangle 63">
              <a:extLst>
                <a:ext uri="{FF2B5EF4-FFF2-40B4-BE49-F238E27FC236}">
                  <a16:creationId xmlns:a16="http://schemas.microsoft.com/office/drawing/2014/main" id="{FC051053-86E6-893A-7742-6B37F00A1398}"/>
                </a:ext>
              </a:extLst>
            </p:cNvPr>
            <p:cNvSpPr/>
            <p:nvPr/>
          </p:nvSpPr>
          <p:spPr bwMode="auto">
            <a:xfrm>
              <a:off x="1791597" y="2593525"/>
              <a:ext cx="3517003"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5" name="Rectangle 64">
              <a:extLst>
                <a:ext uri="{FF2B5EF4-FFF2-40B4-BE49-F238E27FC236}">
                  <a16:creationId xmlns:a16="http://schemas.microsoft.com/office/drawing/2014/main" id="{DCFD0658-D3E7-3893-E8E8-CB6E8EDAF2C5}"/>
                </a:ext>
              </a:extLst>
            </p:cNvPr>
            <p:cNvSpPr/>
            <p:nvPr/>
          </p:nvSpPr>
          <p:spPr bwMode="auto">
            <a:xfrm>
              <a:off x="1791598" y="2783967"/>
              <a:ext cx="2522170"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6" name="Rectangle 65">
              <a:extLst>
                <a:ext uri="{FF2B5EF4-FFF2-40B4-BE49-F238E27FC236}">
                  <a16:creationId xmlns:a16="http://schemas.microsoft.com/office/drawing/2014/main" id="{2D05B246-E477-2322-05A0-2C977A3F3A85}"/>
                </a:ext>
              </a:extLst>
            </p:cNvPr>
            <p:cNvSpPr/>
            <p:nvPr/>
          </p:nvSpPr>
          <p:spPr bwMode="auto">
            <a:xfrm>
              <a:off x="1791598" y="2971640"/>
              <a:ext cx="2469252"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7" name="Rectangle 66">
              <a:extLst>
                <a:ext uri="{FF2B5EF4-FFF2-40B4-BE49-F238E27FC236}">
                  <a16:creationId xmlns:a16="http://schemas.microsoft.com/office/drawing/2014/main" id="{ED1F2FFB-D68F-8A25-4588-243F27336834}"/>
                </a:ext>
              </a:extLst>
            </p:cNvPr>
            <p:cNvSpPr/>
            <p:nvPr/>
          </p:nvSpPr>
          <p:spPr bwMode="auto">
            <a:xfrm>
              <a:off x="1791597" y="3343974"/>
              <a:ext cx="2236420"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8" name="Rectangle 67">
              <a:extLst>
                <a:ext uri="{FF2B5EF4-FFF2-40B4-BE49-F238E27FC236}">
                  <a16:creationId xmlns:a16="http://schemas.microsoft.com/office/drawing/2014/main" id="{02B2FF33-DCE4-E133-388A-81A24D17E017}"/>
                </a:ext>
              </a:extLst>
            </p:cNvPr>
            <p:cNvSpPr/>
            <p:nvPr/>
          </p:nvSpPr>
          <p:spPr bwMode="auto">
            <a:xfrm>
              <a:off x="1791597" y="3531552"/>
              <a:ext cx="2217370"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69" name="Rectangle 68">
              <a:extLst>
                <a:ext uri="{FF2B5EF4-FFF2-40B4-BE49-F238E27FC236}">
                  <a16:creationId xmlns:a16="http://schemas.microsoft.com/office/drawing/2014/main" id="{DB6F44CD-CCB0-C8C6-6714-FB17E68A9D76}"/>
                </a:ext>
              </a:extLst>
            </p:cNvPr>
            <p:cNvSpPr/>
            <p:nvPr/>
          </p:nvSpPr>
          <p:spPr bwMode="auto">
            <a:xfrm>
              <a:off x="1791597" y="3719130"/>
              <a:ext cx="1768636"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70" name="Rectangle 69">
              <a:extLst>
                <a:ext uri="{FF2B5EF4-FFF2-40B4-BE49-F238E27FC236}">
                  <a16:creationId xmlns:a16="http://schemas.microsoft.com/office/drawing/2014/main" id="{320F1DAE-6B35-068F-EBE0-7E320CA297ED}"/>
                </a:ext>
              </a:extLst>
            </p:cNvPr>
            <p:cNvSpPr/>
            <p:nvPr/>
          </p:nvSpPr>
          <p:spPr bwMode="auto">
            <a:xfrm>
              <a:off x="1791597" y="3906076"/>
              <a:ext cx="1758053"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71" name="Rectangle 70">
              <a:extLst>
                <a:ext uri="{FF2B5EF4-FFF2-40B4-BE49-F238E27FC236}">
                  <a16:creationId xmlns:a16="http://schemas.microsoft.com/office/drawing/2014/main" id="{20E9E8D3-C69A-802E-9B5C-C5D32E7E43D1}"/>
                </a:ext>
              </a:extLst>
            </p:cNvPr>
            <p:cNvSpPr/>
            <p:nvPr/>
          </p:nvSpPr>
          <p:spPr bwMode="auto">
            <a:xfrm>
              <a:off x="1791597" y="4092342"/>
              <a:ext cx="1580253"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72" name="Rectangle 71">
              <a:extLst>
                <a:ext uri="{FF2B5EF4-FFF2-40B4-BE49-F238E27FC236}">
                  <a16:creationId xmlns:a16="http://schemas.microsoft.com/office/drawing/2014/main" id="{046F0D99-975E-BB58-89EC-9DBA3F5AE1C6}"/>
                </a:ext>
              </a:extLst>
            </p:cNvPr>
            <p:cNvSpPr/>
            <p:nvPr/>
          </p:nvSpPr>
          <p:spPr bwMode="auto">
            <a:xfrm>
              <a:off x="1791597" y="4278452"/>
              <a:ext cx="1167503"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73" name="Rectangle 72">
              <a:extLst>
                <a:ext uri="{FF2B5EF4-FFF2-40B4-BE49-F238E27FC236}">
                  <a16:creationId xmlns:a16="http://schemas.microsoft.com/office/drawing/2014/main" id="{5545B56B-EEE2-A59D-CC55-57DD389538CB}"/>
                </a:ext>
              </a:extLst>
            </p:cNvPr>
            <p:cNvSpPr/>
            <p:nvPr/>
          </p:nvSpPr>
          <p:spPr bwMode="auto">
            <a:xfrm>
              <a:off x="1791598" y="4466835"/>
              <a:ext cx="890220"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74" name="Rectangle 73">
              <a:extLst>
                <a:ext uri="{FF2B5EF4-FFF2-40B4-BE49-F238E27FC236}">
                  <a16:creationId xmlns:a16="http://schemas.microsoft.com/office/drawing/2014/main" id="{70956B40-B0D7-E958-ACFA-53CD783B7209}"/>
                </a:ext>
              </a:extLst>
            </p:cNvPr>
            <p:cNvSpPr/>
            <p:nvPr/>
          </p:nvSpPr>
          <p:spPr bwMode="auto">
            <a:xfrm>
              <a:off x="1791598" y="4839660"/>
              <a:ext cx="454497"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75" name="Rectangle 74">
              <a:extLst>
                <a:ext uri="{FF2B5EF4-FFF2-40B4-BE49-F238E27FC236}">
                  <a16:creationId xmlns:a16="http://schemas.microsoft.com/office/drawing/2014/main" id="{A17DD157-A234-438B-BB53-FF0BEA8BEB55}"/>
                </a:ext>
              </a:extLst>
            </p:cNvPr>
            <p:cNvSpPr/>
            <p:nvPr/>
          </p:nvSpPr>
          <p:spPr bwMode="auto">
            <a:xfrm>
              <a:off x="1791599" y="5030160"/>
              <a:ext cx="145152" cy="131876"/>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grpSp>
      <p:sp>
        <p:nvSpPr>
          <p:cNvPr id="10" name="Title 1">
            <a:extLst>
              <a:ext uri="{FF2B5EF4-FFF2-40B4-BE49-F238E27FC236}">
                <a16:creationId xmlns:a16="http://schemas.microsoft.com/office/drawing/2014/main" id="{B17BB8F0-EF60-F595-1051-521DE61D7CD4}"/>
              </a:ext>
            </a:extLst>
          </p:cNvPr>
          <p:cNvSpPr>
            <a:spLocks noGrp="1"/>
          </p:cNvSpPr>
          <p:nvPr>
            <p:ph type="title"/>
          </p:nvPr>
        </p:nvSpPr>
        <p:spPr/>
        <p:txBody>
          <a:bodyPr/>
          <a:lstStyle/>
          <a:p>
            <a:r>
              <a:rPr lang="en-US" dirty="0"/>
              <a:t>KRYSTAL-1 CNS Cohort: Duration of Treatment</a:t>
            </a:r>
          </a:p>
        </p:txBody>
      </p:sp>
      <p:sp>
        <p:nvSpPr>
          <p:cNvPr id="7" name="TextBox 6">
            <a:extLst>
              <a:ext uri="{FF2B5EF4-FFF2-40B4-BE49-F238E27FC236}">
                <a16:creationId xmlns:a16="http://schemas.microsoft.com/office/drawing/2014/main" id="{749CF008-D7F3-2F86-5A87-BD6023440C4B}"/>
              </a:ext>
            </a:extLst>
          </p:cNvPr>
          <p:cNvSpPr txBox="1"/>
          <p:nvPr/>
        </p:nvSpPr>
        <p:spPr bwMode="auto">
          <a:xfrm>
            <a:off x="310158" y="4814602"/>
            <a:ext cx="554226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fontAlgn="auto">
              <a:spcBef>
                <a:spcPct val="50000"/>
              </a:spcBef>
              <a:defRPr/>
            </a:pPr>
            <a:r>
              <a:rPr lang="en-US" altLang="en-US" sz="900" spc="-8" dirty="0">
                <a:solidFill>
                  <a:srgbClr val="455560"/>
                </a:solidFill>
                <a:latin typeface="Calibri" panose="020F0502020204030204" pitchFamily="34" charset="0"/>
                <a:ea typeface="+mn-ea"/>
                <a:cs typeface="+mn-cs"/>
              </a:rPr>
              <a:t>Sabari. ASCO 2022. Abstr LBA9009</a:t>
            </a:r>
            <a:r>
              <a:rPr lang="en-US" sz="900" dirty="0">
                <a:solidFill>
                  <a:srgbClr val="455560"/>
                </a:solidFill>
                <a:latin typeface="Calibri" panose="020F0502020204030204" pitchFamily="34" charset="0"/>
                <a:ea typeface="+mn-ea"/>
                <a:cs typeface="+mn-cs"/>
              </a:rPr>
              <a:t>. Reproduced with permission.</a:t>
            </a:r>
            <a:r>
              <a:rPr lang="en-US" altLang="en-US" sz="900" spc="-8" dirty="0">
                <a:solidFill>
                  <a:srgbClr val="455560"/>
                </a:solidFill>
                <a:latin typeface="Calibri" panose="020F0502020204030204" pitchFamily="34" charset="0"/>
                <a:ea typeface="+mn-ea"/>
                <a:cs typeface="Arial" panose="020B0604020202020204" pitchFamily="34" charset="0"/>
              </a:rPr>
              <a:t>  </a:t>
            </a:r>
            <a:endParaRPr lang="en-US" sz="900" dirty="0">
              <a:solidFill>
                <a:srgbClr val="455560"/>
              </a:solidFill>
              <a:latin typeface="Calibri" panose="020F0502020204030204" pitchFamily="34" charset="0"/>
              <a:ea typeface="+mn-ea"/>
              <a:cs typeface="+mn-cs"/>
            </a:endParaRPr>
          </a:p>
        </p:txBody>
      </p:sp>
      <p:grpSp>
        <p:nvGrpSpPr>
          <p:cNvPr id="3" name="Group 2">
            <a:extLst>
              <a:ext uri="{FF2B5EF4-FFF2-40B4-BE49-F238E27FC236}">
                <a16:creationId xmlns:a16="http://schemas.microsoft.com/office/drawing/2014/main" id="{7294764E-7EA8-DCBC-5512-DE8CAE319679}"/>
              </a:ext>
            </a:extLst>
          </p:cNvPr>
          <p:cNvGrpSpPr/>
          <p:nvPr/>
        </p:nvGrpSpPr>
        <p:grpSpPr>
          <a:xfrm>
            <a:off x="1200277" y="3955081"/>
            <a:ext cx="6793915" cy="300082"/>
            <a:chOff x="1600370" y="5270262"/>
            <a:chExt cx="9058552" cy="400108"/>
          </a:xfrm>
        </p:grpSpPr>
        <p:sp>
          <p:nvSpPr>
            <p:cNvPr id="2" name="TextBox 1">
              <a:extLst>
                <a:ext uri="{FF2B5EF4-FFF2-40B4-BE49-F238E27FC236}">
                  <a16:creationId xmlns:a16="http://schemas.microsoft.com/office/drawing/2014/main" id="{02DEEB36-33F9-A542-712F-E2FCDCF5C4F1}"/>
                </a:ext>
              </a:extLst>
            </p:cNvPr>
            <p:cNvSpPr txBox="1"/>
            <p:nvPr/>
          </p:nvSpPr>
          <p:spPr bwMode="auto">
            <a:xfrm>
              <a:off x="160037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0</a:t>
              </a:r>
            </a:p>
          </p:txBody>
        </p:sp>
        <p:sp>
          <p:nvSpPr>
            <p:cNvPr id="6" name="TextBox 5">
              <a:extLst>
                <a:ext uri="{FF2B5EF4-FFF2-40B4-BE49-F238E27FC236}">
                  <a16:creationId xmlns:a16="http://schemas.microsoft.com/office/drawing/2014/main" id="{2BC99032-E7F2-E47C-B319-2C0C963EB51E}"/>
                </a:ext>
              </a:extLst>
            </p:cNvPr>
            <p:cNvSpPr txBox="1"/>
            <p:nvPr/>
          </p:nvSpPr>
          <p:spPr bwMode="auto">
            <a:xfrm>
              <a:off x="221505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1</a:t>
              </a:r>
            </a:p>
          </p:txBody>
        </p:sp>
        <p:sp>
          <p:nvSpPr>
            <p:cNvPr id="8" name="TextBox 7">
              <a:extLst>
                <a:ext uri="{FF2B5EF4-FFF2-40B4-BE49-F238E27FC236}">
                  <a16:creationId xmlns:a16="http://schemas.microsoft.com/office/drawing/2014/main" id="{0D6F5923-C63E-65BA-DD3F-D77D44D51ECF}"/>
                </a:ext>
              </a:extLst>
            </p:cNvPr>
            <p:cNvSpPr txBox="1"/>
            <p:nvPr/>
          </p:nvSpPr>
          <p:spPr bwMode="auto">
            <a:xfrm>
              <a:off x="282973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2</a:t>
              </a:r>
            </a:p>
          </p:txBody>
        </p:sp>
        <p:sp>
          <p:nvSpPr>
            <p:cNvPr id="9" name="TextBox 8">
              <a:extLst>
                <a:ext uri="{FF2B5EF4-FFF2-40B4-BE49-F238E27FC236}">
                  <a16:creationId xmlns:a16="http://schemas.microsoft.com/office/drawing/2014/main" id="{AA5DC2E3-BAFF-307D-1878-CE7FC77C2BE3}"/>
                </a:ext>
              </a:extLst>
            </p:cNvPr>
            <p:cNvSpPr txBox="1"/>
            <p:nvPr/>
          </p:nvSpPr>
          <p:spPr bwMode="auto">
            <a:xfrm>
              <a:off x="344441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3</a:t>
              </a:r>
            </a:p>
          </p:txBody>
        </p:sp>
        <p:sp>
          <p:nvSpPr>
            <p:cNvPr id="11" name="TextBox 10">
              <a:extLst>
                <a:ext uri="{FF2B5EF4-FFF2-40B4-BE49-F238E27FC236}">
                  <a16:creationId xmlns:a16="http://schemas.microsoft.com/office/drawing/2014/main" id="{DCD7C2F1-6D0E-A032-A6CC-4056220058C7}"/>
                </a:ext>
              </a:extLst>
            </p:cNvPr>
            <p:cNvSpPr txBox="1"/>
            <p:nvPr/>
          </p:nvSpPr>
          <p:spPr bwMode="auto">
            <a:xfrm>
              <a:off x="407433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4</a:t>
              </a:r>
            </a:p>
          </p:txBody>
        </p:sp>
        <p:sp>
          <p:nvSpPr>
            <p:cNvPr id="12" name="TextBox 11">
              <a:extLst>
                <a:ext uri="{FF2B5EF4-FFF2-40B4-BE49-F238E27FC236}">
                  <a16:creationId xmlns:a16="http://schemas.microsoft.com/office/drawing/2014/main" id="{186DDAC1-D3C8-C882-AA30-EDA0A239638D}"/>
                </a:ext>
              </a:extLst>
            </p:cNvPr>
            <p:cNvSpPr txBox="1"/>
            <p:nvPr/>
          </p:nvSpPr>
          <p:spPr bwMode="auto">
            <a:xfrm>
              <a:off x="468901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5</a:t>
              </a:r>
            </a:p>
          </p:txBody>
        </p:sp>
        <p:sp>
          <p:nvSpPr>
            <p:cNvPr id="13" name="TextBox 12">
              <a:extLst>
                <a:ext uri="{FF2B5EF4-FFF2-40B4-BE49-F238E27FC236}">
                  <a16:creationId xmlns:a16="http://schemas.microsoft.com/office/drawing/2014/main" id="{019214AD-4745-FC55-231F-CA76F84E2ADC}"/>
                </a:ext>
              </a:extLst>
            </p:cNvPr>
            <p:cNvSpPr txBox="1"/>
            <p:nvPr/>
          </p:nvSpPr>
          <p:spPr bwMode="auto">
            <a:xfrm>
              <a:off x="530369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6</a:t>
              </a:r>
            </a:p>
          </p:txBody>
        </p:sp>
        <p:sp>
          <p:nvSpPr>
            <p:cNvPr id="14" name="TextBox 13">
              <a:extLst>
                <a:ext uri="{FF2B5EF4-FFF2-40B4-BE49-F238E27FC236}">
                  <a16:creationId xmlns:a16="http://schemas.microsoft.com/office/drawing/2014/main" id="{78968C57-1C42-C843-32B1-31B4D735EF96}"/>
                </a:ext>
              </a:extLst>
            </p:cNvPr>
            <p:cNvSpPr txBox="1"/>
            <p:nvPr/>
          </p:nvSpPr>
          <p:spPr bwMode="auto">
            <a:xfrm>
              <a:off x="591837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7</a:t>
              </a:r>
            </a:p>
          </p:txBody>
        </p:sp>
        <p:sp>
          <p:nvSpPr>
            <p:cNvPr id="15" name="TextBox 14">
              <a:extLst>
                <a:ext uri="{FF2B5EF4-FFF2-40B4-BE49-F238E27FC236}">
                  <a16:creationId xmlns:a16="http://schemas.microsoft.com/office/drawing/2014/main" id="{9CEDD999-BE3E-EF9B-E02C-C21DDDC6B27A}"/>
                </a:ext>
              </a:extLst>
            </p:cNvPr>
            <p:cNvSpPr txBox="1"/>
            <p:nvPr/>
          </p:nvSpPr>
          <p:spPr bwMode="auto">
            <a:xfrm>
              <a:off x="653305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8</a:t>
              </a:r>
            </a:p>
          </p:txBody>
        </p:sp>
        <p:sp>
          <p:nvSpPr>
            <p:cNvPr id="16" name="TextBox 15">
              <a:extLst>
                <a:ext uri="{FF2B5EF4-FFF2-40B4-BE49-F238E27FC236}">
                  <a16:creationId xmlns:a16="http://schemas.microsoft.com/office/drawing/2014/main" id="{C0790C60-C1C1-9D1B-4EF9-1B27E73B0685}"/>
                </a:ext>
              </a:extLst>
            </p:cNvPr>
            <p:cNvSpPr txBox="1"/>
            <p:nvPr/>
          </p:nvSpPr>
          <p:spPr bwMode="auto">
            <a:xfrm>
              <a:off x="7162970" y="5270262"/>
              <a:ext cx="36377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9</a:t>
              </a:r>
            </a:p>
          </p:txBody>
        </p:sp>
        <p:sp>
          <p:nvSpPr>
            <p:cNvPr id="17" name="TextBox 16">
              <a:extLst>
                <a:ext uri="{FF2B5EF4-FFF2-40B4-BE49-F238E27FC236}">
                  <a16:creationId xmlns:a16="http://schemas.microsoft.com/office/drawing/2014/main" id="{0D7C46EF-5821-59DF-1A22-C5693CEB7F24}"/>
                </a:ext>
              </a:extLst>
            </p:cNvPr>
            <p:cNvSpPr txBox="1"/>
            <p:nvPr/>
          </p:nvSpPr>
          <p:spPr bwMode="auto">
            <a:xfrm>
              <a:off x="7718874" y="5270262"/>
              <a:ext cx="481329"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10</a:t>
              </a:r>
            </a:p>
          </p:txBody>
        </p:sp>
        <p:sp>
          <p:nvSpPr>
            <p:cNvPr id="18" name="TextBox 17">
              <a:extLst>
                <a:ext uri="{FF2B5EF4-FFF2-40B4-BE49-F238E27FC236}">
                  <a16:creationId xmlns:a16="http://schemas.microsoft.com/office/drawing/2014/main" id="{27C11222-7432-1FA2-1CCB-BD50613A2D89}"/>
                </a:ext>
              </a:extLst>
            </p:cNvPr>
            <p:cNvSpPr txBox="1"/>
            <p:nvPr/>
          </p:nvSpPr>
          <p:spPr bwMode="auto">
            <a:xfrm>
              <a:off x="8333554" y="5270262"/>
              <a:ext cx="481329"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11</a:t>
              </a:r>
            </a:p>
          </p:txBody>
        </p:sp>
        <p:sp>
          <p:nvSpPr>
            <p:cNvPr id="19" name="TextBox 18">
              <a:extLst>
                <a:ext uri="{FF2B5EF4-FFF2-40B4-BE49-F238E27FC236}">
                  <a16:creationId xmlns:a16="http://schemas.microsoft.com/office/drawing/2014/main" id="{DED226C2-F749-C3BA-8D0D-8EF396ABC114}"/>
                </a:ext>
              </a:extLst>
            </p:cNvPr>
            <p:cNvSpPr txBox="1"/>
            <p:nvPr/>
          </p:nvSpPr>
          <p:spPr bwMode="auto">
            <a:xfrm>
              <a:off x="8948233" y="5270262"/>
              <a:ext cx="481329"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12</a:t>
              </a:r>
            </a:p>
          </p:txBody>
        </p:sp>
        <p:sp>
          <p:nvSpPr>
            <p:cNvPr id="20" name="TextBox 19">
              <a:extLst>
                <a:ext uri="{FF2B5EF4-FFF2-40B4-BE49-F238E27FC236}">
                  <a16:creationId xmlns:a16="http://schemas.microsoft.com/office/drawing/2014/main" id="{29EA4469-1523-40C2-FDB1-BD895CD078E9}"/>
                </a:ext>
              </a:extLst>
            </p:cNvPr>
            <p:cNvSpPr txBox="1"/>
            <p:nvPr/>
          </p:nvSpPr>
          <p:spPr bwMode="auto">
            <a:xfrm>
              <a:off x="9562913" y="5270262"/>
              <a:ext cx="481329"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13</a:t>
              </a:r>
            </a:p>
          </p:txBody>
        </p:sp>
        <p:sp>
          <p:nvSpPr>
            <p:cNvPr id="21" name="TextBox 20">
              <a:extLst>
                <a:ext uri="{FF2B5EF4-FFF2-40B4-BE49-F238E27FC236}">
                  <a16:creationId xmlns:a16="http://schemas.microsoft.com/office/drawing/2014/main" id="{E5B38D68-D94F-55F3-7751-826DBDA8F4A7}"/>
                </a:ext>
              </a:extLst>
            </p:cNvPr>
            <p:cNvSpPr txBox="1"/>
            <p:nvPr/>
          </p:nvSpPr>
          <p:spPr bwMode="auto">
            <a:xfrm>
              <a:off x="10177593" y="5270262"/>
              <a:ext cx="481329"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dirty="0">
                  <a:solidFill>
                    <a:srgbClr val="000000"/>
                  </a:solidFill>
                  <a:latin typeface="Calibri" panose="020F0502020204030204" pitchFamily="34" charset="0"/>
                  <a:ea typeface="+mn-ea"/>
                  <a:cs typeface="+mn-cs"/>
                </a:rPr>
                <a:t>14</a:t>
              </a:r>
            </a:p>
          </p:txBody>
        </p:sp>
      </p:grpSp>
      <p:sp>
        <p:nvSpPr>
          <p:cNvPr id="4" name="TextBox 3">
            <a:extLst>
              <a:ext uri="{FF2B5EF4-FFF2-40B4-BE49-F238E27FC236}">
                <a16:creationId xmlns:a16="http://schemas.microsoft.com/office/drawing/2014/main" id="{B591D738-22F1-1A44-2B5A-1E5990DCFDB5}"/>
              </a:ext>
            </a:extLst>
          </p:cNvPr>
          <p:cNvSpPr txBox="1"/>
          <p:nvPr/>
        </p:nvSpPr>
        <p:spPr bwMode="auto">
          <a:xfrm>
            <a:off x="4357865" y="4112880"/>
            <a:ext cx="428322"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b="1" dirty="0">
                <a:solidFill>
                  <a:srgbClr val="000000"/>
                </a:solidFill>
                <a:latin typeface="Calibri" panose="020F0502020204030204" pitchFamily="34" charset="0"/>
                <a:ea typeface="+mn-ea"/>
                <a:cs typeface="+mn-cs"/>
              </a:rPr>
              <a:t>Mo</a:t>
            </a:r>
          </a:p>
        </p:txBody>
      </p:sp>
      <p:sp>
        <p:nvSpPr>
          <p:cNvPr id="22" name="TextBox 21">
            <a:extLst>
              <a:ext uri="{FF2B5EF4-FFF2-40B4-BE49-F238E27FC236}">
                <a16:creationId xmlns:a16="http://schemas.microsoft.com/office/drawing/2014/main" id="{8C42D290-C352-2047-B2FC-EE818FBC7453}"/>
              </a:ext>
            </a:extLst>
          </p:cNvPr>
          <p:cNvSpPr txBox="1"/>
          <p:nvPr/>
        </p:nvSpPr>
        <p:spPr bwMode="auto">
          <a:xfrm rot="16200000">
            <a:off x="203581" y="2424089"/>
            <a:ext cx="149188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ctr" defTabSz="685800" fontAlgn="auto">
              <a:spcBef>
                <a:spcPct val="50000"/>
              </a:spcBef>
            </a:pPr>
            <a:r>
              <a:rPr lang="en-US" sz="1350" b="1" dirty="0">
                <a:solidFill>
                  <a:srgbClr val="000000"/>
                </a:solidFill>
                <a:latin typeface="Calibri" panose="020F0502020204030204" pitchFamily="34" charset="0"/>
                <a:ea typeface="+mn-ea"/>
                <a:cs typeface="+mn-cs"/>
              </a:rPr>
              <a:t>Evaluable Patients</a:t>
            </a:r>
          </a:p>
        </p:txBody>
      </p:sp>
      <p:sp>
        <p:nvSpPr>
          <p:cNvPr id="23" name="Freeform: Shape 22">
            <a:extLst>
              <a:ext uri="{FF2B5EF4-FFF2-40B4-BE49-F238E27FC236}">
                <a16:creationId xmlns:a16="http://schemas.microsoft.com/office/drawing/2014/main" id="{5448CF2F-1328-0795-C054-521EAE266EC9}"/>
              </a:ext>
            </a:extLst>
          </p:cNvPr>
          <p:cNvSpPr/>
          <p:nvPr/>
        </p:nvSpPr>
        <p:spPr bwMode="auto">
          <a:xfrm>
            <a:off x="1329690" y="1196181"/>
            <a:ext cx="6582410" cy="2741930"/>
          </a:xfrm>
          <a:custGeom>
            <a:avLst/>
            <a:gdLst>
              <a:gd name="connsiteX0" fmla="*/ 0 w 8788400"/>
              <a:gd name="connsiteY0" fmla="*/ 0 h 3657600"/>
              <a:gd name="connsiteX1" fmla="*/ 0 w 8788400"/>
              <a:gd name="connsiteY1" fmla="*/ 3657600 h 3657600"/>
              <a:gd name="connsiteX2" fmla="*/ 8788400 w 8788400"/>
              <a:gd name="connsiteY2" fmla="*/ 3657600 h 3657600"/>
            </a:gdLst>
            <a:ahLst/>
            <a:cxnLst>
              <a:cxn ang="0">
                <a:pos x="connsiteX0" y="connsiteY0"/>
              </a:cxn>
              <a:cxn ang="0">
                <a:pos x="connsiteX1" y="connsiteY1"/>
              </a:cxn>
              <a:cxn ang="0">
                <a:pos x="connsiteX2" y="connsiteY2"/>
              </a:cxn>
            </a:cxnLst>
            <a:rect l="l" t="t" r="r" b="b"/>
            <a:pathLst>
              <a:path w="8788400" h="3657600">
                <a:moveTo>
                  <a:pt x="0" y="0"/>
                </a:moveTo>
                <a:lnTo>
                  <a:pt x="0" y="3657600"/>
                </a:lnTo>
                <a:lnTo>
                  <a:pt x="8788400" y="3657600"/>
                </a:lnTo>
              </a:path>
            </a:pathLst>
          </a:custGeom>
          <a:noFill/>
          <a:ln w="28575">
            <a:solidFill>
              <a:schemeClr val="bg1"/>
            </a:solidFill>
            <a:miter lim="800000"/>
            <a:headEnd/>
            <a:tailEnd/>
          </a:ln>
        </p:spPr>
        <p:txBody>
          <a:bodyPr rtlCol="0" anchor="ctr"/>
          <a:lstStyle/>
          <a:p>
            <a:pPr algn="ctr" defTabSz="685800" fontAlgn="auto">
              <a:spcBef>
                <a:spcPts val="0"/>
              </a:spcBef>
              <a:spcAft>
                <a:spcPts val="0"/>
              </a:spcAft>
            </a:pPr>
            <a:endParaRPr lang="en-US" sz="1350" dirty="0">
              <a:solidFill>
                <a:srgbClr val="FFFFFF"/>
              </a:solidFill>
              <a:latin typeface="Calibri"/>
              <a:ea typeface="+mn-ea"/>
              <a:cs typeface="+mn-cs"/>
            </a:endParaRPr>
          </a:p>
        </p:txBody>
      </p:sp>
      <p:grpSp>
        <p:nvGrpSpPr>
          <p:cNvPr id="140" name="Group 139">
            <a:extLst>
              <a:ext uri="{FF2B5EF4-FFF2-40B4-BE49-F238E27FC236}">
                <a16:creationId xmlns:a16="http://schemas.microsoft.com/office/drawing/2014/main" id="{510535B5-771B-0A9F-6374-19A762D2461D}"/>
              </a:ext>
            </a:extLst>
          </p:cNvPr>
          <p:cNvGrpSpPr/>
          <p:nvPr/>
        </p:nvGrpSpPr>
        <p:grpSpPr>
          <a:xfrm>
            <a:off x="4380158" y="3108805"/>
            <a:ext cx="3548971" cy="830997"/>
            <a:chOff x="5840210" y="4141898"/>
            <a:chExt cx="4731962" cy="1107996"/>
          </a:xfrm>
        </p:grpSpPr>
        <p:sp>
          <p:nvSpPr>
            <p:cNvPr id="24" name="TextBox 23">
              <a:extLst>
                <a:ext uri="{FF2B5EF4-FFF2-40B4-BE49-F238E27FC236}">
                  <a16:creationId xmlns:a16="http://schemas.microsoft.com/office/drawing/2014/main" id="{9E069217-FBD8-3749-DF09-81B0AA307F5E}"/>
                </a:ext>
              </a:extLst>
            </p:cNvPr>
            <p:cNvSpPr txBox="1"/>
            <p:nvPr/>
          </p:nvSpPr>
          <p:spPr bwMode="auto">
            <a:xfrm>
              <a:off x="5952601" y="4634341"/>
              <a:ext cx="217666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ts val="0"/>
                </a:spcBef>
              </a:pPr>
              <a:r>
                <a:rPr lang="en-US" sz="1200" dirty="0">
                  <a:solidFill>
                    <a:srgbClr val="000000"/>
                  </a:solidFill>
                  <a:latin typeface="Calibri" panose="020F0502020204030204" pitchFamily="34" charset="0"/>
                  <a:ea typeface="+mn-ea"/>
                  <a:cs typeface="+mn-cs"/>
                </a:rPr>
                <a:t>Target lesion</a:t>
              </a:r>
            </a:p>
            <a:p>
              <a:pPr defTabSz="685800" fontAlgn="auto">
                <a:spcBef>
                  <a:spcPts val="0"/>
                </a:spcBef>
              </a:pPr>
              <a:r>
                <a:rPr lang="en-US" sz="1200" dirty="0">
                  <a:solidFill>
                    <a:srgbClr val="000000"/>
                  </a:solidFill>
                  <a:latin typeface="Calibri" panose="020F0502020204030204" pitchFamily="34" charset="0"/>
                  <a:ea typeface="+mn-ea"/>
                  <a:cs typeface="+mn-cs"/>
                </a:rPr>
                <a:t>Non-target lesions only</a:t>
              </a:r>
            </a:p>
          </p:txBody>
        </p:sp>
        <p:sp>
          <p:nvSpPr>
            <p:cNvPr id="25" name="TextBox 24">
              <a:extLst>
                <a:ext uri="{FF2B5EF4-FFF2-40B4-BE49-F238E27FC236}">
                  <a16:creationId xmlns:a16="http://schemas.microsoft.com/office/drawing/2014/main" id="{6314BC16-8D17-7607-AF24-8D6252A8ED9F}"/>
                </a:ext>
              </a:extLst>
            </p:cNvPr>
            <p:cNvSpPr txBox="1"/>
            <p:nvPr/>
          </p:nvSpPr>
          <p:spPr bwMode="auto">
            <a:xfrm>
              <a:off x="8282656" y="4141898"/>
              <a:ext cx="228951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ts val="0"/>
                </a:spcBef>
              </a:pPr>
              <a:r>
                <a:rPr lang="en-US" sz="1200" dirty="0">
                  <a:solidFill>
                    <a:srgbClr val="000000"/>
                  </a:solidFill>
                  <a:latin typeface="Calibri" panose="020F0502020204030204" pitchFamily="34" charset="0"/>
                  <a:ea typeface="+mn-ea"/>
                  <a:cs typeface="+mn-cs"/>
                </a:rPr>
                <a:t>First response (PR or CR)</a:t>
              </a:r>
            </a:p>
            <a:p>
              <a:pPr defTabSz="685800" fontAlgn="auto">
                <a:spcBef>
                  <a:spcPts val="0"/>
                </a:spcBef>
              </a:pPr>
              <a:r>
                <a:rPr lang="en-US" sz="1200" dirty="0">
                  <a:solidFill>
                    <a:srgbClr val="000000"/>
                  </a:solidFill>
                  <a:latin typeface="Calibri" panose="020F0502020204030204" pitchFamily="34" charset="0"/>
                  <a:ea typeface="+mn-ea"/>
                  <a:cs typeface="+mn-cs"/>
                </a:rPr>
                <a:t>Disease progression</a:t>
              </a:r>
            </a:p>
            <a:p>
              <a:pPr defTabSz="685800" fontAlgn="auto">
                <a:spcBef>
                  <a:spcPts val="0"/>
                </a:spcBef>
              </a:pPr>
              <a:r>
                <a:rPr lang="en-US" sz="1200" dirty="0">
                  <a:solidFill>
                    <a:srgbClr val="000000"/>
                  </a:solidFill>
                  <a:latin typeface="Calibri" panose="020F0502020204030204" pitchFamily="34" charset="0"/>
                  <a:ea typeface="+mn-ea"/>
                  <a:cs typeface="+mn-cs"/>
                </a:rPr>
                <a:t>Death</a:t>
              </a:r>
            </a:p>
            <a:p>
              <a:pPr defTabSz="685800" fontAlgn="auto">
                <a:spcBef>
                  <a:spcPts val="0"/>
                </a:spcBef>
              </a:pPr>
              <a:r>
                <a:rPr lang="en-US" sz="1200" dirty="0">
                  <a:solidFill>
                    <a:srgbClr val="000000"/>
                  </a:solidFill>
                  <a:latin typeface="Calibri" panose="020F0502020204030204" pitchFamily="34" charset="0"/>
                  <a:ea typeface="+mn-ea"/>
                  <a:cs typeface="+mn-cs"/>
                </a:rPr>
                <a:t>Treatment ongoing</a:t>
              </a:r>
            </a:p>
          </p:txBody>
        </p:sp>
        <p:sp>
          <p:nvSpPr>
            <p:cNvPr id="26" name="Rectangle 25">
              <a:extLst>
                <a:ext uri="{FF2B5EF4-FFF2-40B4-BE49-F238E27FC236}">
                  <a16:creationId xmlns:a16="http://schemas.microsoft.com/office/drawing/2014/main" id="{FFDE6F98-0B8D-0A0F-4D78-D1C027C9751A}"/>
                </a:ext>
              </a:extLst>
            </p:cNvPr>
            <p:cNvSpPr/>
            <p:nvPr/>
          </p:nvSpPr>
          <p:spPr bwMode="auto">
            <a:xfrm>
              <a:off x="5840210" y="4725803"/>
              <a:ext cx="153537" cy="153537"/>
            </a:xfrm>
            <a:prstGeom prst="rect">
              <a:avLst/>
            </a:prstGeom>
            <a:solidFill>
              <a:schemeClr val="accent1"/>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27" name="Rectangle 26">
              <a:extLst>
                <a:ext uri="{FF2B5EF4-FFF2-40B4-BE49-F238E27FC236}">
                  <a16:creationId xmlns:a16="http://schemas.microsoft.com/office/drawing/2014/main" id="{702C88F5-B6F0-EF9E-34B8-C86196466D2B}"/>
                </a:ext>
              </a:extLst>
            </p:cNvPr>
            <p:cNvSpPr/>
            <p:nvPr/>
          </p:nvSpPr>
          <p:spPr bwMode="auto">
            <a:xfrm>
              <a:off x="5840210" y="4974177"/>
              <a:ext cx="153537" cy="153537"/>
            </a:xfrm>
            <a:prstGeom prst="rect">
              <a:avLst/>
            </a:prstGeom>
            <a:solidFill>
              <a:schemeClr val="accent3"/>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28" name="Isosceles Triangle 27">
              <a:extLst>
                <a:ext uri="{FF2B5EF4-FFF2-40B4-BE49-F238E27FC236}">
                  <a16:creationId xmlns:a16="http://schemas.microsoft.com/office/drawing/2014/main" id="{53602862-9DA3-55A1-FF9C-8AE510D36457}"/>
                </a:ext>
              </a:extLst>
            </p:cNvPr>
            <p:cNvSpPr/>
            <p:nvPr/>
          </p:nvSpPr>
          <p:spPr bwMode="auto">
            <a:xfrm>
              <a:off x="8174692" y="4259317"/>
              <a:ext cx="144685" cy="124729"/>
            </a:xfrm>
            <a:prstGeom prst="triangle">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29" name="Rectangle 28">
              <a:extLst>
                <a:ext uri="{FF2B5EF4-FFF2-40B4-BE49-F238E27FC236}">
                  <a16:creationId xmlns:a16="http://schemas.microsoft.com/office/drawing/2014/main" id="{797843E9-60FA-99DC-0210-C68392038F33}"/>
                </a:ext>
              </a:extLst>
            </p:cNvPr>
            <p:cNvSpPr/>
            <p:nvPr/>
          </p:nvSpPr>
          <p:spPr bwMode="auto">
            <a:xfrm>
              <a:off x="8188558" y="4506602"/>
              <a:ext cx="116952" cy="116952"/>
            </a:xfrm>
            <a:prstGeom prst="rect">
              <a:avLst/>
            </a:prstGeom>
            <a:solidFill>
              <a:schemeClr val="accent5"/>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0" name="Oval 29">
              <a:extLst>
                <a:ext uri="{FF2B5EF4-FFF2-40B4-BE49-F238E27FC236}">
                  <a16:creationId xmlns:a16="http://schemas.microsoft.com/office/drawing/2014/main" id="{E0738862-2704-4D89-D916-00CFA79B8C3D}"/>
                </a:ext>
              </a:extLst>
            </p:cNvPr>
            <p:cNvSpPr/>
            <p:nvPr/>
          </p:nvSpPr>
          <p:spPr bwMode="auto">
            <a:xfrm>
              <a:off x="8187768" y="4746110"/>
              <a:ext cx="118533" cy="118533"/>
            </a:xfrm>
            <a:prstGeom prst="ellipse">
              <a:avLst/>
            </a:prstGeom>
            <a:solidFill>
              <a:schemeClr val="accent4"/>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1" name="Arrow: Right 30">
              <a:extLst>
                <a:ext uri="{FF2B5EF4-FFF2-40B4-BE49-F238E27FC236}">
                  <a16:creationId xmlns:a16="http://schemas.microsoft.com/office/drawing/2014/main" id="{CF48E07A-B591-90A7-8581-8CC1E8298CFC}"/>
                </a:ext>
              </a:extLst>
            </p:cNvPr>
            <p:cNvSpPr/>
            <p:nvPr/>
          </p:nvSpPr>
          <p:spPr bwMode="auto">
            <a:xfrm>
              <a:off x="8152277" y="4987198"/>
              <a:ext cx="189514" cy="131655"/>
            </a:xfrm>
            <a:prstGeom prst="rightArrow">
              <a:avLst/>
            </a:prstGeom>
            <a:solidFill>
              <a:schemeClr val="accent6"/>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grpSp>
      <p:sp>
        <p:nvSpPr>
          <p:cNvPr id="32" name="TextBox 31">
            <a:extLst>
              <a:ext uri="{FF2B5EF4-FFF2-40B4-BE49-F238E27FC236}">
                <a16:creationId xmlns:a16="http://schemas.microsoft.com/office/drawing/2014/main" id="{A19BA9FF-C77A-5AFE-E242-8BBCE6178E49}"/>
              </a:ext>
            </a:extLst>
          </p:cNvPr>
          <p:cNvSpPr txBox="1"/>
          <p:nvPr/>
        </p:nvSpPr>
        <p:spPr bwMode="auto">
          <a:xfrm>
            <a:off x="1919111" y="4283132"/>
            <a:ext cx="24413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ts val="0"/>
              </a:spcBef>
            </a:pPr>
            <a:r>
              <a:rPr lang="en-US" sz="1200" dirty="0">
                <a:solidFill>
                  <a:srgbClr val="000000"/>
                </a:solidFill>
                <a:latin typeface="Calibri" panose="020F0502020204030204" pitchFamily="34" charset="0"/>
                <a:ea typeface="+mn-ea"/>
                <a:cs typeface="+mn-cs"/>
              </a:rPr>
              <a:t>600 mg BID only</a:t>
            </a:r>
          </a:p>
          <a:p>
            <a:pPr defTabSz="685800" fontAlgn="auto">
              <a:spcBef>
                <a:spcPts val="0"/>
              </a:spcBef>
            </a:pPr>
            <a:r>
              <a:rPr lang="en-US" sz="1200" dirty="0">
                <a:solidFill>
                  <a:srgbClr val="000000"/>
                </a:solidFill>
                <a:latin typeface="Calibri" panose="020F0502020204030204" pitchFamily="34" charset="0"/>
                <a:ea typeface="+mn-ea"/>
                <a:cs typeface="+mn-cs"/>
              </a:rPr>
              <a:t>600 mg BID majority of time treated</a:t>
            </a:r>
          </a:p>
        </p:txBody>
      </p:sp>
      <p:sp>
        <p:nvSpPr>
          <p:cNvPr id="33" name="TextBox 32">
            <a:extLst>
              <a:ext uri="{FF2B5EF4-FFF2-40B4-BE49-F238E27FC236}">
                <a16:creationId xmlns:a16="http://schemas.microsoft.com/office/drawing/2014/main" id="{3E8474B9-4DA9-8C7D-CEF8-439B7B168AF7}"/>
              </a:ext>
            </a:extLst>
          </p:cNvPr>
          <p:cNvSpPr txBox="1"/>
          <p:nvPr/>
        </p:nvSpPr>
        <p:spPr bwMode="auto">
          <a:xfrm>
            <a:off x="5011003" y="4283132"/>
            <a:ext cx="24413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ts val="0"/>
              </a:spcBef>
            </a:pPr>
            <a:r>
              <a:rPr lang="en-US" sz="1200" dirty="0">
                <a:solidFill>
                  <a:srgbClr val="000000"/>
                </a:solidFill>
                <a:latin typeface="Calibri" panose="020F0502020204030204" pitchFamily="34" charset="0"/>
                <a:ea typeface="+mn-ea"/>
                <a:cs typeface="+mn-cs"/>
              </a:rPr>
              <a:t>400 mg BID majority of time treated</a:t>
            </a:r>
          </a:p>
          <a:p>
            <a:pPr defTabSz="685800" fontAlgn="auto">
              <a:spcBef>
                <a:spcPts val="0"/>
              </a:spcBef>
            </a:pPr>
            <a:r>
              <a:rPr lang="en-US" sz="1200" dirty="0">
                <a:solidFill>
                  <a:srgbClr val="000000"/>
                </a:solidFill>
                <a:latin typeface="Calibri" panose="020F0502020204030204" pitchFamily="34" charset="0"/>
                <a:ea typeface="+mn-ea"/>
                <a:cs typeface="+mn-cs"/>
              </a:rPr>
              <a:t>200 mg BID majority of time treated</a:t>
            </a:r>
          </a:p>
        </p:txBody>
      </p:sp>
      <p:sp>
        <p:nvSpPr>
          <p:cNvPr id="34" name="Rectangle 33">
            <a:extLst>
              <a:ext uri="{FF2B5EF4-FFF2-40B4-BE49-F238E27FC236}">
                <a16:creationId xmlns:a16="http://schemas.microsoft.com/office/drawing/2014/main" id="{E06D4E4D-C1B0-30E6-C922-8766C0CECFA0}"/>
              </a:ext>
            </a:extLst>
          </p:cNvPr>
          <p:cNvSpPr/>
          <p:nvPr/>
        </p:nvSpPr>
        <p:spPr bwMode="auto">
          <a:xfrm>
            <a:off x="1795683" y="4357098"/>
            <a:ext cx="115153" cy="115153"/>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5" name="Rectangle 34">
            <a:extLst>
              <a:ext uri="{FF2B5EF4-FFF2-40B4-BE49-F238E27FC236}">
                <a16:creationId xmlns:a16="http://schemas.microsoft.com/office/drawing/2014/main" id="{1612D111-7F4F-1992-2F0F-F38BB9BEB131}"/>
              </a:ext>
            </a:extLst>
          </p:cNvPr>
          <p:cNvSpPr/>
          <p:nvPr/>
        </p:nvSpPr>
        <p:spPr bwMode="auto">
          <a:xfrm>
            <a:off x="1795683" y="4543379"/>
            <a:ext cx="115153" cy="115153"/>
          </a:xfrm>
          <a:prstGeom prst="rect">
            <a:avLst/>
          </a:prstGeom>
          <a:solidFill>
            <a:schemeClr val="accent3">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6" name="Rectangle 35">
            <a:extLst>
              <a:ext uri="{FF2B5EF4-FFF2-40B4-BE49-F238E27FC236}">
                <a16:creationId xmlns:a16="http://schemas.microsoft.com/office/drawing/2014/main" id="{C0B0926B-93A3-8EB2-3D18-78641372BCFF}"/>
              </a:ext>
            </a:extLst>
          </p:cNvPr>
          <p:cNvSpPr/>
          <p:nvPr/>
        </p:nvSpPr>
        <p:spPr bwMode="auto">
          <a:xfrm>
            <a:off x="4906161" y="4357098"/>
            <a:ext cx="115153" cy="115153"/>
          </a:xfrm>
          <a:prstGeom prst="rect">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7" name="Rectangle 36">
            <a:extLst>
              <a:ext uri="{FF2B5EF4-FFF2-40B4-BE49-F238E27FC236}">
                <a16:creationId xmlns:a16="http://schemas.microsoft.com/office/drawing/2014/main" id="{054B72A0-4B46-F5C2-7B5B-430658B3BDF7}"/>
              </a:ext>
            </a:extLst>
          </p:cNvPr>
          <p:cNvSpPr/>
          <p:nvPr/>
        </p:nvSpPr>
        <p:spPr bwMode="auto">
          <a:xfrm>
            <a:off x="4906161" y="4543379"/>
            <a:ext cx="115153" cy="115153"/>
          </a:xfrm>
          <a:prstGeom prst="rect">
            <a:avLst/>
          </a:prstGeom>
          <a:solidFill>
            <a:schemeClr val="accent6">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8" name="Rectangle 37">
            <a:extLst>
              <a:ext uri="{FF2B5EF4-FFF2-40B4-BE49-F238E27FC236}">
                <a16:creationId xmlns:a16="http://schemas.microsoft.com/office/drawing/2014/main" id="{7BEE089F-C212-CCBC-99F7-B11F5F7FB89C}"/>
              </a:ext>
            </a:extLst>
          </p:cNvPr>
          <p:cNvSpPr/>
          <p:nvPr/>
        </p:nvSpPr>
        <p:spPr bwMode="auto">
          <a:xfrm>
            <a:off x="1151280" y="1959575"/>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39" name="Rectangle 38">
            <a:extLst>
              <a:ext uri="{FF2B5EF4-FFF2-40B4-BE49-F238E27FC236}">
                <a16:creationId xmlns:a16="http://schemas.microsoft.com/office/drawing/2014/main" id="{98C181C0-1ADD-CF38-1D55-F27EF043C0DE}"/>
              </a:ext>
            </a:extLst>
          </p:cNvPr>
          <p:cNvSpPr/>
          <p:nvPr/>
        </p:nvSpPr>
        <p:spPr bwMode="auto">
          <a:xfrm>
            <a:off x="1151280" y="2099784"/>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0" name="Rectangle 39">
            <a:extLst>
              <a:ext uri="{FF2B5EF4-FFF2-40B4-BE49-F238E27FC236}">
                <a16:creationId xmlns:a16="http://schemas.microsoft.com/office/drawing/2014/main" id="{787B6A46-BC1E-32E7-B306-185DBE808A78}"/>
              </a:ext>
            </a:extLst>
          </p:cNvPr>
          <p:cNvSpPr/>
          <p:nvPr/>
        </p:nvSpPr>
        <p:spPr bwMode="auto">
          <a:xfrm>
            <a:off x="1151280" y="2378675"/>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1" name="Rectangle 40">
            <a:extLst>
              <a:ext uri="{FF2B5EF4-FFF2-40B4-BE49-F238E27FC236}">
                <a16:creationId xmlns:a16="http://schemas.microsoft.com/office/drawing/2014/main" id="{CA2CB494-1493-B811-69E5-DACE961C1DB3}"/>
              </a:ext>
            </a:extLst>
          </p:cNvPr>
          <p:cNvSpPr/>
          <p:nvPr/>
        </p:nvSpPr>
        <p:spPr bwMode="auto">
          <a:xfrm>
            <a:off x="1151280" y="2518884"/>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2" name="Rectangle 41">
            <a:extLst>
              <a:ext uri="{FF2B5EF4-FFF2-40B4-BE49-F238E27FC236}">
                <a16:creationId xmlns:a16="http://schemas.microsoft.com/office/drawing/2014/main" id="{AF540391-902C-3C28-6630-0006BC1FB18F}"/>
              </a:ext>
            </a:extLst>
          </p:cNvPr>
          <p:cNvSpPr/>
          <p:nvPr/>
        </p:nvSpPr>
        <p:spPr bwMode="auto">
          <a:xfrm>
            <a:off x="1151280" y="2803998"/>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3" name="Rectangle 42">
            <a:extLst>
              <a:ext uri="{FF2B5EF4-FFF2-40B4-BE49-F238E27FC236}">
                <a16:creationId xmlns:a16="http://schemas.microsoft.com/office/drawing/2014/main" id="{D0C342DC-0CB9-7347-C7BE-8485C5BDB135}"/>
              </a:ext>
            </a:extLst>
          </p:cNvPr>
          <p:cNvSpPr/>
          <p:nvPr/>
        </p:nvSpPr>
        <p:spPr bwMode="auto">
          <a:xfrm>
            <a:off x="1151280" y="2944207"/>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4" name="Rectangle 43">
            <a:extLst>
              <a:ext uri="{FF2B5EF4-FFF2-40B4-BE49-F238E27FC236}">
                <a16:creationId xmlns:a16="http://schemas.microsoft.com/office/drawing/2014/main" id="{8D432BA1-79E8-92A6-2162-CCD4DC923460}"/>
              </a:ext>
            </a:extLst>
          </p:cNvPr>
          <p:cNvSpPr/>
          <p:nvPr/>
        </p:nvSpPr>
        <p:spPr bwMode="auto">
          <a:xfrm>
            <a:off x="1151280" y="3084417"/>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5" name="Rectangle 44">
            <a:extLst>
              <a:ext uri="{FF2B5EF4-FFF2-40B4-BE49-F238E27FC236}">
                <a16:creationId xmlns:a16="http://schemas.microsoft.com/office/drawing/2014/main" id="{5EE246FA-29A9-0D8D-A122-32E87871120A}"/>
              </a:ext>
            </a:extLst>
          </p:cNvPr>
          <p:cNvSpPr/>
          <p:nvPr/>
        </p:nvSpPr>
        <p:spPr bwMode="auto">
          <a:xfrm>
            <a:off x="1151280" y="3508551"/>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6" name="Rectangle 45">
            <a:extLst>
              <a:ext uri="{FF2B5EF4-FFF2-40B4-BE49-F238E27FC236}">
                <a16:creationId xmlns:a16="http://schemas.microsoft.com/office/drawing/2014/main" id="{0E6E2797-F00C-8060-0717-EA0D68FD9E58}"/>
              </a:ext>
            </a:extLst>
          </p:cNvPr>
          <p:cNvSpPr/>
          <p:nvPr/>
        </p:nvSpPr>
        <p:spPr bwMode="auto">
          <a:xfrm>
            <a:off x="1151280" y="3648760"/>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7" name="Rectangle 46">
            <a:extLst>
              <a:ext uri="{FF2B5EF4-FFF2-40B4-BE49-F238E27FC236}">
                <a16:creationId xmlns:a16="http://schemas.microsoft.com/office/drawing/2014/main" id="{4CC56300-D0CF-A6F8-FED6-EE353D5C20CF}"/>
              </a:ext>
            </a:extLst>
          </p:cNvPr>
          <p:cNvSpPr/>
          <p:nvPr/>
        </p:nvSpPr>
        <p:spPr bwMode="auto">
          <a:xfrm>
            <a:off x="1151280" y="3788970"/>
            <a:ext cx="144121" cy="74807"/>
          </a:xfrm>
          <a:prstGeom prst="rect">
            <a:avLst/>
          </a:prstGeom>
          <a:solidFill>
            <a:schemeClr val="accent4">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8" name="Rectangle 47">
            <a:extLst>
              <a:ext uri="{FF2B5EF4-FFF2-40B4-BE49-F238E27FC236}">
                <a16:creationId xmlns:a16="http://schemas.microsoft.com/office/drawing/2014/main" id="{FAD65039-6C81-6A91-78EF-4C317E9318D0}"/>
              </a:ext>
            </a:extLst>
          </p:cNvPr>
          <p:cNvSpPr/>
          <p:nvPr/>
        </p:nvSpPr>
        <p:spPr bwMode="auto">
          <a:xfrm>
            <a:off x="1151280" y="3358365"/>
            <a:ext cx="144121" cy="74807"/>
          </a:xfrm>
          <a:prstGeom prst="rect">
            <a:avLst/>
          </a:prstGeom>
          <a:solidFill>
            <a:schemeClr val="accent3">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49" name="Rectangle 48">
            <a:extLst>
              <a:ext uri="{FF2B5EF4-FFF2-40B4-BE49-F238E27FC236}">
                <a16:creationId xmlns:a16="http://schemas.microsoft.com/office/drawing/2014/main" id="{FBA28B77-41DA-0750-D99C-930E970B7C27}"/>
              </a:ext>
            </a:extLst>
          </p:cNvPr>
          <p:cNvSpPr/>
          <p:nvPr/>
        </p:nvSpPr>
        <p:spPr bwMode="auto">
          <a:xfrm>
            <a:off x="1151280" y="3223918"/>
            <a:ext cx="144121" cy="74807"/>
          </a:xfrm>
          <a:prstGeom prst="rect">
            <a:avLst/>
          </a:prstGeom>
          <a:solidFill>
            <a:schemeClr val="accent3">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50" name="Rectangle 49">
            <a:extLst>
              <a:ext uri="{FF2B5EF4-FFF2-40B4-BE49-F238E27FC236}">
                <a16:creationId xmlns:a16="http://schemas.microsoft.com/office/drawing/2014/main" id="{D98BF485-1EDE-322D-DD93-1DFF553B7D7A}"/>
              </a:ext>
            </a:extLst>
          </p:cNvPr>
          <p:cNvSpPr/>
          <p:nvPr/>
        </p:nvSpPr>
        <p:spPr bwMode="auto">
          <a:xfrm>
            <a:off x="1151280" y="2661750"/>
            <a:ext cx="144121" cy="74807"/>
          </a:xfrm>
          <a:prstGeom prst="rect">
            <a:avLst/>
          </a:prstGeom>
          <a:solidFill>
            <a:schemeClr val="accent3">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51" name="Rectangle 50">
            <a:extLst>
              <a:ext uri="{FF2B5EF4-FFF2-40B4-BE49-F238E27FC236}">
                <a16:creationId xmlns:a16="http://schemas.microsoft.com/office/drawing/2014/main" id="{CDF54E6D-68E5-6CE7-B9F9-020DD4995596}"/>
              </a:ext>
            </a:extLst>
          </p:cNvPr>
          <p:cNvSpPr/>
          <p:nvPr/>
        </p:nvSpPr>
        <p:spPr bwMode="auto">
          <a:xfrm>
            <a:off x="1151280" y="2243545"/>
            <a:ext cx="144121" cy="74807"/>
          </a:xfrm>
          <a:prstGeom prst="rect">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52" name="Rectangle 51">
            <a:extLst>
              <a:ext uri="{FF2B5EF4-FFF2-40B4-BE49-F238E27FC236}">
                <a16:creationId xmlns:a16="http://schemas.microsoft.com/office/drawing/2014/main" id="{41956CE1-A655-93C9-3833-B00CCF6ADE26}"/>
              </a:ext>
            </a:extLst>
          </p:cNvPr>
          <p:cNvSpPr/>
          <p:nvPr/>
        </p:nvSpPr>
        <p:spPr bwMode="auto">
          <a:xfrm>
            <a:off x="1151280" y="1820613"/>
            <a:ext cx="144121" cy="74807"/>
          </a:xfrm>
          <a:prstGeom prst="rect">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53" name="Rectangle 52">
            <a:extLst>
              <a:ext uri="{FF2B5EF4-FFF2-40B4-BE49-F238E27FC236}">
                <a16:creationId xmlns:a16="http://schemas.microsoft.com/office/drawing/2014/main" id="{5D4B73E0-1165-438E-1951-6DE8FEA1B60E}"/>
              </a:ext>
            </a:extLst>
          </p:cNvPr>
          <p:cNvSpPr/>
          <p:nvPr/>
        </p:nvSpPr>
        <p:spPr bwMode="auto">
          <a:xfrm>
            <a:off x="1151280" y="1542720"/>
            <a:ext cx="144121" cy="74807"/>
          </a:xfrm>
          <a:prstGeom prst="rect">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54" name="Rectangle 53">
            <a:extLst>
              <a:ext uri="{FF2B5EF4-FFF2-40B4-BE49-F238E27FC236}">
                <a16:creationId xmlns:a16="http://schemas.microsoft.com/office/drawing/2014/main" id="{65673D13-BB98-1AA1-0361-04E9544A90DC}"/>
              </a:ext>
            </a:extLst>
          </p:cNvPr>
          <p:cNvSpPr/>
          <p:nvPr/>
        </p:nvSpPr>
        <p:spPr bwMode="auto">
          <a:xfrm>
            <a:off x="1151280" y="1400751"/>
            <a:ext cx="144121" cy="74807"/>
          </a:xfrm>
          <a:prstGeom prst="rect">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55" name="Rectangle 54">
            <a:extLst>
              <a:ext uri="{FF2B5EF4-FFF2-40B4-BE49-F238E27FC236}">
                <a16:creationId xmlns:a16="http://schemas.microsoft.com/office/drawing/2014/main" id="{2250C257-C135-0817-BBF0-F8F4332CECAD}"/>
              </a:ext>
            </a:extLst>
          </p:cNvPr>
          <p:cNvSpPr/>
          <p:nvPr/>
        </p:nvSpPr>
        <p:spPr bwMode="auto">
          <a:xfrm>
            <a:off x="1151280" y="1261592"/>
            <a:ext cx="144121" cy="74807"/>
          </a:xfrm>
          <a:prstGeom prst="rect">
            <a:avLst/>
          </a:prstGeom>
          <a:solidFill>
            <a:schemeClr val="accent6">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56" name="Rectangle 55">
            <a:extLst>
              <a:ext uri="{FF2B5EF4-FFF2-40B4-BE49-F238E27FC236}">
                <a16:creationId xmlns:a16="http://schemas.microsoft.com/office/drawing/2014/main" id="{BEAC8ED3-4B53-798E-2AD8-987F3644AEED}"/>
              </a:ext>
            </a:extLst>
          </p:cNvPr>
          <p:cNvSpPr/>
          <p:nvPr/>
        </p:nvSpPr>
        <p:spPr bwMode="auto">
          <a:xfrm>
            <a:off x="1151280" y="1682221"/>
            <a:ext cx="144121" cy="74807"/>
          </a:xfrm>
          <a:prstGeom prst="rect">
            <a:avLst/>
          </a:prstGeom>
          <a:solidFill>
            <a:schemeClr val="accent6">
              <a:lumMod val="60000"/>
              <a:lumOff val="40000"/>
            </a:schemeClr>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76" name="TextBox 75">
            <a:extLst>
              <a:ext uri="{FF2B5EF4-FFF2-40B4-BE49-F238E27FC236}">
                <a16:creationId xmlns:a16="http://schemas.microsoft.com/office/drawing/2014/main" id="{AD42ADAE-3292-693A-03EA-B8A000B04031}"/>
              </a:ext>
            </a:extLst>
          </p:cNvPr>
          <p:cNvSpPr txBox="1"/>
          <p:nvPr/>
        </p:nvSpPr>
        <p:spPr bwMode="auto">
          <a:xfrm>
            <a:off x="1634626" y="3730698"/>
            <a:ext cx="3145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NE</a:t>
            </a:r>
          </a:p>
        </p:txBody>
      </p:sp>
      <p:sp>
        <p:nvSpPr>
          <p:cNvPr id="77" name="TextBox 76">
            <a:extLst>
              <a:ext uri="{FF2B5EF4-FFF2-40B4-BE49-F238E27FC236}">
                <a16:creationId xmlns:a16="http://schemas.microsoft.com/office/drawing/2014/main" id="{38B02B98-C178-065E-6B48-F43B44344A89}"/>
              </a:ext>
            </a:extLst>
          </p:cNvPr>
          <p:cNvSpPr txBox="1"/>
          <p:nvPr/>
        </p:nvSpPr>
        <p:spPr bwMode="auto">
          <a:xfrm>
            <a:off x="1670989" y="3579102"/>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78" name="TextBox 77">
            <a:extLst>
              <a:ext uri="{FF2B5EF4-FFF2-40B4-BE49-F238E27FC236}">
                <a16:creationId xmlns:a16="http://schemas.microsoft.com/office/drawing/2014/main" id="{DE647D0D-E5B4-BBBE-F80E-7E6D3403C64B}"/>
              </a:ext>
            </a:extLst>
          </p:cNvPr>
          <p:cNvSpPr txBox="1"/>
          <p:nvPr/>
        </p:nvSpPr>
        <p:spPr bwMode="auto">
          <a:xfrm>
            <a:off x="1872710" y="3441011"/>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79" name="TextBox 78">
            <a:extLst>
              <a:ext uri="{FF2B5EF4-FFF2-40B4-BE49-F238E27FC236}">
                <a16:creationId xmlns:a16="http://schemas.microsoft.com/office/drawing/2014/main" id="{039E93E8-C0EC-9107-568B-53BA2FDA6822}"/>
              </a:ext>
            </a:extLst>
          </p:cNvPr>
          <p:cNvSpPr txBox="1"/>
          <p:nvPr/>
        </p:nvSpPr>
        <p:spPr bwMode="auto">
          <a:xfrm>
            <a:off x="2011363" y="3296636"/>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80" name="TextBox 79">
            <a:extLst>
              <a:ext uri="{FF2B5EF4-FFF2-40B4-BE49-F238E27FC236}">
                <a16:creationId xmlns:a16="http://schemas.microsoft.com/office/drawing/2014/main" id="{16ADFDE8-DDEA-47F1-8195-728732CA73E2}"/>
              </a:ext>
            </a:extLst>
          </p:cNvPr>
          <p:cNvSpPr txBox="1"/>
          <p:nvPr/>
        </p:nvSpPr>
        <p:spPr bwMode="auto">
          <a:xfrm>
            <a:off x="2212821" y="3163254"/>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81" name="TextBox 80">
            <a:extLst>
              <a:ext uri="{FF2B5EF4-FFF2-40B4-BE49-F238E27FC236}">
                <a16:creationId xmlns:a16="http://schemas.microsoft.com/office/drawing/2014/main" id="{453067C1-006D-FAC8-AC0A-EA37D10780FA}"/>
              </a:ext>
            </a:extLst>
          </p:cNvPr>
          <p:cNvSpPr txBox="1"/>
          <p:nvPr/>
        </p:nvSpPr>
        <p:spPr bwMode="auto">
          <a:xfrm>
            <a:off x="2522383" y="3016169"/>
            <a:ext cx="3145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PD</a:t>
            </a:r>
          </a:p>
        </p:txBody>
      </p:sp>
      <p:sp>
        <p:nvSpPr>
          <p:cNvPr id="83" name="TextBox 82">
            <a:extLst>
              <a:ext uri="{FF2B5EF4-FFF2-40B4-BE49-F238E27FC236}">
                <a16:creationId xmlns:a16="http://schemas.microsoft.com/office/drawing/2014/main" id="{B80F1F56-8B2C-9F21-9B10-8B869A52297C}"/>
              </a:ext>
            </a:extLst>
          </p:cNvPr>
          <p:cNvSpPr txBox="1"/>
          <p:nvPr/>
        </p:nvSpPr>
        <p:spPr bwMode="auto">
          <a:xfrm>
            <a:off x="2655674" y="2880013"/>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84" name="TextBox 83">
            <a:extLst>
              <a:ext uri="{FF2B5EF4-FFF2-40B4-BE49-F238E27FC236}">
                <a16:creationId xmlns:a16="http://schemas.microsoft.com/office/drawing/2014/main" id="{43605748-288E-C882-ACF5-55465B1F5900}"/>
              </a:ext>
            </a:extLst>
          </p:cNvPr>
          <p:cNvSpPr txBox="1"/>
          <p:nvPr/>
        </p:nvSpPr>
        <p:spPr bwMode="auto">
          <a:xfrm>
            <a:off x="2662237" y="2734802"/>
            <a:ext cx="3064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PR</a:t>
            </a:r>
          </a:p>
        </p:txBody>
      </p:sp>
      <p:sp>
        <p:nvSpPr>
          <p:cNvPr id="85" name="TextBox 84">
            <a:extLst>
              <a:ext uri="{FF2B5EF4-FFF2-40B4-BE49-F238E27FC236}">
                <a16:creationId xmlns:a16="http://schemas.microsoft.com/office/drawing/2014/main" id="{40FE3642-E907-CDF2-4747-5E4CD4ECFF49}"/>
              </a:ext>
            </a:extLst>
          </p:cNvPr>
          <p:cNvSpPr txBox="1"/>
          <p:nvPr/>
        </p:nvSpPr>
        <p:spPr bwMode="auto">
          <a:xfrm>
            <a:off x="3020734" y="2456965"/>
            <a:ext cx="3064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PR</a:t>
            </a:r>
          </a:p>
        </p:txBody>
      </p:sp>
      <p:sp>
        <p:nvSpPr>
          <p:cNvPr id="86" name="TextBox 85">
            <a:extLst>
              <a:ext uri="{FF2B5EF4-FFF2-40B4-BE49-F238E27FC236}">
                <a16:creationId xmlns:a16="http://schemas.microsoft.com/office/drawing/2014/main" id="{FA2BA774-D5BA-182B-7E97-493CE205B8FB}"/>
              </a:ext>
            </a:extLst>
          </p:cNvPr>
          <p:cNvSpPr txBox="1"/>
          <p:nvPr/>
        </p:nvSpPr>
        <p:spPr bwMode="auto">
          <a:xfrm>
            <a:off x="3013288" y="2595155"/>
            <a:ext cx="3145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PD</a:t>
            </a:r>
          </a:p>
        </p:txBody>
      </p:sp>
      <p:sp>
        <p:nvSpPr>
          <p:cNvPr id="87" name="TextBox 86">
            <a:extLst>
              <a:ext uri="{FF2B5EF4-FFF2-40B4-BE49-F238E27FC236}">
                <a16:creationId xmlns:a16="http://schemas.microsoft.com/office/drawing/2014/main" id="{6EFC7A64-E7D2-336F-EC0C-160AFB8787CC}"/>
              </a:ext>
            </a:extLst>
          </p:cNvPr>
          <p:cNvSpPr txBox="1"/>
          <p:nvPr/>
        </p:nvSpPr>
        <p:spPr bwMode="auto">
          <a:xfrm>
            <a:off x="3020734" y="2313529"/>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CR</a:t>
            </a:r>
          </a:p>
        </p:txBody>
      </p:sp>
      <p:sp>
        <p:nvSpPr>
          <p:cNvPr id="88" name="TextBox 87">
            <a:extLst>
              <a:ext uri="{FF2B5EF4-FFF2-40B4-BE49-F238E27FC236}">
                <a16:creationId xmlns:a16="http://schemas.microsoft.com/office/drawing/2014/main" id="{388C1554-DEED-047A-ABF5-8807DBD17DBE}"/>
              </a:ext>
            </a:extLst>
          </p:cNvPr>
          <p:cNvSpPr txBox="1"/>
          <p:nvPr/>
        </p:nvSpPr>
        <p:spPr bwMode="auto">
          <a:xfrm>
            <a:off x="3192163" y="2175272"/>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89" name="TextBox 88">
            <a:extLst>
              <a:ext uri="{FF2B5EF4-FFF2-40B4-BE49-F238E27FC236}">
                <a16:creationId xmlns:a16="http://schemas.microsoft.com/office/drawing/2014/main" id="{B571D253-6336-47D3-01D4-C74462B2476D}"/>
              </a:ext>
            </a:extLst>
          </p:cNvPr>
          <p:cNvSpPr txBox="1"/>
          <p:nvPr/>
        </p:nvSpPr>
        <p:spPr bwMode="auto">
          <a:xfrm>
            <a:off x="3323329" y="2038534"/>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90" name="TextBox 89">
            <a:extLst>
              <a:ext uri="{FF2B5EF4-FFF2-40B4-BE49-F238E27FC236}">
                <a16:creationId xmlns:a16="http://schemas.microsoft.com/office/drawing/2014/main" id="{D8F65B23-D7CF-97B7-6A0E-4EED5765452F}"/>
              </a:ext>
            </a:extLst>
          </p:cNvPr>
          <p:cNvSpPr txBox="1"/>
          <p:nvPr/>
        </p:nvSpPr>
        <p:spPr bwMode="auto">
          <a:xfrm>
            <a:off x="4046686" y="1618366"/>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91" name="TextBox 90">
            <a:extLst>
              <a:ext uri="{FF2B5EF4-FFF2-40B4-BE49-F238E27FC236}">
                <a16:creationId xmlns:a16="http://schemas.microsoft.com/office/drawing/2014/main" id="{22542063-216A-3852-E9CA-5B5AAA75A781}"/>
              </a:ext>
            </a:extLst>
          </p:cNvPr>
          <p:cNvSpPr txBox="1"/>
          <p:nvPr/>
        </p:nvSpPr>
        <p:spPr bwMode="auto">
          <a:xfrm>
            <a:off x="4046686" y="1757573"/>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92" name="TextBox 91">
            <a:extLst>
              <a:ext uri="{FF2B5EF4-FFF2-40B4-BE49-F238E27FC236}">
                <a16:creationId xmlns:a16="http://schemas.microsoft.com/office/drawing/2014/main" id="{01A5BA50-5D6C-E56F-1D79-BC24F384D024}"/>
              </a:ext>
            </a:extLst>
          </p:cNvPr>
          <p:cNvSpPr txBox="1"/>
          <p:nvPr/>
        </p:nvSpPr>
        <p:spPr bwMode="auto">
          <a:xfrm>
            <a:off x="4001051" y="1893103"/>
            <a:ext cx="30649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PR</a:t>
            </a:r>
          </a:p>
        </p:txBody>
      </p:sp>
      <p:sp>
        <p:nvSpPr>
          <p:cNvPr id="93" name="TextBox 92">
            <a:extLst>
              <a:ext uri="{FF2B5EF4-FFF2-40B4-BE49-F238E27FC236}">
                <a16:creationId xmlns:a16="http://schemas.microsoft.com/office/drawing/2014/main" id="{06B354D5-ADDD-17B7-EDD0-36F9626569E3}"/>
              </a:ext>
            </a:extLst>
          </p:cNvPr>
          <p:cNvSpPr txBox="1"/>
          <p:nvPr/>
        </p:nvSpPr>
        <p:spPr bwMode="auto">
          <a:xfrm>
            <a:off x="4524482" y="1474332"/>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CR</a:t>
            </a:r>
          </a:p>
        </p:txBody>
      </p:sp>
      <p:sp>
        <p:nvSpPr>
          <p:cNvPr id="94" name="TextBox 93">
            <a:extLst>
              <a:ext uri="{FF2B5EF4-FFF2-40B4-BE49-F238E27FC236}">
                <a16:creationId xmlns:a16="http://schemas.microsoft.com/office/drawing/2014/main" id="{995234FB-3A1A-753D-5C53-499CF01A0C16}"/>
              </a:ext>
            </a:extLst>
          </p:cNvPr>
          <p:cNvSpPr txBox="1"/>
          <p:nvPr/>
        </p:nvSpPr>
        <p:spPr bwMode="auto">
          <a:xfrm>
            <a:off x="7534275" y="1195845"/>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SD</a:t>
            </a:r>
          </a:p>
        </p:txBody>
      </p:sp>
      <p:sp>
        <p:nvSpPr>
          <p:cNvPr id="95" name="Isosceles Triangle 94">
            <a:extLst>
              <a:ext uri="{FF2B5EF4-FFF2-40B4-BE49-F238E27FC236}">
                <a16:creationId xmlns:a16="http://schemas.microsoft.com/office/drawing/2014/main" id="{98ECA4C2-A973-3176-B4AB-3440F502C3F6}"/>
              </a:ext>
            </a:extLst>
          </p:cNvPr>
          <p:cNvSpPr/>
          <p:nvPr/>
        </p:nvSpPr>
        <p:spPr bwMode="auto">
          <a:xfrm>
            <a:off x="1937195" y="1405458"/>
            <a:ext cx="86028" cy="74162"/>
          </a:xfrm>
          <a:prstGeom prst="triangle">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96" name="Isosceles Triangle 95">
            <a:extLst>
              <a:ext uri="{FF2B5EF4-FFF2-40B4-BE49-F238E27FC236}">
                <a16:creationId xmlns:a16="http://schemas.microsoft.com/office/drawing/2014/main" id="{60300309-2523-3670-4D5F-EC19A836A94D}"/>
              </a:ext>
            </a:extLst>
          </p:cNvPr>
          <p:cNvSpPr/>
          <p:nvPr/>
        </p:nvSpPr>
        <p:spPr bwMode="auto">
          <a:xfrm>
            <a:off x="1829696" y="1539761"/>
            <a:ext cx="86028" cy="74162"/>
          </a:xfrm>
          <a:prstGeom prst="triangle">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97" name="Isosceles Triangle 96">
            <a:extLst>
              <a:ext uri="{FF2B5EF4-FFF2-40B4-BE49-F238E27FC236}">
                <a16:creationId xmlns:a16="http://schemas.microsoft.com/office/drawing/2014/main" id="{A54655FA-BACC-27C2-1918-4A4687A1158F}"/>
              </a:ext>
            </a:extLst>
          </p:cNvPr>
          <p:cNvSpPr/>
          <p:nvPr/>
        </p:nvSpPr>
        <p:spPr bwMode="auto">
          <a:xfrm>
            <a:off x="1992453" y="1965096"/>
            <a:ext cx="86028" cy="74162"/>
          </a:xfrm>
          <a:prstGeom prst="triangle">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98" name="Isosceles Triangle 97">
            <a:extLst>
              <a:ext uri="{FF2B5EF4-FFF2-40B4-BE49-F238E27FC236}">
                <a16:creationId xmlns:a16="http://schemas.microsoft.com/office/drawing/2014/main" id="{1FDA5E0D-CF43-D673-759F-2C99F9181B5A}"/>
              </a:ext>
            </a:extLst>
          </p:cNvPr>
          <p:cNvSpPr/>
          <p:nvPr/>
        </p:nvSpPr>
        <p:spPr bwMode="auto">
          <a:xfrm>
            <a:off x="1907204" y="2378997"/>
            <a:ext cx="86028" cy="74162"/>
          </a:xfrm>
          <a:prstGeom prst="triangle">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99" name="Isosceles Triangle 98">
            <a:extLst>
              <a:ext uri="{FF2B5EF4-FFF2-40B4-BE49-F238E27FC236}">
                <a16:creationId xmlns:a16="http://schemas.microsoft.com/office/drawing/2014/main" id="{900ED459-EF01-A0CF-554F-6F11A2A1B859}"/>
              </a:ext>
            </a:extLst>
          </p:cNvPr>
          <p:cNvSpPr/>
          <p:nvPr/>
        </p:nvSpPr>
        <p:spPr bwMode="auto">
          <a:xfrm>
            <a:off x="1995677" y="2516391"/>
            <a:ext cx="86028" cy="74162"/>
          </a:xfrm>
          <a:prstGeom prst="triangle">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00" name="Isosceles Triangle 99">
            <a:extLst>
              <a:ext uri="{FF2B5EF4-FFF2-40B4-BE49-F238E27FC236}">
                <a16:creationId xmlns:a16="http://schemas.microsoft.com/office/drawing/2014/main" id="{A452BFF8-BD06-B231-DE8C-B1759CC2D9E8}"/>
              </a:ext>
            </a:extLst>
          </p:cNvPr>
          <p:cNvSpPr/>
          <p:nvPr/>
        </p:nvSpPr>
        <p:spPr bwMode="auto">
          <a:xfrm>
            <a:off x="1921904" y="2803884"/>
            <a:ext cx="86028" cy="74162"/>
          </a:xfrm>
          <a:prstGeom prst="triangle">
            <a:avLst/>
          </a:prstGeom>
          <a:solidFill>
            <a:schemeClr val="accent2"/>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02" name="Rectangle 101">
            <a:extLst>
              <a:ext uri="{FF2B5EF4-FFF2-40B4-BE49-F238E27FC236}">
                <a16:creationId xmlns:a16="http://schemas.microsoft.com/office/drawing/2014/main" id="{2EE7DDC8-0A67-32D2-6297-3A17CD5EFA48}"/>
              </a:ext>
            </a:extLst>
          </p:cNvPr>
          <p:cNvSpPr/>
          <p:nvPr/>
        </p:nvSpPr>
        <p:spPr bwMode="auto">
          <a:xfrm>
            <a:off x="3277221" y="1262663"/>
            <a:ext cx="73144" cy="73144"/>
          </a:xfrm>
          <a:prstGeom prst="rect">
            <a:avLst/>
          </a:prstGeom>
          <a:solidFill>
            <a:schemeClr val="accent5"/>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03" name="Rectangle 102">
            <a:extLst>
              <a:ext uri="{FF2B5EF4-FFF2-40B4-BE49-F238E27FC236}">
                <a16:creationId xmlns:a16="http://schemas.microsoft.com/office/drawing/2014/main" id="{DCDC7B59-C2A0-6808-A265-90C3894EDC94}"/>
              </a:ext>
            </a:extLst>
          </p:cNvPr>
          <p:cNvSpPr/>
          <p:nvPr/>
        </p:nvSpPr>
        <p:spPr bwMode="auto">
          <a:xfrm>
            <a:off x="3305296" y="1819734"/>
            <a:ext cx="73144" cy="73144"/>
          </a:xfrm>
          <a:prstGeom prst="rect">
            <a:avLst/>
          </a:prstGeom>
          <a:solidFill>
            <a:schemeClr val="accent5"/>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04" name="Rectangle 103">
            <a:extLst>
              <a:ext uri="{FF2B5EF4-FFF2-40B4-BE49-F238E27FC236}">
                <a16:creationId xmlns:a16="http://schemas.microsoft.com/office/drawing/2014/main" id="{DBB1D591-E53F-528D-D910-466317FD0F73}"/>
              </a:ext>
            </a:extLst>
          </p:cNvPr>
          <p:cNvSpPr/>
          <p:nvPr/>
        </p:nvSpPr>
        <p:spPr bwMode="auto">
          <a:xfrm>
            <a:off x="3113178" y="2240544"/>
            <a:ext cx="73144" cy="73144"/>
          </a:xfrm>
          <a:prstGeom prst="rect">
            <a:avLst/>
          </a:prstGeom>
          <a:solidFill>
            <a:schemeClr val="accent5"/>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05" name="Rectangle 104">
            <a:extLst>
              <a:ext uri="{FF2B5EF4-FFF2-40B4-BE49-F238E27FC236}">
                <a16:creationId xmlns:a16="http://schemas.microsoft.com/office/drawing/2014/main" id="{FB6D72F6-D2A1-9518-F4BD-902991DE5232}"/>
              </a:ext>
            </a:extLst>
          </p:cNvPr>
          <p:cNvSpPr/>
          <p:nvPr/>
        </p:nvSpPr>
        <p:spPr bwMode="auto">
          <a:xfrm>
            <a:off x="3252468" y="2103256"/>
            <a:ext cx="73144" cy="73144"/>
          </a:xfrm>
          <a:prstGeom prst="rect">
            <a:avLst/>
          </a:prstGeom>
          <a:solidFill>
            <a:schemeClr val="accent5"/>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06" name="Rectangle 105">
            <a:extLst>
              <a:ext uri="{FF2B5EF4-FFF2-40B4-BE49-F238E27FC236}">
                <a16:creationId xmlns:a16="http://schemas.microsoft.com/office/drawing/2014/main" id="{ADBDEF3E-E5BF-4731-390C-3D7844509B2E}"/>
              </a:ext>
            </a:extLst>
          </p:cNvPr>
          <p:cNvSpPr/>
          <p:nvPr/>
        </p:nvSpPr>
        <p:spPr bwMode="auto">
          <a:xfrm>
            <a:off x="3933366" y="1958679"/>
            <a:ext cx="73144" cy="73144"/>
          </a:xfrm>
          <a:prstGeom prst="rect">
            <a:avLst/>
          </a:prstGeom>
          <a:solidFill>
            <a:schemeClr val="accent5"/>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07" name="Rectangle 106">
            <a:extLst>
              <a:ext uri="{FF2B5EF4-FFF2-40B4-BE49-F238E27FC236}">
                <a16:creationId xmlns:a16="http://schemas.microsoft.com/office/drawing/2014/main" id="{5079EFDA-AE4A-9A9B-92B6-C7B2FDA51F02}"/>
              </a:ext>
            </a:extLst>
          </p:cNvPr>
          <p:cNvSpPr/>
          <p:nvPr/>
        </p:nvSpPr>
        <p:spPr bwMode="auto">
          <a:xfrm>
            <a:off x="1812401" y="2663927"/>
            <a:ext cx="73144" cy="73144"/>
          </a:xfrm>
          <a:prstGeom prst="rect">
            <a:avLst/>
          </a:prstGeom>
          <a:solidFill>
            <a:schemeClr val="accent5"/>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08" name="Rectangle 107">
            <a:extLst>
              <a:ext uri="{FF2B5EF4-FFF2-40B4-BE49-F238E27FC236}">
                <a16:creationId xmlns:a16="http://schemas.microsoft.com/office/drawing/2014/main" id="{899DB81E-26D2-E26D-1D63-3A035E1D3568}"/>
              </a:ext>
            </a:extLst>
          </p:cNvPr>
          <p:cNvSpPr/>
          <p:nvPr/>
        </p:nvSpPr>
        <p:spPr bwMode="auto">
          <a:xfrm>
            <a:off x="1933322" y="3081403"/>
            <a:ext cx="73144" cy="73144"/>
          </a:xfrm>
          <a:prstGeom prst="rect">
            <a:avLst/>
          </a:prstGeom>
          <a:solidFill>
            <a:schemeClr val="accent5"/>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09" name="Oval 108">
            <a:extLst>
              <a:ext uri="{FF2B5EF4-FFF2-40B4-BE49-F238E27FC236}">
                <a16:creationId xmlns:a16="http://schemas.microsoft.com/office/drawing/2014/main" id="{0EB4FC42-FB41-4F64-7C7A-D29861C7D608}"/>
              </a:ext>
            </a:extLst>
          </p:cNvPr>
          <p:cNvSpPr/>
          <p:nvPr/>
        </p:nvSpPr>
        <p:spPr bwMode="auto">
          <a:xfrm>
            <a:off x="1586327" y="3792151"/>
            <a:ext cx="67848" cy="67848"/>
          </a:xfrm>
          <a:prstGeom prst="ellipse">
            <a:avLst/>
          </a:prstGeom>
          <a:solidFill>
            <a:schemeClr val="accent4"/>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0" name="Arrow: Right 109">
            <a:extLst>
              <a:ext uri="{FF2B5EF4-FFF2-40B4-BE49-F238E27FC236}">
                <a16:creationId xmlns:a16="http://schemas.microsoft.com/office/drawing/2014/main" id="{9DA24E3D-F007-B0B5-EF7B-E076B3E654A5}"/>
              </a:ext>
            </a:extLst>
          </p:cNvPr>
          <p:cNvSpPr/>
          <p:nvPr/>
        </p:nvSpPr>
        <p:spPr bwMode="auto">
          <a:xfrm>
            <a:off x="2282679" y="3358365"/>
            <a:ext cx="115679" cy="80362"/>
          </a:xfrm>
          <a:prstGeom prst="rightArrow">
            <a:avLst/>
          </a:prstGeom>
          <a:solidFill>
            <a:schemeClr val="accent6"/>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1" name="Oval 110">
            <a:extLst>
              <a:ext uri="{FF2B5EF4-FFF2-40B4-BE49-F238E27FC236}">
                <a16:creationId xmlns:a16="http://schemas.microsoft.com/office/drawing/2014/main" id="{8A457D95-647D-813B-BAD5-2068AE458C14}"/>
              </a:ext>
            </a:extLst>
          </p:cNvPr>
          <p:cNvSpPr/>
          <p:nvPr/>
        </p:nvSpPr>
        <p:spPr bwMode="auto">
          <a:xfrm>
            <a:off x="2902068" y="3086374"/>
            <a:ext cx="67848" cy="67848"/>
          </a:xfrm>
          <a:prstGeom prst="ellipse">
            <a:avLst/>
          </a:prstGeom>
          <a:solidFill>
            <a:schemeClr val="accent4"/>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2" name="Oval 111">
            <a:extLst>
              <a:ext uri="{FF2B5EF4-FFF2-40B4-BE49-F238E27FC236}">
                <a16:creationId xmlns:a16="http://schemas.microsoft.com/office/drawing/2014/main" id="{53519375-65FC-1E40-5DA2-4DA54006B53D}"/>
              </a:ext>
            </a:extLst>
          </p:cNvPr>
          <p:cNvSpPr/>
          <p:nvPr/>
        </p:nvSpPr>
        <p:spPr bwMode="auto">
          <a:xfrm>
            <a:off x="3910069" y="3222868"/>
            <a:ext cx="67848" cy="67848"/>
          </a:xfrm>
          <a:prstGeom prst="ellipse">
            <a:avLst/>
          </a:prstGeom>
          <a:solidFill>
            <a:schemeClr val="accent4"/>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3" name="Arrow: Right 112">
            <a:extLst>
              <a:ext uri="{FF2B5EF4-FFF2-40B4-BE49-F238E27FC236}">
                <a16:creationId xmlns:a16="http://schemas.microsoft.com/office/drawing/2014/main" id="{82B56D53-307E-EA75-C120-4405344A0B97}"/>
              </a:ext>
            </a:extLst>
          </p:cNvPr>
          <p:cNvSpPr/>
          <p:nvPr/>
        </p:nvSpPr>
        <p:spPr bwMode="auto">
          <a:xfrm>
            <a:off x="2937580" y="2796420"/>
            <a:ext cx="115679" cy="80362"/>
          </a:xfrm>
          <a:prstGeom prst="rightArrow">
            <a:avLst/>
          </a:prstGeom>
          <a:solidFill>
            <a:schemeClr val="accent6"/>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4" name="Arrow: Right 113">
            <a:extLst>
              <a:ext uri="{FF2B5EF4-FFF2-40B4-BE49-F238E27FC236}">
                <a16:creationId xmlns:a16="http://schemas.microsoft.com/office/drawing/2014/main" id="{9408FE1E-E782-372C-E2AB-F82810E63135}"/>
              </a:ext>
            </a:extLst>
          </p:cNvPr>
          <p:cNvSpPr/>
          <p:nvPr/>
        </p:nvSpPr>
        <p:spPr bwMode="auto">
          <a:xfrm>
            <a:off x="3315631" y="2661751"/>
            <a:ext cx="115679" cy="80362"/>
          </a:xfrm>
          <a:prstGeom prst="rightArrow">
            <a:avLst/>
          </a:prstGeom>
          <a:solidFill>
            <a:schemeClr val="accent6"/>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5" name="Arrow: Right 114">
            <a:extLst>
              <a:ext uri="{FF2B5EF4-FFF2-40B4-BE49-F238E27FC236}">
                <a16:creationId xmlns:a16="http://schemas.microsoft.com/office/drawing/2014/main" id="{E8BA1536-A5D1-9D0F-76A8-5178E7F77448}"/>
              </a:ext>
            </a:extLst>
          </p:cNvPr>
          <p:cNvSpPr/>
          <p:nvPr/>
        </p:nvSpPr>
        <p:spPr bwMode="auto">
          <a:xfrm>
            <a:off x="3277221" y="2520778"/>
            <a:ext cx="115679" cy="80362"/>
          </a:xfrm>
          <a:prstGeom prst="rightArrow">
            <a:avLst/>
          </a:prstGeom>
          <a:solidFill>
            <a:schemeClr val="accent6"/>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6" name="Arrow: Right 115">
            <a:extLst>
              <a:ext uri="{FF2B5EF4-FFF2-40B4-BE49-F238E27FC236}">
                <a16:creationId xmlns:a16="http://schemas.microsoft.com/office/drawing/2014/main" id="{06EDF03B-EF40-B65E-07B8-41BC2F026883}"/>
              </a:ext>
            </a:extLst>
          </p:cNvPr>
          <p:cNvSpPr/>
          <p:nvPr/>
        </p:nvSpPr>
        <p:spPr bwMode="auto">
          <a:xfrm>
            <a:off x="3279391" y="2378612"/>
            <a:ext cx="115679" cy="80362"/>
          </a:xfrm>
          <a:prstGeom prst="rightArrow">
            <a:avLst/>
          </a:prstGeom>
          <a:solidFill>
            <a:schemeClr val="accent6"/>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7" name="Oval 116">
            <a:extLst>
              <a:ext uri="{FF2B5EF4-FFF2-40B4-BE49-F238E27FC236}">
                <a16:creationId xmlns:a16="http://schemas.microsoft.com/office/drawing/2014/main" id="{8F2961DC-122A-BDFE-29E9-8AFA67D0B1B3}"/>
              </a:ext>
            </a:extLst>
          </p:cNvPr>
          <p:cNvSpPr/>
          <p:nvPr/>
        </p:nvSpPr>
        <p:spPr bwMode="auto">
          <a:xfrm>
            <a:off x="3600386" y="2107606"/>
            <a:ext cx="67848" cy="67848"/>
          </a:xfrm>
          <a:prstGeom prst="ellipse">
            <a:avLst/>
          </a:prstGeom>
          <a:solidFill>
            <a:schemeClr val="accent4"/>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8" name="Arrow: Right 117">
            <a:extLst>
              <a:ext uri="{FF2B5EF4-FFF2-40B4-BE49-F238E27FC236}">
                <a16:creationId xmlns:a16="http://schemas.microsoft.com/office/drawing/2014/main" id="{93D0145F-9C67-5097-3939-B705C8AE0085}"/>
              </a:ext>
            </a:extLst>
          </p:cNvPr>
          <p:cNvSpPr/>
          <p:nvPr/>
        </p:nvSpPr>
        <p:spPr bwMode="auto">
          <a:xfrm>
            <a:off x="4790482" y="1536660"/>
            <a:ext cx="115679" cy="80362"/>
          </a:xfrm>
          <a:prstGeom prst="rightArrow">
            <a:avLst/>
          </a:prstGeom>
          <a:solidFill>
            <a:schemeClr val="accent6"/>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19" name="Arrow: Right 118">
            <a:extLst>
              <a:ext uri="{FF2B5EF4-FFF2-40B4-BE49-F238E27FC236}">
                <a16:creationId xmlns:a16="http://schemas.microsoft.com/office/drawing/2014/main" id="{3071986A-A99B-8C48-620D-7E9BF6032697}"/>
              </a:ext>
            </a:extLst>
          </p:cNvPr>
          <p:cNvSpPr/>
          <p:nvPr/>
        </p:nvSpPr>
        <p:spPr bwMode="auto">
          <a:xfrm>
            <a:off x="5812639" y="1397973"/>
            <a:ext cx="115679" cy="80362"/>
          </a:xfrm>
          <a:prstGeom prst="rightArrow">
            <a:avLst/>
          </a:prstGeom>
          <a:solidFill>
            <a:schemeClr val="accent6"/>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20" name="Arrow: Right 119">
            <a:extLst>
              <a:ext uri="{FF2B5EF4-FFF2-40B4-BE49-F238E27FC236}">
                <a16:creationId xmlns:a16="http://schemas.microsoft.com/office/drawing/2014/main" id="{D3AB0612-47A0-DE46-38C8-40439E90B670}"/>
              </a:ext>
            </a:extLst>
          </p:cNvPr>
          <p:cNvSpPr/>
          <p:nvPr/>
        </p:nvSpPr>
        <p:spPr bwMode="auto">
          <a:xfrm>
            <a:off x="7791490" y="1258814"/>
            <a:ext cx="115679" cy="80362"/>
          </a:xfrm>
          <a:prstGeom prst="rightArrow">
            <a:avLst/>
          </a:prstGeom>
          <a:solidFill>
            <a:schemeClr val="accent6"/>
          </a:solidFill>
          <a:ln w="0">
            <a:noFill/>
            <a:miter lim="800000"/>
            <a:headEnd/>
            <a:tailEnd/>
          </a:ln>
        </p:spPr>
        <p:txBody>
          <a:bodyPr rtlCol="0" anchor="b"/>
          <a:lstStyle/>
          <a:p>
            <a:pPr algn="ctr" defTabSz="685800" fontAlgn="auto">
              <a:spcBef>
                <a:spcPct val="35000"/>
              </a:spcBef>
              <a:spcAft>
                <a:spcPct val="25000"/>
              </a:spcAft>
              <a:buClr>
                <a:srgbClr val="015873"/>
              </a:buClr>
            </a:pPr>
            <a:endParaRPr lang="en-US" sz="1350" dirty="0">
              <a:solidFill>
                <a:srgbClr val="FFFFFF"/>
              </a:solidFill>
              <a:latin typeface="Calibri" panose="020F0502020204030204" pitchFamily="34" charset="0"/>
              <a:ea typeface="+mn-ea"/>
              <a:cs typeface="+mn-cs"/>
            </a:endParaRPr>
          </a:p>
        </p:txBody>
      </p:sp>
      <p:sp>
        <p:nvSpPr>
          <p:cNvPr id="121" name="TextBox 120">
            <a:extLst>
              <a:ext uri="{FF2B5EF4-FFF2-40B4-BE49-F238E27FC236}">
                <a16:creationId xmlns:a16="http://schemas.microsoft.com/office/drawing/2014/main" id="{57AC1EEE-2BE9-3496-1EEA-E6F356ACCD56}"/>
              </a:ext>
            </a:extLst>
          </p:cNvPr>
          <p:cNvSpPr txBox="1"/>
          <p:nvPr/>
        </p:nvSpPr>
        <p:spPr bwMode="auto">
          <a:xfrm>
            <a:off x="5528357" y="1335394"/>
            <a:ext cx="3080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defTabSz="685800" fontAlgn="auto">
              <a:spcBef>
                <a:spcPct val="50000"/>
              </a:spcBef>
            </a:pPr>
            <a:r>
              <a:rPr lang="en-US" sz="900" dirty="0">
                <a:solidFill>
                  <a:srgbClr val="000000"/>
                </a:solidFill>
                <a:latin typeface="Calibri" panose="020F0502020204030204" pitchFamily="34" charset="0"/>
                <a:ea typeface="+mn-ea"/>
                <a:cs typeface="+mn-cs"/>
              </a:rPr>
              <a:t>CR</a:t>
            </a:r>
          </a:p>
        </p:txBody>
      </p:sp>
      <p:grpSp>
        <p:nvGrpSpPr>
          <p:cNvPr id="139" name="Group 138">
            <a:extLst>
              <a:ext uri="{FF2B5EF4-FFF2-40B4-BE49-F238E27FC236}">
                <a16:creationId xmlns:a16="http://schemas.microsoft.com/office/drawing/2014/main" id="{4783A684-C3B8-FE4F-8E85-16CB122BE1CC}"/>
              </a:ext>
            </a:extLst>
          </p:cNvPr>
          <p:cNvGrpSpPr/>
          <p:nvPr/>
        </p:nvGrpSpPr>
        <p:grpSpPr>
          <a:xfrm>
            <a:off x="1329690" y="3947874"/>
            <a:ext cx="6484004" cy="66244"/>
            <a:chOff x="1772919" y="4642147"/>
            <a:chExt cx="8645339" cy="879362"/>
          </a:xfrm>
        </p:grpSpPr>
        <p:grpSp>
          <p:nvGrpSpPr>
            <p:cNvPr id="122" name="Group 121">
              <a:extLst>
                <a:ext uri="{FF2B5EF4-FFF2-40B4-BE49-F238E27FC236}">
                  <a16:creationId xmlns:a16="http://schemas.microsoft.com/office/drawing/2014/main" id="{9C0CDEDD-5B77-DE82-5956-E9B7336C6B13}"/>
                </a:ext>
              </a:extLst>
            </p:cNvPr>
            <p:cNvGrpSpPr/>
            <p:nvPr/>
          </p:nvGrpSpPr>
          <p:grpSpPr>
            <a:xfrm rot="5400000">
              <a:off x="3198445" y="3216621"/>
              <a:ext cx="879362" cy="3730414"/>
              <a:chOff x="1244600" y="2260729"/>
              <a:chExt cx="538480" cy="2612168"/>
            </a:xfrm>
          </p:grpSpPr>
          <p:cxnSp>
            <p:nvCxnSpPr>
              <p:cNvPr id="123" name="Straight Connector 122">
                <a:extLst>
                  <a:ext uri="{FF2B5EF4-FFF2-40B4-BE49-F238E27FC236}">
                    <a16:creationId xmlns:a16="http://schemas.microsoft.com/office/drawing/2014/main" id="{299D0832-55DF-C13A-3AF1-9B35C5FCAFE6}"/>
                  </a:ext>
                </a:extLst>
              </p:cNvPr>
              <p:cNvCxnSpPr>
                <a:cxnSpLocks/>
              </p:cNvCxnSpPr>
              <p:nvPr/>
            </p:nvCxnSpPr>
            <p:spPr bwMode="auto">
              <a:xfrm>
                <a:off x="1244600" y="2260729"/>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1F77DC31-216F-E5D2-89DA-18D279482244}"/>
                  </a:ext>
                </a:extLst>
              </p:cNvPr>
              <p:cNvCxnSpPr>
                <a:cxnSpLocks/>
              </p:cNvCxnSpPr>
              <p:nvPr/>
            </p:nvCxnSpPr>
            <p:spPr bwMode="auto">
              <a:xfrm>
                <a:off x="1244600" y="2696090"/>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10664161-3103-367C-7466-422336750B8B}"/>
                  </a:ext>
                </a:extLst>
              </p:cNvPr>
              <p:cNvCxnSpPr>
                <a:cxnSpLocks/>
              </p:cNvCxnSpPr>
              <p:nvPr/>
            </p:nvCxnSpPr>
            <p:spPr bwMode="auto">
              <a:xfrm>
                <a:off x="1244600" y="3131451"/>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CF9E0CE0-5E9E-0BBC-0EF6-66AE9AB55FCC}"/>
                  </a:ext>
                </a:extLst>
              </p:cNvPr>
              <p:cNvCxnSpPr>
                <a:cxnSpLocks/>
              </p:cNvCxnSpPr>
              <p:nvPr/>
            </p:nvCxnSpPr>
            <p:spPr bwMode="auto">
              <a:xfrm>
                <a:off x="1244600" y="3566812"/>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51E3DDC2-2A12-3409-1E57-31F8347ACEB0}"/>
                  </a:ext>
                </a:extLst>
              </p:cNvPr>
              <p:cNvCxnSpPr>
                <a:cxnSpLocks/>
              </p:cNvCxnSpPr>
              <p:nvPr/>
            </p:nvCxnSpPr>
            <p:spPr bwMode="auto">
              <a:xfrm>
                <a:off x="1244600" y="4002173"/>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5C78277C-BC2F-9400-E12B-E311DBF56558}"/>
                  </a:ext>
                </a:extLst>
              </p:cNvPr>
              <p:cNvCxnSpPr>
                <a:cxnSpLocks/>
              </p:cNvCxnSpPr>
              <p:nvPr/>
            </p:nvCxnSpPr>
            <p:spPr bwMode="auto">
              <a:xfrm>
                <a:off x="1244600" y="4437534"/>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3D80FDAE-C7DC-D16E-CC0C-CF92147CD051}"/>
                  </a:ext>
                </a:extLst>
              </p:cNvPr>
              <p:cNvCxnSpPr>
                <a:cxnSpLocks/>
              </p:cNvCxnSpPr>
              <p:nvPr/>
            </p:nvCxnSpPr>
            <p:spPr bwMode="auto">
              <a:xfrm>
                <a:off x="1244600" y="4872897"/>
                <a:ext cx="538480" cy="0"/>
              </a:xfrm>
              <a:prstGeom prst="line">
                <a:avLst/>
              </a:prstGeom>
              <a:noFill/>
              <a:ln w="28575" cap="flat" cmpd="sng" algn="ctr">
                <a:solidFill>
                  <a:schemeClr val="bg1"/>
                </a:solidFill>
                <a:prstDash val="solid"/>
                <a:round/>
                <a:headEnd type="none" w="med" len="med"/>
                <a:tailEnd type="none" w="med" len="med"/>
              </a:ln>
              <a:effectLst/>
            </p:spPr>
          </p:cxnSp>
        </p:grpSp>
        <p:grpSp>
          <p:nvGrpSpPr>
            <p:cNvPr id="130" name="Group 129">
              <a:extLst>
                <a:ext uri="{FF2B5EF4-FFF2-40B4-BE49-F238E27FC236}">
                  <a16:creationId xmlns:a16="http://schemas.microsoft.com/office/drawing/2014/main" id="{5E4F8C9D-8CEF-3DAC-F0E9-E0F467898756}"/>
                </a:ext>
              </a:extLst>
            </p:cNvPr>
            <p:cNvGrpSpPr/>
            <p:nvPr/>
          </p:nvGrpSpPr>
          <p:grpSpPr>
            <a:xfrm rot="5400000">
              <a:off x="7817448" y="2920699"/>
              <a:ext cx="879362" cy="4322258"/>
              <a:chOff x="1244600" y="1846299"/>
              <a:chExt cx="538480" cy="3026598"/>
            </a:xfrm>
          </p:grpSpPr>
          <p:cxnSp>
            <p:nvCxnSpPr>
              <p:cNvPr id="131" name="Straight Connector 130">
                <a:extLst>
                  <a:ext uri="{FF2B5EF4-FFF2-40B4-BE49-F238E27FC236}">
                    <a16:creationId xmlns:a16="http://schemas.microsoft.com/office/drawing/2014/main" id="{90ED163D-525B-3CFF-9A2E-6F09669F1DFC}"/>
                  </a:ext>
                </a:extLst>
              </p:cNvPr>
              <p:cNvCxnSpPr>
                <a:cxnSpLocks/>
              </p:cNvCxnSpPr>
              <p:nvPr/>
            </p:nvCxnSpPr>
            <p:spPr bwMode="auto">
              <a:xfrm>
                <a:off x="1244600" y="2260729"/>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1931F8E3-AA99-BF74-AEBA-66DCBDE72DC5}"/>
                  </a:ext>
                </a:extLst>
              </p:cNvPr>
              <p:cNvCxnSpPr>
                <a:cxnSpLocks/>
              </p:cNvCxnSpPr>
              <p:nvPr/>
            </p:nvCxnSpPr>
            <p:spPr bwMode="auto">
              <a:xfrm>
                <a:off x="1244600" y="2696090"/>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44709180-6637-4143-8556-4A7B14FF90C1}"/>
                  </a:ext>
                </a:extLst>
              </p:cNvPr>
              <p:cNvCxnSpPr>
                <a:cxnSpLocks/>
              </p:cNvCxnSpPr>
              <p:nvPr/>
            </p:nvCxnSpPr>
            <p:spPr bwMode="auto">
              <a:xfrm>
                <a:off x="1244600" y="3131451"/>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0D1D07DB-81BD-F0CE-344F-283ACCBD35A6}"/>
                  </a:ext>
                </a:extLst>
              </p:cNvPr>
              <p:cNvCxnSpPr>
                <a:cxnSpLocks/>
              </p:cNvCxnSpPr>
              <p:nvPr/>
            </p:nvCxnSpPr>
            <p:spPr bwMode="auto">
              <a:xfrm>
                <a:off x="1244600" y="3566812"/>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74C08818-D870-7A9A-8C9A-C1171EFBC16E}"/>
                  </a:ext>
                </a:extLst>
              </p:cNvPr>
              <p:cNvCxnSpPr>
                <a:cxnSpLocks/>
              </p:cNvCxnSpPr>
              <p:nvPr/>
            </p:nvCxnSpPr>
            <p:spPr bwMode="auto">
              <a:xfrm>
                <a:off x="1244600" y="4002173"/>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96777CFE-4728-7854-CACC-9A9E6095F318}"/>
                  </a:ext>
                </a:extLst>
              </p:cNvPr>
              <p:cNvCxnSpPr>
                <a:cxnSpLocks/>
              </p:cNvCxnSpPr>
              <p:nvPr/>
            </p:nvCxnSpPr>
            <p:spPr bwMode="auto">
              <a:xfrm>
                <a:off x="1244600" y="4437534"/>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1A12CE4E-CBCC-9414-F76E-3E9592F7C9B2}"/>
                  </a:ext>
                </a:extLst>
              </p:cNvPr>
              <p:cNvCxnSpPr>
                <a:cxnSpLocks/>
              </p:cNvCxnSpPr>
              <p:nvPr/>
            </p:nvCxnSpPr>
            <p:spPr bwMode="auto">
              <a:xfrm>
                <a:off x="1244600" y="4872897"/>
                <a:ext cx="538480" cy="0"/>
              </a:xfrm>
              <a:prstGeom prst="line">
                <a:avLst/>
              </a:prstGeom>
              <a:noFill/>
              <a:ln w="28575" cap="flat" cmpd="sng" algn="ctr">
                <a:solidFill>
                  <a:schemeClr val="bg1"/>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6F3AD57A-8D1D-3346-1ED6-85FFFC1BF37F}"/>
                  </a:ext>
                </a:extLst>
              </p:cNvPr>
              <p:cNvCxnSpPr>
                <a:cxnSpLocks/>
              </p:cNvCxnSpPr>
              <p:nvPr/>
            </p:nvCxnSpPr>
            <p:spPr bwMode="auto">
              <a:xfrm>
                <a:off x="1244600" y="1846299"/>
                <a:ext cx="538480" cy="0"/>
              </a:xfrm>
              <a:prstGeom prst="line">
                <a:avLst/>
              </a:prstGeom>
              <a:noFill/>
              <a:ln w="28575" cap="flat" cmpd="sng" algn="ctr">
                <a:solidFill>
                  <a:schemeClr val="bg1"/>
                </a:solidFill>
                <a:prstDash val="solid"/>
                <a:round/>
                <a:headEnd type="none" w="med" len="med"/>
                <a:tailEnd type="none" w="med" len="med"/>
              </a:ln>
              <a:effectLst/>
            </p:spPr>
          </p:cxnSp>
        </p:grpSp>
      </p:grpSp>
      <p:pic>
        <p:nvPicPr>
          <p:cNvPr id="5" name="Picture 4" descr="A logo for a fitness center&#10;&#10;Description automatically generated">
            <a:extLst>
              <a:ext uri="{FF2B5EF4-FFF2-40B4-BE49-F238E27FC236}">
                <a16:creationId xmlns:a16="http://schemas.microsoft.com/office/drawing/2014/main" id="{1DCF7C7E-0331-018F-BCF0-019018B70BE4}"/>
              </a:ext>
            </a:extLst>
          </p:cNvPr>
          <p:cNvPicPr>
            <a:picLocks noChangeAspect="1"/>
          </p:cNvPicPr>
          <p:nvPr/>
        </p:nvPicPr>
        <p:blipFill>
          <a:blip r:embed="rId3"/>
          <a:stretch>
            <a:fillRect/>
          </a:stretch>
        </p:blipFill>
        <p:spPr>
          <a:xfrm>
            <a:off x="7072172" y="4658532"/>
            <a:ext cx="1933942" cy="382792"/>
          </a:xfrm>
          <a:prstGeom prst="rect">
            <a:avLst/>
          </a:prstGeom>
        </p:spPr>
      </p:pic>
    </p:spTree>
    <p:extLst>
      <p:ext uri="{BB962C8B-B14F-4D97-AF65-F5344CB8AC3E}">
        <p14:creationId xmlns:p14="http://schemas.microsoft.com/office/powerpoint/2010/main" val="32496217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Confirmatory Phase III Studies vs Docetaxel&lt;br /&gt;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dirty="0">
                <a:latin typeface="Arial" charset="0"/>
                <a:ea typeface="+mn-ea"/>
                <a:cs typeface="Lucida Sans Unicode"/>
              </a:rPr>
              <a:t>Content of this presentation is the property of the author, licensed by ASCO. Permission required for reuse.</a:t>
            </a:r>
          </a:p>
        </p:txBody>
      </p:sp>
      <p:pic>
        <p:nvPicPr>
          <p:cNvPr id="3" name="Picture 2" descr="A logo for a fitness center&#10;&#10;Description automatically generated">
            <a:extLst>
              <a:ext uri="{FF2B5EF4-FFF2-40B4-BE49-F238E27FC236}">
                <a16:creationId xmlns:a16="http://schemas.microsoft.com/office/drawing/2014/main" id="{44364AC9-8574-BD90-F125-ABAFA307DC44}"/>
              </a:ext>
            </a:extLst>
          </p:cNvPr>
          <p:cNvPicPr>
            <a:picLocks noChangeAspect="1"/>
          </p:cNvPicPr>
          <p:nvPr/>
        </p:nvPicPr>
        <p:blipFill>
          <a:blip r:embed="rId3"/>
          <a:stretch>
            <a:fillRect/>
          </a:stretch>
        </p:blipFill>
        <p:spPr>
          <a:xfrm>
            <a:off x="2140834" y="4428639"/>
            <a:ext cx="2855371" cy="424671"/>
          </a:xfrm>
          <a:prstGeom prst="rect">
            <a:avLst/>
          </a:prstGeom>
        </p:spPr>
      </p:pic>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A59A8-F3BF-8F4B-2A2E-36B8508C6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5DFE7-9F0E-9AA2-5666-C5CFCE493F7C}"/>
              </a:ext>
            </a:extLst>
          </p:cNvPr>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Confirmatory Phase III Sotorasib vs Docetaxel&lt;br /&gt;</a:t>
            </a:r>
          </a:p>
        </p:txBody>
      </p:sp>
      <p:pic>
        <p:nvPicPr>
          <p:cNvPr id="1026" name="Picture 2">
            <a:extLst>
              <a:ext uri="{FF2B5EF4-FFF2-40B4-BE49-F238E27FC236}">
                <a16:creationId xmlns:a16="http://schemas.microsoft.com/office/drawing/2014/main" id="{9B78BE39-1E0C-BA96-EB87-749B7C1B6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3FE20E56-4AAB-E509-E4DA-1A2922F3DCFD}"/>
              </a:ext>
            </a:extLst>
          </p:cNvPr>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dirty="0">
                <a:latin typeface="Arial" charset="0"/>
                <a:ea typeface="+mn-ea"/>
                <a:cs typeface="Lucida Sans Unicode"/>
              </a:rPr>
              <a:t>.</a:t>
            </a:r>
          </a:p>
        </p:txBody>
      </p:sp>
      <p:pic>
        <p:nvPicPr>
          <p:cNvPr id="3" name="Picture 2" descr="A logo for a fitness center&#10;&#10;Description automatically generated">
            <a:extLst>
              <a:ext uri="{FF2B5EF4-FFF2-40B4-BE49-F238E27FC236}">
                <a16:creationId xmlns:a16="http://schemas.microsoft.com/office/drawing/2014/main" id="{B761543D-F0E0-CA79-1E6C-3F4991F8B924}"/>
              </a:ext>
            </a:extLst>
          </p:cNvPr>
          <p:cNvPicPr>
            <a:picLocks noChangeAspect="1"/>
          </p:cNvPicPr>
          <p:nvPr/>
        </p:nvPicPr>
        <p:blipFill>
          <a:blip r:embed="rId3"/>
          <a:stretch>
            <a:fillRect/>
          </a:stretch>
        </p:blipFill>
        <p:spPr>
          <a:xfrm>
            <a:off x="2097816" y="4483381"/>
            <a:ext cx="2902355" cy="424671"/>
          </a:xfrm>
          <a:prstGeom prst="rect">
            <a:avLst/>
          </a:prstGeom>
        </p:spPr>
      </p:pic>
    </p:spTree>
    <p:extLst>
      <p:ext uri="{BB962C8B-B14F-4D97-AF65-F5344CB8AC3E}">
        <p14:creationId xmlns:p14="http://schemas.microsoft.com/office/powerpoint/2010/main" val="1349772441"/>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862" name="Straight Connector 31861">
            <a:extLst>
              <a:ext uri="{FF2B5EF4-FFF2-40B4-BE49-F238E27FC236}">
                <a16:creationId xmlns:a16="http://schemas.microsoft.com/office/drawing/2014/main" id="{12931306-8EFF-EB51-38CA-EDD5910157AD}"/>
              </a:ext>
            </a:extLst>
          </p:cNvPr>
          <p:cNvCxnSpPr>
            <a:stCxn id="31744" idx="0"/>
          </p:cNvCxnSpPr>
          <p:nvPr/>
        </p:nvCxnSpPr>
        <p:spPr bwMode="auto">
          <a:xfrm flipH="1" flipV="1">
            <a:off x="4798247" y="2449102"/>
            <a:ext cx="2633" cy="936494"/>
          </a:xfrm>
          <a:prstGeom prst="line">
            <a:avLst/>
          </a:prstGeom>
          <a:noFill/>
          <a:ln w="28575" cap="flat" cmpd="sng" algn="ctr">
            <a:solidFill>
              <a:schemeClr val="tx2"/>
            </a:solidFill>
            <a:prstDash val="solid"/>
            <a:round/>
            <a:headEnd type="none" w="med" len="med"/>
            <a:tailEnd type="none" w="med" len="med"/>
          </a:ln>
          <a:effectLst/>
        </p:spPr>
      </p:cxnSp>
      <p:grpSp>
        <p:nvGrpSpPr>
          <p:cNvPr id="31836" name="Group 31835">
            <a:extLst>
              <a:ext uri="{FF2B5EF4-FFF2-40B4-BE49-F238E27FC236}">
                <a16:creationId xmlns:a16="http://schemas.microsoft.com/office/drawing/2014/main" id="{37759C9F-3A21-352D-B115-7C3A144C0C0B}"/>
              </a:ext>
            </a:extLst>
          </p:cNvPr>
          <p:cNvGrpSpPr/>
          <p:nvPr/>
        </p:nvGrpSpPr>
        <p:grpSpPr>
          <a:xfrm>
            <a:off x="376195" y="3408774"/>
            <a:ext cx="8089463" cy="987723"/>
            <a:chOff x="501593" y="4541856"/>
            <a:chExt cx="10785951" cy="1316963"/>
          </a:xfrm>
        </p:grpSpPr>
        <p:grpSp>
          <p:nvGrpSpPr>
            <p:cNvPr id="48" name="Group 47">
              <a:extLst>
                <a:ext uri="{FF2B5EF4-FFF2-40B4-BE49-F238E27FC236}">
                  <a16:creationId xmlns:a16="http://schemas.microsoft.com/office/drawing/2014/main" id="{5AE0AC1A-E476-085D-4404-67F77FDCA605}"/>
                </a:ext>
              </a:extLst>
            </p:cNvPr>
            <p:cNvGrpSpPr/>
            <p:nvPr/>
          </p:nvGrpSpPr>
          <p:grpSpPr>
            <a:xfrm>
              <a:off x="501593" y="4541856"/>
              <a:ext cx="10785951" cy="1316963"/>
              <a:chOff x="501593" y="4541856"/>
              <a:chExt cx="10785951" cy="1316963"/>
            </a:xfrm>
          </p:grpSpPr>
          <p:sp>
            <p:nvSpPr>
              <p:cNvPr id="46" name="TextBox 45">
                <a:extLst>
                  <a:ext uri="{FF2B5EF4-FFF2-40B4-BE49-F238E27FC236}">
                    <a16:creationId xmlns:a16="http://schemas.microsoft.com/office/drawing/2014/main" id="{A4BED236-ED3B-62D6-0C70-BFC019AEA01B}"/>
                  </a:ext>
                </a:extLst>
              </p:cNvPr>
              <p:cNvSpPr txBox="1"/>
              <p:nvPr/>
            </p:nvSpPr>
            <p:spPr bwMode="auto">
              <a:xfrm>
                <a:off x="4758034" y="4827102"/>
                <a:ext cx="3282949" cy="400109"/>
              </a:xfrm>
              <a:prstGeom prst="rect">
                <a:avLst/>
              </a:prstGeom>
              <a:solidFill>
                <a:schemeClr val="tx1"/>
              </a:solidFill>
              <a:ln>
                <a:solidFill>
                  <a:schemeClr val="tx1"/>
                </a:solidFill>
              </a:ln>
            </p:spPr>
            <p:txBody>
              <a:bodyPr wrap="square" rtlCol="0">
                <a:spAutoFit/>
              </a:bodyPr>
              <a:lstStyle/>
              <a:p>
                <a:pPr algn="ctr" defTabSz="685800" eaLnBrk="0" hangingPunct="0">
                  <a:spcBef>
                    <a:spcPct val="50000"/>
                  </a:spcBef>
                </a:pPr>
                <a:r>
                  <a:rPr lang="en-US" sz="1350" b="1" dirty="0">
                    <a:solidFill>
                      <a:srgbClr val="000000"/>
                    </a:solidFill>
                    <a:latin typeface="Calibri" panose="020F0502020204030204" pitchFamily="34" charset="0"/>
                    <a:ea typeface="+mn-ea"/>
                    <a:cs typeface="Arial" panose="020B0604020202020204" pitchFamily="34" charset="0"/>
                  </a:rPr>
                  <a:t>Mo From Randomization</a:t>
                </a:r>
              </a:p>
            </p:txBody>
          </p:sp>
          <p:sp>
            <p:nvSpPr>
              <p:cNvPr id="57" name="TextBox 56">
                <a:extLst>
                  <a:ext uri="{FF2B5EF4-FFF2-40B4-BE49-F238E27FC236}">
                    <a16:creationId xmlns:a16="http://schemas.microsoft.com/office/drawing/2014/main" id="{4298FF75-FFB7-2F4C-342A-7E4058DA70A9}"/>
                  </a:ext>
                </a:extLst>
              </p:cNvPr>
              <p:cNvSpPr txBox="1"/>
              <p:nvPr/>
            </p:nvSpPr>
            <p:spPr bwMode="auto">
              <a:xfrm>
                <a:off x="7746663" y="4541856"/>
                <a:ext cx="41688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16</a:t>
                </a:r>
                <a:endParaRPr lang="en-US" sz="1050" dirty="0">
                  <a:solidFill>
                    <a:srgbClr val="FFFFFF"/>
                  </a:solidFill>
                  <a:latin typeface="Arial" panose="020B0604020202020204" pitchFamily="34" charset="0"/>
                  <a:ea typeface="+mn-ea"/>
                  <a:cs typeface="Arial" panose="020B0604020202020204" pitchFamily="34" charset="0"/>
                </a:endParaRPr>
              </a:p>
            </p:txBody>
          </p:sp>
          <p:grpSp>
            <p:nvGrpSpPr>
              <p:cNvPr id="31852" name="Group 31851">
                <a:extLst>
                  <a:ext uri="{FF2B5EF4-FFF2-40B4-BE49-F238E27FC236}">
                    <a16:creationId xmlns:a16="http://schemas.microsoft.com/office/drawing/2014/main" id="{877EBF8F-83B0-10F1-119A-E974E1C6E035}"/>
                  </a:ext>
                </a:extLst>
              </p:cNvPr>
              <p:cNvGrpSpPr/>
              <p:nvPr/>
            </p:nvGrpSpPr>
            <p:grpSpPr>
              <a:xfrm>
                <a:off x="1464460" y="4541856"/>
                <a:ext cx="490964" cy="1132299"/>
                <a:chOff x="1464460" y="4541856"/>
                <a:chExt cx="490964" cy="1132299"/>
              </a:xfrm>
            </p:grpSpPr>
            <p:sp>
              <p:nvSpPr>
                <p:cNvPr id="49" name="TextBox 48">
                  <a:extLst>
                    <a:ext uri="{FF2B5EF4-FFF2-40B4-BE49-F238E27FC236}">
                      <a16:creationId xmlns:a16="http://schemas.microsoft.com/office/drawing/2014/main" id="{692FAD54-C205-E65A-479D-E7347C2F93A4}"/>
                    </a:ext>
                  </a:extLst>
                </p:cNvPr>
                <p:cNvSpPr txBox="1"/>
                <p:nvPr/>
              </p:nvSpPr>
              <p:spPr bwMode="auto">
                <a:xfrm>
                  <a:off x="1546177" y="4541856"/>
                  <a:ext cx="32753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25" name="TextBox 31824">
                  <a:extLst>
                    <a:ext uri="{FF2B5EF4-FFF2-40B4-BE49-F238E27FC236}">
                      <a16:creationId xmlns:a16="http://schemas.microsoft.com/office/drawing/2014/main" id="{B9F51519-4787-243C-64A2-051F2B5C327D}"/>
                    </a:ext>
                  </a:extLst>
                </p:cNvPr>
                <p:cNvSpPr txBox="1"/>
                <p:nvPr/>
              </p:nvSpPr>
              <p:spPr bwMode="auto">
                <a:xfrm>
                  <a:off x="1464460" y="5181712"/>
                  <a:ext cx="4909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171</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174</a:t>
                  </a:r>
                  <a:endParaRPr lang="en-US" sz="900" dirty="0">
                    <a:solidFill>
                      <a:srgbClr val="E1471D"/>
                    </a:solidFill>
                    <a:latin typeface="Arial" panose="020B0604020202020204" pitchFamily="34" charset="0"/>
                    <a:ea typeface="+mn-ea"/>
                    <a:cs typeface="Arial" panose="020B0604020202020204" pitchFamily="34" charset="0"/>
                  </a:endParaRPr>
                </a:p>
              </p:txBody>
            </p:sp>
          </p:grpSp>
          <p:sp>
            <p:nvSpPr>
              <p:cNvPr id="31826" name="TextBox 31825">
                <a:extLst>
                  <a:ext uri="{FF2B5EF4-FFF2-40B4-BE49-F238E27FC236}">
                    <a16:creationId xmlns:a16="http://schemas.microsoft.com/office/drawing/2014/main" id="{6D889BF2-075A-98E2-4E96-217F7D2778ED}"/>
                  </a:ext>
                </a:extLst>
              </p:cNvPr>
              <p:cNvSpPr txBox="1"/>
              <p:nvPr/>
            </p:nvSpPr>
            <p:spPr bwMode="auto">
              <a:xfrm>
                <a:off x="509644" y="5190874"/>
                <a:ext cx="865305"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defTabSz="685800" eaLnBrk="0" hangingPunct="0"/>
                <a:r>
                  <a:rPr lang="en-US" sz="900" dirty="0" err="1">
                    <a:solidFill>
                      <a:srgbClr val="015873"/>
                    </a:solidFill>
                    <a:latin typeface="Calibri" panose="020F0502020204030204" pitchFamily="34" charset="0"/>
                    <a:ea typeface="+mn-ea"/>
                    <a:cs typeface="Arial" panose="020B0604020202020204" pitchFamily="34" charset="0"/>
                  </a:rPr>
                  <a:t>Sotorasib</a:t>
                </a:r>
                <a:br>
                  <a:rPr lang="en-US" sz="900" dirty="0">
                    <a:solidFill>
                      <a:srgbClr val="000000"/>
                    </a:solidFill>
                    <a:latin typeface="Calibri" panose="020F0502020204030204" pitchFamily="34" charset="0"/>
                    <a:ea typeface="+mn-ea"/>
                    <a:cs typeface="Arial" panose="020B0604020202020204" pitchFamily="34" charset="0"/>
                  </a:rPr>
                </a:br>
                <a:r>
                  <a:rPr lang="en-US" sz="900" dirty="0">
                    <a:solidFill>
                      <a:srgbClr val="E1471D"/>
                    </a:solidFill>
                    <a:latin typeface="Calibri" panose="020F0502020204030204" pitchFamily="34" charset="0"/>
                    <a:ea typeface="+mn-ea"/>
                    <a:cs typeface="Arial" panose="020B0604020202020204" pitchFamily="34" charset="0"/>
                  </a:rPr>
                  <a:t>Docetaxel</a:t>
                </a:r>
                <a:endParaRPr lang="en-US" sz="900" dirty="0">
                  <a:solidFill>
                    <a:srgbClr val="E1471D"/>
                  </a:solidFill>
                  <a:latin typeface="Arial" panose="020B0604020202020204" pitchFamily="34" charset="0"/>
                  <a:ea typeface="+mn-ea"/>
                  <a:cs typeface="Arial" panose="020B0604020202020204" pitchFamily="34" charset="0"/>
                </a:endParaRPr>
              </a:p>
            </p:txBody>
          </p:sp>
          <p:grpSp>
            <p:nvGrpSpPr>
              <p:cNvPr id="31853" name="Group 31852">
                <a:extLst>
                  <a:ext uri="{FF2B5EF4-FFF2-40B4-BE49-F238E27FC236}">
                    <a16:creationId xmlns:a16="http://schemas.microsoft.com/office/drawing/2014/main" id="{F81D3E29-45A9-9E3D-41FC-D4C5C594F056}"/>
                  </a:ext>
                </a:extLst>
              </p:cNvPr>
              <p:cNvGrpSpPr/>
              <p:nvPr/>
            </p:nvGrpSpPr>
            <p:grpSpPr>
              <a:xfrm>
                <a:off x="2235685" y="4541856"/>
                <a:ext cx="490964" cy="1132298"/>
                <a:chOff x="2235685" y="4541856"/>
                <a:chExt cx="490964" cy="1132298"/>
              </a:xfrm>
            </p:grpSpPr>
            <p:sp>
              <p:nvSpPr>
                <p:cNvPr id="50" name="TextBox 49">
                  <a:extLst>
                    <a:ext uri="{FF2B5EF4-FFF2-40B4-BE49-F238E27FC236}">
                      <a16:creationId xmlns:a16="http://schemas.microsoft.com/office/drawing/2014/main" id="{BBF56BEF-9C65-5C26-9BC4-AE68827CA813}"/>
                    </a:ext>
                  </a:extLst>
                </p:cNvPr>
                <p:cNvSpPr txBox="1"/>
                <p:nvPr/>
              </p:nvSpPr>
              <p:spPr bwMode="auto">
                <a:xfrm>
                  <a:off x="2317402" y="4541856"/>
                  <a:ext cx="327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2</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27" name="TextBox 31826">
                  <a:extLst>
                    <a:ext uri="{FF2B5EF4-FFF2-40B4-BE49-F238E27FC236}">
                      <a16:creationId xmlns:a16="http://schemas.microsoft.com/office/drawing/2014/main" id="{E54A9B97-BD43-C1CC-9B8E-E619AC65D44A}"/>
                    </a:ext>
                  </a:extLst>
                </p:cNvPr>
                <p:cNvSpPr txBox="1"/>
                <p:nvPr/>
              </p:nvSpPr>
              <p:spPr bwMode="auto">
                <a:xfrm>
                  <a:off x="2235685" y="5181712"/>
                  <a:ext cx="49096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139</a:t>
                  </a:r>
                  <a:br>
                    <a:rPr lang="en-US" sz="900" dirty="0">
                      <a:solidFill>
                        <a:srgbClr val="E1471D"/>
                      </a:solidFill>
                      <a:latin typeface="Calibri" panose="020F0502020204030204" pitchFamily="34" charset="0"/>
                      <a:ea typeface="+mn-ea"/>
                      <a:cs typeface="Arial" panose="020B0604020202020204" pitchFamily="34" charset="0"/>
                    </a:rPr>
                  </a:br>
                  <a:r>
                    <a:rPr lang="en-US" sz="900" dirty="0">
                      <a:solidFill>
                        <a:srgbClr val="E1471D"/>
                      </a:solidFill>
                      <a:latin typeface="Calibri" panose="020F0502020204030204" pitchFamily="34" charset="0"/>
                      <a:ea typeface="+mn-ea"/>
                      <a:cs typeface="Arial" panose="020B0604020202020204" pitchFamily="34" charset="0"/>
                    </a:rPr>
                    <a:t>93</a:t>
                  </a:r>
                  <a:endParaRPr lang="en-US" sz="900" dirty="0">
                    <a:solidFill>
                      <a:srgbClr val="E1471D"/>
                    </a:solidFill>
                    <a:latin typeface="Arial" panose="020B0604020202020204" pitchFamily="34" charset="0"/>
                    <a:ea typeface="+mn-ea"/>
                    <a:cs typeface="Arial" panose="020B0604020202020204" pitchFamily="34" charset="0"/>
                  </a:endParaRPr>
                </a:p>
              </p:txBody>
            </p:sp>
          </p:grpSp>
          <p:grpSp>
            <p:nvGrpSpPr>
              <p:cNvPr id="31851" name="Group 31850">
                <a:extLst>
                  <a:ext uri="{FF2B5EF4-FFF2-40B4-BE49-F238E27FC236}">
                    <a16:creationId xmlns:a16="http://schemas.microsoft.com/office/drawing/2014/main" id="{EF8B21F8-D733-331C-7946-7B1036875128}"/>
                  </a:ext>
                </a:extLst>
              </p:cNvPr>
              <p:cNvGrpSpPr/>
              <p:nvPr/>
            </p:nvGrpSpPr>
            <p:grpSpPr>
              <a:xfrm>
                <a:off x="3011314" y="4541856"/>
                <a:ext cx="490964" cy="1132298"/>
                <a:chOff x="3011314" y="4541856"/>
                <a:chExt cx="490964" cy="1132298"/>
              </a:xfrm>
            </p:grpSpPr>
            <p:sp>
              <p:nvSpPr>
                <p:cNvPr id="51" name="TextBox 50">
                  <a:extLst>
                    <a:ext uri="{FF2B5EF4-FFF2-40B4-BE49-F238E27FC236}">
                      <a16:creationId xmlns:a16="http://schemas.microsoft.com/office/drawing/2014/main" id="{E1F0F622-13DB-1DF0-B015-DAF1EB9B00E3}"/>
                    </a:ext>
                  </a:extLst>
                </p:cNvPr>
                <p:cNvSpPr txBox="1"/>
                <p:nvPr/>
              </p:nvSpPr>
              <p:spPr bwMode="auto">
                <a:xfrm>
                  <a:off x="3093031" y="4541856"/>
                  <a:ext cx="327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4</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28" name="TextBox 31827">
                  <a:extLst>
                    <a:ext uri="{FF2B5EF4-FFF2-40B4-BE49-F238E27FC236}">
                      <a16:creationId xmlns:a16="http://schemas.microsoft.com/office/drawing/2014/main" id="{37DBDCF6-9D05-5CAB-0E88-8B67039E0C32}"/>
                    </a:ext>
                  </a:extLst>
                </p:cNvPr>
                <p:cNvSpPr txBox="1"/>
                <p:nvPr/>
              </p:nvSpPr>
              <p:spPr bwMode="auto">
                <a:xfrm>
                  <a:off x="3011314" y="5181712"/>
                  <a:ext cx="49096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93</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62</a:t>
                  </a:r>
                  <a:endParaRPr lang="en-US" sz="900" dirty="0">
                    <a:solidFill>
                      <a:srgbClr val="E1471D"/>
                    </a:solidFill>
                    <a:latin typeface="Arial" panose="020B0604020202020204" pitchFamily="34" charset="0"/>
                    <a:ea typeface="+mn-ea"/>
                    <a:cs typeface="Arial" panose="020B0604020202020204" pitchFamily="34" charset="0"/>
                  </a:endParaRPr>
                </a:p>
              </p:txBody>
            </p:sp>
          </p:grpSp>
          <p:grpSp>
            <p:nvGrpSpPr>
              <p:cNvPr id="31850" name="Group 31849">
                <a:extLst>
                  <a:ext uri="{FF2B5EF4-FFF2-40B4-BE49-F238E27FC236}">
                    <a16:creationId xmlns:a16="http://schemas.microsoft.com/office/drawing/2014/main" id="{0052E200-0A44-2A77-1E41-10EA53A3E3D9}"/>
                  </a:ext>
                </a:extLst>
              </p:cNvPr>
              <p:cNvGrpSpPr/>
              <p:nvPr/>
            </p:nvGrpSpPr>
            <p:grpSpPr>
              <a:xfrm>
                <a:off x="3798143" y="4541856"/>
                <a:ext cx="490964" cy="1132298"/>
                <a:chOff x="3504634" y="4541856"/>
                <a:chExt cx="490964" cy="1132298"/>
              </a:xfrm>
            </p:grpSpPr>
            <p:sp>
              <p:nvSpPr>
                <p:cNvPr id="52" name="TextBox 51">
                  <a:extLst>
                    <a:ext uri="{FF2B5EF4-FFF2-40B4-BE49-F238E27FC236}">
                      <a16:creationId xmlns:a16="http://schemas.microsoft.com/office/drawing/2014/main" id="{F0B12E27-9FFE-B189-6AEA-EBB02AF00808}"/>
                    </a:ext>
                  </a:extLst>
                </p:cNvPr>
                <p:cNvSpPr txBox="1"/>
                <p:nvPr/>
              </p:nvSpPr>
              <p:spPr bwMode="auto">
                <a:xfrm>
                  <a:off x="3586351" y="4541856"/>
                  <a:ext cx="327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6</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29" name="TextBox 31828">
                  <a:extLst>
                    <a:ext uri="{FF2B5EF4-FFF2-40B4-BE49-F238E27FC236}">
                      <a16:creationId xmlns:a16="http://schemas.microsoft.com/office/drawing/2014/main" id="{3A8175E9-A0C7-EC50-6D86-9AB424CF6C6D}"/>
                    </a:ext>
                  </a:extLst>
                </p:cNvPr>
                <p:cNvSpPr txBox="1"/>
                <p:nvPr/>
              </p:nvSpPr>
              <p:spPr bwMode="auto">
                <a:xfrm>
                  <a:off x="3504634" y="5181712"/>
                  <a:ext cx="49096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63</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36</a:t>
                  </a:r>
                  <a:endParaRPr lang="en-US" sz="900" dirty="0">
                    <a:solidFill>
                      <a:srgbClr val="E1471D"/>
                    </a:solidFill>
                    <a:latin typeface="Arial" panose="020B0604020202020204" pitchFamily="34" charset="0"/>
                    <a:ea typeface="+mn-ea"/>
                    <a:cs typeface="Arial" panose="020B0604020202020204" pitchFamily="34" charset="0"/>
                  </a:endParaRPr>
                </a:p>
              </p:txBody>
            </p:sp>
          </p:grpSp>
          <p:grpSp>
            <p:nvGrpSpPr>
              <p:cNvPr id="31849" name="Group 31848">
                <a:extLst>
                  <a:ext uri="{FF2B5EF4-FFF2-40B4-BE49-F238E27FC236}">
                    <a16:creationId xmlns:a16="http://schemas.microsoft.com/office/drawing/2014/main" id="{FB24D220-55EB-4344-D5E5-69C128B380D4}"/>
                  </a:ext>
                </a:extLst>
              </p:cNvPr>
              <p:cNvGrpSpPr/>
              <p:nvPr/>
            </p:nvGrpSpPr>
            <p:grpSpPr>
              <a:xfrm>
                <a:off x="4587892" y="4541856"/>
                <a:ext cx="490964" cy="1132298"/>
                <a:chOff x="4587892" y="4541856"/>
                <a:chExt cx="490964" cy="1132298"/>
              </a:xfrm>
            </p:grpSpPr>
            <p:sp>
              <p:nvSpPr>
                <p:cNvPr id="53" name="TextBox 52">
                  <a:extLst>
                    <a:ext uri="{FF2B5EF4-FFF2-40B4-BE49-F238E27FC236}">
                      <a16:creationId xmlns:a16="http://schemas.microsoft.com/office/drawing/2014/main" id="{79B0A7F3-2261-34FA-4DE2-C388F23E451E}"/>
                    </a:ext>
                  </a:extLst>
                </p:cNvPr>
                <p:cNvSpPr txBox="1"/>
                <p:nvPr/>
              </p:nvSpPr>
              <p:spPr bwMode="auto">
                <a:xfrm>
                  <a:off x="4669609" y="4541856"/>
                  <a:ext cx="3275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8</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30" name="TextBox 31829">
                  <a:extLst>
                    <a:ext uri="{FF2B5EF4-FFF2-40B4-BE49-F238E27FC236}">
                      <a16:creationId xmlns:a16="http://schemas.microsoft.com/office/drawing/2014/main" id="{0E3B836F-6841-5C7E-C93F-5ED583A4CD6B}"/>
                    </a:ext>
                  </a:extLst>
                </p:cNvPr>
                <p:cNvSpPr txBox="1"/>
                <p:nvPr/>
              </p:nvSpPr>
              <p:spPr bwMode="auto">
                <a:xfrm>
                  <a:off x="4587892" y="5181712"/>
                  <a:ext cx="49096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56</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20</a:t>
                  </a:r>
                  <a:endParaRPr lang="en-US" sz="900" dirty="0">
                    <a:solidFill>
                      <a:srgbClr val="E1471D"/>
                    </a:solidFill>
                    <a:latin typeface="Arial" panose="020B0604020202020204" pitchFamily="34" charset="0"/>
                    <a:ea typeface="+mn-ea"/>
                    <a:cs typeface="Arial" panose="020B0604020202020204" pitchFamily="34" charset="0"/>
                  </a:endParaRPr>
                </a:p>
              </p:txBody>
            </p:sp>
          </p:grpSp>
          <p:grpSp>
            <p:nvGrpSpPr>
              <p:cNvPr id="31848" name="Group 31847">
                <a:extLst>
                  <a:ext uri="{FF2B5EF4-FFF2-40B4-BE49-F238E27FC236}">
                    <a16:creationId xmlns:a16="http://schemas.microsoft.com/office/drawing/2014/main" id="{8EC3E1DC-C1EB-B705-B072-831E16F5229C}"/>
                  </a:ext>
                </a:extLst>
              </p:cNvPr>
              <p:cNvGrpSpPr/>
              <p:nvPr/>
            </p:nvGrpSpPr>
            <p:grpSpPr>
              <a:xfrm>
                <a:off x="5367266" y="4541856"/>
                <a:ext cx="490964" cy="1132298"/>
                <a:chOff x="5367266" y="4541856"/>
                <a:chExt cx="490964" cy="1132298"/>
              </a:xfrm>
            </p:grpSpPr>
            <p:sp>
              <p:nvSpPr>
                <p:cNvPr id="54" name="TextBox 53">
                  <a:extLst>
                    <a:ext uri="{FF2B5EF4-FFF2-40B4-BE49-F238E27FC236}">
                      <a16:creationId xmlns:a16="http://schemas.microsoft.com/office/drawing/2014/main" id="{9C11DC39-FEA7-7ED3-3C12-6731F74433E3}"/>
                    </a:ext>
                  </a:extLst>
                </p:cNvPr>
                <p:cNvSpPr txBox="1"/>
                <p:nvPr/>
              </p:nvSpPr>
              <p:spPr bwMode="auto">
                <a:xfrm>
                  <a:off x="5399591" y="4541856"/>
                  <a:ext cx="4263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31" name="TextBox 31830">
                  <a:extLst>
                    <a:ext uri="{FF2B5EF4-FFF2-40B4-BE49-F238E27FC236}">
                      <a16:creationId xmlns:a16="http://schemas.microsoft.com/office/drawing/2014/main" id="{5906E5B4-82DA-237E-45C2-F3E36222401B}"/>
                    </a:ext>
                  </a:extLst>
                </p:cNvPr>
                <p:cNvSpPr txBox="1"/>
                <p:nvPr/>
              </p:nvSpPr>
              <p:spPr bwMode="auto">
                <a:xfrm>
                  <a:off x="5367266" y="5181712"/>
                  <a:ext cx="49096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38</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10</a:t>
                  </a:r>
                  <a:endParaRPr lang="en-US" sz="900" dirty="0">
                    <a:solidFill>
                      <a:srgbClr val="E1471D"/>
                    </a:solidFill>
                    <a:latin typeface="Arial" panose="020B0604020202020204" pitchFamily="34" charset="0"/>
                    <a:ea typeface="+mn-ea"/>
                    <a:cs typeface="Arial" panose="020B0604020202020204" pitchFamily="34" charset="0"/>
                  </a:endParaRPr>
                </a:p>
              </p:txBody>
            </p:sp>
          </p:grpSp>
          <p:grpSp>
            <p:nvGrpSpPr>
              <p:cNvPr id="31845" name="Group 31844">
                <a:extLst>
                  <a:ext uri="{FF2B5EF4-FFF2-40B4-BE49-F238E27FC236}">
                    <a16:creationId xmlns:a16="http://schemas.microsoft.com/office/drawing/2014/main" id="{442E40FB-2E14-4063-BED5-19652A4BEC1F}"/>
                  </a:ext>
                </a:extLst>
              </p:cNvPr>
              <p:cNvGrpSpPr/>
              <p:nvPr/>
            </p:nvGrpSpPr>
            <p:grpSpPr>
              <a:xfrm>
                <a:off x="6152181" y="4541856"/>
                <a:ext cx="490964" cy="1132298"/>
                <a:chOff x="6152181" y="4541856"/>
                <a:chExt cx="490964" cy="1132298"/>
              </a:xfrm>
            </p:grpSpPr>
            <p:sp>
              <p:nvSpPr>
                <p:cNvPr id="55" name="TextBox 54">
                  <a:extLst>
                    <a:ext uri="{FF2B5EF4-FFF2-40B4-BE49-F238E27FC236}">
                      <a16:creationId xmlns:a16="http://schemas.microsoft.com/office/drawing/2014/main" id="{7AB81E3A-BC1C-B0D6-AAEE-7756D243084B}"/>
                    </a:ext>
                  </a:extLst>
                </p:cNvPr>
                <p:cNvSpPr txBox="1"/>
                <p:nvPr/>
              </p:nvSpPr>
              <p:spPr bwMode="auto">
                <a:xfrm>
                  <a:off x="6184508" y="4541856"/>
                  <a:ext cx="4263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12</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32" name="TextBox 31831">
                  <a:extLst>
                    <a:ext uri="{FF2B5EF4-FFF2-40B4-BE49-F238E27FC236}">
                      <a16:creationId xmlns:a16="http://schemas.microsoft.com/office/drawing/2014/main" id="{25857AEF-8DE4-4467-D1EA-A6C8AF1BCE45}"/>
                    </a:ext>
                  </a:extLst>
                </p:cNvPr>
                <p:cNvSpPr txBox="1"/>
                <p:nvPr/>
              </p:nvSpPr>
              <p:spPr bwMode="auto">
                <a:xfrm>
                  <a:off x="6152181" y="5181712"/>
                  <a:ext cx="49096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30</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7</a:t>
                  </a:r>
                  <a:endParaRPr lang="en-US" sz="900" dirty="0">
                    <a:solidFill>
                      <a:srgbClr val="E1471D"/>
                    </a:solidFill>
                    <a:latin typeface="Arial" panose="020B0604020202020204" pitchFamily="34" charset="0"/>
                    <a:ea typeface="+mn-ea"/>
                    <a:cs typeface="Arial" panose="020B0604020202020204" pitchFamily="34" charset="0"/>
                  </a:endParaRPr>
                </a:p>
              </p:txBody>
            </p:sp>
          </p:grpSp>
          <p:grpSp>
            <p:nvGrpSpPr>
              <p:cNvPr id="31844" name="Group 31843">
                <a:extLst>
                  <a:ext uri="{FF2B5EF4-FFF2-40B4-BE49-F238E27FC236}">
                    <a16:creationId xmlns:a16="http://schemas.microsoft.com/office/drawing/2014/main" id="{4A0D08D2-27C2-8262-3D38-E19C7BFD9D01}"/>
                  </a:ext>
                </a:extLst>
              </p:cNvPr>
              <p:cNvGrpSpPr/>
              <p:nvPr/>
            </p:nvGrpSpPr>
            <p:grpSpPr>
              <a:xfrm>
                <a:off x="6928066" y="4541856"/>
                <a:ext cx="490964" cy="1132298"/>
                <a:chOff x="6928066" y="4541856"/>
                <a:chExt cx="490964" cy="1132298"/>
              </a:xfrm>
            </p:grpSpPr>
            <p:sp>
              <p:nvSpPr>
                <p:cNvPr id="56" name="TextBox 55">
                  <a:extLst>
                    <a:ext uri="{FF2B5EF4-FFF2-40B4-BE49-F238E27FC236}">
                      <a16:creationId xmlns:a16="http://schemas.microsoft.com/office/drawing/2014/main" id="{736A5F62-D7A8-2AC8-BA59-766319617CBE}"/>
                    </a:ext>
                  </a:extLst>
                </p:cNvPr>
                <p:cNvSpPr txBox="1"/>
                <p:nvPr/>
              </p:nvSpPr>
              <p:spPr bwMode="auto">
                <a:xfrm>
                  <a:off x="6965109" y="4541856"/>
                  <a:ext cx="41688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14</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33" name="TextBox 31832">
                  <a:extLst>
                    <a:ext uri="{FF2B5EF4-FFF2-40B4-BE49-F238E27FC236}">
                      <a16:creationId xmlns:a16="http://schemas.microsoft.com/office/drawing/2014/main" id="{3D96A1E6-38C3-C1A5-09F4-01A7759B48BD}"/>
                    </a:ext>
                  </a:extLst>
                </p:cNvPr>
                <p:cNvSpPr txBox="1"/>
                <p:nvPr/>
              </p:nvSpPr>
              <p:spPr bwMode="auto">
                <a:xfrm>
                  <a:off x="6928066" y="5181712"/>
                  <a:ext cx="49096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24</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5</a:t>
                  </a:r>
                  <a:endParaRPr lang="en-US" sz="900" dirty="0">
                    <a:solidFill>
                      <a:srgbClr val="E1471D"/>
                    </a:solidFill>
                    <a:latin typeface="Arial" panose="020B0604020202020204" pitchFamily="34" charset="0"/>
                    <a:ea typeface="+mn-ea"/>
                    <a:cs typeface="Arial" panose="020B0604020202020204" pitchFamily="34" charset="0"/>
                  </a:endParaRPr>
                </a:p>
              </p:txBody>
            </p:sp>
          </p:grpSp>
          <p:sp>
            <p:nvSpPr>
              <p:cNvPr id="31834" name="TextBox 31833">
                <a:extLst>
                  <a:ext uri="{FF2B5EF4-FFF2-40B4-BE49-F238E27FC236}">
                    <a16:creationId xmlns:a16="http://schemas.microsoft.com/office/drawing/2014/main" id="{7B1E11A1-F71C-3679-D6BF-2E661E3DCB2C}"/>
                  </a:ext>
                </a:extLst>
              </p:cNvPr>
              <p:cNvSpPr txBox="1"/>
              <p:nvPr/>
            </p:nvSpPr>
            <p:spPr bwMode="auto">
              <a:xfrm>
                <a:off x="7709621" y="5181713"/>
                <a:ext cx="49096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14</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3</a:t>
                </a:r>
                <a:endParaRPr lang="en-US" sz="900" dirty="0">
                  <a:solidFill>
                    <a:srgbClr val="E1471D"/>
                  </a:solidFill>
                  <a:latin typeface="Arial" panose="020B0604020202020204" pitchFamily="34" charset="0"/>
                  <a:ea typeface="+mn-ea"/>
                  <a:cs typeface="Arial" panose="020B0604020202020204" pitchFamily="34" charset="0"/>
                </a:endParaRPr>
              </a:p>
            </p:txBody>
          </p:sp>
          <p:grpSp>
            <p:nvGrpSpPr>
              <p:cNvPr id="31843" name="Group 31842">
                <a:extLst>
                  <a:ext uri="{FF2B5EF4-FFF2-40B4-BE49-F238E27FC236}">
                    <a16:creationId xmlns:a16="http://schemas.microsoft.com/office/drawing/2014/main" id="{4882F22D-21C4-8AB2-8D40-220943E2FE7E}"/>
                  </a:ext>
                </a:extLst>
              </p:cNvPr>
              <p:cNvGrpSpPr/>
              <p:nvPr/>
            </p:nvGrpSpPr>
            <p:grpSpPr>
              <a:xfrm>
                <a:off x="8495996" y="4541856"/>
                <a:ext cx="490964" cy="1132298"/>
                <a:chOff x="8495996" y="4541856"/>
                <a:chExt cx="490964" cy="1132298"/>
              </a:xfrm>
            </p:grpSpPr>
            <p:sp>
              <p:nvSpPr>
                <p:cNvPr id="59" name="TextBox 58">
                  <a:extLst>
                    <a:ext uri="{FF2B5EF4-FFF2-40B4-BE49-F238E27FC236}">
                      <a16:creationId xmlns:a16="http://schemas.microsoft.com/office/drawing/2014/main" id="{3C79D789-9FEB-EDF6-6D71-7877563EEC11}"/>
                    </a:ext>
                  </a:extLst>
                </p:cNvPr>
                <p:cNvSpPr txBox="1"/>
                <p:nvPr/>
              </p:nvSpPr>
              <p:spPr bwMode="auto">
                <a:xfrm>
                  <a:off x="8533948" y="4541856"/>
                  <a:ext cx="415061"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18</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35" name="TextBox 31834">
                  <a:extLst>
                    <a:ext uri="{FF2B5EF4-FFF2-40B4-BE49-F238E27FC236}">
                      <a16:creationId xmlns:a16="http://schemas.microsoft.com/office/drawing/2014/main" id="{091736EE-9BF4-4646-24AE-B7C1E3AA15F5}"/>
                    </a:ext>
                  </a:extLst>
                </p:cNvPr>
                <p:cNvSpPr txBox="1"/>
                <p:nvPr/>
              </p:nvSpPr>
              <p:spPr bwMode="auto">
                <a:xfrm>
                  <a:off x="8495996" y="5181712"/>
                  <a:ext cx="490964"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6</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1</a:t>
                  </a:r>
                  <a:endParaRPr lang="en-US" sz="900" dirty="0">
                    <a:solidFill>
                      <a:srgbClr val="E1471D"/>
                    </a:solidFill>
                    <a:latin typeface="Arial" panose="020B0604020202020204" pitchFamily="34" charset="0"/>
                    <a:ea typeface="+mn-ea"/>
                    <a:cs typeface="Arial" panose="020B0604020202020204" pitchFamily="34" charset="0"/>
                  </a:endParaRPr>
                </a:p>
              </p:txBody>
            </p:sp>
          </p:grpSp>
          <p:grpSp>
            <p:nvGrpSpPr>
              <p:cNvPr id="31842" name="Group 31841">
                <a:extLst>
                  <a:ext uri="{FF2B5EF4-FFF2-40B4-BE49-F238E27FC236}">
                    <a16:creationId xmlns:a16="http://schemas.microsoft.com/office/drawing/2014/main" id="{63D2F65A-7924-14F3-A0F5-94F1CC6A5B3B}"/>
                  </a:ext>
                </a:extLst>
              </p:cNvPr>
              <p:cNvGrpSpPr/>
              <p:nvPr/>
            </p:nvGrpSpPr>
            <p:grpSpPr>
              <a:xfrm>
                <a:off x="9317213" y="4541856"/>
                <a:ext cx="415060" cy="1132298"/>
                <a:chOff x="9317213" y="4541856"/>
                <a:chExt cx="415060" cy="1132298"/>
              </a:xfrm>
            </p:grpSpPr>
            <p:sp>
              <p:nvSpPr>
                <p:cNvPr id="61" name="TextBox 60">
                  <a:extLst>
                    <a:ext uri="{FF2B5EF4-FFF2-40B4-BE49-F238E27FC236}">
                      <a16:creationId xmlns:a16="http://schemas.microsoft.com/office/drawing/2014/main" id="{8867FAD4-CB79-9FDB-0378-E08545BDAEB3}"/>
                    </a:ext>
                  </a:extLst>
                </p:cNvPr>
                <p:cNvSpPr txBox="1"/>
                <p:nvPr/>
              </p:nvSpPr>
              <p:spPr bwMode="auto">
                <a:xfrm>
                  <a:off x="9317213" y="4541856"/>
                  <a:ext cx="415060"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20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37" name="TextBox 31836">
                  <a:extLst>
                    <a:ext uri="{FF2B5EF4-FFF2-40B4-BE49-F238E27FC236}">
                      <a16:creationId xmlns:a16="http://schemas.microsoft.com/office/drawing/2014/main" id="{976AEE7A-9B87-C89E-C59C-9B4DC0AE15BC}"/>
                    </a:ext>
                  </a:extLst>
                </p:cNvPr>
                <p:cNvSpPr txBox="1"/>
                <p:nvPr/>
              </p:nvSpPr>
              <p:spPr bwMode="auto">
                <a:xfrm>
                  <a:off x="9326108" y="5181712"/>
                  <a:ext cx="397273"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2</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1</a:t>
                  </a:r>
                  <a:endParaRPr lang="en-US" sz="900" dirty="0">
                    <a:solidFill>
                      <a:srgbClr val="E1471D"/>
                    </a:solidFill>
                    <a:latin typeface="Arial" panose="020B0604020202020204" pitchFamily="34" charset="0"/>
                    <a:ea typeface="+mn-ea"/>
                    <a:cs typeface="Arial" panose="020B0604020202020204" pitchFamily="34" charset="0"/>
                  </a:endParaRPr>
                </a:p>
              </p:txBody>
            </p:sp>
          </p:grpSp>
          <p:grpSp>
            <p:nvGrpSpPr>
              <p:cNvPr id="31846" name="Group 31845">
                <a:extLst>
                  <a:ext uri="{FF2B5EF4-FFF2-40B4-BE49-F238E27FC236}">
                    <a16:creationId xmlns:a16="http://schemas.microsoft.com/office/drawing/2014/main" id="{07337BBF-325B-800E-3E1B-0D701DCE967A}"/>
                  </a:ext>
                </a:extLst>
              </p:cNvPr>
              <p:cNvGrpSpPr/>
              <p:nvPr/>
            </p:nvGrpSpPr>
            <p:grpSpPr>
              <a:xfrm>
                <a:off x="10127102" y="4541856"/>
                <a:ext cx="378704" cy="1316963"/>
                <a:chOff x="10127102" y="4541856"/>
                <a:chExt cx="378704" cy="1316963"/>
              </a:xfrm>
            </p:grpSpPr>
            <p:sp>
              <p:nvSpPr>
                <p:cNvPr id="60" name="TextBox 59">
                  <a:extLst>
                    <a:ext uri="{FF2B5EF4-FFF2-40B4-BE49-F238E27FC236}">
                      <a16:creationId xmlns:a16="http://schemas.microsoft.com/office/drawing/2014/main" id="{16B8257A-AF58-792F-F829-B1B3FDDB9E32}"/>
                    </a:ext>
                  </a:extLst>
                </p:cNvPr>
                <p:cNvSpPr txBox="1"/>
                <p:nvPr/>
              </p:nvSpPr>
              <p:spPr bwMode="auto">
                <a:xfrm>
                  <a:off x="10127102" y="4541856"/>
                  <a:ext cx="378704"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22</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38" name="TextBox 31837">
                  <a:extLst>
                    <a:ext uri="{FF2B5EF4-FFF2-40B4-BE49-F238E27FC236}">
                      <a16:creationId xmlns:a16="http://schemas.microsoft.com/office/drawing/2014/main" id="{ECABA6A2-D48B-B5C4-24EE-4CDEEC9D9739}"/>
                    </a:ext>
                  </a:extLst>
                </p:cNvPr>
                <p:cNvSpPr txBox="1"/>
                <p:nvPr/>
              </p:nvSpPr>
              <p:spPr bwMode="auto">
                <a:xfrm>
                  <a:off x="10138857" y="5181712"/>
                  <a:ext cx="355197" cy="67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15</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7</a:t>
                  </a:r>
                  <a:endParaRPr lang="en-US" sz="900" dirty="0">
                    <a:solidFill>
                      <a:srgbClr val="E1471D"/>
                    </a:solidFill>
                    <a:latin typeface="Arial" panose="020B0604020202020204" pitchFamily="34" charset="0"/>
                    <a:ea typeface="+mn-ea"/>
                    <a:cs typeface="Arial" panose="020B0604020202020204" pitchFamily="34" charset="0"/>
                  </a:endParaRPr>
                </a:p>
              </p:txBody>
            </p:sp>
          </p:grpSp>
          <p:grpSp>
            <p:nvGrpSpPr>
              <p:cNvPr id="31847" name="Group 31846">
                <a:extLst>
                  <a:ext uri="{FF2B5EF4-FFF2-40B4-BE49-F238E27FC236}">
                    <a16:creationId xmlns:a16="http://schemas.microsoft.com/office/drawing/2014/main" id="{5B31271F-DC62-F7E9-BD35-45A388A772FD}"/>
                  </a:ext>
                </a:extLst>
              </p:cNvPr>
              <p:cNvGrpSpPr/>
              <p:nvPr/>
            </p:nvGrpSpPr>
            <p:grpSpPr>
              <a:xfrm>
                <a:off x="10892047" y="4541856"/>
                <a:ext cx="395497" cy="894861"/>
                <a:chOff x="10892047" y="4541856"/>
                <a:chExt cx="395497" cy="894861"/>
              </a:xfrm>
            </p:grpSpPr>
            <p:sp>
              <p:nvSpPr>
                <p:cNvPr id="62" name="TextBox 61">
                  <a:extLst>
                    <a:ext uri="{FF2B5EF4-FFF2-40B4-BE49-F238E27FC236}">
                      <a16:creationId xmlns:a16="http://schemas.microsoft.com/office/drawing/2014/main" id="{73859E3F-A506-AF50-3561-3E05A47DBC24}"/>
                    </a:ext>
                  </a:extLst>
                </p:cNvPr>
                <p:cNvSpPr txBox="1"/>
                <p:nvPr/>
              </p:nvSpPr>
              <p:spPr bwMode="auto">
                <a:xfrm>
                  <a:off x="10892047" y="4541856"/>
                  <a:ext cx="395497"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24</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839" name="TextBox 31838">
                  <a:extLst>
                    <a:ext uri="{FF2B5EF4-FFF2-40B4-BE49-F238E27FC236}">
                      <a16:creationId xmlns:a16="http://schemas.microsoft.com/office/drawing/2014/main" id="{D20887FC-675B-4D1F-463F-076BF0766AA9}"/>
                    </a:ext>
                  </a:extLst>
                </p:cNvPr>
                <p:cNvSpPr txBox="1"/>
                <p:nvPr/>
              </p:nvSpPr>
              <p:spPr bwMode="auto">
                <a:xfrm>
                  <a:off x="10956184" y="5128941"/>
                  <a:ext cx="267222" cy="30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0</a:t>
                  </a:r>
                  <a:endParaRPr lang="en-US" sz="900" dirty="0">
                    <a:solidFill>
                      <a:srgbClr val="E1471D"/>
                    </a:solidFill>
                    <a:latin typeface="Arial" panose="020B0604020202020204" pitchFamily="34" charset="0"/>
                    <a:ea typeface="+mn-ea"/>
                    <a:cs typeface="Arial" panose="020B0604020202020204" pitchFamily="34" charset="0"/>
                  </a:endParaRPr>
                </a:p>
              </p:txBody>
            </p:sp>
          </p:grpSp>
          <p:sp>
            <p:nvSpPr>
              <p:cNvPr id="31840" name="TextBox 31839">
                <a:extLst>
                  <a:ext uri="{FF2B5EF4-FFF2-40B4-BE49-F238E27FC236}">
                    <a16:creationId xmlns:a16="http://schemas.microsoft.com/office/drawing/2014/main" id="{A0ED3099-DA17-83A1-41E7-5C9CDF9A0BC6}"/>
                  </a:ext>
                </a:extLst>
              </p:cNvPr>
              <p:cNvSpPr txBox="1"/>
              <p:nvPr/>
            </p:nvSpPr>
            <p:spPr bwMode="auto">
              <a:xfrm>
                <a:off x="501593" y="4932525"/>
                <a:ext cx="2159133" cy="338554"/>
              </a:xfrm>
              <a:prstGeom prst="rect">
                <a:avLst/>
              </a:prstGeom>
              <a:noFill/>
              <a:ln>
                <a:noFill/>
              </a:ln>
            </p:spPr>
            <p:txBody>
              <a:bodyPr wrap="square" rtlCol="0">
                <a:spAutoFit/>
              </a:bodyPr>
              <a:lstStyle/>
              <a:p>
                <a:pPr defTabSz="685800" eaLnBrk="0" hangingPunct="0">
                  <a:spcBef>
                    <a:spcPct val="50000"/>
                  </a:spcBef>
                </a:pPr>
                <a:r>
                  <a:rPr lang="en-US" sz="1050" b="1" dirty="0">
                    <a:solidFill>
                      <a:srgbClr val="000000"/>
                    </a:solidFill>
                    <a:latin typeface="Calibri" panose="020F0502020204030204" pitchFamily="34" charset="0"/>
                    <a:ea typeface="+mn-ea"/>
                    <a:cs typeface="Arial" panose="020B0604020202020204" pitchFamily="34" charset="0"/>
                  </a:rPr>
                  <a:t>Patients at Risk, n</a:t>
                </a:r>
              </a:p>
            </p:txBody>
          </p:sp>
        </p:grpSp>
        <p:sp>
          <p:nvSpPr>
            <p:cNvPr id="7" name="TextBox 6">
              <a:extLst>
                <a:ext uri="{FF2B5EF4-FFF2-40B4-BE49-F238E27FC236}">
                  <a16:creationId xmlns:a16="http://schemas.microsoft.com/office/drawing/2014/main" id="{CCFAAABE-196B-ACE3-D271-C5A819FC519F}"/>
                </a:ext>
              </a:extLst>
            </p:cNvPr>
            <p:cNvSpPr txBox="1"/>
            <p:nvPr/>
          </p:nvSpPr>
          <p:spPr bwMode="auto">
            <a:xfrm>
              <a:off x="4933950" y="4806746"/>
              <a:ext cx="3282949" cy="400109"/>
            </a:xfrm>
            <a:prstGeom prst="rect">
              <a:avLst/>
            </a:prstGeom>
            <a:solidFill>
              <a:schemeClr val="tx1"/>
            </a:solidFill>
            <a:ln>
              <a:solidFill>
                <a:schemeClr val="tx1"/>
              </a:solidFill>
            </a:ln>
          </p:spPr>
          <p:txBody>
            <a:bodyPr wrap="square" rtlCol="0">
              <a:spAutoFit/>
            </a:bodyPr>
            <a:lstStyle/>
            <a:p>
              <a:pPr algn="ctr" defTabSz="685800" eaLnBrk="0" hangingPunct="0">
                <a:spcBef>
                  <a:spcPct val="50000"/>
                </a:spcBef>
              </a:pPr>
              <a:r>
                <a:rPr lang="en-US" sz="1350" b="1" dirty="0">
                  <a:solidFill>
                    <a:srgbClr val="000000"/>
                  </a:solidFill>
                  <a:latin typeface="Calibri" panose="020F0502020204030204" pitchFamily="34" charset="0"/>
                  <a:ea typeface="+mn-ea"/>
                  <a:cs typeface="Arial" panose="020B0604020202020204" pitchFamily="34" charset="0"/>
                </a:rPr>
                <a:t>Time From Randomization (Mo)</a:t>
              </a:r>
            </a:p>
          </p:txBody>
        </p:sp>
      </p:grpSp>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p:txBody>
          <a:bodyPr/>
          <a:lstStyle/>
          <a:p>
            <a:r>
              <a:rPr lang="en-US" altLang="en-US" dirty="0"/>
              <a:t>CodeBreaK 200: </a:t>
            </a:r>
            <a:r>
              <a:rPr lang="en-US" dirty="0"/>
              <a:t>PFS by BICR (Primary Endpoint)</a:t>
            </a:r>
            <a:endParaRPr lang="en-US" altLang="en-US" dirty="0"/>
          </a:p>
        </p:txBody>
      </p:sp>
      <p:sp>
        <p:nvSpPr>
          <p:cNvPr id="2" name="Text Box 15">
            <a:extLst>
              <a:ext uri="{FF2B5EF4-FFF2-40B4-BE49-F238E27FC236}">
                <a16:creationId xmlns:a16="http://schemas.microsoft.com/office/drawing/2014/main" id="{24B28FE0-EF85-FDFD-398F-3E71E713B17B}"/>
              </a:ext>
            </a:extLst>
          </p:cNvPr>
          <p:cNvSpPr txBox="1">
            <a:spLocks noChangeArrowheads="1"/>
          </p:cNvSpPr>
          <p:nvPr/>
        </p:nvSpPr>
        <p:spPr bwMode="auto">
          <a:xfrm>
            <a:off x="309563" y="4788471"/>
            <a:ext cx="6848474"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0" hangingPunct="0">
              <a:defRPr/>
            </a:pPr>
            <a:r>
              <a:rPr lang="en-US" altLang="en-US" sz="900" b="0" spc="-8" dirty="0">
                <a:solidFill>
                  <a:srgbClr val="455560"/>
                </a:solidFill>
                <a:latin typeface="Calibri" panose="020F0502020204030204" pitchFamily="34" charset="0"/>
                <a:ea typeface="+mn-ea"/>
                <a:cs typeface="Arial" panose="020B0604020202020204" pitchFamily="34" charset="0"/>
              </a:rPr>
              <a:t>Johnson. ESMO 2022. Abstr LBA10. Reproduced with permission.</a:t>
            </a:r>
            <a:r>
              <a:rPr lang="en-US" sz="900" b="0" dirty="0">
                <a:solidFill>
                  <a:srgbClr val="455560"/>
                </a:solidFill>
                <a:latin typeface="system-ui"/>
                <a:ea typeface="+mn-ea"/>
                <a:cs typeface="Arial" panose="020B0604020202020204" pitchFamily="34" charset="0"/>
              </a:rPr>
              <a:t> </a:t>
            </a:r>
            <a:endParaRPr lang="en-US" altLang="en-US" sz="900" b="0" dirty="0">
              <a:solidFill>
                <a:srgbClr val="455560"/>
              </a:solidFill>
              <a:latin typeface="Calibri" panose="020F0502020204030204" pitchFamily="34" charset="0"/>
              <a:ea typeface="+mn-ea"/>
              <a:cs typeface="Arial" panose="020B0604020202020204" pitchFamily="34" charset="0"/>
            </a:endParaRPr>
          </a:p>
        </p:txBody>
      </p:sp>
      <p:graphicFrame>
        <p:nvGraphicFramePr>
          <p:cNvPr id="4" name="Group 3">
            <a:extLst>
              <a:ext uri="{FF2B5EF4-FFF2-40B4-BE49-F238E27FC236}">
                <a16:creationId xmlns:a16="http://schemas.microsoft.com/office/drawing/2014/main" id="{0C01A200-55D8-019B-ED5F-A0E3E4192726}"/>
              </a:ext>
            </a:extLst>
          </p:cNvPr>
          <p:cNvGraphicFramePr>
            <a:graphicFrameLocks/>
          </p:cNvGraphicFramePr>
          <p:nvPr/>
        </p:nvGraphicFramePr>
        <p:xfrm>
          <a:off x="3830880" y="1172931"/>
          <a:ext cx="4593235" cy="1120176"/>
        </p:xfrm>
        <a:graphic>
          <a:graphicData uri="http://schemas.openxmlformats.org/drawingml/2006/table">
            <a:tbl>
              <a:tblPr/>
              <a:tblGrid>
                <a:gridCol w="2130888">
                  <a:extLst>
                    <a:ext uri="{9D8B030D-6E8A-4147-A177-3AD203B41FA5}">
                      <a16:colId xmlns:a16="http://schemas.microsoft.com/office/drawing/2014/main" val="20000"/>
                    </a:ext>
                  </a:extLst>
                </a:gridCol>
                <a:gridCol w="1231835">
                  <a:extLst>
                    <a:ext uri="{9D8B030D-6E8A-4147-A177-3AD203B41FA5}">
                      <a16:colId xmlns:a16="http://schemas.microsoft.com/office/drawing/2014/main" val="20001"/>
                    </a:ext>
                  </a:extLst>
                </a:gridCol>
                <a:gridCol w="1230512">
                  <a:extLst>
                    <a:ext uri="{9D8B030D-6E8A-4147-A177-3AD203B41FA5}">
                      <a16:colId xmlns:a16="http://schemas.microsoft.com/office/drawing/2014/main" val="4099883752"/>
                    </a:ext>
                  </a:extLst>
                </a:gridCol>
              </a:tblGrid>
              <a:tr h="43435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endParaRPr kumimoji="0" lang="en-GB" sz="1200" b="1" i="0" u="none" strike="noStrike" cap="none" normalizeH="0" baseline="0" dirty="0">
                        <a:ln>
                          <a:noFill/>
                        </a:ln>
                        <a:solidFill>
                          <a:schemeClr val="bg1"/>
                        </a:solidFill>
                        <a:effectLst/>
                        <a:latin typeface="Calibri" panose="020F0502020204030204" pitchFamily="34" charset="0"/>
                      </a:endParaRP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Sotorasib</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1" i="0" u="none" strike="noStrike" cap="none" normalizeH="0" baseline="0" dirty="0">
                          <a:ln>
                            <a:noFill/>
                          </a:ln>
                          <a:solidFill>
                            <a:schemeClr val="tx1"/>
                          </a:solidFill>
                          <a:effectLst/>
                          <a:latin typeface="Calibri" panose="020F0502020204030204" pitchFamily="34" charset="0"/>
                        </a:rPr>
                        <a:t>(n = 171)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1" i="0" u="none" strike="noStrike" cap="none" normalizeH="0" baseline="0" dirty="0">
                          <a:ln>
                            <a:noFill/>
                          </a:ln>
                          <a:solidFill>
                            <a:schemeClr val="tx1"/>
                          </a:solidFill>
                          <a:effectLst/>
                          <a:latin typeface="Calibri" panose="020F0502020204030204" pitchFamily="34" charset="0"/>
                        </a:rPr>
                        <a:t>Docetaxel</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200" b="1" i="0" u="none" strike="noStrike" cap="none" normalizeH="0" baseline="0" dirty="0">
                          <a:ln>
                            <a:noFill/>
                          </a:ln>
                          <a:solidFill>
                            <a:schemeClr val="tx1"/>
                          </a:solidFill>
                          <a:effectLst/>
                          <a:latin typeface="Calibri" panose="020F0502020204030204" pitchFamily="34" charset="0"/>
                        </a:rPr>
                        <a:t>(n = 174)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25147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Median PFS, mo (95% CI)</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5.6 (4.3-7.8)</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4.5 (3.0-5.7)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r h="434352">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0" u="none" strike="noStrike" cap="none" normalizeH="0" baseline="0" dirty="0">
                          <a:ln>
                            <a:noFill/>
                          </a:ln>
                          <a:solidFill>
                            <a:schemeClr val="bg2">
                              <a:lumMod val="10000"/>
                            </a:schemeClr>
                          </a:solidFill>
                          <a:effectLst/>
                          <a:latin typeface="Calibri" panose="020F0502020204030204" pitchFamily="34" charset="0"/>
                        </a:rPr>
                        <a:t>HR (95% CI)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200" b="0" i="1" u="none" strike="noStrike" cap="none" normalizeH="0" baseline="0" dirty="0">
                          <a:ln>
                            <a:noFill/>
                          </a:ln>
                          <a:solidFill>
                            <a:schemeClr val="bg2">
                              <a:lumMod val="10000"/>
                            </a:schemeClr>
                          </a:solidFill>
                          <a:effectLst/>
                          <a:latin typeface="Calibri" panose="020F0502020204030204" pitchFamily="34" charset="0"/>
                        </a:rPr>
                        <a:t>P</a:t>
                      </a:r>
                      <a:r>
                        <a:rPr kumimoji="0" lang="en-US" sz="1200" b="0" i="0" u="none" strike="noStrike" cap="none" normalizeH="0" baseline="0" dirty="0">
                          <a:ln>
                            <a:noFill/>
                          </a:ln>
                          <a:solidFill>
                            <a:schemeClr val="bg2">
                              <a:lumMod val="10000"/>
                            </a:schemeClr>
                          </a:solidFill>
                          <a:effectLst/>
                          <a:latin typeface="Calibri" panose="020F0502020204030204" pitchFamily="34" charset="0"/>
                        </a:rPr>
                        <a:t> value (1-sided)</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p>
                      <a:pPr algn="ctr">
                        <a:lnSpc>
                          <a:spcPct val="100000"/>
                        </a:lnSpc>
                        <a:spcAft>
                          <a:spcPct val="0"/>
                        </a:spcAft>
                        <a:buClrTx/>
                        <a:buFontTx/>
                        <a:buNone/>
                      </a:pPr>
                      <a:r>
                        <a:rPr lang="en-US" sz="1200" b="0" dirty="0">
                          <a:solidFill>
                            <a:schemeClr val="bg1"/>
                          </a:solidFill>
                          <a:latin typeface="Calibri" panose="020F0502020204030204" pitchFamily="34" charset="0"/>
                        </a:rPr>
                        <a:t>0.66 (0.51-0.86)</a:t>
                      </a:r>
                    </a:p>
                    <a:p>
                      <a:pPr algn="ctr">
                        <a:lnSpc>
                          <a:spcPct val="100000"/>
                        </a:lnSpc>
                        <a:spcAft>
                          <a:spcPct val="0"/>
                        </a:spcAft>
                        <a:buClrTx/>
                        <a:buFontTx/>
                        <a:buNone/>
                      </a:pPr>
                      <a:r>
                        <a:rPr lang="en-US" sz="1200" b="0" dirty="0">
                          <a:solidFill>
                            <a:schemeClr val="bg1"/>
                          </a:solidFill>
                          <a:latin typeface="Calibri" panose="020F0502020204030204" pitchFamily="34" charset="0"/>
                        </a:rPr>
                        <a:t>.002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pPr algn="ctr">
                        <a:lnSpc>
                          <a:spcPct val="100000"/>
                        </a:lnSpc>
                        <a:spcAft>
                          <a:spcPct val="0"/>
                        </a:spcAft>
                        <a:buClrTx/>
                        <a:buFontTx/>
                        <a:buNone/>
                      </a:pPr>
                      <a:endParaRPr lang="en-US" b="0" dirty="0">
                        <a:solidFill>
                          <a:schemeClr val="bg1"/>
                        </a:solidFill>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472997797"/>
                  </a:ext>
                </a:extLst>
              </a:tr>
            </a:tbl>
          </a:graphicData>
        </a:graphic>
      </p:graphicFrame>
      <p:sp>
        <p:nvSpPr>
          <p:cNvPr id="5" name="TextBox 4">
            <a:extLst>
              <a:ext uri="{FF2B5EF4-FFF2-40B4-BE49-F238E27FC236}">
                <a16:creationId xmlns:a16="http://schemas.microsoft.com/office/drawing/2014/main" id="{0A9E046F-2B84-654A-8D2D-D884865162AF}"/>
              </a:ext>
            </a:extLst>
          </p:cNvPr>
          <p:cNvSpPr txBox="1"/>
          <p:nvPr/>
        </p:nvSpPr>
        <p:spPr bwMode="auto">
          <a:xfrm>
            <a:off x="532347" y="4272011"/>
            <a:ext cx="76573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214313" indent="-214313" defTabSz="685800" eaLnBrk="0" hangingPunct="0">
              <a:spcBef>
                <a:spcPct val="50000"/>
              </a:spcBef>
              <a:buFont typeface="Wingdings" panose="05000000000000000000" pitchFamily="2" charset="2"/>
              <a:buChar char="§"/>
            </a:pPr>
            <a:r>
              <a:rPr lang="en-US" sz="1500" dirty="0">
                <a:solidFill>
                  <a:srgbClr val="000000"/>
                </a:solidFill>
                <a:latin typeface="Calibri" panose="020F0502020204030204" pitchFamily="34" charset="0"/>
                <a:ea typeface="+mn-ea"/>
                <a:cs typeface="Arial" panose="020B0604020202020204" pitchFamily="34" charset="0"/>
              </a:rPr>
              <a:t>Study met its primary endpoint of significantly improving PFS for sotorasib when compared with docetaxel (</a:t>
            </a:r>
            <a:r>
              <a:rPr lang="en-US" sz="1500" i="1" dirty="0">
                <a:solidFill>
                  <a:srgbClr val="000000"/>
                </a:solidFill>
                <a:latin typeface="Calibri" panose="020F0502020204030204" pitchFamily="34" charset="0"/>
                <a:ea typeface="+mn-ea"/>
                <a:cs typeface="Arial" panose="020B0604020202020204" pitchFamily="34" charset="0"/>
              </a:rPr>
              <a:t>P </a:t>
            </a:r>
            <a:r>
              <a:rPr lang="en-US" sz="1500" dirty="0">
                <a:solidFill>
                  <a:srgbClr val="000000"/>
                </a:solidFill>
                <a:latin typeface="Calibri" panose="020F0502020204030204" pitchFamily="34" charset="0"/>
                <a:ea typeface="+mn-ea"/>
                <a:cs typeface="Arial" panose="020B0604020202020204" pitchFamily="34" charset="0"/>
              </a:rPr>
              <a:t>= .002)</a:t>
            </a:r>
          </a:p>
        </p:txBody>
      </p:sp>
      <p:sp>
        <p:nvSpPr>
          <p:cNvPr id="47" name="Freeform 46">
            <a:extLst>
              <a:ext uri="{FF2B5EF4-FFF2-40B4-BE49-F238E27FC236}">
                <a16:creationId xmlns:a16="http://schemas.microsoft.com/office/drawing/2014/main" id="{D541F583-1421-983B-C060-B03E17F1DE99}"/>
              </a:ext>
            </a:extLst>
          </p:cNvPr>
          <p:cNvSpPr/>
          <p:nvPr/>
        </p:nvSpPr>
        <p:spPr bwMode="auto">
          <a:xfrm>
            <a:off x="1274369" y="1384959"/>
            <a:ext cx="7027083" cy="1999121"/>
          </a:xfrm>
          <a:custGeom>
            <a:avLst/>
            <a:gdLst>
              <a:gd name="connsiteX0" fmla="*/ 0 w 3558746"/>
              <a:gd name="connsiteY0" fmla="*/ 0 h 2669059"/>
              <a:gd name="connsiteX1" fmla="*/ 0 w 3558746"/>
              <a:gd name="connsiteY1" fmla="*/ 2669059 h 2669059"/>
              <a:gd name="connsiteX2" fmla="*/ 3558746 w 3558746"/>
              <a:gd name="connsiteY2" fmla="*/ 2669059 h 2669059"/>
            </a:gdLst>
            <a:ahLst/>
            <a:cxnLst>
              <a:cxn ang="0">
                <a:pos x="connsiteX0" y="connsiteY0"/>
              </a:cxn>
              <a:cxn ang="0">
                <a:pos x="connsiteX1" y="connsiteY1"/>
              </a:cxn>
              <a:cxn ang="0">
                <a:pos x="connsiteX2" y="connsiteY2"/>
              </a:cxn>
            </a:cxnLst>
            <a:rect l="l" t="t" r="r" b="b"/>
            <a:pathLst>
              <a:path w="3558746" h="2669059">
                <a:moveTo>
                  <a:pt x="0" y="0"/>
                </a:moveTo>
                <a:lnTo>
                  <a:pt x="0" y="2669059"/>
                </a:lnTo>
                <a:lnTo>
                  <a:pt x="3558746" y="2669059"/>
                </a:lnTo>
              </a:path>
            </a:pathLst>
          </a:custGeom>
          <a:noFill/>
          <a:ln w="28575">
            <a:solidFill>
              <a:schemeClr val="bg1"/>
            </a:solidFill>
            <a:miter lim="800000"/>
            <a:headEnd/>
            <a:tailEnd/>
          </a:ln>
        </p:spPr>
        <p:txBody>
          <a:bodyPr rtlCol="0" anchor="ctr"/>
          <a:lstStyle/>
          <a:p>
            <a:pPr algn="ctr" defTabSz="685800" eaLnBrk="0" hangingPunct="0"/>
            <a:endParaRPr lang="en-US" sz="1350" b="1" dirty="0">
              <a:solidFill>
                <a:srgbClr val="FFFFFF"/>
              </a:solidFill>
              <a:latin typeface="Arial" panose="020B0604020202020204" pitchFamily="34" charset="0"/>
              <a:ea typeface="+mn-ea"/>
              <a:cs typeface="Arial" panose="020B0604020202020204" pitchFamily="34" charset="0"/>
            </a:endParaRPr>
          </a:p>
        </p:txBody>
      </p:sp>
      <p:grpSp>
        <p:nvGrpSpPr>
          <p:cNvPr id="58" name="Group 57">
            <a:extLst>
              <a:ext uri="{FF2B5EF4-FFF2-40B4-BE49-F238E27FC236}">
                <a16:creationId xmlns:a16="http://schemas.microsoft.com/office/drawing/2014/main" id="{89B28948-0786-6188-D086-CEBE4C2B26EB}"/>
              </a:ext>
            </a:extLst>
          </p:cNvPr>
          <p:cNvGrpSpPr/>
          <p:nvPr/>
        </p:nvGrpSpPr>
        <p:grpSpPr>
          <a:xfrm>
            <a:off x="1279268" y="3385596"/>
            <a:ext cx="7043223" cy="73254"/>
            <a:chOff x="1705691" y="4467253"/>
            <a:chExt cx="9390964" cy="149121"/>
          </a:xfrm>
        </p:grpSpPr>
        <p:sp>
          <p:nvSpPr>
            <p:cNvPr id="31744" name="Line 50">
              <a:extLst>
                <a:ext uri="{FF2B5EF4-FFF2-40B4-BE49-F238E27FC236}">
                  <a16:creationId xmlns:a16="http://schemas.microsoft.com/office/drawing/2014/main" id="{B263942B-9372-8665-37AD-5C3E0B3FFD69}"/>
                </a:ext>
              </a:extLst>
            </p:cNvPr>
            <p:cNvSpPr>
              <a:spLocks noChangeShapeType="1"/>
            </p:cNvSpPr>
            <p:nvPr/>
          </p:nvSpPr>
          <p:spPr bwMode="auto">
            <a:xfrm>
              <a:off x="6401173"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45" name="Line 50">
              <a:extLst>
                <a:ext uri="{FF2B5EF4-FFF2-40B4-BE49-F238E27FC236}">
                  <a16:creationId xmlns:a16="http://schemas.microsoft.com/office/drawing/2014/main" id="{1410F4A1-8BDA-8DD7-C5FE-29B58443197E}"/>
                </a:ext>
              </a:extLst>
            </p:cNvPr>
            <p:cNvSpPr>
              <a:spLocks noChangeShapeType="1"/>
            </p:cNvSpPr>
            <p:nvPr/>
          </p:nvSpPr>
          <p:spPr bwMode="auto">
            <a:xfrm>
              <a:off x="1705691"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47" name="Line 50">
              <a:extLst>
                <a:ext uri="{FF2B5EF4-FFF2-40B4-BE49-F238E27FC236}">
                  <a16:creationId xmlns:a16="http://schemas.microsoft.com/office/drawing/2014/main" id="{11D1B7BB-9E7C-8D70-1E46-FA0431412FDF}"/>
                </a:ext>
              </a:extLst>
            </p:cNvPr>
            <p:cNvSpPr>
              <a:spLocks noChangeShapeType="1"/>
            </p:cNvSpPr>
            <p:nvPr/>
          </p:nvSpPr>
          <p:spPr bwMode="auto">
            <a:xfrm>
              <a:off x="7183754"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48" name="Line 50">
              <a:extLst>
                <a:ext uri="{FF2B5EF4-FFF2-40B4-BE49-F238E27FC236}">
                  <a16:creationId xmlns:a16="http://schemas.microsoft.com/office/drawing/2014/main" id="{EAA36037-B008-B5E3-1132-3E06ECAFE967}"/>
                </a:ext>
              </a:extLst>
            </p:cNvPr>
            <p:cNvSpPr>
              <a:spLocks noChangeShapeType="1"/>
            </p:cNvSpPr>
            <p:nvPr/>
          </p:nvSpPr>
          <p:spPr bwMode="auto">
            <a:xfrm>
              <a:off x="7966334"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49" name="Line 50">
              <a:extLst>
                <a:ext uri="{FF2B5EF4-FFF2-40B4-BE49-F238E27FC236}">
                  <a16:creationId xmlns:a16="http://schemas.microsoft.com/office/drawing/2014/main" id="{DCED09E9-742F-7C3D-594D-082BD6E9AFAD}"/>
                </a:ext>
              </a:extLst>
            </p:cNvPr>
            <p:cNvSpPr>
              <a:spLocks noChangeShapeType="1"/>
            </p:cNvSpPr>
            <p:nvPr/>
          </p:nvSpPr>
          <p:spPr bwMode="auto">
            <a:xfrm>
              <a:off x="8748914"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0" name="Line 50">
              <a:extLst>
                <a:ext uri="{FF2B5EF4-FFF2-40B4-BE49-F238E27FC236}">
                  <a16:creationId xmlns:a16="http://schemas.microsoft.com/office/drawing/2014/main" id="{0A5DF4C6-4A93-9A66-37AA-C2DB2D5DD64D}"/>
                </a:ext>
              </a:extLst>
            </p:cNvPr>
            <p:cNvSpPr>
              <a:spLocks noChangeShapeType="1"/>
            </p:cNvSpPr>
            <p:nvPr/>
          </p:nvSpPr>
          <p:spPr bwMode="auto">
            <a:xfrm>
              <a:off x="4836012"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1" name="Line 50">
              <a:extLst>
                <a:ext uri="{FF2B5EF4-FFF2-40B4-BE49-F238E27FC236}">
                  <a16:creationId xmlns:a16="http://schemas.microsoft.com/office/drawing/2014/main" id="{B551B7A7-1E49-71CA-F772-810B58D93004}"/>
                </a:ext>
              </a:extLst>
            </p:cNvPr>
            <p:cNvSpPr>
              <a:spLocks noChangeShapeType="1"/>
            </p:cNvSpPr>
            <p:nvPr/>
          </p:nvSpPr>
          <p:spPr bwMode="auto">
            <a:xfrm>
              <a:off x="5618593"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2" name="Line 50">
              <a:extLst>
                <a:ext uri="{FF2B5EF4-FFF2-40B4-BE49-F238E27FC236}">
                  <a16:creationId xmlns:a16="http://schemas.microsoft.com/office/drawing/2014/main" id="{163BBB73-A47E-320B-B463-E970D3E45B7F}"/>
                </a:ext>
              </a:extLst>
            </p:cNvPr>
            <p:cNvSpPr>
              <a:spLocks noChangeShapeType="1"/>
            </p:cNvSpPr>
            <p:nvPr/>
          </p:nvSpPr>
          <p:spPr bwMode="auto">
            <a:xfrm>
              <a:off x="3270852"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3" name="Line 50">
              <a:extLst>
                <a:ext uri="{FF2B5EF4-FFF2-40B4-BE49-F238E27FC236}">
                  <a16:creationId xmlns:a16="http://schemas.microsoft.com/office/drawing/2014/main" id="{D487D4C6-D99E-E374-6E3D-A35B5934D456}"/>
                </a:ext>
              </a:extLst>
            </p:cNvPr>
            <p:cNvSpPr>
              <a:spLocks noChangeShapeType="1"/>
            </p:cNvSpPr>
            <p:nvPr/>
          </p:nvSpPr>
          <p:spPr bwMode="auto">
            <a:xfrm>
              <a:off x="4053432"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4" name="Line 50">
              <a:extLst>
                <a:ext uri="{FF2B5EF4-FFF2-40B4-BE49-F238E27FC236}">
                  <a16:creationId xmlns:a16="http://schemas.microsoft.com/office/drawing/2014/main" id="{0AD2CEAA-A0D4-A7DE-D698-14683E4207B5}"/>
                </a:ext>
              </a:extLst>
            </p:cNvPr>
            <p:cNvSpPr>
              <a:spLocks noChangeShapeType="1"/>
            </p:cNvSpPr>
            <p:nvPr/>
          </p:nvSpPr>
          <p:spPr bwMode="auto">
            <a:xfrm>
              <a:off x="2488271"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5" name="Line 50">
              <a:extLst>
                <a:ext uri="{FF2B5EF4-FFF2-40B4-BE49-F238E27FC236}">
                  <a16:creationId xmlns:a16="http://schemas.microsoft.com/office/drawing/2014/main" id="{13EEBC7A-9FA2-7207-22A1-0947B6139DB8}"/>
                </a:ext>
              </a:extLst>
            </p:cNvPr>
            <p:cNvSpPr>
              <a:spLocks noChangeShapeType="1"/>
            </p:cNvSpPr>
            <p:nvPr/>
          </p:nvSpPr>
          <p:spPr bwMode="auto">
            <a:xfrm>
              <a:off x="9531495"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6" name="Line 50">
              <a:extLst>
                <a:ext uri="{FF2B5EF4-FFF2-40B4-BE49-F238E27FC236}">
                  <a16:creationId xmlns:a16="http://schemas.microsoft.com/office/drawing/2014/main" id="{2FAF0676-9226-8155-1B99-E8983F9B2F45}"/>
                </a:ext>
              </a:extLst>
            </p:cNvPr>
            <p:cNvSpPr>
              <a:spLocks noChangeShapeType="1"/>
            </p:cNvSpPr>
            <p:nvPr/>
          </p:nvSpPr>
          <p:spPr bwMode="auto">
            <a:xfrm>
              <a:off x="10314075"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7" name="Line 50">
              <a:extLst>
                <a:ext uri="{FF2B5EF4-FFF2-40B4-BE49-F238E27FC236}">
                  <a16:creationId xmlns:a16="http://schemas.microsoft.com/office/drawing/2014/main" id="{40950E67-5E5B-683A-8140-11F06C39970E}"/>
                </a:ext>
              </a:extLst>
            </p:cNvPr>
            <p:cNvSpPr>
              <a:spLocks noChangeShapeType="1"/>
            </p:cNvSpPr>
            <p:nvPr/>
          </p:nvSpPr>
          <p:spPr bwMode="auto">
            <a:xfrm>
              <a:off x="11096655" y="4467253"/>
              <a:ext cx="0" cy="14912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grpSp>
      <p:grpSp>
        <p:nvGrpSpPr>
          <p:cNvPr id="31856" name="Group 31855">
            <a:extLst>
              <a:ext uri="{FF2B5EF4-FFF2-40B4-BE49-F238E27FC236}">
                <a16:creationId xmlns:a16="http://schemas.microsoft.com/office/drawing/2014/main" id="{CEACC2AF-8ED4-BD3D-CB09-6EFCACC52F6E}"/>
              </a:ext>
            </a:extLst>
          </p:cNvPr>
          <p:cNvGrpSpPr/>
          <p:nvPr/>
        </p:nvGrpSpPr>
        <p:grpSpPr>
          <a:xfrm>
            <a:off x="520805" y="1287597"/>
            <a:ext cx="755421" cy="2239025"/>
            <a:chOff x="694407" y="1713621"/>
            <a:chExt cx="1007229" cy="2985367"/>
          </a:xfrm>
        </p:grpSpPr>
        <p:sp>
          <p:nvSpPr>
            <p:cNvPr id="6" name="TextBox 5">
              <a:extLst>
                <a:ext uri="{FF2B5EF4-FFF2-40B4-BE49-F238E27FC236}">
                  <a16:creationId xmlns:a16="http://schemas.microsoft.com/office/drawing/2014/main" id="{00D8690A-4614-B1E1-7599-287086EE7DC1}"/>
                </a:ext>
              </a:extLst>
            </p:cNvPr>
            <p:cNvSpPr txBox="1"/>
            <p:nvPr/>
          </p:nvSpPr>
          <p:spPr bwMode="auto">
            <a:xfrm rot="16200000">
              <a:off x="-339824" y="3107517"/>
              <a:ext cx="2468571" cy="400109"/>
            </a:xfrm>
            <a:prstGeom prst="rect">
              <a:avLst/>
            </a:prstGeom>
            <a:solidFill>
              <a:schemeClr val="tx1"/>
            </a:solidFill>
            <a:ln>
              <a:solidFill>
                <a:schemeClr val="tx1"/>
              </a:solidFill>
            </a:ln>
          </p:spPr>
          <p:txBody>
            <a:bodyPr wrap="square" rtlCol="0">
              <a:spAutoFit/>
            </a:bodyPr>
            <a:lstStyle/>
            <a:p>
              <a:pPr algn="ctr" defTabSz="685800" eaLnBrk="0" hangingPunct="0">
                <a:spcBef>
                  <a:spcPct val="50000"/>
                </a:spcBef>
              </a:pPr>
              <a:r>
                <a:rPr lang="en-US" sz="1350" b="1" dirty="0">
                  <a:solidFill>
                    <a:srgbClr val="000000"/>
                  </a:solidFill>
                  <a:latin typeface="Calibri" panose="020F0502020204030204" pitchFamily="34" charset="0"/>
                  <a:ea typeface="+mn-ea"/>
                  <a:cs typeface="Arial" panose="020B0604020202020204" pitchFamily="34" charset="0"/>
                </a:rPr>
                <a:t>PFS Proportion</a:t>
              </a:r>
            </a:p>
          </p:txBody>
        </p:sp>
        <p:grpSp>
          <p:nvGrpSpPr>
            <p:cNvPr id="31854" name="Group 31853">
              <a:extLst>
                <a:ext uri="{FF2B5EF4-FFF2-40B4-BE49-F238E27FC236}">
                  <a16:creationId xmlns:a16="http://schemas.microsoft.com/office/drawing/2014/main" id="{2956DFD9-B126-537A-8398-03B26E0405F4}"/>
                </a:ext>
              </a:extLst>
            </p:cNvPr>
            <p:cNvGrpSpPr/>
            <p:nvPr/>
          </p:nvGrpSpPr>
          <p:grpSpPr>
            <a:xfrm>
              <a:off x="1592448" y="1861117"/>
              <a:ext cx="109188" cy="2650218"/>
              <a:chOff x="1592448" y="1861117"/>
              <a:chExt cx="109188" cy="2650218"/>
            </a:xfrm>
          </p:grpSpPr>
          <p:sp>
            <p:nvSpPr>
              <p:cNvPr id="31761" name="Line 51">
                <a:extLst>
                  <a:ext uri="{FF2B5EF4-FFF2-40B4-BE49-F238E27FC236}">
                    <a16:creationId xmlns:a16="http://schemas.microsoft.com/office/drawing/2014/main" id="{FFCFDD1A-0BCD-41BD-9A19-1E0D226DCA94}"/>
                  </a:ext>
                </a:extLst>
              </p:cNvPr>
              <p:cNvSpPr>
                <a:spLocks noChangeShapeType="1"/>
              </p:cNvSpPr>
              <p:nvPr/>
            </p:nvSpPr>
            <p:spPr bwMode="auto">
              <a:xfrm rot="5400000">
                <a:off x="1639834" y="3933907"/>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62" name="Line 51">
                <a:extLst>
                  <a:ext uri="{FF2B5EF4-FFF2-40B4-BE49-F238E27FC236}">
                    <a16:creationId xmlns:a16="http://schemas.microsoft.com/office/drawing/2014/main" id="{20823499-0F9E-8BFA-07BC-798C3CB3B4B0}"/>
                  </a:ext>
                </a:extLst>
              </p:cNvPr>
              <p:cNvSpPr>
                <a:spLocks noChangeShapeType="1"/>
              </p:cNvSpPr>
              <p:nvPr/>
            </p:nvSpPr>
            <p:spPr bwMode="auto">
              <a:xfrm rot="5400000">
                <a:off x="1639834" y="1813731"/>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63" name="Line 51">
                <a:extLst>
                  <a:ext uri="{FF2B5EF4-FFF2-40B4-BE49-F238E27FC236}">
                    <a16:creationId xmlns:a16="http://schemas.microsoft.com/office/drawing/2014/main" id="{2DF5B965-8E6F-3025-A21C-238BF7B2E119}"/>
                  </a:ext>
                </a:extLst>
              </p:cNvPr>
              <p:cNvSpPr>
                <a:spLocks noChangeShapeType="1"/>
              </p:cNvSpPr>
              <p:nvPr/>
            </p:nvSpPr>
            <p:spPr bwMode="auto">
              <a:xfrm rot="5400000">
                <a:off x="1639834" y="2343775"/>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64" name="Line 51">
                <a:extLst>
                  <a:ext uri="{FF2B5EF4-FFF2-40B4-BE49-F238E27FC236}">
                    <a16:creationId xmlns:a16="http://schemas.microsoft.com/office/drawing/2014/main" id="{54EF73D2-B051-67B7-E7ED-CFA5365E2973}"/>
                  </a:ext>
                </a:extLst>
              </p:cNvPr>
              <p:cNvSpPr>
                <a:spLocks noChangeShapeType="1"/>
              </p:cNvSpPr>
              <p:nvPr/>
            </p:nvSpPr>
            <p:spPr bwMode="auto">
              <a:xfrm rot="5400000">
                <a:off x="1639834" y="3403863"/>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65" name="Line 51">
                <a:extLst>
                  <a:ext uri="{FF2B5EF4-FFF2-40B4-BE49-F238E27FC236}">
                    <a16:creationId xmlns:a16="http://schemas.microsoft.com/office/drawing/2014/main" id="{F1814B5D-0519-8DFA-1F78-A2D73FDF8E00}"/>
                  </a:ext>
                </a:extLst>
              </p:cNvPr>
              <p:cNvSpPr>
                <a:spLocks noChangeShapeType="1"/>
              </p:cNvSpPr>
              <p:nvPr/>
            </p:nvSpPr>
            <p:spPr bwMode="auto">
              <a:xfrm rot="5400000">
                <a:off x="1639834" y="2078753"/>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66" name="Line 51">
                <a:extLst>
                  <a:ext uri="{FF2B5EF4-FFF2-40B4-BE49-F238E27FC236}">
                    <a16:creationId xmlns:a16="http://schemas.microsoft.com/office/drawing/2014/main" id="{673D1CAD-1B0E-4A29-2BD9-6FB5EF203011}"/>
                  </a:ext>
                </a:extLst>
              </p:cNvPr>
              <p:cNvSpPr>
                <a:spLocks noChangeShapeType="1"/>
              </p:cNvSpPr>
              <p:nvPr/>
            </p:nvSpPr>
            <p:spPr bwMode="auto">
              <a:xfrm rot="5400000">
                <a:off x="1639834" y="2608797"/>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67" name="Line 51">
                <a:extLst>
                  <a:ext uri="{FF2B5EF4-FFF2-40B4-BE49-F238E27FC236}">
                    <a16:creationId xmlns:a16="http://schemas.microsoft.com/office/drawing/2014/main" id="{D05CCEF3-6926-F3AD-5440-F22CD993784F}"/>
                  </a:ext>
                </a:extLst>
              </p:cNvPr>
              <p:cNvSpPr>
                <a:spLocks noChangeShapeType="1"/>
              </p:cNvSpPr>
              <p:nvPr/>
            </p:nvSpPr>
            <p:spPr bwMode="auto">
              <a:xfrm rot="5400000">
                <a:off x="1639834" y="4463949"/>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68" name="Line 51">
                <a:extLst>
                  <a:ext uri="{FF2B5EF4-FFF2-40B4-BE49-F238E27FC236}">
                    <a16:creationId xmlns:a16="http://schemas.microsoft.com/office/drawing/2014/main" id="{1DED35B8-E64E-24FF-488B-990DDFD0BA09}"/>
                  </a:ext>
                </a:extLst>
              </p:cNvPr>
              <p:cNvSpPr>
                <a:spLocks noChangeShapeType="1"/>
              </p:cNvSpPr>
              <p:nvPr/>
            </p:nvSpPr>
            <p:spPr bwMode="auto">
              <a:xfrm rot="5400000">
                <a:off x="1639834" y="3668885"/>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69" name="Line 51">
                <a:extLst>
                  <a:ext uri="{FF2B5EF4-FFF2-40B4-BE49-F238E27FC236}">
                    <a16:creationId xmlns:a16="http://schemas.microsoft.com/office/drawing/2014/main" id="{F7A633C6-2A51-F6CA-27DF-AD2971997508}"/>
                  </a:ext>
                </a:extLst>
              </p:cNvPr>
              <p:cNvSpPr>
                <a:spLocks noChangeShapeType="1"/>
              </p:cNvSpPr>
              <p:nvPr/>
            </p:nvSpPr>
            <p:spPr bwMode="auto">
              <a:xfrm rot="5400000">
                <a:off x="1639834" y="4198929"/>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70" name="Line 51">
                <a:extLst>
                  <a:ext uri="{FF2B5EF4-FFF2-40B4-BE49-F238E27FC236}">
                    <a16:creationId xmlns:a16="http://schemas.microsoft.com/office/drawing/2014/main" id="{47BF0BE6-42A1-5A5C-7DB2-DA2F559E05FC}"/>
                  </a:ext>
                </a:extLst>
              </p:cNvPr>
              <p:cNvSpPr>
                <a:spLocks noChangeShapeType="1"/>
              </p:cNvSpPr>
              <p:nvPr/>
            </p:nvSpPr>
            <p:spPr bwMode="auto">
              <a:xfrm rot="5400000">
                <a:off x="1646532" y="2873819"/>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1771" name="Line 51">
                <a:extLst>
                  <a:ext uri="{FF2B5EF4-FFF2-40B4-BE49-F238E27FC236}">
                    <a16:creationId xmlns:a16="http://schemas.microsoft.com/office/drawing/2014/main" id="{294C85D2-D0B5-2890-8DA4-CFB38CFF8D62}"/>
                  </a:ext>
                </a:extLst>
              </p:cNvPr>
              <p:cNvSpPr>
                <a:spLocks noChangeShapeType="1"/>
              </p:cNvSpPr>
              <p:nvPr/>
            </p:nvSpPr>
            <p:spPr bwMode="auto">
              <a:xfrm rot="5400000">
                <a:off x="1654250" y="3138841"/>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grpSp>
        <p:sp>
          <p:nvSpPr>
            <p:cNvPr id="31773" name="TextBox 31772">
              <a:extLst>
                <a:ext uri="{FF2B5EF4-FFF2-40B4-BE49-F238E27FC236}">
                  <a16:creationId xmlns:a16="http://schemas.microsoft.com/office/drawing/2014/main" id="{E5231B01-82E5-2616-2585-14C5B277AE3A}"/>
                </a:ext>
              </a:extLst>
            </p:cNvPr>
            <p:cNvSpPr txBox="1"/>
            <p:nvPr/>
          </p:nvSpPr>
          <p:spPr bwMode="auto">
            <a:xfrm>
              <a:off x="1128087" y="1713621"/>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1.0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774" name="TextBox 31773">
              <a:extLst>
                <a:ext uri="{FF2B5EF4-FFF2-40B4-BE49-F238E27FC236}">
                  <a16:creationId xmlns:a16="http://schemas.microsoft.com/office/drawing/2014/main" id="{FE8978BB-E63A-4767-AAA1-E838B2C4EDAC}"/>
                </a:ext>
              </a:extLst>
            </p:cNvPr>
            <p:cNvSpPr txBox="1"/>
            <p:nvPr/>
          </p:nvSpPr>
          <p:spPr bwMode="auto">
            <a:xfrm>
              <a:off x="1128087" y="3831069"/>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0.2</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775" name="TextBox 31774">
              <a:extLst>
                <a:ext uri="{FF2B5EF4-FFF2-40B4-BE49-F238E27FC236}">
                  <a16:creationId xmlns:a16="http://schemas.microsoft.com/office/drawing/2014/main" id="{22271489-1ADF-88C9-F2DA-B0FE901D134B}"/>
                </a:ext>
              </a:extLst>
            </p:cNvPr>
            <p:cNvSpPr txBox="1"/>
            <p:nvPr/>
          </p:nvSpPr>
          <p:spPr bwMode="auto">
            <a:xfrm>
              <a:off x="1324844" y="4360433"/>
              <a:ext cx="32753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776" name="TextBox 31775">
              <a:extLst>
                <a:ext uri="{FF2B5EF4-FFF2-40B4-BE49-F238E27FC236}">
                  <a16:creationId xmlns:a16="http://schemas.microsoft.com/office/drawing/2014/main" id="{D7308428-A99F-FF14-8766-09B5318A0351}"/>
                </a:ext>
              </a:extLst>
            </p:cNvPr>
            <p:cNvSpPr txBox="1"/>
            <p:nvPr/>
          </p:nvSpPr>
          <p:spPr bwMode="auto">
            <a:xfrm>
              <a:off x="1128087" y="3301707"/>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0.4</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777" name="TextBox 31776">
              <a:extLst>
                <a:ext uri="{FF2B5EF4-FFF2-40B4-BE49-F238E27FC236}">
                  <a16:creationId xmlns:a16="http://schemas.microsoft.com/office/drawing/2014/main" id="{83173DC8-A2AF-0AB4-8496-A24FCBA9C21D}"/>
                </a:ext>
              </a:extLst>
            </p:cNvPr>
            <p:cNvSpPr txBox="1"/>
            <p:nvPr/>
          </p:nvSpPr>
          <p:spPr bwMode="auto">
            <a:xfrm>
              <a:off x="1128087" y="2772345"/>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0.6</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778" name="TextBox 31777">
              <a:extLst>
                <a:ext uri="{FF2B5EF4-FFF2-40B4-BE49-F238E27FC236}">
                  <a16:creationId xmlns:a16="http://schemas.microsoft.com/office/drawing/2014/main" id="{8831623B-5293-584B-BB4D-F2044B94A0E0}"/>
                </a:ext>
              </a:extLst>
            </p:cNvPr>
            <p:cNvSpPr txBox="1"/>
            <p:nvPr/>
          </p:nvSpPr>
          <p:spPr bwMode="auto">
            <a:xfrm>
              <a:off x="1128087" y="2242982"/>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0.8</a:t>
              </a:r>
              <a:endParaRPr lang="en-US" sz="1050" dirty="0">
                <a:solidFill>
                  <a:srgbClr val="FFFFFF"/>
                </a:solidFill>
                <a:latin typeface="Arial" panose="020B0604020202020204" pitchFamily="34" charset="0"/>
                <a:ea typeface="+mn-ea"/>
                <a:cs typeface="Arial" panose="020B0604020202020204" pitchFamily="34" charset="0"/>
              </a:endParaRPr>
            </a:p>
          </p:txBody>
        </p:sp>
      </p:grpSp>
      <p:sp>
        <p:nvSpPr>
          <p:cNvPr id="31841" name="TextBox 31840">
            <a:extLst>
              <a:ext uri="{FF2B5EF4-FFF2-40B4-BE49-F238E27FC236}">
                <a16:creationId xmlns:a16="http://schemas.microsoft.com/office/drawing/2014/main" id="{13FE7501-0649-D659-894B-B67E911EFF57}"/>
              </a:ext>
            </a:extLst>
          </p:cNvPr>
          <p:cNvSpPr txBox="1"/>
          <p:nvPr/>
        </p:nvSpPr>
        <p:spPr bwMode="auto">
          <a:xfrm>
            <a:off x="1339584" y="2933886"/>
            <a:ext cx="1595714" cy="415498"/>
          </a:xfrm>
          <a:prstGeom prst="rect">
            <a:avLst/>
          </a:prstGeom>
          <a:noFill/>
          <a:ln>
            <a:noFill/>
          </a:ln>
        </p:spPr>
        <p:txBody>
          <a:bodyPr wrap="square" rtlCol="0">
            <a:spAutoFit/>
          </a:bodyPr>
          <a:lstStyle/>
          <a:p>
            <a:pPr defTabSz="685800" eaLnBrk="0" hangingPunct="0">
              <a:spcBef>
                <a:spcPct val="50000"/>
              </a:spcBef>
            </a:pPr>
            <a:r>
              <a:rPr lang="en-US" sz="1050" b="1" dirty="0">
                <a:solidFill>
                  <a:srgbClr val="000000"/>
                </a:solidFill>
                <a:latin typeface="Calibri" panose="020F0502020204030204" pitchFamily="34" charset="0"/>
                <a:ea typeface="+mn-ea"/>
                <a:cs typeface="Arial" panose="020B0604020202020204" pitchFamily="34" charset="0"/>
              </a:rPr>
              <a:t>Median study follow-up:</a:t>
            </a:r>
            <a:br>
              <a:rPr lang="en-US" sz="1050" b="1" dirty="0">
                <a:solidFill>
                  <a:srgbClr val="000000"/>
                </a:solidFill>
                <a:latin typeface="Calibri" panose="020F0502020204030204" pitchFamily="34" charset="0"/>
                <a:ea typeface="+mn-ea"/>
                <a:cs typeface="Arial" panose="020B0604020202020204" pitchFamily="34" charset="0"/>
              </a:rPr>
            </a:br>
            <a:r>
              <a:rPr lang="en-US" sz="1050" b="1" dirty="0">
                <a:solidFill>
                  <a:srgbClr val="000000"/>
                </a:solidFill>
                <a:latin typeface="Calibri" panose="020F0502020204030204" pitchFamily="34" charset="0"/>
                <a:ea typeface="+mn-ea"/>
                <a:cs typeface="Arial" panose="020B0604020202020204" pitchFamily="34" charset="0"/>
              </a:rPr>
              <a:t>17.7 </a:t>
            </a:r>
            <a:r>
              <a:rPr lang="en-US" sz="1050" b="1" dirty="0" err="1">
                <a:solidFill>
                  <a:srgbClr val="000000"/>
                </a:solidFill>
                <a:latin typeface="Calibri" panose="020F0502020204030204" pitchFamily="34" charset="0"/>
                <a:ea typeface="+mn-ea"/>
                <a:cs typeface="Arial" panose="020B0604020202020204" pitchFamily="34" charset="0"/>
              </a:rPr>
              <a:t>mo</a:t>
            </a:r>
            <a:endParaRPr lang="en-US" sz="1050" b="1" dirty="0">
              <a:solidFill>
                <a:srgbClr val="000000"/>
              </a:solidFill>
              <a:latin typeface="Calibri" panose="020F0502020204030204" pitchFamily="34" charset="0"/>
              <a:ea typeface="+mn-ea"/>
              <a:cs typeface="Arial" panose="020B0604020202020204" pitchFamily="34" charset="0"/>
            </a:endParaRPr>
          </a:p>
        </p:txBody>
      </p:sp>
      <p:sp>
        <p:nvSpPr>
          <p:cNvPr id="31855" name="TextBox 31854">
            <a:extLst>
              <a:ext uri="{FF2B5EF4-FFF2-40B4-BE49-F238E27FC236}">
                <a16:creationId xmlns:a16="http://schemas.microsoft.com/office/drawing/2014/main" id="{FF50967C-AD68-49FC-1FDA-449F18088036}"/>
              </a:ext>
            </a:extLst>
          </p:cNvPr>
          <p:cNvSpPr txBox="1"/>
          <p:nvPr/>
        </p:nvSpPr>
        <p:spPr bwMode="auto">
          <a:xfrm>
            <a:off x="4777760" y="2383414"/>
            <a:ext cx="2462213" cy="415498"/>
          </a:xfrm>
          <a:prstGeom prst="rect">
            <a:avLst/>
          </a:prstGeom>
          <a:noFill/>
          <a:ln>
            <a:noFill/>
          </a:ln>
        </p:spPr>
        <p:txBody>
          <a:bodyPr wrap="square" rtlCol="0">
            <a:spAutoFit/>
          </a:bodyPr>
          <a:lstStyle/>
          <a:p>
            <a:pPr defTabSz="685800" eaLnBrk="0" hangingPunct="0">
              <a:spcBef>
                <a:spcPct val="50000"/>
              </a:spcBef>
            </a:pPr>
            <a:r>
              <a:rPr lang="en-US" sz="1050" b="1" dirty="0">
                <a:solidFill>
                  <a:srgbClr val="015873"/>
                </a:solidFill>
                <a:latin typeface="Calibri" panose="020F0502020204030204" pitchFamily="34" charset="0"/>
                <a:ea typeface="+mn-ea"/>
                <a:cs typeface="Arial" panose="020B0604020202020204" pitchFamily="34" charset="0"/>
              </a:rPr>
              <a:t>12-mo PFS* = 24.8%</a:t>
            </a:r>
            <a:br>
              <a:rPr lang="en-US" sz="1050" b="1" dirty="0">
                <a:solidFill>
                  <a:srgbClr val="015873"/>
                </a:solidFill>
                <a:latin typeface="Calibri" panose="020F0502020204030204" pitchFamily="34" charset="0"/>
                <a:ea typeface="+mn-ea"/>
                <a:cs typeface="Arial" panose="020B0604020202020204" pitchFamily="34" charset="0"/>
              </a:rPr>
            </a:br>
            <a:r>
              <a:rPr lang="en-US" sz="1050" b="1" dirty="0">
                <a:solidFill>
                  <a:srgbClr val="E1471D"/>
                </a:solidFill>
                <a:latin typeface="Calibri" panose="020F0502020204030204" pitchFamily="34" charset="0"/>
                <a:ea typeface="+mn-ea"/>
                <a:cs typeface="Arial" panose="020B0604020202020204" pitchFamily="34" charset="0"/>
              </a:rPr>
              <a:t>12-mo PFS* = 10.1%</a:t>
            </a:r>
          </a:p>
        </p:txBody>
      </p:sp>
      <p:grpSp>
        <p:nvGrpSpPr>
          <p:cNvPr id="31858" name="Group 31857">
            <a:extLst>
              <a:ext uri="{FF2B5EF4-FFF2-40B4-BE49-F238E27FC236}">
                <a16:creationId xmlns:a16="http://schemas.microsoft.com/office/drawing/2014/main" id="{6FCBFA39-8CEC-E6F1-5BAF-9F1CF6D12B4E}"/>
              </a:ext>
            </a:extLst>
          </p:cNvPr>
          <p:cNvGrpSpPr/>
          <p:nvPr/>
        </p:nvGrpSpPr>
        <p:grpSpPr>
          <a:xfrm>
            <a:off x="1282612" y="1380234"/>
            <a:ext cx="6955971" cy="1942322"/>
            <a:chOff x="1717766" y="1848394"/>
            <a:chExt cx="9274628" cy="2589763"/>
          </a:xfrm>
        </p:grpSpPr>
        <p:cxnSp>
          <p:nvCxnSpPr>
            <p:cNvPr id="10" name="Straight Connector 9">
              <a:extLst>
                <a:ext uri="{FF2B5EF4-FFF2-40B4-BE49-F238E27FC236}">
                  <a16:creationId xmlns:a16="http://schemas.microsoft.com/office/drawing/2014/main" id="{7BC625E9-1B8D-021B-BBFF-F575B23CB17B}"/>
                </a:ext>
              </a:extLst>
            </p:cNvPr>
            <p:cNvCxnSpPr/>
            <p:nvPr/>
          </p:nvCxnSpPr>
          <p:spPr bwMode="auto">
            <a:xfrm>
              <a:off x="2616220" y="216525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913D59D1-DEBD-1374-E56A-9044FDC4E245}"/>
                </a:ext>
              </a:extLst>
            </p:cNvPr>
            <p:cNvCxnSpPr/>
            <p:nvPr/>
          </p:nvCxnSpPr>
          <p:spPr bwMode="auto">
            <a:xfrm>
              <a:off x="2812118" y="2492370"/>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B9D0D784-2F7B-6AE0-D65E-F8F4286443B6}"/>
                </a:ext>
              </a:extLst>
            </p:cNvPr>
            <p:cNvCxnSpPr/>
            <p:nvPr/>
          </p:nvCxnSpPr>
          <p:spPr bwMode="auto">
            <a:xfrm>
              <a:off x="3175473" y="266231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DB7BDEFA-216D-0130-BAA0-64D33FF493D9}"/>
                </a:ext>
              </a:extLst>
            </p:cNvPr>
            <p:cNvCxnSpPr/>
            <p:nvPr/>
          </p:nvCxnSpPr>
          <p:spPr bwMode="auto">
            <a:xfrm>
              <a:off x="2893747" y="2550760"/>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5DC8DB10-E71B-ACE4-6322-8B481EB0BEA9}"/>
                </a:ext>
              </a:extLst>
            </p:cNvPr>
            <p:cNvCxnSpPr/>
            <p:nvPr/>
          </p:nvCxnSpPr>
          <p:spPr bwMode="auto">
            <a:xfrm>
              <a:off x="3134957" y="266231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580467B-5EEB-5203-EF35-8130E87566DA}"/>
                </a:ext>
              </a:extLst>
            </p:cNvPr>
            <p:cNvCxnSpPr/>
            <p:nvPr/>
          </p:nvCxnSpPr>
          <p:spPr bwMode="auto">
            <a:xfrm>
              <a:off x="3270852" y="272546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6CA70A96-1D95-0660-C2E8-3A8ACFD38BFA}"/>
                </a:ext>
              </a:extLst>
            </p:cNvPr>
            <p:cNvCxnSpPr/>
            <p:nvPr/>
          </p:nvCxnSpPr>
          <p:spPr bwMode="auto">
            <a:xfrm>
              <a:off x="3936973" y="314625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09AE5605-42AE-6F00-0231-D195DEFB69C1}"/>
                </a:ext>
              </a:extLst>
            </p:cNvPr>
            <p:cNvCxnSpPr/>
            <p:nvPr/>
          </p:nvCxnSpPr>
          <p:spPr bwMode="auto">
            <a:xfrm>
              <a:off x="3985902" y="3186227"/>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429FFB81-68DD-5058-AAE6-65420CC7D23A}"/>
                </a:ext>
              </a:extLst>
            </p:cNvPr>
            <p:cNvCxnSpPr/>
            <p:nvPr/>
          </p:nvCxnSpPr>
          <p:spPr bwMode="auto">
            <a:xfrm>
              <a:off x="4431516" y="3273552"/>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7FE7005C-D2F9-7948-48E1-7BC513D1CC2E}"/>
                </a:ext>
              </a:extLst>
            </p:cNvPr>
            <p:cNvCxnSpPr/>
            <p:nvPr/>
          </p:nvCxnSpPr>
          <p:spPr bwMode="auto">
            <a:xfrm>
              <a:off x="7643447" y="390015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3F1C0BB2-7D43-30EE-20AB-5A5F5B2D27EE}"/>
                </a:ext>
              </a:extLst>
            </p:cNvPr>
            <p:cNvCxnSpPr/>
            <p:nvPr/>
          </p:nvCxnSpPr>
          <p:spPr bwMode="auto">
            <a:xfrm>
              <a:off x="7738435" y="3928857"/>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3313DD0-8642-30AE-245F-48D9A3E5D7E3}"/>
                </a:ext>
              </a:extLst>
            </p:cNvPr>
            <p:cNvCxnSpPr/>
            <p:nvPr/>
          </p:nvCxnSpPr>
          <p:spPr bwMode="auto">
            <a:xfrm>
              <a:off x="5564578" y="3594092"/>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A7CF468E-F3BC-D0EF-52DC-34E569BF533C}"/>
                </a:ext>
              </a:extLst>
            </p:cNvPr>
            <p:cNvCxnSpPr/>
            <p:nvPr/>
          </p:nvCxnSpPr>
          <p:spPr bwMode="auto">
            <a:xfrm>
              <a:off x="6049586" y="3682481"/>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C3A54CE6-F519-0F93-E093-D0006A550D58}"/>
                </a:ext>
              </a:extLst>
            </p:cNvPr>
            <p:cNvCxnSpPr/>
            <p:nvPr/>
          </p:nvCxnSpPr>
          <p:spPr bwMode="auto">
            <a:xfrm>
              <a:off x="8521998" y="4061122"/>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81C716F9-F90E-3638-4336-577642059BB9}"/>
                </a:ext>
              </a:extLst>
            </p:cNvPr>
            <p:cNvCxnSpPr/>
            <p:nvPr/>
          </p:nvCxnSpPr>
          <p:spPr bwMode="auto">
            <a:xfrm>
              <a:off x="10039128" y="428270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D95EBE30-4B2D-B68E-1DD4-B40BC869C57B}"/>
                </a:ext>
              </a:extLst>
            </p:cNvPr>
            <p:cNvCxnSpPr/>
            <p:nvPr/>
          </p:nvCxnSpPr>
          <p:spPr bwMode="auto">
            <a:xfrm>
              <a:off x="8505899" y="4061122"/>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A7F9BE2D-6CB9-2867-6F0B-854EC9D69A99}"/>
                </a:ext>
              </a:extLst>
            </p:cNvPr>
            <p:cNvCxnSpPr/>
            <p:nvPr/>
          </p:nvCxnSpPr>
          <p:spPr bwMode="auto">
            <a:xfrm>
              <a:off x="10992394" y="428270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DAE84431-A5BE-22B8-D325-2C78CF4213D8}"/>
                </a:ext>
              </a:extLst>
            </p:cNvPr>
            <p:cNvCxnSpPr/>
            <p:nvPr/>
          </p:nvCxnSpPr>
          <p:spPr bwMode="auto">
            <a:xfrm>
              <a:off x="8471949" y="4061122"/>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A340FEDE-9BCF-8AB9-D52A-6376C179047D}"/>
                </a:ext>
              </a:extLst>
            </p:cNvPr>
            <p:cNvCxnSpPr/>
            <p:nvPr/>
          </p:nvCxnSpPr>
          <p:spPr bwMode="auto">
            <a:xfrm>
              <a:off x="7484628" y="3864337"/>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1089EF9A-6FBA-FAEC-B4F1-D7E4B7434C4D}"/>
                </a:ext>
              </a:extLst>
            </p:cNvPr>
            <p:cNvCxnSpPr/>
            <p:nvPr/>
          </p:nvCxnSpPr>
          <p:spPr bwMode="auto">
            <a:xfrm>
              <a:off x="7515073" y="3861036"/>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19B062CF-AE7A-3689-3B65-BFF93967EF3D}"/>
                </a:ext>
              </a:extLst>
            </p:cNvPr>
            <p:cNvCxnSpPr/>
            <p:nvPr/>
          </p:nvCxnSpPr>
          <p:spPr bwMode="auto">
            <a:xfrm>
              <a:off x="7668833" y="390356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16286F44-CF25-6F01-345C-D4403D952F2B}"/>
                </a:ext>
              </a:extLst>
            </p:cNvPr>
            <p:cNvCxnSpPr/>
            <p:nvPr/>
          </p:nvCxnSpPr>
          <p:spPr bwMode="auto">
            <a:xfrm>
              <a:off x="6851312" y="377340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D6611A2A-CBF0-1A84-3D65-12CA7AC2AE90}"/>
                </a:ext>
              </a:extLst>
            </p:cNvPr>
            <p:cNvCxnSpPr/>
            <p:nvPr/>
          </p:nvCxnSpPr>
          <p:spPr bwMode="auto">
            <a:xfrm>
              <a:off x="9223635" y="4143956"/>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D79C829E-EC1C-F4A7-BC38-59D2EA556E8F}"/>
                </a:ext>
              </a:extLst>
            </p:cNvPr>
            <p:cNvCxnSpPr/>
            <p:nvPr/>
          </p:nvCxnSpPr>
          <p:spPr bwMode="auto">
            <a:xfrm>
              <a:off x="8380791" y="4016484"/>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C37F4E30-0AE5-5E38-2530-8C3C043B86F5}"/>
                </a:ext>
              </a:extLst>
            </p:cNvPr>
            <p:cNvCxnSpPr/>
            <p:nvPr/>
          </p:nvCxnSpPr>
          <p:spPr bwMode="auto">
            <a:xfrm>
              <a:off x="6808319" y="377340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113625C-C5E0-6ABF-27EA-1DAF092D2724}"/>
                </a:ext>
              </a:extLst>
            </p:cNvPr>
            <p:cNvCxnSpPr/>
            <p:nvPr/>
          </p:nvCxnSpPr>
          <p:spPr bwMode="auto">
            <a:xfrm>
              <a:off x="2317402" y="2087535"/>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01ECFCA4-55D2-618A-478A-441509E1FA3C}"/>
                </a:ext>
              </a:extLst>
            </p:cNvPr>
            <p:cNvCxnSpPr/>
            <p:nvPr/>
          </p:nvCxnSpPr>
          <p:spPr bwMode="auto">
            <a:xfrm>
              <a:off x="4903158" y="3327885"/>
              <a:ext cx="0" cy="155448"/>
            </a:xfrm>
            <a:prstGeom prst="line">
              <a:avLst/>
            </a:prstGeom>
            <a:noFill/>
            <a:ln w="9525" cap="flat" cmpd="sng" algn="ctr">
              <a:solidFill>
                <a:srgbClr val="015873"/>
              </a:solidFill>
              <a:prstDash val="solid"/>
              <a:round/>
              <a:headEnd type="none" w="med" len="med"/>
              <a:tailEnd type="none" w="med" len="med"/>
            </a:ln>
            <a:effectLst/>
          </p:spPr>
        </p:cxnSp>
        <p:sp>
          <p:nvSpPr>
            <p:cNvPr id="31857" name="Freeform 31856">
              <a:extLst>
                <a:ext uri="{FF2B5EF4-FFF2-40B4-BE49-F238E27FC236}">
                  <a16:creationId xmlns:a16="http://schemas.microsoft.com/office/drawing/2014/main" id="{857421E5-D42D-E167-FE0D-FC5B1D913BA6}"/>
                </a:ext>
              </a:extLst>
            </p:cNvPr>
            <p:cNvSpPr/>
            <p:nvPr/>
          </p:nvSpPr>
          <p:spPr bwMode="auto">
            <a:xfrm>
              <a:off x="1717766" y="1848394"/>
              <a:ext cx="9274628" cy="2514600"/>
            </a:xfrm>
            <a:custGeom>
              <a:avLst/>
              <a:gdLst>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57200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9531 w 9274628"/>
                <a:gd name="connsiteY26" fmla="*/ 738052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1 w 9274628"/>
                <a:gd name="connsiteY50" fmla="*/ 1267097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00799 w 9274628"/>
                <a:gd name="connsiteY96" fmla="*/ 2220686 h 2514600"/>
                <a:gd name="connsiteX97" fmla="*/ 6760028 w 9274628"/>
                <a:gd name="connsiteY97" fmla="*/ 2220686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57200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9531 w 9274628"/>
                <a:gd name="connsiteY26" fmla="*/ 738052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1 w 9274628"/>
                <a:gd name="connsiteY50" fmla="*/ 1267097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60028 w 9274628"/>
                <a:gd name="connsiteY97" fmla="*/ 2220686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57200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9531 w 9274628"/>
                <a:gd name="connsiteY26" fmla="*/ 738052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1 w 9274628"/>
                <a:gd name="connsiteY50" fmla="*/ 1267097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69153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9531 w 9274628"/>
                <a:gd name="connsiteY26" fmla="*/ 738052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1 w 9274628"/>
                <a:gd name="connsiteY50" fmla="*/ 1267097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9531 w 9274628"/>
                <a:gd name="connsiteY26" fmla="*/ 738052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1 w 9274628"/>
                <a:gd name="connsiteY50" fmla="*/ 1267097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9531 w 9274628"/>
                <a:gd name="connsiteY26" fmla="*/ 738052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1 w 9274628"/>
                <a:gd name="connsiteY50" fmla="*/ 1267097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1 w 9274628"/>
                <a:gd name="connsiteY50" fmla="*/ 1267097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19512 w 9274628"/>
                <a:gd name="connsiteY50" fmla="*/ 1320885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37441 w 9274628"/>
                <a:gd name="connsiteY50" fmla="*/ 1308932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0 w 9274628"/>
                <a:gd name="connsiteY50" fmla="*/ 1296979 h 2514600"/>
                <a:gd name="connsiteX51" fmla="*/ 2188028 w 9274628"/>
                <a:gd name="connsiteY51" fmla="*/ 1299754 h 2514600"/>
                <a:gd name="connsiteX52" fmla="*/ 2188028 w 9274628"/>
                <a:gd name="connsiteY52" fmla="*/ 1378132 h 2514600"/>
                <a:gd name="connsiteX53" fmla="*/ 2188028 w 9274628"/>
                <a:gd name="connsiteY53" fmla="*/ 1378132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0 w 9274628"/>
                <a:gd name="connsiteY50" fmla="*/ 1296979 h 2514600"/>
                <a:gd name="connsiteX51" fmla="*/ 2188028 w 9274628"/>
                <a:gd name="connsiteY51" fmla="*/ 1299754 h 2514600"/>
                <a:gd name="connsiteX52" fmla="*/ 2188028 w 9274628"/>
                <a:gd name="connsiteY52" fmla="*/ 1378132 h 2514600"/>
                <a:gd name="connsiteX53" fmla="*/ 2223887 w 9274628"/>
                <a:gd name="connsiteY53" fmla="*/ 1372156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0 w 9274628"/>
                <a:gd name="connsiteY50" fmla="*/ 1296979 h 2514600"/>
                <a:gd name="connsiteX51" fmla="*/ 2188028 w 9274628"/>
                <a:gd name="connsiteY51" fmla="*/ 1299754 h 2514600"/>
                <a:gd name="connsiteX52" fmla="*/ 2188028 w 9274628"/>
                <a:gd name="connsiteY52" fmla="*/ 1378132 h 2514600"/>
                <a:gd name="connsiteX53" fmla="*/ 2235840 w 9274628"/>
                <a:gd name="connsiteY53" fmla="*/ 1390086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0 w 9274628"/>
                <a:gd name="connsiteY50" fmla="*/ 1296979 h 2514600"/>
                <a:gd name="connsiteX51" fmla="*/ 2188028 w 9274628"/>
                <a:gd name="connsiteY51" fmla="*/ 1299754 h 2514600"/>
                <a:gd name="connsiteX52" fmla="*/ 2188028 w 9274628"/>
                <a:gd name="connsiteY52" fmla="*/ 1378132 h 2514600"/>
                <a:gd name="connsiteX53" fmla="*/ 2223887 w 9274628"/>
                <a:gd name="connsiteY53" fmla="*/ 1378133 h 2514600"/>
                <a:gd name="connsiteX54" fmla="*/ 2227217 w 9274628"/>
                <a:gd name="connsiteY54" fmla="*/ 1417321 h 2514600"/>
                <a:gd name="connsiteX55" fmla="*/ 2338251 w 9274628"/>
                <a:gd name="connsiteY55" fmla="*/ 1417321 h 2514600"/>
                <a:gd name="connsiteX56" fmla="*/ 2338251 w 9274628"/>
                <a:gd name="connsiteY56" fmla="*/ 1417321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0 w 9274628"/>
                <a:gd name="connsiteY50" fmla="*/ 1296979 h 2514600"/>
                <a:gd name="connsiteX51" fmla="*/ 2188028 w 9274628"/>
                <a:gd name="connsiteY51" fmla="*/ 1299754 h 2514600"/>
                <a:gd name="connsiteX52" fmla="*/ 2188028 w 9274628"/>
                <a:gd name="connsiteY52" fmla="*/ 1378132 h 2514600"/>
                <a:gd name="connsiteX53" fmla="*/ 2223887 w 9274628"/>
                <a:gd name="connsiteY53" fmla="*/ 1378133 h 2514600"/>
                <a:gd name="connsiteX54" fmla="*/ 2227217 w 9274628"/>
                <a:gd name="connsiteY54" fmla="*/ 1417321 h 2514600"/>
                <a:gd name="connsiteX55" fmla="*/ 2338251 w 9274628"/>
                <a:gd name="connsiteY55" fmla="*/ 1417321 h 2514600"/>
                <a:gd name="connsiteX56" fmla="*/ 2338251 w 9274628"/>
                <a:gd name="connsiteY56" fmla="*/ 1453180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67543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0 w 9274628"/>
                <a:gd name="connsiteY50" fmla="*/ 1296979 h 2514600"/>
                <a:gd name="connsiteX51" fmla="*/ 2188028 w 9274628"/>
                <a:gd name="connsiteY51" fmla="*/ 1299754 h 2514600"/>
                <a:gd name="connsiteX52" fmla="*/ 2188028 w 9274628"/>
                <a:gd name="connsiteY52" fmla="*/ 1378132 h 2514600"/>
                <a:gd name="connsiteX53" fmla="*/ 2223887 w 9274628"/>
                <a:gd name="connsiteY53" fmla="*/ 1378133 h 2514600"/>
                <a:gd name="connsiteX54" fmla="*/ 2227217 w 9274628"/>
                <a:gd name="connsiteY54" fmla="*/ 1417321 h 2514600"/>
                <a:gd name="connsiteX55" fmla="*/ 2338251 w 9274628"/>
                <a:gd name="connsiteY55" fmla="*/ 1417321 h 2514600"/>
                <a:gd name="connsiteX56" fmla="*/ 2338251 w 9274628"/>
                <a:gd name="connsiteY56" fmla="*/ 1453180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0955 w 9274628"/>
                <a:gd name="connsiteY65" fmla="*/ 1597425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0 w 9274628"/>
                <a:gd name="connsiteY50" fmla="*/ 1296979 h 2514600"/>
                <a:gd name="connsiteX51" fmla="*/ 2188028 w 9274628"/>
                <a:gd name="connsiteY51" fmla="*/ 1299754 h 2514600"/>
                <a:gd name="connsiteX52" fmla="*/ 2188028 w 9274628"/>
                <a:gd name="connsiteY52" fmla="*/ 1378132 h 2514600"/>
                <a:gd name="connsiteX53" fmla="*/ 2223887 w 9274628"/>
                <a:gd name="connsiteY53" fmla="*/ 1378133 h 2514600"/>
                <a:gd name="connsiteX54" fmla="*/ 2227217 w 9274628"/>
                <a:gd name="connsiteY54" fmla="*/ 1417321 h 2514600"/>
                <a:gd name="connsiteX55" fmla="*/ 2338251 w 9274628"/>
                <a:gd name="connsiteY55" fmla="*/ 1417321 h 2514600"/>
                <a:gd name="connsiteX56" fmla="*/ 2338251 w 9274628"/>
                <a:gd name="connsiteY56" fmla="*/ 1453180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97425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168435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 name="connsiteX0" fmla="*/ 0 w 9274628"/>
                <a:gd name="connsiteY0" fmla="*/ 0 h 2514600"/>
                <a:gd name="connsiteX1" fmla="*/ 287383 w 9274628"/>
                <a:gd name="connsiteY1" fmla="*/ 0 h 2514600"/>
                <a:gd name="connsiteX2" fmla="*/ 287383 w 9274628"/>
                <a:gd name="connsiteY2" fmla="*/ 45720 h 2514600"/>
                <a:gd name="connsiteX3" fmla="*/ 365760 w 9274628"/>
                <a:gd name="connsiteY3" fmla="*/ 45720 h 2514600"/>
                <a:gd name="connsiteX4" fmla="*/ 365760 w 9274628"/>
                <a:gd name="connsiteY4" fmla="*/ 45720 h 2514600"/>
                <a:gd name="connsiteX5" fmla="*/ 457200 w 9274628"/>
                <a:gd name="connsiteY5" fmla="*/ 45720 h 2514600"/>
                <a:gd name="connsiteX6" fmla="*/ 457200 w 9274628"/>
                <a:gd name="connsiteY6" fmla="*/ 143692 h 2514600"/>
                <a:gd name="connsiteX7" fmla="*/ 496388 w 9274628"/>
                <a:gd name="connsiteY7" fmla="*/ 143692 h 2514600"/>
                <a:gd name="connsiteX8" fmla="*/ 496388 w 9274628"/>
                <a:gd name="connsiteY8" fmla="*/ 143692 h 2514600"/>
                <a:gd name="connsiteX9" fmla="*/ 529045 w 9274628"/>
                <a:gd name="connsiteY9" fmla="*/ 176349 h 2514600"/>
                <a:gd name="connsiteX10" fmla="*/ 529045 w 9274628"/>
                <a:gd name="connsiteY10" fmla="*/ 293915 h 2514600"/>
                <a:gd name="connsiteX11" fmla="*/ 587828 w 9274628"/>
                <a:gd name="connsiteY11" fmla="*/ 293915 h 2514600"/>
                <a:gd name="connsiteX12" fmla="*/ 587828 w 9274628"/>
                <a:gd name="connsiteY12" fmla="*/ 365760 h 2514600"/>
                <a:gd name="connsiteX13" fmla="*/ 711925 w 9274628"/>
                <a:gd name="connsiteY13" fmla="*/ 365760 h 2514600"/>
                <a:gd name="connsiteX14" fmla="*/ 711925 w 9274628"/>
                <a:gd name="connsiteY14" fmla="*/ 385355 h 2514600"/>
                <a:gd name="connsiteX15" fmla="*/ 855617 w 9274628"/>
                <a:gd name="connsiteY15" fmla="*/ 385355 h 2514600"/>
                <a:gd name="connsiteX16" fmla="*/ 973183 w 9274628"/>
                <a:gd name="connsiteY16" fmla="*/ 385355 h 2514600"/>
                <a:gd name="connsiteX17" fmla="*/ 973183 w 9274628"/>
                <a:gd name="connsiteY17" fmla="*/ 457200 h 2514600"/>
                <a:gd name="connsiteX18" fmla="*/ 973183 w 9274628"/>
                <a:gd name="connsiteY18" fmla="*/ 493059 h 2514600"/>
                <a:gd name="connsiteX19" fmla="*/ 1012371 w 9274628"/>
                <a:gd name="connsiteY19" fmla="*/ 496388 h 2514600"/>
                <a:gd name="connsiteX20" fmla="*/ 1012371 w 9274628"/>
                <a:gd name="connsiteY20" fmla="*/ 496388 h 2514600"/>
                <a:gd name="connsiteX21" fmla="*/ 1077685 w 9274628"/>
                <a:gd name="connsiteY21" fmla="*/ 496388 h 2514600"/>
                <a:gd name="connsiteX22" fmla="*/ 1077685 w 9274628"/>
                <a:gd name="connsiteY22" fmla="*/ 646612 h 2514600"/>
                <a:gd name="connsiteX23" fmla="*/ 1077685 w 9274628"/>
                <a:gd name="connsiteY23" fmla="*/ 646612 h 2514600"/>
                <a:gd name="connsiteX24" fmla="*/ 1077685 w 9274628"/>
                <a:gd name="connsiteY24" fmla="*/ 738052 h 2514600"/>
                <a:gd name="connsiteX25" fmla="*/ 1149531 w 9274628"/>
                <a:gd name="connsiteY25" fmla="*/ 738052 h 2514600"/>
                <a:gd name="connsiteX26" fmla="*/ 1143554 w 9274628"/>
                <a:gd name="connsiteY26" fmla="*/ 767934 h 2514600"/>
                <a:gd name="connsiteX27" fmla="*/ 1188720 w 9274628"/>
                <a:gd name="connsiteY27" fmla="*/ 777241 h 2514600"/>
                <a:gd name="connsiteX28" fmla="*/ 1188720 w 9274628"/>
                <a:gd name="connsiteY28" fmla="*/ 829492 h 2514600"/>
                <a:gd name="connsiteX29" fmla="*/ 1319348 w 9274628"/>
                <a:gd name="connsiteY29" fmla="*/ 829492 h 2514600"/>
                <a:gd name="connsiteX30" fmla="*/ 1319348 w 9274628"/>
                <a:gd name="connsiteY30" fmla="*/ 829492 h 2514600"/>
                <a:gd name="connsiteX31" fmla="*/ 1319348 w 9274628"/>
                <a:gd name="connsiteY31" fmla="*/ 829492 h 2514600"/>
                <a:gd name="connsiteX32" fmla="*/ 1319348 w 9274628"/>
                <a:gd name="connsiteY32" fmla="*/ 829492 h 2514600"/>
                <a:gd name="connsiteX33" fmla="*/ 1319348 w 9274628"/>
                <a:gd name="connsiteY33" fmla="*/ 829492 h 2514600"/>
                <a:gd name="connsiteX34" fmla="*/ 1319348 w 9274628"/>
                <a:gd name="connsiteY34" fmla="*/ 894806 h 2514600"/>
                <a:gd name="connsiteX35" fmla="*/ 1508760 w 9274628"/>
                <a:gd name="connsiteY35" fmla="*/ 894806 h 2514600"/>
                <a:gd name="connsiteX36" fmla="*/ 1508760 w 9274628"/>
                <a:gd name="connsiteY36" fmla="*/ 894806 h 2514600"/>
                <a:gd name="connsiteX37" fmla="*/ 1508760 w 9274628"/>
                <a:gd name="connsiteY37" fmla="*/ 953589 h 2514600"/>
                <a:gd name="connsiteX38" fmla="*/ 1600200 w 9274628"/>
                <a:gd name="connsiteY38" fmla="*/ 953589 h 2514600"/>
                <a:gd name="connsiteX39" fmla="*/ 1600200 w 9274628"/>
                <a:gd name="connsiteY39" fmla="*/ 1018903 h 2514600"/>
                <a:gd name="connsiteX40" fmla="*/ 1600200 w 9274628"/>
                <a:gd name="connsiteY40" fmla="*/ 1018903 h 2514600"/>
                <a:gd name="connsiteX41" fmla="*/ 1665514 w 9274628"/>
                <a:gd name="connsiteY41" fmla="*/ 1018903 h 2514600"/>
                <a:gd name="connsiteX42" fmla="*/ 1665514 w 9274628"/>
                <a:gd name="connsiteY42" fmla="*/ 1169126 h 2514600"/>
                <a:gd name="connsiteX43" fmla="*/ 1665514 w 9274628"/>
                <a:gd name="connsiteY43" fmla="*/ 1169126 h 2514600"/>
                <a:gd name="connsiteX44" fmla="*/ 1737360 w 9274628"/>
                <a:gd name="connsiteY44" fmla="*/ 1169126 h 2514600"/>
                <a:gd name="connsiteX45" fmla="*/ 1737360 w 9274628"/>
                <a:gd name="connsiteY45" fmla="*/ 1240972 h 2514600"/>
                <a:gd name="connsiteX46" fmla="*/ 1822268 w 9274628"/>
                <a:gd name="connsiteY46" fmla="*/ 1240972 h 2514600"/>
                <a:gd name="connsiteX47" fmla="*/ 1822268 w 9274628"/>
                <a:gd name="connsiteY47" fmla="*/ 1267097 h 2514600"/>
                <a:gd name="connsiteX48" fmla="*/ 2083525 w 9274628"/>
                <a:gd name="connsiteY48" fmla="*/ 1267097 h 2514600"/>
                <a:gd name="connsiteX49" fmla="*/ 2155371 w 9274628"/>
                <a:gd name="connsiteY49" fmla="*/ 1267097 h 2514600"/>
                <a:gd name="connsiteX50" fmla="*/ 2155370 w 9274628"/>
                <a:gd name="connsiteY50" fmla="*/ 1296979 h 2514600"/>
                <a:gd name="connsiteX51" fmla="*/ 2188028 w 9274628"/>
                <a:gd name="connsiteY51" fmla="*/ 1299754 h 2514600"/>
                <a:gd name="connsiteX52" fmla="*/ 2188028 w 9274628"/>
                <a:gd name="connsiteY52" fmla="*/ 1378132 h 2514600"/>
                <a:gd name="connsiteX53" fmla="*/ 2223887 w 9274628"/>
                <a:gd name="connsiteY53" fmla="*/ 1378133 h 2514600"/>
                <a:gd name="connsiteX54" fmla="*/ 2227217 w 9274628"/>
                <a:gd name="connsiteY54" fmla="*/ 1417321 h 2514600"/>
                <a:gd name="connsiteX55" fmla="*/ 2338251 w 9274628"/>
                <a:gd name="connsiteY55" fmla="*/ 1417321 h 2514600"/>
                <a:gd name="connsiteX56" fmla="*/ 2338251 w 9274628"/>
                <a:gd name="connsiteY56" fmla="*/ 1453180 h 2514600"/>
                <a:gd name="connsiteX57" fmla="*/ 2383970 w 9274628"/>
                <a:gd name="connsiteY57" fmla="*/ 1463040 h 2514600"/>
                <a:gd name="connsiteX58" fmla="*/ 2383970 w 9274628"/>
                <a:gd name="connsiteY58" fmla="*/ 1515292 h 2514600"/>
                <a:gd name="connsiteX59" fmla="*/ 2723605 w 9274628"/>
                <a:gd name="connsiteY59" fmla="*/ 1515292 h 2514600"/>
                <a:gd name="connsiteX60" fmla="*/ 2815045 w 9274628"/>
                <a:gd name="connsiteY60" fmla="*/ 1515292 h 2514600"/>
                <a:gd name="connsiteX61" fmla="*/ 2815045 w 9274628"/>
                <a:gd name="connsiteY61" fmla="*/ 1515292 h 2514600"/>
                <a:gd name="connsiteX62" fmla="*/ 3017520 w 9274628"/>
                <a:gd name="connsiteY62" fmla="*/ 1515292 h 2514600"/>
                <a:gd name="connsiteX63" fmla="*/ 3017520 w 9274628"/>
                <a:gd name="connsiteY63" fmla="*/ 1567543 h 2514600"/>
                <a:gd name="connsiteX64" fmla="*/ 3206931 w 9274628"/>
                <a:gd name="connsiteY64" fmla="*/ 1567543 h 2514600"/>
                <a:gd name="connsiteX65" fmla="*/ 3206931 w 9274628"/>
                <a:gd name="connsiteY65" fmla="*/ 1597425 h 2514600"/>
                <a:gd name="connsiteX66" fmla="*/ 3239588 w 9274628"/>
                <a:gd name="connsiteY66" fmla="*/ 1600200 h 2514600"/>
                <a:gd name="connsiteX67" fmla="*/ 3239588 w 9274628"/>
                <a:gd name="connsiteY67" fmla="*/ 1652452 h 2514600"/>
                <a:gd name="connsiteX68" fmla="*/ 3311434 w 9274628"/>
                <a:gd name="connsiteY68" fmla="*/ 1652452 h 2514600"/>
                <a:gd name="connsiteX69" fmla="*/ 3311434 w 9274628"/>
                <a:gd name="connsiteY69" fmla="*/ 1730829 h 2514600"/>
                <a:gd name="connsiteX70" fmla="*/ 3415937 w 9274628"/>
                <a:gd name="connsiteY70" fmla="*/ 1730829 h 2514600"/>
                <a:gd name="connsiteX71" fmla="*/ 3631474 w 9274628"/>
                <a:gd name="connsiteY71" fmla="*/ 1730829 h 2514600"/>
                <a:gd name="connsiteX72" fmla="*/ 3631474 w 9274628"/>
                <a:gd name="connsiteY72" fmla="*/ 1776549 h 2514600"/>
                <a:gd name="connsiteX73" fmla="*/ 3735977 w 9274628"/>
                <a:gd name="connsiteY73" fmla="*/ 1776549 h 2514600"/>
                <a:gd name="connsiteX74" fmla="*/ 3735977 w 9274628"/>
                <a:gd name="connsiteY74" fmla="*/ 1809206 h 2514600"/>
                <a:gd name="connsiteX75" fmla="*/ 3833948 w 9274628"/>
                <a:gd name="connsiteY75" fmla="*/ 1809206 h 2514600"/>
                <a:gd name="connsiteX76" fmla="*/ 3833948 w 9274628"/>
                <a:gd name="connsiteY76" fmla="*/ 1835332 h 2514600"/>
                <a:gd name="connsiteX77" fmla="*/ 3984171 w 9274628"/>
                <a:gd name="connsiteY77" fmla="*/ 1835332 h 2514600"/>
                <a:gd name="connsiteX78" fmla="*/ 3984171 w 9274628"/>
                <a:gd name="connsiteY78" fmla="*/ 1887583 h 2514600"/>
                <a:gd name="connsiteX79" fmla="*/ 4271554 w 9274628"/>
                <a:gd name="connsiteY79" fmla="*/ 1887583 h 2514600"/>
                <a:gd name="connsiteX80" fmla="*/ 4343400 w 9274628"/>
                <a:gd name="connsiteY80" fmla="*/ 1887583 h 2514600"/>
                <a:gd name="connsiteX81" fmla="*/ 4343400 w 9274628"/>
                <a:gd name="connsiteY81" fmla="*/ 1952897 h 2514600"/>
                <a:gd name="connsiteX82" fmla="*/ 4408714 w 9274628"/>
                <a:gd name="connsiteY82" fmla="*/ 1952897 h 2514600"/>
                <a:gd name="connsiteX83" fmla="*/ 4408714 w 9274628"/>
                <a:gd name="connsiteY83" fmla="*/ 2011680 h 2514600"/>
                <a:gd name="connsiteX84" fmla="*/ 5127171 w 9274628"/>
                <a:gd name="connsiteY84" fmla="*/ 2011680 h 2514600"/>
                <a:gd name="connsiteX85" fmla="*/ 5127171 w 9274628"/>
                <a:gd name="connsiteY85" fmla="*/ 2011680 h 2514600"/>
                <a:gd name="connsiteX86" fmla="*/ 5225143 w 9274628"/>
                <a:gd name="connsiteY86" fmla="*/ 2011680 h 2514600"/>
                <a:gd name="connsiteX87" fmla="*/ 5225143 w 9274628"/>
                <a:gd name="connsiteY87" fmla="*/ 2090057 h 2514600"/>
                <a:gd name="connsiteX88" fmla="*/ 5336177 w 9274628"/>
                <a:gd name="connsiteY88" fmla="*/ 2090057 h 2514600"/>
                <a:gd name="connsiteX89" fmla="*/ 5930537 w 9274628"/>
                <a:gd name="connsiteY89" fmla="*/ 2090057 h 2514600"/>
                <a:gd name="connsiteX90" fmla="*/ 5930537 w 9274628"/>
                <a:gd name="connsiteY90" fmla="*/ 2090057 h 2514600"/>
                <a:gd name="connsiteX91" fmla="*/ 5969726 w 9274628"/>
                <a:gd name="connsiteY91" fmla="*/ 2129246 h 2514600"/>
                <a:gd name="connsiteX92" fmla="*/ 5969726 w 9274628"/>
                <a:gd name="connsiteY92" fmla="*/ 2168435 h 2514600"/>
                <a:gd name="connsiteX93" fmla="*/ 6348548 w 9274628"/>
                <a:gd name="connsiteY93" fmla="*/ 2168435 h 2514600"/>
                <a:gd name="connsiteX94" fmla="*/ 6348548 w 9274628"/>
                <a:gd name="connsiteY94" fmla="*/ 2216247 h 2514600"/>
                <a:gd name="connsiteX95" fmla="*/ 6400799 w 9274628"/>
                <a:gd name="connsiteY95" fmla="*/ 2220686 h 2514600"/>
                <a:gd name="connsiteX96" fmla="*/ 6423907 w 9274628"/>
                <a:gd name="connsiteY96" fmla="*/ 2256998 h 2514600"/>
                <a:gd name="connsiteX97" fmla="*/ 6756727 w 9274628"/>
                <a:gd name="connsiteY97" fmla="*/ 2263600 h 2514600"/>
                <a:gd name="connsiteX98" fmla="*/ 6760028 w 9274628"/>
                <a:gd name="connsiteY98" fmla="*/ 2312126 h 2514600"/>
                <a:gd name="connsiteX99" fmla="*/ 7380514 w 9274628"/>
                <a:gd name="connsiteY99" fmla="*/ 2312126 h 2514600"/>
                <a:gd name="connsiteX100" fmla="*/ 7380514 w 9274628"/>
                <a:gd name="connsiteY100" fmla="*/ 2377440 h 2514600"/>
                <a:gd name="connsiteX101" fmla="*/ 7563394 w 9274628"/>
                <a:gd name="connsiteY101" fmla="*/ 2377440 h 2514600"/>
                <a:gd name="connsiteX102" fmla="*/ 7563394 w 9274628"/>
                <a:gd name="connsiteY102" fmla="*/ 2514600 h 2514600"/>
                <a:gd name="connsiteX103" fmla="*/ 9274628 w 9274628"/>
                <a:gd name="connsiteY103" fmla="*/ 251460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9274628" h="2514600">
                  <a:moveTo>
                    <a:pt x="0" y="0"/>
                  </a:moveTo>
                  <a:lnTo>
                    <a:pt x="287383" y="0"/>
                  </a:lnTo>
                  <a:lnTo>
                    <a:pt x="287383" y="45720"/>
                  </a:lnTo>
                  <a:lnTo>
                    <a:pt x="365760" y="45720"/>
                  </a:lnTo>
                  <a:lnTo>
                    <a:pt x="365760" y="45720"/>
                  </a:lnTo>
                  <a:lnTo>
                    <a:pt x="457200" y="45720"/>
                  </a:lnTo>
                  <a:lnTo>
                    <a:pt x="457200" y="143692"/>
                  </a:lnTo>
                  <a:lnTo>
                    <a:pt x="496388" y="143692"/>
                  </a:lnTo>
                  <a:lnTo>
                    <a:pt x="496388" y="143692"/>
                  </a:lnTo>
                  <a:lnTo>
                    <a:pt x="529045" y="176349"/>
                  </a:lnTo>
                  <a:lnTo>
                    <a:pt x="529045" y="293915"/>
                  </a:lnTo>
                  <a:lnTo>
                    <a:pt x="587828" y="293915"/>
                  </a:lnTo>
                  <a:lnTo>
                    <a:pt x="587828" y="365760"/>
                  </a:lnTo>
                  <a:lnTo>
                    <a:pt x="711925" y="365760"/>
                  </a:lnTo>
                  <a:lnTo>
                    <a:pt x="711925" y="385355"/>
                  </a:lnTo>
                  <a:lnTo>
                    <a:pt x="855617" y="385355"/>
                  </a:lnTo>
                  <a:lnTo>
                    <a:pt x="973183" y="385355"/>
                  </a:lnTo>
                  <a:lnTo>
                    <a:pt x="973183" y="457200"/>
                  </a:lnTo>
                  <a:lnTo>
                    <a:pt x="973183" y="493059"/>
                  </a:lnTo>
                  <a:lnTo>
                    <a:pt x="1012371" y="496388"/>
                  </a:lnTo>
                  <a:lnTo>
                    <a:pt x="1012371" y="496388"/>
                  </a:lnTo>
                  <a:lnTo>
                    <a:pt x="1077685" y="496388"/>
                  </a:lnTo>
                  <a:lnTo>
                    <a:pt x="1077685" y="646612"/>
                  </a:lnTo>
                  <a:lnTo>
                    <a:pt x="1077685" y="646612"/>
                  </a:lnTo>
                  <a:lnTo>
                    <a:pt x="1077685" y="738052"/>
                  </a:lnTo>
                  <a:lnTo>
                    <a:pt x="1149531" y="738052"/>
                  </a:lnTo>
                  <a:lnTo>
                    <a:pt x="1143554" y="767934"/>
                  </a:lnTo>
                  <a:lnTo>
                    <a:pt x="1188720" y="777241"/>
                  </a:lnTo>
                  <a:lnTo>
                    <a:pt x="1188720" y="829492"/>
                  </a:lnTo>
                  <a:lnTo>
                    <a:pt x="1319348" y="829492"/>
                  </a:lnTo>
                  <a:lnTo>
                    <a:pt x="1319348" y="829492"/>
                  </a:lnTo>
                  <a:lnTo>
                    <a:pt x="1319348" y="829492"/>
                  </a:lnTo>
                  <a:lnTo>
                    <a:pt x="1319348" y="829492"/>
                  </a:lnTo>
                  <a:lnTo>
                    <a:pt x="1319348" y="829492"/>
                  </a:lnTo>
                  <a:lnTo>
                    <a:pt x="1319348" y="894806"/>
                  </a:lnTo>
                  <a:lnTo>
                    <a:pt x="1508760" y="894806"/>
                  </a:lnTo>
                  <a:lnTo>
                    <a:pt x="1508760" y="894806"/>
                  </a:lnTo>
                  <a:lnTo>
                    <a:pt x="1508760" y="953589"/>
                  </a:lnTo>
                  <a:lnTo>
                    <a:pt x="1600200" y="953589"/>
                  </a:lnTo>
                  <a:lnTo>
                    <a:pt x="1600200" y="1018903"/>
                  </a:lnTo>
                  <a:lnTo>
                    <a:pt x="1600200" y="1018903"/>
                  </a:lnTo>
                  <a:lnTo>
                    <a:pt x="1665514" y="1018903"/>
                  </a:lnTo>
                  <a:lnTo>
                    <a:pt x="1665514" y="1169126"/>
                  </a:lnTo>
                  <a:lnTo>
                    <a:pt x="1665514" y="1169126"/>
                  </a:lnTo>
                  <a:lnTo>
                    <a:pt x="1737360" y="1169126"/>
                  </a:lnTo>
                  <a:lnTo>
                    <a:pt x="1737360" y="1240972"/>
                  </a:lnTo>
                  <a:lnTo>
                    <a:pt x="1822268" y="1240972"/>
                  </a:lnTo>
                  <a:lnTo>
                    <a:pt x="1822268" y="1267097"/>
                  </a:lnTo>
                  <a:lnTo>
                    <a:pt x="2083525" y="1267097"/>
                  </a:lnTo>
                  <a:lnTo>
                    <a:pt x="2155371" y="1267097"/>
                  </a:lnTo>
                  <a:cubicBezTo>
                    <a:pt x="2155371" y="1277058"/>
                    <a:pt x="2155370" y="1287018"/>
                    <a:pt x="2155370" y="1296979"/>
                  </a:cubicBezTo>
                  <a:lnTo>
                    <a:pt x="2188028" y="1299754"/>
                  </a:lnTo>
                  <a:lnTo>
                    <a:pt x="2188028" y="1378132"/>
                  </a:lnTo>
                  <a:lnTo>
                    <a:pt x="2223887" y="1378133"/>
                  </a:lnTo>
                  <a:lnTo>
                    <a:pt x="2227217" y="1417321"/>
                  </a:lnTo>
                  <a:lnTo>
                    <a:pt x="2338251" y="1417321"/>
                  </a:lnTo>
                  <a:lnTo>
                    <a:pt x="2338251" y="1453180"/>
                  </a:lnTo>
                  <a:lnTo>
                    <a:pt x="2383970" y="1463040"/>
                  </a:lnTo>
                  <a:lnTo>
                    <a:pt x="2383970" y="1515292"/>
                  </a:lnTo>
                  <a:lnTo>
                    <a:pt x="2723605" y="1515292"/>
                  </a:lnTo>
                  <a:lnTo>
                    <a:pt x="2815045" y="1515292"/>
                  </a:lnTo>
                  <a:lnTo>
                    <a:pt x="2815045" y="1515292"/>
                  </a:lnTo>
                  <a:lnTo>
                    <a:pt x="3017520" y="1515292"/>
                  </a:lnTo>
                  <a:lnTo>
                    <a:pt x="3017520" y="1567543"/>
                  </a:lnTo>
                  <a:lnTo>
                    <a:pt x="3206931" y="1567543"/>
                  </a:lnTo>
                  <a:lnTo>
                    <a:pt x="3206931" y="1597425"/>
                  </a:lnTo>
                  <a:lnTo>
                    <a:pt x="3239588" y="1600200"/>
                  </a:lnTo>
                  <a:lnTo>
                    <a:pt x="3239588" y="1652452"/>
                  </a:lnTo>
                  <a:lnTo>
                    <a:pt x="3311434" y="1652452"/>
                  </a:lnTo>
                  <a:lnTo>
                    <a:pt x="3311434" y="1730829"/>
                  </a:lnTo>
                  <a:lnTo>
                    <a:pt x="3415937" y="1730829"/>
                  </a:lnTo>
                  <a:lnTo>
                    <a:pt x="3631474" y="1730829"/>
                  </a:lnTo>
                  <a:lnTo>
                    <a:pt x="3631474" y="1776549"/>
                  </a:lnTo>
                  <a:lnTo>
                    <a:pt x="3735977" y="1776549"/>
                  </a:lnTo>
                  <a:lnTo>
                    <a:pt x="3735977" y="1809206"/>
                  </a:lnTo>
                  <a:lnTo>
                    <a:pt x="3833948" y="1809206"/>
                  </a:lnTo>
                  <a:lnTo>
                    <a:pt x="3833948" y="1835332"/>
                  </a:lnTo>
                  <a:lnTo>
                    <a:pt x="3984171" y="1835332"/>
                  </a:lnTo>
                  <a:lnTo>
                    <a:pt x="3984171" y="1887583"/>
                  </a:lnTo>
                  <a:lnTo>
                    <a:pt x="4271554" y="1887583"/>
                  </a:lnTo>
                  <a:lnTo>
                    <a:pt x="4343400" y="1887583"/>
                  </a:lnTo>
                  <a:lnTo>
                    <a:pt x="4343400" y="1952897"/>
                  </a:lnTo>
                  <a:lnTo>
                    <a:pt x="4408714" y="1952897"/>
                  </a:lnTo>
                  <a:lnTo>
                    <a:pt x="4408714" y="2011680"/>
                  </a:lnTo>
                  <a:lnTo>
                    <a:pt x="5127171" y="2011680"/>
                  </a:lnTo>
                  <a:lnTo>
                    <a:pt x="5127171" y="2011680"/>
                  </a:lnTo>
                  <a:lnTo>
                    <a:pt x="5225143" y="2011680"/>
                  </a:lnTo>
                  <a:lnTo>
                    <a:pt x="5225143" y="2090057"/>
                  </a:lnTo>
                  <a:lnTo>
                    <a:pt x="5336177" y="2090057"/>
                  </a:lnTo>
                  <a:lnTo>
                    <a:pt x="5930537" y="2090057"/>
                  </a:lnTo>
                  <a:lnTo>
                    <a:pt x="5930537" y="2090057"/>
                  </a:lnTo>
                  <a:lnTo>
                    <a:pt x="5969726" y="2129246"/>
                  </a:lnTo>
                  <a:lnTo>
                    <a:pt x="5969726" y="2168435"/>
                  </a:lnTo>
                  <a:lnTo>
                    <a:pt x="6348548" y="2168435"/>
                  </a:lnTo>
                  <a:lnTo>
                    <a:pt x="6348548" y="2216247"/>
                  </a:lnTo>
                  <a:lnTo>
                    <a:pt x="6400799" y="2220686"/>
                  </a:lnTo>
                  <a:lnTo>
                    <a:pt x="6423907" y="2256998"/>
                  </a:lnTo>
                  <a:lnTo>
                    <a:pt x="6756727" y="2263600"/>
                  </a:lnTo>
                  <a:lnTo>
                    <a:pt x="6760028" y="2312126"/>
                  </a:lnTo>
                  <a:lnTo>
                    <a:pt x="7380514" y="2312126"/>
                  </a:lnTo>
                  <a:lnTo>
                    <a:pt x="7380514" y="2377440"/>
                  </a:lnTo>
                  <a:lnTo>
                    <a:pt x="7563394" y="2377440"/>
                  </a:lnTo>
                  <a:lnTo>
                    <a:pt x="7563394" y="2514600"/>
                  </a:lnTo>
                  <a:lnTo>
                    <a:pt x="9274628" y="2514600"/>
                  </a:lnTo>
                </a:path>
              </a:pathLst>
            </a:custGeom>
            <a:noFill/>
            <a:ln w="28575">
              <a:solidFill>
                <a:srgbClr val="015873"/>
              </a:solidFill>
              <a:miter lim="800000"/>
              <a:headEnd/>
              <a:tailEnd/>
            </a:ln>
          </p:spPr>
          <p:txBody>
            <a:bodyPr rtlCol="0" anchor="ctr"/>
            <a:lstStyle/>
            <a:p>
              <a:pPr algn="ctr" defTabSz="685800" eaLnBrk="0" hangingPunct="0"/>
              <a:endParaRPr lang="en-US" sz="1350" b="1">
                <a:solidFill>
                  <a:srgbClr val="FFFFFF"/>
                </a:solidFill>
                <a:latin typeface="Arial" panose="020B0604020202020204" pitchFamily="34" charset="0"/>
                <a:ea typeface="+mn-ea"/>
                <a:cs typeface="Arial" panose="020B0604020202020204" pitchFamily="34" charset="0"/>
              </a:endParaRPr>
            </a:p>
          </p:txBody>
        </p:sp>
      </p:grpSp>
      <p:grpSp>
        <p:nvGrpSpPr>
          <p:cNvPr id="31860" name="Group 31859">
            <a:extLst>
              <a:ext uri="{FF2B5EF4-FFF2-40B4-BE49-F238E27FC236}">
                <a16:creationId xmlns:a16="http://schemas.microsoft.com/office/drawing/2014/main" id="{481E6D39-65ED-0C8A-9B90-3E2B1EC90033}"/>
              </a:ext>
            </a:extLst>
          </p:cNvPr>
          <p:cNvGrpSpPr/>
          <p:nvPr/>
        </p:nvGrpSpPr>
        <p:grpSpPr>
          <a:xfrm>
            <a:off x="1282535" y="1350196"/>
            <a:ext cx="6332517" cy="1947874"/>
            <a:chOff x="1710047" y="1797086"/>
            <a:chExt cx="8443356" cy="2597165"/>
          </a:xfrm>
        </p:grpSpPr>
        <p:cxnSp>
          <p:nvCxnSpPr>
            <p:cNvPr id="31781" name="Straight Connector 31780">
              <a:extLst>
                <a:ext uri="{FF2B5EF4-FFF2-40B4-BE49-F238E27FC236}">
                  <a16:creationId xmlns:a16="http://schemas.microsoft.com/office/drawing/2014/main" id="{D8FD6AD5-9B3A-7651-A8A8-FC0825BC8983}"/>
                </a:ext>
              </a:extLst>
            </p:cNvPr>
            <p:cNvCxnSpPr/>
            <p:nvPr/>
          </p:nvCxnSpPr>
          <p:spPr bwMode="auto">
            <a:xfrm>
              <a:off x="2800271" y="2817318"/>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82" name="Straight Connector 31781">
              <a:extLst>
                <a:ext uri="{FF2B5EF4-FFF2-40B4-BE49-F238E27FC236}">
                  <a16:creationId xmlns:a16="http://schemas.microsoft.com/office/drawing/2014/main" id="{E9AD60F9-300C-75F9-A15B-3847CA3FC0EC}"/>
                </a:ext>
              </a:extLst>
            </p:cNvPr>
            <p:cNvCxnSpPr/>
            <p:nvPr/>
          </p:nvCxnSpPr>
          <p:spPr bwMode="auto">
            <a:xfrm>
              <a:off x="3018347" y="295969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85" name="Straight Connector 31784">
              <a:extLst>
                <a:ext uri="{FF2B5EF4-FFF2-40B4-BE49-F238E27FC236}">
                  <a16:creationId xmlns:a16="http://schemas.microsoft.com/office/drawing/2014/main" id="{B0EC4CB8-8DEC-AAFE-1753-E1D028D95CA1}"/>
                </a:ext>
              </a:extLst>
            </p:cNvPr>
            <p:cNvCxnSpPr/>
            <p:nvPr/>
          </p:nvCxnSpPr>
          <p:spPr bwMode="auto">
            <a:xfrm>
              <a:off x="7620496" y="4161079"/>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86" name="Straight Connector 31785">
              <a:extLst>
                <a:ext uri="{FF2B5EF4-FFF2-40B4-BE49-F238E27FC236}">
                  <a16:creationId xmlns:a16="http://schemas.microsoft.com/office/drawing/2014/main" id="{CABB066C-4669-8970-C4CA-FB7211D9A96B}"/>
                </a:ext>
              </a:extLst>
            </p:cNvPr>
            <p:cNvCxnSpPr/>
            <p:nvPr/>
          </p:nvCxnSpPr>
          <p:spPr bwMode="auto">
            <a:xfrm>
              <a:off x="2871681" y="2859715"/>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87" name="Straight Connector 31786">
              <a:extLst>
                <a:ext uri="{FF2B5EF4-FFF2-40B4-BE49-F238E27FC236}">
                  <a16:creationId xmlns:a16="http://schemas.microsoft.com/office/drawing/2014/main" id="{0DB096C9-0DF7-E67E-7335-4A6EF7C40B35}"/>
                </a:ext>
              </a:extLst>
            </p:cNvPr>
            <p:cNvCxnSpPr/>
            <p:nvPr/>
          </p:nvCxnSpPr>
          <p:spPr bwMode="auto">
            <a:xfrm>
              <a:off x="2832346" y="2864487"/>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88" name="Straight Connector 31787">
              <a:extLst>
                <a:ext uri="{FF2B5EF4-FFF2-40B4-BE49-F238E27FC236}">
                  <a16:creationId xmlns:a16="http://schemas.microsoft.com/office/drawing/2014/main" id="{A378BD00-CA56-26CE-4635-ECB226030043}"/>
                </a:ext>
              </a:extLst>
            </p:cNvPr>
            <p:cNvCxnSpPr/>
            <p:nvPr/>
          </p:nvCxnSpPr>
          <p:spPr bwMode="auto">
            <a:xfrm>
              <a:off x="2159195" y="2021398"/>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90" name="Straight Connector 31789">
              <a:extLst>
                <a:ext uri="{FF2B5EF4-FFF2-40B4-BE49-F238E27FC236}">
                  <a16:creationId xmlns:a16="http://schemas.microsoft.com/office/drawing/2014/main" id="{483328B7-D6F0-2920-0C86-F0996F0EBAE9}"/>
                </a:ext>
              </a:extLst>
            </p:cNvPr>
            <p:cNvCxnSpPr/>
            <p:nvPr/>
          </p:nvCxnSpPr>
          <p:spPr bwMode="auto">
            <a:xfrm>
              <a:off x="8575931" y="423880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92" name="Straight Connector 31791">
              <a:extLst>
                <a:ext uri="{FF2B5EF4-FFF2-40B4-BE49-F238E27FC236}">
                  <a16:creationId xmlns:a16="http://schemas.microsoft.com/office/drawing/2014/main" id="{449C02D3-4B30-73D9-C204-26F837A86CA4}"/>
                </a:ext>
              </a:extLst>
            </p:cNvPr>
            <p:cNvCxnSpPr/>
            <p:nvPr/>
          </p:nvCxnSpPr>
          <p:spPr bwMode="auto">
            <a:xfrm>
              <a:off x="2488271" y="2578459"/>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93" name="Straight Connector 31792">
              <a:extLst>
                <a:ext uri="{FF2B5EF4-FFF2-40B4-BE49-F238E27FC236}">
                  <a16:creationId xmlns:a16="http://schemas.microsoft.com/office/drawing/2014/main" id="{1D71FDCE-BB27-65DB-B6DC-B0282C4DD7B6}"/>
                </a:ext>
              </a:extLst>
            </p:cNvPr>
            <p:cNvCxnSpPr/>
            <p:nvPr/>
          </p:nvCxnSpPr>
          <p:spPr bwMode="auto">
            <a:xfrm>
              <a:off x="2632272" y="264154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96" name="Straight Connector 31795">
              <a:extLst>
                <a:ext uri="{FF2B5EF4-FFF2-40B4-BE49-F238E27FC236}">
                  <a16:creationId xmlns:a16="http://schemas.microsoft.com/office/drawing/2014/main" id="{93FE6DA5-91B3-9CE1-BDAE-EF38B8FAFAA0}"/>
                </a:ext>
              </a:extLst>
            </p:cNvPr>
            <p:cNvCxnSpPr/>
            <p:nvPr/>
          </p:nvCxnSpPr>
          <p:spPr bwMode="auto">
            <a:xfrm>
              <a:off x="1723676" y="1797086"/>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97" name="Straight Connector 31796">
              <a:extLst>
                <a:ext uri="{FF2B5EF4-FFF2-40B4-BE49-F238E27FC236}">
                  <a16:creationId xmlns:a16="http://schemas.microsoft.com/office/drawing/2014/main" id="{3AB3C4A1-5816-D558-4F7D-C8FFABF204DC}"/>
                </a:ext>
              </a:extLst>
            </p:cNvPr>
            <p:cNvCxnSpPr/>
            <p:nvPr/>
          </p:nvCxnSpPr>
          <p:spPr bwMode="auto">
            <a:xfrm>
              <a:off x="3600064" y="3174711"/>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799" name="Straight Connector 31798">
              <a:extLst>
                <a:ext uri="{FF2B5EF4-FFF2-40B4-BE49-F238E27FC236}">
                  <a16:creationId xmlns:a16="http://schemas.microsoft.com/office/drawing/2014/main" id="{62FAD0E8-9297-A2BF-5205-15111FC323AA}"/>
                </a:ext>
              </a:extLst>
            </p:cNvPr>
            <p:cNvCxnSpPr/>
            <p:nvPr/>
          </p:nvCxnSpPr>
          <p:spPr bwMode="auto">
            <a:xfrm>
              <a:off x="6923364" y="419866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0" name="Straight Connector 31799">
              <a:extLst>
                <a:ext uri="{FF2B5EF4-FFF2-40B4-BE49-F238E27FC236}">
                  <a16:creationId xmlns:a16="http://schemas.microsoft.com/office/drawing/2014/main" id="{CF8720B4-6A50-9069-06E4-685744F86B5F}"/>
                </a:ext>
              </a:extLst>
            </p:cNvPr>
            <p:cNvCxnSpPr/>
            <p:nvPr/>
          </p:nvCxnSpPr>
          <p:spPr bwMode="auto">
            <a:xfrm>
              <a:off x="10141679" y="423230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2" name="Straight Connector 31801">
              <a:extLst>
                <a:ext uri="{FF2B5EF4-FFF2-40B4-BE49-F238E27FC236}">
                  <a16:creationId xmlns:a16="http://schemas.microsoft.com/office/drawing/2014/main" id="{B1AC2752-647F-BE41-5666-CFCEC185611F}"/>
                </a:ext>
              </a:extLst>
            </p:cNvPr>
            <p:cNvCxnSpPr/>
            <p:nvPr/>
          </p:nvCxnSpPr>
          <p:spPr bwMode="auto">
            <a:xfrm>
              <a:off x="3325587" y="3054301"/>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3" name="Straight Connector 31802">
              <a:extLst>
                <a:ext uri="{FF2B5EF4-FFF2-40B4-BE49-F238E27FC236}">
                  <a16:creationId xmlns:a16="http://schemas.microsoft.com/office/drawing/2014/main" id="{1290CFAB-0C3C-0FBF-1263-349BBD9BD033}"/>
                </a:ext>
              </a:extLst>
            </p:cNvPr>
            <p:cNvCxnSpPr/>
            <p:nvPr/>
          </p:nvCxnSpPr>
          <p:spPr bwMode="auto">
            <a:xfrm>
              <a:off x="4344188" y="3454036"/>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4" name="Straight Connector 31803">
              <a:extLst>
                <a:ext uri="{FF2B5EF4-FFF2-40B4-BE49-F238E27FC236}">
                  <a16:creationId xmlns:a16="http://schemas.microsoft.com/office/drawing/2014/main" id="{DF4A20BF-30CE-E031-F5D0-337C9E820D67}"/>
                </a:ext>
              </a:extLst>
            </p:cNvPr>
            <p:cNvCxnSpPr/>
            <p:nvPr/>
          </p:nvCxnSpPr>
          <p:spPr bwMode="auto">
            <a:xfrm>
              <a:off x="4533159" y="3620207"/>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5" name="Straight Connector 31804">
              <a:extLst>
                <a:ext uri="{FF2B5EF4-FFF2-40B4-BE49-F238E27FC236}">
                  <a16:creationId xmlns:a16="http://schemas.microsoft.com/office/drawing/2014/main" id="{757F5F5F-F2D8-E512-23E2-9CA3259284F5}"/>
                </a:ext>
              </a:extLst>
            </p:cNvPr>
            <p:cNvCxnSpPr/>
            <p:nvPr/>
          </p:nvCxnSpPr>
          <p:spPr bwMode="auto">
            <a:xfrm>
              <a:off x="3860320" y="3252435"/>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6" name="Straight Connector 31805">
              <a:extLst>
                <a:ext uri="{FF2B5EF4-FFF2-40B4-BE49-F238E27FC236}">
                  <a16:creationId xmlns:a16="http://schemas.microsoft.com/office/drawing/2014/main" id="{20EEB1E9-5D44-49AF-DBB4-4C9E9B61E865}"/>
                </a:ext>
              </a:extLst>
            </p:cNvPr>
            <p:cNvCxnSpPr/>
            <p:nvPr/>
          </p:nvCxnSpPr>
          <p:spPr bwMode="auto">
            <a:xfrm>
              <a:off x="6610820" y="4150068"/>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8" name="Straight Connector 31807">
              <a:extLst>
                <a:ext uri="{FF2B5EF4-FFF2-40B4-BE49-F238E27FC236}">
                  <a16:creationId xmlns:a16="http://schemas.microsoft.com/office/drawing/2014/main" id="{B603DA79-40AF-C610-29F7-375009BEE06F}"/>
                </a:ext>
              </a:extLst>
            </p:cNvPr>
            <p:cNvCxnSpPr/>
            <p:nvPr/>
          </p:nvCxnSpPr>
          <p:spPr bwMode="auto">
            <a:xfrm>
              <a:off x="3894190" y="3301707"/>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0" name="Straight Connector 31809">
              <a:extLst>
                <a:ext uri="{FF2B5EF4-FFF2-40B4-BE49-F238E27FC236}">
                  <a16:creationId xmlns:a16="http://schemas.microsoft.com/office/drawing/2014/main" id="{6D879BCD-A099-7FFD-B598-D67BB34AC691}"/>
                </a:ext>
              </a:extLst>
            </p:cNvPr>
            <p:cNvCxnSpPr/>
            <p:nvPr/>
          </p:nvCxnSpPr>
          <p:spPr bwMode="auto">
            <a:xfrm>
              <a:off x="5546199" y="397904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1" name="Straight Connector 31810">
              <a:extLst>
                <a:ext uri="{FF2B5EF4-FFF2-40B4-BE49-F238E27FC236}">
                  <a16:creationId xmlns:a16="http://schemas.microsoft.com/office/drawing/2014/main" id="{F8F79CD4-B130-A09C-6187-5FA0A82C55D0}"/>
                </a:ext>
              </a:extLst>
            </p:cNvPr>
            <p:cNvCxnSpPr/>
            <p:nvPr/>
          </p:nvCxnSpPr>
          <p:spPr bwMode="auto">
            <a:xfrm>
              <a:off x="4431125" y="348296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5" name="Straight Connector 31814">
              <a:extLst>
                <a:ext uri="{FF2B5EF4-FFF2-40B4-BE49-F238E27FC236}">
                  <a16:creationId xmlns:a16="http://schemas.microsoft.com/office/drawing/2014/main" id="{6E7B479B-ECB8-0EB9-71F6-ABD03F486177}"/>
                </a:ext>
              </a:extLst>
            </p:cNvPr>
            <p:cNvCxnSpPr/>
            <p:nvPr/>
          </p:nvCxnSpPr>
          <p:spPr bwMode="auto">
            <a:xfrm>
              <a:off x="4394924" y="348296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8" name="Straight Connector 31817">
              <a:extLst>
                <a:ext uri="{FF2B5EF4-FFF2-40B4-BE49-F238E27FC236}">
                  <a16:creationId xmlns:a16="http://schemas.microsoft.com/office/drawing/2014/main" id="{3293ECD8-9575-0767-EA7C-AD5C5264F8D0}"/>
                </a:ext>
              </a:extLst>
            </p:cNvPr>
            <p:cNvCxnSpPr/>
            <p:nvPr/>
          </p:nvCxnSpPr>
          <p:spPr bwMode="auto">
            <a:xfrm>
              <a:off x="5274848" y="393400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3" name="Straight Connector 31822">
              <a:extLst>
                <a:ext uri="{FF2B5EF4-FFF2-40B4-BE49-F238E27FC236}">
                  <a16:creationId xmlns:a16="http://schemas.microsoft.com/office/drawing/2014/main" id="{C29DEAAA-DB24-839C-699F-D1C152A8461A}"/>
                </a:ext>
              </a:extLst>
            </p:cNvPr>
            <p:cNvCxnSpPr/>
            <p:nvPr/>
          </p:nvCxnSpPr>
          <p:spPr bwMode="auto">
            <a:xfrm>
              <a:off x="8468881" y="4227792"/>
              <a:ext cx="0" cy="155448"/>
            </a:xfrm>
            <a:prstGeom prst="line">
              <a:avLst/>
            </a:prstGeom>
            <a:noFill/>
            <a:ln w="9525" cap="flat" cmpd="sng" algn="ctr">
              <a:solidFill>
                <a:srgbClr val="E1471D"/>
              </a:solidFill>
              <a:prstDash val="solid"/>
              <a:round/>
              <a:headEnd type="none" w="med" len="med"/>
              <a:tailEnd type="none" w="med" len="med"/>
            </a:ln>
            <a:effectLst/>
          </p:spPr>
        </p:cxnSp>
        <p:sp>
          <p:nvSpPr>
            <p:cNvPr id="31859" name="Freeform 31858">
              <a:extLst>
                <a:ext uri="{FF2B5EF4-FFF2-40B4-BE49-F238E27FC236}">
                  <a16:creationId xmlns:a16="http://schemas.microsoft.com/office/drawing/2014/main" id="{28814C1E-F91E-2A83-9DD7-59C0918DE5DA}"/>
                </a:ext>
              </a:extLst>
            </p:cNvPr>
            <p:cNvSpPr/>
            <p:nvPr/>
          </p:nvSpPr>
          <p:spPr bwMode="auto">
            <a:xfrm>
              <a:off x="1710047" y="1852551"/>
              <a:ext cx="8443356" cy="2464130"/>
            </a:xfrm>
            <a:custGeom>
              <a:avLst/>
              <a:gdLst>
                <a:gd name="connsiteX0" fmla="*/ 0 w 8443356"/>
                <a:gd name="connsiteY0" fmla="*/ 0 h 2464130"/>
                <a:gd name="connsiteX1" fmla="*/ 71252 w 8443356"/>
                <a:gd name="connsiteY1" fmla="*/ 0 h 2464130"/>
                <a:gd name="connsiteX2" fmla="*/ 71252 w 8443356"/>
                <a:gd name="connsiteY2" fmla="*/ 47501 h 2464130"/>
                <a:gd name="connsiteX3" fmla="*/ 166254 w 8443356"/>
                <a:gd name="connsiteY3" fmla="*/ 47501 h 2464130"/>
                <a:gd name="connsiteX4" fmla="*/ 166254 w 8443356"/>
                <a:gd name="connsiteY4" fmla="*/ 77189 h 2464130"/>
                <a:gd name="connsiteX5" fmla="*/ 290945 w 8443356"/>
                <a:gd name="connsiteY5" fmla="*/ 77189 h 2464130"/>
                <a:gd name="connsiteX6" fmla="*/ 290945 w 8443356"/>
                <a:gd name="connsiteY6" fmla="*/ 77189 h 2464130"/>
                <a:gd name="connsiteX7" fmla="*/ 290945 w 8443356"/>
                <a:gd name="connsiteY7" fmla="*/ 136566 h 2464130"/>
                <a:gd name="connsiteX8" fmla="*/ 374072 w 8443356"/>
                <a:gd name="connsiteY8" fmla="*/ 136566 h 2464130"/>
                <a:gd name="connsiteX9" fmla="*/ 374072 w 8443356"/>
                <a:gd name="connsiteY9" fmla="*/ 190005 h 2464130"/>
                <a:gd name="connsiteX10" fmla="*/ 427511 w 8443356"/>
                <a:gd name="connsiteY10" fmla="*/ 190005 h 2464130"/>
                <a:gd name="connsiteX11" fmla="*/ 427511 w 8443356"/>
                <a:gd name="connsiteY11" fmla="*/ 243444 h 2464130"/>
                <a:gd name="connsiteX12" fmla="*/ 492826 w 8443356"/>
                <a:gd name="connsiteY12" fmla="*/ 243444 h 2464130"/>
                <a:gd name="connsiteX13" fmla="*/ 492826 w 8443356"/>
                <a:gd name="connsiteY13" fmla="*/ 320633 h 2464130"/>
                <a:gd name="connsiteX14" fmla="*/ 492826 w 8443356"/>
                <a:gd name="connsiteY14" fmla="*/ 320633 h 2464130"/>
                <a:gd name="connsiteX15" fmla="*/ 516577 w 8443356"/>
                <a:gd name="connsiteY15" fmla="*/ 344384 h 2464130"/>
                <a:gd name="connsiteX16" fmla="*/ 516577 w 8443356"/>
                <a:gd name="connsiteY16" fmla="*/ 463137 h 2464130"/>
                <a:gd name="connsiteX17" fmla="*/ 587828 w 8443356"/>
                <a:gd name="connsiteY17" fmla="*/ 463137 h 2464130"/>
                <a:gd name="connsiteX18" fmla="*/ 587828 w 8443356"/>
                <a:gd name="connsiteY18" fmla="*/ 611579 h 2464130"/>
                <a:gd name="connsiteX19" fmla="*/ 587828 w 8443356"/>
                <a:gd name="connsiteY19" fmla="*/ 611579 h 2464130"/>
                <a:gd name="connsiteX20" fmla="*/ 647205 w 8443356"/>
                <a:gd name="connsiteY20" fmla="*/ 611579 h 2464130"/>
                <a:gd name="connsiteX21" fmla="*/ 647205 w 8443356"/>
                <a:gd name="connsiteY21" fmla="*/ 742207 h 2464130"/>
                <a:gd name="connsiteX22" fmla="*/ 736270 w 8443356"/>
                <a:gd name="connsiteY22" fmla="*/ 742207 h 2464130"/>
                <a:gd name="connsiteX23" fmla="*/ 736270 w 8443356"/>
                <a:gd name="connsiteY23" fmla="*/ 742207 h 2464130"/>
                <a:gd name="connsiteX24" fmla="*/ 736270 w 8443356"/>
                <a:gd name="connsiteY24" fmla="*/ 795646 h 2464130"/>
                <a:gd name="connsiteX25" fmla="*/ 825335 w 8443356"/>
                <a:gd name="connsiteY25" fmla="*/ 795646 h 2464130"/>
                <a:gd name="connsiteX26" fmla="*/ 825335 w 8443356"/>
                <a:gd name="connsiteY26" fmla="*/ 795646 h 2464130"/>
                <a:gd name="connsiteX27" fmla="*/ 866899 w 8443356"/>
                <a:gd name="connsiteY27" fmla="*/ 837210 h 2464130"/>
                <a:gd name="connsiteX28" fmla="*/ 866899 w 8443356"/>
                <a:gd name="connsiteY28" fmla="*/ 837210 h 2464130"/>
                <a:gd name="connsiteX29" fmla="*/ 866899 w 8443356"/>
                <a:gd name="connsiteY29" fmla="*/ 878774 h 2464130"/>
                <a:gd name="connsiteX30" fmla="*/ 991589 w 8443356"/>
                <a:gd name="connsiteY30" fmla="*/ 878774 h 2464130"/>
                <a:gd name="connsiteX31" fmla="*/ 991589 w 8443356"/>
                <a:gd name="connsiteY31" fmla="*/ 878774 h 2464130"/>
                <a:gd name="connsiteX32" fmla="*/ 1033152 w 8443356"/>
                <a:gd name="connsiteY32" fmla="*/ 920337 h 2464130"/>
                <a:gd name="connsiteX33" fmla="*/ 1033152 w 8443356"/>
                <a:gd name="connsiteY33" fmla="*/ 979714 h 2464130"/>
                <a:gd name="connsiteX34" fmla="*/ 1098467 w 8443356"/>
                <a:gd name="connsiteY34" fmla="*/ 979714 h 2464130"/>
                <a:gd name="connsiteX35" fmla="*/ 1098467 w 8443356"/>
                <a:gd name="connsiteY35" fmla="*/ 1062841 h 2464130"/>
                <a:gd name="connsiteX36" fmla="*/ 1181595 w 8443356"/>
                <a:gd name="connsiteY36" fmla="*/ 1062841 h 2464130"/>
                <a:gd name="connsiteX37" fmla="*/ 1181595 w 8443356"/>
                <a:gd name="connsiteY37" fmla="*/ 1151906 h 2464130"/>
                <a:gd name="connsiteX38" fmla="*/ 1335974 w 8443356"/>
                <a:gd name="connsiteY38" fmla="*/ 1151906 h 2464130"/>
                <a:gd name="connsiteX39" fmla="*/ 1335974 w 8443356"/>
                <a:gd name="connsiteY39" fmla="*/ 1193470 h 2464130"/>
                <a:gd name="connsiteX40" fmla="*/ 1389413 w 8443356"/>
                <a:gd name="connsiteY40" fmla="*/ 1193470 h 2464130"/>
                <a:gd name="connsiteX41" fmla="*/ 1389413 w 8443356"/>
                <a:gd name="connsiteY41" fmla="*/ 1229096 h 2464130"/>
                <a:gd name="connsiteX42" fmla="*/ 1543792 w 8443356"/>
                <a:gd name="connsiteY42" fmla="*/ 1229096 h 2464130"/>
                <a:gd name="connsiteX43" fmla="*/ 1543792 w 8443356"/>
                <a:gd name="connsiteY43" fmla="*/ 1282535 h 2464130"/>
                <a:gd name="connsiteX44" fmla="*/ 1656608 w 8443356"/>
                <a:gd name="connsiteY44" fmla="*/ 1282535 h 2464130"/>
                <a:gd name="connsiteX45" fmla="*/ 1656608 w 8443356"/>
                <a:gd name="connsiteY45" fmla="*/ 1341911 h 2464130"/>
                <a:gd name="connsiteX46" fmla="*/ 1745672 w 8443356"/>
                <a:gd name="connsiteY46" fmla="*/ 1341911 h 2464130"/>
                <a:gd name="connsiteX47" fmla="*/ 1745672 w 8443356"/>
                <a:gd name="connsiteY47" fmla="*/ 1395350 h 2464130"/>
                <a:gd name="connsiteX48" fmla="*/ 1894114 w 8443356"/>
                <a:gd name="connsiteY48" fmla="*/ 1395350 h 2464130"/>
                <a:gd name="connsiteX49" fmla="*/ 1894114 w 8443356"/>
                <a:gd name="connsiteY49" fmla="*/ 1395350 h 2464130"/>
                <a:gd name="connsiteX50" fmla="*/ 2078182 w 8443356"/>
                <a:gd name="connsiteY50" fmla="*/ 1395350 h 2464130"/>
                <a:gd name="connsiteX51" fmla="*/ 2078182 w 8443356"/>
                <a:gd name="connsiteY51" fmla="*/ 1454727 h 2464130"/>
                <a:gd name="connsiteX52" fmla="*/ 2131621 w 8443356"/>
                <a:gd name="connsiteY52" fmla="*/ 1454727 h 2464130"/>
                <a:gd name="connsiteX53" fmla="*/ 2131621 w 8443356"/>
                <a:gd name="connsiteY53" fmla="*/ 1514104 h 2464130"/>
                <a:gd name="connsiteX54" fmla="*/ 2202872 w 8443356"/>
                <a:gd name="connsiteY54" fmla="*/ 1514104 h 2464130"/>
                <a:gd name="connsiteX55" fmla="*/ 2202872 w 8443356"/>
                <a:gd name="connsiteY55" fmla="*/ 1573480 h 2464130"/>
                <a:gd name="connsiteX56" fmla="*/ 2262249 w 8443356"/>
                <a:gd name="connsiteY56" fmla="*/ 1573480 h 2464130"/>
                <a:gd name="connsiteX57" fmla="*/ 2262249 w 8443356"/>
                <a:gd name="connsiteY57" fmla="*/ 1626919 h 2464130"/>
                <a:gd name="connsiteX58" fmla="*/ 2351314 w 8443356"/>
                <a:gd name="connsiteY58" fmla="*/ 1626919 h 2464130"/>
                <a:gd name="connsiteX59" fmla="*/ 2351314 w 8443356"/>
                <a:gd name="connsiteY59" fmla="*/ 1626919 h 2464130"/>
                <a:gd name="connsiteX60" fmla="*/ 2642259 w 8443356"/>
                <a:gd name="connsiteY60" fmla="*/ 1626919 h 2464130"/>
                <a:gd name="connsiteX61" fmla="*/ 2642259 w 8443356"/>
                <a:gd name="connsiteY61" fmla="*/ 1692233 h 2464130"/>
                <a:gd name="connsiteX62" fmla="*/ 2731324 w 8443356"/>
                <a:gd name="connsiteY62" fmla="*/ 1692233 h 2464130"/>
                <a:gd name="connsiteX63" fmla="*/ 2731324 w 8443356"/>
                <a:gd name="connsiteY63" fmla="*/ 1781298 h 2464130"/>
                <a:gd name="connsiteX64" fmla="*/ 2802576 w 8443356"/>
                <a:gd name="connsiteY64" fmla="*/ 1781298 h 2464130"/>
                <a:gd name="connsiteX65" fmla="*/ 2802576 w 8443356"/>
                <a:gd name="connsiteY65" fmla="*/ 1846613 h 2464130"/>
                <a:gd name="connsiteX66" fmla="*/ 2927267 w 8443356"/>
                <a:gd name="connsiteY66" fmla="*/ 1846613 h 2464130"/>
                <a:gd name="connsiteX67" fmla="*/ 2927267 w 8443356"/>
                <a:gd name="connsiteY67" fmla="*/ 1917865 h 2464130"/>
                <a:gd name="connsiteX68" fmla="*/ 2927267 w 8443356"/>
                <a:gd name="connsiteY68" fmla="*/ 1953491 h 2464130"/>
                <a:gd name="connsiteX69" fmla="*/ 3206337 w 8443356"/>
                <a:gd name="connsiteY69" fmla="*/ 1953491 h 2464130"/>
                <a:gd name="connsiteX70" fmla="*/ 3206337 w 8443356"/>
                <a:gd name="connsiteY70" fmla="*/ 2006930 h 2464130"/>
                <a:gd name="connsiteX71" fmla="*/ 3354779 w 8443356"/>
                <a:gd name="connsiteY71" fmla="*/ 2006930 h 2464130"/>
                <a:gd name="connsiteX72" fmla="*/ 3354779 w 8443356"/>
                <a:gd name="connsiteY72" fmla="*/ 2066306 h 2464130"/>
                <a:gd name="connsiteX73" fmla="*/ 3420093 w 8443356"/>
                <a:gd name="connsiteY73" fmla="*/ 2066306 h 2464130"/>
                <a:gd name="connsiteX74" fmla="*/ 3420093 w 8443356"/>
                <a:gd name="connsiteY74" fmla="*/ 2066306 h 2464130"/>
                <a:gd name="connsiteX75" fmla="*/ 3526971 w 8443356"/>
                <a:gd name="connsiteY75" fmla="*/ 2066306 h 2464130"/>
                <a:gd name="connsiteX76" fmla="*/ 3526971 w 8443356"/>
                <a:gd name="connsiteY76" fmla="*/ 2155371 h 2464130"/>
                <a:gd name="connsiteX77" fmla="*/ 3800104 w 8443356"/>
                <a:gd name="connsiteY77" fmla="*/ 2155371 h 2464130"/>
                <a:gd name="connsiteX78" fmla="*/ 3800104 w 8443356"/>
                <a:gd name="connsiteY78" fmla="*/ 2214748 h 2464130"/>
                <a:gd name="connsiteX79" fmla="*/ 3877293 w 8443356"/>
                <a:gd name="connsiteY79" fmla="*/ 2214748 h 2464130"/>
                <a:gd name="connsiteX80" fmla="*/ 3877293 w 8443356"/>
                <a:gd name="connsiteY80" fmla="*/ 2214748 h 2464130"/>
                <a:gd name="connsiteX81" fmla="*/ 3918857 w 8443356"/>
                <a:gd name="connsiteY81" fmla="*/ 2256312 h 2464130"/>
                <a:gd name="connsiteX82" fmla="*/ 3918857 w 8443356"/>
                <a:gd name="connsiteY82" fmla="*/ 2291937 h 2464130"/>
                <a:gd name="connsiteX83" fmla="*/ 3996047 w 8443356"/>
                <a:gd name="connsiteY83" fmla="*/ 2291937 h 2464130"/>
                <a:gd name="connsiteX84" fmla="*/ 3996047 w 8443356"/>
                <a:gd name="connsiteY84" fmla="*/ 2315688 h 2464130"/>
                <a:gd name="connsiteX85" fmla="*/ 4381995 w 8443356"/>
                <a:gd name="connsiteY85" fmla="*/ 2315688 h 2464130"/>
                <a:gd name="connsiteX86" fmla="*/ 4381995 w 8443356"/>
                <a:gd name="connsiteY86" fmla="*/ 2315688 h 2464130"/>
                <a:gd name="connsiteX87" fmla="*/ 4548249 w 8443356"/>
                <a:gd name="connsiteY87" fmla="*/ 2315688 h 2464130"/>
                <a:gd name="connsiteX88" fmla="*/ 4548249 w 8443356"/>
                <a:gd name="connsiteY88" fmla="*/ 2386940 h 2464130"/>
                <a:gd name="connsiteX89" fmla="*/ 5955475 w 8443356"/>
                <a:gd name="connsiteY89" fmla="*/ 2386940 h 2464130"/>
                <a:gd name="connsiteX90" fmla="*/ 5955475 w 8443356"/>
                <a:gd name="connsiteY90" fmla="*/ 2464130 h 2464130"/>
                <a:gd name="connsiteX91" fmla="*/ 8443356 w 8443356"/>
                <a:gd name="connsiteY91" fmla="*/ 2464130 h 2464130"/>
                <a:gd name="connsiteX0" fmla="*/ 0 w 8443356"/>
                <a:gd name="connsiteY0" fmla="*/ 0 h 2464130"/>
                <a:gd name="connsiteX1" fmla="*/ 71252 w 8443356"/>
                <a:gd name="connsiteY1" fmla="*/ 0 h 2464130"/>
                <a:gd name="connsiteX2" fmla="*/ 71252 w 8443356"/>
                <a:gd name="connsiteY2" fmla="*/ 47501 h 2464130"/>
                <a:gd name="connsiteX3" fmla="*/ 166254 w 8443356"/>
                <a:gd name="connsiteY3" fmla="*/ 47501 h 2464130"/>
                <a:gd name="connsiteX4" fmla="*/ 166254 w 8443356"/>
                <a:gd name="connsiteY4" fmla="*/ 77189 h 2464130"/>
                <a:gd name="connsiteX5" fmla="*/ 290945 w 8443356"/>
                <a:gd name="connsiteY5" fmla="*/ 77189 h 2464130"/>
                <a:gd name="connsiteX6" fmla="*/ 290945 w 8443356"/>
                <a:gd name="connsiteY6" fmla="*/ 77189 h 2464130"/>
                <a:gd name="connsiteX7" fmla="*/ 290945 w 8443356"/>
                <a:gd name="connsiteY7" fmla="*/ 136566 h 2464130"/>
                <a:gd name="connsiteX8" fmla="*/ 374072 w 8443356"/>
                <a:gd name="connsiteY8" fmla="*/ 136566 h 2464130"/>
                <a:gd name="connsiteX9" fmla="*/ 374072 w 8443356"/>
                <a:gd name="connsiteY9" fmla="*/ 190005 h 2464130"/>
                <a:gd name="connsiteX10" fmla="*/ 427511 w 8443356"/>
                <a:gd name="connsiteY10" fmla="*/ 190005 h 2464130"/>
                <a:gd name="connsiteX11" fmla="*/ 427511 w 8443356"/>
                <a:gd name="connsiteY11" fmla="*/ 243444 h 2464130"/>
                <a:gd name="connsiteX12" fmla="*/ 492826 w 8443356"/>
                <a:gd name="connsiteY12" fmla="*/ 243444 h 2464130"/>
                <a:gd name="connsiteX13" fmla="*/ 492826 w 8443356"/>
                <a:gd name="connsiteY13" fmla="*/ 320633 h 2464130"/>
                <a:gd name="connsiteX14" fmla="*/ 492826 w 8443356"/>
                <a:gd name="connsiteY14" fmla="*/ 320633 h 2464130"/>
                <a:gd name="connsiteX15" fmla="*/ 516577 w 8443356"/>
                <a:gd name="connsiteY15" fmla="*/ 344384 h 2464130"/>
                <a:gd name="connsiteX16" fmla="*/ 516577 w 8443356"/>
                <a:gd name="connsiteY16" fmla="*/ 463137 h 2464130"/>
                <a:gd name="connsiteX17" fmla="*/ 587828 w 8443356"/>
                <a:gd name="connsiteY17" fmla="*/ 463137 h 2464130"/>
                <a:gd name="connsiteX18" fmla="*/ 587828 w 8443356"/>
                <a:gd name="connsiteY18" fmla="*/ 611579 h 2464130"/>
                <a:gd name="connsiteX19" fmla="*/ 587828 w 8443356"/>
                <a:gd name="connsiteY19" fmla="*/ 611579 h 2464130"/>
                <a:gd name="connsiteX20" fmla="*/ 647205 w 8443356"/>
                <a:gd name="connsiteY20" fmla="*/ 611579 h 2464130"/>
                <a:gd name="connsiteX21" fmla="*/ 647205 w 8443356"/>
                <a:gd name="connsiteY21" fmla="*/ 742207 h 2464130"/>
                <a:gd name="connsiteX22" fmla="*/ 736270 w 8443356"/>
                <a:gd name="connsiteY22" fmla="*/ 742207 h 2464130"/>
                <a:gd name="connsiteX23" fmla="*/ 736270 w 8443356"/>
                <a:gd name="connsiteY23" fmla="*/ 742207 h 2464130"/>
                <a:gd name="connsiteX24" fmla="*/ 736270 w 8443356"/>
                <a:gd name="connsiteY24" fmla="*/ 795646 h 2464130"/>
                <a:gd name="connsiteX25" fmla="*/ 825335 w 8443356"/>
                <a:gd name="connsiteY25" fmla="*/ 795646 h 2464130"/>
                <a:gd name="connsiteX26" fmla="*/ 825335 w 8443356"/>
                <a:gd name="connsiteY26" fmla="*/ 795646 h 2464130"/>
                <a:gd name="connsiteX27" fmla="*/ 866899 w 8443356"/>
                <a:gd name="connsiteY27" fmla="*/ 837210 h 2464130"/>
                <a:gd name="connsiteX28" fmla="*/ 866899 w 8443356"/>
                <a:gd name="connsiteY28" fmla="*/ 837210 h 2464130"/>
                <a:gd name="connsiteX29" fmla="*/ 866899 w 8443356"/>
                <a:gd name="connsiteY29" fmla="*/ 878774 h 2464130"/>
                <a:gd name="connsiteX30" fmla="*/ 991589 w 8443356"/>
                <a:gd name="connsiteY30" fmla="*/ 878774 h 2464130"/>
                <a:gd name="connsiteX31" fmla="*/ 997566 w 8443356"/>
                <a:gd name="connsiteY31" fmla="*/ 896703 h 2464130"/>
                <a:gd name="connsiteX32" fmla="*/ 1033152 w 8443356"/>
                <a:gd name="connsiteY32" fmla="*/ 920337 h 2464130"/>
                <a:gd name="connsiteX33" fmla="*/ 1033152 w 8443356"/>
                <a:gd name="connsiteY33" fmla="*/ 979714 h 2464130"/>
                <a:gd name="connsiteX34" fmla="*/ 1098467 w 8443356"/>
                <a:gd name="connsiteY34" fmla="*/ 979714 h 2464130"/>
                <a:gd name="connsiteX35" fmla="*/ 1098467 w 8443356"/>
                <a:gd name="connsiteY35" fmla="*/ 1062841 h 2464130"/>
                <a:gd name="connsiteX36" fmla="*/ 1181595 w 8443356"/>
                <a:gd name="connsiteY36" fmla="*/ 1062841 h 2464130"/>
                <a:gd name="connsiteX37" fmla="*/ 1181595 w 8443356"/>
                <a:gd name="connsiteY37" fmla="*/ 1151906 h 2464130"/>
                <a:gd name="connsiteX38" fmla="*/ 1335974 w 8443356"/>
                <a:gd name="connsiteY38" fmla="*/ 1151906 h 2464130"/>
                <a:gd name="connsiteX39" fmla="*/ 1335974 w 8443356"/>
                <a:gd name="connsiteY39" fmla="*/ 1193470 h 2464130"/>
                <a:gd name="connsiteX40" fmla="*/ 1389413 w 8443356"/>
                <a:gd name="connsiteY40" fmla="*/ 1193470 h 2464130"/>
                <a:gd name="connsiteX41" fmla="*/ 1389413 w 8443356"/>
                <a:gd name="connsiteY41" fmla="*/ 1229096 h 2464130"/>
                <a:gd name="connsiteX42" fmla="*/ 1543792 w 8443356"/>
                <a:gd name="connsiteY42" fmla="*/ 1229096 h 2464130"/>
                <a:gd name="connsiteX43" fmla="*/ 1543792 w 8443356"/>
                <a:gd name="connsiteY43" fmla="*/ 1282535 h 2464130"/>
                <a:gd name="connsiteX44" fmla="*/ 1656608 w 8443356"/>
                <a:gd name="connsiteY44" fmla="*/ 1282535 h 2464130"/>
                <a:gd name="connsiteX45" fmla="*/ 1656608 w 8443356"/>
                <a:gd name="connsiteY45" fmla="*/ 1341911 h 2464130"/>
                <a:gd name="connsiteX46" fmla="*/ 1745672 w 8443356"/>
                <a:gd name="connsiteY46" fmla="*/ 1341911 h 2464130"/>
                <a:gd name="connsiteX47" fmla="*/ 1745672 w 8443356"/>
                <a:gd name="connsiteY47" fmla="*/ 1395350 h 2464130"/>
                <a:gd name="connsiteX48" fmla="*/ 1894114 w 8443356"/>
                <a:gd name="connsiteY48" fmla="*/ 1395350 h 2464130"/>
                <a:gd name="connsiteX49" fmla="*/ 1894114 w 8443356"/>
                <a:gd name="connsiteY49" fmla="*/ 1395350 h 2464130"/>
                <a:gd name="connsiteX50" fmla="*/ 2078182 w 8443356"/>
                <a:gd name="connsiteY50" fmla="*/ 1395350 h 2464130"/>
                <a:gd name="connsiteX51" fmla="*/ 2078182 w 8443356"/>
                <a:gd name="connsiteY51" fmla="*/ 1454727 h 2464130"/>
                <a:gd name="connsiteX52" fmla="*/ 2131621 w 8443356"/>
                <a:gd name="connsiteY52" fmla="*/ 1454727 h 2464130"/>
                <a:gd name="connsiteX53" fmla="*/ 2131621 w 8443356"/>
                <a:gd name="connsiteY53" fmla="*/ 1514104 h 2464130"/>
                <a:gd name="connsiteX54" fmla="*/ 2202872 w 8443356"/>
                <a:gd name="connsiteY54" fmla="*/ 1514104 h 2464130"/>
                <a:gd name="connsiteX55" fmla="*/ 2202872 w 8443356"/>
                <a:gd name="connsiteY55" fmla="*/ 1573480 h 2464130"/>
                <a:gd name="connsiteX56" fmla="*/ 2262249 w 8443356"/>
                <a:gd name="connsiteY56" fmla="*/ 1573480 h 2464130"/>
                <a:gd name="connsiteX57" fmla="*/ 2262249 w 8443356"/>
                <a:gd name="connsiteY57" fmla="*/ 1626919 h 2464130"/>
                <a:gd name="connsiteX58" fmla="*/ 2351314 w 8443356"/>
                <a:gd name="connsiteY58" fmla="*/ 1626919 h 2464130"/>
                <a:gd name="connsiteX59" fmla="*/ 2351314 w 8443356"/>
                <a:gd name="connsiteY59" fmla="*/ 1626919 h 2464130"/>
                <a:gd name="connsiteX60" fmla="*/ 2642259 w 8443356"/>
                <a:gd name="connsiteY60" fmla="*/ 1626919 h 2464130"/>
                <a:gd name="connsiteX61" fmla="*/ 2642259 w 8443356"/>
                <a:gd name="connsiteY61" fmla="*/ 1692233 h 2464130"/>
                <a:gd name="connsiteX62" fmla="*/ 2731324 w 8443356"/>
                <a:gd name="connsiteY62" fmla="*/ 1692233 h 2464130"/>
                <a:gd name="connsiteX63" fmla="*/ 2731324 w 8443356"/>
                <a:gd name="connsiteY63" fmla="*/ 1781298 h 2464130"/>
                <a:gd name="connsiteX64" fmla="*/ 2802576 w 8443356"/>
                <a:gd name="connsiteY64" fmla="*/ 1781298 h 2464130"/>
                <a:gd name="connsiteX65" fmla="*/ 2802576 w 8443356"/>
                <a:gd name="connsiteY65" fmla="*/ 1846613 h 2464130"/>
                <a:gd name="connsiteX66" fmla="*/ 2927267 w 8443356"/>
                <a:gd name="connsiteY66" fmla="*/ 1846613 h 2464130"/>
                <a:gd name="connsiteX67" fmla="*/ 2927267 w 8443356"/>
                <a:gd name="connsiteY67" fmla="*/ 1917865 h 2464130"/>
                <a:gd name="connsiteX68" fmla="*/ 2927267 w 8443356"/>
                <a:gd name="connsiteY68" fmla="*/ 1953491 h 2464130"/>
                <a:gd name="connsiteX69" fmla="*/ 3206337 w 8443356"/>
                <a:gd name="connsiteY69" fmla="*/ 1953491 h 2464130"/>
                <a:gd name="connsiteX70" fmla="*/ 3206337 w 8443356"/>
                <a:gd name="connsiteY70" fmla="*/ 2006930 h 2464130"/>
                <a:gd name="connsiteX71" fmla="*/ 3354779 w 8443356"/>
                <a:gd name="connsiteY71" fmla="*/ 2006930 h 2464130"/>
                <a:gd name="connsiteX72" fmla="*/ 3354779 w 8443356"/>
                <a:gd name="connsiteY72" fmla="*/ 2066306 h 2464130"/>
                <a:gd name="connsiteX73" fmla="*/ 3420093 w 8443356"/>
                <a:gd name="connsiteY73" fmla="*/ 2066306 h 2464130"/>
                <a:gd name="connsiteX74" fmla="*/ 3420093 w 8443356"/>
                <a:gd name="connsiteY74" fmla="*/ 2066306 h 2464130"/>
                <a:gd name="connsiteX75" fmla="*/ 3526971 w 8443356"/>
                <a:gd name="connsiteY75" fmla="*/ 2066306 h 2464130"/>
                <a:gd name="connsiteX76" fmla="*/ 3526971 w 8443356"/>
                <a:gd name="connsiteY76" fmla="*/ 2155371 h 2464130"/>
                <a:gd name="connsiteX77" fmla="*/ 3800104 w 8443356"/>
                <a:gd name="connsiteY77" fmla="*/ 2155371 h 2464130"/>
                <a:gd name="connsiteX78" fmla="*/ 3800104 w 8443356"/>
                <a:gd name="connsiteY78" fmla="*/ 2214748 h 2464130"/>
                <a:gd name="connsiteX79" fmla="*/ 3877293 w 8443356"/>
                <a:gd name="connsiteY79" fmla="*/ 2214748 h 2464130"/>
                <a:gd name="connsiteX80" fmla="*/ 3877293 w 8443356"/>
                <a:gd name="connsiteY80" fmla="*/ 2214748 h 2464130"/>
                <a:gd name="connsiteX81" fmla="*/ 3918857 w 8443356"/>
                <a:gd name="connsiteY81" fmla="*/ 2256312 h 2464130"/>
                <a:gd name="connsiteX82" fmla="*/ 3918857 w 8443356"/>
                <a:gd name="connsiteY82" fmla="*/ 2291937 h 2464130"/>
                <a:gd name="connsiteX83" fmla="*/ 3996047 w 8443356"/>
                <a:gd name="connsiteY83" fmla="*/ 2291937 h 2464130"/>
                <a:gd name="connsiteX84" fmla="*/ 3996047 w 8443356"/>
                <a:gd name="connsiteY84" fmla="*/ 2315688 h 2464130"/>
                <a:gd name="connsiteX85" fmla="*/ 4381995 w 8443356"/>
                <a:gd name="connsiteY85" fmla="*/ 2315688 h 2464130"/>
                <a:gd name="connsiteX86" fmla="*/ 4381995 w 8443356"/>
                <a:gd name="connsiteY86" fmla="*/ 2315688 h 2464130"/>
                <a:gd name="connsiteX87" fmla="*/ 4548249 w 8443356"/>
                <a:gd name="connsiteY87" fmla="*/ 2315688 h 2464130"/>
                <a:gd name="connsiteX88" fmla="*/ 4548249 w 8443356"/>
                <a:gd name="connsiteY88" fmla="*/ 2386940 h 2464130"/>
                <a:gd name="connsiteX89" fmla="*/ 5955475 w 8443356"/>
                <a:gd name="connsiteY89" fmla="*/ 2386940 h 2464130"/>
                <a:gd name="connsiteX90" fmla="*/ 5955475 w 8443356"/>
                <a:gd name="connsiteY90" fmla="*/ 2464130 h 2464130"/>
                <a:gd name="connsiteX91" fmla="*/ 8443356 w 8443356"/>
                <a:gd name="connsiteY91" fmla="*/ 2464130 h 2464130"/>
                <a:gd name="connsiteX0" fmla="*/ 0 w 8443356"/>
                <a:gd name="connsiteY0" fmla="*/ 0 h 2464130"/>
                <a:gd name="connsiteX1" fmla="*/ 71252 w 8443356"/>
                <a:gd name="connsiteY1" fmla="*/ 0 h 2464130"/>
                <a:gd name="connsiteX2" fmla="*/ 71252 w 8443356"/>
                <a:gd name="connsiteY2" fmla="*/ 47501 h 2464130"/>
                <a:gd name="connsiteX3" fmla="*/ 166254 w 8443356"/>
                <a:gd name="connsiteY3" fmla="*/ 47501 h 2464130"/>
                <a:gd name="connsiteX4" fmla="*/ 166254 w 8443356"/>
                <a:gd name="connsiteY4" fmla="*/ 77189 h 2464130"/>
                <a:gd name="connsiteX5" fmla="*/ 290945 w 8443356"/>
                <a:gd name="connsiteY5" fmla="*/ 77189 h 2464130"/>
                <a:gd name="connsiteX6" fmla="*/ 290945 w 8443356"/>
                <a:gd name="connsiteY6" fmla="*/ 77189 h 2464130"/>
                <a:gd name="connsiteX7" fmla="*/ 290945 w 8443356"/>
                <a:gd name="connsiteY7" fmla="*/ 136566 h 2464130"/>
                <a:gd name="connsiteX8" fmla="*/ 374072 w 8443356"/>
                <a:gd name="connsiteY8" fmla="*/ 136566 h 2464130"/>
                <a:gd name="connsiteX9" fmla="*/ 374072 w 8443356"/>
                <a:gd name="connsiteY9" fmla="*/ 190005 h 2464130"/>
                <a:gd name="connsiteX10" fmla="*/ 427511 w 8443356"/>
                <a:gd name="connsiteY10" fmla="*/ 190005 h 2464130"/>
                <a:gd name="connsiteX11" fmla="*/ 427511 w 8443356"/>
                <a:gd name="connsiteY11" fmla="*/ 243444 h 2464130"/>
                <a:gd name="connsiteX12" fmla="*/ 492826 w 8443356"/>
                <a:gd name="connsiteY12" fmla="*/ 243444 h 2464130"/>
                <a:gd name="connsiteX13" fmla="*/ 492826 w 8443356"/>
                <a:gd name="connsiteY13" fmla="*/ 320633 h 2464130"/>
                <a:gd name="connsiteX14" fmla="*/ 492826 w 8443356"/>
                <a:gd name="connsiteY14" fmla="*/ 320633 h 2464130"/>
                <a:gd name="connsiteX15" fmla="*/ 516577 w 8443356"/>
                <a:gd name="connsiteY15" fmla="*/ 344384 h 2464130"/>
                <a:gd name="connsiteX16" fmla="*/ 516577 w 8443356"/>
                <a:gd name="connsiteY16" fmla="*/ 463137 h 2464130"/>
                <a:gd name="connsiteX17" fmla="*/ 587828 w 8443356"/>
                <a:gd name="connsiteY17" fmla="*/ 463137 h 2464130"/>
                <a:gd name="connsiteX18" fmla="*/ 587828 w 8443356"/>
                <a:gd name="connsiteY18" fmla="*/ 611579 h 2464130"/>
                <a:gd name="connsiteX19" fmla="*/ 587828 w 8443356"/>
                <a:gd name="connsiteY19" fmla="*/ 611579 h 2464130"/>
                <a:gd name="connsiteX20" fmla="*/ 647205 w 8443356"/>
                <a:gd name="connsiteY20" fmla="*/ 611579 h 2464130"/>
                <a:gd name="connsiteX21" fmla="*/ 647205 w 8443356"/>
                <a:gd name="connsiteY21" fmla="*/ 742207 h 2464130"/>
                <a:gd name="connsiteX22" fmla="*/ 736270 w 8443356"/>
                <a:gd name="connsiteY22" fmla="*/ 742207 h 2464130"/>
                <a:gd name="connsiteX23" fmla="*/ 736270 w 8443356"/>
                <a:gd name="connsiteY23" fmla="*/ 742207 h 2464130"/>
                <a:gd name="connsiteX24" fmla="*/ 736270 w 8443356"/>
                <a:gd name="connsiteY24" fmla="*/ 795646 h 2464130"/>
                <a:gd name="connsiteX25" fmla="*/ 825335 w 8443356"/>
                <a:gd name="connsiteY25" fmla="*/ 795646 h 2464130"/>
                <a:gd name="connsiteX26" fmla="*/ 825335 w 8443356"/>
                <a:gd name="connsiteY26" fmla="*/ 795646 h 2464130"/>
                <a:gd name="connsiteX27" fmla="*/ 866899 w 8443356"/>
                <a:gd name="connsiteY27" fmla="*/ 837210 h 2464130"/>
                <a:gd name="connsiteX28" fmla="*/ 866899 w 8443356"/>
                <a:gd name="connsiteY28" fmla="*/ 837210 h 2464130"/>
                <a:gd name="connsiteX29" fmla="*/ 866899 w 8443356"/>
                <a:gd name="connsiteY29" fmla="*/ 878774 h 2464130"/>
                <a:gd name="connsiteX30" fmla="*/ 991589 w 8443356"/>
                <a:gd name="connsiteY30" fmla="*/ 878774 h 2464130"/>
                <a:gd name="connsiteX31" fmla="*/ 997566 w 8443356"/>
                <a:gd name="connsiteY31" fmla="*/ 920609 h 2464130"/>
                <a:gd name="connsiteX32" fmla="*/ 1033152 w 8443356"/>
                <a:gd name="connsiteY32" fmla="*/ 920337 h 2464130"/>
                <a:gd name="connsiteX33" fmla="*/ 1033152 w 8443356"/>
                <a:gd name="connsiteY33" fmla="*/ 979714 h 2464130"/>
                <a:gd name="connsiteX34" fmla="*/ 1098467 w 8443356"/>
                <a:gd name="connsiteY34" fmla="*/ 979714 h 2464130"/>
                <a:gd name="connsiteX35" fmla="*/ 1098467 w 8443356"/>
                <a:gd name="connsiteY35" fmla="*/ 1062841 h 2464130"/>
                <a:gd name="connsiteX36" fmla="*/ 1181595 w 8443356"/>
                <a:gd name="connsiteY36" fmla="*/ 1062841 h 2464130"/>
                <a:gd name="connsiteX37" fmla="*/ 1181595 w 8443356"/>
                <a:gd name="connsiteY37" fmla="*/ 1151906 h 2464130"/>
                <a:gd name="connsiteX38" fmla="*/ 1335974 w 8443356"/>
                <a:gd name="connsiteY38" fmla="*/ 1151906 h 2464130"/>
                <a:gd name="connsiteX39" fmla="*/ 1335974 w 8443356"/>
                <a:gd name="connsiteY39" fmla="*/ 1193470 h 2464130"/>
                <a:gd name="connsiteX40" fmla="*/ 1389413 w 8443356"/>
                <a:gd name="connsiteY40" fmla="*/ 1193470 h 2464130"/>
                <a:gd name="connsiteX41" fmla="*/ 1389413 w 8443356"/>
                <a:gd name="connsiteY41" fmla="*/ 1229096 h 2464130"/>
                <a:gd name="connsiteX42" fmla="*/ 1543792 w 8443356"/>
                <a:gd name="connsiteY42" fmla="*/ 1229096 h 2464130"/>
                <a:gd name="connsiteX43" fmla="*/ 1543792 w 8443356"/>
                <a:gd name="connsiteY43" fmla="*/ 1282535 h 2464130"/>
                <a:gd name="connsiteX44" fmla="*/ 1656608 w 8443356"/>
                <a:gd name="connsiteY44" fmla="*/ 1282535 h 2464130"/>
                <a:gd name="connsiteX45" fmla="*/ 1656608 w 8443356"/>
                <a:gd name="connsiteY45" fmla="*/ 1341911 h 2464130"/>
                <a:gd name="connsiteX46" fmla="*/ 1745672 w 8443356"/>
                <a:gd name="connsiteY46" fmla="*/ 1341911 h 2464130"/>
                <a:gd name="connsiteX47" fmla="*/ 1745672 w 8443356"/>
                <a:gd name="connsiteY47" fmla="*/ 1395350 h 2464130"/>
                <a:gd name="connsiteX48" fmla="*/ 1894114 w 8443356"/>
                <a:gd name="connsiteY48" fmla="*/ 1395350 h 2464130"/>
                <a:gd name="connsiteX49" fmla="*/ 1894114 w 8443356"/>
                <a:gd name="connsiteY49" fmla="*/ 1395350 h 2464130"/>
                <a:gd name="connsiteX50" fmla="*/ 2078182 w 8443356"/>
                <a:gd name="connsiteY50" fmla="*/ 1395350 h 2464130"/>
                <a:gd name="connsiteX51" fmla="*/ 2078182 w 8443356"/>
                <a:gd name="connsiteY51" fmla="*/ 1454727 h 2464130"/>
                <a:gd name="connsiteX52" fmla="*/ 2131621 w 8443356"/>
                <a:gd name="connsiteY52" fmla="*/ 1454727 h 2464130"/>
                <a:gd name="connsiteX53" fmla="*/ 2131621 w 8443356"/>
                <a:gd name="connsiteY53" fmla="*/ 1514104 h 2464130"/>
                <a:gd name="connsiteX54" fmla="*/ 2202872 w 8443356"/>
                <a:gd name="connsiteY54" fmla="*/ 1514104 h 2464130"/>
                <a:gd name="connsiteX55" fmla="*/ 2202872 w 8443356"/>
                <a:gd name="connsiteY55" fmla="*/ 1573480 h 2464130"/>
                <a:gd name="connsiteX56" fmla="*/ 2262249 w 8443356"/>
                <a:gd name="connsiteY56" fmla="*/ 1573480 h 2464130"/>
                <a:gd name="connsiteX57" fmla="*/ 2262249 w 8443356"/>
                <a:gd name="connsiteY57" fmla="*/ 1626919 h 2464130"/>
                <a:gd name="connsiteX58" fmla="*/ 2351314 w 8443356"/>
                <a:gd name="connsiteY58" fmla="*/ 1626919 h 2464130"/>
                <a:gd name="connsiteX59" fmla="*/ 2351314 w 8443356"/>
                <a:gd name="connsiteY59" fmla="*/ 1626919 h 2464130"/>
                <a:gd name="connsiteX60" fmla="*/ 2642259 w 8443356"/>
                <a:gd name="connsiteY60" fmla="*/ 1626919 h 2464130"/>
                <a:gd name="connsiteX61" fmla="*/ 2642259 w 8443356"/>
                <a:gd name="connsiteY61" fmla="*/ 1692233 h 2464130"/>
                <a:gd name="connsiteX62" fmla="*/ 2731324 w 8443356"/>
                <a:gd name="connsiteY62" fmla="*/ 1692233 h 2464130"/>
                <a:gd name="connsiteX63" fmla="*/ 2731324 w 8443356"/>
                <a:gd name="connsiteY63" fmla="*/ 1781298 h 2464130"/>
                <a:gd name="connsiteX64" fmla="*/ 2802576 w 8443356"/>
                <a:gd name="connsiteY64" fmla="*/ 1781298 h 2464130"/>
                <a:gd name="connsiteX65" fmla="*/ 2802576 w 8443356"/>
                <a:gd name="connsiteY65" fmla="*/ 1846613 h 2464130"/>
                <a:gd name="connsiteX66" fmla="*/ 2927267 w 8443356"/>
                <a:gd name="connsiteY66" fmla="*/ 1846613 h 2464130"/>
                <a:gd name="connsiteX67" fmla="*/ 2927267 w 8443356"/>
                <a:gd name="connsiteY67" fmla="*/ 1917865 h 2464130"/>
                <a:gd name="connsiteX68" fmla="*/ 2927267 w 8443356"/>
                <a:gd name="connsiteY68" fmla="*/ 1953491 h 2464130"/>
                <a:gd name="connsiteX69" fmla="*/ 3206337 w 8443356"/>
                <a:gd name="connsiteY69" fmla="*/ 1953491 h 2464130"/>
                <a:gd name="connsiteX70" fmla="*/ 3206337 w 8443356"/>
                <a:gd name="connsiteY70" fmla="*/ 2006930 h 2464130"/>
                <a:gd name="connsiteX71" fmla="*/ 3354779 w 8443356"/>
                <a:gd name="connsiteY71" fmla="*/ 2006930 h 2464130"/>
                <a:gd name="connsiteX72" fmla="*/ 3354779 w 8443356"/>
                <a:gd name="connsiteY72" fmla="*/ 2066306 h 2464130"/>
                <a:gd name="connsiteX73" fmla="*/ 3420093 w 8443356"/>
                <a:gd name="connsiteY73" fmla="*/ 2066306 h 2464130"/>
                <a:gd name="connsiteX74" fmla="*/ 3420093 w 8443356"/>
                <a:gd name="connsiteY74" fmla="*/ 2066306 h 2464130"/>
                <a:gd name="connsiteX75" fmla="*/ 3526971 w 8443356"/>
                <a:gd name="connsiteY75" fmla="*/ 2066306 h 2464130"/>
                <a:gd name="connsiteX76" fmla="*/ 3526971 w 8443356"/>
                <a:gd name="connsiteY76" fmla="*/ 2155371 h 2464130"/>
                <a:gd name="connsiteX77" fmla="*/ 3800104 w 8443356"/>
                <a:gd name="connsiteY77" fmla="*/ 2155371 h 2464130"/>
                <a:gd name="connsiteX78" fmla="*/ 3800104 w 8443356"/>
                <a:gd name="connsiteY78" fmla="*/ 2214748 h 2464130"/>
                <a:gd name="connsiteX79" fmla="*/ 3877293 w 8443356"/>
                <a:gd name="connsiteY79" fmla="*/ 2214748 h 2464130"/>
                <a:gd name="connsiteX80" fmla="*/ 3877293 w 8443356"/>
                <a:gd name="connsiteY80" fmla="*/ 2214748 h 2464130"/>
                <a:gd name="connsiteX81" fmla="*/ 3918857 w 8443356"/>
                <a:gd name="connsiteY81" fmla="*/ 2256312 h 2464130"/>
                <a:gd name="connsiteX82" fmla="*/ 3918857 w 8443356"/>
                <a:gd name="connsiteY82" fmla="*/ 2291937 h 2464130"/>
                <a:gd name="connsiteX83" fmla="*/ 3996047 w 8443356"/>
                <a:gd name="connsiteY83" fmla="*/ 2291937 h 2464130"/>
                <a:gd name="connsiteX84" fmla="*/ 3996047 w 8443356"/>
                <a:gd name="connsiteY84" fmla="*/ 2315688 h 2464130"/>
                <a:gd name="connsiteX85" fmla="*/ 4381995 w 8443356"/>
                <a:gd name="connsiteY85" fmla="*/ 2315688 h 2464130"/>
                <a:gd name="connsiteX86" fmla="*/ 4381995 w 8443356"/>
                <a:gd name="connsiteY86" fmla="*/ 2315688 h 2464130"/>
                <a:gd name="connsiteX87" fmla="*/ 4548249 w 8443356"/>
                <a:gd name="connsiteY87" fmla="*/ 2315688 h 2464130"/>
                <a:gd name="connsiteX88" fmla="*/ 4548249 w 8443356"/>
                <a:gd name="connsiteY88" fmla="*/ 2386940 h 2464130"/>
                <a:gd name="connsiteX89" fmla="*/ 5955475 w 8443356"/>
                <a:gd name="connsiteY89" fmla="*/ 2386940 h 2464130"/>
                <a:gd name="connsiteX90" fmla="*/ 5955475 w 8443356"/>
                <a:gd name="connsiteY90" fmla="*/ 2464130 h 2464130"/>
                <a:gd name="connsiteX91" fmla="*/ 8443356 w 8443356"/>
                <a:gd name="connsiteY91" fmla="*/ 2464130 h 2464130"/>
                <a:gd name="connsiteX0" fmla="*/ 0 w 8443356"/>
                <a:gd name="connsiteY0" fmla="*/ 0 h 2464130"/>
                <a:gd name="connsiteX1" fmla="*/ 71252 w 8443356"/>
                <a:gd name="connsiteY1" fmla="*/ 0 h 2464130"/>
                <a:gd name="connsiteX2" fmla="*/ 71252 w 8443356"/>
                <a:gd name="connsiteY2" fmla="*/ 47501 h 2464130"/>
                <a:gd name="connsiteX3" fmla="*/ 166254 w 8443356"/>
                <a:gd name="connsiteY3" fmla="*/ 47501 h 2464130"/>
                <a:gd name="connsiteX4" fmla="*/ 166254 w 8443356"/>
                <a:gd name="connsiteY4" fmla="*/ 77189 h 2464130"/>
                <a:gd name="connsiteX5" fmla="*/ 290945 w 8443356"/>
                <a:gd name="connsiteY5" fmla="*/ 77189 h 2464130"/>
                <a:gd name="connsiteX6" fmla="*/ 290945 w 8443356"/>
                <a:gd name="connsiteY6" fmla="*/ 77189 h 2464130"/>
                <a:gd name="connsiteX7" fmla="*/ 290945 w 8443356"/>
                <a:gd name="connsiteY7" fmla="*/ 136566 h 2464130"/>
                <a:gd name="connsiteX8" fmla="*/ 374072 w 8443356"/>
                <a:gd name="connsiteY8" fmla="*/ 136566 h 2464130"/>
                <a:gd name="connsiteX9" fmla="*/ 374072 w 8443356"/>
                <a:gd name="connsiteY9" fmla="*/ 190005 h 2464130"/>
                <a:gd name="connsiteX10" fmla="*/ 427511 w 8443356"/>
                <a:gd name="connsiteY10" fmla="*/ 190005 h 2464130"/>
                <a:gd name="connsiteX11" fmla="*/ 427511 w 8443356"/>
                <a:gd name="connsiteY11" fmla="*/ 243444 h 2464130"/>
                <a:gd name="connsiteX12" fmla="*/ 492826 w 8443356"/>
                <a:gd name="connsiteY12" fmla="*/ 243444 h 2464130"/>
                <a:gd name="connsiteX13" fmla="*/ 492826 w 8443356"/>
                <a:gd name="connsiteY13" fmla="*/ 320633 h 2464130"/>
                <a:gd name="connsiteX14" fmla="*/ 492826 w 8443356"/>
                <a:gd name="connsiteY14" fmla="*/ 320633 h 2464130"/>
                <a:gd name="connsiteX15" fmla="*/ 516577 w 8443356"/>
                <a:gd name="connsiteY15" fmla="*/ 344384 h 2464130"/>
                <a:gd name="connsiteX16" fmla="*/ 516577 w 8443356"/>
                <a:gd name="connsiteY16" fmla="*/ 463137 h 2464130"/>
                <a:gd name="connsiteX17" fmla="*/ 587828 w 8443356"/>
                <a:gd name="connsiteY17" fmla="*/ 463137 h 2464130"/>
                <a:gd name="connsiteX18" fmla="*/ 587828 w 8443356"/>
                <a:gd name="connsiteY18" fmla="*/ 611579 h 2464130"/>
                <a:gd name="connsiteX19" fmla="*/ 587828 w 8443356"/>
                <a:gd name="connsiteY19" fmla="*/ 611579 h 2464130"/>
                <a:gd name="connsiteX20" fmla="*/ 647205 w 8443356"/>
                <a:gd name="connsiteY20" fmla="*/ 611579 h 2464130"/>
                <a:gd name="connsiteX21" fmla="*/ 647205 w 8443356"/>
                <a:gd name="connsiteY21" fmla="*/ 742207 h 2464130"/>
                <a:gd name="connsiteX22" fmla="*/ 736270 w 8443356"/>
                <a:gd name="connsiteY22" fmla="*/ 742207 h 2464130"/>
                <a:gd name="connsiteX23" fmla="*/ 736270 w 8443356"/>
                <a:gd name="connsiteY23" fmla="*/ 742207 h 2464130"/>
                <a:gd name="connsiteX24" fmla="*/ 736270 w 8443356"/>
                <a:gd name="connsiteY24" fmla="*/ 795646 h 2464130"/>
                <a:gd name="connsiteX25" fmla="*/ 825335 w 8443356"/>
                <a:gd name="connsiteY25" fmla="*/ 795646 h 2464130"/>
                <a:gd name="connsiteX26" fmla="*/ 825335 w 8443356"/>
                <a:gd name="connsiteY26" fmla="*/ 837482 h 2464130"/>
                <a:gd name="connsiteX27" fmla="*/ 866899 w 8443356"/>
                <a:gd name="connsiteY27" fmla="*/ 837210 h 2464130"/>
                <a:gd name="connsiteX28" fmla="*/ 866899 w 8443356"/>
                <a:gd name="connsiteY28" fmla="*/ 837210 h 2464130"/>
                <a:gd name="connsiteX29" fmla="*/ 866899 w 8443356"/>
                <a:gd name="connsiteY29" fmla="*/ 878774 h 2464130"/>
                <a:gd name="connsiteX30" fmla="*/ 991589 w 8443356"/>
                <a:gd name="connsiteY30" fmla="*/ 878774 h 2464130"/>
                <a:gd name="connsiteX31" fmla="*/ 997566 w 8443356"/>
                <a:gd name="connsiteY31" fmla="*/ 920609 h 2464130"/>
                <a:gd name="connsiteX32" fmla="*/ 1033152 w 8443356"/>
                <a:gd name="connsiteY32" fmla="*/ 920337 h 2464130"/>
                <a:gd name="connsiteX33" fmla="*/ 1033152 w 8443356"/>
                <a:gd name="connsiteY33" fmla="*/ 979714 h 2464130"/>
                <a:gd name="connsiteX34" fmla="*/ 1098467 w 8443356"/>
                <a:gd name="connsiteY34" fmla="*/ 979714 h 2464130"/>
                <a:gd name="connsiteX35" fmla="*/ 1098467 w 8443356"/>
                <a:gd name="connsiteY35" fmla="*/ 1062841 h 2464130"/>
                <a:gd name="connsiteX36" fmla="*/ 1181595 w 8443356"/>
                <a:gd name="connsiteY36" fmla="*/ 1062841 h 2464130"/>
                <a:gd name="connsiteX37" fmla="*/ 1181595 w 8443356"/>
                <a:gd name="connsiteY37" fmla="*/ 1151906 h 2464130"/>
                <a:gd name="connsiteX38" fmla="*/ 1335974 w 8443356"/>
                <a:gd name="connsiteY38" fmla="*/ 1151906 h 2464130"/>
                <a:gd name="connsiteX39" fmla="*/ 1335974 w 8443356"/>
                <a:gd name="connsiteY39" fmla="*/ 1193470 h 2464130"/>
                <a:gd name="connsiteX40" fmla="*/ 1389413 w 8443356"/>
                <a:gd name="connsiteY40" fmla="*/ 1193470 h 2464130"/>
                <a:gd name="connsiteX41" fmla="*/ 1389413 w 8443356"/>
                <a:gd name="connsiteY41" fmla="*/ 1229096 h 2464130"/>
                <a:gd name="connsiteX42" fmla="*/ 1543792 w 8443356"/>
                <a:gd name="connsiteY42" fmla="*/ 1229096 h 2464130"/>
                <a:gd name="connsiteX43" fmla="*/ 1543792 w 8443356"/>
                <a:gd name="connsiteY43" fmla="*/ 1282535 h 2464130"/>
                <a:gd name="connsiteX44" fmla="*/ 1656608 w 8443356"/>
                <a:gd name="connsiteY44" fmla="*/ 1282535 h 2464130"/>
                <a:gd name="connsiteX45" fmla="*/ 1656608 w 8443356"/>
                <a:gd name="connsiteY45" fmla="*/ 1341911 h 2464130"/>
                <a:gd name="connsiteX46" fmla="*/ 1745672 w 8443356"/>
                <a:gd name="connsiteY46" fmla="*/ 1341911 h 2464130"/>
                <a:gd name="connsiteX47" fmla="*/ 1745672 w 8443356"/>
                <a:gd name="connsiteY47" fmla="*/ 1395350 h 2464130"/>
                <a:gd name="connsiteX48" fmla="*/ 1894114 w 8443356"/>
                <a:gd name="connsiteY48" fmla="*/ 1395350 h 2464130"/>
                <a:gd name="connsiteX49" fmla="*/ 1894114 w 8443356"/>
                <a:gd name="connsiteY49" fmla="*/ 1395350 h 2464130"/>
                <a:gd name="connsiteX50" fmla="*/ 2078182 w 8443356"/>
                <a:gd name="connsiteY50" fmla="*/ 1395350 h 2464130"/>
                <a:gd name="connsiteX51" fmla="*/ 2078182 w 8443356"/>
                <a:gd name="connsiteY51" fmla="*/ 1454727 h 2464130"/>
                <a:gd name="connsiteX52" fmla="*/ 2131621 w 8443356"/>
                <a:gd name="connsiteY52" fmla="*/ 1454727 h 2464130"/>
                <a:gd name="connsiteX53" fmla="*/ 2131621 w 8443356"/>
                <a:gd name="connsiteY53" fmla="*/ 1514104 h 2464130"/>
                <a:gd name="connsiteX54" fmla="*/ 2202872 w 8443356"/>
                <a:gd name="connsiteY54" fmla="*/ 1514104 h 2464130"/>
                <a:gd name="connsiteX55" fmla="*/ 2202872 w 8443356"/>
                <a:gd name="connsiteY55" fmla="*/ 1573480 h 2464130"/>
                <a:gd name="connsiteX56" fmla="*/ 2262249 w 8443356"/>
                <a:gd name="connsiteY56" fmla="*/ 1573480 h 2464130"/>
                <a:gd name="connsiteX57" fmla="*/ 2262249 w 8443356"/>
                <a:gd name="connsiteY57" fmla="*/ 1626919 h 2464130"/>
                <a:gd name="connsiteX58" fmla="*/ 2351314 w 8443356"/>
                <a:gd name="connsiteY58" fmla="*/ 1626919 h 2464130"/>
                <a:gd name="connsiteX59" fmla="*/ 2351314 w 8443356"/>
                <a:gd name="connsiteY59" fmla="*/ 1626919 h 2464130"/>
                <a:gd name="connsiteX60" fmla="*/ 2642259 w 8443356"/>
                <a:gd name="connsiteY60" fmla="*/ 1626919 h 2464130"/>
                <a:gd name="connsiteX61" fmla="*/ 2642259 w 8443356"/>
                <a:gd name="connsiteY61" fmla="*/ 1692233 h 2464130"/>
                <a:gd name="connsiteX62" fmla="*/ 2731324 w 8443356"/>
                <a:gd name="connsiteY62" fmla="*/ 1692233 h 2464130"/>
                <a:gd name="connsiteX63" fmla="*/ 2731324 w 8443356"/>
                <a:gd name="connsiteY63" fmla="*/ 1781298 h 2464130"/>
                <a:gd name="connsiteX64" fmla="*/ 2802576 w 8443356"/>
                <a:gd name="connsiteY64" fmla="*/ 1781298 h 2464130"/>
                <a:gd name="connsiteX65" fmla="*/ 2802576 w 8443356"/>
                <a:gd name="connsiteY65" fmla="*/ 1846613 h 2464130"/>
                <a:gd name="connsiteX66" fmla="*/ 2927267 w 8443356"/>
                <a:gd name="connsiteY66" fmla="*/ 1846613 h 2464130"/>
                <a:gd name="connsiteX67" fmla="*/ 2927267 w 8443356"/>
                <a:gd name="connsiteY67" fmla="*/ 1917865 h 2464130"/>
                <a:gd name="connsiteX68" fmla="*/ 2927267 w 8443356"/>
                <a:gd name="connsiteY68" fmla="*/ 1953491 h 2464130"/>
                <a:gd name="connsiteX69" fmla="*/ 3206337 w 8443356"/>
                <a:gd name="connsiteY69" fmla="*/ 1953491 h 2464130"/>
                <a:gd name="connsiteX70" fmla="*/ 3206337 w 8443356"/>
                <a:gd name="connsiteY70" fmla="*/ 2006930 h 2464130"/>
                <a:gd name="connsiteX71" fmla="*/ 3354779 w 8443356"/>
                <a:gd name="connsiteY71" fmla="*/ 2006930 h 2464130"/>
                <a:gd name="connsiteX72" fmla="*/ 3354779 w 8443356"/>
                <a:gd name="connsiteY72" fmla="*/ 2066306 h 2464130"/>
                <a:gd name="connsiteX73" fmla="*/ 3420093 w 8443356"/>
                <a:gd name="connsiteY73" fmla="*/ 2066306 h 2464130"/>
                <a:gd name="connsiteX74" fmla="*/ 3420093 w 8443356"/>
                <a:gd name="connsiteY74" fmla="*/ 2066306 h 2464130"/>
                <a:gd name="connsiteX75" fmla="*/ 3526971 w 8443356"/>
                <a:gd name="connsiteY75" fmla="*/ 2066306 h 2464130"/>
                <a:gd name="connsiteX76" fmla="*/ 3526971 w 8443356"/>
                <a:gd name="connsiteY76" fmla="*/ 2155371 h 2464130"/>
                <a:gd name="connsiteX77" fmla="*/ 3800104 w 8443356"/>
                <a:gd name="connsiteY77" fmla="*/ 2155371 h 2464130"/>
                <a:gd name="connsiteX78" fmla="*/ 3800104 w 8443356"/>
                <a:gd name="connsiteY78" fmla="*/ 2214748 h 2464130"/>
                <a:gd name="connsiteX79" fmla="*/ 3877293 w 8443356"/>
                <a:gd name="connsiteY79" fmla="*/ 2214748 h 2464130"/>
                <a:gd name="connsiteX80" fmla="*/ 3877293 w 8443356"/>
                <a:gd name="connsiteY80" fmla="*/ 2214748 h 2464130"/>
                <a:gd name="connsiteX81" fmla="*/ 3918857 w 8443356"/>
                <a:gd name="connsiteY81" fmla="*/ 2256312 h 2464130"/>
                <a:gd name="connsiteX82" fmla="*/ 3918857 w 8443356"/>
                <a:gd name="connsiteY82" fmla="*/ 2291937 h 2464130"/>
                <a:gd name="connsiteX83" fmla="*/ 3996047 w 8443356"/>
                <a:gd name="connsiteY83" fmla="*/ 2291937 h 2464130"/>
                <a:gd name="connsiteX84" fmla="*/ 3996047 w 8443356"/>
                <a:gd name="connsiteY84" fmla="*/ 2315688 h 2464130"/>
                <a:gd name="connsiteX85" fmla="*/ 4381995 w 8443356"/>
                <a:gd name="connsiteY85" fmla="*/ 2315688 h 2464130"/>
                <a:gd name="connsiteX86" fmla="*/ 4381995 w 8443356"/>
                <a:gd name="connsiteY86" fmla="*/ 2315688 h 2464130"/>
                <a:gd name="connsiteX87" fmla="*/ 4548249 w 8443356"/>
                <a:gd name="connsiteY87" fmla="*/ 2315688 h 2464130"/>
                <a:gd name="connsiteX88" fmla="*/ 4548249 w 8443356"/>
                <a:gd name="connsiteY88" fmla="*/ 2386940 h 2464130"/>
                <a:gd name="connsiteX89" fmla="*/ 5955475 w 8443356"/>
                <a:gd name="connsiteY89" fmla="*/ 2386940 h 2464130"/>
                <a:gd name="connsiteX90" fmla="*/ 5955475 w 8443356"/>
                <a:gd name="connsiteY90" fmla="*/ 2464130 h 2464130"/>
                <a:gd name="connsiteX91" fmla="*/ 8443356 w 8443356"/>
                <a:gd name="connsiteY91" fmla="*/ 2464130 h 246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443356" h="2464130">
                  <a:moveTo>
                    <a:pt x="0" y="0"/>
                  </a:moveTo>
                  <a:lnTo>
                    <a:pt x="71252" y="0"/>
                  </a:lnTo>
                  <a:lnTo>
                    <a:pt x="71252" y="47501"/>
                  </a:lnTo>
                  <a:lnTo>
                    <a:pt x="166254" y="47501"/>
                  </a:lnTo>
                  <a:lnTo>
                    <a:pt x="166254" y="77189"/>
                  </a:lnTo>
                  <a:lnTo>
                    <a:pt x="290945" y="77189"/>
                  </a:lnTo>
                  <a:lnTo>
                    <a:pt x="290945" y="77189"/>
                  </a:lnTo>
                  <a:lnTo>
                    <a:pt x="290945" y="136566"/>
                  </a:lnTo>
                  <a:lnTo>
                    <a:pt x="374072" y="136566"/>
                  </a:lnTo>
                  <a:lnTo>
                    <a:pt x="374072" y="190005"/>
                  </a:lnTo>
                  <a:lnTo>
                    <a:pt x="427511" y="190005"/>
                  </a:lnTo>
                  <a:lnTo>
                    <a:pt x="427511" y="243444"/>
                  </a:lnTo>
                  <a:lnTo>
                    <a:pt x="492826" y="243444"/>
                  </a:lnTo>
                  <a:lnTo>
                    <a:pt x="492826" y="320633"/>
                  </a:lnTo>
                  <a:lnTo>
                    <a:pt x="492826" y="320633"/>
                  </a:lnTo>
                  <a:lnTo>
                    <a:pt x="516577" y="344384"/>
                  </a:lnTo>
                  <a:lnTo>
                    <a:pt x="516577" y="463137"/>
                  </a:lnTo>
                  <a:lnTo>
                    <a:pt x="587828" y="463137"/>
                  </a:lnTo>
                  <a:lnTo>
                    <a:pt x="587828" y="611579"/>
                  </a:lnTo>
                  <a:lnTo>
                    <a:pt x="587828" y="611579"/>
                  </a:lnTo>
                  <a:lnTo>
                    <a:pt x="647205" y="611579"/>
                  </a:lnTo>
                  <a:lnTo>
                    <a:pt x="647205" y="742207"/>
                  </a:lnTo>
                  <a:lnTo>
                    <a:pt x="736270" y="742207"/>
                  </a:lnTo>
                  <a:lnTo>
                    <a:pt x="736270" y="742207"/>
                  </a:lnTo>
                  <a:lnTo>
                    <a:pt x="736270" y="795646"/>
                  </a:lnTo>
                  <a:lnTo>
                    <a:pt x="825335" y="795646"/>
                  </a:lnTo>
                  <a:lnTo>
                    <a:pt x="825335" y="837482"/>
                  </a:lnTo>
                  <a:lnTo>
                    <a:pt x="866899" y="837210"/>
                  </a:lnTo>
                  <a:lnTo>
                    <a:pt x="866899" y="837210"/>
                  </a:lnTo>
                  <a:lnTo>
                    <a:pt x="866899" y="878774"/>
                  </a:lnTo>
                  <a:lnTo>
                    <a:pt x="991589" y="878774"/>
                  </a:lnTo>
                  <a:lnTo>
                    <a:pt x="997566" y="920609"/>
                  </a:lnTo>
                  <a:lnTo>
                    <a:pt x="1033152" y="920337"/>
                  </a:lnTo>
                  <a:lnTo>
                    <a:pt x="1033152" y="979714"/>
                  </a:lnTo>
                  <a:lnTo>
                    <a:pt x="1098467" y="979714"/>
                  </a:lnTo>
                  <a:lnTo>
                    <a:pt x="1098467" y="1062841"/>
                  </a:lnTo>
                  <a:lnTo>
                    <a:pt x="1181595" y="1062841"/>
                  </a:lnTo>
                  <a:lnTo>
                    <a:pt x="1181595" y="1151906"/>
                  </a:lnTo>
                  <a:lnTo>
                    <a:pt x="1335974" y="1151906"/>
                  </a:lnTo>
                  <a:lnTo>
                    <a:pt x="1335974" y="1193470"/>
                  </a:lnTo>
                  <a:lnTo>
                    <a:pt x="1389413" y="1193470"/>
                  </a:lnTo>
                  <a:lnTo>
                    <a:pt x="1389413" y="1229096"/>
                  </a:lnTo>
                  <a:lnTo>
                    <a:pt x="1543792" y="1229096"/>
                  </a:lnTo>
                  <a:lnTo>
                    <a:pt x="1543792" y="1282535"/>
                  </a:lnTo>
                  <a:lnTo>
                    <a:pt x="1656608" y="1282535"/>
                  </a:lnTo>
                  <a:lnTo>
                    <a:pt x="1656608" y="1341911"/>
                  </a:lnTo>
                  <a:lnTo>
                    <a:pt x="1745672" y="1341911"/>
                  </a:lnTo>
                  <a:lnTo>
                    <a:pt x="1745672" y="1395350"/>
                  </a:lnTo>
                  <a:lnTo>
                    <a:pt x="1894114" y="1395350"/>
                  </a:lnTo>
                  <a:lnTo>
                    <a:pt x="1894114" y="1395350"/>
                  </a:lnTo>
                  <a:lnTo>
                    <a:pt x="2078182" y="1395350"/>
                  </a:lnTo>
                  <a:lnTo>
                    <a:pt x="2078182" y="1454727"/>
                  </a:lnTo>
                  <a:lnTo>
                    <a:pt x="2131621" y="1454727"/>
                  </a:lnTo>
                  <a:lnTo>
                    <a:pt x="2131621" y="1514104"/>
                  </a:lnTo>
                  <a:lnTo>
                    <a:pt x="2202872" y="1514104"/>
                  </a:lnTo>
                  <a:lnTo>
                    <a:pt x="2202872" y="1573480"/>
                  </a:lnTo>
                  <a:lnTo>
                    <a:pt x="2262249" y="1573480"/>
                  </a:lnTo>
                  <a:lnTo>
                    <a:pt x="2262249" y="1626919"/>
                  </a:lnTo>
                  <a:lnTo>
                    <a:pt x="2351314" y="1626919"/>
                  </a:lnTo>
                  <a:lnTo>
                    <a:pt x="2351314" y="1626919"/>
                  </a:lnTo>
                  <a:lnTo>
                    <a:pt x="2642259" y="1626919"/>
                  </a:lnTo>
                  <a:lnTo>
                    <a:pt x="2642259" y="1692233"/>
                  </a:lnTo>
                  <a:lnTo>
                    <a:pt x="2731324" y="1692233"/>
                  </a:lnTo>
                  <a:lnTo>
                    <a:pt x="2731324" y="1781298"/>
                  </a:lnTo>
                  <a:lnTo>
                    <a:pt x="2802576" y="1781298"/>
                  </a:lnTo>
                  <a:lnTo>
                    <a:pt x="2802576" y="1846613"/>
                  </a:lnTo>
                  <a:lnTo>
                    <a:pt x="2927267" y="1846613"/>
                  </a:lnTo>
                  <a:lnTo>
                    <a:pt x="2927267" y="1917865"/>
                  </a:lnTo>
                  <a:lnTo>
                    <a:pt x="2927267" y="1953491"/>
                  </a:lnTo>
                  <a:lnTo>
                    <a:pt x="3206337" y="1953491"/>
                  </a:lnTo>
                  <a:lnTo>
                    <a:pt x="3206337" y="2006930"/>
                  </a:lnTo>
                  <a:lnTo>
                    <a:pt x="3354779" y="2006930"/>
                  </a:lnTo>
                  <a:lnTo>
                    <a:pt x="3354779" y="2066306"/>
                  </a:lnTo>
                  <a:lnTo>
                    <a:pt x="3420093" y="2066306"/>
                  </a:lnTo>
                  <a:lnTo>
                    <a:pt x="3420093" y="2066306"/>
                  </a:lnTo>
                  <a:lnTo>
                    <a:pt x="3526971" y="2066306"/>
                  </a:lnTo>
                  <a:lnTo>
                    <a:pt x="3526971" y="2155371"/>
                  </a:lnTo>
                  <a:lnTo>
                    <a:pt x="3800104" y="2155371"/>
                  </a:lnTo>
                  <a:lnTo>
                    <a:pt x="3800104" y="2214748"/>
                  </a:lnTo>
                  <a:lnTo>
                    <a:pt x="3877293" y="2214748"/>
                  </a:lnTo>
                  <a:lnTo>
                    <a:pt x="3877293" y="2214748"/>
                  </a:lnTo>
                  <a:lnTo>
                    <a:pt x="3918857" y="2256312"/>
                  </a:lnTo>
                  <a:lnTo>
                    <a:pt x="3918857" y="2291937"/>
                  </a:lnTo>
                  <a:lnTo>
                    <a:pt x="3996047" y="2291937"/>
                  </a:lnTo>
                  <a:lnTo>
                    <a:pt x="3996047" y="2315688"/>
                  </a:lnTo>
                  <a:lnTo>
                    <a:pt x="4381995" y="2315688"/>
                  </a:lnTo>
                  <a:lnTo>
                    <a:pt x="4381995" y="2315688"/>
                  </a:lnTo>
                  <a:lnTo>
                    <a:pt x="4548249" y="2315688"/>
                  </a:lnTo>
                  <a:lnTo>
                    <a:pt x="4548249" y="2386940"/>
                  </a:lnTo>
                  <a:lnTo>
                    <a:pt x="5955475" y="2386940"/>
                  </a:lnTo>
                  <a:lnTo>
                    <a:pt x="5955475" y="2464130"/>
                  </a:lnTo>
                  <a:lnTo>
                    <a:pt x="8443356" y="2464130"/>
                  </a:lnTo>
                </a:path>
              </a:pathLst>
            </a:custGeom>
            <a:noFill/>
            <a:ln w="28575">
              <a:solidFill>
                <a:srgbClr val="E1471D"/>
              </a:solidFill>
              <a:miter lim="800000"/>
              <a:headEnd/>
              <a:tailEnd/>
            </a:ln>
          </p:spPr>
          <p:txBody>
            <a:bodyPr rtlCol="0" anchor="ctr"/>
            <a:lstStyle/>
            <a:p>
              <a:pPr algn="ctr" defTabSz="685800" eaLnBrk="0" hangingPunct="0"/>
              <a:endParaRPr lang="en-US" sz="1350" b="1">
                <a:solidFill>
                  <a:srgbClr val="FFFFFF"/>
                </a:solidFill>
                <a:latin typeface="Arial" panose="020B0604020202020204" pitchFamily="34" charset="0"/>
                <a:ea typeface="+mn-ea"/>
                <a:cs typeface="Arial" panose="020B0604020202020204" pitchFamily="34" charset="0"/>
              </a:endParaRPr>
            </a:p>
          </p:txBody>
        </p:sp>
      </p:grpSp>
      <p:pic>
        <p:nvPicPr>
          <p:cNvPr id="3" name="Picture 2" descr="A logo for a fitness center&#10;&#10;Description automatically generated">
            <a:extLst>
              <a:ext uri="{FF2B5EF4-FFF2-40B4-BE49-F238E27FC236}">
                <a16:creationId xmlns:a16="http://schemas.microsoft.com/office/drawing/2014/main" id="{DB608529-B5D7-46BA-9D15-2A512542C362}"/>
              </a:ext>
            </a:extLst>
          </p:cNvPr>
          <p:cNvPicPr>
            <a:picLocks noChangeAspect="1"/>
          </p:cNvPicPr>
          <p:nvPr/>
        </p:nvPicPr>
        <p:blipFill>
          <a:blip r:embed="rId3"/>
          <a:stretch>
            <a:fillRect/>
          </a:stretch>
        </p:blipFill>
        <p:spPr>
          <a:xfrm>
            <a:off x="7090730" y="4577723"/>
            <a:ext cx="1886356" cy="424671"/>
          </a:xfrm>
          <a:prstGeom prst="rect">
            <a:avLst/>
          </a:prstGeom>
        </p:spPr>
      </p:pic>
    </p:spTree>
    <p:extLst>
      <p:ext uri="{BB962C8B-B14F-4D97-AF65-F5344CB8AC3E}">
        <p14:creationId xmlns:p14="http://schemas.microsoft.com/office/powerpoint/2010/main" val="429337819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804" name="Group 31803">
            <a:extLst>
              <a:ext uri="{FF2B5EF4-FFF2-40B4-BE49-F238E27FC236}">
                <a16:creationId xmlns:a16="http://schemas.microsoft.com/office/drawing/2014/main" id="{6529DFCD-512C-115F-01A0-097DD3912F17}"/>
              </a:ext>
            </a:extLst>
          </p:cNvPr>
          <p:cNvGrpSpPr/>
          <p:nvPr/>
        </p:nvGrpSpPr>
        <p:grpSpPr>
          <a:xfrm>
            <a:off x="998452" y="1545806"/>
            <a:ext cx="4172942" cy="1455934"/>
            <a:chOff x="1309036" y="2044404"/>
            <a:chExt cx="5563923" cy="1941245"/>
          </a:xfrm>
        </p:grpSpPr>
        <p:sp>
          <p:nvSpPr>
            <p:cNvPr id="31763" name="Freeform 31762">
              <a:extLst>
                <a:ext uri="{FF2B5EF4-FFF2-40B4-BE49-F238E27FC236}">
                  <a16:creationId xmlns:a16="http://schemas.microsoft.com/office/drawing/2014/main" id="{829839F2-54CF-3336-62C6-BA8C81BB72DC}"/>
                </a:ext>
              </a:extLst>
            </p:cNvPr>
            <p:cNvSpPr/>
            <p:nvPr/>
          </p:nvSpPr>
          <p:spPr bwMode="auto">
            <a:xfrm>
              <a:off x="1309036" y="2107933"/>
              <a:ext cx="5558589" cy="1809549"/>
            </a:xfrm>
            <a:custGeom>
              <a:avLst/>
              <a:gdLst>
                <a:gd name="connsiteX0" fmla="*/ 0 w 5558589"/>
                <a:gd name="connsiteY0" fmla="*/ 0 h 1809549"/>
                <a:gd name="connsiteX1" fmla="*/ 163629 w 5558589"/>
                <a:gd name="connsiteY1" fmla="*/ 9625 h 1809549"/>
                <a:gd name="connsiteX2" fmla="*/ 163629 w 5558589"/>
                <a:gd name="connsiteY2" fmla="*/ 38501 h 1809549"/>
                <a:gd name="connsiteX3" fmla="*/ 211756 w 5558589"/>
                <a:gd name="connsiteY3" fmla="*/ 38501 h 1809549"/>
                <a:gd name="connsiteX4" fmla="*/ 211756 w 5558589"/>
                <a:gd name="connsiteY4" fmla="*/ 62564 h 1809549"/>
                <a:gd name="connsiteX5" fmla="*/ 259882 w 5558589"/>
                <a:gd name="connsiteY5" fmla="*/ 62564 h 1809549"/>
                <a:gd name="connsiteX6" fmla="*/ 259882 w 5558589"/>
                <a:gd name="connsiteY6" fmla="*/ 86627 h 1809549"/>
                <a:gd name="connsiteX7" fmla="*/ 389823 w 5558589"/>
                <a:gd name="connsiteY7" fmla="*/ 86627 h 1809549"/>
                <a:gd name="connsiteX8" fmla="*/ 389823 w 5558589"/>
                <a:gd name="connsiteY8" fmla="*/ 110690 h 1809549"/>
                <a:gd name="connsiteX9" fmla="*/ 447575 w 5558589"/>
                <a:gd name="connsiteY9" fmla="*/ 110690 h 1809549"/>
                <a:gd name="connsiteX10" fmla="*/ 447575 w 5558589"/>
                <a:gd name="connsiteY10" fmla="*/ 158816 h 1809549"/>
                <a:gd name="connsiteX11" fmla="*/ 514951 w 5558589"/>
                <a:gd name="connsiteY11" fmla="*/ 158816 h 1809549"/>
                <a:gd name="connsiteX12" fmla="*/ 514951 w 5558589"/>
                <a:gd name="connsiteY12" fmla="*/ 192505 h 1809549"/>
                <a:gd name="connsiteX13" fmla="*/ 514951 w 5558589"/>
                <a:gd name="connsiteY13" fmla="*/ 192505 h 1809549"/>
                <a:gd name="connsiteX14" fmla="*/ 558265 w 5558589"/>
                <a:gd name="connsiteY14" fmla="*/ 235819 h 1809549"/>
                <a:gd name="connsiteX15" fmla="*/ 635267 w 5558589"/>
                <a:gd name="connsiteY15" fmla="*/ 235819 h 1809549"/>
                <a:gd name="connsiteX16" fmla="*/ 635267 w 5558589"/>
                <a:gd name="connsiteY16" fmla="*/ 279132 h 1809549"/>
                <a:gd name="connsiteX17" fmla="*/ 731520 w 5558589"/>
                <a:gd name="connsiteY17" fmla="*/ 279132 h 1809549"/>
                <a:gd name="connsiteX18" fmla="*/ 731520 w 5558589"/>
                <a:gd name="connsiteY18" fmla="*/ 279132 h 1809549"/>
                <a:gd name="connsiteX19" fmla="*/ 755583 w 5558589"/>
                <a:gd name="connsiteY19" fmla="*/ 303195 h 1809549"/>
                <a:gd name="connsiteX20" fmla="*/ 755583 w 5558589"/>
                <a:gd name="connsiteY20" fmla="*/ 370572 h 1809549"/>
                <a:gd name="connsiteX21" fmla="*/ 765208 w 5558589"/>
                <a:gd name="connsiteY21" fmla="*/ 370572 h 1809549"/>
                <a:gd name="connsiteX22" fmla="*/ 765208 w 5558589"/>
                <a:gd name="connsiteY22" fmla="*/ 394635 h 1809549"/>
                <a:gd name="connsiteX23" fmla="*/ 765208 w 5558589"/>
                <a:gd name="connsiteY23" fmla="*/ 394635 h 1809549"/>
                <a:gd name="connsiteX24" fmla="*/ 798897 w 5558589"/>
                <a:gd name="connsiteY24" fmla="*/ 428324 h 1809549"/>
                <a:gd name="connsiteX25" fmla="*/ 856648 w 5558589"/>
                <a:gd name="connsiteY25" fmla="*/ 428324 h 1809549"/>
                <a:gd name="connsiteX26" fmla="*/ 856648 w 5558589"/>
                <a:gd name="connsiteY26" fmla="*/ 447574 h 1809549"/>
                <a:gd name="connsiteX27" fmla="*/ 914400 w 5558589"/>
                <a:gd name="connsiteY27" fmla="*/ 447574 h 1809549"/>
                <a:gd name="connsiteX28" fmla="*/ 914400 w 5558589"/>
                <a:gd name="connsiteY28" fmla="*/ 447574 h 1809549"/>
                <a:gd name="connsiteX29" fmla="*/ 943276 w 5558589"/>
                <a:gd name="connsiteY29" fmla="*/ 476450 h 1809549"/>
                <a:gd name="connsiteX30" fmla="*/ 943276 w 5558589"/>
                <a:gd name="connsiteY30" fmla="*/ 476450 h 1809549"/>
                <a:gd name="connsiteX31" fmla="*/ 967339 w 5558589"/>
                <a:gd name="connsiteY31" fmla="*/ 500513 h 1809549"/>
                <a:gd name="connsiteX32" fmla="*/ 967339 w 5558589"/>
                <a:gd name="connsiteY32" fmla="*/ 524576 h 1809549"/>
                <a:gd name="connsiteX33" fmla="*/ 1058779 w 5558589"/>
                <a:gd name="connsiteY33" fmla="*/ 524576 h 1809549"/>
                <a:gd name="connsiteX34" fmla="*/ 1058779 w 5558589"/>
                <a:gd name="connsiteY34" fmla="*/ 558265 h 1809549"/>
                <a:gd name="connsiteX35" fmla="*/ 1058779 w 5558589"/>
                <a:gd name="connsiteY35" fmla="*/ 558265 h 1809549"/>
                <a:gd name="connsiteX36" fmla="*/ 1102092 w 5558589"/>
                <a:gd name="connsiteY36" fmla="*/ 558265 h 1809549"/>
                <a:gd name="connsiteX37" fmla="*/ 1102092 w 5558589"/>
                <a:gd name="connsiteY37" fmla="*/ 558265 h 1809549"/>
                <a:gd name="connsiteX38" fmla="*/ 1102092 w 5558589"/>
                <a:gd name="connsiteY38" fmla="*/ 606391 h 1809549"/>
                <a:gd name="connsiteX39" fmla="*/ 1169469 w 5558589"/>
                <a:gd name="connsiteY39" fmla="*/ 606391 h 1809549"/>
                <a:gd name="connsiteX40" fmla="*/ 1169469 w 5558589"/>
                <a:gd name="connsiteY40" fmla="*/ 635267 h 1809549"/>
                <a:gd name="connsiteX41" fmla="*/ 1246471 w 5558589"/>
                <a:gd name="connsiteY41" fmla="*/ 635267 h 1809549"/>
                <a:gd name="connsiteX42" fmla="*/ 1246471 w 5558589"/>
                <a:gd name="connsiteY42" fmla="*/ 649705 h 1809549"/>
                <a:gd name="connsiteX43" fmla="*/ 1304223 w 5558589"/>
                <a:gd name="connsiteY43" fmla="*/ 649705 h 1809549"/>
                <a:gd name="connsiteX44" fmla="*/ 1304223 w 5558589"/>
                <a:gd name="connsiteY44" fmla="*/ 678581 h 1809549"/>
                <a:gd name="connsiteX45" fmla="*/ 1304223 w 5558589"/>
                <a:gd name="connsiteY45" fmla="*/ 678581 h 1809549"/>
                <a:gd name="connsiteX46" fmla="*/ 1328286 w 5558589"/>
                <a:gd name="connsiteY46" fmla="*/ 702644 h 1809549"/>
                <a:gd name="connsiteX47" fmla="*/ 1386038 w 5558589"/>
                <a:gd name="connsiteY47" fmla="*/ 702644 h 1809549"/>
                <a:gd name="connsiteX48" fmla="*/ 1386038 w 5558589"/>
                <a:gd name="connsiteY48" fmla="*/ 702644 h 1809549"/>
                <a:gd name="connsiteX49" fmla="*/ 1414914 w 5558589"/>
                <a:gd name="connsiteY49" fmla="*/ 731520 h 1809549"/>
                <a:gd name="connsiteX50" fmla="*/ 1414914 w 5558589"/>
                <a:gd name="connsiteY50" fmla="*/ 731520 h 1809549"/>
                <a:gd name="connsiteX51" fmla="*/ 1414914 w 5558589"/>
                <a:gd name="connsiteY51" fmla="*/ 731520 h 1809549"/>
                <a:gd name="connsiteX52" fmla="*/ 1414914 w 5558589"/>
                <a:gd name="connsiteY52" fmla="*/ 731520 h 1809549"/>
                <a:gd name="connsiteX53" fmla="*/ 1414914 w 5558589"/>
                <a:gd name="connsiteY53" fmla="*/ 731520 h 1809549"/>
                <a:gd name="connsiteX54" fmla="*/ 1414914 w 5558589"/>
                <a:gd name="connsiteY54" fmla="*/ 774833 h 1809549"/>
                <a:gd name="connsiteX55" fmla="*/ 1482290 w 5558589"/>
                <a:gd name="connsiteY55" fmla="*/ 774833 h 1809549"/>
                <a:gd name="connsiteX56" fmla="*/ 1482290 w 5558589"/>
                <a:gd name="connsiteY56" fmla="*/ 774833 h 1809549"/>
                <a:gd name="connsiteX57" fmla="*/ 1525604 w 5558589"/>
                <a:gd name="connsiteY57" fmla="*/ 774833 h 1809549"/>
                <a:gd name="connsiteX58" fmla="*/ 1525604 w 5558589"/>
                <a:gd name="connsiteY58" fmla="*/ 832585 h 1809549"/>
                <a:gd name="connsiteX59" fmla="*/ 1602606 w 5558589"/>
                <a:gd name="connsiteY59" fmla="*/ 832585 h 1809549"/>
                <a:gd name="connsiteX60" fmla="*/ 1621857 w 5558589"/>
                <a:gd name="connsiteY60" fmla="*/ 851836 h 1809549"/>
                <a:gd name="connsiteX61" fmla="*/ 1689233 w 5558589"/>
                <a:gd name="connsiteY61" fmla="*/ 851836 h 1809549"/>
                <a:gd name="connsiteX62" fmla="*/ 1689233 w 5558589"/>
                <a:gd name="connsiteY62" fmla="*/ 914400 h 1809549"/>
                <a:gd name="connsiteX63" fmla="*/ 1689233 w 5558589"/>
                <a:gd name="connsiteY63" fmla="*/ 914400 h 1809549"/>
                <a:gd name="connsiteX64" fmla="*/ 1718109 w 5558589"/>
                <a:gd name="connsiteY64" fmla="*/ 943276 h 1809549"/>
                <a:gd name="connsiteX65" fmla="*/ 1799924 w 5558589"/>
                <a:gd name="connsiteY65" fmla="*/ 943276 h 1809549"/>
                <a:gd name="connsiteX66" fmla="*/ 1799924 w 5558589"/>
                <a:gd name="connsiteY66" fmla="*/ 943276 h 1809549"/>
                <a:gd name="connsiteX67" fmla="*/ 1799924 w 5558589"/>
                <a:gd name="connsiteY67" fmla="*/ 986589 h 1809549"/>
                <a:gd name="connsiteX68" fmla="*/ 1872113 w 5558589"/>
                <a:gd name="connsiteY68" fmla="*/ 986589 h 1809549"/>
                <a:gd name="connsiteX69" fmla="*/ 1872113 w 5558589"/>
                <a:gd name="connsiteY69" fmla="*/ 1020278 h 1809549"/>
                <a:gd name="connsiteX70" fmla="*/ 1953928 w 5558589"/>
                <a:gd name="connsiteY70" fmla="*/ 1020278 h 1809549"/>
                <a:gd name="connsiteX71" fmla="*/ 1953928 w 5558589"/>
                <a:gd name="connsiteY71" fmla="*/ 1029903 h 1809549"/>
                <a:gd name="connsiteX72" fmla="*/ 2030930 w 5558589"/>
                <a:gd name="connsiteY72" fmla="*/ 1029903 h 1809549"/>
                <a:gd name="connsiteX73" fmla="*/ 2030930 w 5558589"/>
                <a:gd name="connsiteY73" fmla="*/ 1029903 h 1809549"/>
                <a:gd name="connsiteX74" fmla="*/ 2074244 w 5558589"/>
                <a:gd name="connsiteY74" fmla="*/ 1029903 h 1809549"/>
                <a:gd name="connsiteX75" fmla="*/ 2074244 w 5558589"/>
                <a:gd name="connsiteY75" fmla="*/ 1087654 h 1809549"/>
                <a:gd name="connsiteX76" fmla="*/ 2131996 w 5558589"/>
                <a:gd name="connsiteY76" fmla="*/ 1087654 h 1809549"/>
                <a:gd name="connsiteX77" fmla="*/ 2131996 w 5558589"/>
                <a:gd name="connsiteY77" fmla="*/ 1159844 h 1809549"/>
                <a:gd name="connsiteX78" fmla="*/ 2184935 w 5558589"/>
                <a:gd name="connsiteY78" fmla="*/ 1159844 h 1809549"/>
                <a:gd name="connsiteX79" fmla="*/ 2184935 w 5558589"/>
                <a:gd name="connsiteY79" fmla="*/ 1183907 h 1809549"/>
                <a:gd name="connsiteX80" fmla="*/ 2184935 w 5558589"/>
                <a:gd name="connsiteY80" fmla="*/ 1183907 h 1809549"/>
                <a:gd name="connsiteX81" fmla="*/ 2218623 w 5558589"/>
                <a:gd name="connsiteY81" fmla="*/ 1217595 h 1809549"/>
                <a:gd name="connsiteX82" fmla="*/ 2300438 w 5558589"/>
                <a:gd name="connsiteY82" fmla="*/ 1217595 h 1809549"/>
                <a:gd name="connsiteX83" fmla="*/ 2300438 w 5558589"/>
                <a:gd name="connsiteY83" fmla="*/ 1246471 h 1809549"/>
                <a:gd name="connsiteX84" fmla="*/ 2353377 w 5558589"/>
                <a:gd name="connsiteY84" fmla="*/ 1246471 h 1809549"/>
                <a:gd name="connsiteX85" fmla="*/ 2353377 w 5558589"/>
                <a:gd name="connsiteY85" fmla="*/ 1260909 h 1809549"/>
                <a:gd name="connsiteX86" fmla="*/ 2454442 w 5558589"/>
                <a:gd name="connsiteY86" fmla="*/ 1260909 h 1809549"/>
                <a:gd name="connsiteX87" fmla="*/ 2454442 w 5558589"/>
                <a:gd name="connsiteY87" fmla="*/ 1275347 h 1809549"/>
                <a:gd name="connsiteX88" fmla="*/ 2521819 w 5558589"/>
                <a:gd name="connsiteY88" fmla="*/ 1275347 h 1809549"/>
                <a:gd name="connsiteX89" fmla="*/ 2521819 w 5558589"/>
                <a:gd name="connsiteY89" fmla="*/ 1313848 h 1809549"/>
                <a:gd name="connsiteX90" fmla="*/ 2594008 w 5558589"/>
                <a:gd name="connsiteY90" fmla="*/ 1313848 h 1809549"/>
                <a:gd name="connsiteX91" fmla="*/ 2594008 w 5558589"/>
                <a:gd name="connsiteY91" fmla="*/ 1313848 h 1809549"/>
                <a:gd name="connsiteX92" fmla="*/ 2594008 w 5558589"/>
                <a:gd name="connsiteY92" fmla="*/ 1366787 h 1809549"/>
                <a:gd name="connsiteX93" fmla="*/ 2776888 w 5558589"/>
                <a:gd name="connsiteY93" fmla="*/ 1366787 h 1809549"/>
                <a:gd name="connsiteX94" fmla="*/ 2873141 w 5558589"/>
                <a:gd name="connsiteY94" fmla="*/ 1366787 h 1809549"/>
                <a:gd name="connsiteX95" fmla="*/ 2877953 w 5558589"/>
                <a:gd name="connsiteY95" fmla="*/ 1371599 h 1809549"/>
                <a:gd name="connsiteX96" fmla="*/ 2930892 w 5558589"/>
                <a:gd name="connsiteY96" fmla="*/ 1371599 h 1809549"/>
                <a:gd name="connsiteX97" fmla="*/ 2930892 w 5558589"/>
                <a:gd name="connsiteY97" fmla="*/ 1405288 h 1809549"/>
                <a:gd name="connsiteX98" fmla="*/ 3007895 w 5558589"/>
                <a:gd name="connsiteY98" fmla="*/ 1405288 h 1809549"/>
                <a:gd name="connsiteX99" fmla="*/ 3007895 w 5558589"/>
                <a:gd name="connsiteY99" fmla="*/ 1405288 h 1809549"/>
                <a:gd name="connsiteX100" fmla="*/ 3056021 w 5558589"/>
                <a:gd name="connsiteY100" fmla="*/ 1405288 h 1809549"/>
                <a:gd name="connsiteX101" fmla="*/ 3056021 w 5558589"/>
                <a:gd name="connsiteY101" fmla="*/ 1453414 h 1809549"/>
                <a:gd name="connsiteX102" fmla="*/ 3210025 w 5558589"/>
                <a:gd name="connsiteY102" fmla="*/ 1453414 h 1809549"/>
                <a:gd name="connsiteX103" fmla="*/ 3210025 w 5558589"/>
                <a:gd name="connsiteY103" fmla="*/ 1467852 h 1809549"/>
                <a:gd name="connsiteX104" fmla="*/ 3378467 w 5558589"/>
                <a:gd name="connsiteY104" fmla="*/ 1467852 h 1809549"/>
                <a:gd name="connsiteX105" fmla="*/ 3378467 w 5558589"/>
                <a:gd name="connsiteY105" fmla="*/ 1491915 h 1809549"/>
                <a:gd name="connsiteX106" fmla="*/ 3508408 w 5558589"/>
                <a:gd name="connsiteY106" fmla="*/ 1491915 h 1809549"/>
                <a:gd name="connsiteX107" fmla="*/ 3508408 w 5558589"/>
                <a:gd name="connsiteY107" fmla="*/ 1496728 h 1809549"/>
                <a:gd name="connsiteX108" fmla="*/ 3614286 w 5558589"/>
                <a:gd name="connsiteY108" fmla="*/ 1496728 h 1809549"/>
                <a:gd name="connsiteX109" fmla="*/ 3614286 w 5558589"/>
                <a:gd name="connsiteY109" fmla="*/ 1496728 h 1809549"/>
                <a:gd name="connsiteX110" fmla="*/ 3705726 w 5558589"/>
                <a:gd name="connsiteY110" fmla="*/ 1496728 h 1809549"/>
                <a:gd name="connsiteX111" fmla="*/ 3705726 w 5558589"/>
                <a:gd name="connsiteY111" fmla="*/ 1554480 h 1809549"/>
                <a:gd name="connsiteX112" fmla="*/ 3763478 w 5558589"/>
                <a:gd name="connsiteY112" fmla="*/ 1554480 h 1809549"/>
                <a:gd name="connsiteX113" fmla="*/ 3763478 w 5558589"/>
                <a:gd name="connsiteY113" fmla="*/ 1578543 h 1809549"/>
                <a:gd name="connsiteX114" fmla="*/ 3845292 w 5558589"/>
                <a:gd name="connsiteY114" fmla="*/ 1578543 h 1809549"/>
                <a:gd name="connsiteX115" fmla="*/ 3845292 w 5558589"/>
                <a:gd name="connsiteY115" fmla="*/ 1602606 h 1809549"/>
                <a:gd name="connsiteX116" fmla="*/ 4066673 w 5558589"/>
                <a:gd name="connsiteY116" fmla="*/ 1602606 h 1809549"/>
                <a:gd name="connsiteX117" fmla="*/ 4066673 w 5558589"/>
                <a:gd name="connsiteY117" fmla="*/ 1655545 h 1809549"/>
                <a:gd name="connsiteX118" fmla="*/ 4114800 w 5558589"/>
                <a:gd name="connsiteY118" fmla="*/ 1655545 h 1809549"/>
                <a:gd name="connsiteX119" fmla="*/ 4114800 w 5558589"/>
                <a:gd name="connsiteY119" fmla="*/ 1718109 h 1809549"/>
                <a:gd name="connsiteX120" fmla="*/ 4312118 w 5558589"/>
                <a:gd name="connsiteY120" fmla="*/ 1718109 h 1809549"/>
                <a:gd name="connsiteX121" fmla="*/ 4312118 w 5558589"/>
                <a:gd name="connsiteY121" fmla="*/ 1718109 h 1809549"/>
                <a:gd name="connsiteX122" fmla="*/ 4312118 w 5558589"/>
                <a:gd name="connsiteY122" fmla="*/ 1761423 h 1809549"/>
                <a:gd name="connsiteX123" fmla="*/ 4369869 w 5558589"/>
                <a:gd name="connsiteY123" fmla="*/ 1761423 h 1809549"/>
                <a:gd name="connsiteX124" fmla="*/ 4369869 w 5558589"/>
                <a:gd name="connsiteY124" fmla="*/ 1761423 h 1809549"/>
                <a:gd name="connsiteX125" fmla="*/ 4369869 w 5558589"/>
                <a:gd name="connsiteY125" fmla="*/ 1809549 h 1809549"/>
                <a:gd name="connsiteX126" fmla="*/ 5558589 w 5558589"/>
                <a:gd name="connsiteY126" fmla="*/ 1809549 h 18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5558589" h="1809549">
                  <a:moveTo>
                    <a:pt x="0" y="0"/>
                  </a:moveTo>
                  <a:lnTo>
                    <a:pt x="163629" y="9625"/>
                  </a:lnTo>
                  <a:lnTo>
                    <a:pt x="163629" y="38501"/>
                  </a:lnTo>
                  <a:lnTo>
                    <a:pt x="211756" y="38501"/>
                  </a:lnTo>
                  <a:lnTo>
                    <a:pt x="211756" y="62564"/>
                  </a:lnTo>
                  <a:lnTo>
                    <a:pt x="259882" y="62564"/>
                  </a:lnTo>
                  <a:lnTo>
                    <a:pt x="259882" y="86627"/>
                  </a:lnTo>
                  <a:lnTo>
                    <a:pt x="389823" y="86627"/>
                  </a:lnTo>
                  <a:lnTo>
                    <a:pt x="389823" y="110690"/>
                  </a:lnTo>
                  <a:lnTo>
                    <a:pt x="447575" y="110690"/>
                  </a:lnTo>
                  <a:lnTo>
                    <a:pt x="447575" y="158816"/>
                  </a:lnTo>
                  <a:lnTo>
                    <a:pt x="514951" y="158816"/>
                  </a:lnTo>
                  <a:lnTo>
                    <a:pt x="514951" y="192505"/>
                  </a:lnTo>
                  <a:lnTo>
                    <a:pt x="514951" y="192505"/>
                  </a:lnTo>
                  <a:lnTo>
                    <a:pt x="558265" y="235819"/>
                  </a:lnTo>
                  <a:lnTo>
                    <a:pt x="635267" y="235819"/>
                  </a:lnTo>
                  <a:lnTo>
                    <a:pt x="635267" y="279132"/>
                  </a:lnTo>
                  <a:lnTo>
                    <a:pt x="731520" y="279132"/>
                  </a:lnTo>
                  <a:lnTo>
                    <a:pt x="731520" y="279132"/>
                  </a:lnTo>
                  <a:lnTo>
                    <a:pt x="755583" y="303195"/>
                  </a:lnTo>
                  <a:lnTo>
                    <a:pt x="755583" y="370572"/>
                  </a:lnTo>
                  <a:lnTo>
                    <a:pt x="765208" y="370572"/>
                  </a:lnTo>
                  <a:lnTo>
                    <a:pt x="765208" y="394635"/>
                  </a:lnTo>
                  <a:lnTo>
                    <a:pt x="765208" y="394635"/>
                  </a:lnTo>
                  <a:lnTo>
                    <a:pt x="798897" y="428324"/>
                  </a:lnTo>
                  <a:lnTo>
                    <a:pt x="856648" y="428324"/>
                  </a:lnTo>
                  <a:lnTo>
                    <a:pt x="856648" y="447574"/>
                  </a:lnTo>
                  <a:lnTo>
                    <a:pt x="914400" y="447574"/>
                  </a:lnTo>
                  <a:lnTo>
                    <a:pt x="914400" y="447574"/>
                  </a:lnTo>
                  <a:lnTo>
                    <a:pt x="943276" y="476450"/>
                  </a:lnTo>
                  <a:lnTo>
                    <a:pt x="943276" y="476450"/>
                  </a:lnTo>
                  <a:lnTo>
                    <a:pt x="967339" y="500513"/>
                  </a:lnTo>
                  <a:lnTo>
                    <a:pt x="967339" y="524576"/>
                  </a:lnTo>
                  <a:lnTo>
                    <a:pt x="1058779" y="524576"/>
                  </a:lnTo>
                  <a:lnTo>
                    <a:pt x="1058779" y="558265"/>
                  </a:lnTo>
                  <a:lnTo>
                    <a:pt x="1058779" y="558265"/>
                  </a:lnTo>
                  <a:lnTo>
                    <a:pt x="1102092" y="558265"/>
                  </a:lnTo>
                  <a:lnTo>
                    <a:pt x="1102092" y="558265"/>
                  </a:lnTo>
                  <a:lnTo>
                    <a:pt x="1102092" y="606391"/>
                  </a:lnTo>
                  <a:lnTo>
                    <a:pt x="1169469" y="606391"/>
                  </a:lnTo>
                  <a:lnTo>
                    <a:pt x="1169469" y="635267"/>
                  </a:lnTo>
                  <a:lnTo>
                    <a:pt x="1246471" y="635267"/>
                  </a:lnTo>
                  <a:lnTo>
                    <a:pt x="1246471" y="649705"/>
                  </a:lnTo>
                  <a:lnTo>
                    <a:pt x="1304223" y="649705"/>
                  </a:lnTo>
                  <a:lnTo>
                    <a:pt x="1304223" y="678581"/>
                  </a:lnTo>
                  <a:lnTo>
                    <a:pt x="1304223" y="678581"/>
                  </a:lnTo>
                  <a:lnTo>
                    <a:pt x="1328286" y="702644"/>
                  </a:lnTo>
                  <a:lnTo>
                    <a:pt x="1386038" y="702644"/>
                  </a:lnTo>
                  <a:lnTo>
                    <a:pt x="1386038" y="702644"/>
                  </a:lnTo>
                  <a:lnTo>
                    <a:pt x="1414914" y="731520"/>
                  </a:lnTo>
                  <a:lnTo>
                    <a:pt x="1414914" y="731520"/>
                  </a:lnTo>
                  <a:lnTo>
                    <a:pt x="1414914" y="731520"/>
                  </a:lnTo>
                  <a:lnTo>
                    <a:pt x="1414914" y="731520"/>
                  </a:lnTo>
                  <a:lnTo>
                    <a:pt x="1414914" y="731520"/>
                  </a:lnTo>
                  <a:lnTo>
                    <a:pt x="1414914" y="774833"/>
                  </a:lnTo>
                  <a:lnTo>
                    <a:pt x="1482290" y="774833"/>
                  </a:lnTo>
                  <a:lnTo>
                    <a:pt x="1482290" y="774833"/>
                  </a:lnTo>
                  <a:lnTo>
                    <a:pt x="1525604" y="774833"/>
                  </a:lnTo>
                  <a:lnTo>
                    <a:pt x="1525604" y="832585"/>
                  </a:lnTo>
                  <a:lnTo>
                    <a:pt x="1602606" y="832585"/>
                  </a:lnTo>
                  <a:lnTo>
                    <a:pt x="1621857" y="851836"/>
                  </a:lnTo>
                  <a:lnTo>
                    <a:pt x="1689233" y="851836"/>
                  </a:lnTo>
                  <a:lnTo>
                    <a:pt x="1689233" y="914400"/>
                  </a:lnTo>
                  <a:lnTo>
                    <a:pt x="1689233" y="914400"/>
                  </a:lnTo>
                  <a:lnTo>
                    <a:pt x="1718109" y="943276"/>
                  </a:lnTo>
                  <a:lnTo>
                    <a:pt x="1799924" y="943276"/>
                  </a:lnTo>
                  <a:lnTo>
                    <a:pt x="1799924" y="943276"/>
                  </a:lnTo>
                  <a:lnTo>
                    <a:pt x="1799924" y="986589"/>
                  </a:lnTo>
                  <a:lnTo>
                    <a:pt x="1872113" y="986589"/>
                  </a:lnTo>
                  <a:lnTo>
                    <a:pt x="1872113" y="1020278"/>
                  </a:lnTo>
                  <a:lnTo>
                    <a:pt x="1953928" y="1020278"/>
                  </a:lnTo>
                  <a:lnTo>
                    <a:pt x="1953928" y="1029903"/>
                  </a:lnTo>
                  <a:lnTo>
                    <a:pt x="2030930" y="1029903"/>
                  </a:lnTo>
                  <a:lnTo>
                    <a:pt x="2030930" y="1029903"/>
                  </a:lnTo>
                  <a:lnTo>
                    <a:pt x="2074244" y="1029903"/>
                  </a:lnTo>
                  <a:lnTo>
                    <a:pt x="2074244" y="1087654"/>
                  </a:lnTo>
                  <a:lnTo>
                    <a:pt x="2131996" y="1087654"/>
                  </a:lnTo>
                  <a:lnTo>
                    <a:pt x="2131996" y="1159844"/>
                  </a:lnTo>
                  <a:lnTo>
                    <a:pt x="2184935" y="1159844"/>
                  </a:lnTo>
                  <a:lnTo>
                    <a:pt x="2184935" y="1183907"/>
                  </a:lnTo>
                  <a:lnTo>
                    <a:pt x="2184935" y="1183907"/>
                  </a:lnTo>
                  <a:lnTo>
                    <a:pt x="2218623" y="1217595"/>
                  </a:lnTo>
                  <a:lnTo>
                    <a:pt x="2300438" y="1217595"/>
                  </a:lnTo>
                  <a:lnTo>
                    <a:pt x="2300438" y="1246471"/>
                  </a:lnTo>
                  <a:lnTo>
                    <a:pt x="2353377" y="1246471"/>
                  </a:lnTo>
                  <a:lnTo>
                    <a:pt x="2353377" y="1260909"/>
                  </a:lnTo>
                  <a:lnTo>
                    <a:pt x="2454442" y="1260909"/>
                  </a:lnTo>
                  <a:lnTo>
                    <a:pt x="2454442" y="1275347"/>
                  </a:lnTo>
                  <a:lnTo>
                    <a:pt x="2521819" y="1275347"/>
                  </a:lnTo>
                  <a:lnTo>
                    <a:pt x="2521819" y="1313848"/>
                  </a:lnTo>
                  <a:lnTo>
                    <a:pt x="2594008" y="1313848"/>
                  </a:lnTo>
                  <a:lnTo>
                    <a:pt x="2594008" y="1313848"/>
                  </a:lnTo>
                  <a:lnTo>
                    <a:pt x="2594008" y="1366787"/>
                  </a:lnTo>
                  <a:lnTo>
                    <a:pt x="2776888" y="1366787"/>
                  </a:lnTo>
                  <a:lnTo>
                    <a:pt x="2873141" y="1366787"/>
                  </a:lnTo>
                  <a:lnTo>
                    <a:pt x="2877953" y="1371599"/>
                  </a:lnTo>
                  <a:lnTo>
                    <a:pt x="2930892" y="1371599"/>
                  </a:lnTo>
                  <a:lnTo>
                    <a:pt x="2930892" y="1405288"/>
                  </a:lnTo>
                  <a:lnTo>
                    <a:pt x="3007895" y="1405288"/>
                  </a:lnTo>
                  <a:lnTo>
                    <a:pt x="3007895" y="1405288"/>
                  </a:lnTo>
                  <a:lnTo>
                    <a:pt x="3056021" y="1405288"/>
                  </a:lnTo>
                  <a:lnTo>
                    <a:pt x="3056021" y="1453414"/>
                  </a:lnTo>
                  <a:lnTo>
                    <a:pt x="3210025" y="1453414"/>
                  </a:lnTo>
                  <a:lnTo>
                    <a:pt x="3210025" y="1467852"/>
                  </a:lnTo>
                  <a:lnTo>
                    <a:pt x="3378467" y="1467852"/>
                  </a:lnTo>
                  <a:lnTo>
                    <a:pt x="3378467" y="1491915"/>
                  </a:lnTo>
                  <a:lnTo>
                    <a:pt x="3508408" y="1491915"/>
                  </a:lnTo>
                  <a:lnTo>
                    <a:pt x="3508408" y="1496728"/>
                  </a:lnTo>
                  <a:lnTo>
                    <a:pt x="3614286" y="1496728"/>
                  </a:lnTo>
                  <a:lnTo>
                    <a:pt x="3614286" y="1496728"/>
                  </a:lnTo>
                  <a:lnTo>
                    <a:pt x="3705726" y="1496728"/>
                  </a:lnTo>
                  <a:lnTo>
                    <a:pt x="3705726" y="1554480"/>
                  </a:lnTo>
                  <a:lnTo>
                    <a:pt x="3763478" y="1554480"/>
                  </a:lnTo>
                  <a:lnTo>
                    <a:pt x="3763478" y="1578543"/>
                  </a:lnTo>
                  <a:lnTo>
                    <a:pt x="3845292" y="1578543"/>
                  </a:lnTo>
                  <a:lnTo>
                    <a:pt x="3845292" y="1602606"/>
                  </a:lnTo>
                  <a:lnTo>
                    <a:pt x="4066673" y="1602606"/>
                  </a:lnTo>
                  <a:lnTo>
                    <a:pt x="4066673" y="1655545"/>
                  </a:lnTo>
                  <a:lnTo>
                    <a:pt x="4114800" y="1655545"/>
                  </a:lnTo>
                  <a:lnTo>
                    <a:pt x="4114800" y="1718109"/>
                  </a:lnTo>
                  <a:lnTo>
                    <a:pt x="4312118" y="1718109"/>
                  </a:lnTo>
                  <a:lnTo>
                    <a:pt x="4312118" y="1718109"/>
                  </a:lnTo>
                  <a:lnTo>
                    <a:pt x="4312118" y="1761423"/>
                  </a:lnTo>
                  <a:lnTo>
                    <a:pt x="4369869" y="1761423"/>
                  </a:lnTo>
                  <a:lnTo>
                    <a:pt x="4369869" y="1761423"/>
                  </a:lnTo>
                  <a:lnTo>
                    <a:pt x="4369869" y="1809549"/>
                  </a:lnTo>
                  <a:lnTo>
                    <a:pt x="5558589" y="1809549"/>
                  </a:lnTo>
                </a:path>
              </a:pathLst>
            </a:custGeom>
            <a:noFill/>
            <a:ln w="28575">
              <a:solidFill>
                <a:srgbClr val="015873"/>
              </a:solidFill>
              <a:miter lim="800000"/>
              <a:headEnd/>
              <a:tailEnd/>
            </a:ln>
          </p:spPr>
          <p:txBody>
            <a:bodyPr rtlCol="0" anchor="ctr"/>
            <a:lstStyle/>
            <a:p>
              <a:pPr algn="ctr" defTabSz="685800" eaLnBrk="0" hangingPunct="0"/>
              <a:endParaRPr lang="en-US" sz="1350" b="1">
                <a:solidFill>
                  <a:srgbClr val="FFFFFF"/>
                </a:solidFill>
                <a:latin typeface="Arial" panose="020B0604020202020204" pitchFamily="34" charset="0"/>
                <a:ea typeface="+mn-ea"/>
                <a:cs typeface="Arial" panose="020B0604020202020204" pitchFamily="34" charset="0"/>
              </a:endParaRPr>
            </a:p>
          </p:txBody>
        </p:sp>
        <p:cxnSp>
          <p:nvCxnSpPr>
            <p:cNvPr id="31766" name="Straight Connector 31765">
              <a:extLst>
                <a:ext uri="{FF2B5EF4-FFF2-40B4-BE49-F238E27FC236}">
                  <a16:creationId xmlns:a16="http://schemas.microsoft.com/office/drawing/2014/main" id="{13D2805C-140A-2663-1A06-573987CC4B2C}"/>
                </a:ext>
              </a:extLst>
            </p:cNvPr>
            <p:cNvCxnSpPr/>
            <p:nvPr/>
          </p:nvCxnSpPr>
          <p:spPr bwMode="auto">
            <a:xfrm>
              <a:off x="1607460" y="2133810"/>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67" name="Straight Connector 31766">
              <a:extLst>
                <a:ext uri="{FF2B5EF4-FFF2-40B4-BE49-F238E27FC236}">
                  <a16:creationId xmlns:a16="http://schemas.microsoft.com/office/drawing/2014/main" id="{35076ECB-CE45-A77B-8ABD-2DBFD1602E87}"/>
                </a:ext>
              </a:extLst>
            </p:cNvPr>
            <p:cNvCxnSpPr/>
            <p:nvPr/>
          </p:nvCxnSpPr>
          <p:spPr bwMode="auto">
            <a:xfrm>
              <a:off x="1674616" y="2133810"/>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68" name="Straight Connector 31767">
              <a:extLst>
                <a:ext uri="{FF2B5EF4-FFF2-40B4-BE49-F238E27FC236}">
                  <a16:creationId xmlns:a16="http://schemas.microsoft.com/office/drawing/2014/main" id="{CECA5466-EED2-2082-E8A0-2DD7EE1F12DE}"/>
                </a:ext>
              </a:extLst>
            </p:cNvPr>
            <p:cNvCxnSpPr/>
            <p:nvPr/>
          </p:nvCxnSpPr>
          <p:spPr bwMode="auto">
            <a:xfrm>
              <a:off x="2150208" y="2474814"/>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69" name="Straight Connector 31768">
              <a:extLst>
                <a:ext uri="{FF2B5EF4-FFF2-40B4-BE49-F238E27FC236}">
                  <a16:creationId xmlns:a16="http://schemas.microsoft.com/office/drawing/2014/main" id="{91BA83B1-05DB-70BD-E317-C426AD6609A1}"/>
                </a:ext>
              </a:extLst>
            </p:cNvPr>
            <p:cNvCxnSpPr/>
            <p:nvPr/>
          </p:nvCxnSpPr>
          <p:spPr bwMode="auto">
            <a:xfrm>
              <a:off x="2165580" y="2477827"/>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0" name="Straight Connector 31769">
              <a:extLst>
                <a:ext uri="{FF2B5EF4-FFF2-40B4-BE49-F238E27FC236}">
                  <a16:creationId xmlns:a16="http://schemas.microsoft.com/office/drawing/2014/main" id="{BDD04A93-8861-E422-6E64-6BCE50C2DBEA}"/>
                </a:ext>
              </a:extLst>
            </p:cNvPr>
            <p:cNvCxnSpPr/>
            <p:nvPr/>
          </p:nvCxnSpPr>
          <p:spPr bwMode="auto">
            <a:xfrm>
              <a:off x="2344069" y="2574241"/>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1" name="Straight Connector 31770">
              <a:extLst>
                <a:ext uri="{FF2B5EF4-FFF2-40B4-BE49-F238E27FC236}">
                  <a16:creationId xmlns:a16="http://schemas.microsoft.com/office/drawing/2014/main" id="{F0293201-FE14-39B8-4095-655B76C31DFA}"/>
                </a:ext>
              </a:extLst>
            </p:cNvPr>
            <p:cNvCxnSpPr/>
            <p:nvPr/>
          </p:nvCxnSpPr>
          <p:spPr bwMode="auto">
            <a:xfrm>
              <a:off x="2900175" y="2897314"/>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2" name="Straight Connector 31771">
              <a:extLst>
                <a:ext uri="{FF2B5EF4-FFF2-40B4-BE49-F238E27FC236}">
                  <a16:creationId xmlns:a16="http://schemas.microsoft.com/office/drawing/2014/main" id="{445B20CB-EA3D-3D06-7A43-BEBF67360D31}"/>
                </a:ext>
              </a:extLst>
            </p:cNvPr>
            <p:cNvCxnSpPr/>
            <p:nvPr/>
          </p:nvCxnSpPr>
          <p:spPr bwMode="auto">
            <a:xfrm>
              <a:off x="3113074" y="3012707"/>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3" name="Straight Connector 31772">
              <a:extLst>
                <a:ext uri="{FF2B5EF4-FFF2-40B4-BE49-F238E27FC236}">
                  <a16:creationId xmlns:a16="http://schemas.microsoft.com/office/drawing/2014/main" id="{DD0B0CE8-06B8-0763-4C4E-B9B90D581371}"/>
                </a:ext>
              </a:extLst>
            </p:cNvPr>
            <p:cNvCxnSpPr/>
            <p:nvPr/>
          </p:nvCxnSpPr>
          <p:spPr bwMode="auto">
            <a:xfrm>
              <a:off x="3455800" y="3177690"/>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4" name="Straight Connector 31773">
              <a:extLst>
                <a:ext uri="{FF2B5EF4-FFF2-40B4-BE49-F238E27FC236}">
                  <a16:creationId xmlns:a16="http://schemas.microsoft.com/office/drawing/2014/main" id="{A847A1D1-3897-11FB-8296-65D25FD9BF52}"/>
                </a:ext>
              </a:extLst>
            </p:cNvPr>
            <p:cNvCxnSpPr/>
            <p:nvPr/>
          </p:nvCxnSpPr>
          <p:spPr bwMode="auto">
            <a:xfrm>
              <a:off x="4568233" y="3513657"/>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5" name="Straight Connector 31774">
              <a:extLst>
                <a:ext uri="{FF2B5EF4-FFF2-40B4-BE49-F238E27FC236}">
                  <a16:creationId xmlns:a16="http://schemas.microsoft.com/office/drawing/2014/main" id="{97B6F89D-BBD9-E00C-D4B3-D2D8F9B4C245}"/>
                </a:ext>
              </a:extLst>
            </p:cNvPr>
            <p:cNvCxnSpPr/>
            <p:nvPr/>
          </p:nvCxnSpPr>
          <p:spPr bwMode="auto">
            <a:xfrm>
              <a:off x="5450059" y="375136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6" name="Straight Connector 31775">
              <a:extLst>
                <a:ext uri="{FF2B5EF4-FFF2-40B4-BE49-F238E27FC236}">
                  <a16:creationId xmlns:a16="http://schemas.microsoft.com/office/drawing/2014/main" id="{BE6CB278-C73E-D326-C198-50A28BBB8F2C}"/>
                </a:ext>
              </a:extLst>
            </p:cNvPr>
            <p:cNvCxnSpPr/>
            <p:nvPr/>
          </p:nvCxnSpPr>
          <p:spPr bwMode="auto">
            <a:xfrm>
              <a:off x="5357079" y="365128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7" name="Straight Connector 31776">
              <a:extLst>
                <a:ext uri="{FF2B5EF4-FFF2-40B4-BE49-F238E27FC236}">
                  <a16:creationId xmlns:a16="http://schemas.microsoft.com/office/drawing/2014/main" id="{5FE2D09F-4F3D-9354-0D40-39243C70D63E}"/>
                </a:ext>
              </a:extLst>
            </p:cNvPr>
            <p:cNvCxnSpPr/>
            <p:nvPr/>
          </p:nvCxnSpPr>
          <p:spPr bwMode="auto">
            <a:xfrm>
              <a:off x="5565183" y="3762034"/>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8" name="Straight Connector 31777">
              <a:extLst>
                <a:ext uri="{FF2B5EF4-FFF2-40B4-BE49-F238E27FC236}">
                  <a16:creationId xmlns:a16="http://schemas.microsoft.com/office/drawing/2014/main" id="{1995CA52-F43C-CFBC-4472-9FA11D821FBB}"/>
                </a:ext>
              </a:extLst>
            </p:cNvPr>
            <p:cNvCxnSpPr/>
            <p:nvPr/>
          </p:nvCxnSpPr>
          <p:spPr bwMode="auto">
            <a:xfrm>
              <a:off x="5426492" y="375136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79" name="Straight Connector 31778">
              <a:extLst>
                <a:ext uri="{FF2B5EF4-FFF2-40B4-BE49-F238E27FC236}">
                  <a16:creationId xmlns:a16="http://schemas.microsoft.com/office/drawing/2014/main" id="{136C70AD-8F12-FAAC-96BE-20DDBA90A469}"/>
                </a:ext>
              </a:extLst>
            </p:cNvPr>
            <p:cNvCxnSpPr/>
            <p:nvPr/>
          </p:nvCxnSpPr>
          <p:spPr bwMode="auto">
            <a:xfrm>
              <a:off x="5244508" y="3643419"/>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0" name="Straight Connector 31779">
              <a:extLst>
                <a:ext uri="{FF2B5EF4-FFF2-40B4-BE49-F238E27FC236}">
                  <a16:creationId xmlns:a16="http://schemas.microsoft.com/office/drawing/2014/main" id="{F1648979-23E1-D4D3-0C26-3364E0E6FCA4}"/>
                </a:ext>
              </a:extLst>
            </p:cNvPr>
            <p:cNvCxnSpPr/>
            <p:nvPr/>
          </p:nvCxnSpPr>
          <p:spPr bwMode="auto">
            <a:xfrm>
              <a:off x="5306032" y="3669105"/>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1" name="Straight Connector 31780">
              <a:extLst>
                <a:ext uri="{FF2B5EF4-FFF2-40B4-BE49-F238E27FC236}">
                  <a16:creationId xmlns:a16="http://schemas.microsoft.com/office/drawing/2014/main" id="{B6173810-8B1C-3240-0C18-3675615B510C}"/>
                </a:ext>
              </a:extLst>
            </p:cNvPr>
            <p:cNvCxnSpPr/>
            <p:nvPr/>
          </p:nvCxnSpPr>
          <p:spPr bwMode="auto">
            <a:xfrm>
              <a:off x="4961852" y="3562886"/>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2" name="Straight Connector 31781">
              <a:extLst>
                <a:ext uri="{FF2B5EF4-FFF2-40B4-BE49-F238E27FC236}">
                  <a16:creationId xmlns:a16="http://schemas.microsoft.com/office/drawing/2014/main" id="{7DA8245E-60B2-D554-5762-70C5C2082E8D}"/>
                </a:ext>
              </a:extLst>
            </p:cNvPr>
            <p:cNvCxnSpPr/>
            <p:nvPr/>
          </p:nvCxnSpPr>
          <p:spPr bwMode="auto">
            <a:xfrm>
              <a:off x="5136558" y="3630766"/>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3" name="Straight Connector 31782">
              <a:extLst>
                <a:ext uri="{FF2B5EF4-FFF2-40B4-BE49-F238E27FC236}">
                  <a16:creationId xmlns:a16="http://schemas.microsoft.com/office/drawing/2014/main" id="{F4DCFA64-40F3-7547-E5FD-C076A6C2A473}"/>
                </a:ext>
              </a:extLst>
            </p:cNvPr>
            <p:cNvCxnSpPr/>
            <p:nvPr/>
          </p:nvCxnSpPr>
          <p:spPr bwMode="auto">
            <a:xfrm>
              <a:off x="6872959" y="382455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4" name="Straight Connector 31783">
              <a:extLst>
                <a:ext uri="{FF2B5EF4-FFF2-40B4-BE49-F238E27FC236}">
                  <a16:creationId xmlns:a16="http://schemas.microsoft.com/office/drawing/2014/main" id="{BB9B7C6A-0CCA-6C64-6DC8-7EBD2DB70190}"/>
                </a:ext>
              </a:extLst>
            </p:cNvPr>
            <p:cNvCxnSpPr/>
            <p:nvPr/>
          </p:nvCxnSpPr>
          <p:spPr bwMode="auto">
            <a:xfrm>
              <a:off x="6808740" y="382455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5" name="Straight Connector 31784">
              <a:extLst>
                <a:ext uri="{FF2B5EF4-FFF2-40B4-BE49-F238E27FC236}">
                  <a16:creationId xmlns:a16="http://schemas.microsoft.com/office/drawing/2014/main" id="{E616C349-CA65-0D25-8F8F-B3F0484A9239}"/>
                </a:ext>
              </a:extLst>
            </p:cNvPr>
            <p:cNvCxnSpPr/>
            <p:nvPr/>
          </p:nvCxnSpPr>
          <p:spPr bwMode="auto">
            <a:xfrm>
              <a:off x="6393156" y="3828742"/>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6" name="Straight Connector 31785">
              <a:extLst>
                <a:ext uri="{FF2B5EF4-FFF2-40B4-BE49-F238E27FC236}">
                  <a16:creationId xmlns:a16="http://schemas.microsoft.com/office/drawing/2014/main" id="{ABA9A724-B615-99CF-9E02-83F1477F57F8}"/>
                </a:ext>
              </a:extLst>
            </p:cNvPr>
            <p:cNvCxnSpPr/>
            <p:nvPr/>
          </p:nvCxnSpPr>
          <p:spPr bwMode="auto">
            <a:xfrm>
              <a:off x="6494168" y="382455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7" name="Straight Connector 31786">
              <a:extLst>
                <a:ext uri="{FF2B5EF4-FFF2-40B4-BE49-F238E27FC236}">
                  <a16:creationId xmlns:a16="http://schemas.microsoft.com/office/drawing/2014/main" id="{D49BCCAA-C82F-229E-1462-A0951E26AC8E}"/>
                </a:ext>
              </a:extLst>
            </p:cNvPr>
            <p:cNvCxnSpPr/>
            <p:nvPr/>
          </p:nvCxnSpPr>
          <p:spPr bwMode="auto">
            <a:xfrm>
              <a:off x="6334219" y="382455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8" name="Straight Connector 31787">
              <a:extLst>
                <a:ext uri="{FF2B5EF4-FFF2-40B4-BE49-F238E27FC236}">
                  <a16:creationId xmlns:a16="http://schemas.microsoft.com/office/drawing/2014/main" id="{17FF69A0-93C0-C294-0066-1649EA6E6AE1}"/>
                </a:ext>
              </a:extLst>
            </p:cNvPr>
            <p:cNvCxnSpPr/>
            <p:nvPr/>
          </p:nvCxnSpPr>
          <p:spPr bwMode="auto">
            <a:xfrm>
              <a:off x="6273165" y="382455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89" name="Straight Connector 31788">
              <a:extLst>
                <a:ext uri="{FF2B5EF4-FFF2-40B4-BE49-F238E27FC236}">
                  <a16:creationId xmlns:a16="http://schemas.microsoft.com/office/drawing/2014/main" id="{BF7BC761-5325-6079-B677-8FD1F57B41C5}"/>
                </a:ext>
              </a:extLst>
            </p:cNvPr>
            <p:cNvCxnSpPr/>
            <p:nvPr/>
          </p:nvCxnSpPr>
          <p:spPr bwMode="auto">
            <a:xfrm>
              <a:off x="6236679" y="3825976"/>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0" name="Straight Connector 31789">
              <a:extLst>
                <a:ext uri="{FF2B5EF4-FFF2-40B4-BE49-F238E27FC236}">
                  <a16:creationId xmlns:a16="http://schemas.microsoft.com/office/drawing/2014/main" id="{4B0AE210-413B-DF2C-452C-C981C4681F27}"/>
                </a:ext>
              </a:extLst>
            </p:cNvPr>
            <p:cNvCxnSpPr/>
            <p:nvPr/>
          </p:nvCxnSpPr>
          <p:spPr bwMode="auto">
            <a:xfrm>
              <a:off x="6149501" y="382455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1" name="Straight Connector 31790">
              <a:extLst>
                <a:ext uri="{FF2B5EF4-FFF2-40B4-BE49-F238E27FC236}">
                  <a16:creationId xmlns:a16="http://schemas.microsoft.com/office/drawing/2014/main" id="{6DEBA6D0-EC6D-F509-5B75-9E69FC49D065}"/>
                </a:ext>
              </a:extLst>
            </p:cNvPr>
            <p:cNvCxnSpPr/>
            <p:nvPr/>
          </p:nvCxnSpPr>
          <p:spPr bwMode="auto">
            <a:xfrm>
              <a:off x="6173588" y="382455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2" name="Straight Connector 31791">
              <a:extLst>
                <a:ext uri="{FF2B5EF4-FFF2-40B4-BE49-F238E27FC236}">
                  <a16:creationId xmlns:a16="http://schemas.microsoft.com/office/drawing/2014/main" id="{CF256008-A256-5A1E-D1B6-E775FF6F45C5}"/>
                </a:ext>
              </a:extLst>
            </p:cNvPr>
            <p:cNvCxnSpPr/>
            <p:nvPr/>
          </p:nvCxnSpPr>
          <p:spPr bwMode="auto">
            <a:xfrm>
              <a:off x="6052520" y="382455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3" name="Straight Connector 31792">
              <a:extLst>
                <a:ext uri="{FF2B5EF4-FFF2-40B4-BE49-F238E27FC236}">
                  <a16:creationId xmlns:a16="http://schemas.microsoft.com/office/drawing/2014/main" id="{FA45CD4C-5E6B-CA74-4353-C67307574951}"/>
                </a:ext>
              </a:extLst>
            </p:cNvPr>
            <p:cNvCxnSpPr/>
            <p:nvPr/>
          </p:nvCxnSpPr>
          <p:spPr bwMode="auto">
            <a:xfrm>
              <a:off x="5965765" y="3826740"/>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4" name="Straight Connector 31793">
              <a:extLst>
                <a:ext uri="{FF2B5EF4-FFF2-40B4-BE49-F238E27FC236}">
                  <a16:creationId xmlns:a16="http://schemas.microsoft.com/office/drawing/2014/main" id="{C32E4284-3C66-F315-47C8-C7F8017BFA44}"/>
                </a:ext>
              </a:extLst>
            </p:cNvPr>
            <p:cNvCxnSpPr/>
            <p:nvPr/>
          </p:nvCxnSpPr>
          <p:spPr bwMode="auto">
            <a:xfrm>
              <a:off x="5950341" y="3828254"/>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5" name="Straight Connector 31794">
              <a:extLst>
                <a:ext uri="{FF2B5EF4-FFF2-40B4-BE49-F238E27FC236}">
                  <a16:creationId xmlns:a16="http://schemas.microsoft.com/office/drawing/2014/main" id="{566962E5-E55D-4992-7D2E-F7DA745E2908}"/>
                </a:ext>
              </a:extLst>
            </p:cNvPr>
            <p:cNvCxnSpPr/>
            <p:nvPr/>
          </p:nvCxnSpPr>
          <p:spPr bwMode="auto">
            <a:xfrm>
              <a:off x="5747715" y="3824553"/>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6" name="Straight Connector 31795">
              <a:extLst>
                <a:ext uri="{FF2B5EF4-FFF2-40B4-BE49-F238E27FC236}">
                  <a16:creationId xmlns:a16="http://schemas.microsoft.com/office/drawing/2014/main" id="{C5E675C5-7671-9BC6-5F61-18B3A087F2FE}"/>
                </a:ext>
              </a:extLst>
            </p:cNvPr>
            <p:cNvCxnSpPr/>
            <p:nvPr/>
          </p:nvCxnSpPr>
          <p:spPr bwMode="auto">
            <a:xfrm>
              <a:off x="5796338" y="3830201"/>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7" name="Straight Connector 31796">
              <a:extLst>
                <a:ext uri="{FF2B5EF4-FFF2-40B4-BE49-F238E27FC236}">
                  <a16:creationId xmlns:a16="http://schemas.microsoft.com/office/drawing/2014/main" id="{F7EE816F-CB01-2256-EBDD-870CD810B072}"/>
                </a:ext>
              </a:extLst>
            </p:cNvPr>
            <p:cNvCxnSpPr/>
            <p:nvPr/>
          </p:nvCxnSpPr>
          <p:spPr bwMode="auto">
            <a:xfrm>
              <a:off x="5579239" y="3762034"/>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8" name="Straight Connector 31797">
              <a:extLst>
                <a:ext uri="{FF2B5EF4-FFF2-40B4-BE49-F238E27FC236}">
                  <a16:creationId xmlns:a16="http://schemas.microsoft.com/office/drawing/2014/main" id="{023F37F7-E646-2A66-50BB-0B4D76044962}"/>
                </a:ext>
              </a:extLst>
            </p:cNvPr>
            <p:cNvCxnSpPr/>
            <p:nvPr/>
          </p:nvCxnSpPr>
          <p:spPr bwMode="auto">
            <a:xfrm>
              <a:off x="5671974" y="3806731"/>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799" name="Straight Connector 31798">
              <a:extLst>
                <a:ext uri="{FF2B5EF4-FFF2-40B4-BE49-F238E27FC236}">
                  <a16:creationId xmlns:a16="http://schemas.microsoft.com/office/drawing/2014/main" id="{CED3D384-C82B-CF16-D4D5-A8BF844A80AE}"/>
                </a:ext>
              </a:extLst>
            </p:cNvPr>
            <p:cNvCxnSpPr/>
            <p:nvPr/>
          </p:nvCxnSpPr>
          <p:spPr bwMode="auto">
            <a:xfrm>
              <a:off x="5682353" y="3825397"/>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800" name="Straight Connector 31799">
              <a:extLst>
                <a:ext uri="{FF2B5EF4-FFF2-40B4-BE49-F238E27FC236}">
                  <a16:creationId xmlns:a16="http://schemas.microsoft.com/office/drawing/2014/main" id="{6BBA89E5-FBEB-4E07-B682-4C0908D3421D}"/>
                </a:ext>
              </a:extLst>
            </p:cNvPr>
            <p:cNvCxnSpPr/>
            <p:nvPr/>
          </p:nvCxnSpPr>
          <p:spPr bwMode="auto">
            <a:xfrm>
              <a:off x="1324911" y="2044404"/>
              <a:ext cx="0" cy="155448"/>
            </a:xfrm>
            <a:prstGeom prst="line">
              <a:avLst/>
            </a:prstGeom>
            <a:noFill/>
            <a:ln w="9525" cap="flat" cmpd="sng" algn="ctr">
              <a:solidFill>
                <a:srgbClr val="015873"/>
              </a:solidFill>
              <a:prstDash val="solid"/>
              <a:round/>
              <a:headEnd type="none" w="med" len="med"/>
              <a:tailEnd type="none" w="med" len="med"/>
            </a:ln>
            <a:effectLst/>
          </p:spPr>
        </p:cxnSp>
        <p:cxnSp>
          <p:nvCxnSpPr>
            <p:cNvPr id="31802" name="Straight Connector 31801">
              <a:extLst>
                <a:ext uri="{FF2B5EF4-FFF2-40B4-BE49-F238E27FC236}">
                  <a16:creationId xmlns:a16="http://schemas.microsoft.com/office/drawing/2014/main" id="{3B39AFD5-2D07-463E-6756-F909E17D3268}"/>
                </a:ext>
              </a:extLst>
            </p:cNvPr>
            <p:cNvCxnSpPr/>
            <p:nvPr/>
          </p:nvCxnSpPr>
          <p:spPr bwMode="auto">
            <a:xfrm>
              <a:off x="4911133" y="3543564"/>
              <a:ext cx="0" cy="155448"/>
            </a:xfrm>
            <a:prstGeom prst="line">
              <a:avLst/>
            </a:prstGeom>
            <a:noFill/>
            <a:ln w="9525" cap="flat" cmpd="sng" algn="ctr">
              <a:solidFill>
                <a:srgbClr val="015873"/>
              </a:solidFill>
              <a:prstDash val="solid"/>
              <a:round/>
              <a:headEnd type="none" w="med" len="med"/>
              <a:tailEnd type="none" w="med" len="med"/>
            </a:ln>
            <a:effectLst/>
          </p:spPr>
        </p:cxnSp>
      </p:grpSp>
      <p:sp>
        <p:nvSpPr>
          <p:cNvPr id="31746" name="Rectangle 2">
            <a:extLst>
              <a:ext uri="{FF2B5EF4-FFF2-40B4-BE49-F238E27FC236}">
                <a16:creationId xmlns:a16="http://schemas.microsoft.com/office/drawing/2014/main" id="{A1457023-DE41-402D-A931-2A013B742D40}"/>
              </a:ext>
            </a:extLst>
          </p:cNvPr>
          <p:cNvSpPr>
            <a:spLocks noGrp="1" noChangeArrowheads="1"/>
          </p:cNvSpPr>
          <p:nvPr>
            <p:ph type="title"/>
          </p:nvPr>
        </p:nvSpPr>
        <p:spPr/>
        <p:txBody>
          <a:bodyPr/>
          <a:lstStyle/>
          <a:p>
            <a:r>
              <a:rPr lang="en-US" altLang="en-US" dirty="0"/>
              <a:t>CodeBreaK 200: </a:t>
            </a:r>
            <a:r>
              <a:rPr lang="en-US" dirty="0"/>
              <a:t>OS</a:t>
            </a:r>
            <a:endParaRPr lang="en-US" altLang="en-US" dirty="0"/>
          </a:p>
        </p:txBody>
      </p:sp>
      <p:sp>
        <p:nvSpPr>
          <p:cNvPr id="2" name="Text Box 15">
            <a:extLst>
              <a:ext uri="{FF2B5EF4-FFF2-40B4-BE49-F238E27FC236}">
                <a16:creationId xmlns:a16="http://schemas.microsoft.com/office/drawing/2014/main" id="{24B28FE0-EF85-FDFD-398F-3E71E713B17B}"/>
              </a:ext>
            </a:extLst>
          </p:cNvPr>
          <p:cNvSpPr txBox="1">
            <a:spLocks noChangeArrowheads="1"/>
          </p:cNvSpPr>
          <p:nvPr/>
        </p:nvSpPr>
        <p:spPr bwMode="auto">
          <a:xfrm>
            <a:off x="309563" y="4788471"/>
            <a:ext cx="6848474" cy="230832"/>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defTabSz="685800" eaLnBrk="0" hangingPunct="0">
              <a:defRPr/>
            </a:pPr>
            <a:r>
              <a:rPr lang="en-US" altLang="en-US" sz="900" b="0" spc="-8" dirty="0">
                <a:solidFill>
                  <a:srgbClr val="455560"/>
                </a:solidFill>
                <a:latin typeface="Calibri" panose="020F0502020204030204" pitchFamily="34" charset="0"/>
                <a:ea typeface="+mn-ea"/>
                <a:cs typeface="Arial" panose="020B0604020202020204" pitchFamily="34" charset="0"/>
              </a:rPr>
              <a:t>.Johnson. ESMO 2022. Abstr LBA10. Reproduced with permission.</a:t>
            </a:r>
            <a:r>
              <a:rPr lang="en-US" sz="900" b="0" dirty="0">
                <a:solidFill>
                  <a:srgbClr val="455560"/>
                </a:solidFill>
                <a:latin typeface="system-ui"/>
                <a:ea typeface="+mn-ea"/>
                <a:cs typeface="Arial" panose="020B0604020202020204" pitchFamily="34" charset="0"/>
              </a:rPr>
              <a:t> </a:t>
            </a:r>
            <a:endParaRPr lang="en-US" altLang="en-US" sz="900" b="0" dirty="0">
              <a:solidFill>
                <a:srgbClr val="455560"/>
              </a:solidFill>
              <a:latin typeface="Calibri" panose="020F0502020204030204" pitchFamily="34" charset="0"/>
              <a:ea typeface="+mn-ea"/>
              <a:cs typeface="Arial" panose="020B0604020202020204" pitchFamily="34" charset="0"/>
            </a:endParaRPr>
          </a:p>
        </p:txBody>
      </p:sp>
      <p:graphicFrame>
        <p:nvGraphicFramePr>
          <p:cNvPr id="6" name="Group 3">
            <a:extLst>
              <a:ext uri="{FF2B5EF4-FFF2-40B4-BE49-F238E27FC236}">
                <a16:creationId xmlns:a16="http://schemas.microsoft.com/office/drawing/2014/main" id="{D2F78403-82F1-3BAE-3A50-1115D97CAF0F}"/>
              </a:ext>
            </a:extLst>
          </p:cNvPr>
          <p:cNvGraphicFramePr>
            <a:graphicFrameLocks/>
          </p:cNvGraphicFramePr>
          <p:nvPr/>
        </p:nvGraphicFramePr>
        <p:xfrm>
          <a:off x="5864345" y="2521592"/>
          <a:ext cx="2948555" cy="2187000"/>
        </p:xfrm>
        <a:graphic>
          <a:graphicData uri="http://schemas.openxmlformats.org/drawingml/2006/table">
            <a:tbl>
              <a:tblPr/>
              <a:tblGrid>
                <a:gridCol w="1412543">
                  <a:extLst>
                    <a:ext uri="{9D8B030D-6E8A-4147-A177-3AD203B41FA5}">
                      <a16:colId xmlns:a16="http://schemas.microsoft.com/office/drawing/2014/main" val="20000"/>
                    </a:ext>
                  </a:extLst>
                </a:gridCol>
                <a:gridCol w="757451">
                  <a:extLst>
                    <a:ext uri="{9D8B030D-6E8A-4147-A177-3AD203B41FA5}">
                      <a16:colId xmlns:a16="http://schemas.microsoft.com/office/drawing/2014/main" val="20001"/>
                    </a:ext>
                  </a:extLst>
                </a:gridCol>
                <a:gridCol w="778561">
                  <a:extLst>
                    <a:ext uri="{9D8B030D-6E8A-4147-A177-3AD203B41FA5}">
                      <a16:colId xmlns:a16="http://schemas.microsoft.com/office/drawing/2014/main" val="704355551"/>
                    </a:ext>
                  </a:extLst>
                </a:gridCol>
              </a:tblGrid>
              <a:tr h="3886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100" b="1" i="0" u="none" strike="noStrike" cap="none" normalizeH="0" baseline="0" dirty="0">
                          <a:ln>
                            <a:noFill/>
                          </a:ln>
                          <a:solidFill>
                            <a:schemeClr val="tx1"/>
                          </a:solidFill>
                          <a:effectLst/>
                          <a:latin typeface="Calibri" panose="020F0502020204030204" pitchFamily="34" charset="0"/>
                        </a:rPr>
                        <a:t>Subsequent Treatment,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1" i="0" u="none" strike="noStrike" cap="none" normalizeH="0" baseline="0" dirty="0">
                          <a:ln>
                            <a:noFill/>
                          </a:ln>
                          <a:solidFill>
                            <a:schemeClr val="tx1"/>
                          </a:solidFill>
                          <a:effectLst/>
                          <a:latin typeface="Calibri" panose="020F0502020204030204" pitchFamily="34" charset="0"/>
                        </a:rPr>
                        <a:t>Sotorasib</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1" i="0" u="none" strike="noStrike" cap="none" normalizeH="0" baseline="0" dirty="0">
                          <a:ln>
                            <a:noFill/>
                          </a:ln>
                          <a:solidFill>
                            <a:schemeClr val="tx1"/>
                          </a:solidFill>
                          <a:effectLst/>
                          <a:latin typeface="Calibri" panose="020F0502020204030204" pitchFamily="34" charset="0"/>
                        </a:rPr>
                        <a:t>Docetaxel</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54865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bg2">
                              <a:lumMod val="10000"/>
                            </a:schemeClr>
                          </a:solidFill>
                          <a:effectLst/>
                          <a:latin typeface="Calibri" panose="020F0502020204030204" pitchFamily="34" charset="0"/>
                        </a:rPr>
                        <a:t>Any subsequent treatment, including crossover</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36</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42</a:t>
                      </a:r>
                    </a:p>
                  </a:txBody>
                  <a:tcPr marL="91274" marR="91274" marT="34296" marB="3429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4"/>
                  </a:ext>
                </a:extLst>
              </a:tr>
              <a:tr h="548652">
                <a:tc>
                  <a:txBody>
                    <a:bodyPr/>
                    <a:lstStyle/>
                    <a:p>
                      <a:pPr marL="12700" marR="0" lvl="0" indent="0" algn="l" defTabSz="914400" rtl="0" eaLnBrk="1" fontAlgn="base" latinLnBrk="0" hangingPunct="1">
                        <a:lnSpc>
                          <a:spcPct val="100000"/>
                        </a:lnSpc>
                        <a:spcBef>
                          <a:spcPct val="0"/>
                        </a:spcBef>
                        <a:spcAft>
                          <a:spcPct val="0"/>
                        </a:spcAft>
                        <a:buClr>
                          <a:srgbClr val="000000"/>
                        </a:buClr>
                        <a:buSzTx/>
                        <a:buFontTx/>
                        <a:buNone/>
                        <a:tabLst/>
                      </a:pPr>
                      <a:r>
                        <a:rPr kumimoji="0" lang="en-US" sz="1100" b="0" i="0" u="none" strike="noStrike" cap="none" normalizeH="0" baseline="0" dirty="0">
                          <a:ln>
                            <a:noFill/>
                          </a:ln>
                          <a:solidFill>
                            <a:schemeClr val="bg2">
                              <a:lumMod val="10000"/>
                            </a:schemeClr>
                          </a:solidFill>
                          <a:effectLst/>
                          <a:latin typeface="Calibri" panose="020F0502020204030204" pitchFamily="34" charset="0"/>
                        </a:rPr>
                        <a:t>Subsequent KRAS</a:t>
                      </a:r>
                      <a:r>
                        <a:rPr kumimoji="0" lang="en-US" sz="1100" b="0" i="0" u="none" strike="noStrike" cap="none" normalizeH="0" baseline="30000" dirty="0">
                          <a:ln>
                            <a:noFill/>
                          </a:ln>
                          <a:solidFill>
                            <a:schemeClr val="bg2">
                              <a:lumMod val="10000"/>
                            </a:schemeClr>
                          </a:solidFill>
                          <a:effectLst/>
                          <a:latin typeface="Calibri" panose="020F0502020204030204" pitchFamily="34" charset="0"/>
                        </a:rPr>
                        <a:t>G12C</a:t>
                      </a:r>
                      <a:r>
                        <a:rPr kumimoji="0" lang="en-US" sz="1100" b="0" i="0" u="none" strike="noStrike" cap="none" normalizeH="0" baseline="0" dirty="0">
                          <a:ln>
                            <a:noFill/>
                          </a:ln>
                          <a:solidFill>
                            <a:schemeClr val="bg2">
                              <a:lumMod val="10000"/>
                            </a:schemeClr>
                          </a:solidFill>
                          <a:effectLst/>
                          <a:latin typeface="Calibri" panose="020F0502020204030204" pitchFamily="34" charset="0"/>
                        </a:rPr>
                        <a:t> inhibitor, including crossover</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34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188302183"/>
                  </a:ext>
                </a:extLst>
              </a:tr>
              <a:tr h="388632">
                <a:tc>
                  <a:txBody>
                    <a:bodyPr/>
                    <a:lstStyle/>
                    <a:p>
                      <a:pPr marL="12700" marR="0" lvl="0" indent="0" algn="l" defTabSz="914400" rtl="0" eaLnBrk="1" fontAlgn="base" latinLnBrk="0" hangingPunct="1">
                        <a:lnSpc>
                          <a:spcPct val="100000"/>
                        </a:lnSpc>
                        <a:spcBef>
                          <a:spcPct val="0"/>
                        </a:spcBef>
                        <a:spcAft>
                          <a:spcPct val="0"/>
                        </a:spcAft>
                        <a:buClr>
                          <a:srgbClr val="000000"/>
                        </a:buClr>
                        <a:buSzTx/>
                        <a:buFontTx/>
                        <a:buNone/>
                        <a:tabLst/>
                      </a:pPr>
                      <a:r>
                        <a:rPr kumimoji="0" lang="en-US" sz="1100" b="0" i="0" u="none" strike="noStrike" cap="none" normalizeH="0" baseline="0" dirty="0">
                          <a:ln>
                            <a:noFill/>
                          </a:ln>
                          <a:solidFill>
                            <a:schemeClr val="bg2">
                              <a:lumMod val="10000"/>
                            </a:schemeClr>
                          </a:solidFill>
                          <a:effectLst/>
                          <a:latin typeface="Calibri" panose="020F0502020204030204" pitchFamily="34" charset="0"/>
                        </a:rPr>
                        <a:t>Subsequent chemotherapy</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21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12</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788081438"/>
                  </a:ext>
                </a:extLst>
              </a:tr>
              <a:tr h="228612">
                <a:tc>
                  <a:txBody>
                    <a:bodyPr/>
                    <a:lstStyle/>
                    <a:p>
                      <a:pPr marL="12700" marR="0" lvl="0" indent="0" algn="l" defTabSz="914400" rtl="0" eaLnBrk="1" fontAlgn="base" latinLnBrk="0" hangingPunct="1">
                        <a:lnSpc>
                          <a:spcPct val="100000"/>
                        </a:lnSpc>
                        <a:spcBef>
                          <a:spcPct val="0"/>
                        </a:spcBef>
                        <a:spcAft>
                          <a:spcPct val="0"/>
                        </a:spcAft>
                        <a:buClr>
                          <a:srgbClr val="000000"/>
                        </a:buClr>
                        <a:buSzTx/>
                        <a:buFontTx/>
                        <a:buNone/>
                        <a:tabLst/>
                      </a:pPr>
                      <a:r>
                        <a:rPr kumimoji="0" lang="en-US" sz="1100" b="0" i="0" u="none" strike="noStrike" cap="none" normalizeH="0" baseline="0" dirty="0">
                          <a:ln>
                            <a:noFill/>
                          </a:ln>
                          <a:solidFill>
                            <a:schemeClr val="bg2">
                              <a:lumMod val="10000"/>
                            </a:schemeClr>
                          </a:solidFill>
                          <a:effectLst/>
                          <a:latin typeface="Calibri" panose="020F0502020204030204" pitchFamily="34" charset="0"/>
                        </a:rPr>
                        <a:t>Subsequent IO</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9</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6</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937203918"/>
                  </a:ext>
                </a:extLst>
              </a:tr>
            </a:tbl>
          </a:graphicData>
        </a:graphic>
      </p:graphicFrame>
      <p:sp>
        <p:nvSpPr>
          <p:cNvPr id="7" name="TextBox 6">
            <a:extLst>
              <a:ext uri="{FF2B5EF4-FFF2-40B4-BE49-F238E27FC236}">
                <a16:creationId xmlns:a16="http://schemas.microsoft.com/office/drawing/2014/main" id="{7D797621-1854-B746-CADD-608467A34365}"/>
              </a:ext>
            </a:extLst>
          </p:cNvPr>
          <p:cNvSpPr txBox="1"/>
          <p:nvPr/>
        </p:nvSpPr>
        <p:spPr bwMode="auto">
          <a:xfrm>
            <a:off x="307287" y="4519514"/>
            <a:ext cx="78171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685800" eaLnBrk="0" hangingPunct="0">
              <a:spcBef>
                <a:spcPct val="50000"/>
              </a:spcBef>
            </a:pPr>
            <a:r>
              <a:rPr lang="en-US" sz="900" dirty="0">
                <a:solidFill>
                  <a:srgbClr val="000000"/>
                </a:solidFill>
                <a:latin typeface="Calibri" panose="020F0502020204030204" pitchFamily="34" charset="0"/>
                <a:ea typeface="+mn-ea"/>
                <a:cs typeface="Calibri" panose="020F0502020204030204" pitchFamily="34" charset="0"/>
              </a:rPr>
              <a:t>*16.4% and 5.2% of patients in the sotorasib and docetaxel arms, respectively, were treated beyond progression.</a:t>
            </a:r>
          </a:p>
        </p:txBody>
      </p:sp>
      <p:sp>
        <p:nvSpPr>
          <p:cNvPr id="3" name="TextBox 2">
            <a:extLst>
              <a:ext uri="{FF2B5EF4-FFF2-40B4-BE49-F238E27FC236}">
                <a16:creationId xmlns:a16="http://schemas.microsoft.com/office/drawing/2014/main" id="{158361E0-2377-EBE5-BE61-2E605C1BEC69}"/>
              </a:ext>
            </a:extLst>
          </p:cNvPr>
          <p:cNvSpPr txBox="1"/>
          <p:nvPr/>
        </p:nvSpPr>
        <p:spPr bwMode="auto">
          <a:xfrm>
            <a:off x="2029875" y="3732048"/>
            <a:ext cx="2462213" cy="300082"/>
          </a:xfrm>
          <a:prstGeom prst="rect">
            <a:avLst/>
          </a:prstGeom>
          <a:solidFill>
            <a:schemeClr val="tx1"/>
          </a:solidFill>
          <a:ln>
            <a:solidFill>
              <a:schemeClr val="tx1"/>
            </a:solidFill>
          </a:ln>
        </p:spPr>
        <p:txBody>
          <a:bodyPr wrap="square" rtlCol="0">
            <a:spAutoFit/>
          </a:bodyPr>
          <a:lstStyle/>
          <a:p>
            <a:pPr algn="ctr" defTabSz="685800" eaLnBrk="0" hangingPunct="0">
              <a:spcBef>
                <a:spcPct val="50000"/>
              </a:spcBef>
            </a:pPr>
            <a:r>
              <a:rPr lang="en-US" sz="1350" b="1" dirty="0">
                <a:solidFill>
                  <a:srgbClr val="000000"/>
                </a:solidFill>
                <a:latin typeface="Calibri" panose="020F0502020204030204" pitchFamily="34" charset="0"/>
                <a:ea typeface="+mn-ea"/>
                <a:cs typeface="Arial" panose="020B0604020202020204" pitchFamily="34" charset="0"/>
              </a:rPr>
              <a:t>Time From Randomization (Mo)</a:t>
            </a:r>
          </a:p>
        </p:txBody>
      </p:sp>
      <p:graphicFrame>
        <p:nvGraphicFramePr>
          <p:cNvPr id="11" name="Group 3">
            <a:extLst>
              <a:ext uri="{FF2B5EF4-FFF2-40B4-BE49-F238E27FC236}">
                <a16:creationId xmlns:a16="http://schemas.microsoft.com/office/drawing/2014/main" id="{7DF3C0B7-3BE1-FAF2-E5FD-402C252C1767}"/>
              </a:ext>
            </a:extLst>
          </p:cNvPr>
          <p:cNvGraphicFramePr>
            <a:graphicFrameLocks/>
          </p:cNvGraphicFramePr>
          <p:nvPr/>
        </p:nvGraphicFramePr>
        <p:xfrm>
          <a:off x="3647434" y="1101172"/>
          <a:ext cx="3850814" cy="1280208"/>
        </p:xfrm>
        <a:graphic>
          <a:graphicData uri="http://schemas.openxmlformats.org/drawingml/2006/table">
            <a:tbl>
              <a:tblPr/>
              <a:tblGrid>
                <a:gridCol w="1710005">
                  <a:extLst>
                    <a:ext uri="{9D8B030D-6E8A-4147-A177-3AD203B41FA5}">
                      <a16:colId xmlns:a16="http://schemas.microsoft.com/office/drawing/2014/main" val="20000"/>
                    </a:ext>
                  </a:extLst>
                </a:gridCol>
                <a:gridCol w="1023627">
                  <a:extLst>
                    <a:ext uri="{9D8B030D-6E8A-4147-A177-3AD203B41FA5}">
                      <a16:colId xmlns:a16="http://schemas.microsoft.com/office/drawing/2014/main" val="20001"/>
                    </a:ext>
                  </a:extLst>
                </a:gridCol>
                <a:gridCol w="116674">
                  <a:extLst>
                    <a:ext uri="{9D8B030D-6E8A-4147-A177-3AD203B41FA5}">
                      <a16:colId xmlns:a16="http://schemas.microsoft.com/office/drawing/2014/main" val="593045708"/>
                    </a:ext>
                  </a:extLst>
                </a:gridCol>
                <a:gridCol w="1000508">
                  <a:extLst>
                    <a:ext uri="{9D8B030D-6E8A-4147-A177-3AD203B41FA5}">
                      <a16:colId xmlns:a16="http://schemas.microsoft.com/office/drawing/2014/main" val="4099883752"/>
                    </a:ext>
                  </a:extLst>
                </a:gridCol>
              </a:tblGrid>
              <a:tr h="38863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100" b="1" i="0" u="none" strike="noStrike" cap="none" normalizeH="0" baseline="0" dirty="0">
                          <a:ln>
                            <a:noFill/>
                          </a:ln>
                          <a:solidFill>
                            <a:schemeClr val="tx1"/>
                          </a:solidFill>
                          <a:effectLst/>
                          <a:latin typeface="Calibri" panose="020F0502020204030204" pitchFamily="34" charset="0"/>
                        </a:rPr>
                        <a:t>Parameter</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solidFill>
                  </a:tcPr>
                </a:tc>
                <a:tc gridSpan="2">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1" i="0" u="none" strike="noStrike" cap="none" normalizeH="0" baseline="0" dirty="0">
                          <a:ln>
                            <a:noFill/>
                          </a:ln>
                          <a:solidFill>
                            <a:schemeClr val="tx1"/>
                          </a:solidFill>
                          <a:effectLst/>
                          <a:latin typeface="Calibri" panose="020F0502020204030204" pitchFamily="34" charset="0"/>
                        </a:rPr>
                        <a:t>Sotorasib</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1" i="0" u="none" strike="noStrike" cap="none" normalizeH="0" baseline="0" dirty="0">
                          <a:ln>
                            <a:noFill/>
                          </a:ln>
                          <a:solidFill>
                            <a:schemeClr val="tx1"/>
                          </a:solidFill>
                          <a:effectLst/>
                          <a:latin typeface="Calibri" panose="020F0502020204030204" pitchFamily="34" charset="0"/>
                        </a:rPr>
                        <a:t>(n = 171)</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1" i="0" u="none" strike="noStrike" cap="none" normalizeH="0" baseline="0" dirty="0">
                          <a:ln>
                            <a:noFill/>
                          </a:ln>
                          <a:solidFill>
                            <a:schemeClr val="tx1"/>
                          </a:solidFill>
                          <a:effectLst/>
                          <a:latin typeface="Calibri" panose="020F0502020204030204" pitchFamily="34" charset="0"/>
                        </a:rPr>
                        <a:t>Docetaxel</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defRPr/>
                      </a:pPr>
                      <a:r>
                        <a:rPr kumimoji="0" lang="en-US" sz="1100" b="1" i="0" u="none" strike="noStrike" cap="none" normalizeH="0" baseline="0" dirty="0">
                          <a:ln>
                            <a:noFill/>
                          </a:ln>
                          <a:solidFill>
                            <a:schemeClr val="tx1"/>
                          </a:solidFill>
                          <a:effectLst/>
                          <a:latin typeface="Calibri" panose="020F0502020204030204" pitchFamily="34" charset="0"/>
                        </a:rPr>
                        <a:t>(n = 174)</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22861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100" b="0" i="0" u="none" strike="noStrike" cap="none" normalizeH="0" baseline="0" dirty="0">
                          <a:ln>
                            <a:noFill/>
                          </a:ln>
                          <a:solidFill>
                            <a:schemeClr val="bg2">
                              <a:lumMod val="10000"/>
                            </a:schemeClr>
                          </a:solidFill>
                          <a:effectLst/>
                          <a:latin typeface="Calibri" panose="020F0502020204030204" pitchFamily="34" charset="0"/>
                        </a:rPr>
                        <a:t>Median OS, mo (95% CI)</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10.6 (8.9-14.0)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11.3 (9.0-14.9)</a:t>
                      </a:r>
                    </a:p>
                  </a:txBody>
                  <a:tcPr marL="91274" marR="91274" marT="34296" marB="34296"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r h="388632">
                <a:tc>
                  <a:txBody>
                    <a:bodyPr/>
                    <a:lstStyle/>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100" b="0" i="0" u="none" strike="noStrike" cap="none" normalizeH="0" baseline="0" dirty="0">
                          <a:ln>
                            <a:noFill/>
                          </a:ln>
                          <a:solidFill>
                            <a:schemeClr val="bg2">
                              <a:lumMod val="10000"/>
                            </a:schemeClr>
                          </a:solidFill>
                          <a:effectLst/>
                          <a:latin typeface="Calibri" panose="020F0502020204030204" pitchFamily="34" charset="0"/>
                        </a:rPr>
                        <a:t>HR (95% CI)</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pPr>
                      <a:r>
                        <a:rPr kumimoji="0" lang="en-US" sz="1100" b="0" i="1" u="none" strike="noStrike" cap="none" normalizeH="0" baseline="0" dirty="0">
                          <a:ln>
                            <a:noFill/>
                          </a:ln>
                          <a:solidFill>
                            <a:schemeClr val="bg2">
                              <a:lumMod val="10000"/>
                            </a:schemeClr>
                          </a:solidFill>
                          <a:effectLst/>
                          <a:latin typeface="Calibri" panose="020F0502020204030204" pitchFamily="34" charset="0"/>
                        </a:rPr>
                        <a:t>P</a:t>
                      </a:r>
                      <a:r>
                        <a:rPr kumimoji="0" lang="en-US" sz="1100" b="0" i="0" u="none" strike="noStrike" cap="none" normalizeH="0" baseline="0" dirty="0">
                          <a:ln>
                            <a:noFill/>
                          </a:ln>
                          <a:solidFill>
                            <a:schemeClr val="bg2">
                              <a:lumMod val="10000"/>
                            </a:schemeClr>
                          </a:solidFill>
                          <a:effectLst/>
                          <a:latin typeface="Calibri" panose="020F0502020204030204" pitchFamily="34" charset="0"/>
                        </a:rPr>
                        <a:t> value (1-sided)</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3">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1.01 (0.77-1.33)</a:t>
                      </a:r>
                    </a:p>
                    <a:p>
                      <a:pPr algn="ctr">
                        <a:lnSpc>
                          <a:spcPct val="100000"/>
                        </a:lnSpc>
                        <a:spcAft>
                          <a:spcPct val="0"/>
                        </a:spcAft>
                        <a:buClrTx/>
                        <a:buFontTx/>
                        <a:buNone/>
                      </a:pPr>
                      <a:r>
                        <a:rPr lang="en-US" sz="1100" b="0" dirty="0">
                          <a:solidFill>
                            <a:schemeClr val="bg1"/>
                          </a:solidFill>
                          <a:latin typeface="Calibri" panose="020F0502020204030204" pitchFamily="34" charset="0"/>
                        </a:rPr>
                        <a:t>.53</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pPr algn="ctr">
                        <a:lnSpc>
                          <a:spcPct val="100000"/>
                        </a:lnSpc>
                        <a:spcAft>
                          <a:spcPct val="0"/>
                        </a:spcAft>
                        <a:buClrTx/>
                        <a:buFontTx/>
                        <a:buNone/>
                      </a:pPr>
                      <a:endParaRPr lang="en-US" b="0" dirty="0">
                        <a:solidFill>
                          <a:schemeClr val="bg1"/>
                        </a:solidFill>
                        <a:latin typeface="Calibri" panose="020F0502020204030204" pitchFamily="34" charset="0"/>
                      </a:endParaRP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472997797"/>
                  </a:ext>
                </a:extLst>
              </a:tr>
              <a:tr h="228612">
                <a:tc>
                  <a:txBody>
                    <a:bodyPr/>
                    <a:lstStyle/>
                    <a:p>
                      <a:pPr marL="12700" marR="0" lvl="0" indent="0" algn="l" defTabSz="914400" rtl="0" eaLnBrk="1" fontAlgn="base" latinLnBrk="0" hangingPunct="1">
                        <a:lnSpc>
                          <a:spcPct val="100000"/>
                        </a:lnSpc>
                        <a:spcBef>
                          <a:spcPct val="0"/>
                        </a:spcBef>
                        <a:spcAft>
                          <a:spcPct val="0"/>
                        </a:spcAft>
                        <a:buClr>
                          <a:srgbClr val="000000"/>
                        </a:buClr>
                        <a:buSzTx/>
                        <a:buFontTx/>
                        <a:buNone/>
                        <a:tabLst/>
                      </a:pPr>
                      <a:r>
                        <a:rPr kumimoji="0" lang="en-US" sz="1100" b="0" i="0" u="none" strike="noStrike" cap="none" normalizeH="0" baseline="0" dirty="0">
                          <a:ln>
                            <a:noFill/>
                          </a:ln>
                          <a:solidFill>
                            <a:schemeClr val="bg2">
                              <a:lumMod val="10000"/>
                            </a:schemeClr>
                          </a:solidFill>
                          <a:effectLst/>
                          <a:latin typeface="Calibri" panose="020F0502020204030204" pitchFamily="34" charset="0"/>
                        </a:rPr>
                        <a:t>Deaths, n (%)</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109 (63.7)</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p>
                      <a:pPr algn="ctr">
                        <a:lnSpc>
                          <a:spcPct val="100000"/>
                        </a:lnSpc>
                        <a:spcAft>
                          <a:spcPct val="0"/>
                        </a:spcAft>
                        <a:buClrTx/>
                        <a:buFontTx/>
                        <a:buNone/>
                      </a:pPr>
                      <a:r>
                        <a:rPr lang="en-US" sz="1100" b="0" dirty="0">
                          <a:solidFill>
                            <a:schemeClr val="bg1"/>
                          </a:solidFill>
                          <a:latin typeface="Calibri" panose="020F0502020204030204" pitchFamily="34" charset="0"/>
                        </a:rPr>
                        <a:t>94 (54.0)</a:t>
                      </a:r>
                    </a:p>
                  </a:txBody>
                  <a:tcPr marL="91274" marR="91274" marT="34296" marB="3429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tc>
                <a:extLst>
                  <a:ext uri="{0D108BD9-81ED-4DB2-BD59-A6C34878D82A}">
                    <a16:rowId xmlns:a16="http://schemas.microsoft.com/office/drawing/2014/main" val="3188302183"/>
                  </a:ext>
                </a:extLst>
              </a:tr>
            </a:tbl>
          </a:graphicData>
        </a:graphic>
      </p:graphicFrame>
      <p:sp>
        <p:nvSpPr>
          <p:cNvPr id="12" name="Freeform 11">
            <a:extLst>
              <a:ext uri="{FF2B5EF4-FFF2-40B4-BE49-F238E27FC236}">
                <a16:creationId xmlns:a16="http://schemas.microsoft.com/office/drawing/2014/main" id="{93365435-7C4A-C9A4-90F5-14EFFE390C05}"/>
              </a:ext>
            </a:extLst>
          </p:cNvPr>
          <p:cNvSpPr/>
          <p:nvPr/>
        </p:nvSpPr>
        <p:spPr bwMode="auto">
          <a:xfrm>
            <a:off x="967659" y="1574215"/>
            <a:ext cx="4532457" cy="1903467"/>
          </a:xfrm>
          <a:custGeom>
            <a:avLst/>
            <a:gdLst>
              <a:gd name="connsiteX0" fmla="*/ 0 w 3558746"/>
              <a:gd name="connsiteY0" fmla="*/ 0 h 2669059"/>
              <a:gd name="connsiteX1" fmla="*/ 0 w 3558746"/>
              <a:gd name="connsiteY1" fmla="*/ 2669059 h 2669059"/>
              <a:gd name="connsiteX2" fmla="*/ 3558746 w 3558746"/>
              <a:gd name="connsiteY2" fmla="*/ 2669059 h 2669059"/>
            </a:gdLst>
            <a:ahLst/>
            <a:cxnLst>
              <a:cxn ang="0">
                <a:pos x="connsiteX0" y="connsiteY0"/>
              </a:cxn>
              <a:cxn ang="0">
                <a:pos x="connsiteX1" y="connsiteY1"/>
              </a:cxn>
              <a:cxn ang="0">
                <a:pos x="connsiteX2" y="connsiteY2"/>
              </a:cxn>
            </a:cxnLst>
            <a:rect l="l" t="t" r="r" b="b"/>
            <a:pathLst>
              <a:path w="3558746" h="2669059">
                <a:moveTo>
                  <a:pt x="0" y="0"/>
                </a:moveTo>
                <a:lnTo>
                  <a:pt x="0" y="2669059"/>
                </a:lnTo>
                <a:lnTo>
                  <a:pt x="3558746" y="2669059"/>
                </a:lnTo>
              </a:path>
            </a:pathLst>
          </a:custGeom>
          <a:noFill/>
          <a:ln w="28575">
            <a:solidFill>
              <a:schemeClr val="bg1"/>
            </a:solidFill>
            <a:miter lim="800000"/>
            <a:headEnd/>
            <a:tailEnd/>
          </a:ln>
        </p:spPr>
        <p:txBody>
          <a:bodyPr rtlCol="0" anchor="ctr"/>
          <a:lstStyle/>
          <a:p>
            <a:pPr algn="ctr" defTabSz="685800" eaLnBrk="0" hangingPunct="0"/>
            <a:endParaRPr lang="en-US" sz="1350" b="1" dirty="0">
              <a:solidFill>
                <a:srgbClr val="FFFFFF"/>
              </a:solidFill>
              <a:latin typeface="Arial" panose="020B0604020202020204" pitchFamily="34" charset="0"/>
              <a:ea typeface="+mn-ea"/>
              <a:cs typeface="Arial" panose="020B0604020202020204" pitchFamily="34" charset="0"/>
            </a:endParaRPr>
          </a:p>
        </p:txBody>
      </p:sp>
      <p:grpSp>
        <p:nvGrpSpPr>
          <p:cNvPr id="31762" name="Group 31761">
            <a:extLst>
              <a:ext uri="{FF2B5EF4-FFF2-40B4-BE49-F238E27FC236}">
                <a16:creationId xmlns:a16="http://schemas.microsoft.com/office/drawing/2014/main" id="{FB86DC2D-7D77-4430-A3BF-500715B590EE}"/>
              </a:ext>
            </a:extLst>
          </p:cNvPr>
          <p:cNvGrpSpPr/>
          <p:nvPr/>
        </p:nvGrpSpPr>
        <p:grpSpPr>
          <a:xfrm>
            <a:off x="832438" y="3502370"/>
            <a:ext cx="4816155" cy="415498"/>
            <a:chOff x="1109917" y="4811034"/>
            <a:chExt cx="6421540" cy="553998"/>
          </a:xfrm>
        </p:grpSpPr>
        <p:sp>
          <p:nvSpPr>
            <p:cNvPr id="35" name="TextBox 34">
              <a:extLst>
                <a:ext uri="{FF2B5EF4-FFF2-40B4-BE49-F238E27FC236}">
                  <a16:creationId xmlns:a16="http://schemas.microsoft.com/office/drawing/2014/main" id="{ABBFC571-C167-9B19-CFD3-686ED224E96D}"/>
                </a:ext>
              </a:extLst>
            </p:cNvPr>
            <p:cNvSpPr txBox="1"/>
            <p:nvPr/>
          </p:nvSpPr>
          <p:spPr bwMode="auto">
            <a:xfrm>
              <a:off x="1109917" y="4811034"/>
              <a:ext cx="32753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FC62E429-8F00-73F7-F71D-F6CDE13D65D1}"/>
                </a:ext>
              </a:extLst>
            </p:cNvPr>
            <p:cNvSpPr txBox="1"/>
            <p:nvPr/>
          </p:nvSpPr>
          <p:spPr bwMode="auto">
            <a:xfrm>
              <a:off x="1576152" y="4811034"/>
              <a:ext cx="32753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2</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E1010498-E6EE-A409-E5FE-73F4CF82A2C4}"/>
                </a:ext>
              </a:extLst>
            </p:cNvPr>
            <p:cNvSpPr txBox="1"/>
            <p:nvPr/>
          </p:nvSpPr>
          <p:spPr bwMode="auto">
            <a:xfrm>
              <a:off x="2042388" y="4811034"/>
              <a:ext cx="32753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4</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F1BBA891-DB21-85E2-4571-C6AC521C4ED4}"/>
                </a:ext>
              </a:extLst>
            </p:cNvPr>
            <p:cNvSpPr txBox="1"/>
            <p:nvPr/>
          </p:nvSpPr>
          <p:spPr bwMode="auto">
            <a:xfrm>
              <a:off x="2508622" y="4811034"/>
              <a:ext cx="32753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6</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F46AC4C1-BD41-206A-64F9-EA42B292A164}"/>
                </a:ext>
              </a:extLst>
            </p:cNvPr>
            <p:cNvSpPr txBox="1"/>
            <p:nvPr/>
          </p:nvSpPr>
          <p:spPr bwMode="auto">
            <a:xfrm>
              <a:off x="2974857" y="4811034"/>
              <a:ext cx="327531"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8</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8BBB2726-7FC9-4178-5315-21686CF59FDB}"/>
                </a:ext>
              </a:extLst>
            </p:cNvPr>
            <p:cNvSpPr txBox="1"/>
            <p:nvPr/>
          </p:nvSpPr>
          <p:spPr bwMode="auto">
            <a:xfrm>
              <a:off x="3394234" y="4811034"/>
              <a:ext cx="426315"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F8FC6E3F-51C4-1762-E8AD-0A71DDE0BCCE}"/>
                </a:ext>
              </a:extLst>
            </p:cNvPr>
            <p:cNvSpPr txBox="1"/>
            <p:nvPr/>
          </p:nvSpPr>
          <p:spPr bwMode="auto">
            <a:xfrm>
              <a:off x="3857898" y="4811034"/>
              <a:ext cx="426313"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12</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42" name="TextBox 41">
              <a:extLst>
                <a:ext uri="{FF2B5EF4-FFF2-40B4-BE49-F238E27FC236}">
                  <a16:creationId xmlns:a16="http://schemas.microsoft.com/office/drawing/2014/main" id="{1C0EDFB1-65A0-C528-A6A1-658101910D15}"/>
                </a:ext>
              </a:extLst>
            </p:cNvPr>
            <p:cNvSpPr txBox="1"/>
            <p:nvPr/>
          </p:nvSpPr>
          <p:spPr bwMode="auto">
            <a:xfrm>
              <a:off x="4325401" y="4811034"/>
              <a:ext cx="4168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14</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2BA69A40-796B-1351-25E4-5CBC03D0BD15}"/>
                </a:ext>
              </a:extLst>
            </p:cNvPr>
            <p:cNvSpPr txBox="1"/>
            <p:nvPr/>
          </p:nvSpPr>
          <p:spPr bwMode="auto">
            <a:xfrm>
              <a:off x="4798606" y="4811034"/>
              <a:ext cx="41688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16</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44" name="TextBox 43">
              <a:extLst>
                <a:ext uri="{FF2B5EF4-FFF2-40B4-BE49-F238E27FC236}">
                  <a16:creationId xmlns:a16="http://schemas.microsoft.com/office/drawing/2014/main" id="{00B6D0D2-8441-733B-5BBE-4A4AC8531114}"/>
                </a:ext>
              </a:extLst>
            </p:cNvPr>
            <p:cNvSpPr txBox="1"/>
            <p:nvPr/>
          </p:nvSpPr>
          <p:spPr bwMode="auto">
            <a:xfrm>
              <a:off x="5306032" y="4811034"/>
              <a:ext cx="4168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18</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5B919BDA-E5B5-0406-24EE-F717CA6C80BC}"/>
                </a:ext>
              </a:extLst>
            </p:cNvPr>
            <p:cNvSpPr txBox="1"/>
            <p:nvPr/>
          </p:nvSpPr>
          <p:spPr bwMode="auto">
            <a:xfrm>
              <a:off x="5731076" y="4811034"/>
              <a:ext cx="41506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20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BF0BFFA3-E389-CB44-1CC8-69A5762BBC7C}"/>
                </a:ext>
              </a:extLst>
            </p:cNvPr>
            <p:cNvSpPr txBox="1"/>
            <p:nvPr/>
          </p:nvSpPr>
          <p:spPr bwMode="auto">
            <a:xfrm>
              <a:off x="6203804" y="4811034"/>
              <a:ext cx="37870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22</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47" name="TextBox 46">
              <a:extLst>
                <a:ext uri="{FF2B5EF4-FFF2-40B4-BE49-F238E27FC236}">
                  <a16:creationId xmlns:a16="http://schemas.microsoft.com/office/drawing/2014/main" id="{2224D72F-33DD-48D2-7A2D-8408DC4C8C68}"/>
                </a:ext>
              </a:extLst>
            </p:cNvPr>
            <p:cNvSpPr txBox="1"/>
            <p:nvPr/>
          </p:nvSpPr>
          <p:spPr bwMode="auto">
            <a:xfrm>
              <a:off x="6655309" y="4811034"/>
              <a:ext cx="41506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24</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229D304B-04FE-6D68-6F2F-E57EC9459860}"/>
                </a:ext>
              </a:extLst>
            </p:cNvPr>
            <p:cNvSpPr txBox="1"/>
            <p:nvPr/>
          </p:nvSpPr>
          <p:spPr bwMode="auto">
            <a:xfrm>
              <a:off x="7135960" y="4811034"/>
              <a:ext cx="39549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1050" dirty="0">
                  <a:solidFill>
                    <a:srgbClr val="000000"/>
                  </a:solidFill>
                  <a:latin typeface="Calibri" panose="020F0502020204030204" pitchFamily="34" charset="0"/>
                  <a:ea typeface="+mn-ea"/>
                  <a:cs typeface="Arial" panose="020B0604020202020204" pitchFamily="34" charset="0"/>
                </a:rPr>
                <a:t>26</a:t>
              </a:r>
              <a:endParaRPr lang="en-US" sz="1050" dirty="0">
                <a:solidFill>
                  <a:srgbClr val="FFFFFF"/>
                </a:solidFill>
                <a:latin typeface="Arial" panose="020B0604020202020204" pitchFamily="34" charset="0"/>
                <a:ea typeface="+mn-ea"/>
                <a:cs typeface="Arial" panose="020B0604020202020204" pitchFamily="34" charset="0"/>
              </a:endParaRPr>
            </a:p>
          </p:txBody>
        </p:sp>
      </p:grpSp>
      <p:sp>
        <p:nvSpPr>
          <p:cNvPr id="49" name="TextBox 48">
            <a:extLst>
              <a:ext uri="{FF2B5EF4-FFF2-40B4-BE49-F238E27FC236}">
                <a16:creationId xmlns:a16="http://schemas.microsoft.com/office/drawing/2014/main" id="{76FEE17E-9A12-2F61-4FA3-D913313B2BC6}"/>
              </a:ext>
            </a:extLst>
          </p:cNvPr>
          <p:cNvSpPr txBox="1"/>
          <p:nvPr/>
        </p:nvSpPr>
        <p:spPr bwMode="auto">
          <a:xfrm>
            <a:off x="792893"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171</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174</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77CDE332-43E0-F9B8-48A9-8D254D2076F5}"/>
              </a:ext>
            </a:extLst>
          </p:cNvPr>
          <p:cNvSpPr txBox="1"/>
          <p:nvPr/>
        </p:nvSpPr>
        <p:spPr bwMode="auto">
          <a:xfrm>
            <a:off x="122756" y="3996239"/>
            <a:ext cx="6489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defTabSz="685800" eaLnBrk="0" hangingPunct="0"/>
            <a:r>
              <a:rPr lang="en-US" sz="900" dirty="0" err="1">
                <a:solidFill>
                  <a:srgbClr val="015873"/>
                </a:solidFill>
                <a:latin typeface="Calibri" panose="020F0502020204030204" pitchFamily="34" charset="0"/>
                <a:ea typeface="+mn-ea"/>
                <a:cs typeface="Arial" panose="020B0604020202020204" pitchFamily="34" charset="0"/>
              </a:rPr>
              <a:t>Sotorasib</a:t>
            </a:r>
            <a:br>
              <a:rPr lang="en-US" sz="900" dirty="0">
                <a:solidFill>
                  <a:srgbClr val="000000"/>
                </a:solidFill>
                <a:latin typeface="Calibri" panose="020F0502020204030204" pitchFamily="34" charset="0"/>
                <a:ea typeface="+mn-ea"/>
                <a:cs typeface="Arial" panose="020B0604020202020204" pitchFamily="34" charset="0"/>
              </a:rPr>
            </a:br>
            <a:r>
              <a:rPr lang="en-US" sz="900" dirty="0">
                <a:solidFill>
                  <a:srgbClr val="E1471D"/>
                </a:solidFill>
                <a:latin typeface="Calibri" panose="020F0502020204030204" pitchFamily="34" charset="0"/>
                <a:ea typeface="+mn-ea"/>
                <a:cs typeface="Arial" panose="020B0604020202020204" pitchFamily="34" charset="0"/>
              </a:rPr>
              <a:t>Docetaxel</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1" name="TextBox 50">
            <a:extLst>
              <a:ext uri="{FF2B5EF4-FFF2-40B4-BE49-F238E27FC236}">
                <a16:creationId xmlns:a16="http://schemas.microsoft.com/office/drawing/2014/main" id="{0D95FE10-3E2D-A6DA-AED9-554FB24E614A}"/>
              </a:ext>
            </a:extLst>
          </p:cNvPr>
          <p:cNvSpPr txBox="1"/>
          <p:nvPr/>
        </p:nvSpPr>
        <p:spPr bwMode="auto">
          <a:xfrm>
            <a:off x="1136836"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162</a:t>
            </a:r>
            <a:r>
              <a:rPr lang="en-US" sz="900" dirty="0">
                <a:solidFill>
                  <a:srgbClr val="E1471D"/>
                </a:solidFill>
                <a:latin typeface="Calibri" panose="020F0502020204030204" pitchFamily="34" charset="0"/>
                <a:ea typeface="+mn-ea"/>
                <a:cs typeface="Arial" panose="020B0604020202020204" pitchFamily="34" charset="0"/>
              </a:rPr>
              <a:t>135</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D806C7E9-B175-B638-E926-6CAA70CD082B}"/>
              </a:ext>
            </a:extLst>
          </p:cNvPr>
          <p:cNvSpPr txBox="1"/>
          <p:nvPr/>
        </p:nvSpPr>
        <p:spPr bwMode="auto">
          <a:xfrm>
            <a:off x="1486591"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137</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115</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3" name="TextBox 52">
            <a:extLst>
              <a:ext uri="{FF2B5EF4-FFF2-40B4-BE49-F238E27FC236}">
                <a16:creationId xmlns:a16="http://schemas.microsoft.com/office/drawing/2014/main" id="{11E2A638-B27A-66D6-1080-98E811CD2F5C}"/>
              </a:ext>
            </a:extLst>
          </p:cNvPr>
          <p:cNvSpPr txBox="1"/>
          <p:nvPr/>
        </p:nvSpPr>
        <p:spPr bwMode="auto">
          <a:xfrm>
            <a:off x="1836346"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119</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103</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4" name="TextBox 53">
            <a:extLst>
              <a:ext uri="{FF2B5EF4-FFF2-40B4-BE49-F238E27FC236}">
                <a16:creationId xmlns:a16="http://schemas.microsoft.com/office/drawing/2014/main" id="{D8B9944F-3423-1FCE-F1D6-ADBD42733662}"/>
              </a:ext>
            </a:extLst>
          </p:cNvPr>
          <p:cNvSpPr txBox="1"/>
          <p:nvPr/>
        </p:nvSpPr>
        <p:spPr bwMode="auto">
          <a:xfrm>
            <a:off x="2186101"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98</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90</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C9881351-9398-FF05-2649-C1C90007FC21}"/>
              </a:ext>
            </a:extLst>
          </p:cNvPr>
          <p:cNvSpPr txBox="1"/>
          <p:nvPr/>
        </p:nvSpPr>
        <p:spPr bwMode="auto">
          <a:xfrm>
            <a:off x="2541668"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81</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81</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6" name="TextBox 55">
            <a:extLst>
              <a:ext uri="{FF2B5EF4-FFF2-40B4-BE49-F238E27FC236}">
                <a16:creationId xmlns:a16="http://schemas.microsoft.com/office/drawing/2014/main" id="{6673EF93-A406-9A6B-337E-4A2607318538}"/>
              </a:ext>
            </a:extLst>
          </p:cNvPr>
          <p:cNvSpPr txBox="1"/>
          <p:nvPr/>
        </p:nvSpPr>
        <p:spPr bwMode="auto">
          <a:xfrm>
            <a:off x="2885611"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73</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65</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7" name="TextBox 56">
            <a:extLst>
              <a:ext uri="{FF2B5EF4-FFF2-40B4-BE49-F238E27FC236}">
                <a16:creationId xmlns:a16="http://schemas.microsoft.com/office/drawing/2014/main" id="{8414A392-2A19-27D1-BFE2-9FB7A102AE3C}"/>
              </a:ext>
            </a:extLst>
          </p:cNvPr>
          <p:cNvSpPr txBox="1"/>
          <p:nvPr/>
        </p:nvSpPr>
        <p:spPr bwMode="auto">
          <a:xfrm>
            <a:off x="3241176"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66</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61</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8" name="TextBox 57">
            <a:extLst>
              <a:ext uri="{FF2B5EF4-FFF2-40B4-BE49-F238E27FC236}">
                <a16:creationId xmlns:a16="http://schemas.microsoft.com/office/drawing/2014/main" id="{259DDE53-685E-E009-B479-F9F43CFA84E4}"/>
              </a:ext>
            </a:extLst>
          </p:cNvPr>
          <p:cNvSpPr txBox="1"/>
          <p:nvPr/>
        </p:nvSpPr>
        <p:spPr bwMode="auto">
          <a:xfrm>
            <a:off x="3585118"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56</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44</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59" name="TextBox 58">
            <a:extLst>
              <a:ext uri="{FF2B5EF4-FFF2-40B4-BE49-F238E27FC236}">
                <a16:creationId xmlns:a16="http://schemas.microsoft.com/office/drawing/2014/main" id="{E87ACB49-399E-BCC9-FF24-CDB68F5439DD}"/>
              </a:ext>
            </a:extLst>
          </p:cNvPr>
          <p:cNvSpPr txBox="1"/>
          <p:nvPr/>
        </p:nvSpPr>
        <p:spPr bwMode="auto">
          <a:xfrm>
            <a:off x="3958121"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25</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20</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60" name="TextBox 59">
            <a:extLst>
              <a:ext uri="{FF2B5EF4-FFF2-40B4-BE49-F238E27FC236}">
                <a16:creationId xmlns:a16="http://schemas.microsoft.com/office/drawing/2014/main" id="{DF5A1381-7DCC-AFDA-5012-116DDE2B76CD}"/>
              </a:ext>
            </a:extLst>
          </p:cNvPr>
          <p:cNvSpPr txBox="1"/>
          <p:nvPr/>
        </p:nvSpPr>
        <p:spPr bwMode="auto">
          <a:xfrm>
            <a:off x="4331122" y="3989368"/>
            <a:ext cx="26639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15</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7</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61" name="TextBox 60">
            <a:extLst>
              <a:ext uri="{FF2B5EF4-FFF2-40B4-BE49-F238E27FC236}">
                <a16:creationId xmlns:a16="http://schemas.microsoft.com/office/drawing/2014/main" id="{CE440E66-7C45-34DE-E488-DF282B236717}"/>
              </a:ext>
            </a:extLst>
          </p:cNvPr>
          <p:cNvSpPr txBox="1"/>
          <p:nvPr/>
        </p:nvSpPr>
        <p:spPr bwMode="auto">
          <a:xfrm>
            <a:off x="4637171" y="3989368"/>
            <a:ext cx="368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3</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4</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62" name="TextBox 61">
            <a:extLst>
              <a:ext uri="{FF2B5EF4-FFF2-40B4-BE49-F238E27FC236}">
                <a16:creationId xmlns:a16="http://schemas.microsoft.com/office/drawing/2014/main" id="{D80C1B3D-0243-96E2-61D9-992C72B40996}"/>
              </a:ext>
            </a:extLst>
          </p:cNvPr>
          <p:cNvSpPr txBox="1"/>
          <p:nvPr/>
        </p:nvSpPr>
        <p:spPr bwMode="auto">
          <a:xfrm>
            <a:off x="5039233" y="3989368"/>
            <a:ext cx="266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015873"/>
                </a:solidFill>
                <a:latin typeface="Calibri" panose="020F0502020204030204" pitchFamily="34" charset="0"/>
                <a:ea typeface="+mn-ea"/>
                <a:cs typeface="Arial" panose="020B0604020202020204" pitchFamily="34" charset="0"/>
              </a:rPr>
              <a:t>0</a:t>
            </a:r>
          </a:p>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1</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28BBACC4-B490-E613-68F7-516F553C32B7}"/>
              </a:ext>
            </a:extLst>
          </p:cNvPr>
          <p:cNvSpPr txBox="1"/>
          <p:nvPr/>
        </p:nvSpPr>
        <p:spPr bwMode="auto">
          <a:xfrm>
            <a:off x="5420837" y="4127867"/>
            <a:ext cx="20041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ctr" defTabSz="685800" eaLnBrk="0" hangingPunct="0"/>
            <a:r>
              <a:rPr lang="en-US" sz="900" dirty="0">
                <a:solidFill>
                  <a:srgbClr val="E1471D"/>
                </a:solidFill>
                <a:latin typeface="Calibri" panose="020F0502020204030204" pitchFamily="34" charset="0"/>
                <a:ea typeface="+mn-ea"/>
                <a:cs typeface="Arial" panose="020B0604020202020204" pitchFamily="34" charset="0"/>
              </a:rPr>
              <a:t>0</a:t>
            </a:r>
            <a:endParaRPr lang="en-US" sz="900" dirty="0">
              <a:solidFill>
                <a:srgbClr val="E1471D"/>
              </a:solidFill>
              <a:latin typeface="Arial" panose="020B0604020202020204" pitchFamily="34" charset="0"/>
              <a:ea typeface="+mn-ea"/>
              <a:cs typeface="Arial" panose="020B0604020202020204" pitchFamily="34" charset="0"/>
            </a:endParaRPr>
          </a:p>
        </p:txBody>
      </p:sp>
      <p:sp>
        <p:nvSpPr>
          <p:cNvPr id="31744" name="TextBox 31743">
            <a:extLst>
              <a:ext uri="{FF2B5EF4-FFF2-40B4-BE49-F238E27FC236}">
                <a16:creationId xmlns:a16="http://schemas.microsoft.com/office/drawing/2014/main" id="{A72D501B-61FD-B3C0-6A0D-025278D7DCB2}"/>
              </a:ext>
            </a:extLst>
          </p:cNvPr>
          <p:cNvSpPr txBox="1"/>
          <p:nvPr/>
        </p:nvSpPr>
        <p:spPr bwMode="auto">
          <a:xfrm>
            <a:off x="116718" y="3834373"/>
            <a:ext cx="1619351" cy="253916"/>
          </a:xfrm>
          <a:prstGeom prst="rect">
            <a:avLst/>
          </a:prstGeom>
          <a:noFill/>
          <a:ln>
            <a:noFill/>
          </a:ln>
        </p:spPr>
        <p:txBody>
          <a:bodyPr wrap="square" rtlCol="0">
            <a:spAutoFit/>
          </a:bodyPr>
          <a:lstStyle/>
          <a:p>
            <a:pPr defTabSz="685800" eaLnBrk="0" hangingPunct="0">
              <a:spcBef>
                <a:spcPct val="50000"/>
              </a:spcBef>
            </a:pPr>
            <a:r>
              <a:rPr lang="en-US" sz="1050" b="1" dirty="0">
                <a:solidFill>
                  <a:srgbClr val="000000"/>
                </a:solidFill>
                <a:latin typeface="Calibri" panose="020F0502020204030204" pitchFamily="34" charset="0"/>
                <a:ea typeface="+mn-ea"/>
                <a:cs typeface="Arial" panose="020B0604020202020204" pitchFamily="34" charset="0"/>
              </a:rPr>
              <a:t>Patients at Risk, n</a:t>
            </a:r>
          </a:p>
        </p:txBody>
      </p:sp>
      <p:grpSp>
        <p:nvGrpSpPr>
          <p:cNvPr id="31761" name="Group 31760">
            <a:extLst>
              <a:ext uri="{FF2B5EF4-FFF2-40B4-BE49-F238E27FC236}">
                <a16:creationId xmlns:a16="http://schemas.microsoft.com/office/drawing/2014/main" id="{155D8637-E431-2122-07D8-1327DB667078}"/>
              </a:ext>
            </a:extLst>
          </p:cNvPr>
          <p:cNvGrpSpPr/>
          <p:nvPr/>
        </p:nvGrpSpPr>
        <p:grpSpPr>
          <a:xfrm>
            <a:off x="962945" y="3470181"/>
            <a:ext cx="4543724" cy="57149"/>
            <a:chOff x="1283927" y="4623732"/>
            <a:chExt cx="6058298" cy="76199"/>
          </a:xfrm>
        </p:grpSpPr>
        <p:sp>
          <p:nvSpPr>
            <p:cNvPr id="31747" name="Line 50">
              <a:extLst>
                <a:ext uri="{FF2B5EF4-FFF2-40B4-BE49-F238E27FC236}">
                  <a16:creationId xmlns:a16="http://schemas.microsoft.com/office/drawing/2014/main" id="{36C5EBA6-90F4-2175-CD2B-D4E43CC85FBF}"/>
                </a:ext>
              </a:extLst>
            </p:cNvPr>
            <p:cNvSpPr>
              <a:spLocks noChangeShapeType="1"/>
            </p:cNvSpPr>
            <p:nvPr/>
          </p:nvSpPr>
          <p:spPr bwMode="auto">
            <a:xfrm>
              <a:off x="4080065"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48" name="Line 50">
              <a:extLst>
                <a:ext uri="{FF2B5EF4-FFF2-40B4-BE49-F238E27FC236}">
                  <a16:creationId xmlns:a16="http://schemas.microsoft.com/office/drawing/2014/main" id="{0E0945C8-F36F-7460-8B5F-4824358A8653}"/>
                </a:ext>
              </a:extLst>
            </p:cNvPr>
            <p:cNvSpPr>
              <a:spLocks noChangeShapeType="1"/>
            </p:cNvSpPr>
            <p:nvPr/>
          </p:nvSpPr>
          <p:spPr bwMode="auto">
            <a:xfrm>
              <a:off x="1283927"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49" name="Line 50">
              <a:extLst>
                <a:ext uri="{FF2B5EF4-FFF2-40B4-BE49-F238E27FC236}">
                  <a16:creationId xmlns:a16="http://schemas.microsoft.com/office/drawing/2014/main" id="{6EA5C98A-5518-3F83-2974-09C0C5E6B9C3}"/>
                </a:ext>
              </a:extLst>
            </p:cNvPr>
            <p:cNvSpPr>
              <a:spLocks noChangeShapeType="1"/>
            </p:cNvSpPr>
            <p:nvPr/>
          </p:nvSpPr>
          <p:spPr bwMode="auto">
            <a:xfrm>
              <a:off x="4546088"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0" name="Line 50">
              <a:extLst>
                <a:ext uri="{FF2B5EF4-FFF2-40B4-BE49-F238E27FC236}">
                  <a16:creationId xmlns:a16="http://schemas.microsoft.com/office/drawing/2014/main" id="{FE8AB7FC-A30D-EB72-F007-B3DC60A47FA9}"/>
                </a:ext>
              </a:extLst>
            </p:cNvPr>
            <p:cNvSpPr>
              <a:spLocks noChangeShapeType="1"/>
            </p:cNvSpPr>
            <p:nvPr/>
          </p:nvSpPr>
          <p:spPr bwMode="auto">
            <a:xfrm>
              <a:off x="5012111"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1" name="Line 50">
              <a:extLst>
                <a:ext uri="{FF2B5EF4-FFF2-40B4-BE49-F238E27FC236}">
                  <a16:creationId xmlns:a16="http://schemas.microsoft.com/office/drawing/2014/main" id="{09F3AF8A-1797-E7A3-25D5-8090C6E79DD3}"/>
                </a:ext>
              </a:extLst>
            </p:cNvPr>
            <p:cNvSpPr>
              <a:spLocks noChangeShapeType="1"/>
            </p:cNvSpPr>
            <p:nvPr/>
          </p:nvSpPr>
          <p:spPr bwMode="auto">
            <a:xfrm>
              <a:off x="5478134"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2" name="Line 50">
              <a:extLst>
                <a:ext uri="{FF2B5EF4-FFF2-40B4-BE49-F238E27FC236}">
                  <a16:creationId xmlns:a16="http://schemas.microsoft.com/office/drawing/2014/main" id="{6F6F9486-3D63-D388-B10A-A90A6C49C07F}"/>
                </a:ext>
              </a:extLst>
            </p:cNvPr>
            <p:cNvSpPr>
              <a:spLocks noChangeShapeType="1"/>
            </p:cNvSpPr>
            <p:nvPr/>
          </p:nvSpPr>
          <p:spPr bwMode="auto">
            <a:xfrm>
              <a:off x="3148019"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3" name="Line 50">
              <a:extLst>
                <a:ext uri="{FF2B5EF4-FFF2-40B4-BE49-F238E27FC236}">
                  <a16:creationId xmlns:a16="http://schemas.microsoft.com/office/drawing/2014/main" id="{011F6A60-C773-9FA7-2858-66F0D1D05C59}"/>
                </a:ext>
              </a:extLst>
            </p:cNvPr>
            <p:cNvSpPr>
              <a:spLocks noChangeShapeType="1"/>
            </p:cNvSpPr>
            <p:nvPr/>
          </p:nvSpPr>
          <p:spPr bwMode="auto">
            <a:xfrm>
              <a:off x="3614042"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4" name="Line 50">
              <a:extLst>
                <a:ext uri="{FF2B5EF4-FFF2-40B4-BE49-F238E27FC236}">
                  <a16:creationId xmlns:a16="http://schemas.microsoft.com/office/drawing/2014/main" id="{1CDA0C38-307E-FB67-45FB-2AB92DF97A28}"/>
                </a:ext>
              </a:extLst>
            </p:cNvPr>
            <p:cNvSpPr>
              <a:spLocks noChangeShapeType="1"/>
            </p:cNvSpPr>
            <p:nvPr/>
          </p:nvSpPr>
          <p:spPr bwMode="auto">
            <a:xfrm>
              <a:off x="2215973"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5" name="Line 50">
              <a:extLst>
                <a:ext uri="{FF2B5EF4-FFF2-40B4-BE49-F238E27FC236}">
                  <a16:creationId xmlns:a16="http://schemas.microsoft.com/office/drawing/2014/main" id="{BC13F274-8570-C1F4-A0FE-7706E0CDF99B}"/>
                </a:ext>
              </a:extLst>
            </p:cNvPr>
            <p:cNvSpPr>
              <a:spLocks noChangeShapeType="1"/>
            </p:cNvSpPr>
            <p:nvPr/>
          </p:nvSpPr>
          <p:spPr bwMode="auto">
            <a:xfrm>
              <a:off x="2681996"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6" name="Line 50">
              <a:extLst>
                <a:ext uri="{FF2B5EF4-FFF2-40B4-BE49-F238E27FC236}">
                  <a16:creationId xmlns:a16="http://schemas.microsoft.com/office/drawing/2014/main" id="{DE59B0A5-C1E3-5F4D-B5B3-B6EC8CEED4E1}"/>
                </a:ext>
              </a:extLst>
            </p:cNvPr>
            <p:cNvSpPr>
              <a:spLocks noChangeShapeType="1"/>
            </p:cNvSpPr>
            <p:nvPr/>
          </p:nvSpPr>
          <p:spPr bwMode="auto">
            <a:xfrm>
              <a:off x="1749950"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7" name="Line 50">
              <a:extLst>
                <a:ext uri="{FF2B5EF4-FFF2-40B4-BE49-F238E27FC236}">
                  <a16:creationId xmlns:a16="http://schemas.microsoft.com/office/drawing/2014/main" id="{F372FDFC-2270-C94A-AC9C-92BF7DD8782B}"/>
                </a:ext>
              </a:extLst>
            </p:cNvPr>
            <p:cNvSpPr>
              <a:spLocks noChangeShapeType="1"/>
            </p:cNvSpPr>
            <p:nvPr/>
          </p:nvSpPr>
          <p:spPr bwMode="auto">
            <a:xfrm>
              <a:off x="5944157"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8" name="Line 50">
              <a:extLst>
                <a:ext uri="{FF2B5EF4-FFF2-40B4-BE49-F238E27FC236}">
                  <a16:creationId xmlns:a16="http://schemas.microsoft.com/office/drawing/2014/main" id="{5CD6FD2D-B1FE-D973-02A9-83716EA9D412}"/>
                </a:ext>
              </a:extLst>
            </p:cNvPr>
            <p:cNvSpPr>
              <a:spLocks noChangeShapeType="1"/>
            </p:cNvSpPr>
            <p:nvPr/>
          </p:nvSpPr>
          <p:spPr bwMode="auto">
            <a:xfrm>
              <a:off x="6410180"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59" name="Line 50">
              <a:extLst>
                <a:ext uri="{FF2B5EF4-FFF2-40B4-BE49-F238E27FC236}">
                  <a16:creationId xmlns:a16="http://schemas.microsoft.com/office/drawing/2014/main" id="{3848E508-12D9-4C74-185C-A2566C69189A}"/>
                </a:ext>
              </a:extLst>
            </p:cNvPr>
            <p:cNvSpPr>
              <a:spLocks noChangeShapeType="1"/>
            </p:cNvSpPr>
            <p:nvPr/>
          </p:nvSpPr>
          <p:spPr bwMode="auto">
            <a:xfrm>
              <a:off x="6876203"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sp>
          <p:nvSpPr>
            <p:cNvPr id="31760" name="Line 50">
              <a:extLst>
                <a:ext uri="{FF2B5EF4-FFF2-40B4-BE49-F238E27FC236}">
                  <a16:creationId xmlns:a16="http://schemas.microsoft.com/office/drawing/2014/main" id="{6990EA0A-B8DA-6028-247E-38EF50276277}"/>
                </a:ext>
              </a:extLst>
            </p:cNvPr>
            <p:cNvSpPr>
              <a:spLocks noChangeShapeType="1"/>
            </p:cNvSpPr>
            <p:nvPr/>
          </p:nvSpPr>
          <p:spPr bwMode="auto">
            <a:xfrm>
              <a:off x="7342225" y="4623732"/>
              <a:ext cx="0" cy="76199"/>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050" b="1">
                <a:solidFill>
                  <a:srgbClr val="000000"/>
                </a:solidFill>
                <a:latin typeface="Calibri" panose="020F0502020204030204" pitchFamily="34" charset="0"/>
                <a:ea typeface="+mn-ea"/>
                <a:cs typeface="Arial" panose="020B0604020202020204" pitchFamily="34" charset="0"/>
              </a:endParaRPr>
            </a:p>
          </p:txBody>
        </p:sp>
      </p:grpSp>
      <p:grpSp>
        <p:nvGrpSpPr>
          <p:cNvPr id="31806" name="Group 31805">
            <a:extLst>
              <a:ext uri="{FF2B5EF4-FFF2-40B4-BE49-F238E27FC236}">
                <a16:creationId xmlns:a16="http://schemas.microsoft.com/office/drawing/2014/main" id="{15AF1F3C-8F6A-DD5E-846B-F902BDEC3CAB}"/>
              </a:ext>
            </a:extLst>
          </p:cNvPr>
          <p:cNvGrpSpPr/>
          <p:nvPr/>
        </p:nvGrpSpPr>
        <p:grpSpPr>
          <a:xfrm>
            <a:off x="377423" y="1478562"/>
            <a:ext cx="583626" cy="2141662"/>
            <a:chOff x="503231" y="1968240"/>
            <a:chExt cx="778169" cy="2855550"/>
          </a:xfrm>
        </p:grpSpPr>
        <p:sp>
          <p:nvSpPr>
            <p:cNvPr id="8" name="TextBox 7">
              <a:extLst>
                <a:ext uri="{FF2B5EF4-FFF2-40B4-BE49-F238E27FC236}">
                  <a16:creationId xmlns:a16="http://schemas.microsoft.com/office/drawing/2014/main" id="{7F88EEC9-6094-9413-2342-B956396DD89F}"/>
                </a:ext>
              </a:extLst>
            </p:cNvPr>
            <p:cNvSpPr txBox="1"/>
            <p:nvPr/>
          </p:nvSpPr>
          <p:spPr bwMode="auto">
            <a:xfrm rot="16200000">
              <a:off x="-611164" y="3131680"/>
              <a:ext cx="2628900" cy="400110"/>
            </a:xfrm>
            <a:prstGeom prst="rect">
              <a:avLst/>
            </a:prstGeom>
            <a:solidFill>
              <a:schemeClr val="tx1"/>
            </a:solidFill>
            <a:ln>
              <a:solidFill>
                <a:schemeClr val="tx1"/>
              </a:solidFill>
            </a:ln>
          </p:spPr>
          <p:txBody>
            <a:bodyPr wrap="square" rtlCol="0">
              <a:spAutoFit/>
            </a:bodyPr>
            <a:lstStyle/>
            <a:p>
              <a:pPr algn="ctr" defTabSz="685800" eaLnBrk="0" hangingPunct="0">
                <a:spcBef>
                  <a:spcPct val="50000"/>
                </a:spcBef>
              </a:pPr>
              <a:r>
                <a:rPr lang="en-US" sz="1350" b="1" dirty="0">
                  <a:solidFill>
                    <a:srgbClr val="000000"/>
                  </a:solidFill>
                  <a:latin typeface="Calibri" panose="020F0502020204030204" pitchFamily="34" charset="0"/>
                  <a:ea typeface="+mn-ea"/>
                  <a:cs typeface="Arial" panose="020B0604020202020204" pitchFamily="34" charset="0"/>
                </a:rPr>
                <a:t>OS Proportion</a:t>
              </a:r>
            </a:p>
          </p:txBody>
        </p:sp>
        <p:sp>
          <p:nvSpPr>
            <p:cNvPr id="20" name="Line 51">
              <a:extLst>
                <a:ext uri="{FF2B5EF4-FFF2-40B4-BE49-F238E27FC236}">
                  <a16:creationId xmlns:a16="http://schemas.microsoft.com/office/drawing/2014/main" id="{64EA8169-B686-FBBE-0FEB-43AA85798E65}"/>
                </a:ext>
              </a:extLst>
            </p:cNvPr>
            <p:cNvSpPr>
              <a:spLocks noChangeShapeType="1"/>
            </p:cNvSpPr>
            <p:nvPr/>
          </p:nvSpPr>
          <p:spPr bwMode="auto">
            <a:xfrm rot="5400000">
              <a:off x="1219598" y="4086929"/>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21" name="Line 51">
              <a:extLst>
                <a:ext uri="{FF2B5EF4-FFF2-40B4-BE49-F238E27FC236}">
                  <a16:creationId xmlns:a16="http://schemas.microsoft.com/office/drawing/2014/main" id="{F3F87A41-C600-412F-2E60-D8112C6A06F8}"/>
                </a:ext>
              </a:extLst>
            </p:cNvPr>
            <p:cNvSpPr>
              <a:spLocks noChangeShapeType="1"/>
            </p:cNvSpPr>
            <p:nvPr/>
          </p:nvSpPr>
          <p:spPr bwMode="auto">
            <a:xfrm rot="5400000">
              <a:off x="1219598" y="2079641"/>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22" name="Line 51">
              <a:extLst>
                <a:ext uri="{FF2B5EF4-FFF2-40B4-BE49-F238E27FC236}">
                  <a16:creationId xmlns:a16="http://schemas.microsoft.com/office/drawing/2014/main" id="{8A1B15FD-3781-A626-80F4-D5B8456C4B02}"/>
                </a:ext>
              </a:extLst>
            </p:cNvPr>
            <p:cNvSpPr>
              <a:spLocks noChangeShapeType="1"/>
            </p:cNvSpPr>
            <p:nvPr/>
          </p:nvSpPr>
          <p:spPr bwMode="auto">
            <a:xfrm rot="5400000">
              <a:off x="1219598" y="2581463"/>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23" name="Line 51">
              <a:extLst>
                <a:ext uri="{FF2B5EF4-FFF2-40B4-BE49-F238E27FC236}">
                  <a16:creationId xmlns:a16="http://schemas.microsoft.com/office/drawing/2014/main" id="{59902D07-D129-BA39-F4FD-D709A2EE537A}"/>
                </a:ext>
              </a:extLst>
            </p:cNvPr>
            <p:cNvSpPr>
              <a:spLocks noChangeShapeType="1"/>
            </p:cNvSpPr>
            <p:nvPr/>
          </p:nvSpPr>
          <p:spPr bwMode="auto">
            <a:xfrm rot="5400000">
              <a:off x="1219598" y="3585107"/>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24" name="Line 51">
              <a:extLst>
                <a:ext uri="{FF2B5EF4-FFF2-40B4-BE49-F238E27FC236}">
                  <a16:creationId xmlns:a16="http://schemas.microsoft.com/office/drawing/2014/main" id="{0E5823C3-172F-4778-0637-1746450174F0}"/>
                </a:ext>
              </a:extLst>
            </p:cNvPr>
            <p:cNvSpPr>
              <a:spLocks noChangeShapeType="1"/>
            </p:cNvSpPr>
            <p:nvPr/>
          </p:nvSpPr>
          <p:spPr bwMode="auto">
            <a:xfrm rot="5400000">
              <a:off x="1219598" y="2330552"/>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25" name="Line 51">
              <a:extLst>
                <a:ext uri="{FF2B5EF4-FFF2-40B4-BE49-F238E27FC236}">
                  <a16:creationId xmlns:a16="http://schemas.microsoft.com/office/drawing/2014/main" id="{B0960ADB-FA10-C099-1A33-A815D08AFDDF}"/>
                </a:ext>
              </a:extLst>
            </p:cNvPr>
            <p:cNvSpPr>
              <a:spLocks noChangeShapeType="1"/>
            </p:cNvSpPr>
            <p:nvPr/>
          </p:nvSpPr>
          <p:spPr bwMode="auto">
            <a:xfrm rot="5400000">
              <a:off x="1219598" y="2832374"/>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26" name="Line 51">
              <a:extLst>
                <a:ext uri="{FF2B5EF4-FFF2-40B4-BE49-F238E27FC236}">
                  <a16:creationId xmlns:a16="http://schemas.microsoft.com/office/drawing/2014/main" id="{766B67C6-6494-6987-A31C-22DD27B118CC}"/>
                </a:ext>
              </a:extLst>
            </p:cNvPr>
            <p:cNvSpPr>
              <a:spLocks noChangeShapeType="1"/>
            </p:cNvSpPr>
            <p:nvPr/>
          </p:nvSpPr>
          <p:spPr bwMode="auto">
            <a:xfrm rot="5400000">
              <a:off x="1219598" y="4588751"/>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27" name="Line 51">
              <a:extLst>
                <a:ext uri="{FF2B5EF4-FFF2-40B4-BE49-F238E27FC236}">
                  <a16:creationId xmlns:a16="http://schemas.microsoft.com/office/drawing/2014/main" id="{52C4CE54-F88F-D3FD-73A2-63DEE050085E}"/>
                </a:ext>
              </a:extLst>
            </p:cNvPr>
            <p:cNvSpPr>
              <a:spLocks noChangeShapeType="1"/>
            </p:cNvSpPr>
            <p:nvPr/>
          </p:nvSpPr>
          <p:spPr bwMode="auto">
            <a:xfrm rot="5400000">
              <a:off x="1219598" y="3836018"/>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28" name="Line 51">
              <a:extLst>
                <a:ext uri="{FF2B5EF4-FFF2-40B4-BE49-F238E27FC236}">
                  <a16:creationId xmlns:a16="http://schemas.microsoft.com/office/drawing/2014/main" id="{A85016D3-A46F-D6E4-BA09-AB0899DCD265}"/>
                </a:ext>
              </a:extLst>
            </p:cNvPr>
            <p:cNvSpPr>
              <a:spLocks noChangeShapeType="1"/>
            </p:cNvSpPr>
            <p:nvPr/>
          </p:nvSpPr>
          <p:spPr bwMode="auto">
            <a:xfrm rot="5400000">
              <a:off x="1219598" y="4337840"/>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29" name="Line 51">
              <a:extLst>
                <a:ext uri="{FF2B5EF4-FFF2-40B4-BE49-F238E27FC236}">
                  <a16:creationId xmlns:a16="http://schemas.microsoft.com/office/drawing/2014/main" id="{1AEBC2AC-BDE1-2419-1841-847B6AD297FD}"/>
                </a:ext>
              </a:extLst>
            </p:cNvPr>
            <p:cNvSpPr>
              <a:spLocks noChangeShapeType="1"/>
            </p:cNvSpPr>
            <p:nvPr/>
          </p:nvSpPr>
          <p:spPr bwMode="auto">
            <a:xfrm rot="5400000">
              <a:off x="1226296" y="3083285"/>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sp>
          <p:nvSpPr>
            <p:cNvPr id="30" name="Line 51">
              <a:extLst>
                <a:ext uri="{FF2B5EF4-FFF2-40B4-BE49-F238E27FC236}">
                  <a16:creationId xmlns:a16="http://schemas.microsoft.com/office/drawing/2014/main" id="{46FAA859-8885-BE00-59A7-AFB79DA35536}"/>
                </a:ext>
              </a:extLst>
            </p:cNvPr>
            <p:cNvSpPr>
              <a:spLocks noChangeShapeType="1"/>
            </p:cNvSpPr>
            <p:nvPr/>
          </p:nvSpPr>
          <p:spPr bwMode="auto">
            <a:xfrm rot="5400000">
              <a:off x="1234014" y="3334196"/>
              <a:ext cx="0" cy="94772"/>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defTabSz="685800" eaLnBrk="0" hangingPunct="0"/>
              <a:endParaRPr lang="en-US" sz="1350" b="1">
                <a:solidFill>
                  <a:srgbClr val="000000"/>
                </a:solidFill>
                <a:latin typeface="Calibri" panose="020F0502020204030204" pitchFamily="34" charset="0"/>
                <a:ea typeface="+mn-ea"/>
                <a:cs typeface="Arial" panose="020B0604020202020204" pitchFamily="34" charset="0"/>
              </a:endParaRPr>
            </a:p>
          </p:txBody>
        </p:sp>
        <p:grpSp>
          <p:nvGrpSpPr>
            <p:cNvPr id="34" name="Group 33">
              <a:extLst>
                <a:ext uri="{FF2B5EF4-FFF2-40B4-BE49-F238E27FC236}">
                  <a16:creationId xmlns:a16="http://schemas.microsoft.com/office/drawing/2014/main" id="{8C5BD940-72F2-A2F9-A1BD-F935806053F5}"/>
                </a:ext>
              </a:extLst>
            </p:cNvPr>
            <p:cNvGrpSpPr/>
            <p:nvPr/>
          </p:nvGrpSpPr>
          <p:grpSpPr>
            <a:xfrm>
              <a:off x="714447" y="1968240"/>
              <a:ext cx="524286" cy="2855550"/>
              <a:chOff x="517680" y="1968240"/>
              <a:chExt cx="524286" cy="2855550"/>
            </a:xfrm>
          </p:grpSpPr>
          <p:sp>
            <p:nvSpPr>
              <p:cNvPr id="15" name="TextBox 14">
                <a:extLst>
                  <a:ext uri="{FF2B5EF4-FFF2-40B4-BE49-F238E27FC236}">
                    <a16:creationId xmlns:a16="http://schemas.microsoft.com/office/drawing/2014/main" id="{60828DB3-1F3E-8166-B021-5534A47E7A52}"/>
                  </a:ext>
                </a:extLst>
              </p:cNvPr>
              <p:cNvSpPr txBox="1"/>
              <p:nvPr/>
            </p:nvSpPr>
            <p:spPr bwMode="auto">
              <a:xfrm>
                <a:off x="517680" y="1968240"/>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1.0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7FD8EA8-25C6-3F48-27D4-D3272D5F35CB}"/>
                  </a:ext>
                </a:extLst>
              </p:cNvPr>
              <p:cNvSpPr txBox="1"/>
              <p:nvPr/>
            </p:nvSpPr>
            <p:spPr bwMode="auto">
              <a:xfrm>
                <a:off x="517680" y="3981836"/>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0.2</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E89EA91E-06E5-697C-F8EB-99F092B8AB40}"/>
                  </a:ext>
                </a:extLst>
              </p:cNvPr>
              <p:cNvSpPr txBox="1"/>
              <p:nvPr/>
            </p:nvSpPr>
            <p:spPr bwMode="auto">
              <a:xfrm>
                <a:off x="714436" y="4485235"/>
                <a:ext cx="327530"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09BCFD5-FCF4-8B5D-66E5-FE2F3A1B0ACE}"/>
                  </a:ext>
                </a:extLst>
              </p:cNvPr>
              <p:cNvSpPr txBox="1"/>
              <p:nvPr/>
            </p:nvSpPr>
            <p:spPr bwMode="auto">
              <a:xfrm>
                <a:off x="517680" y="3478436"/>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0.4</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DCDB0331-A94E-229A-B9AF-2A00DE7FC69F}"/>
                  </a:ext>
                </a:extLst>
              </p:cNvPr>
              <p:cNvSpPr txBox="1"/>
              <p:nvPr/>
            </p:nvSpPr>
            <p:spPr bwMode="auto">
              <a:xfrm>
                <a:off x="517680" y="2975038"/>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0.6</a:t>
                </a:r>
                <a:endParaRPr lang="en-US" sz="1050" dirty="0">
                  <a:solidFill>
                    <a:srgbClr val="FFFFFF"/>
                  </a:solidFill>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79C8C5DD-B845-13AE-F13C-6F524985874E}"/>
                  </a:ext>
                </a:extLst>
              </p:cNvPr>
              <p:cNvSpPr txBox="1"/>
              <p:nvPr/>
            </p:nvSpPr>
            <p:spPr bwMode="auto">
              <a:xfrm>
                <a:off x="517680" y="2471639"/>
                <a:ext cx="524286" cy="3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r" defTabSz="685800" eaLnBrk="0" hangingPunct="0"/>
                <a:r>
                  <a:rPr lang="en-US" sz="1050" dirty="0">
                    <a:solidFill>
                      <a:srgbClr val="000000"/>
                    </a:solidFill>
                    <a:latin typeface="Calibri" panose="020F0502020204030204" pitchFamily="34" charset="0"/>
                    <a:ea typeface="+mn-ea"/>
                    <a:cs typeface="Arial" panose="020B0604020202020204" pitchFamily="34" charset="0"/>
                  </a:rPr>
                  <a:t>0.8</a:t>
                </a:r>
                <a:endParaRPr lang="en-US" sz="1050" dirty="0">
                  <a:solidFill>
                    <a:srgbClr val="FFFFFF"/>
                  </a:solidFill>
                  <a:latin typeface="Arial" panose="020B0604020202020204" pitchFamily="34" charset="0"/>
                  <a:ea typeface="+mn-ea"/>
                  <a:cs typeface="Arial" panose="020B0604020202020204" pitchFamily="34" charset="0"/>
                </a:endParaRPr>
              </a:p>
            </p:txBody>
          </p:sp>
        </p:grpSp>
      </p:grpSp>
      <p:grpSp>
        <p:nvGrpSpPr>
          <p:cNvPr id="31873" name="Group 31872">
            <a:extLst>
              <a:ext uri="{FF2B5EF4-FFF2-40B4-BE49-F238E27FC236}">
                <a16:creationId xmlns:a16="http://schemas.microsoft.com/office/drawing/2014/main" id="{581D0BB6-0378-5876-35E9-7A49C4C5D214}"/>
              </a:ext>
            </a:extLst>
          </p:cNvPr>
          <p:cNvGrpSpPr/>
          <p:nvPr/>
        </p:nvGrpSpPr>
        <p:grpSpPr>
          <a:xfrm>
            <a:off x="975946" y="1544446"/>
            <a:ext cx="4208585" cy="1355889"/>
            <a:chOff x="1301262" y="2056086"/>
            <a:chExt cx="5611446" cy="1807852"/>
          </a:xfrm>
        </p:grpSpPr>
        <p:sp>
          <p:nvSpPr>
            <p:cNvPr id="31805" name="Freeform 31804">
              <a:extLst>
                <a:ext uri="{FF2B5EF4-FFF2-40B4-BE49-F238E27FC236}">
                  <a16:creationId xmlns:a16="http://schemas.microsoft.com/office/drawing/2014/main" id="{25F603CB-7EB8-DBF2-BDED-15F1C5B6D6C0}"/>
                </a:ext>
              </a:extLst>
            </p:cNvPr>
            <p:cNvSpPr/>
            <p:nvPr/>
          </p:nvSpPr>
          <p:spPr bwMode="auto">
            <a:xfrm>
              <a:off x="1301262" y="2121877"/>
              <a:ext cx="5611446" cy="1641231"/>
            </a:xfrm>
            <a:custGeom>
              <a:avLst/>
              <a:gdLst>
                <a:gd name="connsiteX0" fmla="*/ 0 w 5611446"/>
                <a:gd name="connsiteY0" fmla="*/ 0 h 1641231"/>
                <a:gd name="connsiteX1" fmla="*/ 42984 w 5611446"/>
                <a:gd name="connsiteY1" fmla="*/ 0 h 1641231"/>
                <a:gd name="connsiteX2" fmla="*/ 42984 w 5611446"/>
                <a:gd name="connsiteY2" fmla="*/ 0 h 1641231"/>
                <a:gd name="connsiteX3" fmla="*/ 70338 w 5611446"/>
                <a:gd name="connsiteY3" fmla="*/ 27354 h 1641231"/>
                <a:gd name="connsiteX4" fmla="*/ 70338 w 5611446"/>
                <a:gd name="connsiteY4" fmla="*/ 27354 h 1641231"/>
                <a:gd name="connsiteX5" fmla="*/ 156307 w 5611446"/>
                <a:gd name="connsiteY5" fmla="*/ 27354 h 1641231"/>
                <a:gd name="connsiteX6" fmla="*/ 156307 w 5611446"/>
                <a:gd name="connsiteY6" fmla="*/ 70338 h 1641231"/>
                <a:gd name="connsiteX7" fmla="*/ 156307 w 5611446"/>
                <a:gd name="connsiteY7" fmla="*/ 70338 h 1641231"/>
                <a:gd name="connsiteX8" fmla="*/ 183661 w 5611446"/>
                <a:gd name="connsiteY8" fmla="*/ 97692 h 1641231"/>
                <a:gd name="connsiteX9" fmla="*/ 230553 w 5611446"/>
                <a:gd name="connsiteY9" fmla="*/ 97692 h 1641231"/>
                <a:gd name="connsiteX10" fmla="*/ 230553 w 5611446"/>
                <a:gd name="connsiteY10" fmla="*/ 156308 h 1641231"/>
                <a:gd name="connsiteX11" fmla="*/ 269630 w 5611446"/>
                <a:gd name="connsiteY11" fmla="*/ 156308 h 1641231"/>
                <a:gd name="connsiteX12" fmla="*/ 269630 w 5611446"/>
                <a:gd name="connsiteY12" fmla="*/ 156308 h 1641231"/>
                <a:gd name="connsiteX13" fmla="*/ 300891 w 5611446"/>
                <a:gd name="connsiteY13" fmla="*/ 187569 h 1641231"/>
                <a:gd name="connsiteX14" fmla="*/ 300891 w 5611446"/>
                <a:gd name="connsiteY14" fmla="*/ 211015 h 1641231"/>
                <a:gd name="connsiteX15" fmla="*/ 351692 w 5611446"/>
                <a:gd name="connsiteY15" fmla="*/ 211015 h 1641231"/>
                <a:gd name="connsiteX16" fmla="*/ 351692 w 5611446"/>
                <a:gd name="connsiteY16" fmla="*/ 254000 h 1641231"/>
                <a:gd name="connsiteX17" fmla="*/ 429846 w 5611446"/>
                <a:gd name="connsiteY17" fmla="*/ 254000 h 1641231"/>
                <a:gd name="connsiteX18" fmla="*/ 429846 w 5611446"/>
                <a:gd name="connsiteY18" fmla="*/ 304800 h 1641231"/>
                <a:gd name="connsiteX19" fmla="*/ 492369 w 5611446"/>
                <a:gd name="connsiteY19" fmla="*/ 304800 h 1641231"/>
                <a:gd name="connsiteX20" fmla="*/ 492369 w 5611446"/>
                <a:gd name="connsiteY20" fmla="*/ 328246 h 1641231"/>
                <a:gd name="connsiteX21" fmla="*/ 527538 w 5611446"/>
                <a:gd name="connsiteY21" fmla="*/ 328246 h 1641231"/>
                <a:gd name="connsiteX22" fmla="*/ 527538 w 5611446"/>
                <a:gd name="connsiteY22" fmla="*/ 328246 h 1641231"/>
                <a:gd name="connsiteX23" fmla="*/ 558800 w 5611446"/>
                <a:gd name="connsiteY23" fmla="*/ 359508 h 1641231"/>
                <a:gd name="connsiteX24" fmla="*/ 558800 w 5611446"/>
                <a:gd name="connsiteY24" fmla="*/ 379046 h 1641231"/>
                <a:gd name="connsiteX25" fmla="*/ 613507 w 5611446"/>
                <a:gd name="connsiteY25" fmla="*/ 379046 h 1641231"/>
                <a:gd name="connsiteX26" fmla="*/ 613507 w 5611446"/>
                <a:gd name="connsiteY26" fmla="*/ 379046 h 1641231"/>
                <a:gd name="connsiteX27" fmla="*/ 636953 w 5611446"/>
                <a:gd name="connsiteY27" fmla="*/ 402492 h 1641231"/>
                <a:gd name="connsiteX28" fmla="*/ 636953 w 5611446"/>
                <a:gd name="connsiteY28" fmla="*/ 445477 h 1641231"/>
                <a:gd name="connsiteX29" fmla="*/ 695569 w 5611446"/>
                <a:gd name="connsiteY29" fmla="*/ 445477 h 1641231"/>
                <a:gd name="connsiteX30" fmla="*/ 695569 w 5611446"/>
                <a:gd name="connsiteY30" fmla="*/ 445477 h 1641231"/>
                <a:gd name="connsiteX31" fmla="*/ 730738 w 5611446"/>
                <a:gd name="connsiteY31" fmla="*/ 480646 h 1641231"/>
                <a:gd name="connsiteX32" fmla="*/ 730738 w 5611446"/>
                <a:gd name="connsiteY32" fmla="*/ 515815 h 1641231"/>
                <a:gd name="connsiteX33" fmla="*/ 785446 w 5611446"/>
                <a:gd name="connsiteY33" fmla="*/ 515815 h 1641231"/>
                <a:gd name="connsiteX34" fmla="*/ 785446 w 5611446"/>
                <a:gd name="connsiteY34" fmla="*/ 550985 h 1641231"/>
                <a:gd name="connsiteX35" fmla="*/ 840153 w 5611446"/>
                <a:gd name="connsiteY35" fmla="*/ 550985 h 1641231"/>
                <a:gd name="connsiteX36" fmla="*/ 840153 w 5611446"/>
                <a:gd name="connsiteY36" fmla="*/ 593969 h 1641231"/>
                <a:gd name="connsiteX37" fmla="*/ 898769 w 5611446"/>
                <a:gd name="connsiteY37" fmla="*/ 593969 h 1641231"/>
                <a:gd name="connsiteX38" fmla="*/ 898769 w 5611446"/>
                <a:gd name="connsiteY38" fmla="*/ 617415 h 1641231"/>
                <a:gd name="connsiteX39" fmla="*/ 949569 w 5611446"/>
                <a:gd name="connsiteY39" fmla="*/ 617415 h 1641231"/>
                <a:gd name="connsiteX40" fmla="*/ 949569 w 5611446"/>
                <a:gd name="connsiteY40" fmla="*/ 617415 h 1641231"/>
                <a:gd name="connsiteX41" fmla="*/ 949569 w 5611446"/>
                <a:gd name="connsiteY41" fmla="*/ 617415 h 1641231"/>
                <a:gd name="connsiteX42" fmla="*/ 949569 w 5611446"/>
                <a:gd name="connsiteY42" fmla="*/ 652585 h 1641231"/>
                <a:gd name="connsiteX43" fmla="*/ 1008184 w 5611446"/>
                <a:gd name="connsiteY43" fmla="*/ 652585 h 1641231"/>
                <a:gd name="connsiteX44" fmla="*/ 1008184 w 5611446"/>
                <a:gd name="connsiteY44" fmla="*/ 699477 h 1641231"/>
                <a:gd name="connsiteX45" fmla="*/ 1027723 w 5611446"/>
                <a:gd name="connsiteY45" fmla="*/ 699477 h 1641231"/>
                <a:gd name="connsiteX46" fmla="*/ 1027723 w 5611446"/>
                <a:gd name="connsiteY46" fmla="*/ 699477 h 1641231"/>
                <a:gd name="connsiteX47" fmla="*/ 1027723 w 5611446"/>
                <a:gd name="connsiteY47" fmla="*/ 734646 h 1641231"/>
                <a:gd name="connsiteX48" fmla="*/ 1113692 w 5611446"/>
                <a:gd name="connsiteY48" fmla="*/ 734646 h 1641231"/>
                <a:gd name="connsiteX49" fmla="*/ 1105876 w 5611446"/>
                <a:gd name="connsiteY49" fmla="*/ 742462 h 1641231"/>
                <a:gd name="connsiteX50" fmla="*/ 1176215 w 5611446"/>
                <a:gd name="connsiteY50" fmla="*/ 742462 h 1641231"/>
                <a:gd name="connsiteX51" fmla="*/ 1176215 w 5611446"/>
                <a:gd name="connsiteY51" fmla="*/ 765908 h 1641231"/>
                <a:gd name="connsiteX52" fmla="*/ 1258276 w 5611446"/>
                <a:gd name="connsiteY52" fmla="*/ 765908 h 1641231"/>
                <a:gd name="connsiteX53" fmla="*/ 1258276 w 5611446"/>
                <a:gd name="connsiteY53" fmla="*/ 789354 h 1641231"/>
                <a:gd name="connsiteX54" fmla="*/ 1383323 w 5611446"/>
                <a:gd name="connsiteY54" fmla="*/ 789354 h 1641231"/>
                <a:gd name="connsiteX55" fmla="*/ 1383323 w 5611446"/>
                <a:gd name="connsiteY55" fmla="*/ 828431 h 1641231"/>
                <a:gd name="connsiteX56" fmla="*/ 1438030 w 5611446"/>
                <a:gd name="connsiteY56" fmla="*/ 828431 h 1641231"/>
                <a:gd name="connsiteX57" fmla="*/ 1438030 w 5611446"/>
                <a:gd name="connsiteY57" fmla="*/ 828431 h 1641231"/>
                <a:gd name="connsiteX58" fmla="*/ 1465384 w 5611446"/>
                <a:gd name="connsiteY58" fmla="*/ 855785 h 1641231"/>
                <a:gd name="connsiteX59" fmla="*/ 1500553 w 5611446"/>
                <a:gd name="connsiteY59" fmla="*/ 855785 h 1641231"/>
                <a:gd name="connsiteX60" fmla="*/ 1500553 w 5611446"/>
                <a:gd name="connsiteY60" fmla="*/ 914400 h 1641231"/>
                <a:gd name="connsiteX61" fmla="*/ 1543538 w 5611446"/>
                <a:gd name="connsiteY61" fmla="*/ 914400 h 1641231"/>
                <a:gd name="connsiteX62" fmla="*/ 1543538 w 5611446"/>
                <a:gd name="connsiteY62" fmla="*/ 926123 h 1641231"/>
                <a:gd name="connsiteX63" fmla="*/ 1598246 w 5611446"/>
                <a:gd name="connsiteY63" fmla="*/ 926123 h 1641231"/>
                <a:gd name="connsiteX64" fmla="*/ 1598246 w 5611446"/>
                <a:gd name="connsiteY64" fmla="*/ 926123 h 1641231"/>
                <a:gd name="connsiteX65" fmla="*/ 1660769 w 5611446"/>
                <a:gd name="connsiteY65" fmla="*/ 926123 h 1641231"/>
                <a:gd name="connsiteX66" fmla="*/ 1660769 w 5611446"/>
                <a:gd name="connsiteY66" fmla="*/ 965200 h 1641231"/>
                <a:gd name="connsiteX67" fmla="*/ 1731107 w 5611446"/>
                <a:gd name="connsiteY67" fmla="*/ 965200 h 1641231"/>
                <a:gd name="connsiteX68" fmla="*/ 1731107 w 5611446"/>
                <a:gd name="connsiteY68" fmla="*/ 965200 h 1641231"/>
                <a:gd name="connsiteX69" fmla="*/ 1731107 w 5611446"/>
                <a:gd name="connsiteY69" fmla="*/ 1004277 h 1641231"/>
                <a:gd name="connsiteX70" fmla="*/ 1840523 w 5611446"/>
                <a:gd name="connsiteY70" fmla="*/ 1004277 h 1641231"/>
                <a:gd name="connsiteX71" fmla="*/ 1953846 w 5611446"/>
                <a:gd name="connsiteY71" fmla="*/ 1004277 h 1641231"/>
                <a:gd name="connsiteX72" fmla="*/ 1953846 w 5611446"/>
                <a:gd name="connsiteY72" fmla="*/ 1004277 h 1641231"/>
                <a:gd name="connsiteX73" fmla="*/ 2039815 w 5611446"/>
                <a:gd name="connsiteY73" fmla="*/ 1004277 h 1641231"/>
                <a:gd name="connsiteX74" fmla="*/ 2039815 w 5611446"/>
                <a:gd name="connsiteY74" fmla="*/ 1051169 h 1641231"/>
                <a:gd name="connsiteX75" fmla="*/ 2090615 w 5611446"/>
                <a:gd name="connsiteY75" fmla="*/ 1051169 h 1641231"/>
                <a:gd name="connsiteX76" fmla="*/ 2192215 w 5611446"/>
                <a:gd name="connsiteY76" fmla="*/ 1051169 h 1641231"/>
                <a:gd name="connsiteX77" fmla="*/ 2192215 w 5611446"/>
                <a:gd name="connsiteY77" fmla="*/ 1051169 h 1641231"/>
                <a:gd name="connsiteX78" fmla="*/ 2223477 w 5611446"/>
                <a:gd name="connsiteY78" fmla="*/ 1082431 h 1641231"/>
                <a:gd name="connsiteX79" fmla="*/ 2254738 w 5611446"/>
                <a:gd name="connsiteY79" fmla="*/ 1082431 h 1641231"/>
                <a:gd name="connsiteX80" fmla="*/ 2301630 w 5611446"/>
                <a:gd name="connsiteY80" fmla="*/ 1082431 h 1641231"/>
                <a:gd name="connsiteX81" fmla="*/ 2301630 w 5611446"/>
                <a:gd name="connsiteY81" fmla="*/ 1129323 h 1641231"/>
                <a:gd name="connsiteX82" fmla="*/ 2489200 w 5611446"/>
                <a:gd name="connsiteY82" fmla="*/ 1129323 h 1641231"/>
                <a:gd name="connsiteX83" fmla="*/ 2489200 w 5611446"/>
                <a:gd name="connsiteY83" fmla="*/ 1129323 h 1641231"/>
                <a:gd name="connsiteX84" fmla="*/ 2516554 w 5611446"/>
                <a:gd name="connsiteY84" fmla="*/ 1156677 h 1641231"/>
                <a:gd name="connsiteX85" fmla="*/ 2516554 w 5611446"/>
                <a:gd name="connsiteY85" fmla="*/ 1203569 h 1641231"/>
                <a:gd name="connsiteX86" fmla="*/ 2598615 w 5611446"/>
                <a:gd name="connsiteY86" fmla="*/ 1203569 h 1641231"/>
                <a:gd name="connsiteX87" fmla="*/ 2598615 w 5611446"/>
                <a:gd name="connsiteY87" fmla="*/ 1246554 h 1641231"/>
                <a:gd name="connsiteX88" fmla="*/ 2633784 w 5611446"/>
                <a:gd name="connsiteY88" fmla="*/ 1246554 h 1641231"/>
                <a:gd name="connsiteX89" fmla="*/ 2633784 w 5611446"/>
                <a:gd name="connsiteY89" fmla="*/ 1281723 h 1641231"/>
                <a:gd name="connsiteX90" fmla="*/ 2696307 w 5611446"/>
                <a:gd name="connsiteY90" fmla="*/ 1281723 h 1641231"/>
                <a:gd name="connsiteX91" fmla="*/ 2747107 w 5611446"/>
                <a:gd name="connsiteY91" fmla="*/ 1281723 h 1641231"/>
                <a:gd name="connsiteX92" fmla="*/ 2747107 w 5611446"/>
                <a:gd name="connsiteY92" fmla="*/ 1324708 h 1641231"/>
                <a:gd name="connsiteX93" fmla="*/ 2836984 w 5611446"/>
                <a:gd name="connsiteY93" fmla="*/ 1324708 h 1641231"/>
                <a:gd name="connsiteX94" fmla="*/ 2836984 w 5611446"/>
                <a:gd name="connsiteY94" fmla="*/ 1324708 h 1641231"/>
                <a:gd name="connsiteX95" fmla="*/ 2836984 w 5611446"/>
                <a:gd name="connsiteY95" fmla="*/ 1363785 h 1641231"/>
                <a:gd name="connsiteX96" fmla="*/ 2922953 w 5611446"/>
                <a:gd name="connsiteY96" fmla="*/ 1363785 h 1641231"/>
                <a:gd name="connsiteX97" fmla="*/ 3051907 w 5611446"/>
                <a:gd name="connsiteY97" fmla="*/ 1363785 h 1641231"/>
                <a:gd name="connsiteX98" fmla="*/ 3051907 w 5611446"/>
                <a:gd name="connsiteY98" fmla="*/ 1395046 h 1641231"/>
                <a:gd name="connsiteX99" fmla="*/ 3427046 w 5611446"/>
                <a:gd name="connsiteY99" fmla="*/ 1395046 h 1641231"/>
                <a:gd name="connsiteX100" fmla="*/ 3427046 w 5611446"/>
                <a:gd name="connsiteY100" fmla="*/ 1395046 h 1641231"/>
                <a:gd name="connsiteX101" fmla="*/ 3427046 w 5611446"/>
                <a:gd name="connsiteY101" fmla="*/ 1449754 h 1641231"/>
                <a:gd name="connsiteX102" fmla="*/ 3501292 w 5611446"/>
                <a:gd name="connsiteY102" fmla="*/ 1449754 h 1641231"/>
                <a:gd name="connsiteX103" fmla="*/ 3501292 w 5611446"/>
                <a:gd name="connsiteY103" fmla="*/ 1449754 h 1641231"/>
                <a:gd name="connsiteX104" fmla="*/ 3501292 w 5611446"/>
                <a:gd name="connsiteY104" fmla="*/ 1449754 h 1641231"/>
                <a:gd name="connsiteX105" fmla="*/ 3501292 w 5611446"/>
                <a:gd name="connsiteY105" fmla="*/ 1484923 h 1641231"/>
                <a:gd name="connsiteX106" fmla="*/ 3571630 w 5611446"/>
                <a:gd name="connsiteY106" fmla="*/ 1484923 h 1641231"/>
                <a:gd name="connsiteX107" fmla="*/ 3571630 w 5611446"/>
                <a:gd name="connsiteY107" fmla="*/ 1477108 h 1641231"/>
                <a:gd name="connsiteX108" fmla="*/ 3571630 w 5611446"/>
                <a:gd name="connsiteY108" fmla="*/ 1496646 h 1641231"/>
                <a:gd name="connsiteX109" fmla="*/ 3665415 w 5611446"/>
                <a:gd name="connsiteY109" fmla="*/ 1496646 h 1641231"/>
                <a:gd name="connsiteX110" fmla="*/ 3665415 w 5611446"/>
                <a:gd name="connsiteY110" fmla="*/ 1508369 h 1641231"/>
                <a:gd name="connsiteX111" fmla="*/ 3747476 w 5611446"/>
                <a:gd name="connsiteY111" fmla="*/ 1508369 h 1641231"/>
                <a:gd name="connsiteX112" fmla="*/ 3747476 w 5611446"/>
                <a:gd name="connsiteY112" fmla="*/ 1508369 h 1641231"/>
                <a:gd name="connsiteX113" fmla="*/ 3747476 w 5611446"/>
                <a:gd name="connsiteY113" fmla="*/ 1543538 h 1641231"/>
                <a:gd name="connsiteX114" fmla="*/ 4212492 w 5611446"/>
                <a:gd name="connsiteY114" fmla="*/ 1543538 h 1641231"/>
                <a:gd name="connsiteX115" fmla="*/ 4212492 w 5611446"/>
                <a:gd name="connsiteY115" fmla="*/ 1582615 h 1641231"/>
                <a:gd name="connsiteX116" fmla="*/ 4212492 w 5611446"/>
                <a:gd name="connsiteY116" fmla="*/ 1582615 h 1641231"/>
                <a:gd name="connsiteX117" fmla="*/ 4247661 w 5611446"/>
                <a:gd name="connsiteY117" fmla="*/ 1582615 h 1641231"/>
                <a:gd name="connsiteX118" fmla="*/ 4247661 w 5611446"/>
                <a:gd name="connsiteY118" fmla="*/ 1641231 h 1641231"/>
                <a:gd name="connsiteX119" fmla="*/ 5611446 w 5611446"/>
                <a:gd name="connsiteY119" fmla="*/ 1641231 h 164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5611446" h="1641231">
                  <a:moveTo>
                    <a:pt x="0" y="0"/>
                  </a:moveTo>
                  <a:lnTo>
                    <a:pt x="42984" y="0"/>
                  </a:lnTo>
                  <a:lnTo>
                    <a:pt x="42984" y="0"/>
                  </a:lnTo>
                  <a:lnTo>
                    <a:pt x="70338" y="27354"/>
                  </a:lnTo>
                  <a:lnTo>
                    <a:pt x="70338" y="27354"/>
                  </a:lnTo>
                  <a:lnTo>
                    <a:pt x="156307" y="27354"/>
                  </a:lnTo>
                  <a:lnTo>
                    <a:pt x="156307" y="70338"/>
                  </a:lnTo>
                  <a:lnTo>
                    <a:pt x="156307" y="70338"/>
                  </a:lnTo>
                  <a:lnTo>
                    <a:pt x="183661" y="97692"/>
                  </a:lnTo>
                  <a:lnTo>
                    <a:pt x="230553" y="97692"/>
                  </a:lnTo>
                  <a:lnTo>
                    <a:pt x="230553" y="156308"/>
                  </a:lnTo>
                  <a:lnTo>
                    <a:pt x="269630" y="156308"/>
                  </a:lnTo>
                  <a:lnTo>
                    <a:pt x="269630" y="156308"/>
                  </a:lnTo>
                  <a:lnTo>
                    <a:pt x="300891" y="187569"/>
                  </a:lnTo>
                  <a:lnTo>
                    <a:pt x="300891" y="211015"/>
                  </a:lnTo>
                  <a:lnTo>
                    <a:pt x="351692" y="211015"/>
                  </a:lnTo>
                  <a:lnTo>
                    <a:pt x="351692" y="254000"/>
                  </a:lnTo>
                  <a:lnTo>
                    <a:pt x="429846" y="254000"/>
                  </a:lnTo>
                  <a:lnTo>
                    <a:pt x="429846" y="304800"/>
                  </a:lnTo>
                  <a:lnTo>
                    <a:pt x="492369" y="304800"/>
                  </a:lnTo>
                  <a:lnTo>
                    <a:pt x="492369" y="328246"/>
                  </a:lnTo>
                  <a:lnTo>
                    <a:pt x="527538" y="328246"/>
                  </a:lnTo>
                  <a:lnTo>
                    <a:pt x="527538" y="328246"/>
                  </a:lnTo>
                  <a:lnTo>
                    <a:pt x="558800" y="359508"/>
                  </a:lnTo>
                  <a:lnTo>
                    <a:pt x="558800" y="379046"/>
                  </a:lnTo>
                  <a:lnTo>
                    <a:pt x="613507" y="379046"/>
                  </a:lnTo>
                  <a:lnTo>
                    <a:pt x="613507" y="379046"/>
                  </a:lnTo>
                  <a:lnTo>
                    <a:pt x="636953" y="402492"/>
                  </a:lnTo>
                  <a:lnTo>
                    <a:pt x="636953" y="445477"/>
                  </a:lnTo>
                  <a:lnTo>
                    <a:pt x="695569" y="445477"/>
                  </a:lnTo>
                  <a:lnTo>
                    <a:pt x="695569" y="445477"/>
                  </a:lnTo>
                  <a:lnTo>
                    <a:pt x="730738" y="480646"/>
                  </a:lnTo>
                  <a:lnTo>
                    <a:pt x="730738" y="515815"/>
                  </a:lnTo>
                  <a:lnTo>
                    <a:pt x="785446" y="515815"/>
                  </a:lnTo>
                  <a:lnTo>
                    <a:pt x="785446" y="550985"/>
                  </a:lnTo>
                  <a:lnTo>
                    <a:pt x="840153" y="550985"/>
                  </a:lnTo>
                  <a:lnTo>
                    <a:pt x="840153" y="593969"/>
                  </a:lnTo>
                  <a:lnTo>
                    <a:pt x="898769" y="593969"/>
                  </a:lnTo>
                  <a:lnTo>
                    <a:pt x="898769" y="617415"/>
                  </a:lnTo>
                  <a:lnTo>
                    <a:pt x="949569" y="617415"/>
                  </a:lnTo>
                  <a:lnTo>
                    <a:pt x="949569" y="617415"/>
                  </a:lnTo>
                  <a:lnTo>
                    <a:pt x="949569" y="617415"/>
                  </a:lnTo>
                  <a:lnTo>
                    <a:pt x="949569" y="652585"/>
                  </a:lnTo>
                  <a:lnTo>
                    <a:pt x="1008184" y="652585"/>
                  </a:lnTo>
                  <a:lnTo>
                    <a:pt x="1008184" y="699477"/>
                  </a:lnTo>
                  <a:lnTo>
                    <a:pt x="1027723" y="699477"/>
                  </a:lnTo>
                  <a:lnTo>
                    <a:pt x="1027723" y="699477"/>
                  </a:lnTo>
                  <a:lnTo>
                    <a:pt x="1027723" y="734646"/>
                  </a:lnTo>
                  <a:lnTo>
                    <a:pt x="1113692" y="734646"/>
                  </a:lnTo>
                  <a:lnTo>
                    <a:pt x="1105876" y="742462"/>
                  </a:lnTo>
                  <a:lnTo>
                    <a:pt x="1176215" y="742462"/>
                  </a:lnTo>
                  <a:lnTo>
                    <a:pt x="1176215" y="765908"/>
                  </a:lnTo>
                  <a:lnTo>
                    <a:pt x="1258276" y="765908"/>
                  </a:lnTo>
                  <a:lnTo>
                    <a:pt x="1258276" y="789354"/>
                  </a:lnTo>
                  <a:lnTo>
                    <a:pt x="1383323" y="789354"/>
                  </a:lnTo>
                  <a:lnTo>
                    <a:pt x="1383323" y="828431"/>
                  </a:lnTo>
                  <a:lnTo>
                    <a:pt x="1438030" y="828431"/>
                  </a:lnTo>
                  <a:lnTo>
                    <a:pt x="1438030" y="828431"/>
                  </a:lnTo>
                  <a:lnTo>
                    <a:pt x="1465384" y="855785"/>
                  </a:lnTo>
                  <a:lnTo>
                    <a:pt x="1500553" y="855785"/>
                  </a:lnTo>
                  <a:lnTo>
                    <a:pt x="1500553" y="914400"/>
                  </a:lnTo>
                  <a:lnTo>
                    <a:pt x="1543538" y="914400"/>
                  </a:lnTo>
                  <a:lnTo>
                    <a:pt x="1543538" y="926123"/>
                  </a:lnTo>
                  <a:lnTo>
                    <a:pt x="1598246" y="926123"/>
                  </a:lnTo>
                  <a:lnTo>
                    <a:pt x="1598246" y="926123"/>
                  </a:lnTo>
                  <a:lnTo>
                    <a:pt x="1660769" y="926123"/>
                  </a:lnTo>
                  <a:lnTo>
                    <a:pt x="1660769" y="965200"/>
                  </a:lnTo>
                  <a:lnTo>
                    <a:pt x="1731107" y="965200"/>
                  </a:lnTo>
                  <a:lnTo>
                    <a:pt x="1731107" y="965200"/>
                  </a:lnTo>
                  <a:lnTo>
                    <a:pt x="1731107" y="1004277"/>
                  </a:lnTo>
                  <a:lnTo>
                    <a:pt x="1840523" y="1004277"/>
                  </a:lnTo>
                  <a:lnTo>
                    <a:pt x="1953846" y="1004277"/>
                  </a:lnTo>
                  <a:lnTo>
                    <a:pt x="1953846" y="1004277"/>
                  </a:lnTo>
                  <a:lnTo>
                    <a:pt x="2039815" y="1004277"/>
                  </a:lnTo>
                  <a:lnTo>
                    <a:pt x="2039815" y="1051169"/>
                  </a:lnTo>
                  <a:lnTo>
                    <a:pt x="2090615" y="1051169"/>
                  </a:lnTo>
                  <a:lnTo>
                    <a:pt x="2192215" y="1051169"/>
                  </a:lnTo>
                  <a:lnTo>
                    <a:pt x="2192215" y="1051169"/>
                  </a:lnTo>
                  <a:lnTo>
                    <a:pt x="2223477" y="1082431"/>
                  </a:lnTo>
                  <a:lnTo>
                    <a:pt x="2254738" y="1082431"/>
                  </a:lnTo>
                  <a:lnTo>
                    <a:pt x="2301630" y="1082431"/>
                  </a:lnTo>
                  <a:lnTo>
                    <a:pt x="2301630" y="1129323"/>
                  </a:lnTo>
                  <a:lnTo>
                    <a:pt x="2489200" y="1129323"/>
                  </a:lnTo>
                  <a:lnTo>
                    <a:pt x="2489200" y="1129323"/>
                  </a:lnTo>
                  <a:lnTo>
                    <a:pt x="2516554" y="1156677"/>
                  </a:lnTo>
                  <a:lnTo>
                    <a:pt x="2516554" y="1203569"/>
                  </a:lnTo>
                  <a:lnTo>
                    <a:pt x="2598615" y="1203569"/>
                  </a:lnTo>
                  <a:lnTo>
                    <a:pt x="2598615" y="1246554"/>
                  </a:lnTo>
                  <a:lnTo>
                    <a:pt x="2633784" y="1246554"/>
                  </a:lnTo>
                  <a:lnTo>
                    <a:pt x="2633784" y="1281723"/>
                  </a:lnTo>
                  <a:lnTo>
                    <a:pt x="2696307" y="1281723"/>
                  </a:lnTo>
                  <a:lnTo>
                    <a:pt x="2747107" y="1281723"/>
                  </a:lnTo>
                  <a:lnTo>
                    <a:pt x="2747107" y="1324708"/>
                  </a:lnTo>
                  <a:lnTo>
                    <a:pt x="2836984" y="1324708"/>
                  </a:lnTo>
                  <a:lnTo>
                    <a:pt x="2836984" y="1324708"/>
                  </a:lnTo>
                  <a:lnTo>
                    <a:pt x="2836984" y="1363785"/>
                  </a:lnTo>
                  <a:lnTo>
                    <a:pt x="2922953" y="1363785"/>
                  </a:lnTo>
                  <a:lnTo>
                    <a:pt x="3051907" y="1363785"/>
                  </a:lnTo>
                  <a:lnTo>
                    <a:pt x="3051907" y="1395046"/>
                  </a:lnTo>
                  <a:lnTo>
                    <a:pt x="3427046" y="1395046"/>
                  </a:lnTo>
                  <a:lnTo>
                    <a:pt x="3427046" y="1395046"/>
                  </a:lnTo>
                  <a:lnTo>
                    <a:pt x="3427046" y="1449754"/>
                  </a:lnTo>
                  <a:lnTo>
                    <a:pt x="3501292" y="1449754"/>
                  </a:lnTo>
                  <a:lnTo>
                    <a:pt x="3501292" y="1449754"/>
                  </a:lnTo>
                  <a:lnTo>
                    <a:pt x="3501292" y="1449754"/>
                  </a:lnTo>
                  <a:lnTo>
                    <a:pt x="3501292" y="1484923"/>
                  </a:lnTo>
                  <a:lnTo>
                    <a:pt x="3571630" y="1484923"/>
                  </a:lnTo>
                  <a:lnTo>
                    <a:pt x="3571630" y="1477108"/>
                  </a:lnTo>
                  <a:lnTo>
                    <a:pt x="3571630" y="1496646"/>
                  </a:lnTo>
                  <a:lnTo>
                    <a:pt x="3665415" y="1496646"/>
                  </a:lnTo>
                  <a:lnTo>
                    <a:pt x="3665415" y="1508369"/>
                  </a:lnTo>
                  <a:lnTo>
                    <a:pt x="3747476" y="1508369"/>
                  </a:lnTo>
                  <a:lnTo>
                    <a:pt x="3747476" y="1508369"/>
                  </a:lnTo>
                  <a:lnTo>
                    <a:pt x="3747476" y="1543538"/>
                  </a:lnTo>
                  <a:lnTo>
                    <a:pt x="4212492" y="1543538"/>
                  </a:lnTo>
                  <a:lnTo>
                    <a:pt x="4212492" y="1582615"/>
                  </a:lnTo>
                  <a:lnTo>
                    <a:pt x="4212492" y="1582615"/>
                  </a:lnTo>
                  <a:lnTo>
                    <a:pt x="4247661" y="1582615"/>
                  </a:lnTo>
                  <a:lnTo>
                    <a:pt x="4247661" y="1641231"/>
                  </a:lnTo>
                  <a:lnTo>
                    <a:pt x="5611446" y="1641231"/>
                  </a:lnTo>
                </a:path>
              </a:pathLst>
            </a:custGeom>
            <a:noFill/>
            <a:ln w="28575">
              <a:solidFill>
                <a:srgbClr val="E1471D"/>
              </a:solidFill>
              <a:miter lim="800000"/>
              <a:headEnd/>
              <a:tailEnd/>
            </a:ln>
          </p:spPr>
          <p:txBody>
            <a:bodyPr rtlCol="0" anchor="ctr"/>
            <a:lstStyle/>
            <a:p>
              <a:pPr algn="ctr" defTabSz="685800" eaLnBrk="0" hangingPunct="0"/>
              <a:endParaRPr lang="en-US" sz="1350" b="1">
                <a:solidFill>
                  <a:srgbClr val="FFFFFF"/>
                </a:solidFill>
                <a:latin typeface="Arial" panose="020B0604020202020204" pitchFamily="34" charset="0"/>
                <a:ea typeface="+mn-ea"/>
                <a:cs typeface="Arial" panose="020B0604020202020204" pitchFamily="34" charset="0"/>
              </a:endParaRPr>
            </a:p>
          </p:txBody>
        </p:sp>
        <p:cxnSp>
          <p:nvCxnSpPr>
            <p:cNvPr id="31765" name="Straight Connector 31764">
              <a:extLst>
                <a:ext uri="{FF2B5EF4-FFF2-40B4-BE49-F238E27FC236}">
                  <a16:creationId xmlns:a16="http://schemas.microsoft.com/office/drawing/2014/main" id="{14C13A2B-524E-6568-BBAD-7C28AEAB3A82}"/>
                </a:ext>
              </a:extLst>
            </p:cNvPr>
            <p:cNvCxnSpPr/>
            <p:nvPr/>
          </p:nvCxnSpPr>
          <p:spPr bwMode="auto">
            <a:xfrm>
              <a:off x="1317733" y="2056086"/>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7" name="Straight Connector 31806">
              <a:extLst>
                <a:ext uri="{FF2B5EF4-FFF2-40B4-BE49-F238E27FC236}">
                  <a16:creationId xmlns:a16="http://schemas.microsoft.com/office/drawing/2014/main" id="{B2446F55-C7D4-A6DE-C535-DB756E3035DC}"/>
                </a:ext>
              </a:extLst>
            </p:cNvPr>
            <p:cNvCxnSpPr/>
            <p:nvPr/>
          </p:nvCxnSpPr>
          <p:spPr bwMode="auto">
            <a:xfrm>
              <a:off x="1724896" y="2319366"/>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8" name="Straight Connector 31807">
              <a:extLst>
                <a:ext uri="{FF2B5EF4-FFF2-40B4-BE49-F238E27FC236}">
                  <a16:creationId xmlns:a16="http://schemas.microsoft.com/office/drawing/2014/main" id="{9A04A871-6871-F784-AC7C-D02D2E80F982}"/>
                </a:ext>
              </a:extLst>
            </p:cNvPr>
            <p:cNvCxnSpPr/>
            <p:nvPr/>
          </p:nvCxnSpPr>
          <p:spPr bwMode="auto">
            <a:xfrm>
              <a:off x="5259601" y="3609761"/>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09" name="Straight Connector 31808">
              <a:extLst>
                <a:ext uri="{FF2B5EF4-FFF2-40B4-BE49-F238E27FC236}">
                  <a16:creationId xmlns:a16="http://schemas.microsoft.com/office/drawing/2014/main" id="{F5E83AF7-5059-0C97-7087-0A4E2EC43057}"/>
                </a:ext>
              </a:extLst>
            </p:cNvPr>
            <p:cNvCxnSpPr/>
            <p:nvPr/>
          </p:nvCxnSpPr>
          <p:spPr bwMode="auto">
            <a:xfrm>
              <a:off x="5440534" y="3601041"/>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0" name="Straight Connector 31809">
              <a:extLst>
                <a:ext uri="{FF2B5EF4-FFF2-40B4-BE49-F238E27FC236}">
                  <a16:creationId xmlns:a16="http://schemas.microsoft.com/office/drawing/2014/main" id="{C2EA06E3-F499-9388-FFC9-E50AA92DF30A}"/>
                </a:ext>
              </a:extLst>
            </p:cNvPr>
            <p:cNvCxnSpPr/>
            <p:nvPr/>
          </p:nvCxnSpPr>
          <p:spPr bwMode="auto">
            <a:xfrm>
              <a:off x="6434943" y="370531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1" name="Straight Connector 31810">
              <a:extLst>
                <a:ext uri="{FF2B5EF4-FFF2-40B4-BE49-F238E27FC236}">
                  <a16:creationId xmlns:a16="http://schemas.microsoft.com/office/drawing/2014/main" id="{E76F8EEB-7171-77C2-AF05-7CC22E3E3CF1}"/>
                </a:ext>
              </a:extLst>
            </p:cNvPr>
            <p:cNvCxnSpPr/>
            <p:nvPr/>
          </p:nvCxnSpPr>
          <p:spPr bwMode="auto">
            <a:xfrm>
              <a:off x="1334436" y="2056086"/>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2" name="Straight Connector 31811">
              <a:extLst>
                <a:ext uri="{FF2B5EF4-FFF2-40B4-BE49-F238E27FC236}">
                  <a16:creationId xmlns:a16="http://schemas.microsoft.com/office/drawing/2014/main" id="{EBFCD788-97DE-A249-7A6B-6EB35ECD2DDC}"/>
                </a:ext>
              </a:extLst>
            </p:cNvPr>
            <p:cNvCxnSpPr/>
            <p:nvPr/>
          </p:nvCxnSpPr>
          <p:spPr bwMode="auto">
            <a:xfrm>
              <a:off x="1377163" y="2111658"/>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3" name="Straight Connector 31812">
              <a:extLst>
                <a:ext uri="{FF2B5EF4-FFF2-40B4-BE49-F238E27FC236}">
                  <a16:creationId xmlns:a16="http://schemas.microsoft.com/office/drawing/2014/main" id="{F2AAC8AD-3CE2-BEC4-720D-1E0C9D38EC47}"/>
                </a:ext>
              </a:extLst>
            </p:cNvPr>
            <p:cNvCxnSpPr/>
            <p:nvPr/>
          </p:nvCxnSpPr>
          <p:spPr bwMode="auto">
            <a:xfrm>
              <a:off x="1407396" y="2121877"/>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4" name="Straight Connector 31813">
              <a:extLst>
                <a:ext uri="{FF2B5EF4-FFF2-40B4-BE49-F238E27FC236}">
                  <a16:creationId xmlns:a16="http://schemas.microsoft.com/office/drawing/2014/main" id="{54540CCD-FCB8-5055-7E61-4E9F699E6B1C}"/>
                </a:ext>
              </a:extLst>
            </p:cNvPr>
            <p:cNvCxnSpPr/>
            <p:nvPr/>
          </p:nvCxnSpPr>
          <p:spPr bwMode="auto">
            <a:xfrm>
              <a:off x="6211071" y="3708490"/>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5" name="Straight Connector 31814">
              <a:extLst>
                <a:ext uri="{FF2B5EF4-FFF2-40B4-BE49-F238E27FC236}">
                  <a16:creationId xmlns:a16="http://schemas.microsoft.com/office/drawing/2014/main" id="{98B156FA-052D-C212-75D4-DF55B4CD4DD6}"/>
                </a:ext>
              </a:extLst>
            </p:cNvPr>
            <p:cNvCxnSpPr/>
            <p:nvPr/>
          </p:nvCxnSpPr>
          <p:spPr bwMode="auto">
            <a:xfrm>
              <a:off x="6862839" y="370531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6" name="Straight Connector 31815">
              <a:extLst>
                <a:ext uri="{FF2B5EF4-FFF2-40B4-BE49-F238E27FC236}">
                  <a16:creationId xmlns:a16="http://schemas.microsoft.com/office/drawing/2014/main" id="{29CA489E-9196-A28B-47D3-02F0645364B9}"/>
                </a:ext>
              </a:extLst>
            </p:cNvPr>
            <p:cNvCxnSpPr/>
            <p:nvPr/>
          </p:nvCxnSpPr>
          <p:spPr bwMode="auto">
            <a:xfrm>
              <a:off x="5682353" y="3697419"/>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7" name="Straight Connector 31816">
              <a:extLst>
                <a:ext uri="{FF2B5EF4-FFF2-40B4-BE49-F238E27FC236}">
                  <a16:creationId xmlns:a16="http://schemas.microsoft.com/office/drawing/2014/main" id="{E2650554-4F11-9925-B5E9-033BF8F7DC41}"/>
                </a:ext>
              </a:extLst>
            </p:cNvPr>
            <p:cNvCxnSpPr/>
            <p:nvPr/>
          </p:nvCxnSpPr>
          <p:spPr bwMode="auto">
            <a:xfrm>
              <a:off x="1538071" y="221153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8" name="Straight Connector 31817">
              <a:extLst>
                <a:ext uri="{FF2B5EF4-FFF2-40B4-BE49-F238E27FC236}">
                  <a16:creationId xmlns:a16="http://schemas.microsoft.com/office/drawing/2014/main" id="{398C9480-5DE9-4ABB-416D-0B128A31D6D5}"/>
                </a:ext>
              </a:extLst>
            </p:cNvPr>
            <p:cNvCxnSpPr/>
            <p:nvPr/>
          </p:nvCxnSpPr>
          <p:spPr bwMode="auto">
            <a:xfrm>
              <a:off x="1942995" y="247481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19" name="Straight Connector 31818">
              <a:extLst>
                <a:ext uri="{FF2B5EF4-FFF2-40B4-BE49-F238E27FC236}">
                  <a16:creationId xmlns:a16="http://schemas.microsoft.com/office/drawing/2014/main" id="{80312EFA-A98C-5B2E-9160-A79B6A378BB2}"/>
                </a:ext>
              </a:extLst>
            </p:cNvPr>
            <p:cNvCxnSpPr/>
            <p:nvPr/>
          </p:nvCxnSpPr>
          <p:spPr bwMode="auto">
            <a:xfrm>
              <a:off x="5749132" y="369984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0" name="Straight Connector 31819">
              <a:extLst>
                <a:ext uri="{FF2B5EF4-FFF2-40B4-BE49-F238E27FC236}">
                  <a16:creationId xmlns:a16="http://schemas.microsoft.com/office/drawing/2014/main" id="{C377BF8A-4D40-36B1-A786-B85E4FD8CB96}"/>
                </a:ext>
              </a:extLst>
            </p:cNvPr>
            <p:cNvCxnSpPr/>
            <p:nvPr/>
          </p:nvCxnSpPr>
          <p:spPr bwMode="auto">
            <a:xfrm>
              <a:off x="5796338" y="369901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1" name="Straight Connector 31820">
              <a:extLst>
                <a:ext uri="{FF2B5EF4-FFF2-40B4-BE49-F238E27FC236}">
                  <a16:creationId xmlns:a16="http://schemas.microsoft.com/office/drawing/2014/main" id="{2C81D8D4-31E0-758E-3C49-CDD2896BE888}"/>
                </a:ext>
              </a:extLst>
            </p:cNvPr>
            <p:cNvCxnSpPr/>
            <p:nvPr/>
          </p:nvCxnSpPr>
          <p:spPr bwMode="auto">
            <a:xfrm>
              <a:off x="1504845" y="219829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2" name="Straight Connector 31821">
              <a:extLst>
                <a:ext uri="{FF2B5EF4-FFF2-40B4-BE49-F238E27FC236}">
                  <a16:creationId xmlns:a16="http://schemas.microsoft.com/office/drawing/2014/main" id="{50A4653E-4F34-15DC-2C86-831BF7531CD4}"/>
                </a:ext>
              </a:extLst>
            </p:cNvPr>
            <p:cNvCxnSpPr/>
            <p:nvPr/>
          </p:nvCxnSpPr>
          <p:spPr bwMode="auto">
            <a:xfrm>
              <a:off x="3422695" y="311157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3" name="Straight Connector 31822">
              <a:extLst>
                <a:ext uri="{FF2B5EF4-FFF2-40B4-BE49-F238E27FC236}">
                  <a16:creationId xmlns:a16="http://schemas.microsoft.com/office/drawing/2014/main" id="{8E6167B7-CF89-AF48-FD15-FE3C05A7429E}"/>
                </a:ext>
              </a:extLst>
            </p:cNvPr>
            <p:cNvCxnSpPr/>
            <p:nvPr/>
          </p:nvCxnSpPr>
          <p:spPr bwMode="auto">
            <a:xfrm>
              <a:off x="5621150" y="3701888"/>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4" name="Straight Connector 31823">
              <a:extLst>
                <a:ext uri="{FF2B5EF4-FFF2-40B4-BE49-F238E27FC236}">
                  <a16:creationId xmlns:a16="http://schemas.microsoft.com/office/drawing/2014/main" id="{4DED9734-B0E9-68E4-1F9A-CAD3FD1A73C5}"/>
                </a:ext>
              </a:extLst>
            </p:cNvPr>
            <p:cNvCxnSpPr/>
            <p:nvPr/>
          </p:nvCxnSpPr>
          <p:spPr bwMode="auto">
            <a:xfrm>
              <a:off x="6273165" y="370531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5" name="Straight Connector 31824">
              <a:extLst>
                <a:ext uri="{FF2B5EF4-FFF2-40B4-BE49-F238E27FC236}">
                  <a16:creationId xmlns:a16="http://schemas.microsoft.com/office/drawing/2014/main" id="{E346A158-C15B-2BBF-8F68-8CB5FC063931}"/>
                </a:ext>
              </a:extLst>
            </p:cNvPr>
            <p:cNvCxnSpPr/>
            <p:nvPr/>
          </p:nvCxnSpPr>
          <p:spPr bwMode="auto">
            <a:xfrm>
              <a:off x="6912708" y="369901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6" name="Straight Connector 31825">
              <a:extLst>
                <a:ext uri="{FF2B5EF4-FFF2-40B4-BE49-F238E27FC236}">
                  <a16:creationId xmlns:a16="http://schemas.microsoft.com/office/drawing/2014/main" id="{F895A10B-2999-57F5-9E73-9A89A7516D54}"/>
                </a:ext>
              </a:extLst>
            </p:cNvPr>
            <p:cNvCxnSpPr/>
            <p:nvPr/>
          </p:nvCxnSpPr>
          <p:spPr bwMode="auto">
            <a:xfrm>
              <a:off x="5032270" y="3560476"/>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8" name="Straight Connector 31827">
              <a:extLst>
                <a:ext uri="{FF2B5EF4-FFF2-40B4-BE49-F238E27FC236}">
                  <a16:creationId xmlns:a16="http://schemas.microsoft.com/office/drawing/2014/main" id="{CD840C0D-1A07-D2BC-0C7D-23D050EB91F4}"/>
                </a:ext>
              </a:extLst>
            </p:cNvPr>
            <p:cNvCxnSpPr/>
            <p:nvPr/>
          </p:nvCxnSpPr>
          <p:spPr bwMode="auto">
            <a:xfrm>
              <a:off x="2757449" y="292133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29" name="Straight Connector 31828">
              <a:extLst>
                <a:ext uri="{FF2B5EF4-FFF2-40B4-BE49-F238E27FC236}">
                  <a16:creationId xmlns:a16="http://schemas.microsoft.com/office/drawing/2014/main" id="{6C62AB35-495A-90E3-AEA8-3001609D6CAB}"/>
                </a:ext>
              </a:extLst>
            </p:cNvPr>
            <p:cNvCxnSpPr/>
            <p:nvPr/>
          </p:nvCxnSpPr>
          <p:spPr bwMode="auto">
            <a:xfrm>
              <a:off x="3631466" y="3175068"/>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33" name="Straight Connector 31832">
              <a:extLst>
                <a:ext uri="{FF2B5EF4-FFF2-40B4-BE49-F238E27FC236}">
                  <a16:creationId xmlns:a16="http://schemas.microsoft.com/office/drawing/2014/main" id="{2D3D3594-5B45-8414-2B1A-C841896657D1}"/>
                </a:ext>
              </a:extLst>
            </p:cNvPr>
            <p:cNvCxnSpPr/>
            <p:nvPr/>
          </p:nvCxnSpPr>
          <p:spPr bwMode="auto">
            <a:xfrm>
              <a:off x="4347975" y="3422076"/>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39" name="Straight Connector 31838">
              <a:extLst>
                <a:ext uri="{FF2B5EF4-FFF2-40B4-BE49-F238E27FC236}">
                  <a16:creationId xmlns:a16="http://schemas.microsoft.com/office/drawing/2014/main" id="{E712869A-8941-B155-9D8D-15B5FA6CCF8A}"/>
                </a:ext>
              </a:extLst>
            </p:cNvPr>
            <p:cNvCxnSpPr/>
            <p:nvPr/>
          </p:nvCxnSpPr>
          <p:spPr bwMode="auto">
            <a:xfrm>
              <a:off x="3587394" y="316554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41" name="Straight Connector 31840">
              <a:extLst>
                <a:ext uri="{FF2B5EF4-FFF2-40B4-BE49-F238E27FC236}">
                  <a16:creationId xmlns:a16="http://schemas.microsoft.com/office/drawing/2014/main" id="{BFBAFEBC-A238-6881-E7BC-B26CFA5CD5E2}"/>
                </a:ext>
              </a:extLst>
            </p:cNvPr>
            <p:cNvCxnSpPr/>
            <p:nvPr/>
          </p:nvCxnSpPr>
          <p:spPr bwMode="auto">
            <a:xfrm>
              <a:off x="4836098" y="351674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49" name="Straight Connector 31848">
              <a:extLst>
                <a:ext uri="{FF2B5EF4-FFF2-40B4-BE49-F238E27FC236}">
                  <a16:creationId xmlns:a16="http://schemas.microsoft.com/office/drawing/2014/main" id="{58348612-7BF2-3F52-CC8D-1EA41E7E4E30}"/>
                </a:ext>
              </a:extLst>
            </p:cNvPr>
            <p:cNvCxnSpPr/>
            <p:nvPr/>
          </p:nvCxnSpPr>
          <p:spPr bwMode="auto">
            <a:xfrm>
              <a:off x="5282297" y="360979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50" name="Straight Connector 31849">
              <a:extLst>
                <a:ext uri="{FF2B5EF4-FFF2-40B4-BE49-F238E27FC236}">
                  <a16:creationId xmlns:a16="http://schemas.microsoft.com/office/drawing/2014/main" id="{B35F23B1-28AA-B08C-AF23-9F83711F629F}"/>
                </a:ext>
              </a:extLst>
            </p:cNvPr>
            <p:cNvCxnSpPr/>
            <p:nvPr/>
          </p:nvCxnSpPr>
          <p:spPr bwMode="auto">
            <a:xfrm>
              <a:off x="4041518" y="335487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53" name="Straight Connector 31852">
              <a:extLst>
                <a:ext uri="{FF2B5EF4-FFF2-40B4-BE49-F238E27FC236}">
                  <a16:creationId xmlns:a16="http://schemas.microsoft.com/office/drawing/2014/main" id="{60F13F98-A759-6AC9-3E1A-28B92B904F8B}"/>
                </a:ext>
              </a:extLst>
            </p:cNvPr>
            <p:cNvCxnSpPr/>
            <p:nvPr/>
          </p:nvCxnSpPr>
          <p:spPr bwMode="auto">
            <a:xfrm>
              <a:off x="5007046" y="3567787"/>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54" name="Straight Connector 31853">
              <a:extLst>
                <a:ext uri="{FF2B5EF4-FFF2-40B4-BE49-F238E27FC236}">
                  <a16:creationId xmlns:a16="http://schemas.microsoft.com/office/drawing/2014/main" id="{3D51494D-769C-FCB7-FC38-469F07FE031D}"/>
                </a:ext>
              </a:extLst>
            </p:cNvPr>
            <p:cNvCxnSpPr/>
            <p:nvPr/>
          </p:nvCxnSpPr>
          <p:spPr bwMode="auto">
            <a:xfrm>
              <a:off x="4884276" y="353649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57" name="Straight Connector 31856">
              <a:extLst>
                <a:ext uri="{FF2B5EF4-FFF2-40B4-BE49-F238E27FC236}">
                  <a16:creationId xmlns:a16="http://schemas.microsoft.com/office/drawing/2014/main" id="{2BA4914B-DB3C-E208-F232-DB4ED06EF7C4}"/>
                </a:ext>
              </a:extLst>
            </p:cNvPr>
            <p:cNvCxnSpPr/>
            <p:nvPr/>
          </p:nvCxnSpPr>
          <p:spPr bwMode="auto">
            <a:xfrm>
              <a:off x="4933695" y="355156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58" name="Straight Connector 31857">
              <a:extLst>
                <a:ext uri="{FF2B5EF4-FFF2-40B4-BE49-F238E27FC236}">
                  <a16:creationId xmlns:a16="http://schemas.microsoft.com/office/drawing/2014/main" id="{E021E635-8674-9A03-DF62-6590B30B3773}"/>
                </a:ext>
              </a:extLst>
            </p:cNvPr>
            <p:cNvCxnSpPr/>
            <p:nvPr/>
          </p:nvCxnSpPr>
          <p:spPr bwMode="auto">
            <a:xfrm>
              <a:off x="5089175" y="3597477"/>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59" name="Straight Connector 31858">
              <a:extLst>
                <a:ext uri="{FF2B5EF4-FFF2-40B4-BE49-F238E27FC236}">
                  <a16:creationId xmlns:a16="http://schemas.microsoft.com/office/drawing/2014/main" id="{77ACCB21-E31F-CFCB-68B1-385D0B24367A}"/>
                </a:ext>
              </a:extLst>
            </p:cNvPr>
            <p:cNvCxnSpPr/>
            <p:nvPr/>
          </p:nvCxnSpPr>
          <p:spPr bwMode="auto">
            <a:xfrm>
              <a:off x="5426492" y="3606586"/>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60" name="Straight Connector 31859">
              <a:extLst>
                <a:ext uri="{FF2B5EF4-FFF2-40B4-BE49-F238E27FC236}">
                  <a16:creationId xmlns:a16="http://schemas.microsoft.com/office/drawing/2014/main" id="{95BB1D1E-3771-8582-4E11-3251E3EBB202}"/>
                </a:ext>
              </a:extLst>
            </p:cNvPr>
            <p:cNvCxnSpPr/>
            <p:nvPr/>
          </p:nvCxnSpPr>
          <p:spPr bwMode="auto">
            <a:xfrm>
              <a:off x="5848000" y="370261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62" name="Straight Connector 31861">
              <a:extLst>
                <a:ext uri="{FF2B5EF4-FFF2-40B4-BE49-F238E27FC236}">
                  <a16:creationId xmlns:a16="http://schemas.microsoft.com/office/drawing/2014/main" id="{5408C28C-4CA3-2340-B370-1A7543D6F4EA}"/>
                </a:ext>
              </a:extLst>
            </p:cNvPr>
            <p:cNvCxnSpPr/>
            <p:nvPr/>
          </p:nvCxnSpPr>
          <p:spPr bwMode="auto">
            <a:xfrm>
              <a:off x="3858048" y="324361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63" name="Straight Connector 31862">
              <a:extLst>
                <a:ext uri="{FF2B5EF4-FFF2-40B4-BE49-F238E27FC236}">
                  <a16:creationId xmlns:a16="http://schemas.microsoft.com/office/drawing/2014/main" id="{557D12A0-8CEA-E268-A93A-DDFEEC0FB4F3}"/>
                </a:ext>
              </a:extLst>
            </p:cNvPr>
            <p:cNvCxnSpPr/>
            <p:nvPr/>
          </p:nvCxnSpPr>
          <p:spPr bwMode="auto">
            <a:xfrm>
              <a:off x="5061100" y="3567787"/>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64" name="Straight Connector 31863">
              <a:extLst>
                <a:ext uri="{FF2B5EF4-FFF2-40B4-BE49-F238E27FC236}">
                  <a16:creationId xmlns:a16="http://schemas.microsoft.com/office/drawing/2014/main" id="{F045BBA3-B3A9-9D3D-C667-CAB2B943B0F6}"/>
                </a:ext>
              </a:extLst>
            </p:cNvPr>
            <p:cNvCxnSpPr/>
            <p:nvPr/>
          </p:nvCxnSpPr>
          <p:spPr bwMode="auto">
            <a:xfrm>
              <a:off x="5579389" y="3708490"/>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65" name="Straight Connector 31864">
              <a:extLst>
                <a:ext uri="{FF2B5EF4-FFF2-40B4-BE49-F238E27FC236}">
                  <a16:creationId xmlns:a16="http://schemas.microsoft.com/office/drawing/2014/main" id="{A4E7E99D-8A13-B2B0-7084-196C13E415DE}"/>
                </a:ext>
              </a:extLst>
            </p:cNvPr>
            <p:cNvCxnSpPr/>
            <p:nvPr/>
          </p:nvCxnSpPr>
          <p:spPr bwMode="auto">
            <a:xfrm>
              <a:off x="4624649" y="344065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67" name="Straight Connector 31866">
              <a:extLst>
                <a:ext uri="{FF2B5EF4-FFF2-40B4-BE49-F238E27FC236}">
                  <a16:creationId xmlns:a16="http://schemas.microsoft.com/office/drawing/2014/main" id="{83CDFE6C-8DF0-5C05-A740-288714799534}"/>
                </a:ext>
              </a:extLst>
            </p:cNvPr>
            <p:cNvCxnSpPr/>
            <p:nvPr/>
          </p:nvCxnSpPr>
          <p:spPr bwMode="auto">
            <a:xfrm>
              <a:off x="4919332" y="3551564"/>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68" name="Straight Connector 31867">
              <a:extLst>
                <a:ext uri="{FF2B5EF4-FFF2-40B4-BE49-F238E27FC236}">
                  <a16:creationId xmlns:a16="http://schemas.microsoft.com/office/drawing/2014/main" id="{86818A08-A03B-9A84-8373-FB03958C6217}"/>
                </a:ext>
              </a:extLst>
            </p:cNvPr>
            <p:cNvCxnSpPr/>
            <p:nvPr/>
          </p:nvCxnSpPr>
          <p:spPr bwMode="auto">
            <a:xfrm>
              <a:off x="5195052" y="3605977"/>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69" name="Straight Connector 31868">
              <a:extLst>
                <a:ext uri="{FF2B5EF4-FFF2-40B4-BE49-F238E27FC236}">
                  <a16:creationId xmlns:a16="http://schemas.microsoft.com/office/drawing/2014/main" id="{DA222972-74D8-BEF9-99D1-A7408F0C27D6}"/>
                </a:ext>
              </a:extLst>
            </p:cNvPr>
            <p:cNvCxnSpPr/>
            <p:nvPr/>
          </p:nvCxnSpPr>
          <p:spPr bwMode="auto">
            <a:xfrm>
              <a:off x="5519496" y="3667729"/>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70" name="Straight Connector 31869">
              <a:extLst>
                <a:ext uri="{FF2B5EF4-FFF2-40B4-BE49-F238E27FC236}">
                  <a16:creationId xmlns:a16="http://schemas.microsoft.com/office/drawing/2014/main" id="{F56A71B3-94AE-240A-957A-A052D07DE43D}"/>
                </a:ext>
              </a:extLst>
            </p:cNvPr>
            <p:cNvCxnSpPr/>
            <p:nvPr/>
          </p:nvCxnSpPr>
          <p:spPr bwMode="auto">
            <a:xfrm>
              <a:off x="5542224" y="3699012"/>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71" name="Straight Connector 31870">
              <a:extLst>
                <a:ext uri="{FF2B5EF4-FFF2-40B4-BE49-F238E27FC236}">
                  <a16:creationId xmlns:a16="http://schemas.microsoft.com/office/drawing/2014/main" id="{768DA122-D705-00F2-24A2-C0644D27A7C8}"/>
                </a:ext>
              </a:extLst>
            </p:cNvPr>
            <p:cNvCxnSpPr/>
            <p:nvPr/>
          </p:nvCxnSpPr>
          <p:spPr bwMode="auto">
            <a:xfrm>
              <a:off x="6600387" y="3701043"/>
              <a:ext cx="0" cy="155448"/>
            </a:xfrm>
            <a:prstGeom prst="line">
              <a:avLst/>
            </a:prstGeom>
            <a:noFill/>
            <a:ln w="9525" cap="flat" cmpd="sng" algn="ctr">
              <a:solidFill>
                <a:srgbClr val="E1471D"/>
              </a:solidFill>
              <a:prstDash val="solid"/>
              <a:round/>
              <a:headEnd type="none" w="med" len="med"/>
              <a:tailEnd type="none" w="med" len="med"/>
            </a:ln>
            <a:effectLst/>
          </p:spPr>
        </p:cxnSp>
        <p:cxnSp>
          <p:nvCxnSpPr>
            <p:cNvPr id="31872" name="Straight Connector 31871">
              <a:extLst>
                <a:ext uri="{FF2B5EF4-FFF2-40B4-BE49-F238E27FC236}">
                  <a16:creationId xmlns:a16="http://schemas.microsoft.com/office/drawing/2014/main" id="{EB5D11FB-7E85-8F7D-C79F-2A43254190D9}"/>
                </a:ext>
              </a:extLst>
            </p:cNvPr>
            <p:cNvCxnSpPr/>
            <p:nvPr/>
          </p:nvCxnSpPr>
          <p:spPr bwMode="auto">
            <a:xfrm>
              <a:off x="6289040" y="3705312"/>
              <a:ext cx="0" cy="155448"/>
            </a:xfrm>
            <a:prstGeom prst="line">
              <a:avLst/>
            </a:prstGeom>
            <a:noFill/>
            <a:ln w="9525" cap="flat" cmpd="sng" algn="ctr">
              <a:solidFill>
                <a:srgbClr val="E1471D"/>
              </a:solidFill>
              <a:prstDash val="solid"/>
              <a:round/>
              <a:headEnd type="none" w="med" len="med"/>
              <a:tailEnd type="none" w="med" len="med"/>
            </a:ln>
            <a:effectLst/>
          </p:spPr>
        </p:cxnSp>
      </p:grpSp>
      <p:pic>
        <p:nvPicPr>
          <p:cNvPr id="4" name="Picture 3" descr="A logo for a fitness center&#10;&#10;Description automatically generated">
            <a:extLst>
              <a:ext uri="{FF2B5EF4-FFF2-40B4-BE49-F238E27FC236}">
                <a16:creationId xmlns:a16="http://schemas.microsoft.com/office/drawing/2014/main" id="{5DD87D32-48B2-E97F-DE30-0B06D42803E9}"/>
              </a:ext>
            </a:extLst>
          </p:cNvPr>
          <p:cNvPicPr>
            <a:picLocks noChangeAspect="1"/>
          </p:cNvPicPr>
          <p:nvPr/>
        </p:nvPicPr>
        <p:blipFill>
          <a:blip r:embed="rId3"/>
          <a:stretch>
            <a:fillRect/>
          </a:stretch>
        </p:blipFill>
        <p:spPr>
          <a:xfrm>
            <a:off x="6967359" y="4698824"/>
            <a:ext cx="1937922" cy="424671"/>
          </a:xfrm>
          <a:prstGeom prst="rect">
            <a:avLst/>
          </a:prstGeom>
        </p:spPr>
      </p:pic>
    </p:spTree>
    <p:extLst>
      <p:ext uri="{BB962C8B-B14F-4D97-AF65-F5344CB8AC3E}">
        <p14:creationId xmlns:p14="http://schemas.microsoft.com/office/powerpoint/2010/main" val="5773386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Room for more?</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endParaRPr lang="en-US" sz="845" dirty="0">
              <a:latin typeface="Arial" charset="0"/>
              <a:ea typeface="+mn-ea"/>
              <a:cs typeface="Lucida Sans Unicode"/>
            </a:endParaRPr>
          </a:p>
        </p:txBody>
      </p:sp>
      <p:pic>
        <p:nvPicPr>
          <p:cNvPr id="3" name="Picture 2" descr="A logo for a fitness center&#10;&#10;Description automatically generated">
            <a:extLst>
              <a:ext uri="{FF2B5EF4-FFF2-40B4-BE49-F238E27FC236}">
                <a16:creationId xmlns:a16="http://schemas.microsoft.com/office/drawing/2014/main" id="{2ACD60E0-E717-4885-59D0-F6BEA2276BC0}"/>
              </a:ext>
            </a:extLst>
          </p:cNvPr>
          <p:cNvPicPr>
            <a:picLocks noChangeAspect="1"/>
          </p:cNvPicPr>
          <p:nvPr/>
        </p:nvPicPr>
        <p:blipFill>
          <a:blip r:embed="rId3"/>
          <a:stretch>
            <a:fillRect/>
          </a:stretch>
        </p:blipFill>
        <p:spPr>
          <a:xfrm>
            <a:off x="2141658" y="4428639"/>
            <a:ext cx="2920536" cy="492153"/>
          </a:xfrm>
          <a:prstGeom prst="rect">
            <a:avLst/>
          </a:prstGeom>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9F0133-996B-CBBE-B9B2-7E05BF045F00}"/>
              </a:ext>
            </a:extLst>
          </p:cNvPr>
          <p:cNvSpPr>
            <a:spLocks noGrp="1"/>
          </p:cNvSpPr>
          <p:nvPr>
            <p:ph type="title"/>
          </p:nvPr>
        </p:nvSpPr>
        <p:spPr>
          <a:xfrm>
            <a:off x="473202" y="118866"/>
            <a:ext cx="2571750" cy="1290497"/>
          </a:xfrm>
        </p:spPr>
        <p:txBody>
          <a:bodyPr anchor="b">
            <a:normAutofit/>
          </a:bodyPr>
          <a:lstStyle/>
          <a:p>
            <a:r>
              <a:rPr lang="en-US" sz="4100" dirty="0"/>
              <a:t>RAS(ON)</a:t>
            </a:r>
            <a:r>
              <a:rPr lang="en-US" sz="4100" dirty="0" err="1"/>
              <a:t>i</a:t>
            </a:r>
            <a:endParaRPr lang="en-US" sz="4100" dirty="0"/>
          </a:p>
        </p:txBody>
      </p:sp>
      <p:pic>
        <p:nvPicPr>
          <p:cNvPr id="6146" name="Picture 2">
            <a:extLst>
              <a:ext uri="{FF2B5EF4-FFF2-40B4-BE49-F238E27FC236}">
                <a16:creationId xmlns:a16="http://schemas.microsoft.com/office/drawing/2014/main" id="{5C99759E-67C2-8EED-706C-6A0C16A3781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20600" y="480504"/>
            <a:ext cx="4718033" cy="41872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7A7913-A3E4-2483-1A4E-85E6327C3A64}"/>
              </a:ext>
            </a:extLst>
          </p:cNvPr>
          <p:cNvSpPr txBox="1"/>
          <p:nvPr/>
        </p:nvSpPr>
        <p:spPr>
          <a:xfrm>
            <a:off x="273378" y="4686597"/>
            <a:ext cx="2525050" cy="461665"/>
          </a:xfrm>
          <a:prstGeom prst="rect">
            <a:avLst/>
          </a:prstGeom>
          <a:noFill/>
        </p:spPr>
        <p:txBody>
          <a:bodyPr wrap="none" rtlCol="0">
            <a:spAutoFit/>
          </a:bodyPr>
          <a:lstStyle/>
          <a:p>
            <a:r>
              <a:rPr lang="en-US" sz="900" i="0" dirty="0">
                <a:effectLst/>
                <a:latin typeface="Helvetica Neue" panose="02000503000000020004" pitchFamily="2" charset="0"/>
                <a:hlinkClick r:id="rId3">
                  <a:extLst>
                    <a:ext uri="{A12FA001-AC4F-418D-AE19-62706E023703}">
                      <ahyp:hlinkClr xmlns:ahyp="http://schemas.microsoft.com/office/drawing/2018/hyperlinkcolor" val="tx"/>
                    </a:ext>
                  </a:extLst>
                </a:hlinkClick>
              </a:rPr>
              <a:t>Science. 2023 Aug 18; 381(6659): 794–799</a:t>
            </a:r>
            <a:r>
              <a:rPr lang="en-US" b="0" i="0" u="sng" dirty="0">
                <a:solidFill>
                  <a:srgbClr val="CCCCFF"/>
                </a:solidFill>
                <a:effectLst/>
                <a:latin typeface="Helvetica Neue" panose="02000503000000020004" pitchFamily="2" charset="0"/>
                <a:hlinkClick r:id="rId3">
                  <a:extLst>
                    <a:ext uri="{A12FA001-AC4F-418D-AE19-62706E023703}">
                      <ahyp:hlinkClr xmlns:ahyp="http://schemas.microsoft.com/office/drawing/2018/hyperlinkcolor" val="tx"/>
                    </a:ext>
                  </a:extLst>
                </a:hlinkClick>
              </a:rPr>
              <a:t>.</a:t>
            </a:r>
            <a:endParaRPr lang="en-US" dirty="0"/>
          </a:p>
        </p:txBody>
      </p:sp>
      <p:pic>
        <p:nvPicPr>
          <p:cNvPr id="6148" name="Picture 4">
            <a:hlinkClick r:id="rId4"/>
            <a:extLst>
              <a:ext uri="{FF2B5EF4-FFF2-40B4-BE49-F238E27FC236}">
                <a16:creationId xmlns:a16="http://schemas.microsoft.com/office/drawing/2014/main" id="{E38A3DB7-C830-F25D-B92C-BD3A5032F88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07390" y="2139063"/>
            <a:ext cx="3513209" cy="22778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logo for a fitness center&#10;&#10;Description automatically generated">
            <a:extLst>
              <a:ext uri="{FF2B5EF4-FFF2-40B4-BE49-F238E27FC236}">
                <a16:creationId xmlns:a16="http://schemas.microsoft.com/office/drawing/2014/main" id="{C40CC761-C8C7-B503-3EEC-A883DC312942}"/>
              </a:ext>
            </a:extLst>
          </p:cNvPr>
          <p:cNvPicPr>
            <a:picLocks noChangeAspect="1"/>
          </p:cNvPicPr>
          <p:nvPr/>
        </p:nvPicPr>
        <p:blipFill>
          <a:blip r:embed="rId6"/>
          <a:stretch>
            <a:fillRect/>
          </a:stretch>
        </p:blipFill>
        <p:spPr>
          <a:xfrm>
            <a:off x="6345574" y="4492758"/>
            <a:ext cx="1937922" cy="424671"/>
          </a:xfrm>
          <a:prstGeom prst="rect">
            <a:avLst/>
          </a:prstGeom>
        </p:spPr>
      </p:pic>
    </p:spTree>
    <p:extLst>
      <p:ext uri="{BB962C8B-B14F-4D97-AF65-F5344CB8AC3E}">
        <p14:creationId xmlns:p14="http://schemas.microsoft.com/office/powerpoint/2010/main" val="2883716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Objective Response Rates to KRAS G12C inhibitors by coalteration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endParaRPr lang="en-US" sz="845" dirty="0">
              <a:latin typeface="Arial" charset="0"/>
              <a:ea typeface="+mn-ea"/>
              <a:cs typeface="Lucida Sans Unicode"/>
            </a:endParaRPr>
          </a:p>
        </p:txBody>
      </p:sp>
      <p:pic>
        <p:nvPicPr>
          <p:cNvPr id="3" name="Picture 2" descr="A logo for a fitness center&#10;&#10;Description automatically generated">
            <a:extLst>
              <a:ext uri="{FF2B5EF4-FFF2-40B4-BE49-F238E27FC236}">
                <a16:creationId xmlns:a16="http://schemas.microsoft.com/office/drawing/2014/main" id="{E70315CE-F9B3-D908-DB00-C755A093A17D}"/>
              </a:ext>
            </a:extLst>
          </p:cNvPr>
          <p:cNvPicPr>
            <a:picLocks noChangeAspect="1"/>
          </p:cNvPicPr>
          <p:nvPr/>
        </p:nvPicPr>
        <p:blipFill>
          <a:blip r:embed="rId3"/>
          <a:stretch>
            <a:fillRect/>
          </a:stretch>
        </p:blipFill>
        <p:spPr>
          <a:xfrm>
            <a:off x="2131407" y="4428639"/>
            <a:ext cx="2874225" cy="424671"/>
          </a:xfrm>
          <a:prstGeom prst="rect">
            <a:avLst/>
          </a:prstGeom>
        </p:spPr>
      </p:pic>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Prognostic Value of KRAS Mutations in Patients Treated with Immunotherapy (PD1/PD-L1)</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endParaRPr lang="en-US" sz="845" dirty="0">
              <a:latin typeface="Arial" charset="0"/>
              <a:ea typeface="+mn-ea"/>
              <a:cs typeface="Lucida Sans Unicode"/>
            </a:endParaRPr>
          </a:p>
        </p:txBody>
      </p:sp>
      <p:pic>
        <p:nvPicPr>
          <p:cNvPr id="3" name="Picture 2" descr="A logo for a fitness center&#10;&#10;Description automatically generated">
            <a:extLst>
              <a:ext uri="{FF2B5EF4-FFF2-40B4-BE49-F238E27FC236}">
                <a16:creationId xmlns:a16="http://schemas.microsoft.com/office/drawing/2014/main" id="{0BECDAD6-3A6D-0CD1-4D80-D33327ED36DC}"/>
              </a:ext>
            </a:extLst>
          </p:cNvPr>
          <p:cNvPicPr>
            <a:picLocks noChangeAspect="1"/>
          </p:cNvPicPr>
          <p:nvPr/>
        </p:nvPicPr>
        <p:blipFill>
          <a:blip r:embed="rId3"/>
          <a:stretch>
            <a:fillRect/>
          </a:stretch>
        </p:blipFill>
        <p:spPr>
          <a:xfrm>
            <a:off x="2103127" y="4428639"/>
            <a:ext cx="2619702" cy="424671"/>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CD39-DAF2-5378-21C9-BFDD2B070A8A}"/>
              </a:ext>
            </a:extLst>
          </p:cNvPr>
          <p:cNvSpPr>
            <a:spLocks noGrp="1"/>
          </p:cNvSpPr>
          <p:nvPr>
            <p:ph type="title"/>
          </p:nvPr>
        </p:nvSpPr>
        <p:spPr/>
        <p:txBody>
          <a:bodyPr/>
          <a:lstStyle/>
          <a:p>
            <a:r>
              <a:rPr lang="en-US" dirty="0"/>
              <a:t>Electromagnetic Navigation (EMN)</a:t>
            </a:r>
          </a:p>
        </p:txBody>
      </p:sp>
      <p:pic>
        <p:nvPicPr>
          <p:cNvPr id="4" name="Picture 2">
            <a:extLst>
              <a:ext uri="{FF2B5EF4-FFF2-40B4-BE49-F238E27FC236}">
                <a16:creationId xmlns:a16="http://schemas.microsoft.com/office/drawing/2014/main" id="{FC82C8EE-1A19-91BE-C6E0-50CDA59689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449"/>
          <a:stretch/>
        </p:blipFill>
        <p:spPr bwMode="auto">
          <a:xfrm>
            <a:off x="5764192" y="1920829"/>
            <a:ext cx="3257624" cy="3168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5E233FD-1150-D7E4-BAF7-04F2A2431C8A}"/>
              </a:ext>
            </a:extLst>
          </p:cNvPr>
          <p:cNvSpPr txBox="1"/>
          <p:nvPr/>
        </p:nvSpPr>
        <p:spPr>
          <a:xfrm>
            <a:off x="3301801" y="3780308"/>
            <a:ext cx="2828835" cy="584775"/>
          </a:xfrm>
          <a:prstGeom prst="rect">
            <a:avLst/>
          </a:prstGeom>
          <a:noFill/>
        </p:spPr>
        <p:txBody>
          <a:bodyPr wrap="square">
            <a:spAutoFit/>
          </a:bodyPr>
          <a:lstStyle/>
          <a:p>
            <a:r>
              <a:rPr lang="en-US" sz="800" dirty="0">
                <a:solidFill>
                  <a:srgbClr val="002060"/>
                </a:solidFill>
                <a:latin typeface="Cambria" panose="02040503050406030204" pitchFamily="18" charset="0"/>
              </a:rPr>
              <a:t>Becker H.D </a:t>
            </a:r>
            <a:r>
              <a:rPr lang="en-US" sz="800" dirty="0" err="1">
                <a:solidFill>
                  <a:srgbClr val="002060"/>
                </a:solidFill>
                <a:latin typeface="Cambria" panose="02040503050406030204" pitchFamily="18" charset="0"/>
              </a:rPr>
              <a:t>Bronchoscopic</a:t>
            </a:r>
            <a:r>
              <a:rPr lang="en-US" sz="800" dirty="0">
                <a:solidFill>
                  <a:srgbClr val="002060"/>
                </a:solidFill>
                <a:latin typeface="Cambria" panose="02040503050406030204" pitchFamily="18" charset="0"/>
              </a:rPr>
              <a:t> biopsy of peripheral lung lesions under electromagnetic guidance: A pilot study. </a:t>
            </a:r>
            <a:r>
              <a:rPr lang="en-US" sz="800" i="1" dirty="0">
                <a:solidFill>
                  <a:srgbClr val="002060"/>
                </a:solidFill>
                <a:latin typeface="Cambria" panose="02040503050406030204" pitchFamily="18" charset="0"/>
              </a:rPr>
              <a:t>J. </a:t>
            </a:r>
            <a:r>
              <a:rPr lang="en-US" sz="800" i="1" dirty="0" err="1">
                <a:solidFill>
                  <a:srgbClr val="002060"/>
                </a:solidFill>
                <a:latin typeface="Cambria" panose="02040503050406030204" pitchFamily="18" charset="0"/>
              </a:rPr>
              <a:t>Bronchol</a:t>
            </a:r>
            <a:r>
              <a:rPr lang="en-US" sz="800" i="1" dirty="0">
                <a:solidFill>
                  <a:srgbClr val="002060"/>
                </a:solidFill>
                <a:latin typeface="Cambria" panose="02040503050406030204" pitchFamily="18" charset="0"/>
              </a:rPr>
              <a:t>. </a:t>
            </a:r>
            <a:r>
              <a:rPr lang="en-US" sz="800" i="1" dirty="0" err="1">
                <a:solidFill>
                  <a:srgbClr val="002060"/>
                </a:solidFill>
                <a:latin typeface="Cambria" panose="02040503050406030204" pitchFamily="18" charset="0"/>
              </a:rPr>
              <a:t>Interv</a:t>
            </a:r>
            <a:r>
              <a:rPr lang="en-US" sz="800" i="1" dirty="0">
                <a:solidFill>
                  <a:srgbClr val="002060"/>
                </a:solidFill>
                <a:latin typeface="Cambria" panose="02040503050406030204" pitchFamily="18" charset="0"/>
              </a:rPr>
              <a:t>. </a:t>
            </a:r>
            <a:r>
              <a:rPr lang="en-US" sz="800" i="1" dirty="0" err="1">
                <a:solidFill>
                  <a:srgbClr val="002060"/>
                </a:solidFill>
                <a:latin typeface="Cambria" panose="02040503050406030204" pitchFamily="18" charset="0"/>
              </a:rPr>
              <a:t>Pulmonol</a:t>
            </a:r>
            <a:r>
              <a:rPr lang="en-US" sz="800" i="1" dirty="0">
                <a:solidFill>
                  <a:srgbClr val="002060"/>
                </a:solidFill>
                <a:latin typeface="Cambria" panose="02040503050406030204" pitchFamily="18" charset="0"/>
              </a:rPr>
              <a:t>. </a:t>
            </a:r>
            <a:r>
              <a:rPr lang="en-US" sz="800" dirty="0">
                <a:solidFill>
                  <a:srgbClr val="002060"/>
                </a:solidFill>
                <a:latin typeface="Cambria" panose="02040503050406030204" pitchFamily="18" charset="0"/>
              </a:rPr>
              <a:t>2005;12:9–13.</a:t>
            </a:r>
          </a:p>
          <a:p>
            <a:r>
              <a:rPr lang="en-US" sz="800" dirty="0">
                <a:solidFill>
                  <a:srgbClr val="002060"/>
                </a:solidFill>
                <a:latin typeface="Cambria" panose="02040503050406030204" pitchFamily="18" charset="0"/>
              </a:rPr>
              <a:t>Rivera P. </a:t>
            </a:r>
            <a:r>
              <a:rPr lang="en-US" sz="800" i="1" dirty="0">
                <a:solidFill>
                  <a:srgbClr val="002060"/>
                </a:solidFill>
                <a:latin typeface="Cambria" panose="02040503050406030204" pitchFamily="18" charset="0"/>
              </a:rPr>
              <a:t>Chest. </a:t>
            </a:r>
            <a:r>
              <a:rPr lang="en-US" sz="800" dirty="0">
                <a:solidFill>
                  <a:srgbClr val="002060"/>
                </a:solidFill>
                <a:latin typeface="Cambria" panose="02040503050406030204" pitchFamily="18" charset="0"/>
              </a:rPr>
              <a:t>2013;143:e143S–e165S.</a:t>
            </a:r>
            <a:endParaRPr lang="en-US" sz="800" dirty="0">
              <a:solidFill>
                <a:srgbClr val="002060"/>
              </a:solidFill>
            </a:endParaRPr>
          </a:p>
        </p:txBody>
      </p:sp>
      <p:sp>
        <p:nvSpPr>
          <p:cNvPr id="3" name="Content Placeholder 2">
            <a:extLst>
              <a:ext uri="{FF2B5EF4-FFF2-40B4-BE49-F238E27FC236}">
                <a16:creationId xmlns:a16="http://schemas.microsoft.com/office/drawing/2014/main" id="{A4FE5B4D-CDA7-D791-A728-65EB5A0A84F1}"/>
              </a:ext>
            </a:extLst>
          </p:cNvPr>
          <p:cNvSpPr>
            <a:spLocks noGrp="1"/>
          </p:cNvSpPr>
          <p:nvPr>
            <p:ph idx="1"/>
          </p:nvPr>
        </p:nvSpPr>
        <p:spPr>
          <a:xfrm>
            <a:off x="3814582" y="917376"/>
            <a:ext cx="4209642" cy="3263504"/>
          </a:xfrm>
        </p:spPr>
        <p:txBody>
          <a:bodyPr/>
          <a:lstStyle/>
          <a:p>
            <a:r>
              <a:rPr lang="en-US" sz="1800" dirty="0"/>
              <a:t>Position sensor in the tip of a flexible probe through a bronchoscope</a:t>
            </a:r>
          </a:p>
          <a:p>
            <a:r>
              <a:rPr lang="en-US" sz="1800" dirty="0"/>
              <a:t>Diagnostic yield 68%</a:t>
            </a:r>
          </a:p>
          <a:p>
            <a:r>
              <a:rPr lang="en-US" sz="1800" dirty="0"/>
              <a:t>Pneumothorax rate 4%</a:t>
            </a:r>
          </a:p>
        </p:txBody>
      </p:sp>
    </p:spTree>
    <p:extLst>
      <p:ext uri="{BB962C8B-B14F-4D97-AF65-F5344CB8AC3E}">
        <p14:creationId xmlns:p14="http://schemas.microsoft.com/office/powerpoint/2010/main" val="1418211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71FE4-87BA-7AE5-5AC3-A1665C93C72D}"/>
              </a:ext>
            </a:extLst>
          </p:cNvPr>
          <p:cNvSpPr>
            <a:spLocks noGrp="1"/>
          </p:cNvSpPr>
          <p:nvPr>
            <p:ph type="title"/>
          </p:nvPr>
        </p:nvSpPr>
        <p:spPr>
          <a:xfrm>
            <a:off x="593890" y="327443"/>
            <a:ext cx="7805737" cy="856852"/>
          </a:xfrm>
        </p:spPr>
        <p:txBody>
          <a:bodyPr>
            <a:normAutofit/>
          </a:bodyPr>
          <a:lstStyle/>
          <a:p>
            <a:r>
              <a:rPr lang="en-US" sz="2700" dirty="0"/>
              <a:t>Acquired Mechanism of Resistance to KRAS-G12Ci</a:t>
            </a:r>
          </a:p>
        </p:txBody>
      </p:sp>
      <p:sp>
        <p:nvSpPr>
          <p:cNvPr id="5" name="Content Placeholder 4">
            <a:extLst>
              <a:ext uri="{FF2B5EF4-FFF2-40B4-BE49-F238E27FC236}">
                <a16:creationId xmlns:a16="http://schemas.microsoft.com/office/drawing/2014/main" id="{8901957C-0984-A3A5-9C5E-10FEEE4696C3}"/>
              </a:ext>
            </a:extLst>
          </p:cNvPr>
          <p:cNvSpPr>
            <a:spLocks noGrp="1"/>
          </p:cNvSpPr>
          <p:nvPr>
            <p:ph idx="1"/>
          </p:nvPr>
        </p:nvSpPr>
        <p:spPr/>
        <p:txBody>
          <a:bodyPr/>
          <a:lstStyle/>
          <a:p>
            <a:pPr marL="74853" indent="0">
              <a:buNone/>
            </a:pPr>
            <a:endParaRPr lang="en-US" dirty="0"/>
          </a:p>
        </p:txBody>
      </p:sp>
      <p:pic>
        <p:nvPicPr>
          <p:cNvPr id="2049" name="Picture 1" descr="Fig. 2">
            <a:extLst>
              <a:ext uri="{FF2B5EF4-FFF2-40B4-BE49-F238E27FC236}">
                <a16:creationId xmlns:a16="http://schemas.microsoft.com/office/drawing/2014/main" id="{BAC006F9-D90F-9E59-668D-9E703DD10BB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3889" y="1284682"/>
            <a:ext cx="8050489" cy="362668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B8D9B825-6C9A-6441-02F9-9F7146EE591A}"/>
              </a:ext>
            </a:extLst>
          </p:cNvPr>
          <p:cNvSpPr>
            <a:spLocks noChangeArrowheads="1"/>
          </p:cNvSpPr>
          <p:nvPr/>
        </p:nvSpPr>
        <p:spPr bwMode="auto">
          <a:xfrm>
            <a:off x="0" y="-293813"/>
            <a:ext cx="65" cy="58762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109503"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br>
              <a:rPr kumimoji="0" lang="en-US" altLang="en-US" sz="1300" b="0" i="0" u="none" strike="noStrike" cap="none" normalizeH="0" baseline="0">
                <a:ln>
                  <a:noFill/>
                </a:ln>
                <a:solidFill>
                  <a:srgbClr val="222222"/>
                </a:solidFill>
                <a:effectLst/>
                <a:latin typeface="-apple-system"/>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Picture 5" descr="A logo for a fitness center&#10;&#10;Description automatically generated">
            <a:extLst>
              <a:ext uri="{FF2B5EF4-FFF2-40B4-BE49-F238E27FC236}">
                <a16:creationId xmlns:a16="http://schemas.microsoft.com/office/drawing/2014/main" id="{D04FBF48-0351-E17A-9C97-CDD1DF1F45DE}"/>
              </a:ext>
            </a:extLst>
          </p:cNvPr>
          <p:cNvPicPr>
            <a:picLocks noChangeAspect="1"/>
          </p:cNvPicPr>
          <p:nvPr/>
        </p:nvPicPr>
        <p:blipFill>
          <a:blip r:embed="rId3"/>
          <a:stretch>
            <a:fillRect/>
          </a:stretch>
        </p:blipFill>
        <p:spPr>
          <a:xfrm>
            <a:off x="6411177" y="4459237"/>
            <a:ext cx="2619702" cy="424671"/>
          </a:xfrm>
          <a:prstGeom prst="rect">
            <a:avLst/>
          </a:prstGeom>
        </p:spPr>
      </p:pic>
      <p:sp>
        <p:nvSpPr>
          <p:cNvPr id="8" name="TextBox 7">
            <a:extLst>
              <a:ext uri="{FF2B5EF4-FFF2-40B4-BE49-F238E27FC236}">
                <a16:creationId xmlns:a16="http://schemas.microsoft.com/office/drawing/2014/main" id="{0354826F-CCDC-8073-3873-68C68F1FA20B}"/>
              </a:ext>
            </a:extLst>
          </p:cNvPr>
          <p:cNvSpPr txBox="1"/>
          <p:nvPr/>
        </p:nvSpPr>
        <p:spPr>
          <a:xfrm>
            <a:off x="671514" y="4883908"/>
            <a:ext cx="4572000" cy="215444"/>
          </a:xfrm>
          <a:prstGeom prst="rect">
            <a:avLst/>
          </a:prstGeom>
          <a:noFill/>
        </p:spPr>
        <p:txBody>
          <a:bodyPr wrap="square">
            <a:spAutoFit/>
          </a:bodyPr>
          <a:lstStyle/>
          <a:p>
            <a:r>
              <a:rPr lang="en-US" sz="800" b="0" i="1" dirty="0">
                <a:effectLst/>
                <a:latin typeface="+mn-lt"/>
                <a:hlinkClick r:id="rId4">
                  <a:extLst>
                    <a:ext uri="{A12FA001-AC4F-418D-AE19-62706E023703}">
                      <ahyp:hlinkClr xmlns:ahyp="http://schemas.microsoft.com/office/drawing/2018/hyperlinkcolor" val="tx"/>
                    </a:ext>
                  </a:extLst>
                </a:hlinkClick>
              </a:rPr>
              <a:t>Cancer Gene Therapy</a:t>
            </a:r>
            <a:r>
              <a:rPr lang="en-US" sz="800" b="0" i="0" dirty="0">
                <a:effectLst/>
                <a:latin typeface="+mn-lt"/>
              </a:rPr>
              <a:t> </a:t>
            </a:r>
            <a:r>
              <a:rPr lang="en-US" sz="800" b="1" i="0" dirty="0">
                <a:effectLst/>
                <a:latin typeface="+mn-lt"/>
              </a:rPr>
              <a:t>volume 29</a:t>
            </a:r>
            <a:r>
              <a:rPr lang="en-US" sz="800" b="0" i="0" dirty="0">
                <a:effectLst/>
                <a:latin typeface="+mn-lt"/>
              </a:rPr>
              <a:t>, pages875–878 (2022)</a:t>
            </a:r>
            <a:endParaRPr lang="en-US" sz="800" dirty="0">
              <a:latin typeface="+mn-lt"/>
            </a:endParaRPr>
          </a:p>
        </p:txBody>
      </p:sp>
    </p:spTree>
    <p:extLst>
      <p:ext uri="{BB962C8B-B14F-4D97-AF65-F5344CB8AC3E}">
        <p14:creationId xmlns:p14="http://schemas.microsoft.com/office/powerpoint/2010/main" val="78261025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254" y="1930599"/>
            <a:ext cx="5493491" cy="242442"/>
          </a:xfrm>
        </p:spPr>
        <p:txBody>
          <a:bodyPr/>
          <a:lstStyle/>
          <a:p>
            <a:r>
              <a:rPr lang="en-US" sz="493" b="1" kern="1200" dirty="0">
                <a:solidFill>
                  <a:schemeClr val="tx1"/>
                </a:solidFill>
                <a:latin typeface="Arial" charset="0"/>
                <a:ea typeface="+mn-ea"/>
                <a:cs typeface="+mn-cs"/>
              </a:rPr>
              <a:t>Acquired Resistance to KRAS G12C inhibitors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34" y="0"/>
            <a:ext cx="8568249" cy="4819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269018" y="4853310"/>
            <a:ext cx="8593760" cy="26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160889" eaLnBrk="0"/>
            <a:r>
              <a:rPr lang="en-US" sz="845" dirty="0">
                <a:latin typeface="Arial" charset="0"/>
                <a:ea typeface="+mn-ea"/>
                <a:cs typeface="Lucida Sans Unicode"/>
              </a:rPr>
              <a:t>.</a:t>
            </a:r>
          </a:p>
        </p:txBody>
      </p:sp>
      <p:pic>
        <p:nvPicPr>
          <p:cNvPr id="3" name="Picture 2" descr="A logo for a fitness center&#10;&#10;Description automatically generated">
            <a:extLst>
              <a:ext uri="{FF2B5EF4-FFF2-40B4-BE49-F238E27FC236}">
                <a16:creationId xmlns:a16="http://schemas.microsoft.com/office/drawing/2014/main" id="{BCC4A5DC-BC5B-272A-96DF-A2E7558E75B9}"/>
              </a:ext>
            </a:extLst>
          </p:cNvPr>
          <p:cNvPicPr>
            <a:picLocks noChangeAspect="1"/>
          </p:cNvPicPr>
          <p:nvPr/>
        </p:nvPicPr>
        <p:blipFill>
          <a:blip r:embed="rId3"/>
          <a:stretch>
            <a:fillRect/>
          </a:stretch>
        </p:blipFill>
        <p:spPr>
          <a:xfrm>
            <a:off x="269018" y="4723592"/>
            <a:ext cx="1743009" cy="424671"/>
          </a:xfrm>
          <a:prstGeom prst="rect">
            <a:avLst/>
          </a:prstGeom>
        </p:spPr>
      </p:pic>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3EF6E2A-9461-1E11-0813-DF5C13D5A6CC}"/>
              </a:ext>
            </a:extLst>
          </p:cNvPr>
          <p:cNvSpPr>
            <a:spLocks noGrp="1"/>
          </p:cNvSpPr>
          <p:nvPr>
            <p:ph type="title"/>
          </p:nvPr>
        </p:nvSpPr>
        <p:spPr>
          <a:xfrm>
            <a:off x="594519" y="193011"/>
            <a:ext cx="7805737" cy="856852"/>
          </a:xfrm>
        </p:spPr>
        <p:txBody>
          <a:bodyPr/>
          <a:lstStyle/>
          <a:p>
            <a:r>
              <a:rPr lang="en-US" dirty="0"/>
              <a:t>Combination Therapy</a:t>
            </a:r>
          </a:p>
        </p:txBody>
      </p:sp>
      <p:pic>
        <p:nvPicPr>
          <p:cNvPr id="5122" name="Picture 2">
            <a:hlinkClick r:id="rId2"/>
            <a:extLst>
              <a:ext uri="{FF2B5EF4-FFF2-40B4-BE49-F238E27FC236}">
                <a16:creationId xmlns:a16="http://schemas.microsoft.com/office/drawing/2014/main" id="{F7B34A35-5D20-9600-22B5-1406FBA0CA4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71513" y="1074657"/>
            <a:ext cx="3825875" cy="35501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FFE7E119-6906-5AC9-3661-ED3EC8542A01}"/>
              </a:ext>
            </a:extLst>
          </p:cNvPr>
          <p:cNvSpPr>
            <a:spLocks noGrp="1"/>
          </p:cNvSpPr>
          <p:nvPr>
            <p:ph sz="half" idx="2"/>
          </p:nvPr>
        </p:nvSpPr>
        <p:spPr/>
        <p:txBody>
          <a:bodyPr/>
          <a:lstStyle/>
          <a:p>
            <a:pPr marL="74853" indent="0">
              <a:buNone/>
            </a:pPr>
            <a:r>
              <a:rPr lang="en-US" dirty="0" err="1"/>
              <a:t>ClinicalTrials.Gov</a:t>
            </a:r>
            <a:endParaRPr lang="en-US" dirty="0"/>
          </a:p>
          <a:p>
            <a:pPr marL="74853" indent="0">
              <a:buNone/>
            </a:pPr>
            <a:r>
              <a:rPr lang="en-US" dirty="0"/>
              <a:t>112 KRAS G12C studies in database</a:t>
            </a:r>
          </a:p>
          <a:p>
            <a:pPr marL="74853" indent="0">
              <a:buNone/>
            </a:pPr>
            <a:r>
              <a:rPr lang="en-US" dirty="0"/>
              <a:t>8 </a:t>
            </a:r>
            <a:r>
              <a:rPr lang="en-US" dirty="0" err="1"/>
              <a:t>CodeBreak</a:t>
            </a:r>
            <a:r>
              <a:rPr lang="en-US" dirty="0"/>
              <a:t> (</a:t>
            </a:r>
            <a:r>
              <a:rPr lang="en-US" dirty="0" err="1"/>
              <a:t>Sotorasib</a:t>
            </a:r>
            <a:r>
              <a:rPr lang="en-US" dirty="0"/>
              <a:t>) Studies</a:t>
            </a:r>
          </a:p>
          <a:p>
            <a:pPr marL="74853" indent="0">
              <a:buNone/>
            </a:pPr>
            <a:r>
              <a:rPr lang="en-US" dirty="0"/>
              <a:t>10 Krystal (</a:t>
            </a:r>
            <a:r>
              <a:rPr lang="en-US" dirty="0" err="1"/>
              <a:t>Adagrasib</a:t>
            </a:r>
            <a:r>
              <a:rPr lang="en-US" dirty="0"/>
              <a:t>) Studies</a:t>
            </a:r>
          </a:p>
          <a:p>
            <a:pPr marL="74853" indent="0">
              <a:buNone/>
            </a:pPr>
            <a:r>
              <a:rPr lang="en-US" dirty="0"/>
              <a:t>3 </a:t>
            </a:r>
            <a:r>
              <a:rPr lang="en-US" dirty="0" err="1"/>
              <a:t>Divarasib</a:t>
            </a:r>
            <a:r>
              <a:rPr lang="en-US" dirty="0"/>
              <a:t> Studies</a:t>
            </a:r>
          </a:p>
          <a:p>
            <a:pPr marL="74853" indent="0">
              <a:buNone/>
            </a:pPr>
            <a:endParaRPr lang="en-US" dirty="0"/>
          </a:p>
        </p:txBody>
      </p:sp>
      <p:sp>
        <p:nvSpPr>
          <p:cNvPr id="5" name="TextBox 4">
            <a:extLst>
              <a:ext uri="{FF2B5EF4-FFF2-40B4-BE49-F238E27FC236}">
                <a16:creationId xmlns:a16="http://schemas.microsoft.com/office/drawing/2014/main" id="{D66DBBCF-5488-C9F3-1513-69C8632D59D2}"/>
              </a:ext>
            </a:extLst>
          </p:cNvPr>
          <p:cNvSpPr txBox="1"/>
          <p:nvPr/>
        </p:nvSpPr>
        <p:spPr>
          <a:xfrm>
            <a:off x="671513" y="4758278"/>
            <a:ext cx="4572000" cy="215444"/>
          </a:xfrm>
          <a:prstGeom prst="rect">
            <a:avLst/>
          </a:prstGeom>
          <a:noFill/>
        </p:spPr>
        <p:txBody>
          <a:bodyPr wrap="square">
            <a:spAutoFit/>
          </a:bodyPr>
          <a:lstStyle/>
          <a:p>
            <a:r>
              <a:rPr lang="en-US" sz="800" b="0" i="0" u="sng"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Cell. 2020 Nov 12; 183(4): 850–859.</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9891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78558E-BDA8-5DED-EB24-2CF9E07E4931}"/>
              </a:ext>
            </a:extLst>
          </p:cNvPr>
          <p:cNvSpPr>
            <a:spLocks noGrp="1"/>
          </p:cNvSpPr>
          <p:nvPr>
            <p:ph type="title"/>
          </p:nvPr>
        </p:nvSpPr>
        <p:spPr/>
        <p:txBody>
          <a:bodyPr/>
          <a:lstStyle/>
          <a:p>
            <a:r>
              <a:rPr kumimoji="1" lang="en-US" altLang="ja-JP" dirty="0"/>
              <a:t>SCARLET: study schema</a:t>
            </a:r>
            <a:endParaRPr kumimoji="1" lang="ja-JP" altLang="en-US" dirty="0"/>
          </a:p>
        </p:txBody>
      </p:sp>
      <p:sp>
        <p:nvSpPr>
          <p:cNvPr id="3" name="スライド番号プレースホルダー 2">
            <a:extLst>
              <a:ext uri="{FF2B5EF4-FFF2-40B4-BE49-F238E27FC236}">
                <a16:creationId xmlns:a16="http://schemas.microsoft.com/office/drawing/2014/main" id="{A0C36B48-2E09-A266-827B-5BF6DF75060E}"/>
              </a:ext>
            </a:extLst>
          </p:cNvPr>
          <p:cNvSpPr>
            <a:spLocks noGrp="1"/>
          </p:cNvSpPr>
          <p:nvPr>
            <p:ph type="sldNum" sz="quarter" idx="12"/>
          </p:nvPr>
        </p:nvSpPr>
        <p:spPr/>
        <p:txBody>
          <a:bodyPr/>
          <a:lstStyle/>
          <a:p>
            <a:pPr defTabSz="685800" fontAlgn="auto">
              <a:spcBef>
                <a:spcPts val="0"/>
              </a:spcBef>
              <a:spcAft>
                <a:spcPts val="0"/>
              </a:spcAft>
            </a:pPr>
            <a:fld id="{BE33F7A0-71F0-446B-9DE8-6D75BE64EE0F}" type="slidenum">
              <a:rPr lang="en-US">
                <a:solidFill>
                  <a:prstClr val="white"/>
                </a:solidFill>
                <a:ea typeface="+mn-ea"/>
              </a:rPr>
              <a:pPr defTabSz="685800" fontAlgn="auto">
                <a:spcBef>
                  <a:spcPts val="0"/>
                </a:spcBef>
                <a:spcAft>
                  <a:spcPts val="0"/>
                </a:spcAft>
              </a:pPr>
              <a:t>153</a:t>
            </a:fld>
            <a:endParaRPr lang="en-US" dirty="0">
              <a:solidFill>
                <a:prstClr val="white"/>
              </a:solidFill>
              <a:ea typeface="+mn-ea"/>
            </a:endParaRPr>
          </a:p>
        </p:txBody>
      </p:sp>
      <p:sp>
        <p:nvSpPr>
          <p:cNvPr id="5" name="テキスト プレースホルダー 4">
            <a:extLst>
              <a:ext uri="{FF2B5EF4-FFF2-40B4-BE49-F238E27FC236}">
                <a16:creationId xmlns:a16="http://schemas.microsoft.com/office/drawing/2014/main" id="{5AEB850F-0F33-4BA4-031A-29AB213912E5}"/>
              </a:ext>
            </a:extLst>
          </p:cNvPr>
          <p:cNvSpPr>
            <a:spLocks noGrp="1"/>
          </p:cNvSpPr>
          <p:nvPr>
            <p:ph type="body" sz="quarter" idx="15"/>
          </p:nvPr>
        </p:nvSpPr>
        <p:spPr/>
        <p:txBody>
          <a:bodyPr/>
          <a:lstStyle/>
          <a:p>
            <a:r>
              <a:rPr kumimoji="1" lang="en-US" altLang="ja-JP" dirty="0"/>
              <a:t>Hiroaki Akamatsu, MD, PhD.</a:t>
            </a:r>
            <a:endParaRPr kumimoji="1" lang="ja-JP" altLang="en-US" dirty="0"/>
          </a:p>
        </p:txBody>
      </p:sp>
      <p:sp>
        <p:nvSpPr>
          <p:cNvPr id="6" name="テキスト ボックス 5">
            <a:extLst>
              <a:ext uri="{FF2B5EF4-FFF2-40B4-BE49-F238E27FC236}">
                <a16:creationId xmlns:a16="http://schemas.microsoft.com/office/drawing/2014/main" id="{5660B770-D73A-7CA6-CF8A-C862D4DB23F6}"/>
              </a:ext>
            </a:extLst>
          </p:cNvPr>
          <p:cNvSpPr txBox="1"/>
          <p:nvPr/>
        </p:nvSpPr>
        <p:spPr>
          <a:xfrm>
            <a:off x="134640" y="1283548"/>
            <a:ext cx="3327868" cy="1938992"/>
          </a:xfrm>
          <a:prstGeom prst="rect">
            <a:avLst/>
          </a:prstGeom>
          <a:noFill/>
          <a:ln w="28575">
            <a:solidFill>
              <a:schemeClr val="tx1"/>
            </a:solidFill>
          </a:ln>
        </p:spPr>
        <p:txBody>
          <a:bodyPr wrap="square" rtlCol="0">
            <a:spAutoFit/>
          </a:bodyPr>
          <a:lstStyle/>
          <a:p>
            <a:pPr defTabSz="685800" fontAlgn="auto">
              <a:spcBef>
                <a:spcPts val="0"/>
              </a:spcBef>
              <a:spcAft>
                <a:spcPts val="0"/>
              </a:spcAft>
              <a:buClr>
                <a:srgbClr val="008764"/>
              </a:buClr>
            </a:pPr>
            <a:r>
              <a:rPr kumimoji="1" lang="en-US" altLang="ja-JP" sz="1500" b="1" u="sng" dirty="0">
                <a:solidFill>
                  <a:srgbClr val="002557"/>
                </a:solidFill>
                <a:latin typeface="Arial" panose="020B0604020202020204"/>
                <a:ea typeface="ＭＳ Ｐゴシック" panose="020B0600070205080204" pitchFamily="34" charset="-128"/>
                <a:cs typeface="+mn-cs"/>
              </a:rPr>
              <a:t>Key inclusion criteria</a:t>
            </a:r>
          </a:p>
          <a:p>
            <a:pPr marL="257175" indent="-257175" defTabSz="685800" fontAlgn="auto">
              <a:spcBef>
                <a:spcPts val="0"/>
              </a:spcBef>
              <a:spcAft>
                <a:spcPts val="0"/>
              </a:spcAft>
              <a:buClr>
                <a:srgbClr val="008764"/>
              </a:buClr>
              <a:buFont typeface="Arial" panose="020B0604020202020204" pitchFamily="34" charset="0"/>
              <a:buChar char="•"/>
            </a:pPr>
            <a:r>
              <a:rPr kumimoji="1" lang="en-US" altLang="ja-JP" sz="1500" dirty="0">
                <a:solidFill>
                  <a:srgbClr val="002557"/>
                </a:solidFill>
                <a:latin typeface="Arial" panose="020B0604020202020204"/>
                <a:ea typeface="ＭＳ Ｐゴシック" panose="020B0600070205080204" pitchFamily="34" charset="-128"/>
                <a:cs typeface="+mn-cs"/>
              </a:rPr>
              <a:t>Advanced non-Sq, NSCLC</a:t>
            </a:r>
          </a:p>
          <a:p>
            <a:pPr marL="257175" indent="-257175" defTabSz="685800" fontAlgn="auto">
              <a:spcBef>
                <a:spcPts val="0"/>
              </a:spcBef>
              <a:spcAft>
                <a:spcPts val="0"/>
              </a:spcAft>
              <a:buClr>
                <a:srgbClr val="008764"/>
              </a:buClr>
              <a:buFont typeface="Arial" panose="020B0604020202020204" pitchFamily="34" charset="0"/>
              <a:buChar char="•"/>
            </a:pPr>
            <a:r>
              <a:rPr lang="en-US" altLang="ja-JP" sz="1500" dirty="0">
                <a:solidFill>
                  <a:srgbClr val="002557"/>
                </a:solidFill>
                <a:latin typeface="Arial" panose="020B0604020202020204"/>
                <a:ea typeface="ＭＳ Ｐゴシック" panose="020B0600070205080204" pitchFamily="34" charset="-128"/>
                <a:cs typeface="+mn-cs"/>
              </a:rPr>
              <a:t>With KRAS G12C</a:t>
            </a:r>
          </a:p>
          <a:p>
            <a:pPr marL="257175" indent="-257175" defTabSz="685800" fontAlgn="auto">
              <a:spcBef>
                <a:spcPts val="0"/>
              </a:spcBef>
              <a:spcAft>
                <a:spcPts val="0"/>
              </a:spcAft>
              <a:buClr>
                <a:srgbClr val="008764"/>
              </a:buClr>
              <a:buFont typeface="Arial" panose="020B0604020202020204" pitchFamily="34" charset="0"/>
              <a:buChar char="•"/>
            </a:pPr>
            <a:r>
              <a:rPr kumimoji="1" lang="en-US" altLang="ja-JP" sz="1500" dirty="0">
                <a:solidFill>
                  <a:srgbClr val="002557"/>
                </a:solidFill>
                <a:latin typeface="Arial" panose="020B0604020202020204"/>
                <a:ea typeface="ＭＳ Ｐゴシック" panose="020B0600070205080204" pitchFamily="34" charset="-128"/>
                <a:cs typeface="+mn-cs"/>
              </a:rPr>
              <a:t>Naïve for Cytotoxic chemotherapy and KRAS inhibitor</a:t>
            </a:r>
          </a:p>
          <a:p>
            <a:pPr marL="257175" indent="-257175" defTabSz="685800" fontAlgn="auto">
              <a:spcBef>
                <a:spcPts val="0"/>
              </a:spcBef>
              <a:spcAft>
                <a:spcPts val="0"/>
              </a:spcAft>
              <a:buClr>
                <a:srgbClr val="008764"/>
              </a:buClr>
              <a:buFont typeface="Arial" panose="020B0604020202020204" pitchFamily="34" charset="0"/>
              <a:buChar char="•"/>
            </a:pPr>
            <a:r>
              <a:rPr kumimoji="1" lang="en-US" altLang="ja-JP" sz="1500" dirty="0">
                <a:solidFill>
                  <a:srgbClr val="002557"/>
                </a:solidFill>
                <a:latin typeface="Arial" panose="020B0604020202020204"/>
                <a:ea typeface="ＭＳ Ｐゴシック" panose="020B0600070205080204" pitchFamily="34" charset="-128"/>
                <a:cs typeface="+mn-cs"/>
              </a:rPr>
              <a:t>With measurable lesion</a:t>
            </a:r>
          </a:p>
          <a:p>
            <a:pPr marL="257175" indent="-257175" defTabSz="685800" fontAlgn="auto">
              <a:spcBef>
                <a:spcPts val="0"/>
              </a:spcBef>
              <a:spcAft>
                <a:spcPts val="0"/>
              </a:spcAft>
              <a:buClr>
                <a:srgbClr val="008764"/>
              </a:buClr>
              <a:buFont typeface="Arial" panose="020B0604020202020204" pitchFamily="34" charset="0"/>
              <a:buChar char="•"/>
            </a:pPr>
            <a:r>
              <a:rPr lang="en-US" altLang="ja-JP" sz="1500" dirty="0">
                <a:solidFill>
                  <a:srgbClr val="002557"/>
                </a:solidFill>
                <a:latin typeface="Arial" panose="020B0604020202020204"/>
                <a:ea typeface="ＭＳ Ｐゴシック" panose="020B0600070205080204" pitchFamily="34" charset="-128"/>
                <a:cs typeface="+mn-cs"/>
              </a:rPr>
              <a:t>ECOG PS 0-1</a:t>
            </a:r>
          </a:p>
          <a:p>
            <a:pPr marL="257175" indent="-257175" defTabSz="685800" fontAlgn="auto">
              <a:spcBef>
                <a:spcPts val="0"/>
              </a:spcBef>
              <a:spcAft>
                <a:spcPts val="0"/>
              </a:spcAft>
              <a:buClr>
                <a:srgbClr val="008764"/>
              </a:buClr>
              <a:buFont typeface="Arial" panose="020B0604020202020204" pitchFamily="34" charset="0"/>
              <a:buChar char="•"/>
            </a:pPr>
            <a:r>
              <a:rPr lang="en-US" altLang="ja-JP" sz="1500" dirty="0">
                <a:solidFill>
                  <a:srgbClr val="002557"/>
                </a:solidFill>
                <a:latin typeface="Arial" panose="020B0604020202020204"/>
                <a:ea typeface="ＭＳ Ｐゴシック" panose="020B0600070205080204" pitchFamily="34" charset="-128"/>
                <a:cs typeface="+mn-cs"/>
              </a:rPr>
              <a:t>Asymptomatic CNS </a:t>
            </a:r>
            <a:r>
              <a:rPr lang="en-US" altLang="ja-JP" sz="1500" dirty="0" err="1">
                <a:solidFill>
                  <a:srgbClr val="002557"/>
                </a:solidFill>
                <a:latin typeface="Arial" panose="020B0604020202020204"/>
                <a:ea typeface="ＭＳ Ｐゴシック" panose="020B0600070205080204" pitchFamily="34" charset="-128"/>
                <a:cs typeface="+mn-cs"/>
              </a:rPr>
              <a:t>mets</a:t>
            </a:r>
            <a:r>
              <a:rPr lang="en-US" altLang="ja-JP" sz="1500" dirty="0">
                <a:solidFill>
                  <a:srgbClr val="002557"/>
                </a:solidFill>
                <a:latin typeface="Arial" panose="020B0604020202020204"/>
                <a:ea typeface="ＭＳ Ｐゴシック" panose="020B0600070205080204" pitchFamily="34" charset="-128"/>
                <a:cs typeface="+mn-cs"/>
              </a:rPr>
              <a:t> allowed</a:t>
            </a:r>
          </a:p>
        </p:txBody>
      </p:sp>
      <p:sp>
        <p:nvSpPr>
          <p:cNvPr id="7" name="テキスト ボックス 6">
            <a:extLst>
              <a:ext uri="{FF2B5EF4-FFF2-40B4-BE49-F238E27FC236}">
                <a16:creationId xmlns:a16="http://schemas.microsoft.com/office/drawing/2014/main" id="{49AAB874-6DB1-549C-B8D9-03B24F171A51}"/>
              </a:ext>
            </a:extLst>
          </p:cNvPr>
          <p:cNvSpPr txBox="1"/>
          <p:nvPr/>
        </p:nvSpPr>
        <p:spPr>
          <a:xfrm>
            <a:off x="157924" y="3464913"/>
            <a:ext cx="8139782" cy="784830"/>
          </a:xfrm>
          <a:prstGeom prst="rect">
            <a:avLst/>
          </a:prstGeom>
          <a:noFill/>
          <a:ln>
            <a:noFill/>
          </a:ln>
        </p:spPr>
        <p:txBody>
          <a:bodyPr wrap="square" rtlCol="0">
            <a:spAutoFit/>
          </a:bodyPr>
          <a:lstStyle/>
          <a:p>
            <a:pPr marL="257175" indent="-257175" defTabSz="685800" fontAlgn="auto">
              <a:spcBef>
                <a:spcPts val="0"/>
              </a:spcBef>
              <a:spcAft>
                <a:spcPts val="0"/>
              </a:spcAft>
              <a:buClr>
                <a:srgbClr val="008764"/>
              </a:buClr>
              <a:buFont typeface="Arial" panose="020B0604020202020204" pitchFamily="34" charset="0"/>
              <a:buChar char="•"/>
            </a:pPr>
            <a:r>
              <a:rPr kumimoji="1" lang="en-US" altLang="ja-JP" sz="1500" dirty="0">
                <a:solidFill>
                  <a:srgbClr val="002557"/>
                </a:solidFill>
                <a:latin typeface="Arial" panose="020B0604020202020204"/>
                <a:ea typeface="ＭＳ Ｐゴシック" panose="020B0600070205080204" pitchFamily="34" charset="-128"/>
                <a:cs typeface="+mn-cs"/>
              </a:rPr>
              <a:t>Primary endpoint</a:t>
            </a:r>
            <a:r>
              <a:rPr lang="en-US" altLang="ja-JP" sz="1500" dirty="0">
                <a:solidFill>
                  <a:srgbClr val="002557"/>
                </a:solidFill>
                <a:latin typeface="Arial" panose="020B0604020202020204"/>
                <a:ea typeface="ＭＳ Ｐゴシック" panose="020B0600070205080204" pitchFamily="34" charset="-128"/>
                <a:cs typeface="+mn-cs"/>
              </a:rPr>
              <a:t>; ORR by blinded independent central review (BICR)</a:t>
            </a:r>
          </a:p>
          <a:p>
            <a:pPr marL="257175" indent="-257175" defTabSz="685800" fontAlgn="auto">
              <a:spcBef>
                <a:spcPts val="0"/>
              </a:spcBef>
              <a:spcAft>
                <a:spcPts val="0"/>
              </a:spcAft>
              <a:buClr>
                <a:srgbClr val="008764"/>
              </a:buClr>
              <a:buFont typeface="Arial" panose="020B0604020202020204" pitchFamily="34" charset="0"/>
              <a:buChar char="•"/>
            </a:pPr>
            <a:r>
              <a:rPr lang="en-US" altLang="ja-JP" sz="1500" dirty="0">
                <a:solidFill>
                  <a:srgbClr val="002557"/>
                </a:solidFill>
                <a:latin typeface="Arial" panose="020B0604020202020204"/>
                <a:ea typeface="ＭＳ Ｐゴシック" panose="020B0600070205080204" pitchFamily="34" charset="-128"/>
                <a:cs typeface="+mn-cs"/>
              </a:rPr>
              <a:t>Secondary endpoints; DCR, PFS, DOR, OS and AEs</a:t>
            </a:r>
          </a:p>
          <a:p>
            <a:pPr marL="257175" indent="-257175" defTabSz="685800" fontAlgn="auto">
              <a:spcBef>
                <a:spcPts val="0"/>
              </a:spcBef>
              <a:spcAft>
                <a:spcPts val="0"/>
              </a:spcAft>
              <a:buClr>
                <a:srgbClr val="008764"/>
              </a:buClr>
              <a:buFont typeface="Arial" panose="020B0604020202020204" pitchFamily="34" charset="0"/>
              <a:buChar char="•"/>
            </a:pPr>
            <a:r>
              <a:rPr kumimoji="1" lang="en-US" altLang="ja-JP" sz="1500" dirty="0">
                <a:solidFill>
                  <a:srgbClr val="002557"/>
                </a:solidFill>
                <a:latin typeface="Arial" panose="020B0604020202020204"/>
                <a:ea typeface="ＭＳ Ｐゴシック" panose="020B0600070205080204" pitchFamily="34" charset="-128"/>
                <a:cs typeface="+mn-cs"/>
              </a:rPr>
              <a:t>Translational research</a:t>
            </a:r>
            <a:r>
              <a:rPr lang="en-US" altLang="ja-JP" sz="1500" dirty="0">
                <a:solidFill>
                  <a:srgbClr val="002557"/>
                </a:solidFill>
                <a:latin typeface="Arial" panose="020B0604020202020204"/>
                <a:ea typeface="ＭＳ Ｐゴシック" panose="020B0600070205080204" pitchFamily="34" charset="-128"/>
                <a:cs typeface="+mn-cs"/>
              </a:rPr>
              <a:t>; NGS analysis (tissue and plasma [at baseline, 3 </a:t>
            </a:r>
            <a:r>
              <a:rPr lang="en-US" altLang="ja-JP" sz="1500" dirty="0" err="1">
                <a:solidFill>
                  <a:srgbClr val="002557"/>
                </a:solidFill>
                <a:latin typeface="Arial" panose="020B0604020202020204"/>
                <a:ea typeface="ＭＳ Ｐゴシック" panose="020B0600070205080204" pitchFamily="34" charset="-128"/>
                <a:cs typeface="+mn-cs"/>
              </a:rPr>
              <a:t>wks</a:t>
            </a:r>
            <a:r>
              <a:rPr lang="en-US" altLang="ja-JP" sz="1500" dirty="0">
                <a:solidFill>
                  <a:srgbClr val="002557"/>
                </a:solidFill>
                <a:latin typeface="Arial" panose="020B0604020202020204"/>
                <a:ea typeface="ＭＳ Ｐゴシック" panose="020B0600070205080204" pitchFamily="34" charset="-128"/>
                <a:cs typeface="+mn-cs"/>
              </a:rPr>
              <a:t>, and PD])</a:t>
            </a:r>
            <a:endParaRPr kumimoji="1" lang="ja-JP" altLang="en-US" sz="1500" dirty="0">
              <a:solidFill>
                <a:srgbClr val="002557"/>
              </a:solidFill>
              <a:latin typeface="Arial" panose="020B0604020202020204"/>
              <a:ea typeface="ＭＳ Ｐゴシック" panose="020B0600070205080204" pitchFamily="34" charset="-128"/>
              <a:cs typeface="+mn-cs"/>
            </a:endParaRPr>
          </a:p>
        </p:txBody>
      </p:sp>
      <p:cxnSp>
        <p:nvCxnSpPr>
          <p:cNvPr id="8" name="直線矢印コネクタ 7">
            <a:extLst>
              <a:ext uri="{FF2B5EF4-FFF2-40B4-BE49-F238E27FC236}">
                <a16:creationId xmlns:a16="http://schemas.microsoft.com/office/drawing/2014/main" id="{DB9DDDB5-9CAB-CC83-C244-B27D091DB3A3}"/>
              </a:ext>
            </a:extLst>
          </p:cNvPr>
          <p:cNvCxnSpPr>
            <a:cxnSpLocks/>
            <a:stCxn id="6" idx="3"/>
            <a:endCxn id="9" idx="1"/>
          </p:cNvCxnSpPr>
          <p:nvPr/>
        </p:nvCxnSpPr>
        <p:spPr>
          <a:xfrm>
            <a:off x="3462508" y="2253044"/>
            <a:ext cx="246191"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76CE721C-10DB-399F-F282-21282AEC0E6D}"/>
              </a:ext>
            </a:extLst>
          </p:cNvPr>
          <p:cNvSpPr txBox="1"/>
          <p:nvPr/>
        </p:nvSpPr>
        <p:spPr>
          <a:xfrm>
            <a:off x="3708699" y="1745213"/>
            <a:ext cx="3193974" cy="1015663"/>
          </a:xfrm>
          <a:prstGeom prst="rect">
            <a:avLst/>
          </a:prstGeom>
          <a:solidFill>
            <a:srgbClr val="0076A9"/>
          </a:solidFill>
          <a:ln>
            <a:noFill/>
          </a:ln>
        </p:spPr>
        <p:txBody>
          <a:bodyPr wrap="square" rtlCol="0">
            <a:spAutoFit/>
          </a:bodyPr>
          <a:lstStyle/>
          <a:p>
            <a:pPr algn="ctr" defTabSz="685800" fontAlgn="auto">
              <a:spcBef>
                <a:spcPts val="0"/>
              </a:spcBef>
              <a:spcAft>
                <a:spcPts val="0"/>
              </a:spcAft>
            </a:pPr>
            <a:r>
              <a:rPr kumimoji="1" lang="en-US" altLang="ja-JP" sz="1500" dirty="0" err="1">
                <a:solidFill>
                  <a:prstClr val="white"/>
                </a:solidFill>
                <a:latin typeface="Arial" panose="020B0604020202020204"/>
                <a:ea typeface="ＭＳ Ｐゴシック" panose="020B0600070205080204" pitchFamily="34" charset="-128"/>
                <a:cs typeface="+mn-cs"/>
              </a:rPr>
              <a:t>Sotorasib</a:t>
            </a:r>
            <a:r>
              <a:rPr kumimoji="1" lang="en-US" altLang="ja-JP" sz="1500" dirty="0">
                <a:solidFill>
                  <a:prstClr val="white"/>
                </a:solidFill>
                <a:latin typeface="Arial" panose="020B0604020202020204"/>
                <a:ea typeface="ＭＳ Ｐゴシック" panose="020B0600070205080204" pitchFamily="34" charset="-128"/>
                <a:cs typeface="+mn-cs"/>
              </a:rPr>
              <a:t> 960mg</a:t>
            </a:r>
          </a:p>
          <a:p>
            <a:pPr algn="ctr" defTabSz="685800" fontAlgn="auto">
              <a:spcBef>
                <a:spcPts val="0"/>
              </a:spcBef>
              <a:spcAft>
                <a:spcPts val="0"/>
              </a:spcAft>
            </a:pPr>
            <a:r>
              <a:rPr lang="en-US" altLang="ja-JP" sz="1500" dirty="0">
                <a:solidFill>
                  <a:prstClr val="white"/>
                </a:solidFill>
                <a:latin typeface="Arial" panose="020B0604020202020204"/>
                <a:ea typeface="ＭＳ Ｐゴシック" panose="020B0600070205080204" pitchFamily="34" charset="-128"/>
                <a:cs typeface="+mn-cs"/>
              </a:rPr>
              <a:t>+ CBDCA (AUC5)/ PEM 500 mg/m </a:t>
            </a:r>
            <a:r>
              <a:rPr lang="en-US" altLang="ja-JP" sz="1500" baseline="30000" dirty="0">
                <a:solidFill>
                  <a:prstClr val="white"/>
                </a:solidFill>
                <a:latin typeface="Arial" panose="020B0604020202020204"/>
                <a:ea typeface="ＭＳ Ｐゴシック" panose="020B0600070205080204" pitchFamily="34" charset="-128"/>
                <a:cs typeface="+mn-cs"/>
              </a:rPr>
              <a:t>2</a:t>
            </a:r>
            <a:r>
              <a:rPr lang="en-US" altLang="ja-JP" sz="1500" dirty="0">
                <a:solidFill>
                  <a:prstClr val="white"/>
                </a:solidFill>
                <a:latin typeface="Arial" panose="020B0604020202020204"/>
                <a:ea typeface="ＭＳ Ｐゴシック" panose="020B0600070205080204" pitchFamily="34" charset="-128"/>
                <a:cs typeface="+mn-cs"/>
              </a:rPr>
              <a:t> [q3W, 4 cycles]</a:t>
            </a:r>
          </a:p>
          <a:p>
            <a:pPr algn="ctr" defTabSz="685800" fontAlgn="auto">
              <a:spcBef>
                <a:spcPts val="0"/>
              </a:spcBef>
              <a:spcAft>
                <a:spcPts val="0"/>
              </a:spcAft>
            </a:pPr>
            <a:r>
              <a:rPr kumimoji="1" lang="en-US" altLang="ja-JP" sz="1500" dirty="0">
                <a:solidFill>
                  <a:prstClr val="white"/>
                </a:solidFill>
                <a:latin typeface="Arial" panose="020B0604020202020204"/>
                <a:ea typeface="ＭＳ Ｐゴシック" panose="020B0600070205080204" pitchFamily="34" charset="-128"/>
                <a:cs typeface="+mn-cs"/>
              </a:rPr>
              <a:t>(n = 30)</a:t>
            </a:r>
            <a:endParaRPr kumimoji="1" lang="ja-JP" altLang="en-US" sz="1500" dirty="0">
              <a:solidFill>
                <a:prstClr val="white"/>
              </a:solidFill>
              <a:latin typeface="Arial" panose="020B0604020202020204"/>
              <a:ea typeface="ＭＳ Ｐゴシック" panose="020B0600070205080204" pitchFamily="34" charset="-128"/>
              <a:cs typeface="+mn-cs"/>
            </a:endParaRPr>
          </a:p>
        </p:txBody>
      </p:sp>
      <p:sp>
        <p:nvSpPr>
          <p:cNvPr id="10" name="テキスト ボックス 9">
            <a:extLst>
              <a:ext uri="{FF2B5EF4-FFF2-40B4-BE49-F238E27FC236}">
                <a16:creationId xmlns:a16="http://schemas.microsoft.com/office/drawing/2014/main" id="{671A657F-0627-0B0A-FEDB-C56B6A546C39}"/>
              </a:ext>
            </a:extLst>
          </p:cNvPr>
          <p:cNvSpPr txBox="1"/>
          <p:nvPr/>
        </p:nvSpPr>
        <p:spPr>
          <a:xfrm>
            <a:off x="7342392" y="1976044"/>
            <a:ext cx="1611367" cy="784830"/>
          </a:xfrm>
          <a:prstGeom prst="rect">
            <a:avLst/>
          </a:prstGeom>
          <a:solidFill>
            <a:srgbClr val="0076A9"/>
          </a:solidFill>
          <a:ln>
            <a:noFill/>
          </a:ln>
        </p:spPr>
        <p:txBody>
          <a:bodyPr wrap="square" rtlCol="0">
            <a:spAutoFit/>
          </a:bodyPr>
          <a:lstStyle/>
          <a:p>
            <a:pPr algn="ctr" defTabSz="685800" fontAlgn="auto">
              <a:spcBef>
                <a:spcPts val="0"/>
              </a:spcBef>
              <a:spcAft>
                <a:spcPts val="0"/>
              </a:spcAft>
            </a:pPr>
            <a:r>
              <a:rPr kumimoji="1" lang="en-US" altLang="ja-JP" sz="1500" dirty="0" err="1">
                <a:solidFill>
                  <a:prstClr val="white"/>
                </a:solidFill>
                <a:latin typeface="Arial" panose="020B0604020202020204"/>
                <a:ea typeface="ＭＳ Ｐゴシック" panose="020B0600070205080204" pitchFamily="34" charset="-128"/>
                <a:cs typeface="+mn-cs"/>
              </a:rPr>
              <a:t>Sotorasib</a:t>
            </a:r>
            <a:r>
              <a:rPr kumimoji="1" lang="en-US" altLang="ja-JP" sz="1500" dirty="0">
                <a:solidFill>
                  <a:prstClr val="white"/>
                </a:solidFill>
                <a:latin typeface="Arial" panose="020B0604020202020204"/>
                <a:ea typeface="ＭＳ Ｐゴシック" panose="020B0600070205080204" pitchFamily="34" charset="-128"/>
                <a:cs typeface="+mn-cs"/>
              </a:rPr>
              <a:t> </a:t>
            </a:r>
            <a:r>
              <a:rPr lang="en-US" altLang="ja-JP" sz="1500" dirty="0">
                <a:solidFill>
                  <a:prstClr val="white"/>
                </a:solidFill>
                <a:latin typeface="Arial" panose="020B0604020202020204"/>
                <a:ea typeface="ＭＳ Ｐゴシック" panose="020B0600070205080204" pitchFamily="34" charset="-128"/>
                <a:cs typeface="+mn-cs"/>
              </a:rPr>
              <a:t>+ PEM [q3W, until PD]</a:t>
            </a:r>
          </a:p>
        </p:txBody>
      </p:sp>
      <p:cxnSp>
        <p:nvCxnSpPr>
          <p:cNvPr id="18" name="直線矢印コネクタ 17">
            <a:extLst>
              <a:ext uri="{FF2B5EF4-FFF2-40B4-BE49-F238E27FC236}">
                <a16:creationId xmlns:a16="http://schemas.microsoft.com/office/drawing/2014/main" id="{B3298580-2971-5BE8-06E2-F513407DC6B3}"/>
              </a:ext>
            </a:extLst>
          </p:cNvPr>
          <p:cNvCxnSpPr>
            <a:cxnSpLocks/>
            <a:stCxn id="9" idx="3"/>
            <a:endCxn id="10" idx="1"/>
          </p:cNvCxnSpPr>
          <p:nvPr/>
        </p:nvCxnSpPr>
        <p:spPr>
          <a:xfrm>
            <a:off x="6902673" y="2253045"/>
            <a:ext cx="439719" cy="115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1" name="テキスト ボックス 40">
            <a:extLst>
              <a:ext uri="{FF2B5EF4-FFF2-40B4-BE49-F238E27FC236}">
                <a16:creationId xmlns:a16="http://schemas.microsoft.com/office/drawing/2014/main" id="{6C79BDBC-C9E6-966C-BF31-FF2248E46C11}"/>
              </a:ext>
            </a:extLst>
          </p:cNvPr>
          <p:cNvSpPr txBox="1"/>
          <p:nvPr/>
        </p:nvSpPr>
        <p:spPr>
          <a:xfrm>
            <a:off x="6882423" y="4420990"/>
            <a:ext cx="2196543" cy="253916"/>
          </a:xfrm>
          <a:prstGeom prst="rect">
            <a:avLst/>
          </a:prstGeom>
          <a:noFill/>
        </p:spPr>
        <p:txBody>
          <a:bodyPr wrap="square">
            <a:spAutoFit/>
          </a:bodyPr>
          <a:lstStyle/>
          <a:p>
            <a:pPr algn="r" defTabSz="685800" fontAlgn="auto">
              <a:spcBef>
                <a:spcPts val="0"/>
              </a:spcBef>
              <a:spcAft>
                <a:spcPts val="0"/>
              </a:spcAft>
            </a:pPr>
            <a:r>
              <a:rPr kumimoji="1" lang="en-US" altLang="ja-JP" sz="1050" dirty="0">
                <a:solidFill>
                  <a:srgbClr val="002557"/>
                </a:solidFill>
                <a:latin typeface="Arial" panose="020B0604020202020204"/>
                <a:ea typeface="ＭＳ Ｐゴシック" panose="020B0600070205080204" pitchFamily="34" charset="-128"/>
                <a:cs typeface="+mn-cs"/>
              </a:rPr>
              <a:t>Trial identifier: jRCT2051210086</a:t>
            </a:r>
            <a:endParaRPr lang="ja-JP" altLang="en-US" sz="1050" dirty="0">
              <a:solidFill>
                <a:srgbClr val="002557"/>
              </a:solidFill>
              <a:latin typeface="Arial" panose="020B0604020202020204"/>
              <a:ea typeface="ＭＳ Ｐゴシック" panose="020B0600070205080204" pitchFamily="34" charset="-128"/>
              <a:cs typeface="+mn-cs"/>
            </a:endParaRPr>
          </a:p>
        </p:txBody>
      </p:sp>
      <p:sp>
        <p:nvSpPr>
          <p:cNvPr id="42" name="テキスト ボックス 41">
            <a:extLst>
              <a:ext uri="{FF2B5EF4-FFF2-40B4-BE49-F238E27FC236}">
                <a16:creationId xmlns:a16="http://schemas.microsoft.com/office/drawing/2014/main" id="{FFB62B0D-041B-199D-E2F3-6114AD24673B}"/>
              </a:ext>
            </a:extLst>
          </p:cNvPr>
          <p:cNvSpPr txBox="1"/>
          <p:nvPr/>
        </p:nvSpPr>
        <p:spPr>
          <a:xfrm>
            <a:off x="4209058" y="1387871"/>
            <a:ext cx="2196543" cy="323165"/>
          </a:xfrm>
          <a:prstGeom prst="rect">
            <a:avLst/>
          </a:prstGeom>
          <a:noFill/>
        </p:spPr>
        <p:txBody>
          <a:bodyPr wrap="square">
            <a:spAutoFit/>
          </a:bodyPr>
          <a:lstStyle/>
          <a:p>
            <a:pPr algn="ctr" defTabSz="685800" fontAlgn="auto">
              <a:spcBef>
                <a:spcPts val="0"/>
              </a:spcBef>
              <a:spcAft>
                <a:spcPts val="0"/>
              </a:spcAft>
            </a:pPr>
            <a:r>
              <a:rPr kumimoji="1" lang="en-US" altLang="ja-JP" sz="1500" b="1" dirty="0">
                <a:solidFill>
                  <a:srgbClr val="0076A9"/>
                </a:solidFill>
                <a:latin typeface="Arial" panose="020B0604020202020204"/>
                <a:ea typeface="ＭＳ Ｐゴシック" panose="020B0600070205080204" pitchFamily="34" charset="-128"/>
                <a:cs typeface="+mn-cs"/>
              </a:rPr>
              <a:t>Induction phase</a:t>
            </a:r>
            <a:endParaRPr lang="ja-JP" altLang="en-US" sz="1500" b="1" dirty="0">
              <a:solidFill>
                <a:srgbClr val="0076A9"/>
              </a:solidFill>
              <a:latin typeface="Arial" panose="020B0604020202020204"/>
              <a:ea typeface="ＭＳ Ｐゴシック" panose="020B0600070205080204" pitchFamily="34" charset="-128"/>
              <a:cs typeface="+mn-cs"/>
            </a:endParaRPr>
          </a:p>
        </p:txBody>
      </p:sp>
      <p:sp>
        <p:nvSpPr>
          <p:cNvPr id="43" name="テキスト ボックス 42">
            <a:extLst>
              <a:ext uri="{FF2B5EF4-FFF2-40B4-BE49-F238E27FC236}">
                <a16:creationId xmlns:a16="http://schemas.microsoft.com/office/drawing/2014/main" id="{8DCACC89-A06B-52DC-BC60-348DCF100098}"/>
              </a:ext>
            </a:extLst>
          </p:cNvPr>
          <p:cNvSpPr txBox="1"/>
          <p:nvPr/>
        </p:nvSpPr>
        <p:spPr>
          <a:xfrm>
            <a:off x="7152151" y="1404614"/>
            <a:ext cx="1991849" cy="323165"/>
          </a:xfrm>
          <a:prstGeom prst="rect">
            <a:avLst/>
          </a:prstGeom>
          <a:noFill/>
        </p:spPr>
        <p:txBody>
          <a:bodyPr wrap="square">
            <a:spAutoFit/>
          </a:bodyPr>
          <a:lstStyle/>
          <a:p>
            <a:pPr algn="ctr" defTabSz="685800" fontAlgn="auto">
              <a:spcBef>
                <a:spcPts val="0"/>
              </a:spcBef>
              <a:spcAft>
                <a:spcPts val="0"/>
              </a:spcAft>
            </a:pPr>
            <a:r>
              <a:rPr kumimoji="1" lang="en-US" altLang="ja-JP" sz="1500" b="1" dirty="0">
                <a:solidFill>
                  <a:srgbClr val="0076A9"/>
                </a:solidFill>
                <a:latin typeface="Arial" panose="020B0604020202020204"/>
                <a:ea typeface="ＭＳ Ｐゴシック" panose="020B0600070205080204" pitchFamily="34" charset="-128"/>
                <a:cs typeface="+mn-cs"/>
              </a:rPr>
              <a:t>Maintenance phase</a:t>
            </a:r>
            <a:endParaRPr lang="ja-JP" altLang="en-US" sz="1500" b="1" dirty="0">
              <a:solidFill>
                <a:srgbClr val="0076A9"/>
              </a:solidFill>
              <a:latin typeface="Arial" panose="020B0604020202020204"/>
              <a:ea typeface="ＭＳ Ｐゴシック" panose="020B0600070205080204" pitchFamily="34" charset="-128"/>
              <a:cs typeface="+mn-cs"/>
            </a:endParaRPr>
          </a:p>
        </p:txBody>
      </p:sp>
    </p:spTree>
    <p:extLst>
      <p:ext uri="{BB962C8B-B14F-4D97-AF65-F5344CB8AC3E}">
        <p14:creationId xmlns:p14="http://schemas.microsoft.com/office/powerpoint/2010/main" val="35496614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3EB02-EE75-F3E8-1156-84DC5F4CD605}"/>
            </a:ext>
          </a:extLst>
        </p:cNvPr>
        <p:cNvGrpSpPr/>
        <p:nvPr/>
      </p:nvGrpSpPr>
      <p:grpSpPr>
        <a:xfrm>
          <a:off x="0" y="0"/>
          <a:ext cx="0" cy="0"/>
          <a:chOff x="0" y="0"/>
          <a:chExt cx="0" cy="0"/>
        </a:xfrm>
      </p:grpSpPr>
      <p:pic>
        <p:nvPicPr>
          <p:cNvPr id="7" name="Picture 6" descr="A logo for a fitness center&#10;&#10;Description automatically generated">
            <a:extLst>
              <a:ext uri="{FF2B5EF4-FFF2-40B4-BE49-F238E27FC236}">
                <a16:creationId xmlns:a16="http://schemas.microsoft.com/office/drawing/2014/main" id="{24C0A50E-624F-24DE-F3C8-713C0631F869}"/>
              </a:ext>
            </a:extLst>
          </p:cNvPr>
          <p:cNvPicPr>
            <a:picLocks noChangeAspect="1"/>
          </p:cNvPicPr>
          <p:nvPr/>
        </p:nvPicPr>
        <p:blipFill>
          <a:blip r:embed="rId2"/>
          <a:stretch>
            <a:fillRect/>
          </a:stretch>
        </p:blipFill>
        <p:spPr>
          <a:xfrm>
            <a:off x="5865032" y="4691617"/>
            <a:ext cx="1711037" cy="424671"/>
          </a:xfrm>
          <a:prstGeom prst="rect">
            <a:avLst/>
          </a:prstGeom>
        </p:spPr>
      </p:pic>
      <p:graphicFrame>
        <p:nvGraphicFramePr>
          <p:cNvPr id="3" name="オブジェクト 3">
            <a:extLst>
              <a:ext uri="{FF2B5EF4-FFF2-40B4-BE49-F238E27FC236}">
                <a16:creationId xmlns:a16="http://schemas.microsoft.com/office/drawing/2014/main" id="{5BD851DF-F301-C365-93E8-A7B0A865449D}"/>
              </a:ext>
            </a:extLst>
          </p:cNvPr>
          <p:cNvGraphicFramePr>
            <a:graphicFrameLocks noGrp="1" noChangeAspect="1"/>
          </p:cNvGraphicFramePr>
          <p:nvPr>
            <p:ph idx="1"/>
          </p:nvPr>
        </p:nvGraphicFramePr>
        <p:xfrm>
          <a:off x="121244" y="167542"/>
          <a:ext cx="3993555" cy="1757973"/>
        </p:xfrm>
        <a:graphic>
          <a:graphicData uri="http://schemas.openxmlformats.org/presentationml/2006/ole">
            <mc:AlternateContent xmlns:mc="http://schemas.openxmlformats.org/markup-compatibility/2006">
              <mc:Choice xmlns:v="urn:schemas-microsoft-com:vml" Requires="v">
                <p:oleObj name="Prism 9" r:id="rId3" imgW="5160745" imgH="3261667" progId="Prism9.Document">
                  <p:embed/>
                </p:oleObj>
              </mc:Choice>
              <mc:Fallback>
                <p:oleObj name="Prism 9" r:id="rId3" imgW="5160745" imgH="3261667" progId="Prism9.Document">
                  <p:embed/>
                  <p:pic>
                    <p:nvPicPr>
                      <p:cNvPr id="3" name="オブジェクト 3">
                        <a:extLst>
                          <a:ext uri="{FF2B5EF4-FFF2-40B4-BE49-F238E27FC236}">
                            <a16:creationId xmlns:a16="http://schemas.microsoft.com/office/drawing/2014/main" id="{5BD851DF-F301-C365-93E8-A7B0A865449D}"/>
                          </a:ext>
                        </a:extLst>
                      </p:cNvPr>
                      <p:cNvPicPr/>
                      <p:nvPr/>
                    </p:nvPicPr>
                    <p:blipFill>
                      <a:blip r:embed="rId4"/>
                      <a:stretch>
                        <a:fillRect/>
                      </a:stretch>
                    </p:blipFill>
                    <p:spPr>
                      <a:xfrm>
                        <a:off x="121244" y="167542"/>
                        <a:ext cx="3993555" cy="1757973"/>
                      </a:xfrm>
                      <a:prstGeom prst="rect">
                        <a:avLst/>
                      </a:prstGeom>
                    </p:spPr>
                  </p:pic>
                </p:oleObj>
              </mc:Fallback>
            </mc:AlternateContent>
          </a:graphicData>
        </a:graphic>
      </p:graphicFrame>
      <p:graphicFrame>
        <p:nvGraphicFramePr>
          <p:cNvPr id="5" name="オブジェクト 3">
            <a:extLst>
              <a:ext uri="{FF2B5EF4-FFF2-40B4-BE49-F238E27FC236}">
                <a16:creationId xmlns:a16="http://schemas.microsoft.com/office/drawing/2014/main" id="{8A68AD51-DBC0-F33F-BE84-DF90CE6F2EE6}"/>
              </a:ext>
            </a:extLst>
          </p:cNvPr>
          <p:cNvGraphicFramePr>
            <a:graphicFrameLocks noChangeAspect="1"/>
          </p:cNvGraphicFramePr>
          <p:nvPr/>
        </p:nvGraphicFramePr>
        <p:xfrm>
          <a:off x="5306156" y="253914"/>
          <a:ext cx="2633297" cy="1944162"/>
        </p:xfrm>
        <a:graphic>
          <a:graphicData uri="http://schemas.openxmlformats.org/presentationml/2006/ole">
            <mc:AlternateContent xmlns:mc="http://schemas.openxmlformats.org/markup-compatibility/2006">
              <mc:Choice xmlns:v="urn:schemas-microsoft-com:vml" Requires="v">
                <p:oleObj name="Prism 8" r:id="rId5" imgW="5165704" imgH="3469670" progId="Prism8.Document">
                  <p:embed/>
                </p:oleObj>
              </mc:Choice>
              <mc:Fallback>
                <p:oleObj name="Prism 8" r:id="rId5" imgW="5165704" imgH="3469670" progId="Prism8.Document">
                  <p:embed/>
                  <p:pic>
                    <p:nvPicPr>
                      <p:cNvPr id="5" name="オブジェクト 3">
                        <a:extLst>
                          <a:ext uri="{FF2B5EF4-FFF2-40B4-BE49-F238E27FC236}">
                            <a16:creationId xmlns:a16="http://schemas.microsoft.com/office/drawing/2014/main" id="{8A68AD51-DBC0-F33F-BE84-DF90CE6F2EE6}"/>
                          </a:ext>
                        </a:extLst>
                      </p:cNvPr>
                      <p:cNvPicPr/>
                      <p:nvPr/>
                    </p:nvPicPr>
                    <p:blipFill>
                      <a:blip r:embed="rId6"/>
                      <a:stretch>
                        <a:fillRect/>
                      </a:stretch>
                    </p:blipFill>
                    <p:spPr>
                      <a:xfrm>
                        <a:off x="5306156" y="253914"/>
                        <a:ext cx="2633297" cy="1944162"/>
                      </a:xfrm>
                      <a:prstGeom prst="rect">
                        <a:avLst/>
                      </a:prstGeom>
                    </p:spPr>
                  </p:pic>
                </p:oleObj>
              </mc:Fallback>
            </mc:AlternateContent>
          </a:graphicData>
        </a:graphic>
      </p:graphicFrame>
      <p:graphicFrame>
        <p:nvGraphicFramePr>
          <p:cNvPr id="8" name="オブジェクト 3">
            <a:extLst>
              <a:ext uri="{FF2B5EF4-FFF2-40B4-BE49-F238E27FC236}">
                <a16:creationId xmlns:a16="http://schemas.microsoft.com/office/drawing/2014/main" id="{B15B7E77-B386-DD2C-9B27-F14113DCE7D3}"/>
              </a:ext>
            </a:extLst>
          </p:cNvPr>
          <p:cNvGraphicFramePr>
            <a:graphicFrameLocks noChangeAspect="1"/>
          </p:cNvGraphicFramePr>
          <p:nvPr/>
        </p:nvGraphicFramePr>
        <p:xfrm>
          <a:off x="401639" y="2111704"/>
          <a:ext cx="3713161" cy="2398750"/>
        </p:xfrm>
        <a:graphic>
          <a:graphicData uri="http://schemas.openxmlformats.org/presentationml/2006/ole">
            <mc:AlternateContent xmlns:mc="http://schemas.openxmlformats.org/markup-compatibility/2006">
              <mc:Choice xmlns:v="urn:schemas-microsoft-com:vml" Requires="v">
                <p:oleObj name="Prism 9" r:id="rId7" imgW="4055488" imgH="2844012" progId="Prism9.Document">
                  <p:embed/>
                </p:oleObj>
              </mc:Choice>
              <mc:Fallback>
                <p:oleObj name="Prism 9" r:id="rId7" imgW="4055488" imgH="2844012" progId="Prism9.Document">
                  <p:embed/>
                  <p:pic>
                    <p:nvPicPr>
                      <p:cNvPr id="8" name="オブジェクト 3">
                        <a:extLst>
                          <a:ext uri="{FF2B5EF4-FFF2-40B4-BE49-F238E27FC236}">
                            <a16:creationId xmlns:a16="http://schemas.microsoft.com/office/drawing/2014/main" id="{B15B7E77-B386-DD2C-9B27-F14113DCE7D3}"/>
                          </a:ext>
                        </a:extLst>
                      </p:cNvPr>
                      <p:cNvPicPr/>
                      <p:nvPr/>
                    </p:nvPicPr>
                    <p:blipFill>
                      <a:blip r:embed="rId8"/>
                      <a:stretch>
                        <a:fillRect/>
                      </a:stretch>
                    </p:blipFill>
                    <p:spPr>
                      <a:xfrm>
                        <a:off x="401639" y="2111704"/>
                        <a:ext cx="3713161" cy="2398750"/>
                      </a:xfrm>
                      <a:prstGeom prst="rect">
                        <a:avLst/>
                      </a:prstGeom>
                    </p:spPr>
                  </p:pic>
                </p:oleObj>
              </mc:Fallback>
            </mc:AlternateContent>
          </a:graphicData>
        </a:graphic>
      </p:graphicFrame>
      <p:graphicFrame>
        <p:nvGraphicFramePr>
          <p:cNvPr id="10" name="オブジェクト 3">
            <a:extLst>
              <a:ext uri="{FF2B5EF4-FFF2-40B4-BE49-F238E27FC236}">
                <a16:creationId xmlns:a16="http://schemas.microsoft.com/office/drawing/2014/main" id="{D44A89DB-13A8-8174-8E97-810B162ED178}"/>
              </a:ext>
            </a:extLst>
          </p:cNvPr>
          <p:cNvGraphicFramePr>
            <a:graphicFrameLocks noChangeAspect="1"/>
          </p:cNvGraphicFramePr>
          <p:nvPr/>
        </p:nvGraphicFramePr>
        <p:xfrm>
          <a:off x="4777593" y="2198076"/>
          <a:ext cx="3991708" cy="2613711"/>
        </p:xfrm>
        <a:graphic>
          <a:graphicData uri="http://schemas.openxmlformats.org/presentationml/2006/ole">
            <mc:AlternateContent xmlns:mc="http://schemas.openxmlformats.org/markup-compatibility/2006">
              <mc:Choice xmlns:v="urn:schemas-microsoft-com:vml" Requires="v">
                <p:oleObj name="Prism 9" r:id="rId9" imgW="3872539" imgH="2847253" progId="Prism9.Document">
                  <p:embed/>
                </p:oleObj>
              </mc:Choice>
              <mc:Fallback>
                <p:oleObj name="Prism 9" r:id="rId9" imgW="3872539" imgH="2847253" progId="Prism9.Document">
                  <p:embed/>
                  <p:pic>
                    <p:nvPicPr>
                      <p:cNvPr id="10" name="オブジェクト 3">
                        <a:extLst>
                          <a:ext uri="{FF2B5EF4-FFF2-40B4-BE49-F238E27FC236}">
                            <a16:creationId xmlns:a16="http://schemas.microsoft.com/office/drawing/2014/main" id="{D44A89DB-13A8-8174-8E97-810B162ED178}"/>
                          </a:ext>
                        </a:extLst>
                      </p:cNvPr>
                      <p:cNvPicPr/>
                      <p:nvPr/>
                    </p:nvPicPr>
                    <p:blipFill>
                      <a:blip r:embed="rId10"/>
                      <a:stretch>
                        <a:fillRect/>
                      </a:stretch>
                    </p:blipFill>
                    <p:spPr>
                      <a:xfrm>
                        <a:off x="4777593" y="2198076"/>
                        <a:ext cx="3991708" cy="2613711"/>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7E04BC73-89FB-8464-2F1B-A2C66CAB905E}"/>
              </a:ext>
            </a:extLst>
          </p:cNvPr>
          <p:cNvSpPr txBox="1"/>
          <p:nvPr/>
        </p:nvSpPr>
        <p:spPr>
          <a:xfrm>
            <a:off x="6007344" y="3171072"/>
            <a:ext cx="4576396" cy="461665"/>
          </a:xfrm>
          <a:prstGeom prst="rect">
            <a:avLst/>
          </a:prstGeom>
          <a:noFill/>
        </p:spPr>
        <p:txBody>
          <a:bodyPr wrap="square">
            <a:spAutoFit/>
          </a:bodyPr>
          <a:lstStyle/>
          <a:p>
            <a:r>
              <a:rPr lang="en-US" altLang="ja-JP" sz="1200" dirty="0">
                <a:solidFill>
                  <a:srgbClr val="002557"/>
                </a:solidFill>
              </a:rPr>
              <a:t>Median OS: not reached</a:t>
            </a:r>
          </a:p>
          <a:p>
            <a:r>
              <a:rPr lang="en-US" altLang="ja-JP" sz="1200" dirty="0">
                <a:solidFill>
                  <a:srgbClr val="002557"/>
                </a:solidFill>
              </a:rPr>
              <a:t>6mo OS: 87.3%</a:t>
            </a:r>
            <a:endParaRPr lang="ja-JP" altLang="en-US" sz="1200" dirty="0">
              <a:solidFill>
                <a:srgbClr val="002557"/>
              </a:solidFill>
            </a:endParaRPr>
          </a:p>
        </p:txBody>
      </p:sp>
      <p:sp>
        <p:nvSpPr>
          <p:cNvPr id="14" name="TextBox 13">
            <a:extLst>
              <a:ext uri="{FF2B5EF4-FFF2-40B4-BE49-F238E27FC236}">
                <a16:creationId xmlns:a16="http://schemas.microsoft.com/office/drawing/2014/main" id="{2430F3D7-FC3C-3D64-0B81-5490FDE0C7EF}"/>
              </a:ext>
            </a:extLst>
          </p:cNvPr>
          <p:cNvSpPr txBox="1"/>
          <p:nvPr/>
        </p:nvSpPr>
        <p:spPr>
          <a:xfrm>
            <a:off x="2710229" y="2374076"/>
            <a:ext cx="1925515" cy="400110"/>
          </a:xfrm>
          <a:prstGeom prst="rect">
            <a:avLst/>
          </a:prstGeom>
          <a:noFill/>
        </p:spPr>
        <p:txBody>
          <a:bodyPr wrap="square">
            <a:spAutoFit/>
          </a:bodyPr>
          <a:lstStyle/>
          <a:p>
            <a:r>
              <a:rPr lang="en-US" altLang="ja-JP" sz="1000" dirty="0">
                <a:solidFill>
                  <a:srgbClr val="002557"/>
                </a:solidFill>
              </a:rPr>
              <a:t>Median PFS: 5.7</a:t>
            </a:r>
            <a:r>
              <a:rPr lang="ja-JP" altLang="en-US" sz="1000">
                <a:solidFill>
                  <a:srgbClr val="002557"/>
                </a:solidFill>
              </a:rPr>
              <a:t> </a:t>
            </a:r>
            <a:r>
              <a:rPr lang="en-US" altLang="ja-JP" sz="1000" dirty="0" err="1">
                <a:solidFill>
                  <a:srgbClr val="002557"/>
                </a:solidFill>
              </a:rPr>
              <a:t>mo</a:t>
            </a:r>
            <a:endParaRPr lang="en-US" altLang="ja-JP" sz="1000" dirty="0">
              <a:solidFill>
                <a:srgbClr val="002557"/>
              </a:solidFill>
            </a:endParaRPr>
          </a:p>
          <a:p>
            <a:r>
              <a:rPr lang="en-US" altLang="ja-JP" sz="1000" dirty="0">
                <a:solidFill>
                  <a:srgbClr val="002557"/>
                </a:solidFill>
              </a:rPr>
              <a:t>6mo PFS: 49.6%</a:t>
            </a:r>
            <a:endParaRPr lang="ja-JP" altLang="en-US" sz="1000" dirty="0">
              <a:solidFill>
                <a:srgbClr val="002557"/>
              </a:solidFill>
            </a:endParaRPr>
          </a:p>
        </p:txBody>
      </p:sp>
      <p:sp>
        <p:nvSpPr>
          <p:cNvPr id="15" name="テキスト ボックス 7">
            <a:extLst>
              <a:ext uri="{FF2B5EF4-FFF2-40B4-BE49-F238E27FC236}">
                <a16:creationId xmlns:a16="http://schemas.microsoft.com/office/drawing/2014/main" id="{EE32610D-0919-F0E6-C14C-6CE8B329A19C}"/>
              </a:ext>
            </a:extLst>
          </p:cNvPr>
          <p:cNvSpPr txBox="1"/>
          <p:nvPr/>
        </p:nvSpPr>
        <p:spPr>
          <a:xfrm>
            <a:off x="631413" y="1649278"/>
            <a:ext cx="3253612" cy="246221"/>
          </a:xfrm>
          <a:prstGeom prst="rect">
            <a:avLst/>
          </a:prstGeom>
          <a:noFill/>
        </p:spPr>
        <p:txBody>
          <a:bodyPr wrap="square">
            <a:spAutoFit/>
          </a:bodyPr>
          <a:lstStyle/>
          <a:p>
            <a:pPr algn="ctr"/>
            <a:r>
              <a:rPr lang="en-US" altLang="ja-JP" sz="1000" dirty="0">
                <a:latin typeface="+mj-lt"/>
              </a:rPr>
              <a:t>ORR 88.9% (80%CI 76.9-95.8%, 95%CI 70.8-97.6%)</a:t>
            </a:r>
            <a:endParaRPr lang="ja-JP" altLang="en-US" sz="1000" dirty="0">
              <a:latin typeface="+mj-lt"/>
            </a:endParaRPr>
          </a:p>
        </p:txBody>
      </p:sp>
      <p:sp>
        <p:nvSpPr>
          <p:cNvPr id="17" name="TextBox 16">
            <a:extLst>
              <a:ext uri="{FF2B5EF4-FFF2-40B4-BE49-F238E27FC236}">
                <a16:creationId xmlns:a16="http://schemas.microsoft.com/office/drawing/2014/main" id="{BFE0C6A8-CAD2-CD06-8E6C-36062914D40E}"/>
              </a:ext>
            </a:extLst>
          </p:cNvPr>
          <p:cNvSpPr txBox="1"/>
          <p:nvPr/>
        </p:nvSpPr>
        <p:spPr>
          <a:xfrm>
            <a:off x="2409093" y="4746795"/>
            <a:ext cx="5292968" cy="246221"/>
          </a:xfrm>
          <a:prstGeom prst="rect">
            <a:avLst/>
          </a:prstGeom>
          <a:noFill/>
        </p:spPr>
        <p:txBody>
          <a:bodyPr wrap="square">
            <a:spAutoFit/>
          </a:bodyPr>
          <a:lstStyle/>
          <a:p>
            <a:r>
              <a:rPr kumimoji="1" lang="en-US" altLang="ja-JP" sz="1000" dirty="0"/>
              <a:t>Hiroaki Akamatsu, MD, PhD.</a:t>
            </a:r>
            <a:endParaRPr kumimoji="1" lang="ja-JP" altLang="en-US" sz="1000" dirty="0"/>
          </a:p>
        </p:txBody>
      </p:sp>
    </p:spTree>
    <p:extLst>
      <p:ext uri="{BB962C8B-B14F-4D97-AF65-F5344CB8AC3E}">
        <p14:creationId xmlns:p14="http://schemas.microsoft.com/office/powerpoint/2010/main" val="92718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CAB903-C9CA-25DD-FF7F-9B7FBED7A4AA}"/>
              </a:ext>
            </a:extLst>
          </p:cNvPr>
          <p:cNvSpPr>
            <a:spLocks noGrp="1"/>
          </p:cNvSpPr>
          <p:nvPr>
            <p:ph idx="1"/>
          </p:nvPr>
        </p:nvSpPr>
        <p:spPr>
          <a:xfrm>
            <a:off x="439615" y="290635"/>
            <a:ext cx="7772400" cy="3147278"/>
          </a:xfrm>
        </p:spPr>
        <p:txBody>
          <a:bodyPr/>
          <a:lstStyle/>
          <a:p>
            <a:pPr marL="0" indent="0">
              <a:buNone/>
            </a:pPr>
            <a:r>
              <a:rPr lang="en-US" dirty="0"/>
              <a:t>- Significant strides have been made in our effort to target KRAS</a:t>
            </a:r>
          </a:p>
          <a:p>
            <a:pPr marL="0" indent="0">
              <a:buNone/>
            </a:pPr>
            <a:r>
              <a:rPr lang="en-US" dirty="0"/>
              <a:t>- Challenges remain and the hunt for optimal therapies continue</a:t>
            </a:r>
          </a:p>
          <a:p>
            <a:pPr marL="0" indent="0">
              <a:buNone/>
            </a:pPr>
            <a:r>
              <a:rPr lang="en-US" dirty="0"/>
              <a:t>- Novel Combinations are under active investigation</a:t>
            </a:r>
          </a:p>
          <a:p>
            <a:pPr marL="0" indent="0">
              <a:buNone/>
            </a:pPr>
            <a:r>
              <a:rPr lang="en-US" dirty="0"/>
              <a:t>- Newer KRAS G12C inhibitors are in early phase clinical development</a:t>
            </a:r>
          </a:p>
          <a:p>
            <a:pPr marL="0" indent="0">
              <a:buNone/>
            </a:pPr>
            <a:r>
              <a:rPr lang="en-US" dirty="0"/>
              <a:t>- Our understanding of the mechanism of resistance is evolving and so are our efforts to mitigate these through combination studies</a:t>
            </a:r>
          </a:p>
        </p:txBody>
      </p:sp>
      <p:pic>
        <p:nvPicPr>
          <p:cNvPr id="3" name="Picture 2" descr="A logo for a fitness center&#10;&#10;Description automatically generated">
            <a:extLst>
              <a:ext uri="{FF2B5EF4-FFF2-40B4-BE49-F238E27FC236}">
                <a16:creationId xmlns:a16="http://schemas.microsoft.com/office/drawing/2014/main" id="{490CF570-20C5-8505-8592-7A493CA9B7E9}"/>
              </a:ext>
            </a:extLst>
          </p:cNvPr>
          <p:cNvPicPr>
            <a:picLocks noChangeAspect="1"/>
          </p:cNvPicPr>
          <p:nvPr/>
        </p:nvPicPr>
        <p:blipFill>
          <a:blip r:embed="rId2"/>
          <a:stretch>
            <a:fillRect/>
          </a:stretch>
        </p:blipFill>
        <p:spPr>
          <a:xfrm>
            <a:off x="6147408" y="4563328"/>
            <a:ext cx="2619702" cy="424671"/>
          </a:xfrm>
          <a:prstGeom prst="rect">
            <a:avLst/>
          </a:prstGeom>
        </p:spPr>
      </p:pic>
    </p:spTree>
    <p:extLst>
      <p:ext uri="{BB962C8B-B14F-4D97-AF65-F5344CB8AC3E}">
        <p14:creationId xmlns:p14="http://schemas.microsoft.com/office/powerpoint/2010/main" val="15585470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M20">
            <a:extLst>
              <a:ext uri="{FF2B5EF4-FFF2-40B4-BE49-F238E27FC236}">
                <a16:creationId xmlns:a16="http://schemas.microsoft.com/office/drawing/2014/main" id="{5B5A3F96-64E5-C02E-F1C1-598B87FD6B3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73815" y="844550"/>
            <a:ext cx="4196369" cy="31472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6B92930-62FD-128D-4E58-ACD61BE8B1CD}"/>
              </a:ext>
            </a:extLst>
          </p:cNvPr>
          <p:cNvSpPr txBox="1"/>
          <p:nvPr/>
        </p:nvSpPr>
        <p:spPr>
          <a:xfrm>
            <a:off x="3667039" y="290146"/>
            <a:ext cx="1809919" cy="461665"/>
          </a:xfrm>
          <a:prstGeom prst="rect">
            <a:avLst/>
          </a:prstGeom>
          <a:noFill/>
        </p:spPr>
        <p:txBody>
          <a:bodyPr wrap="none" rtlCol="0">
            <a:spAutoFit/>
          </a:bodyPr>
          <a:lstStyle/>
          <a:p>
            <a:r>
              <a:rPr lang="en-US" dirty="0"/>
              <a:t>Thank You !</a:t>
            </a:r>
          </a:p>
        </p:txBody>
      </p:sp>
      <p:pic>
        <p:nvPicPr>
          <p:cNvPr id="6" name="Picture 5" descr="A logo for a fitness center&#10;&#10;Description automatically generated">
            <a:extLst>
              <a:ext uri="{FF2B5EF4-FFF2-40B4-BE49-F238E27FC236}">
                <a16:creationId xmlns:a16="http://schemas.microsoft.com/office/drawing/2014/main" id="{EA33EA94-C45C-8937-2CA7-3A27911DF18D}"/>
              </a:ext>
            </a:extLst>
          </p:cNvPr>
          <p:cNvPicPr>
            <a:picLocks noChangeAspect="1"/>
          </p:cNvPicPr>
          <p:nvPr/>
        </p:nvPicPr>
        <p:blipFill>
          <a:blip r:embed="rId3"/>
          <a:stretch>
            <a:fillRect/>
          </a:stretch>
        </p:blipFill>
        <p:spPr>
          <a:xfrm>
            <a:off x="6147408" y="4563328"/>
            <a:ext cx="2619702" cy="424671"/>
          </a:xfrm>
          <a:prstGeom prst="rect">
            <a:avLst/>
          </a:prstGeom>
        </p:spPr>
      </p:pic>
    </p:spTree>
    <p:extLst>
      <p:ext uri="{BB962C8B-B14F-4D97-AF65-F5344CB8AC3E}">
        <p14:creationId xmlns:p14="http://schemas.microsoft.com/office/powerpoint/2010/main" val="806289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graphicFrame>
        <p:nvGraphicFramePr>
          <p:cNvPr id="3" name="Table 5">
            <a:extLst>
              <a:ext uri="{FF2B5EF4-FFF2-40B4-BE49-F238E27FC236}">
                <a16:creationId xmlns:a16="http://schemas.microsoft.com/office/drawing/2014/main" id="{06E6DBCE-BAE2-4376-7AD5-C377B05B58E2}"/>
              </a:ext>
            </a:extLst>
          </p:cNvPr>
          <p:cNvGraphicFramePr>
            <a:graphicFrameLocks/>
          </p:cNvGraphicFramePr>
          <p:nvPr/>
        </p:nvGraphicFramePr>
        <p:xfrm>
          <a:off x="1485900" y="479097"/>
          <a:ext cx="6172200" cy="2400440"/>
        </p:xfrm>
        <a:graphic>
          <a:graphicData uri="http://schemas.openxmlformats.org/drawingml/2006/table">
            <a:tbl>
              <a:tblPr firstRow="1" bandRow="1">
                <a:tableStyleId>{C083E6E3-FA7D-4D7B-A595-EF9225AFEA82}</a:tableStyleId>
              </a:tblPr>
              <a:tblGrid>
                <a:gridCol w="3314700">
                  <a:extLst>
                    <a:ext uri="{9D8B030D-6E8A-4147-A177-3AD203B41FA5}">
                      <a16:colId xmlns:a16="http://schemas.microsoft.com/office/drawing/2014/main" val="20000"/>
                    </a:ext>
                  </a:extLst>
                </a:gridCol>
                <a:gridCol w="2857500">
                  <a:extLst>
                    <a:ext uri="{9D8B030D-6E8A-4147-A177-3AD203B41FA5}">
                      <a16:colId xmlns:a16="http://schemas.microsoft.com/office/drawing/2014/main" val="20001"/>
                    </a:ext>
                  </a:extLst>
                </a:gridCol>
              </a:tblGrid>
              <a:tr h="278210">
                <a:tc>
                  <a:txBody>
                    <a:bodyPr/>
                    <a:lstStyle/>
                    <a:p>
                      <a:r>
                        <a:rPr lang="en-US" sz="1400" dirty="0"/>
                        <a:t>EBUS</a:t>
                      </a:r>
                    </a:p>
                  </a:txBody>
                  <a:tcPr marL="68580" marR="68580" marT="34300" marB="34300"/>
                </a:tc>
                <a:tc>
                  <a:txBody>
                    <a:bodyPr/>
                    <a:lstStyle/>
                    <a:p>
                      <a:r>
                        <a:rPr lang="en-US" sz="1400" dirty="0"/>
                        <a:t>Cervical mediastinoscopy</a:t>
                      </a:r>
                    </a:p>
                  </a:txBody>
                  <a:tcPr marL="68580" marR="68580" marT="34300" marB="34300"/>
                </a:tc>
                <a:extLst>
                  <a:ext uri="{0D108BD9-81ED-4DB2-BD59-A6C34878D82A}">
                    <a16:rowId xmlns:a16="http://schemas.microsoft.com/office/drawing/2014/main" val="10000"/>
                  </a:ext>
                </a:extLst>
              </a:tr>
              <a:tr h="278210">
                <a:tc>
                  <a:txBody>
                    <a:bodyPr/>
                    <a:lstStyle/>
                    <a:p>
                      <a:r>
                        <a:rPr lang="en-US" sz="1400" dirty="0"/>
                        <a:t>Outpatient</a:t>
                      </a:r>
                    </a:p>
                  </a:txBody>
                  <a:tcPr marL="68580" marR="68580" marT="34300" marB="34300"/>
                </a:tc>
                <a:tc>
                  <a:txBody>
                    <a:bodyPr/>
                    <a:lstStyle/>
                    <a:p>
                      <a:r>
                        <a:rPr lang="en-US" sz="1400" dirty="0"/>
                        <a:t>Outpatient</a:t>
                      </a:r>
                    </a:p>
                  </a:txBody>
                  <a:tcPr marL="68580" marR="68580" marT="34300" marB="34300"/>
                </a:tc>
                <a:extLst>
                  <a:ext uri="{0D108BD9-81ED-4DB2-BD59-A6C34878D82A}">
                    <a16:rowId xmlns:a16="http://schemas.microsoft.com/office/drawing/2014/main" val="10001"/>
                  </a:ext>
                </a:extLst>
              </a:tr>
              <a:tr h="278210">
                <a:tc>
                  <a:txBody>
                    <a:bodyPr/>
                    <a:lstStyle/>
                    <a:p>
                      <a:r>
                        <a:rPr lang="en-US" sz="1400" dirty="0"/>
                        <a:t>Deep sedation</a:t>
                      </a:r>
                    </a:p>
                  </a:txBody>
                  <a:tcPr marL="68580" marR="68580" marT="34300" marB="34300"/>
                </a:tc>
                <a:tc>
                  <a:txBody>
                    <a:bodyPr/>
                    <a:lstStyle/>
                    <a:p>
                      <a:r>
                        <a:rPr lang="en-US" sz="1400" dirty="0"/>
                        <a:t>General anesthesia</a:t>
                      </a:r>
                    </a:p>
                  </a:txBody>
                  <a:tcPr marL="68580" marR="68580" marT="34300" marB="34300"/>
                </a:tc>
                <a:extLst>
                  <a:ext uri="{0D108BD9-81ED-4DB2-BD59-A6C34878D82A}">
                    <a16:rowId xmlns:a16="http://schemas.microsoft.com/office/drawing/2014/main" val="10002"/>
                  </a:ext>
                </a:extLst>
              </a:tr>
              <a:tr h="278210">
                <a:tc>
                  <a:txBody>
                    <a:bodyPr/>
                    <a:lstStyle/>
                    <a:p>
                      <a:r>
                        <a:rPr lang="en-US" sz="1400" dirty="0"/>
                        <a:t>No incision</a:t>
                      </a:r>
                    </a:p>
                  </a:txBody>
                  <a:tcPr marL="68580" marR="68580" marT="34300" marB="34300"/>
                </a:tc>
                <a:tc>
                  <a:txBody>
                    <a:bodyPr/>
                    <a:lstStyle/>
                    <a:p>
                      <a:r>
                        <a:rPr lang="en-US" sz="1400" dirty="0"/>
                        <a:t>2cm cervical incision</a:t>
                      </a:r>
                    </a:p>
                  </a:txBody>
                  <a:tcPr marL="68580" marR="68580" marT="34300" marB="34300"/>
                </a:tc>
                <a:extLst>
                  <a:ext uri="{0D108BD9-81ED-4DB2-BD59-A6C34878D82A}">
                    <a16:rowId xmlns:a16="http://schemas.microsoft.com/office/drawing/2014/main" val="10003"/>
                  </a:ext>
                </a:extLst>
              </a:tr>
              <a:tr h="278210">
                <a:tc>
                  <a:txBody>
                    <a:bodyPr/>
                    <a:lstStyle/>
                    <a:p>
                      <a:r>
                        <a:rPr lang="en-US" sz="1400" dirty="0"/>
                        <a:t>Lower accuracy (60-80%)</a:t>
                      </a:r>
                    </a:p>
                  </a:txBody>
                  <a:tcPr marL="68580" marR="68580" marT="34300" marB="34300"/>
                </a:tc>
                <a:tc>
                  <a:txBody>
                    <a:bodyPr/>
                    <a:lstStyle/>
                    <a:p>
                      <a:r>
                        <a:rPr lang="en-US" sz="1400" dirty="0"/>
                        <a:t>Higher accuracy (92-95%)</a:t>
                      </a:r>
                    </a:p>
                  </a:txBody>
                  <a:tcPr marL="68580" marR="68580" marT="34300" marB="34300"/>
                </a:tc>
                <a:extLst>
                  <a:ext uri="{0D108BD9-81ED-4DB2-BD59-A6C34878D82A}">
                    <a16:rowId xmlns:a16="http://schemas.microsoft.com/office/drawing/2014/main" val="10004"/>
                  </a:ext>
                </a:extLst>
              </a:tr>
              <a:tr h="278210">
                <a:tc>
                  <a:txBody>
                    <a:bodyPr/>
                    <a:lstStyle/>
                    <a:p>
                      <a:r>
                        <a:rPr lang="en-US" sz="1400" dirty="0"/>
                        <a:t>Lower risk of complications</a:t>
                      </a:r>
                    </a:p>
                  </a:txBody>
                  <a:tcPr marL="68580" marR="68580" marT="34300" marB="34300"/>
                </a:tc>
                <a:tc>
                  <a:txBody>
                    <a:bodyPr/>
                    <a:lstStyle/>
                    <a:p>
                      <a:r>
                        <a:rPr lang="en-US" sz="1400" dirty="0"/>
                        <a:t>Higher risk of complications (0.5%)</a:t>
                      </a:r>
                    </a:p>
                  </a:txBody>
                  <a:tcPr marL="68580" marR="68580" marT="34300" marB="34300"/>
                </a:tc>
                <a:extLst>
                  <a:ext uri="{0D108BD9-81ED-4DB2-BD59-A6C34878D82A}">
                    <a16:rowId xmlns:a16="http://schemas.microsoft.com/office/drawing/2014/main" val="10005"/>
                  </a:ext>
                </a:extLst>
              </a:tr>
              <a:tr h="480080">
                <a:tc>
                  <a:txBody>
                    <a:bodyPr/>
                    <a:lstStyle/>
                    <a:p>
                      <a:r>
                        <a:rPr lang="en-US" sz="1400" dirty="0"/>
                        <a:t>Stations 2R/2L, 3P, 4R/4L, 7, 10R/10L, 11-12</a:t>
                      </a:r>
                    </a:p>
                  </a:txBody>
                  <a:tcPr marL="68580" marR="68580" marT="34300" marB="34300"/>
                </a:tc>
                <a:tc>
                  <a:txBody>
                    <a:bodyPr/>
                    <a:lstStyle/>
                    <a:p>
                      <a:r>
                        <a:rPr lang="en-US" sz="1400" dirty="0"/>
                        <a:t>2R/2L, 4R/4L, 7</a:t>
                      </a:r>
                    </a:p>
                  </a:txBody>
                  <a:tcPr marL="68580" marR="68580" marT="34300" marB="34300"/>
                </a:tc>
                <a:extLst>
                  <a:ext uri="{0D108BD9-81ED-4DB2-BD59-A6C34878D82A}">
                    <a16:rowId xmlns:a16="http://schemas.microsoft.com/office/drawing/2014/main" val="3808352578"/>
                  </a:ext>
                </a:extLst>
              </a:tr>
            </a:tbl>
          </a:graphicData>
        </a:graphic>
      </p:graphicFrame>
      <p:pic>
        <p:nvPicPr>
          <p:cNvPr id="4" name="Picture 1">
            <a:extLst>
              <a:ext uri="{FF2B5EF4-FFF2-40B4-BE49-F238E27FC236}">
                <a16:creationId xmlns:a16="http://schemas.microsoft.com/office/drawing/2014/main" id="{7D42D58A-BBE9-B2B4-4FCF-A45F164E9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2973534"/>
            <a:ext cx="2781300" cy="202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Mediastinoscopy - an overview | ScienceDirect Topics">
            <a:extLst>
              <a:ext uri="{FF2B5EF4-FFF2-40B4-BE49-F238E27FC236}">
                <a16:creationId xmlns:a16="http://schemas.microsoft.com/office/drawing/2014/main" id="{55FFE0C4-3CEE-841A-1CFA-B341C8127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8542" y="2973534"/>
            <a:ext cx="2781300" cy="202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852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graphicFrame>
        <p:nvGraphicFramePr>
          <p:cNvPr id="6" name="Table 5">
            <a:extLst>
              <a:ext uri="{FF2B5EF4-FFF2-40B4-BE49-F238E27FC236}">
                <a16:creationId xmlns:a16="http://schemas.microsoft.com/office/drawing/2014/main" id="{17FACE69-1F4E-D6F8-E5B2-E81EC1FFC357}"/>
              </a:ext>
            </a:extLst>
          </p:cNvPr>
          <p:cNvGraphicFramePr>
            <a:graphicFrameLocks/>
          </p:cNvGraphicFramePr>
          <p:nvPr/>
        </p:nvGraphicFramePr>
        <p:xfrm>
          <a:off x="1485900" y="719137"/>
          <a:ext cx="6172200" cy="2187080"/>
        </p:xfrm>
        <a:graphic>
          <a:graphicData uri="http://schemas.openxmlformats.org/drawingml/2006/table">
            <a:tbl>
              <a:tblPr firstRow="1" bandRow="1">
                <a:tableStyleId>{9D7B26C5-4107-4FEC-AEDC-1716B250A1EF}</a:tableStyleId>
              </a:tblPr>
              <a:tblGrid>
                <a:gridCol w="3086100">
                  <a:extLst>
                    <a:ext uri="{9D8B030D-6E8A-4147-A177-3AD203B41FA5}">
                      <a16:colId xmlns:a16="http://schemas.microsoft.com/office/drawing/2014/main" val="20000"/>
                    </a:ext>
                  </a:extLst>
                </a:gridCol>
                <a:gridCol w="3086100">
                  <a:extLst>
                    <a:ext uri="{9D8B030D-6E8A-4147-A177-3AD203B41FA5}">
                      <a16:colId xmlns:a16="http://schemas.microsoft.com/office/drawing/2014/main" val="20001"/>
                    </a:ext>
                  </a:extLst>
                </a:gridCol>
              </a:tblGrid>
              <a:tr h="278210">
                <a:tc>
                  <a:txBody>
                    <a:bodyPr/>
                    <a:lstStyle/>
                    <a:p>
                      <a:r>
                        <a:rPr lang="en-US" sz="1400" dirty="0"/>
                        <a:t>EUS</a:t>
                      </a:r>
                    </a:p>
                  </a:txBody>
                  <a:tcPr marL="68580" marR="68580" marT="34300" marB="34300"/>
                </a:tc>
                <a:tc>
                  <a:txBody>
                    <a:bodyPr/>
                    <a:lstStyle/>
                    <a:p>
                      <a:r>
                        <a:rPr lang="en-US" sz="1400" dirty="0"/>
                        <a:t>Chamberlain Procedure</a:t>
                      </a:r>
                    </a:p>
                  </a:txBody>
                  <a:tcPr marL="68580" marR="68580" marT="34300" marB="34300"/>
                </a:tc>
                <a:extLst>
                  <a:ext uri="{0D108BD9-81ED-4DB2-BD59-A6C34878D82A}">
                    <a16:rowId xmlns:a16="http://schemas.microsoft.com/office/drawing/2014/main" val="10000"/>
                  </a:ext>
                </a:extLst>
              </a:tr>
              <a:tr h="278210">
                <a:tc>
                  <a:txBody>
                    <a:bodyPr/>
                    <a:lstStyle/>
                    <a:p>
                      <a:r>
                        <a:rPr lang="en-US" sz="1400" dirty="0"/>
                        <a:t>Outpatient</a:t>
                      </a:r>
                    </a:p>
                  </a:txBody>
                  <a:tcPr marL="68580" marR="68580" marT="34300" marB="34300"/>
                </a:tc>
                <a:tc>
                  <a:txBody>
                    <a:bodyPr/>
                    <a:lstStyle/>
                    <a:p>
                      <a:r>
                        <a:rPr lang="en-US" sz="1400" dirty="0"/>
                        <a:t>Extended outpatient/inpatient</a:t>
                      </a:r>
                    </a:p>
                  </a:txBody>
                  <a:tcPr marL="68580" marR="68580" marT="34300" marB="34300"/>
                </a:tc>
                <a:extLst>
                  <a:ext uri="{0D108BD9-81ED-4DB2-BD59-A6C34878D82A}">
                    <a16:rowId xmlns:a16="http://schemas.microsoft.com/office/drawing/2014/main" val="10001"/>
                  </a:ext>
                </a:extLst>
              </a:tr>
              <a:tr h="278210">
                <a:tc>
                  <a:txBody>
                    <a:bodyPr/>
                    <a:lstStyle/>
                    <a:p>
                      <a:r>
                        <a:rPr lang="en-US" sz="1400" dirty="0"/>
                        <a:t>Deep sedation</a:t>
                      </a:r>
                    </a:p>
                  </a:txBody>
                  <a:tcPr marL="68580" marR="68580" marT="34300" marB="34300"/>
                </a:tc>
                <a:tc>
                  <a:txBody>
                    <a:bodyPr/>
                    <a:lstStyle/>
                    <a:p>
                      <a:r>
                        <a:rPr lang="en-US" sz="1400" dirty="0"/>
                        <a:t>General anesthesia</a:t>
                      </a:r>
                    </a:p>
                  </a:txBody>
                  <a:tcPr marL="68580" marR="68580" marT="34300" marB="34300"/>
                </a:tc>
                <a:extLst>
                  <a:ext uri="{0D108BD9-81ED-4DB2-BD59-A6C34878D82A}">
                    <a16:rowId xmlns:a16="http://schemas.microsoft.com/office/drawing/2014/main" val="10002"/>
                  </a:ext>
                </a:extLst>
              </a:tr>
              <a:tr h="480080">
                <a:tc>
                  <a:txBody>
                    <a:bodyPr/>
                    <a:lstStyle/>
                    <a:p>
                      <a:r>
                        <a:rPr lang="en-US" sz="1400" dirty="0"/>
                        <a:t>No incision</a:t>
                      </a:r>
                    </a:p>
                  </a:txBody>
                  <a:tcPr marL="68580" marR="68580" marT="34300" marB="34300"/>
                </a:tc>
                <a:tc>
                  <a:txBody>
                    <a:bodyPr/>
                    <a:lstStyle/>
                    <a:p>
                      <a:r>
                        <a:rPr lang="en-US" sz="1400" dirty="0"/>
                        <a:t>2cm parasternal incision, 2</a:t>
                      </a:r>
                      <a:r>
                        <a:rPr lang="en-US" sz="1400" baseline="30000" dirty="0"/>
                        <a:t>nd</a:t>
                      </a:r>
                      <a:r>
                        <a:rPr lang="en-US" sz="1400" dirty="0"/>
                        <a:t> interspace</a:t>
                      </a:r>
                    </a:p>
                  </a:txBody>
                  <a:tcPr marL="68580" marR="68580" marT="34300" marB="34300"/>
                </a:tc>
                <a:extLst>
                  <a:ext uri="{0D108BD9-81ED-4DB2-BD59-A6C34878D82A}">
                    <a16:rowId xmlns:a16="http://schemas.microsoft.com/office/drawing/2014/main" val="10003"/>
                  </a:ext>
                </a:extLst>
              </a:tr>
              <a:tr h="278210">
                <a:tc>
                  <a:txBody>
                    <a:bodyPr/>
                    <a:lstStyle/>
                    <a:p>
                      <a:r>
                        <a:rPr lang="en-US" sz="1400" dirty="0"/>
                        <a:t>Lower risk of complications</a:t>
                      </a:r>
                    </a:p>
                  </a:txBody>
                  <a:tcPr marL="68580" marR="68580" marT="34300" marB="34300"/>
                </a:tc>
                <a:tc>
                  <a:txBody>
                    <a:bodyPr/>
                    <a:lstStyle/>
                    <a:p>
                      <a:r>
                        <a:rPr lang="en-US" sz="1400" dirty="0"/>
                        <a:t>Stations 5 and 6</a:t>
                      </a:r>
                    </a:p>
                  </a:txBody>
                  <a:tcPr marL="68580" marR="68580" marT="34300" marB="34300"/>
                </a:tc>
                <a:extLst>
                  <a:ext uri="{0D108BD9-81ED-4DB2-BD59-A6C34878D82A}">
                    <a16:rowId xmlns:a16="http://schemas.microsoft.com/office/drawing/2014/main" val="10005"/>
                  </a:ext>
                </a:extLst>
              </a:tr>
              <a:tr h="278210">
                <a:tc>
                  <a:txBody>
                    <a:bodyPr/>
                    <a:lstStyle/>
                    <a:p>
                      <a:r>
                        <a:rPr lang="en-US" sz="1400" dirty="0"/>
                        <a:t>Can sample L adrenal gland</a:t>
                      </a:r>
                    </a:p>
                  </a:txBody>
                  <a:tcPr marL="68580" marR="68580" marT="34300" marB="34300"/>
                </a:tc>
                <a:tc>
                  <a:txBody>
                    <a:bodyPr/>
                    <a:lstStyle/>
                    <a:p>
                      <a:endParaRPr lang="en-US" sz="1400" dirty="0"/>
                    </a:p>
                  </a:txBody>
                  <a:tcPr marL="68580" marR="68580" marT="34300" marB="34300"/>
                </a:tc>
                <a:extLst>
                  <a:ext uri="{0D108BD9-81ED-4DB2-BD59-A6C34878D82A}">
                    <a16:rowId xmlns:a16="http://schemas.microsoft.com/office/drawing/2014/main" val="3627739345"/>
                  </a:ext>
                </a:extLst>
              </a:tr>
              <a:tr h="278210">
                <a:tc>
                  <a:txBody>
                    <a:bodyPr/>
                    <a:lstStyle/>
                    <a:p>
                      <a:r>
                        <a:rPr lang="en-US" sz="1400" dirty="0"/>
                        <a:t>Stations 7, 8, 9, 5 (but tough)</a:t>
                      </a:r>
                    </a:p>
                  </a:txBody>
                  <a:tcPr marL="68580" marR="68580" marT="34300" marB="34300"/>
                </a:tc>
                <a:tc>
                  <a:txBody>
                    <a:bodyPr/>
                    <a:lstStyle/>
                    <a:p>
                      <a:endParaRPr lang="en-US" sz="1400" dirty="0"/>
                    </a:p>
                  </a:txBody>
                  <a:tcPr marL="68580" marR="68580" marT="34300" marB="34300"/>
                </a:tc>
                <a:extLst>
                  <a:ext uri="{0D108BD9-81ED-4DB2-BD59-A6C34878D82A}">
                    <a16:rowId xmlns:a16="http://schemas.microsoft.com/office/drawing/2014/main" val="1684021012"/>
                  </a:ext>
                </a:extLst>
              </a:tr>
            </a:tbl>
          </a:graphicData>
        </a:graphic>
      </p:graphicFrame>
      <p:pic>
        <p:nvPicPr>
          <p:cNvPr id="7" name="Picture 2" descr="Radial EUS">
            <a:extLst>
              <a:ext uri="{FF2B5EF4-FFF2-40B4-BE49-F238E27FC236}">
                <a16:creationId xmlns:a16="http://schemas.microsoft.com/office/drawing/2014/main" id="{AE703203-8C1E-F8DF-6DCB-E2043E50B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208" y="2965730"/>
            <a:ext cx="3321505" cy="20357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e Nuances of Staging Lung cancer Gerard A - ppt download">
            <a:extLst>
              <a:ext uri="{FF2B5EF4-FFF2-40B4-BE49-F238E27FC236}">
                <a16:creationId xmlns:a16="http://schemas.microsoft.com/office/drawing/2014/main" id="{295900EF-371D-8BA5-274D-47170046BD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378" t="26429" r="23915" b="3198"/>
          <a:stretch/>
        </p:blipFill>
        <p:spPr bwMode="auto">
          <a:xfrm>
            <a:off x="5143501" y="2965730"/>
            <a:ext cx="2088572" cy="205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353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EB1FFC-FE11-4C99-A64A-BB88AA11D8D3}"/>
              </a:ext>
            </a:extLst>
          </p:cNvPr>
          <p:cNvPicPr>
            <a:picLocks noGrp="1" noChangeAspect="1"/>
          </p:cNvPicPr>
          <p:nvPr>
            <p:ph idx="1"/>
          </p:nvPr>
        </p:nvPicPr>
        <p:blipFill>
          <a:blip r:embed="rId3"/>
          <a:stretch>
            <a:fillRect/>
          </a:stretch>
        </p:blipFill>
        <p:spPr>
          <a:xfrm>
            <a:off x="1962842" y="49559"/>
            <a:ext cx="5966460" cy="4952162"/>
          </a:xfrm>
          <a:prstGeom prst="rect">
            <a:avLst/>
          </a:prstGeom>
        </p:spPr>
      </p:pic>
    </p:spTree>
    <p:extLst>
      <p:ext uri="{BB962C8B-B14F-4D97-AF65-F5344CB8AC3E}">
        <p14:creationId xmlns:p14="http://schemas.microsoft.com/office/powerpoint/2010/main" val="1240264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24AFE-3ACA-1303-79E2-8E9D66215481}"/>
              </a:ext>
            </a:extLst>
          </p:cNvPr>
          <p:cNvSpPr>
            <a:spLocks noGrp="1"/>
          </p:cNvSpPr>
          <p:nvPr>
            <p:ph type="title"/>
          </p:nvPr>
        </p:nvSpPr>
        <p:spPr>
          <a:xfrm>
            <a:off x="671460" y="266247"/>
            <a:ext cx="2623928" cy="551621"/>
          </a:xfrm>
        </p:spPr>
        <p:txBody>
          <a:bodyPr/>
          <a:lstStyle/>
          <a:p>
            <a:r>
              <a:rPr lang="en-US" dirty="0"/>
              <a:t>Surgical biopsy</a:t>
            </a:r>
          </a:p>
        </p:txBody>
      </p:sp>
      <p:pic>
        <p:nvPicPr>
          <p:cNvPr id="4" name="Pleural metastasis">
            <a:hlinkClick r:id="" action="ppaction://media"/>
            <a:extLst>
              <a:ext uri="{FF2B5EF4-FFF2-40B4-BE49-F238E27FC236}">
                <a16:creationId xmlns:a16="http://schemas.microsoft.com/office/drawing/2014/main" id="{94B7F40B-CBA1-7160-9287-2277A7C23115}"/>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t="4408" b="6072"/>
          <a:stretch/>
        </p:blipFill>
        <p:spPr>
          <a:xfrm>
            <a:off x="4864481" y="882184"/>
            <a:ext cx="3715329" cy="3819197"/>
          </a:xfrm>
        </p:spPr>
      </p:pic>
      <p:pic>
        <p:nvPicPr>
          <p:cNvPr id="6" name="Picture 5" descr="Close-up of a medical picture of a human body&#10;&#10;Description automatically generated">
            <a:extLst>
              <a:ext uri="{FF2B5EF4-FFF2-40B4-BE49-F238E27FC236}">
                <a16:creationId xmlns:a16="http://schemas.microsoft.com/office/drawing/2014/main" id="{D627F5DD-D002-1064-3DE0-38781CB333D0}"/>
              </a:ext>
            </a:extLst>
          </p:cNvPr>
          <p:cNvPicPr>
            <a:picLocks noChangeAspect="1"/>
          </p:cNvPicPr>
          <p:nvPr/>
        </p:nvPicPr>
        <p:blipFill rotWithShape="1">
          <a:blip r:embed="rId6">
            <a:extLst>
              <a:ext uri="{28A0092B-C50C-407E-A947-70E740481C1C}">
                <a14:useLocalDpi xmlns:a14="http://schemas.microsoft.com/office/drawing/2010/main" val="0"/>
              </a:ext>
            </a:extLst>
          </a:blip>
          <a:srcRect l="4829" t="7906" r="42758" b="6271"/>
          <a:stretch/>
        </p:blipFill>
        <p:spPr>
          <a:xfrm rot="5400000">
            <a:off x="603242" y="461167"/>
            <a:ext cx="3692003" cy="4534038"/>
          </a:xfrm>
          <a:prstGeom prst="rect">
            <a:avLst/>
          </a:prstGeom>
        </p:spPr>
      </p:pic>
    </p:spTree>
    <p:extLst>
      <p:ext uri="{BB962C8B-B14F-4D97-AF65-F5344CB8AC3E}">
        <p14:creationId xmlns:p14="http://schemas.microsoft.com/office/powerpoint/2010/main" val="330311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fitness center&#10;&#10;Description automatically generated">
            <a:extLst>
              <a:ext uri="{FF2B5EF4-FFF2-40B4-BE49-F238E27FC236}">
                <a16:creationId xmlns:a16="http://schemas.microsoft.com/office/drawing/2014/main" id="{96668105-98EE-F939-3042-6DEDE51C200D}"/>
              </a:ext>
            </a:extLst>
          </p:cNvPr>
          <p:cNvPicPr>
            <a:picLocks noChangeAspect="1"/>
          </p:cNvPicPr>
          <p:nvPr/>
        </p:nvPicPr>
        <p:blipFill>
          <a:blip r:embed="rId2"/>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2581647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7905" y="1712936"/>
            <a:ext cx="5486400" cy="1901425"/>
          </a:xfrm>
        </p:spPr>
        <p:txBody>
          <a:bodyPr/>
          <a:lstStyle/>
          <a:p>
            <a:r>
              <a:rPr lang="en-US" dirty="0">
                <a:solidFill>
                  <a:srgbClr val="002E51"/>
                </a:solidFill>
              </a:rPr>
              <a:t>Case Scenarios</a:t>
            </a:r>
          </a:p>
        </p:txBody>
      </p:sp>
    </p:spTree>
    <p:extLst>
      <p:ext uri="{BB962C8B-B14F-4D97-AF65-F5344CB8AC3E}">
        <p14:creationId xmlns:p14="http://schemas.microsoft.com/office/powerpoint/2010/main" val="4102918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7C29-1CEC-8D34-14C8-564AC51A8A9F}"/>
              </a:ext>
            </a:extLst>
          </p:cNvPr>
          <p:cNvSpPr>
            <a:spLocks noGrp="1"/>
          </p:cNvSpPr>
          <p:nvPr>
            <p:ph type="title"/>
          </p:nvPr>
        </p:nvSpPr>
        <p:spPr/>
        <p:txBody>
          <a:bodyPr>
            <a:normAutofit/>
          </a:bodyPr>
          <a:lstStyle/>
          <a:p>
            <a:endParaRPr lang="en-US"/>
          </a:p>
        </p:txBody>
      </p:sp>
      <p:pic>
        <p:nvPicPr>
          <p:cNvPr id="4098" name="Picture 2" descr="Details are in the caption following the image">
            <a:extLst>
              <a:ext uri="{FF2B5EF4-FFF2-40B4-BE49-F238E27FC236}">
                <a16:creationId xmlns:a16="http://schemas.microsoft.com/office/drawing/2014/main" id="{DC48A956-F1DA-A17E-6769-A0D0DA1F83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6100"/>
          <a:stretch/>
        </p:blipFill>
        <p:spPr bwMode="auto">
          <a:xfrm>
            <a:off x="146304" y="276225"/>
            <a:ext cx="4775053" cy="19207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tails are in the caption following the image">
            <a:extLst>
              <a:ext uri="{FF2B5EF4-FFF2-40B4-BE49-F238E27FC236}">
                <a16:creationId xmlns:a16="http://schemas.microsoft.com/office/drawing/2014/main" id="{DB39D540-C3A1-3E7B-F57C-CF7DA7F5C3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00"/>
          <a:stretch/>
        </p:blipFill>
        <p:spPr bwMode="auto">
          <a:xfrm>
            <a:off x="146304" y="2297833"/>
            <a:ext cx="3845052" cy="274527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7B289C1B-4E17-4890-A6ED-FC87E924EE15}"/>
              </a:ext>
            </a:extLst>
          </p:cNvPr>
          <p:cNvSpPr txBox="1">
            <a:spLocks/>
          </p:cNvSpPr>
          <p:nvPr/>
        </p:nvSpPr>
        <p:spPr>
          <a:xfrm>
            <a:off x="5064752" y="-172354"/>
            <a:ext cx="3744468" cy="351863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t>60/M, 90 </a:t>
            </a:r>
            <a:r>
              <a:rPr lang="en-US" sz="2000" dirty="0" err="1"/>
              <a:t>py</a:t>
            </a:r>
            <a:r>
              <a:rPr lang="en-US" sz="2000" dirty="0"/>
              <a:t> smoking history, cough and a vague L buttock pain</a:t>
            </a:r>
          </a:p>
          <a:p>
            <a:endParaRPr lang="en-US" sz="2000" dirty="0"/>
          </a:p>
          <a:p>
            <a:r>
              <a:rPr lang="en-US" sz="2000" dirty="0"/>
              <a:t>5cm RUL mass, paratracheal adenopathy, FDG-avid gluteal mass</a:t>
            </a:r>
          </a:p>
          <a:p>
            <a:endParaRPr lang="en-US" sz="2000" dirty="0"/>
          </a:p>
          <a:p>
            <a:r>
              <a:rPr lang="en-US" sz="2000" dirty="0"/>
              <a:t>Scant cells on EBUS-TBNA, negative mediastinoscopy </a:t>
            </a:r>
          </a:p>
        </p:txBody>
      </p:sp>
      <p:sp>
        <p:nvSpPr>
          <p:cNvPr id="5" name="Title 1">
            <a:extLst>
              <a:ext uri="{FF2B5EF4-FFF2-40B4-BE49-F238E27FC236}">
                <a16:creationId xmlns:a16="http://schemas.microsoft.com/office/drawing/2014/main" id="{14977C89-A602-AB41-8247-9A54E1080A46}"/>
              </a:ext>
            </a:extLst>
          </p:cNvPr>
          <p:cNvSpPr txBox="1">
            <a:spLocks/>
          </p:cNvSpPr>
          <p:nvPr/>
        </p:nvSpPr>
        <p:spPr>
          <a:xfrm>
            <a:off x="5064752" y="2923992"/>
            <a:ext cx="3426714" cy="171497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IR biopsy of gluteal mass: squamous cell carcinoma, PD-L1 positive</a:t>
            </a:r>
            <a:endParaRPr lang="en-US" sz="2000" dirty="0"/>
          </a:p>
        </p:txBody>
      </p:sp>
    </p:spTree>
    <p:extLst>
      <p:ext uri="{BB962C8B-B14F-4D97-AF65-F5344CB8AC3E}">
        <p14:creationId xmlns:p14="http://schemas.microsoft.com/office/powerpoint/2010/main" val="335764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13ED3-48D3-232E-A0B2-405EB203CEB4}"/>
              </a:ext>
            </a:extLst>
          </p:cNvPr>
          <p:cNvSpPr>
            <a:spLocks noGrp="1"/>
          </p:cNvSpPr>
          <p:nvPr>
            <p:ph type="title"/>
          </p:nvPr>
        </p:nvSpPr>
        <p:spPr/>
        <p:txBody>
          <a:bodyPr/>
          <a:lstStyle/>
          <a:p>
            <a:r>
              <a:rPr lang="en-US" dirty="0"/>
              <a:t>Take-aways</a:t>
            </a:r>
          </a:p>
        </p:txBody>
      </p:sp>
      <p:sp>
        <p:nvSpPr>
          <p:cNvPr id="4" name="Content Placeholder 3">
            <a:extLst>
              <a:ext uri="{FF2B5EF4-FFF2-40B4-BE49-F238E27FC236}">
                <a16:creationId xmlns:a16="http://schemas.microsoft.com/office/drawing/2014/main" id="{5DC5219E-5BFB-F041-A577-83A7C5E781A4}"/>
              </a:ext>
            </a:extLst>
          </p:cNvPr>
          <p:cNvSpPr>
            <a:spLocks noGrp="1"/>
          </p:cNvSpPr>
          <p:nvPr>
            <p:ph idx="1"/>
          </p:nvPr>
        </p:nvSpPr>
        <p:spPr>
          <a:xfrm>
            <a:off x="3886556" y="1188116"/>
            <a:ext cx="4446953" cy="2923034"/>
          </a:xfrm>
        </p:spPr>
        <p:txBody>
          <a:bodyPr/>
          <a:lstStyle/>
          <a:p>
            <a:pPr marL="385763" indent="-385763">
              <a:buFont typeface="+mj-lt"/>
              <a:buAutoNum type="arabicPeriod"/>
            </a:pPr>
            <a:r>
              <a:rPr lang="en-US" sz="1800" dirty="0"/>
              <a:t>Biopsy the most accessible site that confirms the stage</a:t>
            </a:r>
          </a:p>
          <a:p>
            <a:pPr marL="385763" indent="-385763">
              <a:buFont typeface="+mj-lt"/>
              <a:buAutoNum type="arabicPeriod"/>
            </a:pPr>
            <a:r>
              <a:rPr lang="en-US" sz="1800" dirty="0"/>
              <a:t>Initial site selection has implications with timeline for diagnosis, staging, biomarker testing</a:t>
            </a:r>
          </a:p>
          <a:p>
            <a:pPr marL="385763" indent="-385763">
              <a:buFont typeface="+mj-lt"/>
              <a:buAutoNum type="arabicPeriod"/>
            </a:pPr>
            <a:r>
              <a:rPr lang="en-US" sz="1800" dirty="0"/>
              <a:t>Squamous and non-squamous NSCLC are biologically different</a:t>
            </a:r>
          </a:p>
          <a:p>
            <a:pPr marL="385763" indent="-385763">
              <a:buFont typeface="+mj-lt"/>
              <a:buAutoNum type="arabicPeriod"/>
            </a:pPr>
            <a:r>
              <a:rPr lang="en-US" sz="1800" dirty="0"/>
              <a:t>PET/CT is not a perfect tool</a:t>
            </a:r>
          </a:p>
        </p:txBody>
      </p:sp>
    </p:spTree>
    <p:extLst>
      <p:ext uri="{BB962C8B-B14F-4D97-AF65-F5344CB8AC3E}">
        <p14:creationId xmlns:p14="http://schemas.microsoft.com/office/powerpoint/2010/main" val="47832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7C29-1CEC-8D34-14C8-564AC51A8A9F}"/>
              </a:ext>
            </a:extLst>
          </p:cNvPr>
          <p:cNvSpPr>
            <a:spLocks noGrp="1"/>
          </p:cNvSpPr>
          <p:nvPr>
            <p:ph type="title"/>
          </p:nvPr>
        </p:nvSpPr>
        <p:spPr>
          <a:xfrm>
            <a:off x="5088636" y="203829"/>
            <a:ext cx="3744468" cy="3518630"/>
          </a:xfrm>
        </p:spPr>
        <p:txBody>
          <a:bodyPr>
            <a:normAutofit/>
          </a:bodyPr>
          <a:lstStyle/>
          <a:p>
            <a:pPr algn="l"/>
            <a:r>
              <a:rPr lang="en-US" sz="2000" dirty="0"/>
              <a:t>75/F with prior R upper lobectomy 10 </a:t>
            </a:r>
            <a:r>
              <a:rPr lang="en-US" sz="2000" dirty="0" err="1"/>
              <a:t>yrs</a:t>
            </a:r>
            <a:r>
              <a:rPr lang="en-US" sz="2000" dirty="0"/>
              <a:t> ago for pT1cN0M0 SCC</a:t>
            </a:r>
            <a:br>
              <a:rPr lang="en-US" sz="2000" dirty="0"/>
            </a:br>
            <a:br>
              <a:rPr lang="en-US" sz="2000" dirty="0"/>
            </a:br>
            <a:r>
              <a:rPr lang="en-US" sz="2000" dirty="0"/>
              <a:t>new 1.9cm LUL nodule</a:t>
            </a:r>
            <a:br>
              <a:rPr lang="en-US" sz="2000" dirty="0"/>
            </a:br>
            <a:br>
              <a:rPr lang="en-US" sz="2000" dirty="0"/>
            </a:br>
            <a:r>
              <a:rPr lang="en-US" sz="2000" dirty="0"/>
              <a:t>subcarinal and supraclavicular adenopathy</a:t>
            </a:r>
            <a:br>
              <a:rPr lang="en-US" sz="2000" dirty="0"/>
            </a:br>
            <a:endParaRPr lang="en-US" sz="2000" dirty="0"/>
          </a:p>
        </p:txBody>
      </p:sp>
      <p:pic>
        <p:nvPicPr>
          <p:cNvPr id="4" name="Picture 3">
            <a:extLst>
              <a:ext uri="{FF2B5EF4-FFF2-40B4-BE49-F238E27FC236}">
                <a16:creationId xmlns:a16="http://schemas.microsoft.com/office/drawing/2014/main" id="{508E6220-5AA7-266D-C2E1-15C1B3647D03}"/>
              </a:ext>
            </a:extLst>
          </p:cNvPr>
          <p:cNvPicPr>
            <a:picLocks noChangeAspect="1"/>
          </p:cNvPicPr>
          <p:nvPr/>
        </p:nvPicPr>
        <p:blipFill>
          <a:blip r:embed="rId3"/>
          <a:stretch>
            <a:fillRect/>
          </a:stretch>
        </p:blipFill>
        <p:spPr>
          <a:xfrm>
            <a:off x="181092" y="187071"/>
            <a:ext cx="4655169" cy="3074759"/>
          </a:xfrm>
          <a:prstGeom prst="rect">
            <a:avLst/>
          </a:prstGeom>
        </p:spPr>
      </p:pic>
      <p:pic>
        <p:nvPicPr>
          <p:cNvPr id="5122" name="Picture 2" descr="Details are in the caption following the image">
            <a:extLst>
              <a:ext uri="{FF2B5EF4-FFF2-40B4-BE49-F238E27FC236}">
                <a16:creationId xmlns:a16="http://schemas.microsoft.com/office/drawing/2014/main" id="{70E67A42-FE60-EDEA-354C-65AC091AF9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950" b="10245"/>
          <a:stretch/>
        </p:blipFill>
        <p:spPr bwMode="auto">
          <a:xfrm>
            <a:off x="181092" y="3350985"/>
            <a:ext cx="4655170" cy="17149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5B5914E5-054C-1FCD-8BF8-7D8A8EB9C9DE}"/>
              </a:ext>
            </a:extLst>
          </p:cNvPr>
          <p:cNvSpPr txBox="1">
            <a:spLocks/>
          </p:cNvSpPr>
          <p:nvPr/>
        </p:nvSpPr>
        <p:spPr>
          <a:xfrm>
            <a:off x="5088636" y="2864970"/>
            <a:ext cx="3937600" cy="171497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t>LN showed adenocarcinoma, PD-L1 positive</a:t>
            </a:r>
          </a:p>
          <a:p>
            <a:endParaRPr lang="en-US" sz="2000" b="1" dirty="0"/>
          </a:p>
          <a:p>
            <a:r>
              <a:rPr lang="en-US" sz="2000" dirty="0"/>
              <a:t>Chemoradiation then durvalumab</a:t>
            </a:r>
          </a:p>
        </p:txBody>
      </p:sp>
    </p:spTree>
    <p:extLst>
      <p:ext uri="{BB962C8B-B14F-4D97-AF65-F5344CB8AC3E}">
        <p14:creationId xmlns:p14="http://schemas.microsoft.com/office/powerpoint/2010/main" val="295164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13ED3-48D3-232E-A0B2-405EB203CEB4}"/>
              </a:ext>
            </a:extLst>
          </p:cNvPr>
          <p:cNvSpPr>
            <a:spLocks noGrp="1"/>
          </p:cNvSpPr>
          <p:nvPr>
            <p:ph type="title"/>
          </p:nvPr>
        </p:nvSpPr>
        <p:spPr/>
        <p:txBody>
          <a:bodyPr/>
          <a:lstStyle/>
          <a:p>
            <a:r>
              <a:rPr lang="en-US" dirty="0"/>
              <a:t>Take-aways</a:t>
            </a:r>
          </a:p>
        </p:txBody>
      </p:sp>
      <p:sp>
        <p:nvSpPr>
          <p:cNvPr id="4" name="Content Placeholder 3">
            <a:extLst>
              <a:ext uri="{FF2B5EF4-FFF2-40B4-BE49-F238E27FC236}">
                <a16:creationId xmlns:a16="http://schemas.microsoft.com/office/drawing/2014/main" id="{5DC5219E-5BFB-F041-A577-83A7C5E781A4}"/>
              </a:ext>
            </a:extLst>
          </p:cNvPr>
          <p:cNvSpPr>
            <a:spLocks noGrp="1"/>
          </p:cNvSpPr>
          <p:nvPr>
            <p:ph idx="1"/>
          </p:nvPr>
        </p:nvSpPr>
        <p:spPr/>
        <p:txBody>
          <a:bodyPr/>
          <a:lstStyle/>
          <a:p>
            <a:pPr marL="385763" indent="-385763">
              <a:buFont typeface="+mj-lt"/>
              <a:buAutoNum type="arabicPeriod"/>
            </a:pPr>
            <a:r>
              <a:rPr lang="en-US" sz="2000" dirty="0"/>
              <a:t>Target the most advanced, stage-defining lesion</a:t>
            </a:r>
          </a:p>
          <a:p>
            <a:pPr marL="385763" indent="-385763">
              <a:buFont typeface="+mj-lt"/>
              <a:buAutoNum type="arabicPeriod"/>
            </a:pPr>
            <a:r>
              <a:rPr lang="en-US" sz="2000" dirty="0"/>
              <a:t>Differentiate recurrence from a new primary NSCLC</a:t>
            </a:r>
          </a:p>
        </p:txBody>
      </p:sp>
    </p:spTree>
    <p:extLst>
      <p:ext uri="{BB962C8B-B14F-4D97-AF65-F5344CB8AC3E}">
        <p14:creationId xmlns:p14="http://schemas.microsoft.com/office/powerpoint/2010/main" val="3741969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7C29-1CEC-8D34-14C8-564AC51A8A9F}"/>
              </a:ext>
            </a:extLst>
          </p:cNvPr>
          <p:cNvSpPr>
            <a:spLocks noGrp="1"/>
          </p:cNvSpPr>
          <p:nvPr>
            <p:ph type="title"/>
          </p:nvPr>
        </p:nvSpPr>
        <p:spPr>
          <a:xfrm>
            <a:off x="5026291" y="203687"/>
            <a:ext cx="3744468" cy="3518630"/>
          </a:xfrm>
        </p:spPr>
        <p:txBody>
          <a:bodyPr>
            <a:normAutofit/>
          </a:bodyPr>
          <a:lstStyle/>
          <a:p>
            <a:pPr algn="l"/>
            <a:r>
              <a:rPr lang="en-US" sz="2000" dirty="0"/>
              <a:t>60/F, never smoker, presenting with SOB</a:t>
            </a:r>
            <a:br>
              <a:rPr lang="en-US" sz="2000" dirty="0"/>
            </a:br>
            <a:br>
              <a:rPr lang="en-US" sz="2000" dirty="0"/>
            </a:br>
            <a:r>
              <a:rPr lang="en-US" sz="2000" dirty="0"/>
              <a:t>Dominant 4cm LUL mass</a:t>
            </a:r>
            <a:br>
              <a:rPr lang="en-US" sz="2000" dirty="0"/>
            </a:br>
            <a:br>
              <a:rPr lang="en-US" sz="2000" dirty="0"/>
            </a:br>
            <a:r>
              <a:rPr lang="en-US" sz="2000" dirty="0"/>
              <a:t>innumerable bilateral pulmonary nodules</a:t>
            </a:r>
            <a:br>
              <a:rPr lang="en-US" sz="2000" dirty="0"/>
            </a:br>
            <a:endParaRPr lang="en-US" sz="2000" dirty="0"/>
          </a:p>
        </p:txBody>
      </p:sp>
      <p:sp>
        <p:nvSpPr>
          <p:cNvPr id="5" name="Title 1">
            <a:extLst>
              <a:ext uri="{FF2B5EF4-FFF2-40B4-BE49-F238E27FC236}">
                <a16:creationId xmlns:a16="http://schemas.microsoft.com/office/drawing/2014/main" id="{5B5914E5-054C-1FCD-8BF8-7D8A8EB9C9DE}"/>
              </a:ext>
            </a:extLst>
          </p:cNvPr>
          <p:cNvSpPr txBox="1">
            <a:spLocks/>
          </p:cNvSpPr>
          <p:nvPr/>
        </p:nvSpPr>
        <p:spPr>
          <a:xfrm>
            <a:off x="5081709" y="2759044"/>
            <a:ext cx="3744468" cy="1714977"/>
          </a:xfrm>
          <a:prstGeom prst="rect">
            <a:avLst/>
          </a:prstGeom>
        </p:spPr>
        <p:txBody>
          <a:bodyPr vert="horz" lIns="68580" tIns="34290" rIns="68580" bIns="3429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bronchoscopy with TBNA nondiagnostic</a:t>
            </a:r>
          </a:p>
          <a:p>
            <a:endParaRPr lang="en-US" sz="2400" dirty="0"/>
          </a:p>
          <a:p>
            <a:r>
              <a:rPr lang="en-US" sz="2400" dirty="0"/>
              <a:t>IR biopsy of peripheral nodule: </a:t>
            </a:r>
            <a:r>
              <a:rPr lang="en-US" sz="2400" b="1" dirty="0"/>
              <a:t>adenocarcinoma, PD-L1 positive, EGFR exon 20 insertion</a:t>
            </a:r>
          </a:p>
        </p:txBody>
      </p:sp>
      <p:pic>
        <p:nvPicPr>
          <p:cNvPr id="6146" name="Picture 2" descr="Details are in the caption following the image">
            <a:extLst>
              <a:ext uri="{FF2B5EF4-FFF2-40B4-BE49-F238E27FC236}">
                <a16:creationId xmlns:a16="http://schemas.microsoft.com/office/drawing/2014/main" id="{7622D0B3-3571-68CE-AF17-7FD5E99B4D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100584" y="107156"/>
            <a:ext cx="45720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tails are in the caption following the image">
            <a:extLst>
              <a:ext uri="{FF2B5EF4-FFF2-40B4-BE49-F238E27FC236}">
                <a16:creationId xmlns:a16="http://schemas.microsoft.com/office/drawing/2014/main" id="{C1A75587-1DEC-C596-B7EB-5A6915B73E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a:stretch/>
        </p:blipFill>
        <p:spPr bwMode="auto">
          <a:xfrm>
            <a:off x="100584" y="2574131"/>
            <a:ext cx="4572000" cy="2466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FB2678F-22D1-6478-9CB2-1AF70730C7C5}"/>
              </a:ext>
            </a:extLst>
          </p:cNvPr>
          <p:cNvSpPr txBox="1"/>
          <p:nvPr/>
        </p:nvSpPr>
        <p:spPr>
          <a:xfrm>
            <a:off x="4850892" y="4875539"/>
            <a:ext cx="4574286" cy="253916"/>
          </a:xfrm>
          <a:prstGeom prst="rect">
            <a:avLst/>
          </a:prstGeom>
          <a:noFill/>
        </p:spPr>
        <p:txBody>
          <a:bodyPr wrap="square">
            <a:spAutoFit/>
          </a:bodyPr>
          <a:lstStyle/>
          <a:p>
            <a:r>
              <a:rPr lang="en-US" sz="1050" dirty="0">
                <a:solidFill>
                  <a:srgbClr val="1C1D1E"/>
                </a:solidFill>
                <a:latin typeface="Open Sans" panose="020B0606030504020204" pitchFamily="34" charset="0"/>
              </a:rPr>
              <a:t>Zhang JH. </a:t>
            </a:r>
            <a:r>
              <a:rPr lang="en-US" sz="1050" i="1" dirty="0" err="1">
                <a:solidFill>
                  <a:srgbClr val="1C1D1E"/>
                </a:solidFill>
                <a:latin typeface="Open Sans" panose="020B0606030504020204" pitchFamily="34" charset="0"/>
              </a:rPr>
              <a:t>Kardiochir</a:t>
            </a:r>
            <a:r>
              <a:rPr lang="en-US" sz="1050" i="1" dirty="0">
                <a:solidFill>
                  <a:srgbClr val="1C1D1E"/>
                </a:solidFill>
                <a:latin typeface="Open Sans" panose="020B0606030504020204" pitchFamily="34" charset="0"/>
              </a:rPr>
              <a:t> </a:t>
            </a:r>
            <a:r>
              <a:rPr lang="en-US" sz="1050" i="1" dirty="0" err="1">
                <a:solidFill>
                  <a:srgbClr val="1C1D1E"/>
                </a:solidFill>
                <a:latin typeface="Open Sans" panose="020B0606030504020204" pitchFamily="34" charset="0"/>
              </a:rPr>
              <a:t>Torakochirurgia</a:t>
            </a:r>
            <a:r>
              <a:rPr lang="en-US" sz="1050" i="1" dirty="0">
                <a:solidFill>
                  <a:srgbClr val="1C1D1E"/>
                </a:solidFill>
                <a:latin typeface="Open Sans" panose="020B0606030504020204" pitchFamily="34" charset="0"/>
              </a:rPr>
              <a:t> Pol</a:t>
            </a:r>
            <a:r>
              <a:rPr lang="en-US" sz="1050" dirty="0">
                <a:solidFill>
                  <a:srgbClr val="1C1D1E"/>
                </a:solidFill>
                <a:latin typeface="Open Sans" panose="020B0606030504020204" pitchFamily="34" charset="0"/>
              </a:rPr>
              <a:t>. 2022; </a:t>
            </a:r>
            <a:r>
              <a:rPr lang="en-US" sz="1050" b="1" dirty="0">
                <a:solidFill>
                  <a:srgbClr val="1C1D1E"/>
                </a:solidFill>
                <a:latin typeface="Open Sans" panose="020B0606030504020204" pitchFamily="34" charset="0"/>
              </a:rPr>
              <a:t>19</a:t>
            </a:r>
            <a:r>
              <a:rPr lang="en-US" sz="1050" dirty="0">
                <a:solidFill>
                  <a:srgbClr val="1C1D1E"/>
                </a:solidFill>
                <a:latin typeface="Open Sans" panose="020B0606030504020204" pitchFamily="34" charset="0"/>
              </a:rPr>
              <a:t>(2): 96-101</a:t>
            </a:r>
            <a:endParaRPr lang="en-US" sz="1050" dirty="0"/>
          </a:p>
        </p:txBody>
      </p:sp>
    </p:spTree>
    <p:extLst>
      <p:ext uri="{BB962C8B-B14F-4D97-AF65-F5344CB8AC3E}">
        <p14:creationId xmlns:p14="http://schemas.microsoft.com/office/powerpoint/2010/main" val="188783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13ED3-48D3-232E-A0B2-405EB203CEB4}"/>
              </a:ext>
            </a:extLst>
          </p:cNvPr>
          <p:cNvSpPr>
            <a:spLocks noGrp="1"/>
          </p:cNvSpPr>
          <p:nvPr>
            <p:ph type="title"/>
          </p:nvPr>
        </p:nvSpPr>
        <p:spPr/>
        <p:txBody>
          <a:bodyPr/>
          <a:lstStyle/>
          <a:p>
            <a:r>
              <a:rPr lang="en-US" dirty="0"/>
              <a:t>Take-aways</a:t>
            </a:r>
          </a:p>
        </p:txBody>
      </p:sp>
      <p:sp>
        <p:nvSpPr>
          <p:cNvPr id="4" name="Content Placeholder 3">
            <a:extLst>
              <a:ext uri="{FF2B5EF4-FFF2-40B4-BE49-F238E27FC236}">
                <a16:creationId xmlns:a16="http://schemas.microsoft.com/office/drawing/2014/main" id="{5DC5219E-5BFB-F041-A577-83A7C5E781A4}"/>
              </a:ext>
            </a:extLst>
          </p:cNvPr>
          <p:cNvSpPr>
            <a:spLocks noGrp="1"/>
          </p:cNvSpPr>
          <p:nvPr>
            <p:ph idx="1"/>
          </p:nvPr>
        </p:nvSpPr>
        <p:spPr/>
        <p:txBody>
          <a:bodyPr/>
          <a:lstStyle/>
          <a:p>
            <a:pPr marL="385763" indent="-385763">
              <a:buFont typeface="+mj-lt"/>
              <a:buAutoNum type="arabicPeriod"/>
            </a:pPr>
            <a:r>
              <a:rPr lang="en-US" dirty="0"/>
              <a:t>All patients with advanced </a:t>
            </a:r>
            <a:r>
              <a:rPr lang="en-US" dirty="0" err="1"/>
              <a:t>nonsquamous</a:t>
            </a:r>
            <a:r>
              <a:rPr lang="en-US" dirty="0"/>
              <a:t> NSCLC should be assessed for targetable mutations</a:t>
            </a:r>
          </a:p>
          <a:p>
            <a:pPr marL="385763" indent="-385763">
              <a:buFont typeface="+mj-lt"/>
              <a:buAutoNum type="arabicPeriod"/>
            </a:pPr>
            <a:r>
              <a:rPr lang="en-US" dirty="0"/>
              <a:t>All patients with advanced NSCLC should have PD-L1 testing</a:t>
            </a:r>
          </a:p>
          <a:p>
            <a:pPr marL="385763" indent="-385763">
              <a:buFont typeface="+mj-lt"/>
              <a:buAutoNum type="arabicPeriod"/>
            </a:pPr>
            <a:r>
              <a:rPr lang="en-US" dirty="0"/>
              <a:t>Delays in biopsy or repeat biopsy is an interdisciplinary issue</a:t>
            </a:r>
          </a:p>
          <a:p>
            <a:pPr marL="385763" indent="-385763">
              <a:buFont typeface="+mj-lt"/>
              <a:buAutoNum type="arabicPeriod"/>
            </a:pPr>
            <a:r>
              <a:rPr lang="en-US" dirty="0"/>
              <a:t>Biopsy of suspected primary lung cancer is not recommended when accessible metastatic lesions are available</a:t>
            </a:r>
          </a:p>
        </p:txBody>
      </p:sp>
      <p:sp>
        <p:nvSpPr>
          <p:cNvPr id="5" name="TextBox 4">
            <a:extLst>
              <a:ext uri="{FF2B5EF4-FFF2-40B4-BE49-F238E27FC236}">
                <a16:creationId xmlns:a16="http://schemas.microsoft.com/office/drawing/2014/main" id="{2751B960-5F83-B125-3BB5-1DA7AA3FBC8F}"/>
              </a:ext>
            </a:extLst>
          </p:cNvPr>
          <p:cNvSpPr txBox="1"/>
          <p:nvPr/>
        </p:nvSpPr>
        <p:spPr>
          <a:xfrm>
            <a:off x="3512127" y="3768436"/>
            <a:ext cx="5417127" cy="584775"/>
          </a:xfrm>
          <a:prstGeom prst="rect">
            <a:avLst/>
          </a:prstGeom>
          <a:noFill/>
        </p:spPr>
        <p:txBody>
          <a:bodyPr wrap="square">
            <a:spAutoFit/>
          </a:bodyPr>
          <a:lstStyle/>
          <a:p>
            <a:r>
              <a:rPr lang="en-US" sz="800" dirty="0">
                <a:solidFill>
                  <a:srgbClr val="002E51"/>
                </a:solidFill>
                <a:latin typeface="Open Sans" panose="020B0606030504020204" pitchFamily="34" charset="0"/>
              </a:rPr>
              <a:t>Lindeman NI. Updated molecular testing guideline for the selection of lung cancer patients for treatment with targeted tyrosine kinase inhibitors: guideline from the College of American Pathologists, the International Association for the Study of Lung Cancer, and the Association for Molecular Pathology. </a:t>
            </a:r>
            <a:r>
              <a:rPr lang="en-US" sz="800" i="1" dirty="0">
                <a:solidFill>
                  <a:srgbClr val="002E51"/>
                </a:solidFill>
                <a:latin typeface="Open Sans" panose="020B0606030504020204" pitchFamily="34" charset="0"/>
              </a:rPr>
              <a:t>Arch </a:t>
            </a:r>
            <a:r>
              <a:rPr lang="en-US" sz="800" i="1" dirty="0" err="1">
                <a:solidFill>
                  <a:srgbClr val="002E51"/>
                </a:solidFill>
                <a:latin typeface="Open Sans" panose="020B0606030504020204" pitchFamily="34" charset="0"/>
              </a:rPr>
              <a:t>Pathol</a:t>
            </a:r>
            <a:r>
              <a:rPr lang="en-US" sz="800" i="1" dirty="0">
                <a:solidFill>
                  <a:srgbClr val="002E51"/>
                </a:solidFill>
                <a:latin typeface="Open Sans" panose="020B0606030504020204" pitchFamily="34" charset="0"/>
              </a:rPr>
              <a:t> Lab Med</a:t>
            </a:r>
            <a:r>
              <a:rPr lang="en-US" sz="800" dirty="0">
                <a:solidFill>
                  <a:srgbClr val="002E51"/>
                </a:solidFill>
                <a:latin typeface="Open Sans" panose="020B0606030504020204" pitchFamily="34" charset="0"/>
              </a:rPr>
              <a:t>. 2018; </a:t>
            </a:r>
            <a:r>
              <a:rPr lang="en-US" sz="800" b="1" dirty="0">
                <a:solidFill>
                  <a:srgbClr val="002E51"/>
                </a:solidFill>
                <a:latin typeface="Open Sans" panose="020B0606030504020204" pitchFamily="34" charset="0"/>
              </a:rPr>
              <a:t>142</a:t>
            </a:r>
            <a:r>
              <a:rPr lang="en-US" sz="800" dirty="0">
                <a:solidFill>
                  <a:srgbClr val="002E51"/>
                </a:solidFill>
                <a:latin typeface="Open Sans" panose="020B0606030504020204" pitchFamily="34" charset="0"/>
              </a:rPr>
              <a:t>(3): 321-346. </a:t>
            </a:r>
            <a:endParaRPr lang="en-US" sz="800" dirty="0">
              <a:solidFill>
                <a:srgbClr val="002E51"/>
              </a:solidFill>
            </a:endParaRPr>
          </a:p>
        </p:txBody>
      </p:sp>
    </p:spTree>
    <p:extLst>
      <p:ext uri="{BB962C8B-B14F-4D97-AF65-F5344CB8AC3E}">
        <p14:creationId xmlns:p14="http://schemas.microsoft.com/office/powerpoint/2010/main" val="3331875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7C29-1CEC-8D34-14C8-564AC51A8A9F}"/>
              </a:ext>
            </a:extLst>
          </p:cNvPr>
          <p:cNvSpPr>
            <a:spLocks noGrp="1"/>
          </p:cNvSpPr>
          <p:nvPr>
            <p:ph type="title"/>
          </p:nvPr>
        </p:nvSpPr>
        <p:spPr>
          <a:xfrm>
            <a:off x="4865390" y="293742"/>
            <a:ext cx="3744468" cy="3518630"/>
          </a:xfrm>
        </p:spPr>
        <p:txBody>
          <a:bodyPr>
            <a:normAutofit/>
          </a:bodyPr>
          <a:lstStyle/>
          <a:p>
            <a:pPr algn="l"/>
            <a:r>
              <a:rPr lang="en-US" sz="2400" dirty="0"/>
              <a:t>55/F, never smoker, presenting with SOB</a:t>
            </a:r>
            <a:br>
              <a:rPr lang="en-US" sz="2400" dirty="0"/>
            </a:br>
            <a:br>
              <a:rPr lang="en-US" sz="2400" dirty="0"/>
            </a:br>
            <a:r>
              <a:rPr lang="en-US" sz="2400" dirty="0"/>
              <a:t>Moderate right pleural effusion</a:t>
            </a:r>
            <a:br>
              <a:rPr lang="en-US" sz="2400" dirty="0"/>
            </a:br>
            <a:endParaRPr lang="en-US" sz="2400" dirty="0"/>
          </a:p>
        </p:txBody>
      </p:sp>
      <p:sp>
        <p:nvSpPr>
          <p:cNvPr id="5" name="Title 1">
            <a:extLst>
              <a:ext uri="{FF2B5EF4-FFF2-40B4-BE49-F238E27FC236}">
                <a16:creationId xmlns:a16="http://schemas.microsoft.com/office/drawing/2014/main" id="{5B5914E5-054C-1FCD-8BF8-7D8A8EB9C9DE}"/>
              </a:ext>
            </a:extLst>
          </p:cNvPr>
          <p:cNvSpPr txBox="1">
            <a:spLocks/>
          </p:cNvSpPr>
          <p:nvPr/>
        </p:nvSpPr>
        <p:spPr>
          <a:xfrm>
            <a:off x="4865390" y="2729844"/>
            <a:ext cx="3797046" cy="1714977"/>
          </a:xfrm>
          <a:prstGeom prst="rect">
            <a:avLst/>
          </a:prstGeom>
        </p:spPr>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t>Thoracentesis: 1L serosanguinous pleural fluid</a:t>
            </a:r>
          </a:p>
          <a:p>
            <a:endParaRPr lang="en-US" sz="2400" dirty="0"/>
          </a:p>
          <a:p>
            <a:r>
              <a:rPr lang="en-US" sz="2400" b="1" dirty="0"/>
              <a:t>Cytology showed adenocarcinoma, ALK rearrangement</a:t>
            </a:r>
          </a:p>
          <a:p>
            <a:endParaRPr lang="en-US" sz="2400" dirty="0"/>
          </a:p>
        </p:txBody>
      </p:sp>
      <p:pic>
        <p:nvPicPr>
          <p:cNvPr id="6" name="Picture 5">
            <a:extLst>
              <a:ext uri="{FF2B5EF4-FFF2-40B4-BE49-F238E27FC236}">
                <a16:creationId xmlns:a16="http://schemas.microsoft.com/office/drawing/2014/main" id="{3B8DE0B2-8614-070B-1CDE-4FB31C5B50DC}"/>
              </a:ext>
            </a:extLst>
          </p:cNvPr>
          <p:cNvPicPr>
            <a:picLocks noChangeAspect="1"/>
          </p:cNvPicPr>
          <p:nvPr/>
        </p:nvPicPr>
        <p:blipFill rotWithShape="1">
          <a:blip r:embed="rId3"/>
          <a:srcRect t="8413" r="52019" b="10686"/>
          <a:stretch/>
        </p:blipFill>
        <p:spPr>
          <a:xfrm>
            <a:off x="258318" y="41890"/>
            <a:ext cx="4020294" cy="2441448"/>
          </a:xfrm>
          <a:prstGeom prst="rect">
            <a:avLst/>
          </a:prstGeom>
        </p:spPr>
      </p:pic>
      <p:pic>
        <p:nvPicPr>
          <p:cNvPr id="9" name="Picture 8">
            <a:extLst>
              <a:ext uri="{FF2B5EF4-FFF2-40B4-BE49-F238E27FC236}">
                <a16:creationId xmlns:a16="http://schemas.microsoft.com/office/drawing/2014/main" id="{497507CF-42F3-397C-DECF-A9C21FC5F31F}"/>
              </a:ext>
            </a:extLst>
          </p:cNvPr>
          <p:cNvPicPr>
            <a:picLocks noChangeAspect="1"/>
          </p:cNvPicPr>
          <p:nvPr/>
        </p:nvPicPr>
        <p:blipFill rotWithShape="1">
          <a:blip r:embed="rId3"/>
          <a:srcRect l="50855" b="10463"/>
          <a:stretch/>
        </p:blipFill>
        <p:spPr>
          <a:xfrm>
            <a:off x="258318" y="2352900"/>
            <a:ext cx="4020294" cy="2638055"/>
          </a:xfrm>
          <a:prstGeom prst="rect">
            <a:avLst/>
          </a:prstGeom>
        </p:spPr>
      </p:pic>
    </p:spTree>
    <p:extLst>
      <p:ext uri="{BB962C8B-B14F-4D97-AF65-F5344CB8AC3E}">
        <p14:creationId xmlns:p14="http://schemas.microsoft.com/office/powerpoint/2010/main" val="108418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13ED3-48D3-232E-A0B2-405EB203CEB4}"/>
              </a:ext>
            </a:extLst>
          </p:cNvPr>
          <p:cNvSpPr>
            <a:spLocks noGrp="1"/>
          </p:cNvSpPr>
          <p:nvPr>
            <p:ph type="title"/>
          </p:nvPr>
        </p:nvSpPr>
        <p:spPr/>
        <p:txBody>
          <a:bodyPr/>
          <a:lstStyle/>
          <a:p>
            <a:r>
              <a:rPr lang="en-US" dirty="0"/>
              <a:t>Take-aways</a:t>
            </a:r>
          </a:p>
        </p:txBody>
      </p:sp>
      <p:sp>
        <p:nvSpPr>
          <p:cNvPr id="4" name="Content Placeholder 3">
            <a:extLst>
              <a:ext uri="{FF2B5EF4-FFF2-40B4-BE49-F238E27FC236}">
                <a16:creationId xmlns:a16="http://schemas.microsoft.com/office/drawing/2014/main" id="{5DC5219E-5BFB-F041-A577-83A7C5E781A4}"/>
              </a:ext>
            </a:extLst>
          </p:cNvPr>
          <p:cNvSpPr>
            <a:spLocks noGrp="1"/>
          </p:cNvSpPr>
          <p:nvPr>
            <p:ph idx="1"/>
          </p:nvPr>
        </p:nvSpPr>
        <p:spPr>
          <a:xfrm>
            <a:off x="3886556" y="1188116"/>
            <a:ext cx="4751753" cy="2923034"/>
          </a:xfrm>
        </p:spPr>
        <p:txBody>
          <a:bodyPr/>
          <a:lstStyle/>
          <a:p>
            <a:pPr marL="385763" indent="-385763">
              <a:buFont typeface="+mj-lt"/>
              <a:buAutoNum type="arabicPeriod"/>
            </a:pPr>
            <a:r>
              <a:rPr lang="en-US" sz="1800" dirty="0"/>
              <a:t>Thoracentesis of suspected malignant pleural effusions is safe, inexpensive, stage-defining, obtains cytologic tissue for biomarker testing</a:t>
            </a:r>
          </a:p>
          <a:p>
            <a:pPr marL="385763" indent="-385763">
              <a:buFont typeface="+mj-lt"/>
              <a:buAutoNum type="arabicPeriod"/>
            </a:pPr>
            <a:r>
              <a:rPr lang="en-US" sz="1800" dirty="0"/>
              <a:t>Performed outpatient</a:t>
            </a:r>
          </a:p>
        </p:txBody>
      </p:sp>
    </p:spTree>
    <p:extLst>
      <p:ext uri="{BB962C8B-B14F-4D97-AF65-F5344CB8AC3E}">
        <p14:creationId xmlns:p14="http://schemas.microsoft.com/office/powerpoint/2010/main" val="2233509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7C29-1CEC-8D34-14C8-564AC51A8A9F}"/>
              </a:ext>
            </a:extLst>
          </p:cNvPr>
          <p:cNvSpPr>
            <a:spLocks noGrp="1"/>
          </p:cNvSpPr>
          <p:nvPr>
            <p:ph type="title"/>
          </p:nvPr>
        </p:nvSpPr>
        <p:spPr>
          <a:xfrm>
            <a:off x="5088636" y="363015"/>
            <a:ext cx="3744468" cy="3518630"/>
          </a:xfrm>
        </p:spPr>
        <p:txBody>
          <a:bodyPr>
            <a:normAutofit/>
          </a:bodyPr>
          <a:lstStyle/>
          <a:p>
            <a:pPr algn="l"/>
            <a:r>
              <a:rPr lang="en-US" sz="2000" dirty="0"/>
              <a:t>70/F with remote smoking </a:t>
            </a:r>
            <a:r>
              <a:rPr lang="en-US" sz="2000" dirty="0" err="1"/>
              <a:t>hx</a:t>
            </a:r>
            <a:r>
              <a:rPr lang="en-US" sz="2000" dirty="0"/>
              <a:t>, presenting with headaches</a:t>
            </a:r>
            <a:br>
              <a:rPr lang="en-US" sz="2000" dirty="0"/>
            </a:br>
            <a:br>
              <a:rPr lang="en-US" sz="2000" dirty="0"/>
            </a:br>
            <a:r>
              <a:rPr lang="en-US" sz="2000" dirty="0"/>
              <a:t>brain MRI: multiple brain masses</a:t>
            </a:r>
            <a:br>
              <a:rPr lang="en-US" sz="2000" dirty="0"/>
            </a:br>
            <a:br>
              <a:rPr lang="en-US" sz="2000" dirty="0"/>
            </a:br>
            <a:r>
              <a:rPr lang="en-US" sz="2000" dirty="0"/>
              <a:t>FDG-avid RML nodule</a:t>
            </a:r>
            <a:br>
              <a:rPr lang="en-US" sz="2000" dirty="0"/>
            </a:br>
            <a:r>
              <a:rPr lang="en-US" sz="2000" dirty="0"/>
              <a:t>no nodes</a:t>
            </a:r>
          </a:p>
        </p:txBody>
      </p:sp>
      <p:sp>
        <p:nvSpPr>
          <p:cNvPr id="5" name="Title 1">
            <a:extLst>
              <a:ext uri="{FF2B5EF4-FFF2-40B4-BE49-F238E27FC236}">
                <a16:creationId xmlns:a16="http://schemas.microsoft.com/office/drawing/2014/main" id="{5B5914E5-054C-1FCD-8BF8-7D8A8EB9C9DE}"/>
              </a:ext>
            </a:extLst>
          </p:cNvPr>
          <p:cNvSpPr txBox="1">
            <a:spLocks/>
          </p:cNvSpPr>
          <p:nvPr/>
        </p:nvSpPr>
        <p:spPr>
          <a:xfrm>
            <a:off x="5088636" y="3174595"/>
            <a:ext cx="3797046" cy="171497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RML wedge: adenocarcinoma, ALK rearranged</a:t>
            </a:r>
          </a:p>
          <a:p>
            <a:endParaRPr lang="en-US" sz="2400" dirty="0"/>
          </a:p>
        </p:txBody>
      </p:sp>
      <p:pic>
        <p:nvPicPr>
          <p:cNvPr id="4" name="Picture 3">
            <a:extLst>
              <a:ext uri="{FF2B5EF4-FFF2-40B4-BE49-F238E27FC236}">
                <a16:creationId xmlns:a16="http://schemas.microsoft.com/office/drawing/2014/main" id="{58F4846C-9F2A-1EC8-5539-7A9FAAA62479}"/>
              </a:ext>
            </a:extLst>
          </p:cNvPr>
          <p:cNvPicPr>
            <a:picLocks noChangeAspect="1"/>
          </p:cNvPicPr>
          <p:nvPr/>
        </p:nvPicPr>
        <p:blipFill rotWithShape="1">
          <a:blip r:embed="rId3"/>
          <a:srcRect r="70972"/>
          <a:stretch/>
        </p:blipFill>
        <p:spPr>
          <a:xfrm>
            <a:off x="310896" y="518832"/>
            <a:ext cx="1942819" cy="4218035"/>
          </a:xfrm>
          <a:prstGeom prst="rect">
            <a:avLst/>
          </a:prstGeom>
        </p:spPr>
      </p:pic>
      <p:pic>
        <p:nvPicPr>
          <p:cNvPr id="7" name="Picture 6">
            <a:extLst>
              <a:ext uri="{FF2B5EF4-FFF2-40B4-BE49-F238E27FC236}">
                <a16:creationId xmlns:a16="http://schemas.microsoft.com/office/drawing/2014/main" id="{3C221ECF-19D8-1C78-5F10-176A97B35AFA}"/>
              </a:ext>
            </a:extLst>
          </p:cNvPr>
          <p:cNvPicPr>
            <a:picLocks noChangeAspect="1"/>
          </p:cNvPicPr>
          <p:nvPr/>
        </p:nvPicPr>
        <p:blipFill rotWithShape="1">
          <a:blip r:embed="rId3"/>
          <a:srcRect l="69537"/>
          <a:stretch/>
        </p:blipFill>
        <p:spPr>
          <a:xfrm>
            <a:off x="2253715" y="518832"/>
            <a:ext cx="2038830" cy="4218035"/>
          </a:xfrm>
          <a:prstGeom prst="rect">
            <a:avLst/>
          </a:prstGeom>
        </p:spPr>
      </p:pic>
      <p:pic>
        <p:nvPicPr>
          <p:cNvPr id="10" name="Picture 9">
            <a:extLst>
              <a:ext uri="{FF2B5EF4-FFF2-40B4-BE49-F238E27FC236}">
                <a16:creationId xmlns:a16="http://schemas.microsoft.com/office/drawing/2014/main" id="{730C4101-B1FB-5C3F-3120-39A35146E288}"/>
              </a:ext>
            </a:extLst>
          </p:cNvPr>
          <p:cNvPicPr>
            <a:picLocks noChangeAspect="1"/>
          </p:cNvPicPr>
          <p:nvPr/>
        </p:nvPicPr>
        <p:blipFill rotWithShape="1">
          <a:blip r:embed="rId4"/>
          <a:srcRect l="16704" r="17193" b="18433"/>
          <a:stretch/>
        </p:blipFill>
        <p:spPr>
          <a:xfrm>
            <a:off x="2051606" y="2731866"/>
            <a:ext cx="2240939" cy="2005001"/>
          </a:xfrm>
          <a:prstGeom prst="rect">
            <a:avLst/>
          </a:prstGeom>
        </p:spPr>
      </p:pic>
    </p:spTree>
    <p:extLst>
      <p:ext uri="{BB962C8B-B14F-4D97-AF65-F5344CB8AC3E}">
        <p14:creationId xmlns:p14="http://schemas.microsoft.com/office/powerpoint/2010/main" val="166521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E17E09-4FD1-B5A5-0DF2-3607D091532C}"/>
              </a:ext>
            </a:extLst>
          </p:cNvPr>
          <p:cNvSpPr>
            <a:spLocks noGrp="1"/>
          </p:cNvSpPr>
          <p:nvPr>
            <p:ph idx="1"/>
          </p:nvPr>
        </p:nvSpPr>
        <p:spPr>
          <a:xfrm>
            <a:off x="3886555" y="1189397"/>
            <a:ext cx="4959268" cy="2920330"/>
          </a:xfrm>
        </p:spPr>
        <p:txBody>
          <a:bodyPr/>
          <a:lstStyle/>
          <a:p>
            <a:r>
              <a:rPr lang="en-US" sz="2175" dirty="0">
                <a:solidFill>
                  <a:srgbClr val="002E51"/>
                </a:solidFill>
              </a:rPr>
              <a:t>Lung cancer remains the leading cause of cancer-related mortality</a:t>
            </a:r>
          </a:p>
          <a:p>
            <a:r>
              <a:rPr lang="en-US" sz="2175" dirty="0">
                <a:solidFill>
                  <a:srgbClr val="002E51"/>
                </a:solidFill>
              </a:rPr>
              <a:t>Pivotal role: pulmonologists, interventional radiologists, surgeons</a:t>
            </a:r>
          </a:p>
          <a:p>
            <a:r>
              <a:rPr lang="en-US" sz="2175" dirty="0">
                <a:solidFill>
                  <a:srgbClr val="002E51"/>
                </a:solidFill>
              </a:rPr>
              <a:t>Early adequate tissue, push for early differentiation of histological subtypes, staging, make treatment decisions</a:t>
            </a:r>
          </a:p>
          <a:p>
            <a:endParaRPr lang="en-US" sz="2175" dirty="0">
              <a:solidFill>
                <a:srgbClr val="002E51"/>
              </a:solidFill>
            </a:endParaRPr>
          </a:p>
        </p:txBody>
      </p:sp>
      <p:sp>
        <p:nvSpPr>
          <p:cNvPr id="3" name="Title 1">
            <a:extLst>
              <a:ext uri="{FF2B5EF4-FFF2-40B4-BE49-F238E27FC236}">
                <a16:creationId xmlns:a16="http://schemas.microsoft.com/office/drawing/2014/main" id="{E21792EC-D5AD-7037-DDC9-264C6AAC44D5}"/>
              </a:ext>
            </a:extLst>
          </p:cNvPr>
          <p:cNvSpPr txBox="1">
            <a:spLocks/>
          </p:cNvSpPr>
          <p:nvPr/>
        </p:nvSpPr>
        <p:spPr>
          <a:xfrm>
            <a:off x="298177" y="2097941"/>
            <a:ext cx="2623928" cy="55162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Franklin Gothic Medium" panose="020B0603020102020204" pitchFamily="34" charset="0"/>
                <a:ea typeface="+mj-ea"/>
                <a:cs typeface="+mj-cs"/>
              </a:defRPr>
            </a:lvl1pPr>
          </a:lstStyle>
          <a:p>
            <a:r>
              <a:rPr lang="en-US" sz="2700" dirty="0">
                <a:solidFill>
                  <a:srgbClr val="002E51"/>
                </a:solidFill>
              </a:rPr>
              <a:t>Lung Cancer Care</a:t>
            </a:r>
          </a:p>
        </p:txBody>
      </p:sp>
    </p:spTree>
    <p:extLst>
      <p:ext uri="{BB962C8B-B14F-4D97-AF65-F5344CB8AC3E}">
        <p14:creationId xmlns:p14="http://schemas.microsoft.com/office/powerpoint/2010/main" val="362175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13ED3-48D3-232E-A0B2-405EB203CEB4}"/>
              </a:ext>
            </a:extLst>
          </p:cNvPr>
          <p:cNvSpPr>
            <a:spLocks noGrp="1"/>
          </p:cNvSpPr>
          <p:nvPr>
            <p:ph type="title"/>
          </p:nvPr>
        </p:nvSpPr>
        <p:spPr/>
        <p:txBody>
          <a:bodyPr/>
          <a:lstStyle/>
          <a:p>
            <a:r>
              <a:rPr lang="en-US" dirty="0"/>
              <a:t>Take-aways</a:t>
            </a:r>
          </a:p>
        </p:txBody>
      </p:sp>
      <p:sp>
        <p:nvSpPr>
          <p:cNvPr id="4" name="Content Placeholder 3">
            <a:extLst>
              <a:ext uri="{FF2B5EF4-FFF2-40B4-BE49-F238E27FC236}">
                <a16:creationId xmlns:a16="http://schemas.microsoft.com/office/drawing/2014/main" id="{5DC5219E-5BFB-F041-A577-83A7C5E781A4}"/>
              </a:ext>
            </a:extLst>
          </p:cNvPr>
          <p:cNvSpPr>
            <a:spLocks noGrp="1"/>
          </p:cNvSpPr>
          <p:nvPr>
            <p:ph idx="1"/>
          </p:nvPr>
        </p:nvSpPr>
        <p:spPr/>
        <p:txBody>
          <a:bodyPr>
            <a:normAutofit fontScale="92500"/>
          </a:bodyPr>
          <a:lstStyle/>
          <a:p>
            <a:pPr marL="385763" indent="-385763">
              <a:buFont typeface="+mj-lt"/>
              <a:buAutoNum type="arabicPeriod"/>
            </a:pPr>
            <a:r>
              <a:rPr lang="en-US" sz="2400" dirty="0"/>
              <a:t>When there’s overwhelming radiographic metastasis, a stage-confirmatory biopsy may not be necessary</a:t>
            </a:r>
          </a:p>
          <a:p>
            <a:pPr marL="385763" indent="-385763">
              <a:buFont typeface="+mj-lt"/>
              <a:buAutoNum type="arabicPeriod"/>
            </a:pPr>
            <a:r>
              <a:rPr lang="en-US" sz="2400" dirty="0"/>
              <a:t>When the evidence for brain metastasis is equivocal, a MDT should guide decision making</a:t>
            </a:r>
          </a:p>
        </p:txBody>
      </p:sp>
    </p:spTree>
    <p:extLst>
      <p:ext uri="{BB962C8B-B14F-4D97-AF65-F5344CB8AC3E}">
        <p14:creationId xmlns:p14="http://schemas.microsoft.com/office/powerpoint/2010/main" val="39078765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7C29-1CEC-8D34-14C8-564AC51A8A9F}"/>
              </a:ext>
            </a:extLst>
          </p:cNvPr>
          <p:cNvSpPr>
            <a:spLocks noGrp="1"/>
          </p:cNvSpPr>
          <p:nvPr>
            <p:ph type="title"/>
          </p:nvPr>
        </p:nvSpPr>
        <p:spPr>
          <a:xfrm>
            <a:off x="4673000" y="418433"/>
            <a:ext cx="3744468" cy="3518630"/>
          </a:xfrm>
        </p:spPr>
        <p:txBody>
          <a:bodyPr>
            <a:normAutofit/>
          </a:bodyPr>
          <a:lstStyle/>
          <a:p>
            <a:pPr algn="l"/>
            <a:r>
              <a:rPr lang="en-US" sz="2400" dirty="0"/>
              <a:t>74/M with 30 </a:t>
            </a:r>
            <a:r>
              <a:rPr lang="en-US" sz="2400" dirty="0" err="1"/>
              <a:t>py</a:t>
            </a:r>
            <a:r>
              <a:rPr lang="en-US" sz="2400" dirty="0"/>
              <a:t> smoking history, presents with L hip pain</a:t>
            </a:r>
            <a:br>
              <a:rPr lang="en-US" sz="2400" dirty="0"/>
            </a:br>
            <a:br>
              <a:rPr lang="en-US" sz="2400" dirty="0"/>
            </a:br>
            <a:r>
              <a:rPr lang="en-US" sz="2400" dirty="0"/>
              <a:t>4.5cm RLL mass</a:t>
            </a:r>
            <a:br>
              <a:rPr lang="en-US" sz="2400" dirty="0"/>
            </a:br>
            <a:r>
              <a:rPr lang="en-US" sz="2400" dirty="0"/>
              <a:t>Lytic lesions in L iliac bone and vertebral body</a:t>
            </a:r>
            <a:br>
              <a:rPr lang="en-US" sz="2400" dirty="0"/>
            </a:br>
            <a:endParaRPr lang="en-US" sz="2400" dirty="0"/>
          </a:p>
        </p:txBody>
      </p:sp>
      <p:sp>
        <p:nvSpPr>
          <p:cNvPr id="5" name="Title 1">
            <a:extLst>
              <a:ext uri="{FF2B5EF4-FFF2-40B4-BE49-F238E27FC236}">
                <a16:creationId xmlns:a16="http://schemas.microsoft.com/office/drawing/2014/main" id="{5B5914E5-054C-1FCD-8BF8-7D8A8EB9C9DE}"/>
              </a:ext>
            </a:extLst>
          </p:cNvPr>
          <p:cNvSpPr txBox="1">
            <a:spLocks/>
          </p:cNvSpPr>
          <p:nvPr/>
        </p:nvSpPr>
        <p:spPr>
          <a:xfrm>
            <a:off x="4673000" y="3280028"/>
            <a:ext cx="3797046" cy="1714977"/>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EBUS-TBNA: adenocarcinoma, no driver mutations, PD-L1 positive</a:t>
            </a:r>
          </a:p>
          <a:p>
            <a:endParaRPr lang="en-US" sz="2400" dirty="0"/>
          </a:p>
        </p:txBody>
      </p:sp>
      <p:pic>
        <p:nvPicPr>
          <p:cNvPr id="6" name="Picture 5">
            <a:extLst>
              <a:ext uri="{FF2B5EF4-FFF2-40B4-BE49-F238E27FC236}">
                <a16:creationId xmlns:a16="http://schemas.microsoft.com/office/drawing/2014/main" id="{353D35DB-A966-D4D1-93F9-D607FE337601}"/>
              </a:ext>
            </a:extLst>
          </p:cNvPr>
          <p:cNvPicPr>
            <a:picLocks noChangeAspect="1"/>
          </p:cNvPicPr>
          <p:nvPr/>
        </p:nvPicPr>
        <p:blipFill rotWithShape="1">
          <a:blip r:embed="rId3"/>
          <a:srcRect l="6715" t="5095" r="2791" b="7415"/>
          <a:stretch/>
        </p:blipFill>
        <p:spPr>
          <a:xfrm>
            <a:off x="310895" y="162249"/>
            <a:ext cx="3653541" cy="2647187"/>
          </a:xfrm>
          <a:prstGeom prst="rect">
            <a:avLst/>
          </a:prstGeom>
        </p:spPr>
      </p:pic>
      <p:pic>
        <p:nvPicPr>
          <p:cNvPr id="7170" name="Picture 2" descr="Details are in the caption following the image">
            <a:extLst>
              <a:ext uri="{FF2B5EF4-FFF2-40B4-BE49-F238E27FC236}">
                <a16:creationId xmlns:a16="http://schemas.microsoft.com/office/drawing/2014/main" id="{2702F0B2-E1DD-7623-F33C-2B86BEFFC8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90" t="53332" r="1633" b="6667"/>
          <a:stretch/>
        </p:blipFill>
        <p:spPr bwMode="auto">
          <a:xfrm>
            <a:off x="310895" y="2608595"/>
            <a:ext cx="3653542" cy="238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52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113ED3-48D3-232E-A0B2-405EB203CEB4}"/>
              </a:ext>
            </a:extLst>
          </p:cNvPr>
          <p:cNvSpPr>
            <a:spLocks noGrp="1"/>
          </p:cNvSpPr>
          <p:nvPr>
            <p:ph type="title"/>
          </p:nvPr>
        </p:nvSpPr>
        <p:spPr/>
        <p:txBody>
          <a:bodyPr/>
          <a:lstStyle/>
          <a:p>
            <a:r>
              <a:rPr lang="en-US" dirty="0"/>
              <a:t>Take-aways</a:t>
            </a:r>
          </a:p>
        </p:txBody>
      </p:sp>
      <p:sp>
        <p:nvSpPr>
          <p:cNvPr id="4" name="Content Placeholder 3">
            <a:extLst>
              <a:ext uri="{FF2B5EF4-FFF2-40B4-BE49-F238E27FC236}">
                <a16:creationId xmlns:a16="http://schemas.microsoft.com/office/drawing/2014/main" id="{5DC5219E-5BFB-F041-A577-83A7C5E781A4}"/>
              </a:ext>
            </a:extLst>
          </p:cNvPr>
          <p:cNvSpPr>
            <a:spLocks noGrp="1"/>
          </p:cNvSpPr>
          <p:nvPr>
            <p:ph idx="1"/>
          </p:nvPr>
        </p:nvSpPr>
        <p:spPr/>
        <p:txBody>
          <a:bodyPr>
            <a:normAutofit fontScale="85000" lnSpcReduction="20000"/>
          </a:bodyPr>
          <a:lstStyle/>
          <a:p>
            <a:pPr marL="385763" indent="-385763">
              <a:buFont typeface="+mj-lt"/>
              <a:buAutoNum type="arabicPeriod"/>
            </a:pPr>
            <a:r>
              <a:rPr lang="en-US" sz="2400" dirty="0"/>
              <a:t>Multiple lytic bony metastases do not require histologic confirmation</a:t>
            </a:r>
          </a:p>
          <a:p>
            <a:pPr marL="385763" indent="-385763">
              <a:buFont typeface="+mj-lt"/>
              <a:buAutoNum type="arabicPeriod"/>
            </a:pPr>
            <a:r>
              <a:rPr lang="en-US" sz="2400" dirty="0"/>
              <a:t>If metastasis is not overwhelming, it may require sampling or other imaging</a:t>
            </a:r>
          </a:p>
          <a:p>
            <a:pPr marL="385763" indent="-385763">
              <a:buFont typeface="+mj-lt"/>
              <a:buAutoNum type="arabicPeriod"/>
            </a:pPr>
            <a:r>
              <a:rPr lang="en-US" sz="2400" dirty="0"/>
              <a:t>Bone metastasis is a poor choice for biopsy, however those with soft tissue component may be appropriate</a:t>
            </a:r>
          </a:p>
        </p:txBody>
      </p:sp>
    </p:spTree>
    <p:extLst>
      <p:ext uri="{BB962C8B-B14F-4D97-AF65-F5344CB8AC3E}">
        <p14:creationId xmlns:p14="http://schemas.microsoft.com/office/powerpoint/2010/main" val="2621828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tails are in the caption following the image">
            <a:extLst>
              <a:ext uri="{FF2B5EF4-FFF2-40B4-BE49-F238E27FC236}">
                <a16:creationId xmlns:a16="http://schemas.microsoft.com/office/drawing/2014/main" id="{7AA77799-300D-5906-7B66-947A3D980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731" y="2381"/>
            <a:ext cx="4300538"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3181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E17E09-4FD1-B5A5-0DF2-3607D091532C}"/>
              </a:ext>
            </a:extLst>
          </p:cNvPr>
          <p:cNvSpPr>
            <a:spLocks noGrp="1"/>
          </p:cNvSpPr>
          <p:nvPr>
            <p:ph idx="1"/>
          </p:nvPr>
        </p:nvSpPr>
        <p:spPr>
          <a:xfrm>
            <a:off x="3886555" y="1189397"/>
            <a:ext cx="5150380" cy="2920330"/>
          </a:xfrm>
        </p:spPr>
        <p:txBody>
          <a:bodyPr/>
          <a:lstStyle/>
          <a:p>
            <a:r>
              <a:rPr lang="en-US" sz="1800" dirty="0">
                <a:solidFill>
                  <a:srgbClr val="002E51"/>
                </a:solidFill>
              </a:rPr>
              <a:t>Simultaneously provide diagnosis, staging and molecular testing</a:t>
            </a:r>
          </a:p>
          <a:p>
            <a:r>
              <a:rPr lang="en-US" sz="1800" dirty="0">
                <a:solidFill>
                  <a:srgbClr val="002E51"/>
                </a:solidFill>
              </a:rPr>
              <a:t>Minimally invasive tools for lung cancer diagnosis and staging</a:t>
            </a:r>
          </a:p>
          <a:p>
            <a:r>
              <a:rPr lang="en-US" sz="1800" dirty="0">
                <a:solidFill>
                  <a:srgbClr val="002E51"/>
                </a:solidFill>
              </a:rPr>
              <a:t>Utility and safety of procedures vary</a:t>
            </a:r>
          </a:p>
          <a:p>
            <a:r>
              <a:rPr lang="en-US" sz="1800" dirty="0">
                <a:solidFill>
                  <a:srgbClr val="002E51"/>
                </a:solidFill>
              </a:rPr>
              <a:t>Individualized decision when planning the best approach</a:t>
            </a:r>
          </a:p>
          <a:p>
            <a:r>
              <a:rPr lang="en-US" sz="1800" dirty="0">
                <a:solidFill>
                  <a:srgbClr val="002E51"/>
                </a:solidFill>
              </a:rPr>
              <a:t>Robust multidisciplinary communication</a:t>
            </a:r>
          </a:p>
          <a:p>
            <a:endParaRPr lang="en-US" sz="2100" dirty="0">
              <a:solidFill>
                <a:srgbClr val="002E51"/>
              </a:solidFill>
            </a:endParaRPr>
          </a:p>
        </p:txBody>
      </p:sp>
      <p:sp>
        <p:nvSpPr>
          <p:cNvPr id="3" name="Title 1">
            <a:extLst>
              <a:ext uri="{FF2B5EF4-FFF2-40B4-BE49-F238E27FC236}">
                <a16:creationId xmlns:a16="http://schemas.microsoft.com/office/drawing/2014/main" id="{E21792EC-D5AD-7037-DDC9-264C6AAC44D5}"/>
              </a:ext>
            </a:extLst>
          </p:cNvPr>
          <p:cNvSpPr txBox="1">
            <a:spLocks/>
          </p:cNvSpPr>
          <p:nvPr/>
        </p:nvSpPr>
        <p:spPr>
          <a:xfrm>
            <a:off x="298177" y="2097941"/>
            <a:ext cx="2623928" cy="55162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Franklin Gothic Medium" panose="020B0603020102020204" pitchFamily="34" charset="0"/>
                <a:ea typeface="+mj-ea"/>
                <a:cs typeface="+mj-cs"/>
              </a:defRPr>
            </a:lvl1pPr>
          </a:lstStyle>
          <a:p>
            <a:r>
              <a:rPr lang="en-US" sz="2700" dirty="0">
                <a:solidFill>
                  <a:srgbClr val="002E51"/>
                </a:solidFill>
              </a:rPr>
              <a:t>Conclusion</a:t>
            </a:r>
          </a:p>
        </p:txBody>
      </p:sp>
    </p:spTree>
    <p:extLst>
      <p:ext uri="{BB962C8B-B14F-4D97-AF65-F5344CB8AC3E}">
        <p14:creationId xmlns:p14="http://schemas.microsoft.com/office/powerpoint/2010/main" val="2572279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35466"/>
            <a:ext cx="7315200" cy="1389184"/>
          </a:xfrm>
        </p:spPr>
        <p:txBody>
          <a:bodyPr/>
          <a:lstStyle/>
          <a:p>
            <a:pPr algn="ctr"/>
            <a:r>
              <a:rPr lang="en-US" sz="3150" b="1" dirty="0">
                <a:latin typeface="Arial" panose="020B0604020202020204" pitchFamily="34" charset="0"/>
                <a:cs typeface="Arial" panose="020B0604020202020204" pitchFamily="34" charset="0"/>
              </a:rPr>
              <a:t>Liquid Biopsies and the platforms</a:t>
            </a:r>
            <a:endParaRPr lang="en-US" sz="3150"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0" y="1435541"/>
            <a:ext cx="8390021" cy="1777624"/>
          </a:xfrm>
        </p:spPr>
        <p:txBody>
          <a:bodyPr/>
          <a:lstStyle/>
          <a:p>
            <a:pPr algn="r"/>
            <a:endParaRPr lang="en-US" dirty="0"/>
          </a:p>
          <a:p>
            <a:pPr algn="r"/>
            <a:endParaRPr lang="en-US" dirty="0"/>
          </a:p>
          <a:p>
            <a:pPr algn="ctr"/>
            <a:r>
              <a:rPr lang="en-US" sz="2400" dirty="0">
                <a:solidFill>
                  <a:srgbClr val="0070C0"/>
                </a:solidFill>
              </a:rPr>
              <a:t>Bruna Pellini, MD</a:t>
            </a:r>
          </a:p>
          <a:p>
            <a:pPr algn="ctr"/>
            <a:r>
              <a:rPr lang="en-US" sz="1500" dirty="0"/>
              <a:t>Assistant Member, Department of Thoracic Oncology</a:t>
            </a:r>
          </a:p>
          <a:p>
            <a:pPr algn="ctr"/>
            <a:r>
              <a:rPr lang="en-US" sz="1500" dirty="0"/>
              <a:t>Moffitt Cancer Center and Research Institute</a:t>
            </a:r>
          </a:p>
          <a:p>
            <a:pPr algn="ctr"/>
            <a:r>
              <a:rPr lang="en-US" sz="1500" dirty="0"/>
              <a:t>Assistant Professor, Department of Oncologic Sciences</a:t>
            </a:r>
          </a:p>
          <a:p>
            <a:pPr algn="ctr"/>
            <a:r>
              <a:rPr lang="en-US" sz="1500" dirty="0"/>
              <a:t>Morsani College of Medicine, University of South Florida</a:t>
            </a:r>
          </a:p>
          <a:p>
            <a:pPr algn="ctr"/>
            <a:endParaRPr lang="en-US" dirty="0">
              <a:solidFill>
                <a:srgbClr val="000000"/>
              </a:solidFill>
            </a:endParaRPr>
          </a:p>
          <a:p>
            <a:endParaRPr lang="en-US" dirty="0"/>
          </a:p>
        </p:txBody>
      </p:sp>
      <p:sp>
        <p:nvSpPr>
          <p:cNvPr id="9" name="TextBox 8">
            <a:extLst>
              <a:ext uri="{FF2B5EF4-FFF2-40B4-BE49-F238E27FC236}">
                <a16:creationId xmlns:a16="http://schemas.microsoft.com/office/drawing/2014/main" id="{B0721200-9208-4B69-96E9-387EAFD3C7AA}"/>
              </a:ext>
            </a:extLst>
          </p:cNvPr>
          <p:cNvSpPr txBox="1"/>
          <p:nvPr/>
        </p:nvSpPr>
        <p:spPr>
          <a:xfrm>
            <a:off x="588430" y="4002357"/>
            <a:ext cx="2322871" cy="300082"/>
          </a:xfrm>
          <a:prstGeom prst="rect">
            <a:avLst/>
          </a:prstGeom>
          <a:noFill/>
        </p:spPr>
        <p:txBody>
          <a:bodyPr wrap="square" rtlCol="0">
            <a:spAutoFit/>
          </a:bodyPr>
          <a:lstStyle/>
          <a:p>
            <a:r>
              <a:rPr lang="en-US" sz="1350" b="1" dirty="0">
                <a:solidFill>
                  <a:srgbClr val="00161E"/>
                </a:solidFill>
                <a:latin typeface="Arial" panose="020B0604020202020204" pitchFamily="34" charset="0"/>
                <a:cs typeface="Arial" panose="020B0604020202020204" pitchFamily="34" charset="0"/>
              </a:rPr>
              <a:t>@BrunaPellini</a:t>
            </a:r>
          </a:p>
        </p:txBody>
      </p:sp>
      <p:pic>
        <p:nvPicPr>
          <p:cNvPr id="5" name="Picture 4">
            <a:extLst>
              <a:ext uri="{FF2B5EF4-FFF2-40B4-BE49-F238E27FC236}">
                <a16:creationId xmlns:a16="http://schemas.microsoft.com/office/drawing/2014/main" id="{08B8C476-3667-4ABD-A538-B8180A47CDFB}"/>
              </a:ext>
            </a:extLst>
          </p:cNvPr>
          <p:cNvPicPr>
            <a:picLocks noChangeAspect="1"/>
          </p:cNvPicPr>
          <p:nvPr/>
        </p:nvPicPr>
        <p:blipFill>
          <a:blip r:embed="rId3"/>
          <a:stretch>
            <a:fillRect/>
          </a:stretch>
        </p:blipFill>
        <p:spPr>
          <a:xfrm>
            <a:off x="253958" y="3908220"/>
            <a:ext cx="393591" cy="436670"/>
          </a:xfrm>
          <a:prstGeom prst="rect">
            <a:avLst/>
          </a:prstGeom>
        </p:spPr>
      </p:pic>
      <p:sp>
        <p:nvSpPr>
          <p:cNvPr id="6" name="TextBox 5">
            <a:extLst>
              <a:ext uri="{FF2B5EF4-FFF2-40B4-BE49-F238E27FC236}">
                <a16:creationId xmlns:a16="http://schemas.microsoft.com/office/drawing/2014/main" id="{DF791242-4F9F-2146-2DF7-0FF2ED84B9DE}"/>
              </a:ext>
            </a:extLst>
          </p:cNvPr>
          <p:cNvSpPr txBox="1"/>
          <p:nvPr/>
        </p:nvSpPr>
        <p:spPr>
          <a:xfrm>
            <a:off x="253958" y="968713"/>
            <a:ext cx="8136063" cy="584775"/>
          </a:xfrm>
          <a:prstGeom prst="rect">
            <a:avLst/>
          </a:prstGeom>
          <a:noFill/>
        </p:spPr>
        <p:txBody>
          <a:bodyPr wrap="square" rtlCol="0">
            <a:spAutoFit/>
          </a:bodyPr>
          <a:lstStyle/>
          <a:p>
            <a:pPr algn="ctr"/>
            <a:r>
              <a:rPr lang="en-US" sz="3200" b="1" dirty="0">
                <a:solidFill>
                  <a:srgbClr val="003399"/>
                </a:solidFill>
                <a:latin typeface="Arial" panose="020B0604020202020204" pitchFamily="34" charset="0"/>
                <a:cs typeface="Arial" panose="020B0604020202020204" pitchFamily="34" charset="0"/>
              </a:rPr>
              <a:t>Liquid Biopsies and the platforms</a:t>
            </a:r>
            <a:endParaRPr lang="en-US" sz="3200" dirty="0">
              <a:solidFill>
                <a:srgbClr val="003399"/>
              </a:solidFill>
            </a:endParaRPr>
          </a:p>
        </p:txBody>
      </p:sp>
    </p:spTree>
    <p:extLst>
      <p:ext uri="{BB962C8B-B14F-4D97-AF65-F5344CB8AC3E}">
        <p14:creationId xmlns:p14="http://schemas.microsoft.com/office/powerpoint/2010/main" val="3333611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Disclosures:</a:t>
            </a:r>
          </a:p>
        </p:txBody>
      </p:sp>
      <p:sp>
        <p:nvSpPr>
          <p:cNvPr id="3" name="Content Placeholder 2"/>
          <p:cNvSpPr>
            <a:spLocks noGrp="1"/>
          </p:cNvSpPr>
          <p:nvPr>
            <p:ph idx="1"/>
          </p:nvPr>
        </p:nvSpPr>
        <p:spPr>
          <a:xfrm>
            <a:off x="142815" y="713472"/>
            <a:ext cx="8399542" cy="3979007"/>
          </a:xfrm>
        </p:spPr>
        <p:txBody>
          <a:bodyPr/>
          <a:lstStyle/>
          <a:p>
            <a:pPr marL="214313" indent="-214313">
              <a:buFont typeface="Arial" panose="020B0604020202020204" pitchFamily="34" charset="0"/>
              <a:buChar char="•"/>
            </a:pPr>
            <a:r>
              <a:rPr lang="en-US" dirty="0"/>
              <a:t>Research support: </a:t>
            </a:r>
            <a:r>
              <a:rPr lang="en-US" dirty="0">
                <a:ea typeface="SimSun" panose="02010600030101010101" pitchFamily="2" charset="-122"/>
              </a:rPr>
              <a:t>Bristol Myers Squibb Foundation/the Robert A. Winn Diversity in Clinical Trials Awards Program (institution),George Edgecomb Society (institution), NIH/NCI </a:t>
            </a:r>
            <a:r>
              <a:rPr lang="en-US" spc="-8" dirty="0">
                <a:ea typeface="Arial" panose="020B0604020202020204" pitchFamily="34" charset="0"/>
              </a:rPr>
              <a:t>1R21CA259215-</a:t>
            </a:r>
            <a:r>
              <a:rPr lang="en-US" spc="-15" dirty="0">
                <a:ea typeface="Arial" panose="020B0604020202020204" pitchFamily="34" charset="0"/>
              </a:rPr>
              <a:t>01A1 </a:t>
            </a:r>
            <a:r>
              <a:rPr lang="en-US" dirty="0">
                <a:ea typeface="SimSun" panose="02010600030101010101" pitchFamily="2" charset="-122"/>
              </a:rPr>
              <a:t>(institution), </a:t>
            </a:r>
            <a:r>
              <a:rPr lang="en-US" dirty="0"/>
              <a:t>Bristol Myers Squibb (institution).</a:t>
            </a:r>
          </a:p>
          <a:p>
            <a:pPr marL="214313" indent="-214313">
              <a:buFont typeface="Arial" panose="020B0604020202020204" pitchFamily="34" charset="0"/>
              <a:buChar char="•"/>
            </a:pPr>
            <a:r>
              <a:rPr lang="en-US" dirty="0"/>
              <a:t>Advisory Board/Consultant: AstraZeneca, BMS, Guardant Health, Regeneron, Illumina, Foundation Medicine, AH Merus.</a:t>
            </a:r>
          </a:p>
          <a:p>
            <a:pPr marL="214313" indent="-214313">
              <a:buFont typeface="Arial" panose="020B0604020202020204" pitchFamily="34" charset="0"/>
              <a:buChar char="•"/>
            </a:pPr>
            <a:r>
              <a:rPr lang="en-US" dirty="0"/>
              <a:t>Speaker Honoraria: AstraZeneca, Merck, Foundation Medicine, BioAscend, PlaytoKnow AG, Grupo Pardini, GBOT, MJH Life Science, Doctaforum, MLI, MEC.</a:t>
            </a:r>
          </a:p>
        </p:txBody>
      </p:sp>
      <p:sp>
        <p:nvSpPr>
          <p:cNvPr id="4" name="Slide Number Placeholder 3"/>
          <p:cNvSpPr>
            <a:spLocks noGrp="1"/>
          </p:cNvSpPr>
          <p:nvPr>
            <p:ph type="sldNum" sz="quarter" idx="12"/>
          </p:nvPr>
        </p:nvSpPr>
        <p:spPr/>
        <p:txBody>
          <a:bodyPr/>
          <a:lstStyle/>
          <a:p>
            <a:fld id="{6BA4E481-929C-6B40-8F72-F01C1848538C}" type="slidenum">
              <a:rPr lang="en-US" smtClean="0"/>
              <a:t>36</a:t>
            </a:fld>
            <a:endParaRPr lang="en-US" dirty="0"/>
          </a:p>
        </p:txBody>
      </p:sp>
      <p:sp>
        <p:nvSpPr>
          <p:cNvPr id="5" name="Title 1">
            <a:extLst>
              <a:ext uri="{FF2B5EF4-FFF2-40B4-BE49-F238E27FC236}">
                <a16:creationId xmlns:a16="http://schemas.microsoft.com/office/drawing/2014/main" id="{ACD24318-6343-A05E-4B7D-A21EDE3901AB}"/>
              </a:ext>
            </a:extLst>
          </p:cNvPr>
          <p:cNvSpPr txBox="1">
            <a:spLocks/>
          </p:cNvSpPr>
          <p:nvPr/>
        </p:nvSpPr>
        <p:spPr>
          <a:xfrm>
            <a:off x="142815" y="-7793"/>
            <a:ext cx="7803817" cy="609097"/>
          </a:xfrm>
        </p:spPr>
        <p:txBody>
          <a:bodyPr lIns="0" tIns="0" rIns="0" bIns="0" anchor="b" anchorCtr="0">
            <a:noAutofit/>
          </a:bodyPr>
          <a:lstStyle>
            <a:lvl1pPr algn="ctr" rtl="0" eaLnBrk="1" fontAlgn="base" hangingPunct="1">
              <a:spcBef>
                <a:spcPct val="0"/>
              </a:spcBef>
              <a:spcAft>
                <a:spcPct val="0"/>
              </a:spcAft>
              <a:defRPr sz="2400" i="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3200">
                <a:solidFill>
                  <a:schemeClr val="tx2"/>
                </a:solidFill>
                <a:latin typeface="Georgia" pitchFamily="-72" charset="0"/>
                <a:ea typeface="ＭＳ Ｐゴシック" pitchFamily="-72" charset="-128"/>
                <a:cs typeface="ＭＳ Ｐゴシック" pitchFamily="-72" charset="-128"/>
              </a:defRPr>
            </a:lvl9pPr>
          </a:lstStyle>
          <a:p>
            <a:pPr algn="l"/>
            <a:r>
              <a:rPr lang="en-US" kern="0" dirty="0">
                <a:solidFill>
                  <a:schemeClr val="accent6">
                    <a:lumMod val="75000"/>
                  </a:schemeClr>
                </a:solidFill>
              </a:rPr>
              <a:t>Disclosures:</a:t>
            </a:r>
          </a:p>
        </p:txBody>
      </p:sp>
    </p:spTree>
    <p:extLst>
      <p:ext uri="{BB962C8B-B14F-4D97-AF65-F5344CB8AC3E}">
        <p14:creationId xmlns:p14="http://schemas.microsoft.com/office/powerpoint/2010/main" val="3402021980"/>
      </p:ext>
    </p:extLst>
  </p:cSld>
  <p:clrMapOvr>
    <a:masterClrMapping/>
  </p:clrMapOvr>
  <mc:AlternateContent xmlns:mc="http://schemas.openxmlformats.org/markup-compatibility/2006" xmlns:p14="http://schemas.microsoft.com/office/powerpoint/2010/main">
    <mc:Choice Requires="p14">
      <p:transition spd="slow" p14:dur="105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1239059-FB55-4ABF-99E5-2818D2921B5E}"/>
              </a:ext>
            </a:extLst>
          </p:cNvPr>
          <p:cNvSpPr>
            <a:spLocks noGrp="1" noChangeArrowheads="1"/>
          </p:cNvSpPr>
          <p:nvPr>
            <p:ph type="title"/>
          </p:nvPr>
        </p:nvSpPr>
        <p:spPr bwMode="auto">
          <a:xfrm>
            <a:off x="143032" y="173831"/>
            <a:ext cx="7772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eaLnBrk="1" hangingPunct="1"/>
            <a:r>
              <a:rPr lang="en-US" altLang="en-US" sz="3000" b="0" dirty="0"/>
              <a:t>Outline</a:t>
            </a:r>
          </a:p>
        </p:txBody>
      </p:sp>
      <p:sp>
        <p:nvSpPr>
          <p:cNvPr id="2" name="Rectangle 3">
            <a:extLst>
              <a:ext uri="{FF2B5EF4-FFF2-40B4-BE49-F238E27FC236}">
                <a16:creationId xmlns:a16="http://schemas.microsoft.com/office/drawing/2014/main" id="{B4C0CEE2-4573-48DF-BABA-6C447D6DC9AD}"/>
              </a:ext>
            </a:extLst>
          </p:cNvPr>
          <p:cNvSpPr>
            <a:spLocks noGrp="1" noChangeArrowheads="1"/>
          </p:cNvSpPr>
          <p:nvPr>
            <p:ph type="body" idx="1"/>
          </p:nvPr>
        </p:nvSpPr>
        <p:spPr bwMode="auto">
          <a:xfrm>
            <a:off x="143032" y="783431"/>
            <a:ext cx="8297705" cy="3581400"/>
          </a:xfrm>
        </p:spPr>
        <p:txBody>
          <a:bodyPr vert="horz" wrap="square" lIns="91440" tIns="45720" rIns="91440" bIns="45720" numCol="1" rtlCol="0" anchor="t" anchorCtr="0" compatLnSpc="1">
            <a:prstTxWarp prst="textNoShape">
              <a:avLst/>
            </a:prstTxWarp>
            <a:noAutofit/>
          </a:bodyPr>
          <a:lstStyle/>
          <a:p>
            <a:pPr marL="214313" indent="-214313"/>
            <a:r>
              <a:rPr lang="en-US" dirty="0"/>
              <a:t>ctDNA definition &amp; sources of ctDNA</a:t>
            </a:r>
          </a:p>
          <a:p>
            <a:pPr marL="214313" indent="-214313"/>
            <a:r>
              <a:rPr lang="en-US" dirty="0"/>
              <a:t>Tumor-informed vs. tumor-naïve assays</a:t>
            </a:r>
          </a:p>
          <a:p>
            <a:pPr marL="214313" indent="-214313"/>
            <a:r>
              <a:rPr lang="en-US" dirty="0"/>
              <a:t>ctDNA applications in oncology:</a:t>
            </a:r>
          </a:p>
          <a:p>
            <a:pPr marL="685800" lvl="1" indent="-342900">
              <a:buFont typeface="Courier New" panose="02070309020205020404" pitchFamily="49" charset="0"/>
              <a:buChar char="o"/>
            </a:pPr>
            <a:r>
              <a:rPr lang="en-US" dirty="0">
                <a:solidFill>
                  <a:srgbClr val="000000"/>
                </a:solidFill>
                <a:latin typeface="Arial" panose="020B0604020202020204" pitchFamily="34" charset="0"/>
                <a:cs typeface="Arial" panose="020B0604020202020204" pitchFamily="34" charset="0"/>
              </a:rPr>
              <a:t>Treatment Monitoring </a:t>
            </a:r>
          </a:p>
          <a:p>
            <a:pPr marL="685800" lvl="1" indent="-342900">
              <a:buFont typeface="Courier New" panose="02070309020205020404" pitchFamily="49" charset="0"/>
              <a:buChar char="o"/>
            </a:pPr>
            <a:r>
              <a:rPr lang="en-US" dirty="0">
                <a:solidFill>
                  <a:srgbClr val="000000"/>
                </a:solidFill>
                <a:latin typeface="Arial" panose="020B0604020202020204" pitchFamily="34" charset="0"/>
                <a:cs typeface="Arial" panose="020B0604020202020204" pitchFamily="34" charset="0"/>
              </a:rPr>
              <a:t>Minimal residual disease (MRD) detection</a:t>
            </a:r>
          </a:p>
          <a:p>
            <a:pPr eaLnBrk="1" hangingPunct="1">
              <a:defRPr/>
            </a:pPr>
            <a:endParaRPr lang="en-US" altLang="en-US" dirty="0">
              <a:solidFill>
                <a:srgbClr val="000000"/>
              </a:solidFill>
              <a:latin typeface="Arial" panose="020B0604020202020204" pitchFamily="34" charset="0"/>
              <a:cs typeface="Times" panose="02020603050405020304" pitchFamily="18" charset="0"/>
            </a:endParaRPr>
          </a:p>
          <a:p>
            <a:pPr eaLnBrk="1" hangingPunct="1">
              <a:defRPr/>
            </a:pPr>
            <a:endParaRPr lang="en-US" altLang="en-US" sz="2400" dirty="0">
              <a:cs typeface="Times" panose="02020603050405020304" pitchFamily="18" charset="0"/>
            </a:endParaRPr>
          </a:p>
          <a:p>
            <a:pPr eaLnBrk="1" hangingPunct="1">
              <a:defRPr/>
            </a:pPr>
            <a:endParaRPr lang="en-US" altLang="en-US" sz="2400" dirty="0">
              <a:cs typeface="Times" panose="02020603050405020304" pitchFamily="18" charset="0"/>
            </a:endParaRPr>
          </a:p>
          <a:p>
            <a:pPr eaLnBrk="1" hangingPunct="1">
              <a:defRPr/>
            </a:pPr>
            <a:endParaRPr lang="en-US" altLang="en-US" sz="2000" dirty="0">
              <a:cs typeface="Times" panose="02020603050405020304" pitchFamily="18" charset="0"/>
            </a:endParaRPr>
          </a:p>
          <a:p>
            <a:pPr marL="0" indent="0">
              <a:buNone/>
              <a:defRPr/>
            </a:pPr>
            <a:endParaRPr lang="en-US" altLang="en-US" sz="2400" dirty="0">
              <a:latin typeface="Times" panose="02020603050405020304" pitchFamily="18" charset="0"/>
              <a:cs typeface="Times" panose="02020603050405020304" pitchFamily="18" charset="0"/>
            </a:endParaRPr>
          </a:p>
          <a:p>
            <a:pPr eaLnBrk="1" hangingPunct="1">
              <a:defRPr/>
            </a:pPr>
            <a:endParaRPr lang="en-US" altLang="en-US" sz="2400" dirty="0">
              <a:latin typeface="Times" panose="02020603050405020304" pitchFamily="18" charset="0"/>
              <a:cs typeface="Times" panose="02020603050405020304" pitchFamily="18" charset="0"/>
            </a:endParaRPr>
          </a:p>
        </p:txBody>
      </p:sp>
      <p:sp>
        <p:nvSpPr>
          <p:cNvPr id="4" name="Slide Number Placeholder 3">
            <a:extLst>
              <a:ext uri="{FF2B5EF4-FFF2-40B4-BE49-F238E27FC236}">
                <a16:creationId xmlns:a16="http://schemas.microsoft.com/office/drawing/2014/main" id="{0F6F3661-1503-424D-A509-26A746986851}"/>
              </a:ext>
            </a:extLst>
          </p:cNvPr>
          <p:cNvSpPr>
            <a:spLocks noGrp="1"/>
          </p:cNvSpPr>
          <p:nvPr>
            <p:ph type="sldNum" sz="quarter" idx="12"/>
          </p:nvPr>
        </p:nvSpPr>
        <p:spPr>
          <a:xfrm>
            <a:off x="6112180" y="4769644"/>
            <a:ext cx="2929619" cy="273844"/>
          </a:xfrm>
        </p:spPr>
        <p:txBody>
          <a:bodyPr/>
          <a:lstStyle/>
          <a:p>
            <a:pPr algn="r"/>
            <a:fld id="{6BA4E481-929C-6B40-8F72-F01C1848538C}" type="slidenum">
              <a:rPr lang="en-US" smtClean="0"/>
              <a:pPr algn="r"/>
              <a:t>37</a:t>
            </a:fld>
            <a:endParaRPr lang="en-US" dirty="0"/>
          </a:p>
        </p:txBody>
      </p:sp>
      <p:sp>
        <p:nvSpPr>
          <p:cNvPr id="5" name="TextBox 4">
            <a:extLst>
              <a:ext uri="{FF2B5EF4-FFF2-40B4-BE49-F238E27FC236}">
                <a16:creationId xmlns:a16="http://schemas.microsoft.com/office/drawing/2014/main" id="{E550BD8C-B13C-6839-AA17-3950EB9C627D}"/>
              </a:ext>
            </a:extLst>
          </p:cNvPr>
          <p:cNvSpPr txBox="1"/>
          <p:nvPr/>
        </p:nvSpPr>
        <p:spPr>
          <a:xfrm>
            <a:off x="143032" y="147785"/>
            <a:ext cx="4608094" cy="461665"/>
          </a:xfrm>
          <a:prstGeom prst="rect">
            <a:avLst/>
          </a:prstGeom>
          <a:noFill/>
        </p:spPr>
        <p:txBody>
          <a:bodyPr wrap="square">
            <a:spAutoFit/>
          </a:bodyPr>
          <a:lstStyle/>
          <a:p>
            <a:r>
              <a:rPr lang="en-US" altLang="en-US" sz="2400" b="0" dirty="0">
                <a:solidFill>
                  <a:schemeClr val="accent6">
                    <a:lumMod val="75000"/>
                  </a:schemeClr>
                </a:solidFill>
                <a:latin typeface="Arial" panose="020B0604020202020204" pitchFamily="34" charset="0"/>
                <a:cs typeface="Arial" panose="020B0604020202020204" pitchFamily="34" charset="0"/>
              </a:rPr>
              <a:t>Outline</a:t>
            </a:r>
            <a:endParaRPr lang="en-US" dirty="0">
              <a:solidFill>
                <a:schemeClr val="accent6">
                  <a:lumMod val="75000"/>
                </a:schemeClr>
              </a:solidFill>
            </a:endParaRPr>
          </a:p>
        </p:txBody>
      </p:sp>
    </p:spTree>
    <p:extLst>
      <p:ext uri="{BB962C8B-B14F-4D97-AF65-F5344CB8AC3E}">
        <p14:creationId xmlns:p14="http://schemas.microsoft.com/office/powerpoint/2010/main" val="2192811454"/>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B42585BE-09DE-4B28-A85F-0D06EB959448}"/>
              </a:ext>
            </a:extLst>
          </p:cNvPr>
          <p:cNvSpPr>
            <a:spLocks noGrp="1" noChangeArrowheads="1"/>
          </p:cNvSpPr>
          <p:nvPr>
            <p:ph type="title"/>
          </p:nvPr>
        </p:nvSpPr>
        <p:spPr bwMode="auto">
          <a:xfrm>
            <a:off x="238125" y="-3543"/>
            <a:ext cx="8229600" cy="503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a:r>
              <a:rPr lang="en-US" sz="2100" b="0" dirty="0">
                <a:solidFill>
                  <a:schemeClr val="accent6">
                    <a:lumMod val="75000"/>
                  </a:schemeClr>
                </a:solidFill>
              </a:rPr>
              <a:t>Tumor-derived fragments of nucleic acids identified in the blood are called circulating tumor DNA (ctDNA)</a:t>
            </a:r>
            <a:br>
              <a:rPr lang="en-US" sz="1800" dirty="0">
                <a:solidFill>
                  <a:schemeClr val="tx1"/>
                </a:solidFill>
              </a:rPr>
            </a:br>
            <a:r>
              <a:rPr lang="en-US" altLang="en-US" sz="2100" b="0" dirty="0"/>
              <a:t>)</a:t>
            </a:r>
            <a:br>
              <a:rPr lang="en-US" altLang="en-US" sz="375" b="0" dirty="0"/>
            </a:br>
            <a:endParaRPr lang="en-US" altLang="en-US" sz="2100" b="0" dirty="0"/>
          </a:p>
        </p:txBody>
      </p:sp>
      <p:sp>
        <p:nvSpPr>
          <p:cNvPr id="5" name="Slide Number Placeholder 3">
            <a:extLst>
              <a:ext uri="{FF2B5EF4-FFF2-40B4-BE49-F238E27FC236}">
                <a16:creationId xmlns:a16="http://schemas.microsoft.com/office/drawing/2014/main" id="{A3C429FD-4077-4C3E-A6D4-48F2F9CA6C59}"/>
              </a:ext>
            </a:extLst>
          </p:cNvPr>
          <p:cNvSpPr>
            <a:spLocks noGrp="1"/>
          </p:cNvSpPr>
          <p:nvPr>
            <p:ph type="sldNum" sz="quarter" idx="12"/>
          </p:nvPr>
        </p:nvSpPr>
        <p:spPr>
          <a:xfrm>
            <a:off x="6112180" y="4855369"/>
            <a:ext cx="2929619" cy="273844"/>
          </a:xfrm>
        </p:spPr>
        <p:txBody>
          <a:bodyPr/>
          <a:lstStyle/>
          <a:p>
            <a:pPr algn="r"/>
            <a:fld id="{6BA4E481-929C-6B40-8F72-F01C1848538C}" type="slidenum">
              <a:rPr lang="en-US" smtClean="0"/>
              <a:pPr algn="r"/>
              <a:t>38</a:t>
            </a:fld>
            <a:endParaRPr lang="en-US" dirty="0"/>
          </a:p>
        </p:txBody>
      </p:sp>
      <p:pic>
        <p:nvPicPr>
          <p:cNvPr id="6" name="Picture 5">
            <a:extLst>
              <a:ext uri="{FF2B5EF4-FFF2-40B4-BE49-F238E27FC236}">
                <a16:creationId xmlns:a16="http://schemas.microsoft.com/office/drawing/2014/main" id="{A611E8E2-FB32-482D-8B38-50F3C3F8D730}"/>
              </a:ext>
            </a:extLst>
          </p:cNvPr>
          <p:cNvPicPr>
            <a:picLocks noChangeAspect="1"/>
          </p:cNvPicPr>
          <p:nvPr/>
        </p:nvPicPr>
        <p:blipFill>
          <a:blip r:embed="rId3"/>
          <a:stretch>
            <a:fillRect/>
          </a:stretch>
        </p:blipFill>
        <p:spPr>
          <a:xfrm>
            <a:off x="992268" y="811685"/>
            <a:ext cx="6483799" cy="3564128"/>
          </a:xfrm>
          <a:prstGeom prst="rect">
            <a:avLst/>
          </a:prstGeom>
        </p:spPr>
      </p:pic>
      <p:sp>
        <p:nvSpPr>
          <p:cNvPr id="19459" name="TextBox 1">
            <a:extLst>
              <a:ext uri="{FF2B5EF4-FFF2-40B4-BE49-F238E27FC236}">
                <a16:creationId xmlns:a16="http://schemas.microsoft.com/office/drawing/2014/main" id="{AED09284-60D3-4631-808C-7C7081A129E5}"/>
              </a:ext>
            </a:extLst>
          </p:cNvPr>
          <p:cNvSpPr txBox="1">
            <a:spLocks noChangeArrowheads="1"/>
          </p:cNvSpPr>
          <p:nvPr/>
        </p:nvSpPr>
        <p:spPr bwMode="auto">
          <a:xfrm>
            <a:off x="4234167" y="4109986"/>
            <a:ext cx="41186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400" dirty="0">
                <a:solidFill>
                  <a:srgbClr val="000000"/>
                </a:solidFill>
              </a:rPr>
              <a:t>Pellini B et al. </a:t>
            </a:r>
            <a:r>
              <a:rPr lang="en-US" altLang="en-US" sz="1400" i="1" dirty="0">
                <a:solidFill>
                  <a:srgbClr val="000000"/>
                </a:solidFill>
              </a:rPr>
              <a:t>Thorac Surg Clin</a:t>
            </a:r>
            <a:r>
              <a:rPr lang="en-US" altLang="en-US" sz="1400" dirty="0">
                <a:solidFill>
                  <a:srgbClr val="000000"/>
                </a:solidFill>
              </a:rPr>
              <a:t>. 2020</a:t>
            </a:r>
          </a:p>
          <a:p>
            <a:pPr algn="r"/>
            <a:endParaRPr lang="en-US" altLang="en-US" sz="1500" dirty="0">
              <a:solidFill>
                <a:srgbClr val="000000"/>
              </a:solidFill>
            </a:endParaRPr>
          </a:p>
          <a:p>
            <a:pPr algn="r"/>
            <a:endParaRPr lang="en-US" altLang="en-US" sz="1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1239059-FB55-4ABF-99E5-2818D2921B5E}"/>
              </a:ext>
            </a:extLst>
          </p:cNvPr>
          <p:cNvSpPr>
            <a:spLocks noGrp="1" noChangeArrowheads="1"/>
          </p:cNvSpPr>
          <p:nvPr>
            <p:ph type="title"/>
          </p:nvPr>
        </p:nvSpPr>
        <p:spPr bwMode="auto">
          <a:xfrm>
            <a:off x="143032" y="173831"/>
            <a:ext cx="7772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eaLnBrk="1" hangingPunct="1"/>
            <a:r>
              <a:rPr lang="en-US" altLang="en-US" sz="3000" b="0" dirty="0"/>
              <a:t>Outline</a:t>
            </a:r>
          </a:p>
        </p:txBody>
      </p:sp>
      <p:sp>
        <p:nvSpPr>
          <p:cNvPr id="2" name="Rectangle 3">
            <a:extLst>
              <a:ext uri="{FF2B5EF4-FFF2-40B4-BE49-F238E27FC236}">
                <a16:creationId xmlns:a16="http://schemas.microsoft.com/office/drawing/2014/main" id="{B4C0CEE2-4573-48DF-BABA-6C447D6DC9AD}"/>
              </a:ext>
            </a:extLst>
          </p:cNvPr>
          <p:cNvSpPr>
            <a:spLocks noGrp="1" noChangeArrowheads="1"/>
          </p:cNvSpPr>
          <p:nvPr>
            <p:ph type="body" idx="1"/>
          </p:nvPr>
        </p:nvSpPr>
        <p:spPr bwMode="auto">
          <a:xfrm>
            <a:off x="143032" y="783431"/>
            <a:ext cx="8297705" cy="3581400"/>
          </a:xfrm>
        </p:spPr>
        <p:txBody>
          <a:bodyPr vert="horz" wrap="square" lIns="91440" tIns="45720" rIns="91440" bIns="45720" numCol="1" rtlCol="0" anchor="t" anchorCtr="0" compatLnSpc="1">
            <a:prstTxWarp prst="textNoShape">
              <a:avLst/>
            </a:prstTxWarp>
            <a:noAutofit/>
          </a:bodyPr>
          <a:lstStyle/>
          <a:p>
            <a:pPr marL="214313" indent="-214313"/>
            <a:r>
              <a:rPr lang="en-US" dirty="0"/>
              <a:t>ctDNA definition &amp; sources of ctDNA</a:t>
            </a:r>
          </a:p>
          <a:p>
            <a:pPr marL="214313" indent="-214313"/>
            <a:r>
              <a:rPr lang="en-US" dirty="0">
                <a:solidFill>
                  <a:srgbClr val="0066FF"/>
                </a:solidFill>
              </a:rPr>
              <a:t>Tumor-informed vs. tumor-naïve assays</a:t>
            </a:r>
          </a:p>
          <a:p>
            <a:pPr marL="214313" indent="-214313"/>
            <a:r>
              <a:rPr lang="en-US" dirty="0"/>
              <a:t>ctDNA applications in oncology:</a:t>
            </a:r>
          </a:p>
          <a:p>
            <a:pPr marL="685800" lvl="1" indent="-342900">
              <a:buFont typeface="Courier New" panose="02070309020205020404" pitchFamily="49" charset="0"/>
              <a:buChar char="o"/>
            </a:pPr>
            <a:r>
              <a:rPr lang="en-US" dirty="0">
                <a:solidFill>
                  <a:srgbClr val="000000"/>
                </a:solidFill>
                <a:latin typeface="Arial" panose="020B0604020202020204" pitchFamily="34" charset="0"/>
                <a:cs typeface="Arial" panose="020B0604020202020204" pitchFamily="34" charset="0"/>
              </a:rPr>
              <a:t>Treatment Monitoring </a:t>
            </a:r>
          </a:p>
          <a:p>
            <a:pPr marL="685800" lvl="1" indent="-342900">
              <a:buFont typeface="Courier New" panose="02070309020205020404" pitchFamily="49" charset="0"/>
              <a:buChar char="o"/>
            </a:pPr>
            <a:r>
              <a:rPr lang="en-US" dirty="0">
                <a:solidFill>
                  <a:srgbClr val="000000"/>
                </a:solidFill>
                <a:latin typeface="Arial" panose="020B0604020202020204" pitchFamily="34" charset="0"/>
                <a:cs typeface="Arial" panose="020B0604020202020204" pitchFamily="34" charset="0"/>
              </a:rPr>
              <a:t>Minimal residual disease (MRD) detection</a:t>
            </a:r>
          </a:p>
          <a:p>
            <a:pPr eaLnBrk="1" hangingPunct="1">
              <a:defRPr/>
            </a:pPr>
            <a:endParaRPr lang="en-US" altLang="en-US" dirty="0">
              <a:solidFill>
                <a:srgbClr val="000000"/>
              </a:solidFill>
              <a:latin typeface="Arial" panose="020B0604020202020204" pitchFamily="34" charset="0"/>
              <a:cs typeface="Times" panose="02020603050405020304" pitchFamily="18" charset="0"/>
            </a:endParaRPr>
          </a:p>
          <a:p>
            <a:pPr eaLnBrk="1" hangingPunct="1">
              <a:defRPr/>
            </a:pPr>
            <a:endParaRPr lang="en-US" altLang="en-US" sz="2400" dirty="0">
              <a:cs typeface="Times" panose="02020603050405020304" pitchFamily="18" charset="0"/>
            </a:endParaRPr>
          </a:p>
          <a:p>
            <a:pPr eaLnBrk="1" hangingPunct="1">
              <a:defRPr/>
            </a:pPr>
            <a:endParaRPr lang="en-US" altLang="en-US" sz="2400" dirty="0">
              <a:cs typeface="Times" panose="02020603050405020304" pitchFamily="18" charset="0"/>
            </a:endParaRPr>
          </a:p>
          <a:p>
            <a:pPr eaLnBrk="1" hangingPunct="1">
              <a:defRPr/>
            </a:pPr>
            <a:endParaRPr lang="en-US" altLang="en-US" sz="2000" dirty="0">
              <a:cs typeface="Times" panose="02020603050405020304" pitchFamily="18" charset="0"/>
            </a:endParaRPr>
          </a:p>
          <a:p>
            <a:pPr marL="0" indent="0">
              <a:buNone/>
              <a:defRPr/>
            </a:pPr>
            <a:endParaRPr lang="en-US" altLang="en-US" sz="2400" dirty="0">
              <a:latin typeface="Times" panose="02020603050405020304" pitchFamily="18" charset="0"/>
              <a:cs typeface="Times" panose="02020603050405020304" pitchFamily="18" charset="0"/>
            </a:endParaRPr>
          </a:p>
          <a:p>
            <a:pPr eaLnBrk="1" hangingPunct="1">
              <a:defRPr/>
            </a:pPr>
            <a:endParaRPr lang="en-US" altLang="en-US" sz="2400" dirty="0">
              <a:latin typeface="Times" panose="02020603050405020304" pitchFamily="18" charset="0"/>
              <a:cs typeface="Times" panose="02020603050405020304" pitchFamily="18" charset="0"/>
            </a:endParaRPr>
          </a:p>
        </p:txBody>
      </p:sp>
      <p:sp>
        <p:nvSpPr>
          <p:cNvPr id="4" name="Slide Number Placeholder 3">
            <a:extLst>
              <a:ext uri="{FF2B5EF4-FFF2-40B4-BE49-F238E27FC236}">
                <a16:creationId xmlns:a16="http://schemas.microsoft.com/office/drawing/2014/main" id="{0F6F3661-1503-424D-A509-26A746986851}"/>
              </a:ext>
            </a:extLst>
          </p:cNvPr>
          <p:cNvSpPr>
            <a:spLocks noGrp="1"/>
          </p:cNvSpPr>
          <p:nvPr>
            <p:ph type="sldNum" sz="quarter" idx="12"/>
          </p:nvPr>
        </p:nvSpPr>
        <p:spPr>
          <a:xfrm>
            <a:off x="6112180" y="4769644"/>
            <a:ext cx="2929619" cy="273844"/>
          </a:xfrm>
        </p:spPr>
        <p:txBody>
          <a:bodyPr/>
          <a:lstStyle/>
          <a:p>
            <a:pPr algn="r"/>
            <a:fld id="{6BA4E481-929C-6B40-8F72-F01C1848538C}" type="slidenum">
              <a:rPr lang="en-US" smtClean="0"/>
              <a:pPr algn="r"/>
              <a:t>39</a:t>
            </a:fld>
            <a:endParaRPr lang="en-US" dirty="0"/>
          </a:p>
        </p:txBody>
      </p:sp>
      <p:sp>
        <p:nvSpPr>
          <p:cNvPr id="3" name="TextBox 2">
            <a:extLst>
              <a:ext uri="{FF2B5EF4-FFF2-40B4-BE49-F238E27FC236}">
                <a16:creationId xmlns:a16="http://schemas.microsoft.com/office/drawing/2014/main" id="{12D1C045-B2D2-CA86-59BF-C13C18EC975A}"/>
              </a:ext>
            </a:extLst>
          </p:cNvPr>
          <p:cNvSpPr txBox="1"/>
          <p:nvPr/>
        </p:nvSpPr>
        <p:spPr>
          <a:xfrm>
            <a:off x="143032" y="147785"/>
            <a:ext cx="4608094" cy="461665"/>
          </a:xfrm>
          <a:prstGeom prst="rect">
            <a:avLst/>
          </a:prstGeom>
          <a:noFill/>
        </p:spPr>
        <p:txBody>
          <a:bodyPr wrap="square">
            <a:spAutoFit/>
          </a:bodyPr>
          <a:lstStyle/>
          <a:p>
            <a:r>
              <a:rPr lang="en-US" altLang="en-US" sz="2400" b="0" dirty="0">
                <a:solidFill>
                  <a:schemeClr val="accent6">
                    <a:lumMod val="75000"/>
                  </a:schemeClr>
                </a:solidFill>
                <a:latin typeface="Arial" panose="020B0604020202020204" pitchFamily="34" charset="0"/>
                <a:cs typeface="Arial" panose="020B0604020202020204" pitchFamily="34" charset="0"/>
              </a:rPr>
              <a:t>Outline</a:t>
            </a:r>
            <a:endParaRPr lang="en-US" dirty="0">
              <a:solidFill>
                <a:schemeClr val="accent6">
                  <a:lumMod val="75000"/>
                </a:schemeClr>
              </a:solidFill>
            </a:endParaRPr>
          </a:p>
        </p:txBody>
      </p:sp>
    </p:spTree>
    <p:extLst>
      <p:ext uri="{BB962C8B-B14F-4D97-AF65-F5344CB8AC3E}">
        <p14:creationId xmlns:p14="http://schemas.microsoft.com/office/powerpoint/2010/main" val="156885119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45345-88E0-B9E5-006C-CAC2C0E7237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8E9949-0FDD-9EF8-31A2-9E4C3BA5A5D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C97F20-150A-2CC1-7B9D-4B8B30218AB6}"/>
              </a:ext>
            </a:extLst>
          </p:cNvPr>
          <p:cNvSpPr>
            <a:spLocks noGrp="1"/>
          </p:cNvSpPr>
          <p:nvPr>
            <p:ph type="sldNum" sz="quarter" idx="12"/>
          </p:nvPr>
        </p:nvSpPr>
        <p:spPr/>
        <p:txBody>
          <a:bodyPr/>
          <a:lstStyle/>
          <a:p>
            <a:endParaRPr lang="en-US" dirty="0"/>
          </a:p>
        </p:txBody>
      </p:sp>
      <p:pic>
        <p:nvPicPr>
          <p:cNvPr id="5" name="Picture 6">
            <a:extLst>
              <a:ext uri="{FF2B5EF4-FFF2-40B4-BE49-F238E27FC236}">
                <a16:creationId xmlns:a16="http://schemas.microsoft.com/office/drawing/2014/main" id="{DB50F23D-7704-1877-DBE5-E964D727E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9416"/>
          <a:stretch/>
        </p:blipFill>
        <p:spPr bwMode="auto">
          <a:xfrm>
            <a:off x="46435" y="1371600"/>
            <a:ext cx="4582715" cy="2601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92C86BF5-A05C-99F2-3CC3-E2ACA83623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416"/>
          <a:stretch/>
        </p:blipFill>
        <p:spPr bwMode="auto">
          <a:xfrm>
            <a:off x="4561285" y="1371600"/>
            <a:ext cx="4582715" cy="2601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490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A6BB2-4D8D-43E7-B312-40DD871E0355}"/>
              </a:ext>
            </a:extLst>
          </p:cNvPr>
          <p:cNvSpPr>
            <a:spLocks noGrp="1"/>
          </p:cNvSpPr>
          <p:nvPr>
            <p:ph type="title"/>
          </p:nvPr>
        </p:nvSpPr>
        <p:spPr>
          <a:xfrm>
            <a:off x="336973" y="230527"/>
            <a:ext cx="8020878" cy="492320"/>
          </a:xfrm>
        </p:spPr>
        <p:txBody>
          <a:bodyPr/>
          <a:lstStyle/>
          <a:p>
            <a:pPr algn="ctr"/>
            <a:r>
              <a:rPr lang="en-US" b="0" dirty="0">
                <a:solidFill>
                  <a:schemeClr val="accent6">
                    <a:lumMod val="75000"/>
                  </a:schemeClr>
                </a:solidFill>
              </a:rPr>
              <a:t>Tumor-informed vs. tumor-naïve assays</a:t>
            </a:r>
          </a:p>
        </p:txBody>
      </p:sp>
      <p:sp>
        <p:nvSpPr>
          <p:cNvPr id="4" name="Slide Number Placeholder 3">
            <a:extLst>
              <a:ext uri="{FF2B5EF4-FFF2-40B4-BE49-F238E27FC236}">
                <a16:creationId xmlns:a16="http://schemas.microsoft.com/office/drawing/2014/main" id="{CC1BCF0B-7C0E-4844-973D-19BDDE32D0C8}"/>
              </a:ext>
            </a:extLst>
          </p:cNvPr>
          <p:cNvSpPr>
            <a:spLocks noGrp="1"/>
          </p:cNvSpPr>
          <p:nvPr>
            <p:ph type="sldNum" sz="quarter" idx="12"/>
          </p:nvPr>
        </p:nvSpPr>
        <p:spPr/>
        <p:txBody>
          <a:bodyPr/>
          <a:lstStyle/>
          <a:p>
            <a:fld id="{6BA4E481-929C-6B40-8F72-F01C1848538C}" type="slidenum">
              <a:rPr lang="en-US" smtClean="0"/>
              <a:pPr/>
              <a:t>40</a:t>
            </a:fld>
            <a:endParaRPr lang="en-US" dirty="0"/>
          </a:p>
        </p:txBody>
      </p:sp>
      <p:sp>
        <p:nvSpPr>
          <p:cNvPr id="6" name="TextBox 5">
            <a:extLst>
              <a:ext uri="{FF2B5EF4-FFF2-40B4-BE49-F238E27FC236}">
                <a16:creationId xmlns:a16="http://schemas.microsoft.com/office/drawing/2014/main" id="{C1BFEF23-67FC-480B-B5F7-31610BE8A9B6}"/>
              </a:ext>
            </a:extLst>
          </p:cNvPr>
          <p:cNvSpPr txBox="1"/>
          <p:nvPr/>
        </p:nvSpPr>
        <p:spPr>
          <a:xfrm>
            <a:off x="2581275" y="4040405"/>
            <a:ext cx="5933325" cy="323165"/>
          </a:xfrm>
          <a:prstGeom prst="rect">
            <a:avLst/>
          </a:prstGeom>
          <a:noFill/>
        </p:spPr>
        <p:txBody>
          <a:bodyPr wrap="square">
            <a:spAutoFit/>
          </a:bodyPr>
          <a:lstStyle/>
          <a:p>
            <a:pPr lvl="4"/>
            <a:r>
              <a:rPr lang="en-US" sz="1500" dirty="0">
                <a:solidFill>
                  <a:srgbClr val="000000"/>
                </a:solidFill>
                <a:latin typeface="Arial" panose="020B0604020202020204" pitchFamily="34" charset="0"/>
                <a:cs typeface="Arial" panose="020B0604020202020204" pitchFamily="34" charset="0"/>
              </a:rPr>
              <a:t>Pellini B and Chaudhuri A. </a:t>
            </a:r>
            <a:r>
              <a:rPr lang="en-US" sz="1500" i="1" dirty="0">
                <a:solidFill>
                  <a:srgbClr val="000000"/>
                </a:solidFill>
                <a:latin typeface="Arial" panose="020B0604020202020204" pitchFamily="34" charset="0"/>
                <a:cs typeface="Arial" panose="020B0604020202020204" pitchFamily="34" charset="0"/>
              </a:rPr>
              <a:t>J Clin Oncol</a:t>
            </a:r>
            <a:r>
              <a:rPr lang="en-US" sz="1500" dirty="0">
                <a:solidFill>
                  <a:srgbClr val="000000"/>
                </a:solidFill>
                <a:latin typeface="Arial" panose="020B0604020202020204" pitchFamily="34" charset="0"/>
                <a:cs typeface="Arial" panose="020B0604020202020204" pitchFamily="34" charset="0"/>
              </a:rPr>
              <a:t>. 2022</a:t>
            </a:r>
            <a:endParaRPr lang="en-US" sz="1500" dirty="0"/>
          </a:p>
        </p:txBody>
      </p:sp>
      <p:graphicFrame>
        <p:nvGraphicFramePr>
          <p:cNvPr id="8" name="Table 7">
            <a:extLst>
              <a:ext uri="{FF2B5EF4-FFF2-40B4-BE49-F238E27FC236}">
                <a16:creationId xmlns:a16="http://schemas.microsoft.com/office/drawing/2014/main" id="{B83AEB0A-B9FD-4DA0-A452-AE6FF353E749}"/>
              </a:ext>
            </a:extLst>
          </p:cNvPr>
          <p:cNvGraphicFramePr>
            <a:graphicFrameLocks/>
          </p:cNvGraphicFramePr>
          <p:nvPr/>
        </p:nvGraphicFramePr>
        <p:xfrm>
          <a:off x="180224" y="895726"/>
          <a:ext cx="8334376" cy="2971800"/>
        </p:xfrm>
        <a:graphic>
          <a:graphicData uri="http://schemas.openxmlformats.org/drawingml/2006/table">
            <a:tbl>
              <a:tblPr firstRow="1" bandRow="1">
                <a:tableStyleId>{0E3FDE45-AF77-4B5C-9715-49D594BDF05E}</a:tableStyleId>
              </a:tblPr>
              <a:tblGrid>
                <a:gridCol w="4167188">
                  <a:extLst>
                    <a:ext uri="{9D8B030D-6E8A-4147-A177-3AD203B41FA5}">
                      <a16:colId xmlns:a16="http://schemas.microsoft.com/office/drawing/2014/main" val="459271543"/>
                    </a:ext>
                  </a:extLst>
                </a:gridCol>
                <a:gridCol w="4167188">
                  <a:extLst>
                    <a:ext uri="{9D8B030D-6E8A-4147-A177-3AD203B41FA5}">
                      <a16:colId xmlns:a16="http://schemas.microsoft.com/office/drawing/2014/main" val="2394247441"/>
                    </a:ext>
                  </a:extLst>
                </a:gridCol>
              </a:tblGrid>
              <a:tr h="38862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2100" dirty="0">
                          <a:solidFill>
                            <a:schemeClr val="tx1"/>
                          </a:solidFill>
                        </a:rPr>
                        <a:t>Tumor-Informed</a:t>
                      </a:r>
                      <a:endParaRPr lang="en-US" sz="2100" dirty="0">
                        <a:solidFill>
                          <a:schemeClr val="tx1"/>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2100" dirty="0">
                          <a:solidFill>
                            <a:schemeClr val="tx1"/>
                          </a:solidFill>
                        </a:rPr>
                        <a:t>Tumor-naïve</a:t>
                      </a:r>
                      <a:endParaRPr lang="en-US" sz="2100" dirty="0">
                        <a:solidFill>
                          <a:schemeClr val="tx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166840539"/>
                  </a:ext>
                </a:extLst>
              </a:tr>
              <a:tr h="38862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Requires tissue biopsy</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No need for biopsy</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95509836"/>
                  </a:ext>
                </a:extLst>
              </a:tr>
              <a:tr h="38862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Personalized assay </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Off the shelf assay</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4178434572"/>
                  </a:ext>
                </a:extLst>
              </a:tr>
              <a:tr h="38862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Longer turnaround time</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Shorter turnaround time</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623858689"/>
                  </a:ext>
                </a:extLst>
              </a:tr>
              <a:tr h="70866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Does not account for tumor heterogeneity</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Can detect clonal variants that emerge during follow-up</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38606851"/>
                  </a:ext>
                </a:extLst>
              </a:tr>
              <a:tr h="70866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Potential for better sensitivity and specificity</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100" dirty="0">
                          <a:solidFill>
                            <a:srgbClr val="000000"/>
                          </a:solidFill>
                        </a:rPr>
                        <a:t>Variable sensitivity and specificity</a:t>
                      </a:r>
                      <a:endParaRPr lang="en-US" sz="2100" dirty="0">
                        <a:solidFill>
                          <a:srgbClr val="000000"/>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977816912"/>
                  </a:ext>
                </a:extLst>
              </a:tr>
            </a:tbl>
          </a:graphicData>
        </a:graphic>
      </p:graphicFrame>
    </p:spTree>
    <p:extLst>
      <p:ext uri="{BB962C8B-B14F-4D97-AF65-F5344CB8AC3E}">
        <p14:creationId xmlns:p14="http://schemas.microsoft.com/office/powerpoint/2010/main" val="35218690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1239059-FB55-4ABF-99E5-2818D2921B5E}"/>
              </a:ext>
            </a:extLst>
          </p:cNvPr>
          <p:cNvSpPr>
            <a:spLocks noGrp="1" noChangeArrowheads="1"/>
          </p:cNvSpPr>
          <p:nvPr>
            <p:ph type="title"/>
          </p:nvPr>
        </p:nvSpPr>
        <p:spPr bwMode="auto">
          <a:xfrm>
            <a:off x="143032" y="173831"/>
            <a:ext cx="7772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eaLnBrk="1" hangingPunct="1"/>
            <a:r>
              <a:rPr lang="en-US" altLang="en-US" sz="3000" b="0" dirty="0"/>
              <a:t>Outline</a:t>
            </a:r>
          </a:p>
        </p:txBody>
      </p:sp>
      <p:sp>
        <p:nvSpPr>
          <p:cNvPr id="2" name="Rectangle 3">
            <a:extLst>
              <a:ext uri="{FF2B5EF4-FFF2-40B4-BE49-F238E27FC236}">
                <a16:creationId xmlns:a16="http://schemas.microsoft.com/office/drawing/2014/main" id="{B4C0CEE2-4573-48DF-BABA-6C447D6DC9AD}"/>
              </a:ext>
            </a:extLst>
          </p:cNvPr>
          <p:cNvSpPr>
            <a:spLocks noGrp="1" noChangeArrowheads="1"/>
          </p:cNvSpPr>
          <p:nvPr>
            <p:ph type="body" idx="1"/>
          </p:nvPr>
        </p:nvSpPr>
        <p:spPr bwMode="auto">
          <a:xfrm>
            <a:off x="143032" y="783431"/>
            <a:ext cx="8297705" cy="3581400"/>
          </a:xfrm>
        </p:spPr>
        <p:txBody>
          <a:bodyPr vert="horz" wrap="square" lIns="91440" tIns="45720" rIns="91440" bIns="45720" numCol="1" rtlCol="0" anchor="t" anchorCtr="0" compatLnSpc="1">
            <a:prstTxWarp prst="textNoShape">
              <a:avLst/>
            </a:prstTxWarp>
            <a:noAutofit/>
          </a:bodyPr>
          <a:lstStyle/>
          <a:p>
            <a:pPr marL="214313" indent="-214313"/>
            <a:r>
              <a:rPr lang="en-US" dirty="0"/>
              <a:t>ctDNA definition &amp; sources of ctDNA</a:t>
            </a:r>
          </a:p>
          <a:p>
            <a:pPr marL="214313" indent="-214313"/>
            <a:r>
              <a:rPr lang="en-US" dirty="0"/>
              <a:t>Tumor-informed vs. tumor-naïve assays</a:t>
            </a:r>
          </a:p>
          <a:p>
            <a:pPr marL="214313" indent="-214313"/>
            <a:r>
              <a:rPr lang="en-US" dirty="0"/>
              <a:t>ctDNA applications in oncology:</a:t>
            </a:r>
          </a:p>
          <a:p>
            <a:pPr marL="685800" lvl="1" indent="-342900">
              <a:buFont typeface="Courier New" panose="02070309020205020404" pitchFamily="49" charset="0"/>
              <a:buChar char="o"/>
            </a:pPr>
            <a:r>
              <a:rPr lang="en-US" dirty="0">
                <a:solidFill>
                  <a:srgbClr val="0066FF"/>
                </a:solidFill>
                <a:latin typeface="Arial" panose="020B0604020202020204" pitchFamily="34" charset="0"/>
                <a:cs typeface="Arial" panose="020B0604020202020204" pitchFamily="34" charset="0"/>
              </a:rPr>
              <a:t>Treatment Monitoring </a:t>
            </a:r>
          </a:p>
          <a:p>
            <a:pPr marL="685800" lvl="1" indent="-342900">
              <a:buFont typeface="Courier New" panose="02070309020205020404" pitchFamily="49" charset="0"/>
              <a:buChar char="o"/>
            </a:pPr>
            <a:r>
              <a:rPr lang="en-US" dirty="0">
                <a:solidFill>
                  <a:srgbClr val="000000"/>
                </a:solidFill>
                <a:latin typeface="Arial" panose="020B0604020202020204" pitchFamily="34" charset="0"/>
                <a:cs typeface="Arial" panose="020B0604020202020204" pitchFamily="34" charset="0"/>
              </a:rPr>
              <a:t>Minimal residual disease (MRD) detection</a:t>
            </a:r>
          </a:p>
          <a:p>
            <a:pPr eaLnBrk="1" hangingPunct="1">
              <a:defRPr/>
            </a:pPr>
            <a:endParaRPr lang="en-US" altLang="en-US" dirty="0">
              <a:solidFill>
                <a:srgbClr val="000000"/>
              </a:solidFill>
              <a:latin typeface="Arial" panose="020B0604020202020204" pitchFamily="34" charset="0"/>
              <a:cs typeface="Times" panose="02020603050405020304" pitchFamily="18" charset="0"/>
            </a:endParaRPr>
          </a:p>
          <a:p>
            <a:pPr eaLnBrk="1" hangingPunct="1">
              <a:defRPr/>
            </a:pPr>
            <a:endParaRPr lang="en-US" altLang="en-US" sz="2400" dirty="0">
              <a:cs typeface="Times" panose="02020603050405020304" pitchFamily="18" charset="0"/>
            </a:endParaRPr>
          </a:p>
          <a:p>
            <a:pPr eaLnBrk="1" hangingPunct="1">
              <a:defRPr/>
            </a:pPr>
            <a:endParaRPr lang="en-US" altLang="en-US" sz="2400" dirty="0">
              <a:cs typeface="Times" panose="02020603050405020304" pitchFamily="18" charset="0"/>
            </a:endParaRPr>
          </a:p>
          <a:p>
            <a:pPr eaLnBrk="1" hangingPunct="1">
              <a:defRPr/>
            </a:pPr>
            <a:endParaRPr lang="en-US" altLang="en-US" sz="2000" dirty="0">
              <a:cs typeface="Times" panose="02020603050405020304" pitchFamily="18" charset="0"/>
            </a:endParaRPr>
          </a:p>
          <a:p>
            <a:pPr marL="0" indent="0">
              <a:buNone/>
              <a:defRPr/>
            </a:pPr>
            <a:endParaRPr lang="en-US" altLang="en-US" sz="2400" dirty="0">
              <a:latin typeface="Times" panose="02020603050405020304" pitchFamily="18" charset="0"/>
              <a:cs typeface="Times" panose="02020603050405020304" pitchFamily="18" charset="0"/>
            </a:endParaRPr>
          </a:p>
          <a:p>
            <a:pPr eaLnBrk="1" hangingPunct="1">
              <a:defRPr/>
            </a:pPr>
            <a:endParaRPr lang="en-US" altLang="en-US" sz="2400" dirty="0">
              <a:latin typeface="Times" panose="02020603050405020304" pitchFamily="18" charset="0"/>
              <a:cs typeface="Times" panose="02020603050405020304" pitchFamily="18" charset="0"/>
            </a:endParaRPr>
          </a:p>
        </p:txBody>
      </p:sp>
      <p:sp>
        <p:nvSpPr>
          <p:cNvPr id="4" name="Slide Number Placeholder 3">
            <a:extLst>
              <a:ext uri="{FF2B5EF4-FFF2-40B4-BE49-F238E27FC236}">
                <a16:creationId xmlns:a16="http://schemas.microsoft.com/office/drawing/2014/main" id="{0F6F3661-1503-424D-A509-26A746986851}"/>
              </a:ext>
            </a:extLst>
          </p:cNvPr>
          <p:cNvSpPr>
            <a:spLocks noGrp="1"/>
          </p:cNvSpPr>
          <p:nvPr>
            <p:ph type="sldNum" sz="quarter" idx="12"/>
          </p:nvPr>
        </p:nvSpPr>
        <p:spPr>
          <a:xfrm>
            <a:off x="6112180" y="4769644"/>
            <a:ext cx="2929619" cy="273844"/>
          </a:xfrm>
        </p:spPr>
        <p:txBody>
          <a:bodyPr/>
          <a:lstStyle/>
          <a:p>
            <a:pPr algn="r"/>
            <a:fld id="{6BA4E481-929C-6B40-8F72-F01C1848538C}" type="slidenum">
              <a:rPr lang="en-US" smtClean="0"/>
              <a:pPr algn="r"/>
              <a:t>41</a:t>
            </a:fld>
            <a:endParaRPr lang="en-US" dirty="0"/>
          </a:p>
        </p:txBody>
      </p:sp>
      <p:sp>
        <p:nvSpPr>
          <p:cNvPr id="3" name="TextBox 2">
            <a:extLst>
              <a:ext uri="{FF2B5EF4-FFF2-40B4-BE49-F238E27FC236}">
                <a16:creationId xmlns:a16="http://schemas.microsoft.com/office/drawing/2014/main" id="{5071FE1B-F5B0-9E49-78EB-D2D47DA3F68A}"/>
              </a:ext>
            </a:extLst>
          </p:cNvPr>
          <p:cNvSpPr txBox="1"/>
          <p:nvPr/>
        </p:nvSpPr>
        <p:spPr>
          <a:xfrm>
            <a:off x="143032" y="147785"/>
            <a:ext cx="4608094" cy="461665"/>
          </a:xfrm>
          <a:prstGeom prst="rect">
            <a:avLst/>
          </a:prstGeom>
          <a:noFill/>
        </p:spPr>
        <p:txBody>
          <a:bodyPr wrap="square">
            <a:spAutoFit/>
          </a:bodyPr>
          <a:lstStyle/>
          <a:p>
            <a:r>
              <a:rPr lang="en-US" altLang="en-US" sz="2400" b="0" dirty="0">
                <a:solidFill>
                  <a:schemeClr val="accent6">
                    <a:lumMod val="75000"/>
                  </a:schemeClr>
                </a:solidFill>
                <a:latin typeface="Arial" panose="020B0604020202020204" pitchFamily="34" charset="0"/>
                <a:cs typeface="Arial" panose="020B0604020202020204" pitchFamily="34" charset="0"/>
              </a:rPr>
              <a:t>Outline</a:t>
            </a:r>
            <a:endParaRPr lang="en-US" dirty="0">
              <a:solidFill>
                <a:schemeClr val="accent6">
                  <a:lumMod val="75000"/>
                </a:schemeClr>
              </a:solidFill>
            </a:endParaRPr>
          </a:p>
        </p:txBody>
      </p:sp>
    </p:spTree>
    <p:extLst>
      <p:ext uri="{BB962C8B-B14F-4D97-AF65-F5344CB8AC3E}">
        <p14:creationId xmlns:p14="http://schemas.microsoft.com/office/powerpoint/2010/main" val="52682177"/>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3689-7CB3-42C8-843C-5483F3925295}"/>
              </a:ext>
            </a:extLst>
          </p:cNvPr>
          <p:cNvSpPr>
            <a:spLocks noGrp="1"/>
          </p:cNvSpPr>
          <p:nvPr>
            <p:ph type="title"/>
          </p:nvPr>
        </p:nvSpPr>
        <p:spPr>
          <a:xfrm>
            <a:off x="0" y="548226"/>
            <a:ext cx="8509000" cy="492320"/>
          </a:xfrm>
        </p:spPr>
        <p:txBody>
          <a:bodyPr/>
          <a:lstStyle/>
          <a:p>
            <a:pPr algn="ctr"/>
            <a:r>
              <a:rPr lang="en-US" sz="1600" b="0" dirty="0">
                <a:solidFill>
                  <a:srgbClr val="C00000"/>
                </a:solidFill>
                <a:latin typeface="Franklin Gothic Book" panose="020B0503020102020204" pitchFamily="34" charset="0"/>
                <a:ea typeface="Arial" panose="020B0604020202020204" pitchFamily="34" charset="0"/>
              </a:rPr>
              <a:t>ctDNA Monitoring</a:t>
            </a:r>
            <a:r>
              <a:rPr lang="en-US" sz="1600" b="0" dirty="0">
                <a:solidFill>
                  <a:schemeClr val="accent6">
                    <a:lumMod val="75000"/>
                  </a:schemeClr>
                </a:solidFill>
                <a:latin typeface="Franklin Gothic Book" panose="020B0503020102020204" pitchFamily="34" charset="0"/>
                <a:ea typeface="Arial" panose="020B0604020202020204" pitchFamily="34" charset="0"/>
              </a:rPr>
              <a:t> on</a:t>
            </a:r>
            <a:r>
              <a:rPr lang="en-US" sz="1600" dirty="0">
                <a:solidFill>
                  <a:schemeClr val="accent6">
                    <a:lumMod val="75000"/>
                  </a:schemeClr>
                </a:solidFill>
                <a:latin typeface="Franklin Gothic Book" panose="020B0503020102020204" pitchFamily="34" charset="0"/>
                <a:ea typeface="Calibri" panose="020F0502020204030204" pitchFamily="34" charset="0"/>
              </a:rPr>
              <a:t> </a:t>
            </a:r>
            <a:r>
              <a:rPr lang="en-US" sz="1600" b="0" dirty="0">
                <a:solidFill>
                  <a:schemeClr val="accent6">
                    <a:lumMod val="75000"/>
                  </a:schemeClr>
                </a:solidFill>
                <a:latin typeface="Franklin Gothic Book" panose="020B0503020102020204" pitchFamily="34" charset="0"/>
                <a:ea typeface="Calibri" panose="020F0502020204030204" pitchFamily="34" charset="0"/>
              </a:rPr>
              <a:t>Atezolizumab + Carboplatin +</a:t>
            </a:r>
            <a:br>
              <a:rPr lang="en-US" sz="1600" b="0" dirty="0">
                <a:solidFill>
                  <a:schemeClr val="accent6">
                    <a:lumMod val="75000"/>
                  </a:schemeClr>
                </a:solidFill>
                <a:latin typeface="Franklin Gothic Book" panose="020B0503020102020204" pitchFamily="34" charset="0"/>
                <a:ea typeface="Calibri" panose="020F0502020204030204" pitchFamily="34" charset="0"/>
              </a:rPr>
            </a:br>
            <a:r>
              <a:rPr lang="en-US" sz="1600" b="0" dirty="0">
                <a:solidFill>
                  <a:schemeClr val="accent6">
                    <a:lumMod val="75000"/>
                  </a:schemeClr>
                </a:solidFill>
                <a:latin typeface="Franklin Gothic Book" panose="020B0503020102020204" pitchFamily="34" charset="0"/>
                <a:ea typeface="Calibri" panose="020F0502020204030204" pitchFamily="34" charset="0"/>
              </a:rPr>
              <a:t> Nab-Paclitaxel (A +</a:t>
            </a:r>
            <a:r>
              <a:rPr lang="en-US" sz="1600" b="0" dirty="0" err="1">
                <a:solidFill>
                  <a:schemeClr val="accent6">
                    <a:lumMod val="75000"/>
                  </a:schemeClr>
                </a:solidFill>
                <a:latin typeface="Franklin Gothic Book" panose="020B0503020102020204" pitchFamily="34" charset="0"/>
                <a:ea typeface="Calibri" panose="020F0502020204030204" pitchFamily="34" charset="0"/>
              </a:rPr>
              <a:t>CnP</a:t>
            </a:r>
            <a:r>
              <a:rPr lang="en-US" sz="1600" b="0" dirty="0">
                <a:solidFill>
                  <a:schemeClr val="accent6">
                    <a:lumMod val="75000"/>
                  </a:schemeClr>
                </a:solidFill>
                <a:latin typeface="Franklin Gothic Book" panose="020B0503020102020204" pitchFamily="34" charset="0"/>
                <a:ea typeface="Calibri" panose="020F0502020204030204" pitchFamily="34" charset="0"/>
              </a:rPr>
              <a:t>) identifies patients with SCC with </a:t>
            </a:r>
            <a:r>
              <a:rPr lang="en-US" sz="1600" b="0" dirty="0">
                <a:solidFill>
                  <a:srgbClr val="C00000"/>
                </a:solidFill>
                <a:latin typeface="Franklin Gothic Book" panose="020B0503020102020204" pitchFamily="34" charset="0"/>
                <a:ea typeface="Calibri" panose="020F0502020204030204" pitchFamily="34" charset="0"/>
              </a:rPr>
              <a:t>higher risk</a:t>
            </a:r>
            <a:r>
              <a:rPr lang="en-US" sz="1600" b="0" dirty="0">
                <a:solidFill>
                  <a:schemeClr val="accent6">
                    <a:lumMod val="75000"/>
                  </a:schemeClr>
                </a:solidFill>
                <a:latin typeface="Franklin Gothic Book" panose="020B0503020102020204" pitchFamily="34" charset="0"/>
                <a:ea typeface="Calibri" panose="020F0502020204030204" pitchFamily="34" charset="0"/>
              </a:rPr>
              <a:t> for poorer outcomes</a:t>
            </a:r>
            <a:r>
              <a:rPr lang="en-US" sz="1600" b="0" dirty="0">
                <a:solidFill>
                  <a:schemeClr val="accent6">
                    <a:lumMod val="75000"/>
                  </a:schemeClr>
                </a:solidFill>
                <a:latin typeface="Franklin Gothic Book" panose="020B0503020102020204" pitchFamily="34" charset="0"/>
                <a:ea typeface="Arial" panose="020B0604020202020204" pitchFamily="34" charset="0"/>
              </a:rPr>
              <a:t> </a:t>
            </a:r>
            <a:br>
              <a:rPr lang="en-US" sz="1600" dirty="0">
                <a:latin typeface="Franklin Gothic Book" panose="020B0503020102020204" pitchFamily="34" charset="0"/>
                <a:ea typeface="Times New Roman" panose="02020603050405020304" pitchFamily="18" charset="0"/>
              </a:rPr>
            </a:br>
            <a:br>
              <a:rPr lang="en-US" sz="2400" dirty="0">
                <a:solidFill>
                  <a:srgbClr val="C00000"/>
                </a:solidFill>
              </a:rPr>
            </a:br>
            <a:endParaRPr lang="en-US" sz="2400" dirty="0"/>
          </a:p>
        </p:txBody>
      </p:sp>
      <p:sp>
        <p:nvSpPr>
          <p:cNvPr id="4" name="Slide Number Placeholder 3">
            <a:extLst>
              <a:ext uri="{FF2B5EF4-FFF2-40B4-BE49-F238E27FC236}">
                <a16:creationId xmlns:a16="http://schemas.microsoft.com/office/drawing/2014/main" id="{8F3EA103-ABFD-4F9F-A641-4FABD8B16073}"/>
              </a:ext>
            </a:extLst>
          </p:cNvPr>
          <p:cNvSpPr>
            <a:spLocks noGrp="1"/>
          </p:cNvSpPr>
          <p:nvPr>
            <p:ph type="sldNum" sz="quarter" idx="12"/>
          </p:nvPr>
        </p:nvSpPr>
        <p:spPr/>
        <p:txBody>
          <a:bodyPr/>
          <a:lstStyle/>
          <a:p>
            <a:fld id="{6BA4E481-929C-6B40-8F72-F01C1848538C}" type="slidenum">
              <a:rPr lang="en-US" smtClean="0"/>
              <a:pPr/>
              <a:t>42</a:t>
            </a:fld>
            <a:endParaRPr lang="en-US" dirty="0"/>
          </a:p>
        </p:txBody>
      </p:sp>
      <p:pic>
        <p:nvPicPr>
          <p:cNvPr id="6" name="Picture 5" descr="A screenshot of a computer screen&#10;&#10;Description automatically generated with low confidence">
            <a:extLst>
              <a:ext uri="{FF2B5EF4-FFF2-40B4-BE49-F238E27FC236}">
                <a16:creationId xmlns:a16="http://schemas.microsoft.com/office/drawing/2014/main" id="{56FA0F50-337E-4BF9-B850-48DC11E741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696"/>
          <a:stretch/>
        </p:blipFill>
        <p:spPr bwMode="auto">
          <a:xfrm>
            <a:off x="1529277" y="724446"/>
            <a:ext cx="5842364" cy="3809708"/>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34E8769C-E4AC-47B9-9D80-2722CD43AEB0}"/>
              </a:ext>
            </a:extLst>
          </p:cNvPr>
          <p:cNvSpPr txBox="1"/>
          <p:nvPr/>
        </p:nvSpPr>
        <p:spPr>
          <a:xfrm>
            <a:off x="0" y="1035877"/>
            <a:ext cx="1685571" cy="1323439"/>
          </a:xfrm>
          <a:prstGeom prst="rect">
            <a:avLst/>
          </a:prstGeom>
          <a:noFill/>
        </p:spPr>
        <p:txBody>
          <a:bodyPr wrap="square" rtlCol="0">
            <a:spAutoFit/>
          </a:bodyPr>
          <a:lstStyle/>
          <a:p>
            <a:pPr algn="ctr"/>
            <a:r>
              <a:rPr lang="en-US" sz="1600" dirty="0">
                <a:latin typeface="Franklin Gothic Book" panose="020B0503020102020204" pitchFamily="34" charset="0"/>
                <a:cs typeface="Arial" panose="020B0604020202020204" pitchFamily="34" charset="0"/>
              </a:rPr>
              <a:t>Analysis limited to the </a:t>
            </a:r>
            <a:r>
              <a:rPr lang="en-US" sz="1600" dirty="0">
                <a:solidFill>
                  <a:srgbClr val="0070C0"/>
                </a:solidFill>
                <a:latin typeface="Franklin Gothic Book" panose="020B0503020102020204" pitchFamily="34" charset="0"/>
                <a:cs typeface="Arial" panose="020B0604020202020204" pitchFamily="34" charset="0"/>
              </a:rPr>
              <a:t>85 patients </a:t>
            </a:r>
            <a:r>
              <a:rPr lang="en-US" sz="1600" dirty="0">
                <a:latin typeface="Franklin Gothic Book" panose="020B0503020102020204" pitchFamily="34" charset="0"/>
                <a:cs typeface="Arial" panose="020B0604020202020204" pitchFamily="34" charset="0"/>
              </a:rPr>
              <a:t>with </a:t>
            </a:r>
            <a:r>
              <a:rPr lang="en-US" sz="1600" dirty="0">
                <a:solidFill>
                  <a:srgbClr val="C00000"/>
                </a:solidFill>
                <a:latin typeface="Franklin Gothic Book" panose="020B0503020102020204" pitchFamily="34" charset="0"/>
                <a:cs typeface="Arial" panose="020B0604020202020204" pitchFamily="34" charset="0"/>
              </a:rPr>
              <a:t>detectable</a:t>
            </a:r>
            <a:r>
              <a:rPr lang="en-US" sz="1600" dirty="0">
                <a:latin typeface="Franklin Gothic Book" panose="020B0503020102020204" pitchFamily="34" charset="0"/>
                <a:cs typeface="Arial" panose="020B0604020202020204" pitchFamily="34" charset="0"/>
              </a:rPr>
              <a:t> </a:t>
            </a:r>
            <a:r>
              <a:rPr lang="en-US" sz="1600" dirty="0">
                <a:solidFill>
                  <a:srgbClr val="0070C0"/>
                </a:solidFill>
                <a:latin typeface="Franklin Gothic Book" panose="020B0503020102020204" pitchFamily="34" charset="0"/>
                <a:cs typeface="Arial" panose="020B0604020202020204" pitchFamily="34" charset="0"/>
              </a:rPr>
              <a:t>ctDNA </a:t>
            </a:r>
            <a:r>
              <a:rPr lang="en-US" sz="1600" dirty="0">
                <a:solidFill>
                  <a:srgbClr val="C00000"/>
                </a:solidFill>
                <a:latin typeface="Franklin Gothic Book" panose="020B0503020102020204" pitchFamily="34" charset="0"/>
                <a:cs typeface="Arial" panose="020B0604020202020204" pitchFamily="34" charset="0"/>
              </a:rPr>
              <a:t>pre-treatment</a:t>
            </a:r>
          </a:p>
        </p:txBody>
      </p:sp>
      <p:sp>
        <p:nvSpPr>
          <p:cNvPr id="8" name="TextBox 7">
            <a:extLst>
              <a:ext uri="{FF2B5EF4-FFF2-40B4-BE49-F238E27FC236}">
                <a16:creationId xmlns:a16="http://schemas.microsoft.com/office/drawing/2014/main" id="{46AE7A83-F67C-912C-ECE0-A5A321812DCF}"/>
              </a:ext>
            </a:extLst>
          </p:cNvPr>
          <p:cNvSpPr txBox="1"/>
          <p:nvPr/>
        </p:nvSpPr>
        <p:spPr>
          <a:xfrm>
            <a:off x="3021709" y="1304136"/>
            <a:ext cx="1400175" cy="253916"/>
          </a:xfrm>
          <a:prstGeom prst="rect">
            <a:avLst/>
          </a:prstGeom>
          <a:noFill/>
        </p:spPr>
        <p:txBody>
          <a:bodyPr wrap="square" rtlCol="0">
            <a:spAutoFit/>
          </a:bodyPr>
          <a:lstStyle/>
          <a:p>
            <a:pPr algn="ctr"/>
            <a:r>
              <a:rPr lang="en-US" sz="1000" dirty="0">
                <a:solidFill>
                  <a:schemeClr val="bg2">
                    <a:lumMod val="25000"/>
                  </a:schemeClr>
                </a:solidFill>
                <a:latin typeface="Arial" panose="020B0604020202020204" pitchFamily="34" charset="0"/>
                <a:cs typeface="Arial" panose="020B0604020202020204" pitchFamily="34" charset="0"/>
              </a:rPr>
              <a:t>mPFS=</a:t>
            </a:r>
            <a:r>
              <a:rPr lang="en-US" sz="1000" b="1" dirty="0">
                <a:solidFill>
                  <a:schemeClr val="bg2">
                    <a:lumMod val="25000"/>
                  </a:schemeClr>
                </a:solidFill>
                <a:latin typeface="Arial" panose="020B0604020202020204" pitchFamily="34" charset="0"/>
                <a:cs typeface="Arial" panose="020B0604020202020204" pitchFamily="34" charset="0"/>
              </a:rPr>
              <a:t>6.1</a:t>
            </a:r>
            <a:r>
              <a:rPr lang="en-US" sz="1000" dirty="0">
                <a:solidFill>
                  <a:schemeClr val="bg2">
                    <a:lumMod val="25000"/>
                  </a:schemeClr>
                </a:solidFill>
                <a:latin typeface="Arial" panose="020B0604020202020204" pitchFamily="34" charset="0"/>
                <a:cs typeface="Arial" panose="020B0604020202020204" pitchFamily="34" charset="0"/>
              </a:rPr>
              <a:t> mo</a:t>
            </a:r>
          </a:p>
        </p:txBody>
      </p:sp>
      <p:sp>
        <p:nvSpPr>
          <p:cNvPr id="10" name="TextBox 9">
            <a:extLst>
              <a:ext uri="{FF2B5EF4-FFF2-40B4-BE49-F238E27FC236}">
                <a16:creationId xmlns:a16="http://schemas.microsoft.com/office/drawing/2014/main" id="{1FB5AA3A-F8BB-D767-3560-64E6C0343333}"/>
              </a:ext>
            </a:extLst>
          </p:cNvPr>
          <p:cNvSpPr txBox="1"/>
          <p:nvPr/>
        </p:nvSpPr>
        <p:spPr>
          <a:xfrm>
            <a:off x="2931582" y="1800651"/>
            <a:ext cx="1344382" cy="438582"/>
          </a:xfrm>
          <a:prstGeom prst="rect">
            <a:avLst/>
          </a:prstGeom>
          <a:noFill/>
        </p:spPr>
        <p:txBody>
          <a:bodyPr wrap="square" rtlCol="0">
            <a:spAutoFit/>
          </a:bodyPr>
          <a:lstStyle/>
          <a:p>
            <a:r>
              <a:rPr lang="en-US" sz="1000" dirty="0">
                <a:solidFill>
                  <a:srgbClr val="C00000"/>
                </a:solidFill>
                <a:latin typeface="Arial" panose="020B0604020202020204" pitchFamily="34" charset="0"/>
                <a:cs typeface="Arial" panose="020B0604020202020204" pitchFamily="34" charset="0"/>
              </a:rPr>
              <a:t>mPFS=</a:t>
            </a:r>
            <a:r>
              <a:rPr lang="en-US" sz="1000" b="1" dirty="0">
                <a:solidFill>
                  <a:srgbClr val="C00000"/>
                </a:solidFill>
                <a:latin typeface="Arial" panose="020B0604020202020204" pitchFamily="34" charset="0"/>
                <a:cs typeface="Arial" panose="020B0604020202020204" pitchFamily="34" charset="0"/>
              </a:rPr>
              <a:t>2.0 </a:t>
            </a:r>
            <a:r>
              <a:rPr lang="en-US" sz="1000" dirty="0">
                <a:solidFill>
                  <a:srgbClr val="C00000"/>
                </a:solidFill>
                <a:latin typeface="Arial" panose="020B0604020202020204" pitchFamily="34" charset="0"/>
                <a:cs typeface="Arial" panose="020B0604020202020204" pitchFamily="34" charset="0"/>
              </a:rPr>
              <a:t>mo</a:t>
            </a:r>
          </a:p>
          <a:p>
            <a:endParaRPr lang="en-US" sz="1200" dirty="0">
              <a:solidFill>
                <a:srgbClr val="C00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A8A7E9E-9778-96EC-6C66-8A6E569DA88D}"/>
              </a:ext>
            </a:extLst>
          </p:cNvPr>
          <p:cNvSpPr txBox="1"/>
          <p:nvPr/>
        </p:nvSpPr>
        <p:spPr>
          <a:xfrm>
            <a:off x="237161" y="2752177"/>
            <a:ext cx="1306952" cy="1077218"/>
          </a:xfrm>
          <a:prstGeom prst="rect">
            <a:avLst/>
          </a:prstGeom>
          <a:noFill/>
        </p:spPr>
        <p:txBody>
          <a:bodyPr wrap="square" rtlCol="0">
            <a:spAutoFit/>
          </a:bodyPr>
          <a:lstStyle/>
          <a:p>
            <a:pPr algn="ctr"/>
            <a:r>
              <a:rPr lang="en-US" sz="1600" dirty="0">
                <a:solidFill>
                  <a:srgbClr val="C00000"/>
                </a:solidFill>
                <a:latin typeface="Franklin Gothic Book" panose="020B0503020102020204" pitchFamily="34" charset="0"/>
                <a:cs typeface="Arial" panose="020B0604020202020204" pitchFamily="34" charset="0"/>
              </a:rPr>
              <a:t>Decrease </a:t>
            </a:r>
            <a:r>
              <a:rPr lang="en-US" sz="1600" dirty="0">
                <a:latin typeface="Franklin Gothic Book" panose="020B0503020102020204" pitchFamily="34" charset="0"/>
                <a:cs typeface="Arial" panose="020B0604020202020204" pitchFamily="34" charset="0"/>
              </a:rPr>
              <a:t>is defined as </a:t>
            </a:r>
            <a:r>
              <a:rPr lang="en-US" sz="1600" i="1" u="sng" dirty="0">
                <a:solidFill>
                  <a:srgbClr val="C00000"/>
                </a:solidFill>
                <a:latin typeface="Franklin Gothic Book" panose="020B0503020102020204" pitchFamily="34" charset="0"/>
                <a:cs typeface="Arial" panose="020B0604020202020204" pitchFamily="34" charset="0"/>
              </a:rPr>
              <a:t>any</a:t>
            </a:r>
            <a:r>
              <a:rPr lang="en-US" sz="1600" i="1" dirty="0">
                <a:latin typeface="Franklin Gothic Book" panose="020B0503020102020204" pitchFamily="34" charset="0"/>
                <a:cs typeface="Arial" panose="020B0604020202020204" pitchFamily="34" charset="0"/>
              </a:rPr>
              <a:t> </a:t>
            </a:r>
            <a:r>
              <a:rPr lang="en-US" sz="1600" u="sng" dirty="0">
                <a:solidFill>
                  <a:srgbClr val="C00000"/>
                </a:solidFill>
                <a:latin typeface="Franklin Gothic Book" panose="020B0503020102020204" pitchFamily="34" charset="0"/>
                <a:cs typeface="Arial" panose="020B0604020202020204" pitchFamily="34" charset="0"/>
              </a:rPr>
              <a:t>decrease</a:t>
            </a:r>
          </a:p>
        </p:txBody>
      </p:sp>
      <p:sp>
        <p:nvSpPr>
          <p:cNvPr id="12" name="TextBox 11">
            <a:extLst>
              <a:ext uri="{FF2B5EF4-FFF2-40B4-BE49-F238E27FC236}">
                <a16:creationId xmlns:a16="http://schemas.microsoft.com/office/drawing/2014/main" id="{C8CF8F90-B876-038B-EEB4-9AB12543F480}"/>
              </a:ext>
            </a:extLst>
          </p:cNvPr>
          <p:cNvSpPr txBox="1"/>
          <p:nvPr/>
        </p:nvSpPr>
        <p:spPr>
          <a:xfrm>
            <a:off x="3642585" y="3030554"/>
            <a:ext cx="1042988" cy="384721"/>
          </a:xfrm>
          <a:prstGeom prst="rect">
            <a:avLst/>
          </a:prstGeom>
          <a:noFill/>
        </p:spPr>
        <p:txBody>
          <a:bodyPr wrap="square" rtlCol="0">
            <a:spAutoFit/>
          </a:bodyPr>
          <a:lstStyle/>
          <a:p>
            <a:pPr algn="ctr"/>
            <a:r>
              <a:rPr lang="en-US" sz="1000" dirty="0">
                <a:solidFill>
                  <a:schemeClr val="bg2">
                    <a:lumMod val="25000"/>
                  </a:schemeClr>
                </a:solidFill>
                <a:latin typeface="Arial" panose="020B0604020202020204" pitchFamily="34" charset="0"/>
                <a:cs typeface="Arial" panose="020B0604020202020204" pitchFamily="34" charset="0"/>
              </a:rPr>
              <a:t>mOS=</a:t>
            </a:r>
            <a:r>
              <a:rPr lang="en-US" sz="1000" b="1" dirty="0">
                <a:solidFill>
                  <a:schemeClr val="bg2">
                    <a:lumMod val="25000"/>
                  </a:schemeClr>
                </a:solidFill>
                <a:latin typeface="Arial" panose="020B0604020202020204" pitchFamily="34" charset="0"/>
                <a:cs typeface="Arial" panose="020B0604020202020204" pitchFamily="34" charset="0"/>
              </a:rPr>
              <a:t>15.3</a:t>
            </a:r>
            <a:r>
              <a:rPr lang="en-US" sz="1000" dirty="0">
                <a:solidFill>
                  <a:schemeClr val="bg2">
                    <a:lumMod val="25000"/>
                  </a:schemeClr>
                </a:solidFill>
                <a:latin typeface="Arial" panose="020B0604020202020204" pitchFamily="34" charset="0"/>
                <a:cs typeface="Arial" panose="020B0604020202020204" pitchFamily="34" charset="0"/>
              </a:rPr>
              <a:t> mo</a:t>
            </a:r>
          </a:p>
          <a:p>
            <a:pPr algn="ctr"/>
            <a:endParaRPr lang="en-US" sz="900" dirty="0">
              <a:solidFill>
                <a:schemeClr val="bg2">
                  <a:lumMod val="2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4B0CF2B-2B74-6E62-9580-6490B545FE1F}"/>
              </a:ext>
            </a:extLst>
          </p:cNvPr>
          <p:cNvSpPr txBox="1"/>
          <p:nvPr/>
        </p:nvSpPr>
        <p:spPr>
          <a:xfrm>
            <a:off x="2392429" y="3616342"/>
            <a:ext cx="1042988" cy="392415"/>
          </a:xfrm>
          <a:prstGeom prst="rect">
            <a:avLst/>
          </a:prstGeom>
          <a:noFill/>
        </p:spPr>
        <p:txBody>
          <a:bodyPr wrap="square" rtlCol="0">
            <a:spAutoFit/>
          </a:bodyPr>
          <a:lstStyle/>
          <a:p>
            <a:pPr algn="ctr"/>
            <a:r>
              <a:rPr lang="en-US" sz="1000" dirty="0">
                <a:solidFill>
                  <a:srgbClr val="C00000"/>
                </a:solidFill>
                <a:latin typeface="Arial" panose="020B0604020202020204" pitchFamily="34" charset="0"/>
                <a:cs typeface="Arial" panose="020B0604020202020204" pitchFamily="34" charset="0"/>
              </a:rPr>
              <a:t>mOS=</a:t>
            </a:r>
            <a:r>
              <a:rPr lang="en-US" sz="1000" b="1" dirty="0">
                <a:solidFill>
                  <a:srgbClr val="C00000"/>
                </a:solidFill>
                <a:latin typeface="Arial" panose="020B0604020202020204" pitchFamily="34" charset="0"/>
                <a:cs typeface="Arial" panose="020B0604020202020204" pitchFamily="34" charset="0"/>
              </a:rPr>
              <a:t>5.3</a:t>
            </a:r>
            <a:r>
              <a:rPr lang="en-US" sz="1000" dirty="0">
                <a:solidFill>
                  <a:srgbClr val="C00000"/>
                </a:solidFill>
                <a:latin typeface="Arial" panose="020B0604020202020204" pitchFamily="34" charset="0"/>
                <a:cs typeface="Arial" panose="020B0604020202020204" pitchFamily="34" charset="0"/>
              </a:rPr>
              <a:t> mo</a:t>
            </a:r>
          </a:p>
          <a:p>
            <a:pPr algn="ctr"/>
            <a:endParaRPr lang="en-US" sz="900" dirty="0">
              <a:solidFill>
                <a:schemeClr val="bg2">
                  <a:lumMod val="2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79BB79BF-E42E-0FFD-F316-555741DC46A1}"/>
              </a:ext>
            </a:extLst>
          </p:cNvPr>
          <p:cNvSpPr txBox="1"/>
          <p:nvPr/>
        </p:nvSpPr>
        <p:spPr>
          <a:xfrm>
            <a:off x="7252311" y="1612861"/>
            <a:ext cx="1558598" cy="1569660"/>
          </a:xfrm>
          <a:prstGeom prst="rect">
            <a:avLst/>
          </a:prstGeom>
          <a:noFill/>
        </p:spPr>
        <p:txBody>
          <a:bodyPr wrap="square" rtlCol="0">
            <a:spAutoFit/>
          </a:bodyPr>
          <a:lstStyle/>
          <a:p>
            <a:pPr algn="ctr"/>
            <a:r>
              <a:rPr lang="en-US" sz="1600" dirty="0">
                <a:solidFill>
                  <a:srgbClr val="C00000"/>
                </a:solidFill>
                <a:latin typeface="Franklin Gothic Book" panose="020B0503020102020204" pitchFamily="34" charset="0"/>
                <a:cs typeface="Arial" panose="020B0604020202020204" pitchFamily="34" charset="0"/>
              </a:rPr>
              <a:t>PFS</a:t>
            </a:r>
            <a:r>
              <a:rPr lang="en-US" sz="1600" dirty="0">
                <a:solidFill>
                  <a:srgbClr val="0070C0"/>
                </a:solidFill>
                <a:latin typeface="Franklin Gothic Book" panose="020B0503020102020204" pitchFamily="34" charset="0"/>
                <a:cs typeface="Arial" panose="020B0604020202020204" pitchFamily="34" charset="0"/>
              </a:rPr>
              <a:t> </a:t>
            </a:r>
            <a:r>
              <a:rPr lang="en-US" sz="1600" dirty="0">
                <a:latin typeface="Franklin Gothic Book" panose="020B0503020102020204" pitchFamily="34" charset="0"/>
                <a:cs typeface="Arial" panose="020B0604020202020204" pitchFamily="34" charset="0"/>
              </a:rPr>
              <a:t>and </a:t>
            </a:r>
            <a:r>
              <a:rPr lang="en-US" sz="1600" dirty="0">
                <a:solidFill>
                  <a:srgbClr val="C00000"/>
                </a:solidFill>
                <a:latin typeface="Franklin Gothic Book" panose="020B0503020102020204" pitchFamily="34" charset="0"/>
                <a:cs typeface="Arial" panose="020B0604020202020204" pitchFamily="34" charset="0"/>
              </a:rPr>
              <a:t>OS</a:t>
            </a:r>
            <a:r>
              <a:rPr lang="en-US" sz="1600" dirty="0">
                <a:latin typeface="Franklin Gothic Book" panose="020B0503020102020204" pitchFamily="34" charset="0"/>
                <a:cs typeface="Arial" panose="020B0604020202020204" pitchFamily="34" charset="0"/>
              </a:rPr>
              <a:t> are </a:t>
            </a:r>
            <a:r>
              <a:rPr lang="en-US" sz="1600" dirty="0">
                <a:solidFill>
                  <a:srgbClr val="C00000"/>
                </a:solidFill>
                <a:latin typeface="Franklin Gothic Book" panose="020B0503020102020204" pitchFamily="34" charset="0"/>
                <a:cs typeface="Arial" panose="020B0604020202020204" pitchFamily="34" charset="0"/>
              </a:rPr>
              <a:t>landmarked from C4D1 </a:t>
            </a:r>
          </a:p>
          <a:p>
            <a:pPr algn="ctr"/>
            <a:r>
              <a:rPr lang="en-US" sz="1600" dirty="0">
                <a:latin typeface="Franklin Gothic Book" panose="020B0503020102020204" pitchFamily="34" charset="0"/>
                <a:cs typeface="Arial" panose="020B0604020202020204" pitchFamily="34" charset="0"/>
              </a:rPr>
              <a:t>(i.e., 9 weeks into induction therapy)</a:t>
            </a:r>
          </a:p>
        </p:txBody>
      </p:sp>
      <p:sp>
        <p:nvSpPr>
          <p:cNvPr id="15" name="TextBox 14">
            <a:extLst>
              <a:ext uri="{FF2B5EF4-FFF2-40B4-BE49-F238E27FC236}">
                <a16:creationId xmlns:a16="http://schemas.microsoft.com/office/drawing/2014/main" id="{12246831-851C-419D-7044-2E7A74E40B3C}"/>
              </a:ext>
            </a:extLst>
          </p:cNvPr>
          <p:cNvSpPr txBox="1"/>
          <p:nvPr/>
        </p:nvSpPr>
        <p:spPr>
          <a:xfrm>
            <a:off x="6037415" y="1269586"/>
            <a:ext cx="1400175" cy="253916"/>
          </a:xfrm>
          <a:prstGeom prst="rect">
            <a:avLst/>
          </a:prstGeom>
          <a:noFill/>
        </p:spPr>
        <p:txBody>
          <a:bodyPr wrap="square" rtlCol="0">
            <a:spAutoFit/>
          </a:bodyPr>
          <a:lstStyle/>
          <a:p>
            <a:pPr algn="ctr"/>
            <a:r>
              <a:rPr lang="en-US" sz="1000" dirty="0">
                <a:solidFill>
                  <a:schemeClr val="bg2">
                    <a:lumMod val="25000"/>
                  </a:schemeClr>
                </a:solidFill>
                <a:latin typeface="Arial" panose="020B0604020202020204" pitchFamily="34" charset="0"/>
                <a:cs typeface="Arial" panose="020B0604020202020204" pitchFamily="34" charset="0"/>
              </a:rPr>
              <a:t>mPFS=</a:t>
            </a:r>
            <a:r>
              <a:rPr lang="en-US" sz="1000" b="1" dirty="0">
                <a:solidFill>
                  <a:schemeClr val="bg2">
                    <a:lumMod val="25000"/>
                  </a:schemeClr>
                </a:solidFill>
                <a:latin typeface="Arial" panose="020B0604020202020204" pitchFamily="34" charset="0"/>
                <a:cs typeface="Arial" panose="020B0604020202020204" pitchFamily="34" charset="0"/>
              </a:rPr>
              <a:t>9.9</a:t>
            </a:r>
            <a:r>
              <a:rPr lang="en-US" sz="1000" dirty="0">
                <a:solidFill>
                  <a:schemeClr val="bg2">
                    <a:lumMod val="25000"/>
                  </a:schemeClr>
                </a:solidFill>
                <a:latin typeface="Arial" panose="020B0604020202020204" pitchFamily="34" charset="0"/>
                <a:cs typeface="Arial" panose="020B0604020202020204" pitchFamily="34" charset="0"/>
              </a:rPr>
              <a:t> mo</a:t>
            </a:r>
          </a:p>
        </p:txBody>
      </p:sp>
      <p:sp>
        <p:nvSpPr>
          <p:cNvPr id="16" name="TextBox 15">
            <a:extLst>
              <a:ext uri="{FF2B5EF4-FFF2-40B4-BE49-F238E27FC236}">
                <a16:creationId xmlns:a16="http://schemas.microsoft.com/office/drawing/2014/main" id="{C32CE69A-E4B9-AA66-DA86-2F87673A97C7}"/>
              </a:ext>
            </a:extLst>
          </p:cNvPr>
          <p:cNvSpPr txBox="1"/>
          <p:nvPr/>
        </p:nvSpPr>
        <p:spPr>
          <a:xfrm>
            <a:off x="6093209" y="1657182"/>
            <a:ext cx="1344382" cy="438582"/>
          </a:xfrm>
          <a:prstGeom prst="rect">
            <a:avLst/>
          </a:prstGeom>
          <a:noFill/>
        </p:spPr>
        <p:txBody>
          <a:bodyPr wrap="square" rtlCol="0">
            <a:spAutoFit/>
          </a:bodyPr>
          <a:lstStyle/>
          <a:p>
            <a:r>
              <a:rPr lang="en-US" sz="1000" dirty="0">
                <a:solidFill>
                  <a:srgbClr val="C00000"/>
                </a:solidFill>
                <a:latin typeface="Arial" panose="020B0604020202020204" pitchFamily="34" charset="0"/>
                <a:cs typeface="Arial" panose="020B0604020202020204" pitchFamily="34" charset="0"/>
              </a:rPr>
              <a:t>mPFS=</a:t>
            </a:r>
            <a:r>
              <a:rPr lang="en-US" sz="1000" b="1" dirty="0">
                <a:solidFill>
                  <a:srgbClr val="C00000"/>
                </a:solidFill>
                <a:latin typeface="Arial" panose="020B0604020202020204" pitchFamily="34" charset="0"/>
                <a:cs typeface="Arial" panose="020B0604020202020204" pitchFamily="34" charset="0"/>
              </a:rPr>
              <a:t>3.5 </a:t>
            </a:r>
            <a:r>
              <a:rPr lang="en-US" sz="1000" dirty="0">
                <a:solidFill>
                  <a:srgbClr val="C00000"/>
                </a:solidFill>
                <a:latin typeface="Arial" panose="020B0604020202020204" pitchFamily="34" charset="0"/>
                <a:cs typeface="Arial" panose="020B0604020202020204" pitchFamily="34" charset="0"/>
              </a:rPr>
              <a:t>mo</a:t>
            </a:r>
          </a:p>
          <a:p>
            <a:endParaRPr lang="en-US" sz="1200" dirty="0">
              <a:solidFill>
                <a:srgbClr val="C000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6EAB3F82-70C5-4216-F97B-6193C794935F}"/>
              </a:ext>
            </a:extLst>
          </p:cNvPr>
          <p:cNvSpPr txBox="1"/>
          <p:nvPr/>
        </p:nvSpPr>
        <p:spPr>
          <a:xfrm>
            <a:off x="6352468" y="2729822"/>
            <a:ext cx="1042988" cy="392415"/>
          </a:xfrm>
          <a:prstGeom prst="rect">
            <a:avLst/>
          </a:prstGeom>
          <a:noFill/>
        </p:spPr>
        <p:txBody>
          <a:bodyPr wrap="square" rtlCol="0">
            <a:spAutoFit/>
          </a:bodyPr>
          <a:lstStyle/>
          <a:p>
            <a:pPr algn="ctr"/>
            <a:r>
              <a:rPr lang="en-US" sz="1000" dirty="0">
                <a:solidFill>
                  <a:schemeClr val="bg2">
                    <a:lumMod val="25000"/>
                  </a:schemeClr>
                </a:solidFill>
                <a:latin typeface="Arial" panose="020B0604020202020204" pitchFamily="34" charset="0"/>
                <a:cs typeface="Arial" panose="020B0604020202020204" pitchFamily="34" charset="0"/>
              </a:rPr>
              <a:t>mOS=</a:t>
            </a:r>
            <a:r>
              <a:rPr lang="en-US" sz="1000" b="1" dirty="0">
                <a:solidFill>
                  <a:schemeClr val="bg2">
                    <a:lumMod val="25000"/>
                  </a:schemeClr>
                </a:solidFill>
                <a:latin typeface="Arial" panose="020B0604020202020204" pitchFamily="34" charset="0"/>
                <a:cs typeface="Arial" panose="020B0604020202020204" pitchFamily="34" charset="0"/>
              </a:rPr>
              <a:t>NR</a:t>
            </a:r>
            <a:endParaRPr lang="en-US" sz="1000" dirty="0">
              <a:solidFill>
                <a:schemeClr val="bg2">
                  <a:lumMod val="25000"/>
                </a:schemeClr>
              </a:solidFill>
              <a:latin typeface="Arial" panose="020B0604020202020204" pitchFamily="34" charset="0"/>
              <a:cs typeface="Arial" panose="020B0604020202020204" pitchFamily="34" charset="0"/>
            </a:endParaRPr>
          </a:p>
          <a:p>
            <a:pPr algn="ctr"/>
            <a:endParaRPr lang="en-US" sz="900" dirty="0">
              <a:solidFill>
                <a:schemeClr val="bg2">
                  <a:lumMod val="25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BFB0A9D-9196-DA6C-F342-FCD2903252BB}"/>
              </a:ext>
            </a:extLst>
          </p:cNvPr>
          <p:cNvSpPr txBox="1"/>
          <p:nvPr/>
        </p:nvSpPr>
        <p:spPr>
          <a:xfrm>
            <a:off x="5050221" y="3396707"/>
            <a:ext cx="1042988" cy="392415"/>
          </a:xfrm>
          <a:prstGeom prst="rect">
            <a:avLst/>
          </a:prstGeom>
          <a:noFill/>
        </p:spPr>
        <p:txBody>
          <a:bodyPr wrap="square" rtlCol="0">
            <a:spAutoFit/>
          </a:bodyPr>
          <a:lstStyle/>
          <a:p>
            <a:pPr algn="ctr"/>
            <a:r>
              <a:rPr lang="en-US" sz="1000" dirty="0">
                <a:solidFill>
                  <a:srgbClr val="C00000"/>
                </a:solidFill>
                <a:latin typeface="Arial" panose="020B0604020202020204" pitchFamily="34" charset="0"/>
                <a:cs typeface="Arial" panose="020B0604020202020204" pitchFamily="34" charset="0"/>
              </a:rPr>
              <a:t>mOS=</a:t>
            </a:r>
            <a:r>
              <a:rPr lang="en-US" sz="1000" b="1" dirty="0">
                <a:solidFill>
                  <a:srgbClr val="C00000"/>
                </a:solidFill>
                <a:latin typeface="Arial" panose="020B0604020202020204" pitchFamily="34" charset="0"/>
                <a:cs typeface="Arial" panose="020B0604020202020204" pitchFamily="34" charset="0"/>
              </a:rPr>
              <a:t>8.9</a:t>
            </a:r>
            <a:r>
              <a:rPr lang="en-US" sz="1000" dirty="0">
                <a:solidFill>
                  <a:srgbClr val="C00000"/>
                </a:solidFill>
                <a:latin typeface="Arial" panose="020B0604020202020204" pitchFamily="34" charset="0"/>
                <a:cs typeface="Arial" panose="020B0604020202020204" pitchFamily="34" charset="0"/>
              </a:rPr>
              <a:t> mo</a:t>
            </a:r>
          </a:p>
          <a:p>
            <a:pPr algn="ctr"/>
            <a:endParaRPr lang="en-US" sz="900" dirty="0">
              <a:solidFill>
                <a:schemeClr val="bg2">
                  <a:lumMod val="25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EF230D8-F957-1F7A-3D63-AD652BD3D80C}"/>
              </a:ext>
            </a:extLst>
          </p:cNvPr>
          <p:cNvSpPr txBox="1"/>
          <p:nvPr/>
        </p:nvSpPr>
        <p:spPr>
          <a:xfrm>
            <a:off x="5336698" y="4474036"/>
            <a:ext cx="3250481" cy="307777"/>
          </a:xfrm>
          <a:prstGeom prst="rect">
            <a:avLst/>
          </a:prstGeom>
          <a:noFill/>
        </p:spPr>
        <p:txBody>
          <a:bodyPr wrap="square" rtlCol="0">
            <a:spAutoFit/>
          </a:bodyPr>
          <a:lstStyle/>
          <a:p>
            <a:pPr algn="r"/>
            <a:r>
              <a:rPr lang="en-US" sz="1400" dirty="0">
                <a:solidFill>
                  <a:srgbClr val="000000"/>
                </a:solidFill>
                <a:latin typeface="Franklin Gothic Book" panose="020B0503020102020204" pitchFamily="34" charset="0"/>
                <a:cs typeface="Arial" panose="020B0604020202020204" pitchFamily="34" charset="0"/>
              </a:rPr>
              <a:t>Pellini B, et al. </a:t>
            </a:r>
            <a:r>
              <a:rPr lang="en-US" sz="1400" i="1" dirty="0">
                <a:solidFill>
                  <a:srgbClr val="000000"/>
                </a:solidFill>
                <a:latin typeface="Franklin Gothic Book" panose="020B0503020102020204" pitchFamily="34" charset="0"/>
                <a:cs typeface="Arial" panose="020B0604020202020204" pitchFamily="34" charset="0"/>
              </a:rPr>
              <a:t>Clin Cancer Res</a:t>
            </a:r>
            <a:r>
              <a:rPr lang="en-US" sz="1400" dirty="0">
                <a:solidFill>
                  <a:srgbClr val="000000"/>
                </a:solidFill>
                <a:latin typeface="Franklin Gothic Book" panose="020B0503020102020204" pitchFamily="34" charset="0"/>
                <a:cs typeface="Arial" panose="020B0604020202020204" pitchFamily="34" charset="0"/>
              </a:rPr>
              <a:t>.2023</a:t>
            </a:r>
          </a:p>
        </p:txBody>
      </p:sp>
    </p:spTree>
    <p:extLst>
      <p:ext uri="{BB962C8B-B14F-4D97-AF65-F5344CB8AC3E}">
        <p14:creationId xmlns:p14="http://schemas.microsoft.com/office/powerpoint/2010/main" val="1052662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A469EA-7412-EE4D-34F3-15CFB0B7DD25}"/>
              </a:ext>
            </a:extLst>
          </p:cNvPr>
          <p:cNvSpPr>
            <a:spLocks noGrp="1"/>
          </p:cNvSpPr>
          <p:nvPr>
            <p:ph type="sldNum" sz="quarter" idx="12"/>
          </p:nvPr>
        </p:nvSpPr>
        <p:spPr/>
        <p:txBody>
          <a:bodyPr/>
          <a:lstStyle/>
          <a:p>
            <a:fld id="{6BA4E481-929C-6B40-8F72-F01C1848538C}" type="slidenum">
              <a:rPr lang="en-US" smtClean="0"/>
              <a:t>43</a:t>
            </a:fld>
            <a:endParaRPr lang="en-US"/>
          </a:p>
        </p:txBody>
      </p:sp>
      <p:pic>
        <p:nvPicPr>
          <p:cNvPr id="6" name="Picture 5">
            <a:extLst>
              <a:ext uri="{FF2B5EF4-FFF2-40B4-BE49-F238E27FC236}">
                <a16:creationId xmlns:a16="http://schemas.microsoft.com/office/drawing/2014/main" id="{4156488B-FB31-E122-060D-7B1BA4EFD504}"/>
              </a:ext>
            </a:extLst>
          </p:cNvPr>
          <p:cNvPicPr>
            <a:picLocks noChangeAspect="1"/>
          </p:cNvPicPr>
          <p:nvPr/>
        </p:nvPicPr>
        <p:blipFill>
          <a:blip r:embed="rId2"/>
          <a:stretch>
            <a:fillRect/>
          </a:stretch>
        </p:blipFill>
        <p:spPr>
          <a:xfrm>
            <a:off x="35720" y="695988"/>
            <a:ext cx="8049948" cy="3543244"/>
          </a:xfrm>
          <a:prstGeom prst="rect">
            <a:avLst/>
          </a:prstGeom>
        </p:spPr>
      </p:pic>
      <p:sp>
        <p:nvSpPr>
          <p:cNvPr id="7" name="TextBox 6">
            <a:extLst>
              <a:ext uri="{FF2B5EF4-FFF2-40B4-BE49-F238E27FC236}">
                <a16:creationId xmlns:a16="http://schemas.microsoft.com/office/drawing/2014/main" id="{62ACA12E-4193-A917-0C1E-C62B23F78C9D}"/>
              </a:ext>
            </a:extLst>
          </p:cNvPr>
          <p:cNvSpPr txBox="1"/>
          <p:nvPr/>
        </p:nvSpPr>
        <p:spPr>
          <a:xfrm>
            <a:off x="2152364" y="2178156"/>
            <a:ext cx="1111827" cy="276999"/>
          </a:xfrm>
          <a:prstGeom prst="rect">
            <a:avLst/>
          </a:prstGeom>
          <a:noFill/>
        </p:spPr>
        <p:txBody>
          <a:bodyPr wrap="square" rtlCol="0">
            <a:spAutoFit/>
          </a:bodyPr>
          <a:lstStyle/>
          <a:p>
            <a:r>
              <a:rPr lang="en-US" sz="1200" dirty="0">
                <a:solidFill>
                  <a:srgbClr val="1A59C0"/>
                </a:solidFill>
                <a:latin typeface="Franklin Gothic Book" panose="020B0503020102020204" pitchFamily="34" charset="0"/>
                <a:cs typeface="Arial" panose="020B0604020202020204" pitchFamily="34" charset="0"/>
              </a:rPr>
              <a:t>mPFS=</a:t>
            </a:r>
            <a:r>
              <a:rPr lang="en-US" sz="1200" b="1" dirty="0">
                <a:solidFill>
                  <a:srgbClr val="1A59C0"/>
                </a:solidFill>
                <a:latin typeface="Franklin Gothic Book" panose="020B0503020102020204" pitchFamily="34" charset="0"/>
                <a:cs typeface="Arial" panose="020B0604020202020204" pitchFamily="34" charset="0"/>
              </a:rPr>
              <a:t>5.0</a:t>
            </a:r>
            <a:r>
              <a:rPr lang="en-US" sz="1200" dirty="0">
                <a:solidFill>
                  <a:srgbClr val="1A59C0"/>
                </a:solidFill>
                <a:latin typeface="Franklin Gothic Book" panose="020B0503020102020204" pitchFamily="34" charset="0"/>
                <a:cs typeface="Arial" panose="020B0604020202020204" pitchFamily="34" charset="0"/>
              </a:rPr>
              <a:t> mo</a:t>
            </a:r>
          </a:p>
        </p:txBody>
      </p:sp>
      <p:sp>
        <p:nvSpPr>
          <p:cNvPr id="8" name="TextBox 7">
            <a:extLst>
              <a:ext uri="{FF2B5EF4-FFF2-40B4-BE49-F238E27FC236}">
                <a16:creationId xmlns:a16="http://schemas.microsoft.com/office/drawing/2014/main" id="{ED868F1E-ED34-160F-1F66-4EF86BAF399A}"/>
              </a:ext>
            </a:extLst>
          </p:cNvPr>
          <p:cNvSpPr txBox="1"/>
          <p:nvPr/>
        </p:nvSpPr>
        <p:spPr>
          <a:xfrm>
            <a:off x="1962131" y="2951666"/>
            <a:ext cx="1111827" cy="276999"/>
          </a:xfrm>
          <a:prstGeom prst="rect">
            <a:avLst/>
          </a:prstGeom>
          <a:noFill/>
        </p:spPr>
        <p:txBody>
          <a:bodyPr wrap="square" rtlCol="0">
            <a:spAutoFit/>
          </a:bodyPr>
          <a:lstStyle/>
          <a:p>
            <a:r>
              <a:rPr lang="en-US" sz="1200" dirty="0">
                <a:solidFill>
                  <a:srgbClr val="C00000"/>
                </a:solidFill>
                <a:latin typeface="Franklin Gothic Book" panose="020B0503020102020204" pitchFamily="34" charset="0"/>
                <a:cs typeface="Arial" panose="020B0604020202020204" pitchFamily="34" charset="0"/>
              </a:rPr>
              <a:t>mPFS=</a:t>
            </a:r>
            <a:r>
              <a:rPr lang="en-US" sz="1200" b="1" dirty="0">
                <a:solidFill>
                  <a:srgbClr val="C00000"/>
                </a:solidFill>
                <a:latin typeface="Franklin Gothic Book" panose="020B0503020102020204" pitchFamily="34" charset="0"/>
                <a:cs typeface="Arial" panose="020B0604020202020204" pitchFamily="34" charset="0"/>
              </a:rPr>
              <a:t>2.6</a:t>
            </a:r>
            <a:r>
              <a:rPr lang="en-US" sz="1200" dirty="0">
                <a:solidFill>
                  <a:srgbClr val="C00000"/>
                </a:solidFill>
                <a:latin typeface="Franklin Gothic Book" panose="020B0503020102020204" pitchFamily="34" charset="0"/>
                <a:cs typeface="Arial" panose="020B0604020202020204" pitchFamily="34" charset="0"/>
              </a:rPr>
              <a:t> mo</a:t>
            </a:r>
          </a:p>
        </p:txBody>
      </p:sp>
      <p:sp>
        <p:nvSpPr>
          <p:cNvPr id="9" name="TextBox 8">
            <a:extLst>
              <a:ext uri="{FF2B5EF4-FFF2-40B4-BE49-F238E27FC236}">
                <a16:creationId xmlns:a16="http://schemas.microsoft.com/office/drawing/2014/main" id="{A568E2D9-1449-3DE9-C4D0-F322F0F6B11B}"/>
              </a:ext>
            </a:extLst>
          </p:cNvPr>
          <p:cNvSpPr txBox="1"/>
          <p:nvPr/>
        </p:nvSpPr>
        <p:spPr>
          <a:xfrm>
            <a:off x="6440735" y="1742682"/>
            <a:ext cx="1111827" cy="276999"/>
          </a:xfrm>
          <a:prstGeom prst="rect">
            <a:avLst/>
          </a:prstGeom>
          <a:noFill/>
        </p:spPr>
        <p:txBody>
          <a:bodyPr wrap="square" rtlCol="0">
            <a:spAutoFit/>
          </a:bodyPr>
          <a:lstStyle/>
          <a:p>
            <a:r>
              <a:rPr lang="en-US" sz="1200" dirty="0">
                <a:solidFill>
                  <a:srgbClr val="1A59C0"/>
                </a:solidFill>
                <a:latin typeface="Franklin Gothic Book" panose="020B0503020102020204" pitchFamily="34" charset="0"/>
                <a:cs typeface="Arial" panose="020B0604020202020204" pitchFamily="34" charset="0"/>
              </a:rPr>
              <a:t>mOS=</a:t>
            </a:r>
            <a:r>
              <a:rPr lang="en-US" sz="1200" b="1" dirty="0">
                <a:solidFill>
                  <a:srgbClr val="1A59C0"/>
                </a:solidFill>
                <a:latin typeface="Franklin Gothic Book" panose="020B0503020102020204" pitchFamily="34" charset="0"/>
                <a:cs typeface="Arial" panose="020B0604020202020204" pitchFamily="34" charset="0"/>
              </a:rPr>
              <a:t> NR</a:t>
            </a:r>
            <a:endParaRPr lang="en-US" sz="1200" dirty="0">
              <a:solidFill>
                <a:srgbClr val="1A59C0"/>
              </a:solidFill>
              <a:latin typeface="Franklin Gothic Book" panose="020B05030201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5F87D49-2D0D-E366-B062-3E6C59F75AC2}"/>
              </a:ext>
            </a:extLst>
          </p:cNvPr>
          <p:cNvSpPr txBox="1"/>
          <p:nvPr/>
        </p:nvSpPr>
        <p:spPr>
          <a:xfrm>
            <a:off x="6070042" y="2724648"/>
            <a:ext cx="1111827" cy="276999"/>
          </a:xfrm>
          <a:prstGeom prst="rect">
            <a:avLst/>
          </a:prstGeom>
          <a:noFill/>
        </p:spPr>
        <p:txBody>
          <a:bodyPr wrap="square" rtlCol="0">
            <a:spAutoFit/>
          </a:bodyPr>
          <a:lstStyle/>
          <a:p>
            <a:r>
              <a:rPr lang="en-US" sz="1200" dirty="0">
                <a:solidFill>
                  <a:srgbClr val="C00000"/>
                </a:solidFill>
                <a:latin typeface="Franklin Gothic Book" panose="020B0503020102020204" pitchFamily="34" charset="0"/>
                <a:cs typeface="Arial" panose="020B0604020202020204" pitchFamily="34" charset="0"/>
              </a:rPr>
              <a:t>mOS=</a:t>
            </a:r>
            <a:r>
              <a:rPr lang="en-US" sz="1200" b="1" dirty="0">
                <a:solidFill>
                  <a:srgbClr val="C00000"/>
                </a:solidFill>
                <a:latin typeface="Franklin Gothic Book" panose="020B0503020102020204" pitchFamily="34" charset="0"/>
                <a:cs typeface="Arial" panose="020B0604020202020204" pitchFamily="34" charset="0"/>
              </a:rPr>
              <a:t>7.2</a:t>
            </a:r>
            <a:r>
              <a:rPr lang="en-US" sz="1200" dirty="0">
                <a:solidFill>
                  <a:srgbClr val="C00000"/>
                </a:solidFill>
                <a:latin typeface="Franklin Gothic Book" panose="020B0503020102020204" pitchFamily="34" charset="0"/>
                <a:cs typeface="Arial" panose="020B0604020202020204" pitchFamily="34" charset="0"/>
              </a:rPr>
              <a:t> mo</a:t>
            </a:r>
          </a:p>
        </p:txBody>
      </p:sp>
      <p:sp>
        <p:nvSpPr>
          <p:cNvPr id="11" name="TextBox 10">
            <a:extLst>
              <a:ext uri="{FF2B5EF4-FFF2-40B4-BE49-F238E27FC236}">
                <a16:creationId xmlns:a16="http://schemas.microsoft.com/office/drawing/2014/main" id="{E2FE5C70-0BD7-B551-183C-20EC56AE2156}"/>
              </a:ext>
            </a:extLst>
          </p:cNvPr>
          <p:cNvSpPr txBox="1"/>
          <p:nvPr/>
        </p:nvSpPr>
        <p:spPr>
          <a:xfrm>
            <a:off x="4436533" y="4475453"/>
            <a:ext cx="4052629" cy="307777"/>
          </a:xfrm>
          <a:prstGeom prst="rect">
            <a:avLst/>
          </a:prstGeom>
          <a:noFill/>
        </p:spPr>
        <p:txBody>
          <a:bodyPr wrap="square" rtlCol="0">
            <a:spAutoFit/>
          </a:bodyPr>
          <a:lstStyle/>
          <a:p>
            <a:pPr algn="r" defTabSz="899747" fontAlgn="auto" hangingPunct="0">
              <a:spcBef>
                <a:spcPts val="0"/>
              </a:spcBef>
              <a:spcAft>
                <a:spcPts val="0"/>
              </a:spcAft>
              <a:defRPr/>
            </a:pPr>
            <a:r>
              <a:rPr lang="en-US" sz="1400" kern="0" dirty="0">
                <a:solidFill>
                  <a:srgbClr val="000000"/>
                </a:solidFill>
                <a:latin typeface="Franklin Gothic Book" panose="020B0503020102020204" pitchFamily="34" charset="0"/>
                <a:ea typeface="Helvetica Neue"/>
                <a:cs typeface="Calibri" panose="020F0502020204030204" pitchFamily="34" charset="0"/>
                <a:sym typeface="Helvetica"/>
              </a:rPr>
              <a:t>NCT04093167, Anagnostou et al., </a:t>
            </a:r>
            <a:r>
              <a:rPr lang="en-US" sz="1400" i="1" kern="0" dirty="0">
                <a:solidFill>
                  <a:srgbClr val="000000"/>
                </a:solidFill>
                <a:latin typeface="Franklin Gothic Book" panose="020B0503020102020204" pitchFamily="34" charset="0"/>
                <a:ea typeface="Helvetica Neue"/>
                <a:cs typeface="Calibri" panose="020F0502020204030204" pitchFamily="34" charset="0"/>
                <a:sym typeface="Helvetica"/>
              </a:rPr>
              <a:t>Nat Med</a:t>
            </a:r>
            <a:r>
              <a:rPr lang="en-US" sz="1400" kern="0" dirty="0">
                <a:solidFill>
                  <a:srgbClr val="000000"/>
                </a:solidFill>
                <a:latin typeface="Franklin Gothic Book" panose="020B0503020102020204" pitchFamily="34" charset="0"/>
                <a:ea typeface="Helvetica Neue"/>
                <a:cs typeface="Calibri" panose="020F0502020204030204" pitchFamily="34" charset="0"/>
                <a:sym typeface="Helvetica"/>
              </a:rPr>
              <a:t>, 2023</a:t>
            </a:r>
          </a:p>
        </p:txBody>
      </p:sp>
      <p:sp>
        <p:nvSpPr>
          <p:cNvPr id="12" name="Rectangle 11">
            <a:extLst>
              <a:ext uri="{FF2B5EF4-FFF2-40B4-BE49-F238E27FC236}">
                <a16:creationId xmlns:a16="http://schemas.microsoft.com/office/drawing/2014/main" id="{68F12497-6BD1-F24E-DDDA-8EAC4236F9E3}"/>
              </a:ext>
            </a:extLst>
          </p:cNvPr>
          <p:cNvSpPr/>
          <p:nvPr/>
        </p:nvSpPr>
        <p:spPr>
          <a:xfrm>
            <a:off x="157045" y="-11898"/>
            <a:ext cx="8186443" cy="707886"/>
          </a:xfrm>
          <a:prstGeom prst="rect">
            <a:avLst/>
          </a:prstGeom>
        </p:spPr>
        <p:txBody>
          <a:bodyPr wrap="square">
            <a:spAutoFit/>
          </a:bodyPr>
          <a:lstStyle/>
          <a:p>
            <a:pPr algn="ctr" defTabSz="685800" fontAlgn="auto">
              <a:spcBef>
                <a:spcPts val="0"/>
              </a:spcBef>
              <a:spcAft>
                <a:spcPts val="0"/>
              </a:spcAft>
              <a:defRPr/>
            </a:pPr>
            <a:r>
              <a:rPr lang="en-US" sz="2000" kern="0" dirty="0">
                <a:solidFill>
                  <a:srgbClr val="002060"/>
                </a:solidFill>
                <a:latin typeface="Franklin Gothic Book" panose="020B0503020102020204" pitchFamily="34" charset="0"/>
                <a:ea typeface="Helvetica Neue"/>
                <a:cs typeface="Calibri" panose="020F0502020204030204" pitchFamily="34" charset="0"/>
              </a:rPr>
              <a:t>ctDNA molecular response risk stratifies patients with </a:t>
            </a:r>
            <a:r>
              <a:rPr lang="en-US" sz="2000" kern="0" dirty="0" err="1">
                <a:solidFill>
                  <a:srgbClr val="002060"/>
                </a:solidFill>
                <a:latin typeface="Franklin Gothic Book" panose="020B0503020102020204" pitchFamily="34" charset="0"/>
                <a:ea typeface="Helvetica Neue"/>
                <a:cs typeface="Calibri" panose="020F0502020204030204" pitchFamily="34" charset="0"/>
              </a:rPr>
              <a:t>mNSCLC</a:t>
            </a:r>
            <a:r>
              <a:rPr lang="en-US" sz="2000" kern="0" dirty="0">
                <a:solidFill>
                  <a:srgbClr val="002060"/>
                </a:solidFill>
                <a:latin typeface="Franklin Gothic Book" panose="020B0503020102020204" pitchFamily="34" charset="0"/>
                <a:ea typeface="Helvetica Neue"/>
                <a:cs typeface="Calibri" panose="020F0502020204030204" pitchFamily="34" charset="0"/>
              </a:rPr>
              <a:t> with </a:t>
            </a:r>
          </a:p>
          <a:p>
            <a:pPr algn="ctr" defTabSz="685800" fontAlgn="auto">
              <a:spcBef>
                <a:spcPts val="0"/>
              </a:spcBef>
              <a:spcAft>
                <a:spcPts val="0"/>
              </a:spcAft>
              <a:defRPr/>
            </a:pPr>
            <a:r>
              <a:rPr lang="en-US" sz="2000" kern="0" dirty="0">
                <a:solidFill>
                  <a:srgbClr val="002060"/>
                </a:solidFill>
                <a:latin typeface="Franklin Gothic Book" panose="020B0503020102020204" pitchFamily="34" charset="0"/>
                <a:ea typeface="Helvetica Neue"/>
                <a:cs typeface="Calibri" panose="020F0502020204030204" pitchFamily="34" charset="0"/>
              </a:rPr>
              <a:t>PD-L1≥ 1%</a:t>
            </a:r>
            <a:endParaRPr lang="en-US" sz="800" dirty="0">
              <a:solidFill>
                <a:srgbClr val="000000"/>
              </a:solidFill>
              <a:latin typeface="Franklin Gothic Book" panose="020B0503020102020204" pitchFamily="34" charset="0"/>
              <a:ea typeface="Helvetica Neue"/>
              <a:cs typeface="Calibri" panose="020F0502020204030204" pitchFamily="34" charset="0"/>
            </a:endParaRPr>
          </a:p>
        </p:txBody>
      </p:sp>
      <p:sp>
        <p:nvSpPr>
          <p:cNvPr id="14" name="TextBox 13">
            <a:extLst>
              <a:ext uri="{FF2B5EF4-FFF2-40B4-BE49-F238E27FC236}">
                <a16:creationId xmlns:a16="http://schemas.microsoft.com/office/drawing/2014/main" id="{3A45E2C4-82FF-8043-157D-87951374CB87}"/>
              </a:ext>
            </a:extLst>
          </p:cNvPr>
          <p:cNvSpPr txBox="1"/>
          <p:nvPr/>
        </p:nvSpPr>
        <p:spPr>
          <a:xfrm>
            <a:off x="232045" y="4622196"/>
            <a:ext cx="4572000" cy="300082"/>
          </a:xfrm>
          <a:prstGeom prst="rect">
            <a:avLst/>
          </a:prstGeom>
          <a:noFill/>
        </p:spPr>
        <p:txBody>
          <a:bodyPr wrap="square">
            <a:spAutoFit/>
          </a:bodyPr>
          <a:lstStyle/>
          <a:p>
            <a:pPr defTabSz="685800" eaLnBrk="0" hangingPunct="0">
              <a:spcBef>
                <a:spcPts val="450"/>
              </a:spcBef>
              <a:tabLst>
                <a:tab pos="1838325" algn="l"/>
              </a:tabLst>
              <a:defRPr/>
            </a:pPr>
            <a:r>
              <a:rPr lang="en-US" altLang="en-US" sz="1350" dirty="0">
                <a:solidFill>
                  <a:schemeClr val="accent5">
                    <a:lumMod val="50000"/>
                  </a:schemeClr>
                </a:solidFill>
                <a:latin typeface="Franklin Gothic Book" panose="020B0503020102020204" pitchFamily="34" charset="0"/>
                <a:ea typeface="Helvetica Neue"/>
                <a:cs typeface="Calibri" panose="020F0502020204030204" pitchFamily="34" charset="0"/>
              </a:rPr>
              <a:t>Median time to ctDNA response was 2.1 months</a:t>
            </a:r>
          </a:p>
        </p:txBody>
      </p:sp>
    </p:spTree>
    <p:extLst>
      <p:ext uri="{BB962C8B-B14F-4D97-AF65-F5344CB8AC3E}">
        <p14:creationId xmlns:p14="http://schemas.microsoft.com/office/powerpoint/2010/main" val="1371309678"/>
      </p:ext>
    </p:extLst>
  </p:cSld>
  <p:clrMapOvr>
    <a:masterClrMapping/>
  </p:clrMapOvr>
  <mc:AlternateContent xmlns:mc="http://schemas.openxmlformats.org/markup-compatibility/2006" xmlns:p14="http://schemas.microsoft.com/office/powerpoint/2010/main">
    <mc:Choice Requires="p14">
      <p:transition spd="slow" p14:dur="105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369703-773E-7002-8581-F5CD9238932D}"/>
              </a:ext>
            </a:extLst>
          </p:cNvPr>
          <p:cNvSpPr>
            <a:spLocks noGrp="1"/>
          </p:cNvSpPr>
          <p:nvPr>
            <p:ph type="sldNum" sz="quarter" idx="12"/>
          </p:nvPr>
        </p:nvSpPr>
        <p:spPr/>
        <p:txBody>
          <a:bodyPr/>
          <a:lstStyle/>
          <a:p>
            <a:fld id="{6BA4E481-929C-6B40-8F72-F01C1848538C}" type="slidenum">
              <a:rPr lang="en-US" smtClean="0"/>
              <a:t>44</a:t>
            </a:fld>
            <a:endParaRPr lang="en-US"/>
          </a:p>
        </p:txBody>
      </p:sp>
      <p:sp>
        <p:nvSpPr>
          <p:cNvPr id="3" name="TextBox 2">
            <a:extLst>
              <a:ext uri="{FF2B5EF4-FFF2-40B4-BE49-F238E27FC236}">
                <a16:creationId xmlns:a16="http://schemas.microsoft.com/office/drawing/2014/main" id="{B971E181-F174-9168-7FE3-8DF10A3E3883}"/>
              </a:ext>
            </a:extLst>
          </p:cNvPr>
          <p:cNvSpPr txBox="1">
            <a:spLocks noChangeArrowheads="1"/>
          </p:cNvSpPr>
          <p:nvPr/>
        </p:nvSpPr>
        <p:spPr bwMode="auto">
          <a:xfrm>
            <a:off x="40426" y="338480"/>
            <a:ext cx="84262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charset="0"/>
              </a:defRPr>
            </a:lvl1pPr>
            <a:lvl2pPr marL="742950" indent="-285750">
              <a:defRPr>
                <a:solidFill>
                  <a:schemeClr val="tx1"/>
                </a:solidFill>
                <a:latin typeface="Garamond" charset="0"/>
              </a:defRPr>
            </a:lvl2pPr>
            <a:lvl3pPr marL="1143000" indent="-228600">
              <a:defRPr>
                <a:solidFill>
                  <a:schemeClr val="tx1"/>
                </a:solidFill>
                <a:latin typeface="Garamond" charset="0"/>
              </a:defRPr>
            </a:lvl3pPr>
            <a:lvl4pPr marL="1600200" indent="-228600">
              <a:defRPr>
                <a:solidFill>
                  <a:schemeClr val="tx1"/>
                </a:solidFill>
                <a:latin typeface="Garamond" charset="0"/>
              </a:defRPr>
            </a:lvl4pPr>
            <a:lvl5pPr marL="2057400" indent="-228600">
              <a:defRPr>
                <a:solidFill>
                  <a:schemeClr val="tx1"/>
                </a:solidFill>
                <a:latin typeface="Garamond" charset="0"/>
              </a:defRPr>
            </a:lvl5pPr>
            <a:lvl6pPr marL="2514600" indent="-228600" eaLnBrk="0" fontAlgn="base" hangingPunct="0">
              <a:spcBef>
                <a:spcPct val="0"/>
              </a:spcBef>
              <a:spcAft>
                <a:spcPct val="0"/>
              </a:spcAft>
              <a:defRPr>
                <a:solidFill>
                  <a:schemeClr val="tx1"/>
                </a:solidFill>
                <a:latin typeface="Garamond" charset="0"/>
              </a:defRPr>
            </a:lvl6pPr>
            <a:lvl7pPr marL="2971800" indent="-228600" eaLnBrk="0" fontAlgn="base" hangingPunct="0">
              <a:spcBef>
                <a:spcPct val="0"/>
              </a:spcBef>
              <a:spcAft>
                <a:spcPct val="0"/>
              </a:spcAft>
              <a:defRPr>
                <a:solidFill>
                  <a:schemeClr val="tx1"/>
                </a:solidFill>
                <a:latin typeface="Garamond" charset="0"/>
              </a:defRPr>
            </a:lvl7pPr>
            <a:lvl8pPr marL="3429000" indent="-228600" eaLnBrk="0" fontAlgn="base" hangingPunct="0">
              <a:spcBef>
                <a:spcPct val="0"/>
              </a:spcBef>
              <a:spcAft>
                <a:spcPct val="0"/>
              </a:spcAft>
              <a:defRPr>
                <a:solidFill>
                  <a:schemeClr val="tx1"/>
                </a:solidFill>
                <a:latin typeface="Garamond" charset="0"/>
              </a:defRPr>
            </a:lvl8pPr>
            <a:lvl9pPr marL="3886200" indent="-228600" eaLnBrk="0" fontAlgn="base" hangingPunct="0">
              <a:spcBef>
                <a:spcPct val="0"/>
              </a:spcBef>
              <a:spcAft>
                <a:spcPct val="0"/>
              </a:spcAft>
              <a:defRPr>
                <a:solidFill>
                  <a:schemeClr val="tx1"/>
                </a:solidFill>
                <a:latin typeface="Garamond" charset="0"/>
              </a:defRPr>
            </a:lvl9pPr>
          </a:lstStyle>
          <a:p>
            <a:pPr algn="ctr" defTabSz="342686" fontAlgn="auto">
              <a:spcBef>
                <a:spcPts val="0"/>
              </a:spcBef>
              <a:spcAft>
                <a:spcPts val="0"/>
              </a:spcAft>
              <a:defRPr/>
            </a:pPr>
            <a:r>
              <a:rPr lang="en-US" altLang="en-US" sz="2000" kern="0" dirty="0">
                <a:solidFill>
                  <a:srgbClr val="002060"/>
                </a:solidFill>
                <a:latin typeface="Franklin Gothic Book" panose="020B0503020102020204" pitchFamily="34" charset="0"/>
                <a:cs typeface="Calibri"/>
                <a:sym typeface="Calibri"/>
              </a:rPr>
              <a:t>BR.36 stage 2-A Biomarker-Directed, Open Label, Multi-Center Phase II/III Study of Molecular Response Adaptive Immuno-Chemotherapy in Patients with NSCLC</a:t>
            </a:r>
          </a:p>
        </p:txBody>
      </p:sp>
      <p:pic>
        <p:nvPicPr>
          <p:cNvPr id="4" name="Picture 3">
            <a:extLst>
              <a:ext uri="{FF2B5EF4-FFF2-40B4-BE49-F238E27FC236}">
                <a16:creationId xmlns:a16="http://schemas.microsoft.com/office/drawing/2014/main" id="{AA0ACE63-9321-9438-269A-E49ED602FA65}"/>
              </a:ext>
            </a:extLst>
          </p:cNvPr>
          <p:cNvPicPr>
            <a:picLocks noChangeAspect="1"/>
          </p:cNvPicPr>
          <p:nvPr/>
        </p:nvPicPr>
        <p:blipFill rotWithShape="1">
          <a:blip r:embed="rId2">
            <a:extLst>
              <a:ext uri="{28A0092B-C50C-407E-A947-70E740481C1C}">
                <a14:useLocalDpi xmlns:a14="http://schemas.microsoft.com/office/drawing/2010/main" val="0"/>
              </a:ext>
            </a:extLst>
          </a:blip>
          <a:srcRect t="20806" b="30257"/>
          <a:stretch/>
        </p:blipFill>
        <p:spPr>
          <a:xfrm>
            <a:off x="-245534" y="1350538"/>
            <a:ext cx="9144000" cy="2517112"/>
          </a:xfrm>
          <a:prstGeom prst="rect">
            <a:avLst/>
          </a:prstGeom>
        </p:spPr>
      </p:pic>
      <p:sp>
        <p:nvSpPr>
          <p:cNvPr id="5" name="TextBox 4">
            <a:extLst>
              <a:ext uri="{FF2B5EF4-FFF2-40B4-BE49-F238E27FC236}">
                <a16:creationId xmlns:a16="http://schemas.microsoft.com/office/drawing/2014/main" id="{7E07502F-095C-4A61-AD2D-0A0A5786A2AA}"/>
              </a:ext>
            </a:extLst>
          </p:cNvPr>
          <p:cNvSpPr txBox="1"/>
          <p:nvPr/>
        </p:nvSpPr>
        <p:spPr>
          <a:xfrm>
            <a:off x="4326466" y="4012853"/>
            <a:ext cx="4171572" cy="307777"/>
          </a:xfrm>
          <a:prstGeom prst="rect">
            <a:avLst/>
          </a:prstGeom>
          <a:noFill/>
        </p:spPr>
        <p:txBody>
          <a:bodyPr wrap="square" rtlCol="0">
            <a:spAutoFit/>
          </a:bodyPr>
          <a:lstStyle/>
          <a:p>
            <a:pPr algn="r" defTabSz="899747" fontAlgn="auto" hangingPunct="0">
              <a:spcBef>
                <a:spcPts val="0"/>
              </a:spcBef>
              <a:spcAft>
                <a:spcPts val="0"/>
              </a:spcAft>
              <a:defRPr/>
            </a:pPr>
            <a:r>
              <a:rPr lang="en-US" sz="1400" kern="0" dirty="0">
                <a:solidFill>
                  <a:srgbClr val="000000"/>
                </a:solidFill>
                <a:latin typeface="Franklin Gothic Book" panose="020B0503020102020204" pitchFamily="34" charset="0"/>
                <a:ea typeface="Helvetica Neue"/>
                <a:cs typeface="Calibri" panose="020F0502020204030204" pitchFamily="34" charset="0"/>
                <a:sym typeface="Helvetica"/>
              </a:rPr>
              <a:t>NCT04093167, Anagnostou et al., </a:t>
            </a:r>
            <a:r>
              <a:rPr lang="en-US" sz="1400" i="1" kern="0" dirty="0">
                <a:solidFill>
                  <a:srgbClr val="000000"/>
                </a:solidFill>
                <a:latin typeface="Franklin Gothic Book" panose="020B0503020102020204" pitchFamily="34" charset="0"/>
                <a:ea typeface="Helvetica Neue"/>
                <a:cs typeface="Calibri" panose="020F0502020204030204" pitchFamily="34" charset="0"/>
                <a:sym typeface="Helvetica"/>
              </a:rPr>
              <a:t>Nat Med</a:t>
            </a:r>
            <a:r>
              <a:rPr lang="en-US" sz="1400" kern="0" dirty="0">
                <a:solidFill>
                  <a:srgbClr val="000000"/>
                </a:solidFill>
                <a:latin typeface="Franklin Gothic Book" panose="020B0503020102020204" pitchFamily="34" charset="0"/>
                <a:ea typeface="Helvetica Neue"/>
                <a:cs typeface="Calibri" panose="020F0502020204030204" pitchFamily="34" charset="0"/>
                <a:sym typeface="Helvetica"/>
              </a:rPr>
              <a:t>, 2023</a:t>
            </a:r>
          </a:p>
        </p:txBody>
      </p:sp>
      <p:sp>
        <p:nvSpPr>
          <p:cNvPr id="6" name="TextBox 5">
            <a:extLst>
              <a:ext uri="{FF2B5EF4-FFF2-40B4-BE49-F238E27FC236}">
                <a16:creationId xmlns:a16="http://schemas.microsoft.com/office/drawing/2014/main" id="{5E5E72F9-0B8B-FB65-F294-39B5E1084DE6}"/>
              </a:ext>
            </a:extLst>
          </p:cNvPr>
          <p:cNvSpPr txBox="1"/>
          <p:nvPr/>
        </p:nvSpPr>
        <p:spPr>
          <a:xfrm>
            <a:off x="291562" y="4773612"/>
            <a:ext cx="4171573" cy="253916"/>
          </a:xfrm>
          <a:prstGeom prst="rect">
            <a:avLst/>
          </a:prstGeom>
          <a:noFill/>
        </p:spPr>
        <p:txBody>
          <a:bodyPr wrap="square" rtlCol="0">
            <a:spAutoFit/>
          </a:bodyPr>
          <a:lstStyle/>
          <a:p>
            <a:r>
              <a:rPr lang="en-US" sz="1050" i="1" dirty="0">
                <a:solidFill>
                  <a:srgbClr val="000000"/>
                </a:solidFill>
                <a:latin typeface="Franklin Gothic Book" panose="020B0503020102020204" pitchFamily="34" charset="0"/>
              </a:rPr>
              <a:t>Slide courtesy from</a:t>
            </a:r>
            <a:r>
              <a:rPr lang="en-US" sz="1050" dirty="0">
                <a:solidFill>
                  <a:srgbClr val="000000"/>
                </a:solidFill>
                <a:latin typeface="Franklin Gothic Book" panose="020B0503020102020204" pitchFamily="34" charset="0"/>
              </a:rPr>
              <a:t> Dr. Valsamo </a:t>
            </a:r>
            <a:r>
              <a:rPr lang="en-US" sz="1050" dirty="0" err="1">
                <a:solidFill>
                  <a:srgbClr val="000000"/>
                </a:solidFill>
                <a:latin typeface="Franklin Gothic Book" panose="020B0503020102020204" pitchFamily="34" charset="0"/>
              </a:rPr>
              <a:t>Anagnoustou</a:t>
            </a:r>
            <a:endParaRPr lang="en-US" sz="1050" dirty="0">
              <a:solidFill>
                <a:srgbClr val="000000"/>
              </a:solidFill>
              <a:latin typeface="Franklin Gothic Book" panose="020B0503020102020204" pitchFamily="34" charset="0"/>
            </a:endParaRPr>
          </a:p>
        </p:txBody>
      </p:sp>
    </p:spTree>
    <p:extLst>
      <p:ext uri="{BB962C8B-B14F-4D97-AF65-F5344CB8AC3E}">
        <p14:creationId xmlns:p14="http://schemas.microsoft.com/office/powerpoint/2010/main" val="1292657405"/>
      </p:ext>
    </p:extLst>
  </p:cSld>
  <p:clrMapOvr>
    <a:masterClrMapping/>
  </p:clrMapOvr>
  <mc:AlternateContent xmlns:mc="http://schemas.openxmlformats.org/markup-compatibility/2006" xmlns:p14="http://schemas.microsoft.com/office/powerpoint/2010/main">
    <mc:Choice Requires="p14">
      <p:transition spd="slow" p14:dur="105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366C-6249-4E73-997C-60D930991F23}"/>
              </a:ext>
            </a:extLst>
          </p:cNvPr>
          <p:cNvSpPr>
            <a:spLocks noGrp="1"/>
          </p:cNvSpPr>
          <p:nvPr>
            <p:ph type="title"/>
          </p:nvPr>
        </p:nvSpPr>
        <p:spPr/>
        <p:txBody>
          <a:bodyPr/>
          <a:lstStyle/>
          <a:p>
            <a:pPr algn="ctr"/>
            <a:r>
              <a:rPr lang="en-US" sz="2400" b="0" dirty="0"/>
              <a:t>Patients with undetectable </a:t>
            </a:r>
            <a:r>
              <a:rPr lang="en-US" sz="2400" b="0" i="1" dirty="0"/>
              <a:t>EGFR</a:t>
            </a:r>
            <a:r>
              <a:rPr lang="en-US" sz="2400" b="0" dirty="0"/>
              <a:t> 8 weeks after treatment start had better PFS and OS</a:t>
            </a:r>
          </a:p>
        </p:txBody>
      </p:sp>
      <p:sp>
        <p:nvSpPr>
          <p:cNvPr id="4" name="Slide Number Placeholder 3">
            <a:extLst>
              <a:ext uri="{FF2B5EF4-FFF2-40B4-BE49-F238E27FC236}">
                <a16:creationId xmlns:a16="http://schemas.microsoft.com/office/drawing/2014/main" id="{0475E092-555C-4BF4-B8A0-6079E94F24F7}"/>
              </a:ext>
            </a:extLst>
          </p:cNvPr>
          <p:cNvSpPr>
            <a:spLocks noGrp="1"/>
          </p:cNvSpPr>
          <p:nvPr>
            <p:ph type="sldNum" sz="quarter" idx="12"/>
          </p:nvPr>
        </p:nvSpPr>
        <p:spPr/>
        <p:txBody>
          <a:bodyPr/>
          <a:lstStyle/>
          <a:p>
            <a:fld id="{6BA4E481-929C-6B40-8F72-F01C1848538C}" type="slidenum">
              <a:rPr lang="en-US" smtClean="0"/>
              <a:pPr/>
              <a:t>45</a:t>
            </a:fld>
            <a:endParaRPr lang="en-US" dirty="0"/>
          </a:p>
        </p:txBody>
      </p:sp>
      <p:pic>
        <p:nvPicPr>
          <p:cNvPr id="5" name="Picture 4">
            <a:extLst>
              <a:ext uri="{FF2B5EF4-FFF2-40B4-BE49-F238E27FC236}">
                <a16:creationId xmlns:a16="http://schemas.microsoft.com/office/drawing/2014/main" id="{4B956C6F-5828-4CC1-9429-6FF14000D4C4}"/>
              </a:ext>
            </a:extLst>
          </p:cNvPr>
          <p:cNvPicPr>
            <a:picLocks noChangeAspect="1"/>
          </p:cNvPicPr>
          <p:nvPr/>
        </p:nvPicPr>
        <p:blipFill>
          <a:blip r:embed="rId3"/>
          <a:stretch>
            <a:fillRect/>
          </a:stretch>
        </p:blipFill>
        <p:spPr>
          <a:xfrm>
            <a:off x="-21404" y="1091706"/>
            <a:ext cx="9144000" cy="3201308"/>
          </a:xfrm>
          <a:prstGeom prst="rect">
            <a:avLst/>
          </a:prstGeom>
        </p:spPr>
      </p:pic>
      <p:sp>
        <p:nvSpPr>
          <p:cNvPr id="6" name="TextBox 5">
            <a:extLst>
              <a:ext uri="{FF2B5EF4-FFF2-40B4-BE49-F238E27FC236}">
                <a16:creationId xmlns:a16="http://schemas.microsoft.com/office/drawing/2014/main" id="{95CB7402-0A14-401E-9E72-D9168C5CCC9D}"/>
              </a:ext>
            </a:extLst>
          </p:cNvPr>
          <p:cNvSpPr txBox="1"/>
          <p:nvPr/>
        </p:nvSpPr>
        <p:spPr>
          <a:xfrm>
            <a:off x="5165437" y="4554377"/>
            <a:ext cx="3484605" cy="307777"/>
          </a:xfrm>
          <a:prstGeom prst="rect">
            <a:avLst/>
          </a:prstGeom>
          <a:noFill/>
        </p:spPr>
        <p:txBody>
          <a:bodyPr wrap="square" rtlCol="0">
            <a:spAutoFit/>
          </a:bodyPr>
          <a:lstStyle/>
          <a:p>
            <a:pPr algn="r"/>
            <a:r>
              <a:rPr lang="en-US" sz="1400" dirty="0">
                <a:solidFill>
                  <a:srgbClr val="000000"/>
                </a:solidFill>
                <a:latin typeface="Franklin Gothic Book" panose="020B0503020102020204" pitchFamily="34" charset="0"/>
                <a:cs typeface="Arial" panose="020B0604020202020204" pitchFamily="34" charset="0"/>
              </a:rPr>
              <a:t>Mack PC et al. </a:t>
            </a:r>
            <a:r>
              <a:rPr lang="en-US" sz="1400" i="1" dirty="0">
                <a:solidFill>
                  <a:srgbClr val="000000"/>
                </a:solidFill>
                <a:latin typeface="Franklin Gothic Book" panose="020B0503020102020204" pitchFamily="34" charset="0"/>
                <a:cs typeface="Arial" panose="020B0604020202020204" pitchFamily="34" charset="0"/>
              </a:rPr>
              <a:t>Clin</a:t>
            </a:r>
            <a:r>
              <a:rPr lang="en-US" sz="1400" dirty="0">
                <a:solidFill>
                  <a:srgbClr val="000000"/>
                </a:solidFill>
                <a:latin typeface="Franklin Gothic Book" panose="020B0503020102020204" pitchFamily="34" charset="0"/>
                <a:cs typeface="Arial" panose="020B0604020202020204" pitchFamily="34" charset="0"/>
              </a:rPr>
              <a:t> </a:t>
            </a:r>
            <a:r>
              <a:rPr lang="en-US" sz="1400" i="1" dirty="0">
                <a:solidFill>
                  <a:srgbClr val="000000"/>
                </a:solidFill>
                <a:latin typeface="Franklin Gothic Book" panose="020B0503020102020204" pitchFamily="34" charset="0"/>
                <a:cs typeface="Arial" panose="020B0604020202020204" pitchFamily="34" charset="0"/>
              </a:rPr>
              <a:t>Cancer Res</a:t>
            </a:r>
            <a:r>
              <a:rPr lang="en-US" sz="1400" dirty="0">
                <a:solidFill>
                  <a:srgbClr val="000000"/>
                </a:solidFill>
                <a:latin typeface="Franklin Gothic Book" panose="020B0503020102020204" pitchFamily="34" charset="0"/>
                <a:cs typeface="Arial" panose="020B0604020202020204" pitchFamily="34" charset="0"/>
              </a:rPr>
              <a:t>. 2022</a:t>
            </a:r>
          </a:p>
        </p:txBody>
      </p:sp>
      <p:sp>
        <p:nvSpPr>
          <p:cNvPr id="7" name="Rounded Rectangle 2">
            <a:extLst>
              <a:ext uri="{FF2B5EF4-FFF2-40B4-BE49-F238E27FC236}">
                <a16:creationId xmlns:a16="http://schemas.microsoft.com/office/drawing/2014/main" id="{4CC0166A-5F66-44BE-823F-5321ACAA57B7}"/>
              </a:ext>
            </a:extLst>
          </p:cNvPr>
          <p:cNvSpPr/>
          <p:nvPr/>
        </p:nvSpPr>
        <p:spPr>
          <a:xfrm>
            <a:off x="3465683" y="717317"/>
            <a:ext cx="1955909" cy="646331"/>
          </a:xfrm>
          <a:prstGeom prst="roundRect">
            <a:avLst>
              <a:gd name="adj" fmla="val 27570"/>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latin typeface="Arial" panose="020B0604020202020204" pitchFamily="34" charset="0"/>
                <a:cs typeface="Arial" panose="020B0604020202020204" pitchFamily="34" charset="0"/>
              </a:rPr>
              <a:t>Stage IV NSCLC</a:t>
            </a:r>
          </a:p>
          <a:p>
            <a:pPr algn="ctr"/>
            <a:r>
              <a:rPr lang="en-US" sz="1400" dirty="0">
                <a:solidFill>
                  <a:srgbClr val="C00000"/>
                </a:solidFill>
                <a:latin typeface="Arial" panose="020B0604020202020204" pitchFamily="34" charset="0"/>
                <a:cs typeface="Arial" panose="020B0604020202020204" pitchFamily="34" charset="0"/>
              </a:rPr>
              <a:t>Tumor-naïve assay (Guardant 360)</a:t>
            </a:r>
          </a:p>
        </p:txBody>
      </p:sp>
      <p:sp>
        <p:nvSpPr>
          <p:cNvPr id="8" name="TextBox 7">
            <a:extLst>
              <a:ext uri="{FF2B5EF4-FFF2-40B4-BE49-F238E27FC236}">
                <a16:creationId xmlns:a16="http://schemas.microsoft.com/office/drawing/2014/main" id="{BE0B3056-58DB-8E36-620C-2A3A74985F41}"/>
              </a:ext>
            </a:extLst>
          </p:cNvPr>
          <p:cNvSpPr txBox="1"/>
          <p:nvPr/>
        </p:nvSpPr>
        <p:spPr>
          <a:xfrm>
            <a:off x="0" y="61482"/>
            <a:ext cx="8534400" cy="646331"/>
          </a:xfrm>
          <a:prstGeom prst="rect">
            <a:avLst/>
          </a:prstGeom>
          <a:noFill/>
        </p:spPr>
        <p:txBody>
          <a:bodyPr wrap="square">
            <a:spAutoFit/>
          </a:bodyPr>
          <a:lstStyle/>
          <a:p>
            <a:pPr algn="ctr"/>
            <a:r>
              <a:rPr lang="en-US" sz="1800" b="0" dirty="0">
                <a:solidFill>
                  <a:schemeClr val="accent6">
                    <a:lumMod val="75000"/>
                  </a:schemeClr>
                </a:solidFill>
              </a:rPr>
              <a:t>Patients with undetectable </a:t>
            </a:r>
            <a:r>
              <a:rPr lang="en-US" sz="1800" b="0" i="1" dirty="0">
                <a:solidFill>
                  <a:schemeClr val="accent6">
                    <a:lumMod val="75000"/>
                  </a:schemeClr>
                </a:solidFill>
              </a:rPr>
              <a:t>EGFR</a:t>
            </a:r>
            <a:r>
              <a:rPr lang="en-US" sz="1800" b="0" dirty="0">
                <a:solidFill>
                  <a:schemeClr val="accent6">
                    <a:lumMod val="75000"/>
                  </a:schemeClr>
                </a:solidFill>
              </a:rPr>
              <a:t> 8 weeks after treatment start had better PFS and OS</a:t>
            </a:r>
            <a:endParaRPr lang="en-US" sz="1800" dirty="0">
              <a:solidFill>
                <a:schemeClr val="accent6">
                  <a:lumMod val="75000"/>
                </a:schemeClr>
              </a:solidFill>
            </a:endParaRPr>
          </a:p>
        </p:txBody>
      </p:sp>
    </p:spTree>
    <p:extLst>
      <p:ext uri="{BB962C8B-B14F-4D97-AF65-F5344CB8AC3E}">
        <p14:creationId xmlns:p14="http://schemas.microsoft.com/office/powerpoint/2010/main" val="4053692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487D36-DC84-47BF-868C-F732BDCA9B3C}"/>
              </a:ext>
            </a:extLst>
          </p:cNvPr>
          <p:cNvSpPr>
            <a:spLocks noGrp="1"/>
          </p:cNvSpPr>
          <p:nvPr>
            <p:ph type="sldNum" sz="quarter" idx="12"/>
          </p:nvPr>
        </p:nvSpPr>
        <p:spPr/>
        <p:txBody>
          <a:bodyPr/>
          <a:lstStyle/>
          <a:p>
            <a:fld id="{6BA4E481-929C-6B40-8F72-F01C1848538C}" type="slidenum">
              <a:rPr lang="en-US" sz="1800" smtClean="0"/>
              <a:t>46</a:t>
            </a:fld>
            <a:endParaRPr lang="en-US" dirty="0"/>
          </a:p>
        </p:txBody>
      </p:sp>
      <p:sp>
        <p:nvSpPr>
          <p:cNvPr id="3" name="Title 1">
            <a:extLst>
              <a:ext uri="{FF2B5EF4-FFF2-40B4-BE49-F238E27FC236}">
                <a16:creationId xmlns:a16="http://schemas.microsoft.com/office/drawing/2014/main" id="{719DE1B6-E17E-4D7B-9BC1-C2D3084DEFC1}"/>
              </a:ext>
            </a:extLst>
          </p:cNvPr>
          <p:cNvSpPr txBox="1">
            <a:spLocks/>
          </p:cNvSpPr>
          <p:nvPr/>
        </p:nvSpPr>
        <p:spPr>
          <a:xfrm>
            <a:off x="0" y="251118"/>
            <a:ext cx="8486272" cy="720028"/>
          </a:xfrm>
          <a:prstGeom prst="rect">
            <a:avLst/>
          </a:prstGeom>
        </p:spPr>
        <p:txBody>
          <a:bodyPr/>
          <a:lstStyle>
            <a:lvl1pPr algn="l" defTabSz="914400" rtl="0" eaLnBrk="1" latinLnBrk="0" hangingPunct="1">
              <a:lnSpc>
                <a:spcPct val="90000"/>
              </a:lnSpc>
              <a:spcBef>
                <a:spcPct val="0"/>
              </a:spcBef>
              <a:buNone/>
              <a:defRPr sz="3600" b="0" i="0" kern="1200" spc="0">
                <a:solidFill>
                  <a:schemeClr val="tx2"/>
                </a:solidFill>
                <a:latin typeface="Franklin Gothic Book" panose="020B0503020102020204" pitchFamily="34" charset="0"/>
                <a:ea typeface="+mj-ea"/>
                <a:cs typeface="+mj-cs"/>
              </a:defRPr>
            </a:lvl1pPr>
          </a:lstStyle>
          <a:p>
            <a:pPr algn="ctr"/>
            <a:r>
              <a:rPr lang="en-US" sz="2000" dirty="0">
                <a:solidFill>
                  <a:schemeClr val="accent6">
                    <a:lumMod val="75000"/>
                  </a:schemeClr>
                </a:solidFill>
                <a:latin typeface="+mn-lt"/>
              </a:rPr>
              <a:t>Treatment escalation based on ctDNA detection is under investigation for patients with </a:t>
            </a:r>
            <a:r>
              <a:rPr lang="en-US" sz="2000" i="1" dirty="0">
                <a:solidFill>
                  <a:schemeClr val="accent6">
                    <a:lumMod val="75000"/>
                  </a:schemeClr>
                </a:solidFill>
                <a:latin typeface="+mn-lt"/>
              </a:rPr>
              <a:t>EGFR</a:t>
            </a:r>
            <a:r>
              <a:rPr lang="en-US" sz="2000" dirty="0">
                <a:solidFill>
                  <a:schemeClr val="accent6">
                    <a:lumMod val="75000"/>
                  </a:schemeClr>
                </a:solidFill>
                <a:latin typeface="+mn-lt"/>
              </a:rPr>
              <a:t> mutations</a:t>
            </a:r>
          </a:p>
        </p:txBody>
      </p:sp>
      <p:pic>
        <p:nvPicPr>
          <p:cNvPr id="4" name="Picture 3">
            <a:extLst>
              <a:ext uri="{FF2B5EF4-FFF2-40B4-BE49-F238E27FC236}">
                <a16:creationId xmlns:a16="http://schemas.microsoft.com/office/drawing/2014/main" id="{DCC48ACB-D51B-4935-ADAB-7589CB498283}"/>
              </a:ext>
            </a:extLst>
          </p:cNvPr>
          <p:cNvPicPr>
            <a:picLocks noChangeAspect="1"/>
          </p:cNvPicPr>
          <p:nvPr/>
        </p:nvPicPr>
        <p:blipFill>
          <a:blip r:embed="rId2"/>
          <a:stretch>
            <a:fillRect/>
          </a:stretch>
        </p:blipFill>
        <p:spPr>
          <a:xfrm>
            <a:off x="2126867" y="949304"/>
            <a:ext cx="5038160" cy="3438153"/>
          </a:xfrm>
          <a:prstGeom prst="rect">
            <a:avLst/>
          </a:prstGeom>
        </p:spPr>
      </p:pic>
      <p:sp>
        <p:nvSpPr>
          <p:cNvPr id="5" name="TextBox 4">
            <a:extLst>
              <a:ext uri="{FF2B5EF4-FFF2-40B4-BE49-F238E27FC236}">
                <a16:creationId xmlns:a16="http://schemas.microsoft.com/office/drawing/2014/main" id="{0DC09374-2737-4F16-9FA6-C5BAFB8A9640}"/>
              </a:ext>
            </a:extLst>
          </p:cNvPr>
          <p:cNvSpPr txBox="1"/>
          <p:nvPr/>
        </p:nvSpPr>
        <p:spPr>
          <a:xfrm>
            <a:off x="3424051" y="4441925"/>
            <a:ext cx="5824223" cy="300082"/>
          </a:xfrm>
          <a:prstGeom prst="rect">
            <a:avLst/>
          </a:prstGeom>
          <a:noFill/>
        </p:spPr>
        <p:txBody>
          <a:bodyPr wrap="square" rtlCol="0">
            <a:spAutoFit/>
          </a:bodyPr>
          <a:lstStyle/>
          <a:p>
            <a:r>
              <a:rPr lang="en-US" sz="1350" dirty="0">
                <a:solidFill>
                  <a:srgbClr val="000000"/>
                </a:solidFill>
                <a:latin typeface="Arial" panose="020B0604020202020204" pitchFamily="34" charset="0"/>
                <a:cs typeface="Arial" panose="020B0604020202020204" pitchFamily="34" charset="0"/>
              </a:rPr>
              <a:t>National Study PI: Helena Yu, MD (MSKCC); Moffitt PI: Bruna Pellini, MD</a:t>
            </a:r>
          </a:p>
        </p:txBody>
      </p:sp>
      <p:cxnSp>
        <p:nvCxnSpPr>
          <p:cNvPr id="6" name="Straight Arrow Connector 5">
            <a:extLst>
              <a:ext uri="{FF2B5EF4-FFF2-40B4-BE49-F238E27FC236}">
                <a16:creationId xmlns:a16="http://schemas.microsoft.com/office/drawing/2014/main" id="{683A064C-24A5-418A-9CFD-BEF4E8C850C8}"/>
              </a:ext>
            </a:extLst>
          </p:cNvPr>
          <p:cNvCxnSpPr>
            <a:cxnSpLocks/>
          </p:cNvCxnSpPr>
          <p:nvPr/>
        </p:nvCxnSpPr>
        <p:spPr>
          <a:xfrm>
            <a:off x="1950300" y="1177940"/>
            <a:ext cx="1211285" cy="480060"/>
          </a:xfrm>
          <a:prstGeom prst="straightConnector1">
            <a:avLst/>
          </a:prstGeom>
          <a:ln w="254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Rectangle: Rounded Corners 6">
            <a:extLst>
              <a:ext uri="{FF2B5EF4-FFF2-40B4-BE49-F238E27FC236}">
                <a16:creationId xmlns:a16="http://schemas.microsoft.com/office/drawing/2014/main" id="{53A61B84-77D6-46A0-A9DB-2FFAE04CCBC7}"/>
              </a:ext>
            </a:extLst>
          </p:cNvPr>
          <p:cNvSpPr/>
          <p:nvPr/>
        </p:nvSpPr>
        <p:spPr>
          <a:xfrm>
            <a:off x="445886" y="966647"/>
            <a:ext cx="1416131" cy="4923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500" dirty="0">
                <a:latin typeface="Arial" panose="020B0604020202020204" pitchFamily="34" charset="0"/>
                <a:cs typeface="Arial" panose="020B0604020202020204" pitchFamily="34" charset="0"/>
              </a:rPr>
              <a:t>3 weeks into therapy</a:t>
            </a:r>
          </a:p>
        </p:txBody>
      </p:sp>
      <p:sp>
        <p:nvSpPr>
          <p:cNvPr id="8" name="TextBox 7">
            <a:extLst>
              <a:ext uri="{FF2B5EF4-FFF2-40B4-BE49-F238E27FC236}">
                <a16:creationId xmlns:a16="http://schemas.microsoft.com/office/drawing/2014/main" id="{FCF0C032-B8F2-4FC8-906D-DEBAB8826F49}"/>
              </a:ext>
            </a:extLst>
          </p:cNvPr>
          <p:cNvSpPr txBox="1"/>
          <p:nvPr/>
        </p:nvSpPr>
        <p:spPr>
          <a:xfrm>
            <a:off x="2555942" y="867281"/>
            <a:ext cx="1779734" cy="369332"/>
          </a:xfrm>
          <a:prstGeom prst="rect">
            <a:avLst/>
          </a:prstGeom>
          <a:noFill/>
        </p:spPr>
        <p:txBody>
          <a:bodyPr wrap="square">
            <a:spAutoFit/>
          </a:bodyPr>
          <a:lstStyle/>
          <a:p>
            <a:pPr algn="ctr"/>
            <a:r>
              <a:rPr lang="en-US" sz="1800" b="1" dirty="0">
                <a:solidFill>
                  <a:srgbClr val="00B050"/>
                </a:solidFill>
                <a:latin typeface="Arial" panose="020B0604020202020204" pitchFamily="34" charset="0"/>
                <a:cs typeface="Arial" panose="020B0604020202020204" pitchFamily="34" charset="0"/>
              </a:rPr>
              <a:t>NCT04410796</a:t>
            </a:r>
          </a:p>
        </p:txBody>
      </p:sp>
    </p:spTree>
    <p:extLst>
      <p:ext uri="{BB962C8B-B14F-4D97-AF65-F5344CB8AC3E}">
        <p14:creationId xmlns:p14="http://schemas.microsoft.com/office/powerpoint/2010/main" val="308065323"/>
      </p:ext>
    </p:extLst>
  </p:cSld>
  <p:clrMapOvr>
    <a:masterClrMapping/>
  </p:clrMapOvr>
  <mc:AlternateContent xmlns:mc="http://schemas.openxmlformats.org/markup-compatibility/2006" xmlns:p14="http://schemas.microsoft.com/office/powerpoint/2010/main">
    <mc:Choice Requires="p14">
      <p:transition spd="slow" p14:dur="105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E1239059-FB55-4ABF-99E5-2818D2921B5E}"/>
              </a:ext>
            </a:extLst>
          </p:cNvPr>
          <p:cNvSpPr>
            <a:spLocks noGrp="1" noChangeArrowheads="1"/>
          </p:cNvSpPr>
          <p:nvPr>
            <p:ph type="title"/>
          </p:nvPr>
        </p:nvSpPr>
        <p:spPr bwMode="auto">
          <a:xfrm>
            <a:off x="143032" y="173831"/>
            <a:ext cx="7772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eaLnBrk="1" hangingPunct="1"/>
            <a:r>
              <a:rPr lang="en-US" altLang="en-US" sz="3000" b="0" dirty="0"/>
              <a:t>Outline</a:t>
            </a:r>
          </a:p>
        </p:txBody>
      </p:sp>
      <p:sp>
        <p:nvSpPr>
          <p:cNvPr id="2" name="Rectangle 3">
            <a:extLst>
              <a:ext uri="{FF2B5EF4-FFF2-40B4-BE49-F238E27FC236}">
                <a16:creationId xmlns:a16="http://schemas.microsoft.com/office/drawing/2014/main" id="{B4C0CEE2-4573-48DF-BABA-6C447D6DC9AD}"/>
              </a:ext>
            </a:extLst>
          </p:cNvPr>
          <p:cNvSpPr>
            <a:spLocks noGrp="1" noChangeArrowheads="1"/>
          </p:cNvSpPr>
          <p:nvPr>
            <p:ph type="body" idx="1"/>
          </p:nvPr>
        </p:nvSpPr>
        <p:spPr bwMode="auto">
          <a:xfrm>
            <a:off x="143032" y="783431"/>
            <a:ext cx="8297705" cy="3581400"/>
          </a:xfrm>
        </p:spPr>
        <p:txBody>
          <a:bodyPr vert="horz" wrap="square" lIns="91440" tIns="45720" rIns="91440" bIns="45720" numCol="1" rtlCol="0" anchor="t" anchorCtr="0" compatLnSpc="1">
            <a:prstTxWarp prst="textNoShape">
              <a:avLst/>
            </a:prstTxWarp>
            <a:noAutofit/>
          </a:bodyPr>
          <a:lstStyle/>
          <a:p>
            <a:pPr marL="214313" indent="-214313"/>
            <a:r>
              <a:rPr lang="en-US" dirty="0"/>
              <a:t>ctDNA definition &amp; sources of ctDNA</a:t>
            </a:r>
          </a:p>
          <a:p>
            <a:pPr marL="214313" indent="-214313"/>
            <a:r>
              <a:rPr lang="en-US" dirty="0"/>
              <a:t>Tumor-informed vs. tumor-naïve assays</a:t>
            </a:r>
          </a:p>
          <a:p>
            <a:pPr marL="214313" indent="-214313"/>
            <a:r>
              <a:rPr lang="en-US" dirty="0"/>
              <a:t>ctDNA applications in oncology:</a:t>
            </a:r>
          </a:p>
          <a:p>
            <a:pPr marL="685800" lvl="1" indent="-342900">
              <a:buFont typeface="Courier New" panose="02070309020205020404" pitchFamily="49" charset="0"/>
              <a:buChar char="o"/>
            </a:pPr>
            <a:r>
              <a:rPr lang="en-US" dirty="0">
                <a:solidFill>
                  <a:srgbClr val="000000"/>
                </a:solidFill>
                <a:latin typeface="Arial" panose="020B0604020202020204" pitchFamily="34" charset="0"/>
                <a:cs typeface="Arial" panose="020B0604020202020204" pitchFamily="34" charset="0"/>
              </a:rPr>
              <a:t>Treatment Monitoring </a:t>
            </a:r>
          </a:p>
          <a:p>
            <a:pPr marL="685800" lvl="1" indent="-342900">
              <a:buFont typeface="Courier New" panose="02070309020205020404" pitchFamily="49" charset="0"/>
              <a:buChar char="o"/>
            </a:pPr>
            <a:r>
              <a:rPr lang="en-US" dirty="0">
                <a:solidFill>
                  <a:srgbClr val="0066FF"/>
                </a:solidFill>
                <a:latin typeface="Arial" panose="020B0604020202020204" pitchFamily="34" charset="0"/>
                <a:cs typeface="Arial" panose="020B0604020202020204" pitchFamily="34" charset="0"/>
              </a:rPr>
              <a:t>Minimal residual disease (MRD) detection</a:t>
            </a:r>
          </a:p>
          <a:p>
            <a:pPr eaLnBrk="1" hangingPunct="1">
              <a:defRPr/>
            </a:pPr>
            <a:endParaRPr lang="en-US" altLang="en-US" dirty="0">
              <a:solidFill>
                <a:srgbClr val="000000"/>
              </a:solidFill>
              <a:latin typeface="Arial" panose="020B0604020202020204" pitchFamily="34" charset="0"/>
              <a:cs typeface="Times" panose="02020603050405020304" pitchFamily="18" charset="0"/>
            </a:endParaRPr>
          </a:p>
          <a:p>
            <a:pPr eaLnBrk="1" hangingPunct="1">
              <a:defRPr/>
            </a:pPr>
            <a:endParaRPr lang="en-US" altLang="en-US" sz="2400" dirty="0">
              <a:cs typeface="Times" panose="02020603050405020304" pitchFamily="18" charset="0"/>
            </a:endParaRPr>
          </a:p>
          <a:p>
            <a:pPr eaLnBrk="1" hangingPunct="1">
              <a:defRPr/>
            </a:pPr>
            <a:endParaRPr lang="en-US" altLang="en-US" sz="2400" dirty="0">
              <a:cs typeface="Times" panose="02020603050405020304" pitchFamily="18" charset="0"/>
            </a:endParaRPr>
          </a:p>
          <a:p>
            <a:pPr eaLnBrk="1" hangingPunct="1">
              <a:defRPr/>
            </a:pPr>
            <a:endParaRPr lang="en-US" altLang="en-US" sz="2000" dirty="0">
              <a:cs typeface="Times" panose="02020603050405020304" pitchFamily="18" charset="0"/>
            </a:endParaRPr>
          </a:p>
          <a:p>
            <a:pPr marL="0" indent="0">
              <a:buNone/>
              <a:defRPr/>
            </a:pPr>
            <a:endParaRPr lang="en-US" altLang="en-US" sz="2400" dirty="0">
              <a:latin typeface="Times" panose="02020603050405020304" pitchFamily="18" charset="0"/>
              <a:cs typeface="Times" panose="02020603050405020304" pitchFamily="18" charset="0"/>
            </a:endParaRPr>
          </a:p>
          <a:p>
            <a:pPr eaLnBrk="1" hangingPunct="1">
              <a:defRPr/>
            </a:pPr>
            <a:endParaRPr lang="en-US" altLang="en-US" sz="2400" dirty="0">
              <a:latin typeface="Times" panose="02020603050405020304" pitchFamily="18" charset="0"/>
              <a:cs typeface="Times" panose="02020603050405020304" pitchFamily="18" charset="0"/>
            </a:endParaRPr>
          </a:p>
        </p:txBody>
      </p:sp>
      <p:sp>
        <p:nvSpPr>
          <p:cNvPr id="4" name="Slide Number Placeholder 3">
            <a:extLst>
              <a:ext uri="{FF2B5EF4-FFF2-40B4-BE49-F238E27FC236}">
                <a16:creationId xmlns:a16="http://schemas.microsoft.com/office/drawing/2014/main" id="{0F6F3661-1503-424D-A509-26A746986851}"/>
              </a:ext>
            </a:extLst>
          </p:cNvPr>
          <p:cNvSpPr>
            <a:spLocks noGrp="1"/>
          </p:cNvSpPr>
          <p:nvPr>
            <p:ph type="sldNum" sz="quarter" idx="12"/>
          </p:nvPr>
        </p:nvSpPr>
        <p:spPr>
          <a:xfrm>
            <a:off x="6112180" y="4769644"/>
            <a:ext cx="2929619" cy="273844"/>
          </a:xfrm>
        </p:spPr>
        <p:txBody>
          <a:bodyPr/>
          <a:lstStyle/>
          <a:p>
            <a:pPr algn="r"/>
            <a:fld id="{6BA4E481-929C-6B40-8F72-F01C1848538C}" type="slidenum">
              <a:rPr lang="en-US" smtClean="0"/>
              <a:pPr algn="r"/>
              <a:t>47</a:t>
            </a:fld>
            <a:endParaRPr lang="en-US" dirty="0"/>
          </a:p>
        </p:txBody>
      </p:sp>
      <p:sp>
        <p:nvSpPr>
          <p:cNvPr id="3" name="TextBox 2">
            <a:extLst>
              <a:ext uri="{FF2B5EF4-FFF2-40B4-BE49-F238E27FC236}">
                <a16:creationId xmlns:a16="http://schemas.microsoft.com/office/drawing/2014/main" id="{E27F89C0-28A7-B99E-35D4-FC26409C443B}"/>
              </a:ext>
            </a:extLst>
          </p:cNvPr>
          <p:cNvSpPr txBox="1"/>
          <p:nvPr/>
        </p:nvSpPr>
        <p:spPr>
          <a:xfrm>
            <a:off x="143032" y="147785"/>
            <a:ext cx="4608094" cy="461665"/>
          </a:xfrm>
          <a:prstGeom prst="rect">
            <a:avLst/>
          </a:prstGeom>
          <a:noFill/>
        </p:spPr>
        <p:txBody>
          <a:bodyPr wrap="square">
            <a:spAutoFit/>
          </a:bodyPr>
          <a:lstStyle/>
          <a:p>
            <a:r>
              <a:rPr lang="en-US" altLang="en-US" sz="2400" b="0" dirty="0">
                <a:solidFill>
                  <a:schemeClr val="accent6">
                    <a:lumMod val="75000"/>
                  </a:schemeClr>
                </a:solidFill>
                <a:latin typeface="Arial" panose="020B0604020202020204" pitchFamily="34" charset="0"/>
                <a:cs typeface="Arial" panose="020B0604020202020204" pitchFamily="34" charset="0"/>
              </a:rPr>
              <a:t>Outline</a:t>
            </a:r>
            <a:endParaRPr lang="en-US" dirty="0">
              <a:solidFill>
                <a:schemeClr val="accent6">
                  <a:lumMod val="75000"/>
                </a:schemeClr>
              </a:solidFill>
            </a:endParaRPr>
          </a:p>
        </p:txBody>
      </p:sp>
    </p:spTree>
    <p:extLst>
      <p:ext uri="{BB962C8B-B14F-4D97-AF65-F5344CB8AC3E}">
        <p14:creationId xmlns:p14="http://schemas.microsoft.com/office/powerpoint/2010/main" val="2641562613"/>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61E35E-8085-4765-939C-2CA762133F7B}"/>
              </a:ext>
            </a:extLst>
          </p:cNvPr>
          <p:cNvSpPr>
            <a:spLocks noGrp="1"/>
          </p:cNvSpPr>
          <p:nvPr>
            <p:ph type="sldNum" sz="quarter" idx="12"/>
          </p:nvPr>
        </p:nvSpPr>
        <p:spPr/>
        <p:txBody>
          <a:bodyPr/>
          <a:lstStyle/>
          <a:p>
            <a:fld id="{6BA4E481-929C-6B40-8F72-F01C1848538C}" type="slidenum">
              <a:rPr lang="en-US" smtClean="0"/>
              <a:pPr/>
              <a:t>48</a:t>
            </a:fld>
            <a:endParaRPr lang="en-US" dirty="0"/>
          </a:p>
        </p:txBody>
      </p:sp>
      <p:pic>
        <p:nvPicPr>
          <p:cNvPr id="5" name="Picture 4">
            <a:extLst>
              <a:ext uri="{FF2B5EF4-FFF2-40B4-BE49-F238E27FC236}">
                <a16:creationId xmlns:a16="http://schemas.microsoft.com/office/drawing/2014/main" id="{D5F18F5B-6A62-4781-8DF3-EABE6EA4DE90}"/>
              </a:ext>
            </a:extLst>
          </p:cNvPr>
          <p:cNvPicPr>
            <a:picLocks noChangeAspect="1"/>
          </p:cNvPicPr>
          <p:nvPr/>
        </p:nvPicPr>
        <p:blipFill>
          <a:blip r:embed="rId2"/>
          <a:stretch>
            <a:fillRect/>
          </a:stretch>
        </p:blipFill>
        <p:spPr>
          <a:xfrm>
            <a:off x="3188823" y="1829257"/>
            <a:ext cx="5618295" cy="2227273"/>
          </a:xfrm>
          <a:prstGeom prst="rect">
            <a:avLst/>
          </a:prstGeom>
        </p:spPr>
      </p:pic>
      <p:pic>
        <p:nvPicPr>
          <p:cNvPr id="6" name="Picture 5">
            <a:extLst>
              <a:ext uri="{FF2B5EF4-FFF2-40B4-BE49-F238E27FC236}">
                <a16:creationId xmlns:a16="http://schemas.microsoft.com/office/drawing/2014/main" id="{31BC730A-E406-4CB0-A360-C986988182EF}"/>
              </a:ext>
            </a:extLst>
          </p:cNvPr>
          <p:cNvPicPr>
            <a:picLocks noChangeAspect="1"/>
          </p:cNvPicPr>
          <p:nvPr/>
        </p:nvPicPr>
        <p:blipFill>
          <a:blip r:embed="rId3"/>
          <a:stretch>
            <a:fillRect/>
          </a:stretch>
        </p:blipFill>
        <p:spPr>
          <a:xfrm>
            <a:off x="217978" y="1662993"/>
            <a:ext cx="2852789" cy="2559800"/>
          </a:xfrm>
          <a:prstGeom prst="rect">
            <a:avLst/>
          </a:prstGeom>
        </p:spPr>
      </p:pic>
      <p:sp>
        <p:nvSpPr>
          <p:cNvPr id="7" name="Title 1">
            <a:extLst>
              <a:ext uri="{FF2B5EF4-FFF2-40B4-BE49-F238E27FC236}">
                <a16:creationId xmlns:a16="http://schemas.microsoft.com/office/drawing/2014/main" id="{C0B5DBAD-1103-4B69-B5C9-87EEFBD254E6}"/>
              </a:ext>
            </a:extLst>
          </p:cNvPr>
          <p:cNvSpPr txBox="1">
            <a:spLocks/>
          </p:cNvSpPr>
          <p:nvPr/>
        </p:nvSpPr>
        <p:spPr>
          <a:xfrm>
            <a:off x="114751" y="242469"/>
            <a:ext cx="8229600" cy="717450"/>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algn="ctr"/>
            <a:r>
              <a:rPr lang="en-US" sz="2100" b="0" dirty="0">
                <a:solidFill>
                  <a:srgbClr val="002060"/>
                </a:solidFill>
              </a:rPr>
              <a:t>ctDNA can detect minimal residual disease (MRD) and it is a prognostic biomarker</a:t>
            </a:r>
          </a:p>
        </p:txBody>
      </p:sp>
      <p:sp>
        <p:nvSpPr>
          <p:cNvPr id="8" name="TextBox 7">
            <a:extLst>
              <a:ext uri="{FF2B5EF4-FFF2-40B4-BE49-F238E27FC236}">
                <a16:creationId xmlns:a16="http://schemas.microsoft.com/office/drawing/2014/main" id="{48A3274B-5AA7-4F06-AC75-4AEE518AEB79}"/>
              </a:ext>
            </a:extLst>
          </p:cNvPr>
          <p:cNvSpPr txBox="1"/>
          <p:nvPr/>
        </p:nvSpPr>
        <p:spPr>
          <a:xfrm>
            <a:off x="18498" y="959919"/>
            <a:ext cx="3251749" cy="784830"/>
          </a:xfrm>
          <a:prstGeom prst="rect">
            <a:avLst/>
          </a:prstGeom>
          <a:noFill/>
        </p:spPr>
        <p:txBody>
          <a:bodyPr wrap="square" rtlCol="0">
            <a:spAutoFit/>
          </a:bodyPr>
          <a:lstStyle/>
          <a:p>
            <a:pPr algn="ctr"/>
            <a:r>
              <a:rPr lang="en-US" sz="1500" dirty="0">
                <a:solidFill>
                  <a:srgbClr val="0070C0"/>
                </a:solidFill>
                <a:latin typeface="Arial" panose="020B0604020202020204" pitchFamily="34" charset="0"/>
                <a:cs typeface="Arial" panose="020B0604020202020204" pitchFamily="34" charset="0"/>
              </a:rPr>
              <a:t>Stages I-III NSCLC</a:t>
            </a:r>
          </a:p>
          <a:p>
            <a:pPr algn="ctr"/>
            <a:r>
              <a:rPr lang="en-US" sz="1500" dirty="0">
                <a:solidFill>
                  <a:srgbClr val="0070C0"/>
                </a:solidFill>
                <a:latin typeface="Arial" panose="020B0604020202020204" pitchFamily="34" charset="0"/>
                <a:cs typeface="Arial" panose="020B0604020202020204" pitchFamily="34" charset="0"/>
              </a:rPr>
              <a:t>Tumor-informed assay </a:t>
            </a:r>
          </a:p>
          <a:p>
            <a:pPr algn="ctr"/>
            <a:r>
              <a:rPr lang="en-US" sz="1500" dirty="0">
                <a:solidFill>
                  <a:srgbClr val="0070C0"/>
                </a:solidFill>
                <a:latin typeface="Arial" panose="020B0604020202020204" pitchFamily="34" charset="0"/>
                <a:cs typeface="Arial" panose="020B0604020202020204" pitchFamily="34" charset="0"/>
              </a:rPr>
              <a:t>(Signatera™)</a:t>
            </a:r>
            <a:endParaRPr lang="en-US" sz="1800" dirty="0">
              <a:solidFill>
                <a:srgbClr val="0070C0"/>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25545B4-2E56-4CBB-87F4-E88A75C29911}"/>
              </a:ext>
            </a:extLst>
          </p:cNvPr>
          <p:cNvSpPr txBox="1"/>
          <p:nvPr/>
        </p:nvSpPr>
        <p:spPr>
          <a:xfrm>
            <a:off x="4821822" y="959919"/>
            <a:ext cx="2352299" cy="784830"/>
          </a:xfrm>
          <a:prstGeom prst="rect">
            <a:avLst/>
          </a:prstGeom>
          <a:noFill/>
        </p:spPr>
        <p:txBody>
          <a:bodyPr wrap="square" rtlCol="0">
            <a:spAutoFit/>
          </a:bodyPr>
          <a:lstStyle/>
          <a:p>
            <a:pPr algn="ctr"/>
            <a:r>
              <a:rPr lang="en-US" sz="1500" dirty="0">
                <a:solidFill>
                  <a:srgbClr val="C00000"/>
                </a:solidFill>
                <a:latin typeface="Arial" panose="020B0604020202020204" pitchFamily="34" charset="0"/>
                <a:cs typeface="Arial" panose="020B0604020202020204" pitchFamily="34" charset="0"/>
              </a:rPr>
              <a:t>Stages I-III NSCLC</a:t>
            </a:r>
          </a:p>
          <a:p>
            <a:pPr algn="ctr"/>
            <a:r>
              <a:rPr lang="en-US" sz="1500" dirty="0">
                <a:solidFill>
                  <a:srgbClr val="C00000"/>
                </a:solidFill>
                <a:latin typeface="Arial" panose="020B0604020202020204" pitchFamily="34" charset="0"/>
                <a:cs typeface="Arial" panose="020B0604020202020204" pitchFamily="34" charset="0"/>
              </a:rPr>
              <a:t>Tumor-naïve assay (CAPP-Seq)</a:t>
            </a:r>
          </a:p>
        </p:txBody>
      </p:sp>
      <p:sp>
        <p:nvSpPr>
          <p:cNvPr id="10" name="Text Placeholder 4">
            <a:extLst>
              <a:ext uri="{FF2B5EF4-FFF2-40B4-BE49-F238E27FC236}">
                <a16:creationId xmlns:a16="http://schemas.microsoft.com/office/drawing/2014/main" id="{E277228D-3EDD-46F1-A953-E5B797AA58C3}"/>
              </a:ext>
            </a:extLst>
          </p:cNvPr>
          <p:cNvSpPr txBox="1">
            <a:spLocks/>
          </p:cNvSpPr>
          <p:nvPr/>
        </p:nvSpPr>
        <p:spPr>
          <a:xfrm>
            <a:off x="4870861" y="4454826"/>
            <a:ext cx="3793832" cy="415528"/>
          </a:xfrm>
          <a:prstGeom prst="rect">
            <a:avLst/>
          </a:prstGeom>
        </p:spPr>
        <p:txBody>
          <a:bodyPr>
            <a:noAutofit/>
          </a:bodyPr>
          <a:lstStyle>
            <a:lvl1pPr marL="342900" indent="-342900" algn="l" defTabSz="914400" rtl="0" eaLnBrk="1" latinLnBrk="0" hangingPunct="1">
              <a:lnSpc>
                <a:spcPct val="100000"/>
              </a:lnSpc>
              <a:spcBef>
                <a:spcPts val="1000"/>
              </a:spcBef>
              <a:buClr>
                <a:srgbClr val="0076A9"/>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76A9"/>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76A9"/>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76A9"/>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None/>
            </a:pPr>
            <a:r>
              <a:rPr lang="en-US" sz="1400" dirty="0">
                <a:solidFill>
                  <a:srgbClr val="000000"/>
                </a:solidFill>
              </a:rPr>
              <a:t>Abbosh C et al. </a:t>
            </a:r>
            <a:r>
              <a:rPr lang="en-US" sz="1400" i="1" dirty="0">
                <a:solidFill>
                  <a:srgbClr val="000000"/>
                </a:solidFill>
              </a:rPr>
              <a:t>Nature</a:t>
            </a:r>
            <a:r>
              <a:rPr lang="en-US" sz="1400" dirty="0">
                <a:solidFill>
                  <a:srgbClr val="000000"/>
                </a:solidFill>
              </a:rPr>
              <a:t>. 2017</a:t>
            </a:r>
          </a:p>
          <a:p>
            <a:pPr marL="0" indent="0" algn="r">
              <a:spcBef>
                <a:spcPts val="0"/>
              </a:spcBef>
              <a:buNone/>
            </a:pPr>
            <a:r>
              <a:rPr lang="en-US" sz="1400" dirty="0">
                <a:solidFill>
                  <a:srgbClr val="000000"/>
                </a:solidFill>
              </a:rPr>
              <a:t>Chaudhuri A et al. </a:t>
            </a:r>
            <a:r>
              <a:rPr lang="en-US" sz="1400" i="1" dirty="0">
                <a:solidFill>
                  <a:srgbClr val="000000"/>
                </a:solidFill>
              </a:rPr>
              <a:t>Cancer Discov</a:t>
            </a:r>
            <a:r>
              <a:rPr lang="en-US" sz="1400" dirty="0">
                <a:solidFill>
                  <a:srgbClr val="000000"/>
                </a:solidFill>
              </a:rPr>
              <a:t>. 2017</a:t>
            </a:r>
          </a:p>
        </p:txBody>
      </p:sp>
    </p:spTree>
    <p:extLst>
      <p:ext uri="{BB962C8B-B14F-4D97-AF65-F5344CB8AC3E}">
        <p14:creationId xmlns:p14="http://schemas.microsoft.com/office/powerpoint/2010/main" val="40400181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637EAD-731D-4993-A89A-8F0619854905}"/>
              </a:ext>
            </a:extLst>
          </p:cNvPr>
          <p:cNvSpPr>
            <a:spLocks noGrp="1"/>
          </p:cNvSpPr>
          <p:nvPr>
            <p:ph type="sldNum" sz="quarter" idx="12"/>
          </p:nvPr>
        </p:nvSpPr>
        <p:spPr/>
        <p:txBody>
          <a:bodyPr/>
          <a:lstStyle/>
          <a:p>
            <a:fld id="{6BA4E481-929C-6B40-8F72-F01C1848538C}" type="slidenum">
              <a:rPr lang="en-US" smtClean="0"/>
              <a:t>49</a:t>
            </a:fld>
            <a:endParaRPr lang="en-US" dirty="0"/>
          </a:p>
        </p:txBody>
      </p:sp>
      <p:grpSp>
        <p:nvGrpSpPr>
          <p:cNvPr id="7" name="Group 6">
            <a:extLst>
              <a:ext uri="{FF2B5EF4-FFF2-40B4-BE49-F238E27FC236}">
                <a16:creationId xmlns:a16="http://schemas.microsoft.com/office/drawing/2014/main" id="{DBA83EB1-F7B6-48A0-95F7-3EE5FB608CD1}"/>
              </a:ext>
            </a:extLst>
          </p:cNvPr>
          <p:cNvGrpSpPr/>
          <p:nvPr/>
        </p:nvGrpSpPr>
        <p:grpSpPr>
          <a:xfrm>
            <a:off x="577330" y="831056"/>
            <a:ext cx="7508081" cy="3486151"/>
            <a:chOff x="1090612" y="1104899"/>
            <a:chExt cx="10010775" cy="4648201"/>
          </a:xfrm>
        </p:grpSpPr>
        <p:pic>
          <p:nvPicPr>
            <p:cNvPr id="4" name="Picture 3">
              <a:extLst>
                <a:ext uri="{FF2B5EF4-FFF2-40B4-BE49-F238E27FC236}">
                  <a16:creationId xmlns:a16="http://schemas.microsoft.com/office/drawing/2014/main" id="{3CE90227-D4A1-43EB-8C2F-24BF33CD14BC}"/>
                </a:ext>
              </a:extLst>
            </p:cNvPr>
            <p:cNvPicPr>
              <a:picLocks noChangeAspect="1"/>
            </p:cNvPicPr>
            <p:nvPr/>
          </p:nvPicPr>
          <p:blipFill>
            <a:blip r:embed="rId2"/>
            <a:stretch>
              <a:fillRect/>
            </a:stretch>
          </p:blipFill>
          <p:spPr>
            <a:xfrm>
              <a:off x="1090612" y="1104900"/>
              <a:ext cx="10010775" cy="4648200"/>
            </a:xfrm>
            <a:prstGeom prst="rect">
              <a:avLst/>
            </a:prstGeom>
          </p:spPr>
        </p:pic>
        <p:pic>
          <p:nvPicPr>
            <p:cNvPr id="6" name="Picture 5">
              <a:extLst>
                <a:ext uri="{FF2B5EF4-FFF2-40B4-BE49-F238E27FC236}">
                  <a16:creationId xmlns:a16="http://schemas.microsoft.com/office/drawing/2014/main" id="{041286BA-2D10-451C-A944-167A79D648C1}"/>
                </a:ext>
              </a:extLst>
            </p:cNvPr>
            <p:cNvPicPr>
              <a:picLocks noChangeAspect="1"/>
            </p:cNvPicPr>
            <p:nvPr/>
          </p:nvPicPr>
          <p:blipFill>
            <a:blip r:embed="rId3"/>
            <a:stretch>
              <a:fillRect/>
            </a:stretch>
          </p:blipFill>
          <p:spPr>
            <a:xfrm>
              <a:off x="9967912" y="1104899"/>
              <a:ext cx="1133475" cy="1059473"/>
            </a:xfrm>
            <a:prstGeom prst="rect">
              <a:avLst/>
            </a:prstGeom>
          </p:spPr>
        </p:pic>
      </p:grpSp>
      <p:sp>
        <p:nvSpPr>
          <p:cNvPr id="8" name="Title 1">
            <a:extLst>
              <a:ext uri="{FF2B5EF4-FFF2-40B4-BE49-F238E27FC236}">
                <a16:creationId xmlns:a16="http://schemas.microsoft.com/office/drawing/2014/main" id="{0D59C8EB-FB06-4DC3-BB17-95209B56A276}"/>
              </a:ext>
            </a:extLst>
          </p:cNvPr>
          <p:cNvSpPr txBox="1">
            <a:spLocks/>
          </p:cNvSpPr>
          <p:nvPr/>
        </p:nvSpPr>
        <p:spPr>
          <a:xfrm>
            <a:off x="236170" y="111029"/>
            <a:ext cx="7928184" cy="720028"/>
          </a:xfrm>
          <a:prstGeom prst="rect">
            <a:avLst/>
          </a:prstGeom>
        </p:spPr>
        <p:txBody>
          <a:bodyPr/>
          <a:lstStyle>
            <a:lvl1pPr algn="l" defTabSz="914400" rtl="0" eaLnBrk="1" latinLnBrk="0" hangingPunct="1">
              <a:lnSpc>
                <a:spcPct val="90000"/>
              </a:lnSpc>
              <a:spcBef>
                <a:spcPct val="0"/>
              </a:spcBef>
              <a:buNone/>
              <a:defRPr sz="3600" b="0" i="0" kern="1200" spc="0">
                <a:solidFill>
                  <a:schemeClr val="tx2"/>
                </a:solidFill>
                <a:latin typeface="Franklin Gothic Medium" panose="020B0603020102020204" pitchFamily="34" charset="0"/>
                <a:ea typeface="+mj-ea"/>
                <a:cs typeface="+mj-cs"/>
              </a:defRPr>
            </a:lvl1pPr>
          </a:lstStyle>
          <a:p>
            <a:pPr algn="ctr"/>
            <a:r>
              <a:rPr lang="en-US" sz="2400" dirty="0">
                <a:solidFill>
                  <a:schemeClr val="accent6">
                    <a:lumMod val="75000"/>
                  </a:schemeClr>
                </a:solidFill>
                <a:latin typeface="+mn-lt"/>
              </a:rPr>
              <a:t>IMpower-010: data suggests adjuvant atezolizumab delays conversion to ctDNA +</a:t>
            </a:r>
            <a:endParaRPr lang="en-US" sz="2100" dirty="0">
              <a:solidFill>
                <a:schemeClr val="accent6">
                  <a:lumMod val="75000"/>
                </a:schemeClr>
              </a:solidFill>
              <a:latin typeface="+mn-lt"/>
            </a:endParaRPr>
          </a:p>
        </p:txBody>
      </p:sp>
      <p:sp>
        <p:nvSpPr>
          <p:cNvPr id="9" name="TextBox 8">
            <a:extLst>
              <a:ext uri="{FF2B5EF4-FFF2-40B4-BE49-F238E27FC236}">
                <a16:creationId xmlns:a16="http://schemas.microsoft.com/office/drawing/2014/main" id="{E90CCA92-8544-41BC-B128-EEBCA67E1620}"/>
              </a:ext>
            </a:extLst>
          </p:cNvPr>
          <p:cNvSpPr txBox="1"/>
          <p:nvPr/>
        </p:nvSpPr>
        <p:spPr>
          <a:xfrm>
            <a:off x="5401283" y="939630"/>
            <a:ext cx="1031450" cy="646331"/>
          </a:xfrm>
          <a:prstGeom prst="rect">
            <a:avLst/>
          </a:prstGeom>
          <a:noFill/>
        </p:spPr>
        <p:txBody>
          <a:bodyPr wrap="square" rtlCol="0">
            <a:spAutoFit/>
          </a:bodyPr>
          <a:lstStyle/>
          <a:p>
            <a:r>
              <a:rPr lang="en-US" sz="1200" dirty="0">
                <a:solidFill>
                  <a:schemeClr val="bg1"/>
                </a:solidFill>
              </a:rPr>
              <a:t>Post-Chemo clearance status</a:t>
            </a:r>
          </a:p>
        </p:txBody>
      </p:sp>
      <p:pic>
        <p:nvPicPr>
          <p:cNvPr id="10" name="Picture 9">
            <a:extLst>
              <a:ext uri="{FF2B5EF4-FFF2-40B4-BE49-F238E27FC236}">
                <a16:creationId xmlns:a16="http://schemas.microsoft.com/office/drawing/2014/main" id="{AA4988EF-7D0C-410A-9925-F9A9001EC5AB}"/>
              </a:ext>
            </a:extLst>
          </p:cNvPr>
          <p:cNvPicPr>
            <a:picLocks noChangeAspect="1"/>
          </p:cNvPicPr>
          <p:nvPr/>
        </p:nvPicPr>
        <p:blipFill>
          <a:blip r:embed="rId4"/>
          <a:stretch>
            <a:fillRect/>
          </a:stretch>
        </p:blipFill>
        <p:spPr>
          <a:xfrm>
            <a:off x="1835591" y="4522884"/>
            <a:ext cx="4907756" cy="514350"/>
          </a:xfrm>
          <a:prstGeom prst="rect">
            <a:avLst/>
          </a:prstGeom>
        </p:spPr>
      </p:pic>
      <p:sp>
        <p:nvSpPr>
          <p:cNvPr id="3" name="Frame 2">
            <a:extLst>
              <a:ext uri="{FF2B5EF4-FFF2-40B4-BE49-F238E27FC236}">
                <a16:creationId xmlns:a16="http://schemas.microsoft.com/office/drawing/2014/main" id="{0CE81A0E-8EB9-481B-A1A0-22748F213BC8}"/>
              </a:ext>
            </a:extLst>
          </p:cNvPr>
          <p:cNvSpPr/>
          <p:nvPr/>
        </p:nvSpPr>
        <p:spPr>
          <a:xfrm>
            <a:off x="5401283" y="2733757"/>
            <a:ext cx="2684128" cy="1028700"/>
          </a:xfrm>
          <a:prstGeom prst="frame">
            <a:avLst>
              <a:gd name="adj1" fmla="val 790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 name="Frame 4">
            <a:extLst>
              <a:ext uri="{FF2B5EF4-FFF2-40B4-BE49-F238E27FC236}">
                <a16:creationId xmlns:a16="http://schemas.microsoft.com/office/drawing/2014/main" id="{57ED5D8A-3348-4673-826C-FDCA9F51B736}"/>
              </a:ext>
            </a:extLst>
          </p:cNvPr>
          <p:cNvSpPr/>
          <p:nvPr/>
        </p:nvSpPr>
        <p:spPr>
          <a:xfrm>
            <a:off x="5401282" y="1625660"/>
            <a:ext cx="2587688" cy="1028700"/>
          </a:xfrm>
          <a:prstGeom prst="frame">
            <a:avLst>
              <a:gd name="adj1" fmla="val 675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Tree>
    <p:extLst>
      <p:ext uri="{BB962C8B-B14F-4D97-AF65-F5344CB8AC3E}">
        <p14:creationId xmlns:p14="http://schemas.microsoft.com/office/powerpoint/2010/main" val="4204642542"/>
      </p:ext>
    </p:extLst>
  </p:cSld>
  <p:clrMapOvr>
    <a:masterClrMapping/>
  </p:clrMapOvr>
  <mc:AlternateContent xmlns:mc="http://schemas.openxmlformats.org/markup-compatibility/2006" xmlns:p14="http://schemas.microsoft.com/office/powerpoint/2010/main">
    <mc:Choice Requires="p14">
      <p:transition spd="slow" p14:dur="10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8E9949-0FDD-9EF8-31A2-9E4C3BA5A5D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C97F20-150A-2CC1-7B9D-4B8B30218AB6}"/>
              </a:ext>
            </a:extLst>
          </p:cNvPr>
          <p:cNvSpPr>
            <a:spLocks noGrp="1"/>
          </p:cNvSpPr>
          <p:nvPr>
            <p:ph type="sldNum" sz="quarter" idx="12"/>
          </p:nvPr>
        </p:nvSpPr>
        <p:spPr/>
        <p:txBody>
          <a:bodyPr/>
          <a:lstStyle/>
          <a:p>
            <a:endParaRPr lang="en-US" dirty="0"/>
          </a:p>
        </p:txBody>
      </p:sp>
      <p:sp>
        <p:nvSpPr>
          <p:cNvPr id="7" name="TextShape 1">
            <a:extLst>
              <a:ext uri="{FF2B5EF4-FFF2-40B4-BE49-F238E27FC236}">
                <a16:creationId xmlns:a16="http://schemas.microsoft.com/office/drawing/2014/main" id="{28FB236C-E027-1873-F9AC-0981B3102490}"/>
              </a:ext>
            </a:extLst>
          </p:cNvPr>
          <p:cNvSpPr txBox="1"/>
          <p:nvPr/>
        </p:nvSpPr>
        <p:spPr>
          <a:xfrm>
            <a:off x="646835" y="115536"/>
            <a:ext cx="6655950" cy="338850"/>
          </a:xfrm>
          <a:prstGeom prst="rect">
            <a:avLst/>
          </a:prstGeom>
          <a:noFill/>
          <a:ln>
            <a:noFill/>
          </a:ln>
        </p:spPr>
        <p:txBody>
          <a:bodyPr lIns="67500" tIns="35100" rIns="67500" bIns="35100"/>
          <a:lstStyle/>
          <a:p>
            <a:r>
              <a:rPr lang="en-US" sz="1800" spc="-1" dirty="0">
                <a:solidFill>
                  <a:srgbClr val="000000"/>
                </a:solidFill>
                <a:latin typeface="Arial"/>
              </a:rPr>
              <a:t>Acquiring tissue for advanced lung cancer diagnosis and comprehensive biomarker testing: A National Lung Cancer Roundtable best‐practice guide</a:t>
            </a:r>
          </a:p>
        </p:txBody>
      </p:sp>
      <p:sp>
        <p:nvSpPr>
          <p:cNvPr id="8" name="TextShape 2">
            <a:extLst>
              <a:ext uri="{FF2B5EF4-FFF2-40B4-BE49-F238E27FC236}">
                <a16:creationId xmlns:a16="http://schemas.microsoft.com/office/drawing/2014/main" id="{3276A2C1-EF2E-F270-EF34-B3DA50F8F488}"/>
              </a:ext>
            </a:extLst>
          </p:cNvPr>
          <p:cNvSpPr txBox="1"/>
          <p:nvPr/>
        </p:nvSpPr>
        <p:spPr>
          <a:xfrm>
            <a:off x="3573000" y="4796231"/>
            <a:ext cx="6480000" cy="338850"/>
          </a:xfrm>
          <a:prstGeom prst="rect">
            <a:avLst/>
          </a:prstGeom>
          <a:noFill/>
          <a:ln>
            <a:noFill/>
          </a:ln>
        </p:spPr>
        <p:txBody>
          <a:bodyPr lIns="67500" tIns="33750" rIns="67500" bIns="33750"/>
          <a:lstStyle/>
          <a:p>
            <a:r>
              <a:rPr lang="en-US" sz="600" b="1" spc="-1" dirty="0">
                <a:solidFill>
                  <a:srgbClr val="0054A6"/>
                </a:solidFill>
                <a:latin typeface="Arial"/>
              </a:rPr>
              <a:t>CA A Cancer J Clinicians, Volume: 73, Issue: 4, Pages: 358-375, First published: 01 March 2023, DOI: (10.3322/caac.21774) </a:t>
            </a:r>
            <a:endParaRPr lang="en-US" sz="600" spc="-1" dirty="0">
              <a:solidFill>
                <a:srgbClr val="000000"/>
              </a:solidFill>
              <a:latin typeface="Arial"/>
            </a:endParaRPr>
          </a:p>
        </p:txBody>
      </p:sp>
      <p:pic>
        <p:nvPicPr>
          <p:cNvPr id="9" name="Main graphic">
            <a:extLst>
              <a:ext uri="{FF2B5EF4-FFF2-40B4-BE49-F238E27FC236}">
                <a16:creationId xmlns:a16="http://schemas.microsoft.com/office/drawing/2014/main" id="{DF1AEE13-689D-C02E-B53F-469193D9D2FA}"/>
              </a:ext>
            </a:extLst>
          </p:cNvPr>
          <p:cNvPicPr/>
          <p:nvPr/>
        </p:nvPicPr>
        <p:blipFill>
          <a:blip r:embed="rId3"/>
          <a:stretch/>
        </p:blipFill>
        <p:spPr>
          <a:xfrm>
            <a:off x="646835" y="660687"/>
            <a:ext cx="7489247" cy="3955218"/>
          </a:xfrm>
          <a:prstGeom prst="rect">
            <a:avLst/>
          </a:prstGeom>
          <a:ln>
            <a:noFill/>
          </a:ln>
        </p:spPr>
      </p:pic>
    </p:spTree>
    <p:extLst>
      <p:ext uri="{BB962C8B-B14F-4D97-AF65-F5344CB8AC3E}">
        <p14:creationId xmlns:p14="http://schemas.microsoft.com/office/powerpoint/2010/main" val="25102185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A3C429FD-4077-4C3E-A6D4-48F2F9CA6C59}"/>
              </a:ext>
            </a:extLst>
          </p:cNvPr>
          <p:cNvSpPr>
            <a:spLocks noGrp="1"/>
          </p:cNvSpPr>
          <p:nvPr>
            <p:ph type="sldNum" sz="quarter" idx="12"/>
          </p:nvPr>
        </p:nvSpPr>
        <p:spPr>
          <a:xfrm>
            <a:off x="6112180" y="4811963"/>
            <a:ext cx="2929619" cy="273844"/>
          </a:xfrm>
        </p:spPr>
        <p:txBody>
          <a:bodyPr/>
          <a:lstStyle/>
          <a:p>
            <a:pPr algn="r"/>
            <a:fld id="{6BA4E481-929C-6B40-8F72-F01C1848538C}" type="slidenum">
              <a:rPr lang="en-US" smtClean="0"/>
              <a:pPr algn="r"/>
              <a:t>50</a:t>
            </a:fld>
            <a:endParaRPr lang="en-US" dirty="0"/>
          </a:p>
        </p:txBody>
      </p:sp>
      <p:graphicFrame>
        <p:nvGraphicFramePr>
          <p:cNvPr id="2" name="Table 5">
            <a:extLst>
              <a:ext uri="{FF2B5EF4-FFF2-40B4-BE49-F238E27FC236}">
                <a16:creationId xmlns:a16="http://schemas.microsoft.com/office/drawing/2014/main" id="{D8DE362D-4020-95B9-963F-28DB55F4BD65}"/>
              </a:ext>
            </a:extLst>
          </p:cNvPr>
          <p:cNvGraphicFramePr>
            <a:graphicFrameLocks noGrp="1"/>
          </p:cNvGraphicFramePr>
          <p:nvPr>
            <p:ph idx="1"/>
          </p:nvPr>
        </p:nvGraphicFramePr>
        <p:xfrm>
          <a:off x="336926" y="821411"/>
          <a:ext cx="8106964" cy="3349495"/>
        </p:xfrm>
        <a:graphic>
          <a:graphicData uri="http://schemas.openxmlformats.org/drawingml/2006/table">
            <a:tbl>
              <a:tblPr firstRow="1" bandRow="1">
                <a:tableStyleId>{0660B408-B3CF-4A94-85FC-2B1E0A45F4A2}</a:tableStyleId>
              </a:tblPr>
              <a:tblGrid>
                <a:gridCol w="1201108">
                  <a:extLst>
                    <a:ext uri="{9D8B030D-6E8A-4147-A177-3AD203B41FA5}">
                      <a16:colId xmlns:a16="http://schemas.microsoft.com/office/drawing/2014/main" val="2216227911"/>
                    </a:ext>
                  </a:extLst>
                </a:gridCol>
                <a:gridCol w="1115166">
                  <a:extLst>
                    <a:ext uri="{9D8B030D-6E8A-4147-A177-3AD203B41FA5}">
                      <a16:colId xmlns:a16="http://schemas.microsoft.com/office/drawing/2014/main" val="3413858772"/>
                    </a:ext>
                  </a:extLst>
                </a:gridCol>
                <a:gridCol w="971014">
                  <a:extLst>
                    <a:ext uri="{9D8B030D-6E8A-4147-A177-3AD203B41FA5}">
                      <a16:colId xmlns:a16="http://schemas.microsoft.com/office/drawing/2014/main" val="2986446103"/>
                    </a:ext>
                  </a:extLst>
                </a:gridCol>
                <a:gridCol w="1345262">
                  <a:extLst>
                    <a:ext uri="{9D8B030D-6E8A-4147-A177-3AD203B41FA5}">
                      <a16:colId xmlns:a16="http://schemas.microsoft.com/office/drawing/2014/main" val="2380243708"/>
                    </a:ext>
                  </a:extLst>
                </a:gridCol>
                <a:gridCol w="1158138">
                  <a:extLst>
                    <a:ext uri="{9D8B030D-6E8A-4147-A177-3AD203B41FA5}">
                      <a16:colId xmlns:a16="http://schemas.microsoft.com/office/drawing/2014/main" val="2437074183"/>
                    </a:ext>
                  </a:extLst>
                </a:gridCol>
                <a:gridCol w="1158138">
                  <a:extLst>
                    <a:ext uri="{9D8B030D-6E8A-4147-A177-3AD203B41FA5}">
                      <a16:colId xmlns:a16="http://schemas.microsoft.com/office/drawing/2014/main" val="1874437217"/>
                    </a:ext>
                  </a:extLst>
                </a:gridCol>
                <a:gridCol w="1158138">
                  <a:extLst>
                    <a:ext uri="{9D8B030D-6E8A-4147-A177-3AD203B41FA5}">
                      <a16:colId xmlns:a16="http://schemas.microsoft.com/office/drawing/2014/main" val="1346302003"/>
                    </a:ext>
                  </a:extLst>
                </a:gridCol>
              </a:tblGrid>
              <a:tr h="676534">
                <a:tc>
                  <a:txBody>
                    <a:bodyPr/>
                    <a:lstStyle/>
                    <a:p>
                      <a:pPr algn="ctr"/>
                      <a:r>
                        <a:rPr lang="en-US" sz="1400" dirty="0"/>
                        <a:t>Author &amp; Year</a:t>
                      </a:r>
                    </a:p>
                  </a:txBody>
                  <a:tcPr marL="68580" marR="68580" marT="34290" marB="34290"/>
                </a:tc>
                <a:tc>
                  <a:txBody>
                    <a:bodyPr/>
                    <a:lstStyle/>
                    <a:p>
                      <a:pPr algn="ctr"/>
                      <a:r>
                        <a:rPr lang="en-US" sz="1400" dirty="0" err="1"/>
                        <a:t>No.</a:t>
                      </a:r>
                      <a:r>
                        <a:rPr lang="en-US" sz="1400" baseline="30000" dirty="0" err="1"/>
                        <a:t>a</a:t>
                      </a:r>
                      <a:endParaRPr lang="en-US" sz="1400" baseline="30000" dirty="0"/>
                    </a:p>
                  </a:txBody>
                  <a:tcPr marL="68580" marR="68580" marT="34290" marB="34290"/>
                </a:tc>
                <a:tc>
                  <a:txBody>
                    <a:bodyPr/>
                    <a:lstStyle/>
                    <a:p>
                      <a:pPr algn="ctr"/>
                      <a:r>
                        <a:rPr lang="en-US" sz="1400" dirty="0"/>
                        <a:t>Clinical Stage</a:t>
                      </a:r>
                    </a:p>
                  </a:txBody>
                  <a:tcPr marL="68580" marR="68580" marT="34290" marB="34290"/>
                </a:tc>
                <a:tc>
                  <a:txBody>
                    <a:bodyPr/>
                    <a:lstStyle/>
                    <a:p>
                      <a:pPr algn="ctr"/>
                      <a:r>
                        <a:rPr lang="en-US" sz="1400" dirty="0"/>
                        <a:t>Treatment</a:t>
                      </a:r>
                    </a:p>
                  </a:txBody>
                  <a:tcPr marL="68580" marR="68580" marT="34290" marB="34290"/>
                </a:tc>
                <a:tc>
                  <a:txBody>
                    <a:bodyPr/>
                    <a:lstStyle/>
                    <a:p>
                      <a:pPr algn="ctr"/>
                      <a:r>
                        <a:rPr lang="en-US" sz="1400" dirty="0"/>
                        <a:t>ctDNA Assay</a:t>
                      </a:r>
                    </a:p>
                  </a:txBody>
                  <a:tcPr marL="68580" marR="68580" marT="34290" marB="34290"/>
                </a:tc>
                <a:tc>
                  <a:txBody>
                    <a:bodyPr/>
                    <a:lstStyle/>
                    <a:p>
                      <a:pPr algn="ctr"/>
                      <a:r>
                        <a:rPr lang="en-US" sz="1400" dirty="0"/>
                        <a:t>Sensitivity (%)</a:t>
                      </a:r>
                      <a:r>
                        <a:rPr lang="en-US" sz="1400" baseline="30000" dirty="0"/>
                        <a:t>b</a:t>
                      </a:r>
                    </a:p>
                  </a:txBody>
                  <a:tcPr marL="68580" marR="68580" marT="34290" marB="34290"/>
                </a:tc>
                <a:tc>
                  <a:txBody>
                    <a:bodyPr/>
                    <a:lstStyle/>
                    <a:p>
                      <a:pPr algn="ctr"/>
                      <a:r>
                        <a:rPr lang="en-US" sz="1400" dirty="0"/>
                        <a:t>Specificity</a:t>
                      </a:r>
                    </a:p>
                    <a:p>
                      <a:pPr algn="ctr"/>
                      <a:r>
                        <a:rPr lang="en-US" sz="1400" dirty="0"/>
                        <a:t>(%)</a:t>
                      </a:r>
                      <a:r>
                        <a:rPr lang="en-US" sz="1400" baseline="30000" dirty="0"/>
                        <a:t>b</a:t>
                      </a:r>
                      <a:endParaRPr lang="en-US" sz="1400" dirty="0"/>
                    </a:p>
                  </a:txBody>
                  <a:tcPr marL="68580" marR="68580" marT="34290" marB="34290"/>
                </a:tc>
                <a:extLst>
                  <a:ext uri="{0D108BD9-81ED-4DB2-BD59-A6C34878D82A}">
                    <a16:rowId xmlns:a16="http://schemas.microsoft.com/office/drawing/2014/main" val="857015967"/>
                  </a:ext>
                </a:extLst>
              </a:tr>
              <a:tr h="723014">
                <a:tc>
                  <a:txBody>
                    <a:bodyPr/>
                    <a:lstStyle/>
                    <a:p>
                      <a:pPr algn="ctr"/>
                      <a:r>
                        <a:rPr lang="da-DK" sz="1400" b="0" u="none" strike="noStrike" kern="1200" baseline="0" dirty="0">
                          <a:solidFill>
                            <a:schemeClr val="dk1"/>
                          </a:solidFill>
                        </a:rPr>
                        <a:t>Chaudhuri et al (2017)</a:t>
                      </a:r>
                      <a:r>
                        <a:rPr lang="da-DK" sz="1400" b="0" u="none" strike="noStrike" kern="1200" baseline="30000" dirty="0">
                          <a:solidFill>
                            <a:schemeClr val="dk1"/>
                          </a:solidFill>
                        </a:rPr>
                        <a:t>c</a:t>
                      </a:r>
                      <a:endParaRPr 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32</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IB-IIIB</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CRT or RT and/or surgery +/- chemo</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CAPP-Seq</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94</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100</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604765285"/>
                  </a:ext>
                </a:extLst>
              </a:tr>
              <a:tr h="723014">
                <a:tc>
                  <a:txBody>
                    <a:bodyPr/>
                    <a:lstStyle/>
                    <a:p>
                      <a:pPr algn="ctr"/>
                      <a:r>
                        <a:rPr lang="da-DK" sz="1400" b="0" u="none" strike="noStrike" kern="1200" baseline="0" dirty="0">
                          <a:solidFill>
                            <a:schemeClr val="dk1"/>
                          </a:solidFill>
                        </a:rPr>
                        <a:t>Abbosh et al (2017)</a:t>
                      </a:r>
                      <a:r>
                        <a:rPr lang="da-DK" sz="1400" b="0" u="none" strike="noStrike" kern="1200" baseline="30000" dirty="0">
                          <a:solidFill>
                            <a:schemeClr val="dk1"/>
                          </a:solidFill>
                        </a:rPr>
                        <a:t>d</a:t>
                      </a:r>
                      <a:endParaRPr 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24</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IA-IIIB</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fr-FR" sz="1400" b="0" u="none" strike="noStrike" kern="1200" baseline="0" dirty="0" err="1">
                          <a:solidFill>
                            <a:schemeClr val="dk1"/>
                          </a:solidFill>
                        </a:rPr>
                        <a:t>Surgery</a:t>
                      </a:r>
                      <a:r>
                        <a:rPr lang="fr-FR" sz="1400" b="0" u="none" strike="noStrike" kern="1200" baseline="0" dirty="0">
                          <a:solidFill>
                            <a:schemeClr val="dk1"/>
                          </a:solidFill>
                        </a:rPr>
                        <a:t> +/- chemo +/- PORT</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Signatera</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36</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90</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900071492"/>
                  </a:ext>
                </a:extLst>
              </a:tr>
              <a:tr h="503919">
                <a:tc>
                  <a:txBody>
                    <a:bodyPr/>
                    <a:lstStyle/>
                    <a:p>
                      <a:pPr algn="ctr"/>
                      <a:r>
                        <a:rPr lang="en-US" sz="1400" b="0" u="none" strike="noStrike" kern="1200" baseline="0" dirty="0">
                          <a:solidFill>
                            <a:schemeClr val="dk1"/>
                          </a:solidFill>
                        </a:rPr>
                        <a:t>Chen et al (2019)</a:t>
                      </a:r>
                      <a:r>
                        <a:rPr lang="en-US" sz="1400" b="0" u="none" strike="noStrike" kern="1200" baseline="30000" dirty="0">
                          <a:solidFill>
                            <a:schemeClr val="dk1"/>
                          </a:solidFill>
                        </a:rPr>
                        <a:t>e</a:t>
                      </a:r>
                      <a:endParaRPr 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25</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IIB-IIIB</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fr-FR" sz="1400" b="0" u="none" strike="noStrike" kern="1200" baseline="0" dirty="0" err="1">
                          <a:solidFill>
                            <a:schemeClr val="dk1"/>
                          </a:solidFill>
                        </a:rPr>
                        <a:t>Surgery</a:t>
                      </a:r>
                      <a:r>
                        <a:rPr lang="fr-FR" sz="1400" b="0" u="none" strike="noStrike" kern="1200" baseline="0" dirty="0">
                          <a:solidFill>
                            <a:schemeClr val="dk1"/>
                          </a:solidFill>
                        </a:rPr>
                        <a:t> +/- chemo </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cSMART</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44</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88</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742322762"/>
                  </a:ext>
                </a:extLst>
              </a:tr>
              <a:tr h="7230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strike="noStrike" kern="1200" baseline="0" dirty="0">
                          <a:solidFill>
                            <a:schemeClr val="dk1"/>
                          </a:solidFill>
                        </a:rPr>
                        <a:t>Zviran et al (2020)</a:t>
                      </a:r>
                      <a:r>
                        <a:rPr lang="en-US" sz="1400" b="0" u="none" strike="noStrike" kern="1200" baseline="30000" dirty="0">
                          <a:solidFill>
                            <a:schemeClr val="dk1"/>
                          </a:solidFill>
                        </a:rPr>
                        <a:t>f</a:t>
                      </a:r>
                      <a:endParaRPr lang="en-US" sz="1400" baseline="30000" dirty="0"/>
                    </a:p>
                    <a:p>
                      <a:pPr algn="ctr"/>
                      <a:endParaRPr 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22</a:t>
                      </a:r>
                    </a:p>
                    <a:p>
                      <a:pPr algn="ct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IA-III</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b="0" u="none" strike="noStrike" kern="1200" baseline="0" dirty="0" err="1">
                          <a:solidFill>
                            <a:schemeClr val="dk1"/>
                          </a:solidFill>
                        </a:rPr>
                        <a:t>Surgery</a:t>
                      </a:r>
                      <a:r>
                        <a:rPr lang="fr-FR" sz="1400" b="0" u="none" strike="noStrike" kern="1200" baseline="0" dirty="0">
                          <a:solidFill>
                            <a:schemeClr val="dk1"/>
                          </a:solidFill>
                        </a:rPr>
                        <a:t> +/- chemo and RT </a:t>
                      </a:r>
                      <a:endParaRPr lang="en-US" sz="1400" dirty="0"/>
                    </a:p>
                    <a:p>
                      <a:pPr algn="ct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MRDetect</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100</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71</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262663479"/>
                  </a:ext>
                </a:extLst>
              </a:tr>
            </a:tbl>
          </a:graphicData>
        </a:graphic>
      </p:graphicFrame>
      <p:sp>
        <p:nvSpPr>
          <p:cNvPr id="3" name="TextBox 2">
            <a:extLst>
              <a:ext uri="{FF2B5EF4-FFF2-40B4-BE49-F238E27FC236}">
                <a16:creationId xmlns:a16="http://schemas.microsoft.com/office/drawing/2014/main" id="{69B60871-97E9-0C64-881A-051DB86979D3}"/>
              </a:ext>
            </a:extLst>
          </p:cNvPr>
          <p:cNvSpPr txBox="1"/>
          <p:nvPr/>
        </p:nvSpPr>
        <p:spPr>
          <a:xfrm>
            <a:off x="3606785" y="4480049"/>
            <a:ext cx="4837105" cy="600164"/>
          </a:xfrm>
          <a:prstGeom prst="rect">
            <a:avLst/>
          </a:prstGeom>
          <a:noFill/>
        </p:spPr>
        <p:txBody>
          <a:bodyPr wrap="square" rtlCol="0">
            <a:spAutoFit/>
          </a:bodyPr>
          <a:lstStyle/>
          <a:p>
            <a:pPr algn="r"/>
            <a:r>
              <a:rPr lang="en-US" sz="1500" dirty="0">
                <a:solidFill>
                  <a:srgbClr val="000000"/>
                </a:solidFill>
                <a:latin typeface="Arial" panose="020B0604020202020204" pitchFamily="34" charset="0"/>
                <a:cs typeface="Arial" panose="020B0604020202020204" pitchFamily="34" charset="0"/>
              </a:rPr>
              <a:t>Pellini B &amp; Chaudhuri A. </a:t>
            </a:r>
            <a:r>
              <a:rPr lang="en-US" sz="1500" i="1" dirty="0">
                <a:solidFill>
                  <a:srgbClr val="000000"/>
                </a:solidFill>
                <a:latin typeface="Arial" panose="020B0604020202020204" pitchFamily="34" charset="0"/>
                <a:cs typeface="Arial" panose="020B0604020202020204" pitchFamily="34" charset="0"/>
              </a:rPr>
              <a:t>J Clin Oncol</a:t>
            </a:r>
            <a:r>
              <a:rPr lang="en-US" sz="1500" dirty="0">
                <a:solidFill>
                  <a:srgbClr val="000000"/>
                </a:solidFill>
                <a:latin typeface="Arial" panose="020B0604020202020204" pitchFamily="34" charset="0"/>
                <a:cs typeface="Arial" panose="020B0604020202020204" pitchFamily="34" charset="0"/>
              </a:rPr>
              <a:t>. 2022</a:t>
            </a:r>
            <a:endParaRPr lang="en-US" sz="1500" dirty="0"/>
          </a:p>
          <a:p>
            <a:pPr algn="r"/>
            <a:endParaRPr lang="en-US" sz="1800" i="1" dirty="0">
              <a:solidFill>
                <a:srgbClr val="000000"/>
              </a:solidFill>
              <a:latin typeface="Arial" panose="020B0604020202020204" pitchFamily="34" charset="0"/>
              <a:cs typeface="Arial" panose="020B0604020202020204" pitchFamily="34" charset="0"/>
            </a:endParaRPr>
          </a:p>
        </p:txBody>
      </p:sp>
      <p:sp>
        <p:nvSpPr>
          <p:cNvPr id="4" name="Frame 3">
            <a:extLst>
              <a:ext uri="{FF2B5EF4-FFF2-40B4-BE49-F238E27FC236}">
                <a16:creationId xmlns:a16="http://schemas.microsoft.com/office/drawing/2014/main" id="{DC9D053A-5B11-741C-25E3-88BA50ACD1CE}"/>
              </a:ext>
            </a:extLst>
          </p:cNvPr>
          <p:cNvSpPr/>
          <p:nvPr/>
        </p:nvSpPr>
        <p:spPr>
          <a:xfrm>
            <a:off x="6064732" y="793088"/>
            <a:ext cx="1276229" cy="3406140"/>
          </a:xfrm>
          <a:prstGeom prst="frame">
            <a:avLst>
              <a:gd name="adj1" fmla="val 38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7" name="Title 6">
            <a:extLst>
              <a:ext uri="{FF2B5EF4-FFF2-40B4-BE49-F238E27FC236}">
                <a16:creationId xmlns:a16="http://schemas.microsoft.com/office/drawing/2014/main" id="{FAAEB4C9-E6C4-4654-2F35-933123F7660B}"/>
              </a:ext>
            </a:extLst>
          </p:cNvPr>
          <p:cNvSpPr>
            <a:spLocks noGrp="1"/>
          </p:cNvSpPr>
          <p:nvPr>
            <p:ph type="title"/>
          </p:nvPr>
        </p:nvSpPr>
        <p:spPr>
          <a:xfrm>
            <a:off x="192596" y="102561"/>
            <a:ext cx="8020878" cy="492775"/>
          </a:xfrm>
        </p:spPr>
        <p:txBody>
          <a:bodyPr/>
          <a:lstStyle/>
          <a:p>
            <a:r>
              <a:rPr lang="en-US" altLang="en-US" sz="2000" b="0" dirty="0">
                <a:solidFill>
                  <a:schemeClr val="accent6">
                    <a:lumMod val="75000"/>
                  </a:schemeClr>
                </a:solidFill>
              </a:rPr>
              <a:t>The sensitivity to detect disease recurrence is heterogenous across different platforms and may be too low</a:t>
            </a:r>
            <a:endParaRPr lang="en-US" sz="2400" dirty="0">
              <a:solidFill>
                <a:schemeClr val="accent6">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C07B5B-838C-4EFB-89E4-DA56E704D339}"/>
              </a:ext>
            </a:extLst>
          </p:cNvPr>
          <p:cNvSpPr>
            <a:spLocks noGrp="1"/>
          </p:cNvSpPr>
          <p:nvPr>
            <p:ph type="sldNum" sz="quarter" idx="12"/>
          </p:nvPr>
        </p:nvSpPr>
        <p:spPr/>
        <p:txBody>
          <a:bodyPr/>
          <a:lstStyle/>
          <a:p>
            <a:fld id="{6BA4E481-929C-6B40-8F72-F01C1848538C}" type="slidenum">
              <a:rPr lang="en-US" smtClean="0"/>
              <a:pPr/>
              <a:t>51</a:t>
            </a:fld>
            <a:endParaRPr lang="en-US" dirty="0"/>
          </a:p>
        </p:txBody>
      </p:sp>
      <p:sp>
        <p:nvSpPr>
          <p:cNvPr id="5" name="TextBox 4">
            <a:extLst>
              <a:ext uri="{FF2B5EF4-FFF2-40B4-BE49-F238E27FC236}">
                <a16:creationId xmlns:a16="http://schemas.microsoft.com/office/drawing/2014/main" id="{93341984-F00A-4F69-B452-93F4BECF35FB}"/>
              </a:ext>
            </a:extLst>
          </p:cNvPr>
          <p:cNvSpPr txBox="1"/>
          <p:nvPr/>
        </p:nvSpPr>
        <p:spPr>
          <a:xfrm>
            <a:off x="3573222" y="4048928"/>
            <a:ext cx="4837105" cy="553998"/>
          </a:xfrm>
          <a:prstGeom prst="rect">
            <a:avLst/>
          </a:prstGeom>
          <a:noFill/>
        </p:spPr>
        <p:txBody>
          <a:bodyPr wrap="square" rtlCol="0">
            <a:spAutoFit/>
          </a:bodyPr>
          <a:lstStyle/>
          <a:p>
            <a:pPr algn="r"/>
            <a:r>
              <a:rPr lang="en-US" sz="1400" dirty="0">
                <a:solidFill>
                  <a:srgbClr val="000000"/>
                </a:solidFill>
                <a:latin typeface="Arial" panose="020B0604020202020204" pitchFamily="34" charset="0"/>
                <a:cs typeface="Arial" panose="020B0604020202020204" pitchFamily="34" charset="0"/>
              </a:rPr>
              <a:t>Pellini B &amp; Chaudhuri A. </a:t>
            </a:r>
            <a:r>
              <a:rPr lang="en-US" sz="1400" i="1" dirty="0">
                <a:solidFill>
                  <a:srgbClr val="000000"/>
                </a:solidFill>
                <a:latin typeface="Arial" panose="020B0604020202020204" pitchFamily="34" charset="0"/>
                <a:cs typeface="Arial" panose="020B0604020202020204" pitchFamily="34" charset="0"/>
              </a:rPr>
              <a:t>J Clin Oncol</a:t>
            </a:r>
            <a:r>
              <a:rPr lang="en-US" sz="1400" dirty="0">
                <a:solidFill>
                  <a:srgbClr val="000000"/>
                </a:solidFill>
                <a:latin typeface="Arial" panose="020B0604020202020204" pitchFamily="34" charset="0"/>
                <a:cs typeface="Arial" panose="020B0604020202020204" pitchFamily="34" charset="0"/>
              </a:rPr>
              <a:t>. 2022</a:t>
            </a:r>
            <a:endParaRPr lang="en-US" sz="1400" dirty="0"/>
          </a:p>
          <a:p>
            <a:pPr algn="r"/>
            <a:endParaRPr lang="en-US" sz="1600" i="1" dirty="0">
              <a:solidFill>
                <a:srgbClr val="000000"/>
              </a:solidFill>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4573379D-881B-4A69-9E80-0953A76DEE82}"/>
              </a:ext>
            </a:extLst>
          </p:cNvPr>
          <p:cNvGraphicFramePr>
            <a:graphicFrameLocks/>
          </p:cNvGraphicFramePr>
          <p:nvPr/>
        </p:nvGraphicFramePr>
        <p:xfrm>
          <a:off x="75952" y="1115864"/>
          <a:ext cx="8334375" cy="2560320"/>
        </p:xfrm>
        <a:graphic>
          <a:graphicData uri="http://schemas.openxmlformats.org/drawingml/2006/table">
            <a:tbl>
              <a:tblPr firstRow="1" bandRow="1">
                <a:tableStyleId>{0660B408-B3CF-4A94-85FC-2B1E0A45F4A2}</a:tableStyleId>
              </a:tblPr>
              <a:tblGrid>
                <a:gridCol w="1258450">
                  <a:extLst>
                    <a:ext uri="{9D8B030D-6E8A-4147-A177-3AD203B41FA5}">
                      <a16:colId xmlns:a16="http://schemas.microsoft.com/office/drawing/2014/main" val="2216227911"/>
                    </a:ext>
                  </a:extLst>
                </a:gridCol>
                <a:gridCol w="1122800">
                  <a:extLst>
                    <a:ext uri="{9D8B030D-6E8A-4147-A177-3AD203B41FA5}">
                      <a16:colId xmlns:a16="http://schemas.microsoft.com/office/drawing/2014/main" val="3413858772"/>
                    </a:ext>
                  </a:extLst>
                </a:gridCol>
                <a:gridCol w="1190625">
                  <a:extLst>
                    <a:ext uri="{9D8B030D-6E8A-4147-A177-3AD203B41FA5}">
                      <a16:colId xmlns:a16="http://schemas.microsoft.com/office/drawing/2014/main" val="2986446103"/>
                    </a:ext>
                  </a:extLst>
                </a:gridCol>
                <a:gridCol w="1190625">
                  <a:extLst>
                    <a:ext uri="{9D8B030D-6E8A-4147-A177-3AD203B41FA5}">
                      <a16:colId xmlns:a16="http://schemas.microsoft.com/office/drawing/2014/main" val="2380243708"/>
                    </a:ext>
                  </a:extLst>
                </a:gridCol>
                <a:gridCol w="1190625">
                  <a:extLst>
                    <a:ext uri="{9D8B030D-6E8A-4147-A177-3AD203B41FA5}">
                      <a16:colId xmlns:a16="http://schemas.microsoft.com/office/drawing/2014/main" val="2437074183"/>
                    </a:ext>
                  </a:extLst>
                </a:gridCol>
                <a:gridCol w="1190625">
                  <a:extLst>
                    <a:ext uri="{9D8B030D-6E8A-4147-A177-3AD203B41FA5}">
                      <a16:colId xmlns:a16="http://schemas.microsoft.com/office/drawing/2014/main" val="1874437217"/>
                    </a:ext>
                  </a:extLst>
                </a:gridCol>
                <a:gridCol w="1190625">
                  <a:extLst>
                    <a:ext uri="{9D8B030D-6E8A-4147-A177-3AD203B41FA5}">
                      <a16:colId xmlns:a16="http://schemas.microsoft.com/office/drawing/2014/main" val="1346302003"/>
                    </a:ext>
                  </a:extLst>
                </a:gridCol>
              </a:tblGrid>
              <a:tr h="525780">
                <a:tc>
                  <a:txBody>
                    <a:bodyPr/>
                    <a:lstStyle/>
                    <a:p>
                      <a:pPr algn="ctr"/>
                      <a:r>
                        <a:rPr lang="en-US" sz="1400" dirty="0"/>
                        <a:t>Author &amp; Year</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err="1"/>
                        <a:t>No.</a:t>
                      </a:r>
                      <a:r>
                        <a:rPr lang="en-US" sz="1400" baseline="30000" dirty="0" err="1"/>
                        <a:t>a</a:t>
                      </a:r>
                      <a:endParaRPr 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Clinical Stage</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Treatment</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ctDNA Assay</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Sensitivity (%)</a:t>
                      </a:r>
                      <a:r>
                        <a:rPr lang="en-US" sz="1400" baseline="30000" dirty="0"/>
                        <a:t>b</a:t>
                      </a:r>
                      <a:endParaRPr 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Specificity</a:t>
                      </a:r>
                    </a:p>
                    <a:p>
                      <a:pPr algn="ctr"/>
                      <a:r>
                        <a:rPr lang="en-US" sz="1400" dirty="0"/>
                        <a:t>(%)</a:t>
                      </a:r>
                      <a:r>
                        <a:rPr lang="en-US" sz="1400" baseline="30000" dirty="0"/>
                        <a:t>b</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857015967"/>
                  </a:ext>
                </a:extLst>
              </a:tr>
              <a:tr h="982980">
                <a:tc>
                  <a:txBody>
                    <a:bodyPr/>
                    <a:lstStyle/>
                    <a:p>
                      <a:pPr algn="ctr"/>
                      <a:r>
                        <a:rPr lang="da-DK" sz="1400" b="0" u="none" strike="noStrike" kern="1200" baseline="0" dirty="0">
                          <a:solidFill>
                            <a:schemeClr val="dk1"/>
                          </a:solidFill>
                        </a:rPr>
                        <a:t>Chaudhuri et al (2017)</a:t>
                      </a:r>
                      <a:r>
                        <a:rPr lang="da-DK" sz="1400" b="0" u="none" strike="noStrike" kern="1200" baseline="30000" dirty="0">
                          <a:solidFill>
                            <a:schemeClr val="dk1"/>
                          </a:solidFill>
                        </a:rPr>
                        <a:t>c</a:t>
                      </a:r>
                      <a:endParaRPr 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37</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IB-IIIB</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CRT or RT and/or surgery +/- chemo</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CAPP-Seq</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100</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100</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1604765285"/>
                  </a:ext>
                </a:extLst>
              </a:tr>
              <a:tr h="525780">
                <a:tc>
                  <a:txBody>
                    <a:bodyPr/>
                    <a:lstStyle/>
                    <a:p>
                      <a:pPr algn="ctr"/>
                      <a:r>
                        <a:rPr lang="da-DK" sz="1400" b="0" u="none" strike="noStrike" kern="1200" baseline="0" dirty="0">
                          <a:solidFill>
                            <a:schemeClr val="dk1"/>
                          </a:solidFill>
                        </a:rPr>
                        <a:t>Abbosh et al (2017)</a:t>
                      </a:r>
                      <a:r>
                        <a:rPr lang="da-DK" sz="1400" b="0" u="none" strike="noStrike" kern="1200" baseline="30000" dirty="0">
                          <a:solidFill>
                            <a:schemeClr val="dk1"/>
                          </a:solidFill>
                        </a:rPr>
                        <a:t>d</a:t>
                      </a:r>
                      <a:endParaRPr 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24</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IA-IIIB</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fr-FR" sz="1400" b="0" u="none" strike="noStrike" kern="1200" baseline="0" dirty="0" err="1">
                          <a:solidFill>
                            <a:schemeClr val="dk1"/>
                          </a:solidFill>
                        </a:rPr>
                        <a:t>Surgery</a:t>
                      </a:r>
                      <a:r>
                        <a:rPr lang="fr-FR" sz="1400" b="0" u="none" strike="noStrike" kern="1200" baseline="0" dirty="0">
                          <a:solidFill>
                            <a:schemeClr val="dk1"/>
                          </a:solidFill>
                        </a:rPr>
                        <a:t> +/- chemo </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Signatera</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93</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70</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900071492"/>
                  </a:ext>
                </a:extLst>
              </a:tr>
              <a:tr h="525780">
                <a:tc>
                  <a:txBody>
                    <a:bodyPr/>
                    <a:lstStyle/>
                    <a:p>
                      <a:pPr algn="ctr"/>
                      <a:r>
                        <a:rPr lang="en-US" sz="1400" b="0" u="none" strike="noStrike" kern="1200" baseline="0" dirty="0">
                          <a:solidFill>
                            <a:schemeClr val="dk1"/>
                          </a:solidFill>
                        </a:rPr>
                        <a:t>Abbosh et al (2020)</a:t>
                      </a:r>
                      <a:r>
                        <a:rPr lang="en-US" sz="1400" b="0" u="none" strike="noStrike" kern="1200" baseline="30000" dirty="0">
                          <a:solidFill>
                            <a:schemeClr val="dk1"/>
                          </a:solidFill>
                        </a:rPr>
                        <a:t>e</a:t>
                      </a:r>
                      <a:endParaRPr lang="en-US" sz="1400" baseline="300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78</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b="0" u="none" strike="noStrike" kern="1200" baseline="0" dirty="0">
                          <a:solidFill>
                            <a:schemeClr val="dk1"/>
                          </a:solidFill>
                        </a:rPr>
                        <a:t>I-III</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fr-FR" sz="1400" b="0" u="none" strike="noStrike" kern="1200" baseline="0" dirty="0" err="1">
                          <a:solidFill>
                            <a:schemeClr val="dk1"/>
                          </a:solidFill>
                        </a:rPr>
                        <a:t>Surgery</a:t>
                      </a:r>
                      <a:r>
                        <a:rPr lang="fr-FR" sz="1400" b="0" u="none" strike="noStrike" kern="1200" baseline="0" dirty="0">
                          <a:solidFill>
                            <a:schemeClr val="dk1"/>
                          </a:solidFill>
                        </a:rPr>
                        <a:t> +/- chemo </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ArcherDx</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82</a:t>
                      </a:r>
                      <a:endParaRPr lang="en-US" sz="1400" dirty="0">
                        <a:latin typeface="Arial" panose="020B0604020202020204" pitchFamily="34" charset="0"/>
                        <a:cs typeface="Arial" panose="020B0604020202020204" pitchFamily="34" charset="0"/>
                      </a:endParaRPr>
                    </a:p>
                  </a:txBody>
                  <a:tcPr marL="68580" marR="68580" marT="34290" marB="34290"/>
                </a:tc>
                <a:tc>
                  <a:txBody>
                    <a:bodyPr/>
                    <a:lstStyle/>
                    <a:p>
                      <a:pPr algn="ctr"/>
                      <a:r>
                        <a:rPr lang="en-US" sz="1400" dirty="0"/>
                        <a:t>96</a:t>
                      </a:r>
                      <a:endParaRPr lang="en-US" sz="1400" dirty="0">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3742322762"/>
                  </a:ext>
                </a:extLst>
              </a:tr>
            </a:tbl>
          </a:graphicData>
        </a:graphic>
      </p:graphicFrame>
      <p:sp>
        <p:nvSpPr>
          <p:cNvPr id="7" name="Title 1">
            <a:extLst>
              <a:ext uri="{FF2B5EF4-FFF2-40B4-BE49-F238E27FC236}">
                <a16:creationId xmlns:a16="http://schemas.microsoft.com/office/drawing/2014/main" id="{3CF7D53D-9005-46E5-A4BE-7C07FE82C0D8}"/>
              </a:ext>
            </a:extLst>
          </p:cNvPr>
          <p:cNvSpPr txBox="1">
            <a:spLocks/>
          </p:cNvSpPr>
          <p:nvPr/>
        </p:nvSpPr>
        <p:spPr>
          <a:xfrm>
            <a:off x="111203" y="244378"/>
            <a:ext cx="8334375" cy="49232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100" dirty="0">
                <a:solidFill>
                  <a:schemeClr val="accent6">
                    <a:lumMod val="75000"/>
                  </a:schemeClr>
                </a:solidFill>
                <a:latin typeface="Arial" panose="020B0604020202020204" pitchFamily="34" charset="0"/>
                <a:cs typeface="Arial" panose="020B0604020202020204" pitchFamily="34" charset="0"/>
              </a:rPr>
              <a:t>Interrogating ctDNA in multiple timepoints after curative-intent treatment improves the sensitivity to detect disease recurrence</a:t>
            </a:r>
          </a:p>
        </p:txBody>
      </p:sp>
      <p:sp>
        <p:nvSpPr>
          <p:cNvPr id="8" name="Frame 7">
            <a:extLst>
              <a:ext uri="{FF2B5EF4-FFF2-40B4-BE49-F238E27FC236}">
                <a16:creationId xmlns:a16="http://schemas.microsoft.com/office/drawing/2014/main" id="{70AF02A0-9526-4A2E-B1C2-C6E6EB900355}"/>
              </a:ext>
            </a:extLst>
          </p:cNvPr>
          <p:cNvSpPr/>
          <p:nvPr/>
        </p:nvSpPr>
        <p:spPr>
          <a:xfrm>
            <a:off x="6025337" y="1115864"/>
            <a:ext cx="2384990" cy="2560320"/>
          </a:xfrm>
          <a:prstGeom prst="frame">
            <a:avLst>
              <a:gd name="adj1" fmla="val 102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Rectangle 8">
            <a:extLst>
              <a:ext uri="{FF2B5EF4-FFF2-40B4-BE49-F238E27FC236}">
                <a16:creationId xmlns:a16="http://schemas.microsoft.com/office/drawing/2014/main" id="{0056641F-7606-4AE8-A9E9-DA79ECD25A12}"/>
              </a:ext>
            </a:extLst>
          </p:cNvPr>
          <p:cNvSpPr/>
          <p:nvPr/>
        </p:nvSpPr>
        <p:spPr>
          <a:xfrm>
            <a:off x="287618" y="3825009"/>
            <a:ext cx="2833205" cy="414779"/>
          </a:xfrm>
          <a:prstGeom prst="rect">
            <a:avLst/>
          </a:prstGeom>
          <a:solidFill>
            <a:srgbClr val="FFC92A"/>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500" dirty="0">
                <a:latin typeface="Arial" panose="020B0604020202020204" pitchFamily="34" charset="0"/>
                <a:cs typeface="Arial" panose="020B0604020202020204" pitchFamily="34" charset="0"/>
              </a:rPr>
              <a:t>ctDNA post-treatment surveillance studies in NSCLC</a:t>
            </a:r>
          </a:p>
        </p:txBody>
      </p:sp>
    </p:spTree>
    <p:extLst>
      <p:ext uri="{BB962C8B-B14F-4D97-AF65-F5344CB8AC3E}">
        <p14:creationId xmlns:p14="http://schemas.microsoft.com/office/powerpoint/2010/main" val="356523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1C93-E0D9-3211-A38D-8772F9497783}"/>
              </a:ext>
            </a:extLst>
          </p:cNvPr>
          <p:cNvSpPr>
            <a:spLocks noGrp="1"/>
          </p:cNvSpPr>
          <p:nvPr>
            <p:ph type="title"/>
          </p:nvPr>
        </p:nvSpPr>
        <p:spPr/>
        <p:txBody>
          <a:bodyPr/>
          <a:lstStyle/>
          <a:p>
            <a:r>
              <a:rPr lang="en-US" b="0" dirty="0"/>
              <a:t>Commercial ctDNA assays</a:t>
            </a:r>
          </a:p>
        </p:txBody>
      </p:sp>
      <p:sp>
        <p:nvSpPr>
          <p:cNvPr id="4" name="Slide Number Placeholder 3">
            <a:extLst>
              <a:ext uri="{FF2B5EF4-FFF2-40B4-BE49-F238E27FC236}">
                <a16:creationId xmlns:a16="http://schemas.microsoft.com/office/drawing/2014/main" id="{B4627E3C-C5E4-7B72-7D42-5E686EF7A83A}"/>
              </a:ext>
            </a:extLst>
          </p:cNvPr>
          <p:cNvSpPr>
            <a:spLocks noGrp="1"/>
          </p:cNvSpPr>
          <p:nvPr>
            <p:ph type="sldNum" sz="quarter" idx="12"/>
          </p:nvPr>
        </p:nvSpPr>
        <p:spPr/>
        <p:txBody>
          <a:bodyPr/>
          <a:lstStyle/>
          <a:p>
            <a:fld id="{6BA4E481-929C-6B40-8F72-F01C1848538C}" type="slidenum">
              <a:rPr lang="en-US" smtClean="0"/>
              <a:pPr/>
              <a:t>52</a:t>
            </a:fld>
            <a:endParaRPr lang="en-US" dirty="0"/>
          </a:p>
        </p:txBody>
      </p:sp>
      <p:pic>
        <p:nvPicPr>
          <p:cNvPr id="6" name="Picture 5">
            <a:extLst>
              <a:ext uri="{FF2B5EF4-FFF2-40B4-BE49-F238E27FC236}">
                <a16:creationId xmlns:a16="http://schemas.microsoft.com/office/drawing/2014/main" id="{DB112C31-68E0-61D0-C86F-606820D9A542}"/>
              </a:ext>
            </a:extLst>
          </p:cNvPr>
          <p:cNvPicPr>
            <a:picLocks noChangeAspect="1"/>
          </p:cNvPicPr>
          <p:nvPr/>
        </p:nvPicPr>
        <p:blipFill>
          <a:blip r:embed="rId2"/>
          <a:stretch>
            <a:fillRect/>
          </a:stretch>
        </p:blipFill>
        <p:spPr>
          <a:xfrm>
            <a:off x="49532" y="591023"/>
            <a:ext cx="8451383" cy="3180160"/>
          </a:xfrm>
          <a:prstGeom prst="rect">
            <a:avLst/>
          </a:prstGeom>
        </p:spPr>
      </p:pic>
      <p:sp>
        <p:nvSpPr>
          <p:cNvPr id="8" name="TextBox 7">
            <a:extLst>
              <a:ext uri="{FF2B5EF4-FFF2-40B4-BE49-F238E27FC236}">
                <a16:creationId xmlns:a16="http://schemas.microsoft.com/office/drawing/2014/main" id="{6C94FC53-BCC3-C610-FD91-48948D39C27C}"/>
              </a:ext>
            </a:extLst>
          </p:cNvPr>
          <p:cNvSpPr txBox="1"/>
          <p:nvPr/>
        </p:nvSpPr>
        <p:spPr>
          <a:xfrm>
            <a:off x="3829603" y="4013725"/>
            <a:ext cx="4572000" cy="338554"/>
          </a:xfrm>
          <a:prstGeom prst="rect">
            <a:avLst/>
          </a:prstGeom>
          <a:noFill/>
        </p:spPr>
        <p:txBody>
          <a:bodyPr wrap="square">
            <a:spAutoFit/>
          </a:bodyPr>
          <a:lstStyle/>
          <a:p>
            <a:pPr algn="r"/>
            <a:r>
              <a:rPr lang="en-US" sz="1600" dirty="0">
                <a:solidFill>
                  <a:srgbClr val="333333"/>
                </a:solidFill>
                <a:latin typeface="Arial" panose="020B0604020202020204" pitchFamily="34" charset="0"/>
                <a:cs typeface="Arial" panose="020B0604020202020204" pitchFamily="34" charset="0"/>
              </a:rPr>
              <a:t>Chen K et al. </a:t>
            </a:r>
            <a:r>
              <a:rPr lang="en-US" sz="1600" i="1" dirty="0">
                <a:solidFill>
                  <a:srgbClr val="333333"/>
                </a:solidFill>
                <a:latin typeface="Arial" panose="020B0604020202020204" pitchFamily="34" charset="0"/>
                <a:cs typeface="Arial" panose="020B0604020202020204" pitchFamily="34" charset="0"/>
              </a:rPr>
              <a:t>Mol </a:t>
            </a:r>
            <a:r>
              <a:rPr lang="en-US" sz="1600" i="1" dirty="0" err="1">
                <a:solidFill>
                  <a:srgbClr val="333333"/>
                </a:solidFill>
                <a:latin typeface="Arial" panose="020B0604020202020204" pitchFamily="34" charset="0"/>
                <a:cs typeface="Arial" panose="020B0604020202020204" pitchFamily="34" charset="0"/>
              </a:rPr>
              <a:t>Diagn</a:t>
            </a:r>
            <a:r>
              <a:rPr lang="en-US" sz="1600" i="1" dirty="0">
                <a:solidFill>
                  <a:srgbClr val="333333"/>
                </a:solidFill>
                <a:latin typeface="Arial" panose="020B0604020202020204" pitchFamily="34" charset="0"/>
                <a:cs typeface="Arial" panose="020B0604020202020204" pitchFamily="34" charset="0"/>
              </a:rPr>
              <a:t> Ther</a:t>
            </a:r>
            <a:r>
              <a:rPr lang="en-US" sz="1600" dirty="0">
                <a:solidFill>
                  <a:srgbClr val="333333"/>
                </a:solidFill>
                <a:latin typeface="Arial" panose="020B0604020202020204" pitchFamily="34" charset="0"/>
                <a:cs typeface="Arial" panose="020B0604020202020204" pitchFamily="34" charset="0"/>
              </a:rPr>
              <a:t>. 2021</a:t>
            </a:r>
            <a:endParaRPr lang="en-US" sz="1600" dirty="0">
              <a:latin typeface="Arial" panose="020B0604020202020204" pitchFamily="34" charset="0"/>
              <a:cs typeface="Arial" panose="020B0604020202020204" pitchFamily="34" charset="0"/>
            </a:endParaRPr>
          </a:p>
        </p:txBody>
      </p:sp>
      <p:sp>
        <p:nvSpPr>
          <p:cNvPr id="9" name="Frame 8">
            <a:extLst>
              <a:ext uri="{FF2B5EF4-FFF2-40B4-BE49-F238E27FC236}">
                <a16:creationId xmlns:a16="http://schemas.microsoft.com/office/drawing/2014/main" id="{1F49D610-4F91-2BD4-A6F2-51CC85AD599B}"/>
              </a:ext>
            </a:extLst>
          </p:cNvPr>
          <p:cNvSpPr/>
          <p:nvPr/>
        </p:nvSpPr>
        <p:spPr>
          <a:xfrm>
            <a:off x="5399173" y="980952"/>
            <a:ext cx="904875" cy="2533651"/>
          </a:xfrm>
          <a:prstGeom prst="frame">
            <a:avLst>
              <a:gd name="adj1" fmla="val 69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Frame 9">
            <a:extLst>
              <a:ext uri="{FF2B5EF4-FFF2-40B4-BE49-F238E27FC236}">
                <a16:creationId xmlns:a16="http://schemas.microsoft.com/office/drawing/2014/main" id="{BEAEA1F2-576B-2231-5C23-2AF2A28B168A}"/>
              </a:ext>
            </a:extLst>
          </p:cNvPr>
          <p:cNvSpPr/>
          <p:nvPr/>
        </p:nvSpPr>
        <p:spPr>
          <a:xfrm>
            <a:off x="4313323" y="1456182"/>
            <a:ext cx="1038225" cy="2058421"/>
          </a:xfrm>
          <a:prstGeom prst="frame">
            <a:avLst>
              <a:gd name="adj1" fmla="val 69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TextBox 2">
            <a:extLst>
              <a:ext uri="{FF2B5EF4-FFF2-40B4-BE49-F238E27FC236}">
                <a16:creationId xmlns:a16="http://schemas.microsoft.com/office/drawing/2014/main" id="{5B4123E8-1491-AD81-780D-5F3011829B84}"/>
              </a:ext>
            </a:extLst>
          </p:cNvPr>
          <p:cNvSpPr txBox="1"/>
          <p:nvPr/>
        </p:nvSpPr>
        <p:spPr>
          <a:xfrm>
            <a:off x="134009" y="54232"/>
            <a:ext cx="4648200" cy="461665"/>
          </a:xfrm>
          <a:prstGeom prst="rect">
            <a:avLst/>
          </a:prstGeom>
          <a:noFill/>
        </p:spPr>
        <p:txBody>
          <a:bodyPr wrap="square">
            <a:spAutoFit/>
          </a:bodyPr>
          <a:lstStyle/>
          <a:p>
            <a:r>
              <a:rPr kumimoji="0" lang="en-US" b="0" i="0" u="none" strike="noStrike" kern="1200" cap="none" spc="0" normalizeH="0" baseline="0" noProof="0" dirty="0">
                <a:ln>
                  <a:noFill/>
                </a:ln>
                <a:solidFill>
                  <a:srgbClr val="052F6D"/>
                </a:solidFill>
                <a:effectLst/>
                <a:uLnTx/>
                <a:uFillTx/>
                <a:latin typeface="Arial" panose="020B0604020202020204" pitchFamily="34" charset="0"/>
                <a:ea typeface="+mj-ea"/>
                <a:cs typeface="Arial" panose="020B0604020202020204" pitchFamily="34" charset="0"/>
              </a:rPr>
              <a:t>Commercial ctDNA assays</a:t>
            </a:r>
            <a:endParaRPr lang="en-US" dirty="0"/>
          </a:p>
        </p:txBody>
      </p:sp>
    </p:spTree>
    <p:extLst>
      <p:ext uri="{BB962C8B-B14F-4D97-AF65-F5344CB8AC3E}">
        <p14:creationId xmlns:p14="http://schemas.microsoft.com/office/powerpoint/2010/main" val="28939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1C93-E0D9-3211-A38D-8772F9497783}"/>
              </a:ext>
            </a:extLst>
          </p:cNvPr>
          <p:cNvSpPr>
            <a:spLocks noGrp="1"/>
          </p:cNvSpPr>
          <p:nvPr>
            <p:ph type="title"/>
          </p:nvPr>
        </p:nvSpPr>
        <p:spPr>
          <a:xfrm>
            <a:off x="283265" y="137469"/>
            <a:ext cx="8020878" cy="492320"/>
          </a:xfrm>
        </p:spPr>
        <p:txBody>
          <a:bodyPr/>
          <a:lstStyle/>
          <a:p>
            <a:r>
              <a:rPr lang="en-US" b="0" dirty="0"/>
              <a:t>Commercial ctDNA assays</a:t>
            </a:r>
          </a:p>
        </p:txBody>
      </p:sp>
      <p:sp>
        <p:nvSpPr>
          <p:cNvPr id="4" name="Slide Number Placeholder 3">
            <a:extLst>
              <a:ext uri="{FF2B5EF4-FFF2-40B4-BE49-F238E27FC236}">
                <a16:creationId xmlns:a16="http://schemas.microsoft.com/office/drawing/2014/main" id="{B4627E3C-C5E4-7B72-7D42-5E686EF7A83A}"/>
              </a:ext>
            </a:extLst>
          </p:cNvPr>
          <p:cNvSpPr>
            <a:spLocks noGrp="1"/>
          </p:cNvSpPr>
          <p:nvPr>
            <p:ph type="sldNum" sz="quarter" idx="12"/>
          </p:nvPr>
        </p:nvSpPr>
        <p:spPr/>
        <p:txBody>
          <a:bodyPr/>
          <a:lstStyle/>
          <a:p>
            <a:fld id="{6BA4E481-929C-6B40-8F72-F01C1848538C}" type="slidenum">
              <a:rPr lang="en-US" smtClean="0"/>
              <a:pPr/>
              <a:t>53</a:t>
            </a:fld>
            <a:endParaRPr lang="en-US" dirty="0"/>
          </a:p>
        </p:txBody>
      </p:sp>
      <p:pic>
        <p:nvPicPr>
          <p:cNvPr id="5" name="Picture 4">
            <a:extLst>
              <a:ext uri="{FF2B5EF4-FFF2-40B4-BE49-F238E27FC236}">
                <a16:creationId xmlns:a16="http://schemas.microsoft.com/office/drawing/2014/main" id="{6892B2D2-E8B7-90E2-6369-7296387178CB}"/>
              </a:ext>
            </a:extLst>
          </p:cNvPr>
          <p:cNvPicPr>
            <a:picLocks noChangeAspect="1"/>
          </p:cNvPicPr>
          <p:nvPr/>
        </p:nvPicPr>
        <p:blipFill>
          <a:blip r:embed="rId3"/>
          <a:stretch>
            <a:fillRect/>
          </a:stretch>
        </p:blipFill>
        <p:spPr>
          <a:xfrm>
            <a:off x="208637" y="577452"/>
            <a:ext cx="8020878" cy="4308872"/>
          </a:xfrm>
          <a:prstGeom prst="rect">
            <a:avLst/>
          </a:prstGeom>
        </p:spPr>
      </p:pic>
      <p:sp>
        <p:nvSpPr>
          <p:cNvPr id="7" name="TextBox 6">
            <a:extLst>
              <a:ext uri="{FF2B5EF4-FFF2-40B4-BE49-F238E27FC236}">
                <a16:creationId xmlns:a16="http://schemas.microsoft.com/office/drawing/2014/main" id="{029D7EC2-EF80-A023-9606-57DE267E3722}"/>
              </a:ext>
            </a:extLst>
          </p:cNvPr>
          <p:cNvSpPr txBox="1"/>
          <p:nvPr/>
        </p:nvSpPr>
        <p:spPr>
          <a:xfrm>
            <a:off x="3732143" y="4769644"/>
            <a:ext cx="4572000" cy="307777"/>
          </a:xfrm>
          <a:prstGeom prst="rect">
            <a:avLst/>
          </a:prstGeom>
          <a:noFill/>
        </p:spPr>
        <p:txBody>
          <a:bodyPr wrap="square">
            <a:spAutoFit/>
          </a:bodyPr>
          <a:lstStyle/>
          <a:p>
            <a:pPr algn="r"/>
            <a:r>
              <a:rPr lang="en-US" sz="1400" dirty="0">
                <a:solidFill>
                  <a:srgbClr val="333333"/>
                </a:solidFill>
                <a:latin typeface="Arial" panose="020B0604020202020204" pitchFamily="34" charset="0"/>
                <a:cs typeface="Arial" panose="020B0604020202020204" pitchFamily="34" charset="0"/>
              </a:rPr>
              <a:t>Chen K et al. </a:t>
            </a:r>
            <a:r>
              <a:rPr lang="en-US" sz="1400" i="1" dirty="0">
                <a:solidFill>
                  <a:srgbClr val="333333"/>
                </a:solidFill>
                <a:latin typeface="Arial" panose="020B0604020202020204" pitchFamily="34" charset="0"/>
                <a:cs typeface="Arial" panose="020B0604020202020204" pitchFamily="34" charset="0"/>
              </a:rPr>
              <a:t>Mol </a:t>
            </a:r>
            <a:r>
              <a:rPr lang="en-US" sz="1400" i="1" dirty="0" err="1">
                <a:solidFill>
                  <a:srgbClr val="333333"/>
                </a:solidFill>
                <a:latin typeface="Arial" panose="020B0604020202020204" pitchFamily="34" charset="0"/>
                <a:cs typeface="Arial" panose="020B0604020202020204" pitchFamily="34" charset="0"/>
              </a:rPr>
              <a:t>Diagn</a:t>
            </a:r>
            <a:r>
              <a:rPr lang="en-US" sz="1400" i="1" dirty="0">
                <a:solidFill>
                  <a:srgbClr val="333333"/>
                </a:solidFill>
                <a:latin typeface="Arial" panose="020B0604020202020204" pitchFamily="34" charset="0"/>
                <a:cs typeface="Arial" panose="020B0604020202020204" pitchFamily="34" charset="0"/>
              </a:rPr>
              <a:t> Ther</a:t>
            </a:r>
            <a:r>
              <a:rPr lang="en-US" sz="1400" dirty="0">
                <a:solidFill>
                  <a:srgbClr val="333333"/>
                </a:solidFill>
                <a:latin typeface="Arial" panose="020B0604020202020204" pitchFamily="34" charset="0"/>
                <a:cs typeface="Arial" panose="020B0604020202020204" pitchFamily="34" charset="0"/>
              </a:rPr>
              <a:t>. 2021</a:t>
            </a:r>
            <a:endParaRPr lang="en-US" sz="1400" dirty="0">
              <a:latin typeface="Arial" panose="020B0604020202020204" pitchFamily="34" charset="0"/>
              <a:cs typeface="Arial" panose="020B0604020202020204" pitchFamily="34" charset="0"/>
            </a:endParaRPr>
          </a:p>
        </p:txBody>
      </p:sp>
      <p:sp>
        <p:nvSpPr>
          <p:cNvPr id="8" name="Frame 7">
            <a:extLst>
              <a:ext uri="{FF2B5EF4-FFF2-40B4-BE49-F238E27FC236}">
                <a16:creationId xmlns:a16="http://schemas.microsoft.com/office/drawing/2014/main" id="{544CB949-4BE1-D75D-E9E4-9265CF47768D}"/>
              </a:ext>
            </a:extLst>
          </p:cNvPr>
          <p:cNvSpPr/>
          <p:nvPr/>
        </p:nvSpPr>
        <p:spPr>
          <a:xfrm>
            <a:off x="7209926" y="897731"/>
            <a:ext cx="1019589" cy="3562351"/>
          </a:xfrm>
          <a:prstGeom prst="frame">
            <a:avLst>
              <a:gd name="adj1" fmla="val 69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Arrow: Right 2">
            <a:extLst>
              <a:ext uri="{FF2B5EF4-FFF2-40B4-BE49-F238E27FC236}">
                <a16:creationId xmlns:a16="http://schemas.microsoft.com/office/drawing/2014/main" id="{915AE7B0-63F0-9FC2-0634-C37F2AA010F6}"/>
              </a:ext>
            </a:extLst>
          </p:cNvPr>
          <p:cNvSpPr/>
          <p:nvPr/>
        </p:nvSpPr>
        <p:spPr>
          <a:xfrm>
            <a:off x="6943226" y="1203306"/>
            <a:ext cx="257175" cy="199252"/>
          </a:xfrm>
          <a:prstGeom prst="rightArrow">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ight Brace 5">
            <a:extLst>
              <a:ext uri="{FF2B5EF4-FFF2-40B4-BE49-F238E27FC236}">
                <a16:creationId xmlns:a16="http://schemas.microsoft.com/office/drawing/2014/main" id="{AC69F444-6761-76E0-7087-E80E75E48490}"/>
              </a:ext>
            </a:extLst>
          </p:cNvPr>
          <p:cNvSpPr/>
          <p:nvPr/>
        </p:nvSpPr>
        <p:spPr>
          <a:xfrm>
            <a:off x="7951220" y="1507332"/>
            <a:ext cx="605444" cy="2952750"/>
          </a:xfrm>
          <a:prstGeom prst="rightBrace">
            <a:avLst/>
          </a:prstGeom>
          <a:ln w="50800">
            <a:solidFill>
              <a:srgbClr val="0066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800"/>
          </a:p>
        </p:txBody>
      </p:sp>
      <p:sp>
        <p:nvSpPr>
          <p:cNvPr id="15" name="TextBox 14">
            <a:extLst>
              <a:ext uri="{FF2B5EF4-FFF2-40B4-BE49-F238E27FC236}">
                <a16:creationId xmlns:a16="http://schemas.microsoft.com/office/drawing/2014/main" id="{A32B537C-5E7B-2840-A80F-557AEF3C8CEA}"/>
              </a:ext>
            </a:extLst>
          </p:cNvPr>
          <p:cNvSpPr txBox="1"/>
          <p:nvPr/>
        </p:nvSpPr>
        <p:spPr>
          <a:xfrm>
            <a:off x="134009" y="54232"/>
            <a:ext cx="4648200" cy="461665"/>
          </a:xfrm>
          <a:prstGeom prst="rect">
            <a:avLst/>
          </a:prstGeom>
          <a:noFill/>
        </p:spPr>
        <p:txBody>
          <a:bodyPr wrap="square">
            <a:spAutoFit/>
          </a:bodyPr>
          <a:lstStyle/>
          <a:p>
            <a:r>
              <a:rPr kumimoji="0" lang="en-US" b="0" i="0" u="none" strike="noStrike" kern="1200" cap="none" spc="0" normalizeH="0" baseline="0" noProof="0" dirty="0">
                <a:ln>
                  <a:noFill/>
                </a:ln>
                <a:solidFill>
                  <a:srgbClr val="052F6D"/>
                </a:solidFill>
                <a:effectLst/>
                <a:uLnTx/>
                <a:uFillTx/>
                <a:latin typeface="Arial" panose="020B0604020202020204" pitchFamily="34" charset="0"/>
                <a:ea typeface="+mj-ea"/>
                <a:cs typeface="Arial" panose="020B0604020202020204" pitchFamily="34" charset="0"/>
              </a:rPr>
              <a:t>Commercial ctDNA assays</a:t>
            </a:r>
            <a:endParaRPr lang="en-US" sz="1600" dirty="0"/>
          </a:p>
        </p:txBody>
      </p:sp>
    </p:spTree>
    <p:extLst>
      <p:ext uri="{BB962C8B-B14F-4D97-AF65-F5344CB8AC3E}">
        <p14:creationId xmlns:p14="http://schemas.microsoft.com/office/powerpoint/2010/main" val="353878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68845-F499-628F-967B-6C36B415F50D}"/>
              </a:ext>
            </a:extLst>
          </p:cNvPr>
          <p:cNvSpPr>
            <a:spLocks noGrp="1"/>
          </p:cNvSpPr>
          <p:nvPr>
            <p:ph type="sldNum" sz="quarter" idx="12"/>
          </p:nvPr>
        </p:nvSpPr>
        <p:spPr/>
        <p:txBody>
          <a:bodyPr/>
          <a:lstStyle/>
          <a:p>
            <a:fld id="{6BA4E481-929C-6B40-8F72-F01C1848538C}" type="slidenum">
              <a:rPr lang="en-US" smtClean="0"/>
              <a:t>54</a:t>
            </a:fld>
            <a:endParaRPr lang="en-US" dirty="0"/>
          </a:p>
        </p:txBody>
      </p:sp>
      <p:sp>
        <p:nvSpPr>
          <p:cNvPr id="3" name="Title 1">
            <a:extLst>
              <a:ext uri="{FF2B5EF4-FFF2-40B4-BE49-F238E27FC236}">
                <a16:creationId xmlns:a16="http://schemas.microsoft.com/office/drawing/2014/main" id="{8E05E1AF-F0D8-41D3-E4AD-61F4F7538B15}"/>
              </a:ext>
            </a:extLst>
          </p:cNvPr>
          <p:cNvSpPr txBox="1">
            <a:spLocks/>
          </p:cNvSpPr>
          <p:nvPr/>
        </p:nvSpPr>
        <p:spPr>
          <a:xfrm>
            <a:off x="796698" y="-1673"/>
            <a:ext cx="7550604" cy="45682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0" i="0" kern="1200" spc="0">
                <a:solidFill>
                  <a:schemeClr val="tx2"/>
                </a:solidFill>
                <a:latin typeface="Arial" panose="020B0604020202020204" pitchFamily="34" charset="0"/>
                <a:ea typeface="+mj-ea"/>
                <a:cs typeface="Arial" panose="020B0604020202020204" pitchFamily="34" charset="0"/>
              </a:defRPr>
            </a:lvl1pPr>
          </a:lstStyle>
          <a:p>
            <a:pPr defTabSz="685800" fontAlgn="auto">
              <a:spcAft>
                <a:spcPts val="0"/>
              </a:spcAft>
              <a:defRPr/>
            </a:pPr>
            <a:r>
              <a:rPr lang="en-US" sz="2400" dirty="0">
                <a:solidFill>
                  <a:srgbClr val="052F6D"/>
                </a:solidFill>
              </a:rPr>
              <a:t>Current treatment landscape for resectable NSCLC </a:t>
            </a:r>
          </a:p>
        </p:txBody>
      </p:sp>
      <p:grpSp>
        <p:nvGrpSpPr>
          <p:cNvPr id="4" name="Group 3">
            <a:extLst>
              <a:ext uri="{FF2B5EF4-FFF2-40B4-BE49-F238E27FC236}">
                <a16:creationId xmlns:a16="http://schemas.microsoft.com/office/drawing/2014/main" id="{099514EC-0D95-3CFA-0F0D-F1B7962E39F8}"/>
              </a:ext>
            </a:extLst>
          </p:cNvPr>
          <p:cNvGrpSpPr/>
          <p:nvPr/>
        </p:nvGrpSpPr>
        <p:grpSpPr>
          <a:xfrm>
            <a:off x="379207" y="1038918"/>
            <a:ext cx="7779124" cy="661597"/>
            <a:chOff x="505609" y="2022434"/>
            <a:chExt cx="10372165" cy="882129"/>
          </a:xfrm>
        </p:grpSpPr>
        <p:sp>
          <p:nvSpPr>
            <p:cNvPr id="5" name="Rectangle: Rounded Corners 4">
              <a:extLst>
                <a:ext uri="{FF2B5EF4-FFF2-40B4-BE49-F238E27FC236}">
                  <a16:creationId xmlns:a16="http://schemas.microsoft.com/office/drawing/2014/main" id="{AA0AFFAB-C51D-503B-A2B8-31D59E1B18D3}"/>
                </a:ext>
              </a:extLst>
            </p:cNvPr>
            <p:cNvSpPr/>
            <p:nvPr/>
          </p:nvSpPr>
          <p:spPr>
            <a:xfrm>
              <a:off x="505609" y="2022436"/>
              <a:ext cx="2893807" cy="8821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Arial" panose="020B0604020202020204" pitchFamily="34" charset="0"/>
                  <a:cs typeface="Arial" panose="020B0604020202020204" pitchFamily="34" charset="0"/>
                </a:rPr>
                <a:t>Surgery</a:t>
              </a:r>
            </a:p>
          </p:txBody>
        </p:sp>
        <p:sp>
          <p:nvSpPr>
            <p:cNvPr id="6" name="Rectangle: Rounded Corners 5">
              <a:extLst>
                <a:ext uri="{FF2B5EF4-FFF2-40B4-BE49-F238E27FC236}">
                  <a16:creationId xmlns:a16="http://schemas.microsoft.com/office/drawing/2014/main" id="{90BF9AD3-2B45-BF35-DDE9-9E896EDA51A2}"/>
                </a:ext>
              </a:extLst>
            </p:cNvPr>
            <p:cNvSpPr/>
            <p:nvPr/>
          </p:nvSpPr>
          <p:spPr>
            <a:xfrm>
              <a:off x="7983967" y="2022435"/>
              <a:ext cx="2893807" cy="882127"/>
            </a:xfrm>
            <a:prstGeom prst="roundRect">
              <a:avLst/>
            </a:prstGeom>
            <a:solidFill>
              <a:srgbClr val="FFD03B"/>
            </a:solidFill>
            <a:ln>
              <a:solidFill>
                <a:schemeClr val="bg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Adjuvant Immunotherapy</a:t>
              </a:r>
            </a:p>
          </p:txBody>
        </p:sp>
        <p:sp>
          <p:nvSpPr>
            <p:cNvPr id="7" name="Rectangle: Rounded Corners 6">
              <a:extLst>
                <a:ext uri="{FF2B5EF4-FFF2-40B4-BE49-F238E27FC236}">
                  <a16:creationId xmlns:a16="http://schemas.microsoft.com/office/drawing/2014/main" id="{C531AFA6-C88E-3A7D-1530-8A07AC42AD1A}"/>
                </a:ext>
              </a:extLst>
            </p:cNvPr>
            <p:cNvSpPr/>
            <p:nvPr/>
          </p:nvSpPr>
          <p:spPr>
            <a:xfrm>
              <a:off x="4194138" y="2022434"/>
              <a:ext cx="2893807" cy="882127"/>
            </a:xfrm>
            <a:prstGeom prst="roundRect">
              <a:avLst/>
            </a:prstGeom>
            <a:solidFill>
              <a:srgbClr val="92D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Adjuvant Chemotherapy</a:t>
              </a:r>
            </a:p>
          </p:txBody>
        </p:sp>
        <p:cxnSp>
          <p:nvCxnSpPr>
            <p:cNvPr id="8" name="Straight Arrow Connector 7">
              <a:extLst>
                <a:ext uri="{FF2B5EF4-FFF2-40B4-BE49-F238E27FC236}">
                  <a16:creationId xmlns:a16="http://schemas.microsoft.com/office/drawing/2014/main" id="{1082178B-35A4-21EB-0C85-E5F5B28A8205}"/>
                </a:ext>
              </a:extLst>
            </p:cNvPr>
            <p:cNvCxnSpPr>
              <a:cxnSpLocks/>
              <a:stCxn id="5" idx="3"/>
              <a:endCxn id="7" idx="1"/>
            </p:cNvCxnSpPr>
            <p:nvPr/>
          </p:nvCxnSpPr>
          <p:spPr>
            <a:xfrm flipV="1">
              <a:off x="3399416" y="2463498"/>
              <a:ext cx="794722" cy="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359EA3-37DE-98EF-C34E-CCCFB14EBC9E}"/>
                </a:ext>
              </a:extLst>
            </p:cNvPr>
            <p:cNvCxnSpPr/>
            <p:nvPr/>
          </p:nvCxnSpPr>
          <p:spPr>
            <a:xfrm flipV="1">
              <a:off x="7089066" y="2443769"/>
              <a:ext cx="914400" cy="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22E430F-4341-09C4-4CB9-1758012091B8}"/>
              </a:ext>
            </a:extLst>
          </p:cNvPr>
          <p:cNvGrpSpPr/>
          <p:nvPr/>
        </p:nvGrpSpPr>
        <p:grpSpPr>
          <a:xfrm>
            <a:off x="379206" y="1992320"/>
            <a:ext cx="4936753" cy="661595"/>
            <a:chOff x="505608" y="3293636"/>
            <a:chExt cx="6582337" cy="882127"/>
          </a:xfrm>
        </p:grpSpPr>
        <p:sp>
          <p:nvSpPr>
            <p:cNvPr id="11" name="Rectangle: Rounded Corners 10">
              <a:extLst>
                <a:ext uri="{FF2B5EF4-FFF2-40B4-BE49-F238E27FC236}">
                  <a16:creationId xmlns:a16="http://schemas.microsoft.com/office/drawing/2014/main" id="{371810C5-2510-D459-07CB-EA9E5ABAF73E}"/>
                </a:ext>
              </a:extLst>
            </p:cNvPr>
            <p:cNvSpPr/>
            <p:nvPr/>
          </p:nvSpPr>
          <p:spPr>
            <a:xfrm>
              <a:off x="4194138" y="3293636"/>
              <a:ext cx="2893807" cy="8821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Surgery</a:t>
              </a:r>
            </a:p>
          </p:txBody>
        </p:sp>
        <p:sp>
          <p:nvSpPr>
            <p:cNvPr id="12" name="Rectangle: Rounded Corners 11">
              <a:extLst>
                <a:ext uri="{FF2B5EF4-FFF2-40B4-BE49-F238E27FC236}">
                  <a16:creationId xmlns:a16="http://schemas.microsoft.com/office/drawing/2014/main" id="{B99E4E6E-D411-C737-CE97-93B726B3729D}"/>
                </a:ext>
              </a:extLst>
            </p:cNvPr>
            <p:cNvSpPr/>
            <p:nvPr/>
          </p:nvSpPr>
          <p:spPr>
            <a:xfrm>
              <a:off x="505608" y="3293636"/>
              <a:ext cx="2893807" cy="882127"/>
            </a:xfrm>
            <a:prstGeom prst="roundRect">
              <a:avLst/>
            </a:prstGeom>
            <a:solidFill>
              <a:srgbClr val="EC77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Neoadjuvant Chemoimmunotherapy</a:t>
              </a:r>
              <a:endParaRPr lang="en-US" sz="11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875DF73C-59B5-767E-DDF6-A4656362C884}"/>
                </a:ext>
              </a:extLst>
            </p:cNvPr>
            <p:cNvCxnSpPr/>
            <p:nvPr/>
          </p:nvCxnSpPr>
          <p:spPr>
            <a:xfrm flipV="1">
              <a:off x="3399414" y="3797443"/>
              <a:ext cx="794722" cy="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00EABD6C-AA72-7ADC-0130-5BCAD0229FD9}"/>
              </a:ext>
            </a:extLst>
          </p:cNvPr>
          <p:cNvGrpSpPr/>
          <p:nvPr/>
        </p:nvGrpSpPr>
        <p:grpSpPr>
          <a:xfrm>
            <a:off x="379206" y="2933073"/>
            <a:ext cx="7805236" cy="666166"/>
            <a:chOff x="505607" y="4547976"/>
            <a:chExt cx="10406981" cy="888221"/>
          </a:xfrm>
        </p:grpSpPr>
        <p:sp>
          <p:nvSpPr>
            <p:cNvPr id="15" name="Rectangle: Rounded Corners 14">
              <a:extLst>
                <a:ext uri="{FF2B5EF4-FFF2-40B4-BE49-F238E27FC236}">
                  <a16:creationId xmlns:a16="http://schemas.microsoft.com/office/drawing/2014/main" id="{F1AA6AA9-2299-2EE2-59DB-6B2E313656A8}"/>
                </a:ext>
              </a:extLst>
            </p:cNvPr>
            <p:cNvSpPr/>
            <p:nvPr/>
          </p:nvSpPr>
          <p:spPr>
            <a:xfrm>
              <a:off x="4194138" y="4554070"/>
              <a:ext cx="2893807" cy="8821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Surgery</a:t>
              </a:r>
            </a:p>
          </p:txBody>
        </p:sp>
        <p:sp>
          <p:nvSpPr>
            <p:cNvPr id="16" name="Rectangle: Rounded Corners 15">
              <a:extLst>
                <a:ext uri="{FF2B5EF4-FFF2-40B4-BE49-F238E27FC236}">
                  <a16:creationId xmlns:a16="http://schemas.microsoft.com/office/drawing/2014/main" id="{915363D1-049F-EBBE-C3DD-5128D6F3E322}"/>
                </a:ext>
              </a:extLst>
            </p:cNvPr>
            <p:cNvSpPr/>
            <p:nvPr/>
          </p:nvSpPr>
          <p:spPr>
            <a:xfrm>
              <a:off x="8018781" y="4554069"/>
              <a:ext cx="2893807" cy="882127"/>
            </a:xfrm>
            <a:prstGeom prst="roundRect">
              <a:avLst/>
            </a:prstGeom>
            <a:solidFill>
              <a:srgbClr val="FFD03B"/>
            </a:solidFill>
            <a:ln>
              <a:solidFill>
                <a:schemeClr val="bg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Adjuvant Immunotherapy</a:t>
              </a:r>
            </a:p>
          </p:txBody>
        </p:sp>
        <p:sp>
          <p:nvSpPr>
            <p:cNvPr id="17" name="Rectangle: Rounded Corners 16">
              <a:extLst>
                <a:ext uri="{FF2B5EF4-FFF2-40B4-BE49-F238E27FC236}">
                  <a16:creationId xmlns:a16="http://schemas.microsoft.com/office/drawing/2014/main" id="{10CB6655-1B9F-7304-B454-A88D77068AD5}"/>
                </a:ext>
              </a:extLst>
            </p:cNvPr>
            <p:cNvSpPr/>
            <p:nvPr/>
          </p:nvSpPr>
          <p:spPr>
            <a:xfrm>
              <a:off x="505607" y="4547976"/>
              <a:ext cx="2893807" cy="882127"/>
            </a:xfrm>
            <a:prstGeom prst="roundRect">
              <a:avLst/>
            </a:prstGeom>
            <a:solidFill>
              <a:srgbClr val="EC77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Neoadjuvant Chemoimmunotherapy</a:t>
              </a:r>
              <a:endParaRPr lang="en-US" sz="11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71B04AF2-22C3-0449-AFD7-14534EAE874F}"/>
                </a:ext>
              </a:extLst>
            </p:cNvPr>
            <p:cNvCxnSpPr/>
            <p:nvPr/>
          </p:nvCxnSpPr>
          <p:spPr>
            <a:xfrm flipV="1">
              <a:off x="3399414" y="4989037"/>
              <a:ext cx="794722" cy="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A3AB3C3-C81A-4F31-6458-1D5C678BCEDA}"/>
                </a:ext>
              </a:extLst>
            </p:cNvPr>
            <p:cNvCxnSpPr/>
            <p:nvPr/>
          </p:nvCxnSpPr>
          <p:spPr>
            <a:xfrm flipV="1">
              <a:off x="7104381" y="4989035"/>
              <a:ext cx="914400" cy="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3E0D4953-14BA-85F7-FE97-4EADFF23622F}"/>
              </a:ext>
            </a:extLst>
          </p:cNvPr>
          <p:cNvSpPr txBox="1"/>
          <p:nvPr/>
        </p:nvSpPr>
        <p:spPr>
          <a:xfrm>
            <a:off x="5049932" y="2057659"/>
            <a:ext cx="2049332" cy="553998"/>
          </a:xfrm>
          <a:prstGeom prst="rect">
            <a:avLst/>
          </a:prstGeom>
          <a:noFill/>
        </p:spPr>
        <p:txBody>
          <a:bodyPr wrap="square" rtlCol="0">
            <a:spAutoFit/>
          </a:bodyPr>
          <a:lstStyle/>
          <a:p>
            <a:pPr algn="ctr"/>
            <a:r>
              <a:rPr lang="en-US" sz="1500" dirty="0">
                <a:solidFill>
                  <a:srgbClr val="C00000"/>
                </a:solidFill>
                <a:latin typeface="Arial" panose="020B0604020202020204" pitchFamily="34" charset="0"/>
                <a:cs typeface="Arial" panose="020B0604020202020204" pitchFamily="34" charset="0"/>
              </a:rPr>
              <a:t>NADIM</a:t>
            </a:r>
          </a:p>
          <a:p>
            <a:pPr algn="ctr"/>
            <a:r>
              <a:rPr lang="en-US" sz="1500" dirty="0">
                <a:solidFill>
                  <a:srgbClr val="C00000"/>
                </a:solidFill>
                <a:latin typeface="Arial" panose="020B0604020202020204" pitchFamily="34" charset="0"/>
                <a:cs typeface="Arial" panose="020B0604020202020204" pitchFamily="34" charset="0"/>
              </a:rPr>
              <a:t>CheckMate-816</a:t>
            </a:r>
          </a:p>
        </p:txBody>
      </p:sp>
      <p:sp>
        <p:nvSpPr>
          <p:cNvPr id="21" name="TextBox 20">
            <a:extLst>
              <a:ext uri="{FF2B5EF4-FFF2-40B4-BE49-F238E27FC236}">
                <a16:creationId xmlns:a16="http://schemas.microsoft.com/office/drawing/2014/main" id="{134EF149-1FF0-6A3F-F7FF-1885DD41E0DC}"/>
              </a:ext>
            </a:extLst>
          </p:cNvPr>
          <p:cNvSpPr txBox="1"/>
          <p:nvPr/>
        </p:nvSpPr>
        <p:spPr>
          <a:xfrm>
            <a:off x="4635034" y="3607807"/>
            <a:ext cx="2049332" cy="1015663"/>
          </a:xfrm>
          <a:prstGeom prst="rect">
            <a:avLst/>
          </a:prstGeom>
          <a:noFill/>
        </p:spPr>
        <p:txBody>
          <a:bodyPr wrap="square" rtlCol="0">
            <a:spAutoFit/>
          </a:bodyPr>
          <a:lstStyle/>
          <a:p>
            <a:pPr algn="ctr"/>
            <a:r>
              <a:rPr lang="en-US" sz="1500" dirty="0">
                <a:solidFill>
                  <a:srgbClr val="C00000"/>
                </a:solidFill>
                <a:latin typeface="Arial" panose="020B0604020202020204" pitchFamily="34" charset="0"/>
                <a:cs typeface="Arial" panose="020B0604020202020204" pitchFamily="34" charset="0"/>
              </a:rPr>
              <a:t>AEGEAN</a:t>
            </a:r>
          </a:p>
          <a:p>
            <a:pPr algn="ctr"/>
            <a:r>
              <a:rPr lang="en-US" sz="1500" dirty="0">
                <a:solidFill>
                  <a:srgbClr val="C00000"/>
                </a:solidFill>
                <a:latin typeface="Arial" panose="020B0604020202020204" pitchFamily="34" charset="0"/>
                <a:cs typeface="Arial" panose="020B0604020202020204" pitchFamily="34" charset="0"/>
              </a:rPr>
              <a:t>KEYNOTE-671</a:t>
            </a:r>
          </a:p>
          <a:p>
            <a:pPr algn="ctr"/>
            <a:r>
              <a:rPr lang="en-US" sz="1500" dirty="0" err="1">
                <a:solidFill>
                  <a:srgbClr val="C00000"/>
                </a:solidFill>
                <a:latin typeface="Arial" panose="020B0604020202020204" pitchFamily="34" charset="0"/>
                <a:cs typeface="Arial" panose="020B0604020202020204" pitchFamily="34" charset="0"/>
              </a:rPr>
              <a:t>Neotorch</a:t>
            </a:r>
            <a:endParaRPr lang="en-US" sz="1500" dirty="0">
              <a:solidFill>
                <a:srgbClr val="C00000"/>
              </a:solidFill>
              <a:latin typeface="Arial" panose="020B0604020202020204" pitchFamily="34" charset="0"/>
              <a:cs typeface="Arial" panose="020B0604020202020204" pitchFamily="34" charset="0"/>
            </a:endParaRPr>
          </a:p>
          <a:p>
            <a:pPr algn="ctr"/>
            <a:r>
              <a:rPr lang="en-US" sz="1500" dirty="0">
                <a:solidFill>
                  <a:srgbClr val="C00000"/>
                </a:solidFill>
                <a:latin typeface="Arial" panose="020B0604020202020204" pitchFamily="34" charset="0"/>
                <a:cs typeface="Arial" panose="020B0604020202020204" pitchFamily="34" charset="0"/>
              </a:rPr>
              <a:t>CM77T</a:t>
            </a:r>
          </a:p>
        </p:txBody>
      </p:sp>
      <p:sp>
        <p:nvSpPr>
          <p:cNvPr id="22" name="TextBox 21">
            <a:extLst>
              <a:ext uri="{FF2B5EF4-FFF2-40B4-BE49-F238E27FC236}">
                <a16:creationId xmlns:a16="http://schemas.microsoft.com/office/drawing/2014/main" id="{4749FB02-4244-D73F-B6BA-FEC178C9E0E1}"/>
              </a:ext>
            </a:extLst>
          </p:cNvPr>
          <p:cNvSpPr txBox="1"/>
          <p:nvPr/>
        </p:nvSpPr>
        <p:spPr>
          <a:xfrm>
            <a:off x="4646520" y="475090"/>
            <a:ext cx="2049332" cy="553998"/>
          </a:xfrm>
          <a:prstGeom prst="rect">
            <a:avLst/>
          </a:prstGeom>
          <a:noFill/>
        </p:spPr>
        <p:txBody>
          <a:bodyPr wrap="square" rtlCol="0">
            <a:spAutoFit/>
          </a:bodyPr>
          <a:lstStyle/>
          <a:p>
            <a:pPr algn="ctr"/>
            <a:r>
              <a:rPr lang="en-US" sz="1500" dirty="0">
                <a:solidFill>
                  <a:srgbClr val="C00000"/>
                </a:solidFill>
                <a:latin typeface="Arial" panose="020B0604020202020204" pitchFamily="34" charset="0"/>
                <a:cs typeface="Arial" panose="020B0604020202020204" pitchFamily="34" charset="0"/>
              </a:rPr>
              <a:t>IMpower-010</a:t>
            </a:r>
          </a:p>
          <a:p>
            <a:pPr algn="ctr"/>
            <a:r>
              <a:rPr lang="en-US" sz="1500" dirty="0">
                <a:solidFill>
                  <a:srgbClr val="C00000"/>
                </a:solidFill>
                <a:latin typeface="Arial" panose="020B0604020202020204" pitchFamily="34" charset="0"/>
                <a:cs typeface="Arial" panose="020B0604020202020204" pitchFamily="34" charset="0"/>
              </a:rPr>
              <a:t>KEYNOTE-091</a:t>
            </a:r>
          </a:p>
        </p:txBody>
      </p:sp>
    </p:spTree>
    <p:extLst>
      <p:ext uri="{BB962C8B-B14F-4D97-AF65-F5344CB8AC3E}">
        <p14:creationId xmlns:p14="http://schemas.microsoft.com/office/powerpoint/2010/main" val="2864590186"/>
      </p:ext>
    </p:extLst>
  </p:cSld>
  <p:clrMapOvr>
    <a:masterClrMapping/>
  </p:clrMapOvr>
  <mc:AlternateContent xmlns:mc="http://schemas.openxmlformats.org/markup-compatibility/2006" xmlns:p14="http://schemas.microsoft.com/office/powerpoint/2010/main">
    <mc:Choice Requires="p14">
      <p:transition spd="slow" p14:dur="105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968845-F499-628F-967B-6C36B415F50D}"/>
              </a:ext>
            </a:extLst>
          </p:cNvPr>
          <p:cNvSpPr>
            <a:spLocks noGrp="1"/>
          </p:cNvSpPr>
          <p:nvPr>
            <p:ph type="sldNum" sz="quarter" idx="12"/>
          </p:nvPr>
        </p:nvSpPr>
        <p:spPr/>
        <p:txBody>
          <a:bodyPr/>
          <a:lstStyle/>
          <a:p>
            <a:fld id="{6BA4E481-929C-6B40-8F72-F01C1848538C}" type="slidenum">
              <a:rPr lang="en-US" smtClean="0"/>
              <a:t>55</a:t>
            </a:fld>
            <a:endParaRPr lang="en-US" dirty="0"/>
          </a:p>
        </p:txBody>
      </p:sp>
      <p:sp>
        <p:nvSpPr>
          <p:cNvPr id="3" name="Title 1">
            <a:extLst>
              <a:ext uri="{FF2B5EF4-FFF2-40B4-BE49-F238E27FC236}">
                <a16:creationId xmlns:a16="http://schemas.microsoft.com/office/drawing/2014/main" id="{8E05E1AF-F0D8-41D3-E4AD-61F4F7538B15}"/>
              </a:ext>
            </a:extLst>
          </p:cNvPr>
          <p:cNvSpPr txBox="1">
            <a:spLocks/>
          </p:cNvSpPr>
          <p:nvPr/>
        </p:nvSpPr>
        <p:spPr>
          <a:xfrm>
            <a:off x="796698" y="-1673"/>
            <a:ext cx="7550604" cy="45682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0" i="0" kern="1200" spc="0">
                <a:solidFill>
                  <a:schemeClr val="tx2"/>
                </a:solidFill>
                <a:latin typeface="Arial" panose="020B0604020202020204" pitchFamily="34" charset="0"/>
                <a:ea typeface="+mj-ea"/>
                <a:cs typeface="Arial" panose="020B0604020202020204" pitchFamily="34" charset="0"/>
              </a:defRPr>
            </a:lvl1pPr>
          </a:lstStyle>
          <a:p>
            <a:pPr defTabSz="685800" fontAlgn="auto">
              <a:spcAft>
                <a:spcPts val="0"/>
              </a:spcAft>
              <a:defRPr/>
            </a:pPr>
            <a:r>
              <a:rPr lang="en-US" sz="2400" dirty="0">
                <a:solidFill>
                  <a:srgbClr val="052F6D"/>
                </a:solidFill>
              </a:rPr>
              <a:t>Current treatment landscape for resectable NSCLC </a:t>
            </a:r>
          </a:p>
        </p:txBody>
      </p:sp>
      <p:grpSp>
        <p:nvGrpSpPr>
          <p:cNvPr id="4" name="Group 3">
            <a:extLst>
              <a:ext uri="{FF2B5EF4-FFF2-40B4-BE49-F238E27FC236}">
                <a16:creationId xmlns:a16="http://schemas.microsoft.com/office/drawing/2014/main" id="{099514EC-0D95-3CFA-0F0D-F1B7962E39F8}"/>
              </a:ext>
            </a:extLst>
          </p:cNvPr>
          <p:cNvGrpSpPr/>
          <p:nvPr/>
        </p:nvGrpSpPr>
        <p:grpSpPr>
          <a:xfrm>
            <a:off x="379207" y="1038918"/>
            <a:ext cx="7779124" cy="661597"/>
            <a:chOff x="505609" y="2022434"/>
            <a:chExt cx="10372165" cy="882129"/>
          </a:xfrm>
          <a:solidFill>
            <a:schemeClr val="accent3">
              <a:lumMod val="85000"/>
            </a:schemeClr>
          </a:solidFill>
        </p:grpSpPr>
        <p:sp>
          <p:nvSpPr>
            <p:cNvPr id="5" name="Rectangle: Rounded Corners 4">
              <a:extLst>
                <a:ext uri="{FF2B5EF4-FFF2-40B4-BE49-F238E27FC236}">
                  <a16:creationId xmlns:a16="http://schemas.microsoft.com/office/drawing/2014/main" id="{AA0AFFAB-C51D-503B-A2B8-31D59E1B18D3}"/>
                </a:ext>
              </a:extLst>
            </p:cNvPr>
            <p:cNvSpPr/>
            <p:nvPr/>
          </p:nvSpPr>
          <p:spPr>
            <a:xfrm>
              <a:off x="505609" y="2022436"/>
              <a:ext cx="2893807" cy="882127"/>
            </a:xfrm>
            <a:prstGeom prst="roundRect">
              <a:avLst/>
            </a:prstGeom>
            <a:grpFill/>
            <a:ln>
              <a:solidFill>
                <a:schemeClr val="accent3">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3">
                      <a:lumMod val="75000"/>
                    </a:schemeClr>
                  </a:solidFill>
                  <a:latin typeface="Arial" panose="020B0604020202020204" pitchFamily="34" charset="0"/>
                  <a:cs typeface="Arial" panose="020B0604020202020204" pitchFamily="34" charset="0"/>
                </a:rPr>
                <a:t>Surgery</a:t>
              </a:r>
            </a:p>
          </p:txBody>
        </p:sp>
        <p:sp>
          <p:nvSpPr>
            <p:cNvPr id="6" name="Rectangle: Rounded Corners 5">
              <a:extLst>
                <a:ext uri="{FF2B5EF4-FFF2-40B4-BE49-F238E27FC236}">
                  <a16:creationId xmlns:a16="http://schemas.microsoft.com/office/drawing/2014/main" id="{90BF9AD3-2B45-BF35-DDE9-9E896EDA51A2}"/>
                </a:ext>
              </a:extLst>
            </p:cNvPr>
            <p:cNvSpPr/>
            <p:nvPr/>
          </p:nvSpPr>
          <p:spPr>
            <a:xfrm>
              <a:off x="7983967" y="2022435"/>
              <a:ext cx="2893807" cy="882127"/>
            </a:xfrm>
            <a:prstGeom prst="roundRect">
              <a:avLst/>
            </a:prstGeom>
            <a:grpFill/>
            <a:ln>
              <a:solidFill>
                <a:schemeClr val="accent3">
                  <a:lumMod val="8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dirty="0">
                  <a:solidFill>
                    <a:schemeClr val="accent3">
                      <a:lumMod val="75000"/>
                    </a:schemeClr>
                  </a:solidFill>
                  <a:latin typeface="Arial" panose="020B0604020202020204" pitchFamily="34" charset="0"/>
                  <a:cs typeface="Arial" panose="020B0604020202020204" pitchFamily="34" charset="0"/>
                </a:rPr>
                <a:t>Adjuvant Immunotherapy</a:t>
              </a:r>
            </a:p>
          </p:txBody>
        </p:sp>
        <p:sp>
          <p:nvSpPr>
            <p:cNvPr id="7" name="Rectangle: Rounded Corners 6">
              <a:extLst>
                <a:ext uri="{FF2B5EF4-FFF2-40B4-BE49-F238E27FC236}">
                  <a16:creationId xmlns:a16="http://schemas.microsoft.com/office/drawing/2014/main" id="{C531AFA6-C88E-3A7D-1530-8A07AC42AD1A}"/>
                </a:ext>
              </a:extLst>
            </p:cNvPr>
            <p:cNvSpPr/>
            <p:nvPr/>
          </p:nvSpPr>
          <p:spPr>
            <a:xfrm>
              <a:off x="4194138" y="2022434"/>
              <a:ext cx="2893807" cy="882127"/>
            </a:xfrm>
            <a:prstGeom prst="roundRect">
              <a:avLst/>
            </a:prstGeom>
            <a:grpFill/>
            <a:ln>
              <a:solidFill>
                <a:schemeClr val="accent3">
                  <a:lumMod val="8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dirty="0">
                  <a:solidFill>
                    <a:schemeClr val="accent3">
                      <a:lumMod val="75000"/>
                    </a:schemeClr>
                  </a:solidFill>
                  <a:latin typeface="Arial" panose="020B0604020202020204" pitchFamily="34" charset="0"/>
                  <a:cs typeface="Arial" panose="020B0604020202020204" pitchFamily="34" charset="0"/>
                </a:rPr>
                <a:t>Adjuvant Chemotherapy</a:t>
              </a:r>
            </a:p>
          </p:txBody>
        </p:sp>
        <p:cxnSp>
          <p:nvCxnSpPr>
            <p:cNvPr id="8" name="Straight Arrow Connector 7">
              <a:extLst>
                <a:ext uri="{FF2B5EF4-FFF2-40B4-BE49-F238E27FC236}">
                  <a16:creationId xmlns:a16="http://schemas.microsoft.com/office/drawing/2014/main" id="{1082178B-35A4-21EB-0C85-E5F5B28A8205}"/>
                </a:ext>
              </a:extLst>
            </p:cNvPr>
            <p:cNvCxnSpPr>
              <a:cxnSpLocks/>
              <a:stCxn id="5" idx="3"/>
              <a:endCxn id="7" idx="1"/>
            </p:cNvCxnSpPr>
            <p:nvPr/>
          </p:nvCxnSpPr>
          <p:spPr>
            <a:xfrm flipV="1">
              <a:off x="3399416" y="2463498"/>
              <a:ext cx="794722" cy="2"/>
            </a:xfrm>
            <a:prstGeom prst="straightConnector1">
              <a:avLst/>
            </a:prstGeom>
            <a:grpFill/>
            <a:ln w="38100">
              <a:solidFill>
                <a:schemeClr val="accent3">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359EA3-37DE-98EF-C34E-CCCFB14EBC9E}"/>
                </a:ext>
              </a:extLst>
            </p:cNvPr>
            <p:cNvCxnSpPr/>
            <p:nvPr/>
          </p:nvCxnSpPr>
          <p:spPr>
            <a:xfrm flipV="1">
              <a:off x="7089066" y="2443769"/>
              <a:ext cx="914400" cy="2"/>
            </a:xfrm>
            <a:prstGeom prst="straightConnector1">
              <a:avLst/>
            </a:prstGeom>
            <a:grpFill/>
            <a:ln w="38100">
              <a:solidFill>
                <a:schemeClr val="accent3">
                  <a:lumMod val="8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F22E430F-4341-09C4-4CB9-1758012091B8}"/>
              </a:ext>
            </a:extLst>
          </p:cNvPr>
          <p:cNvGrpSpPr/>
          <p:nvPr/>
        </p:nvGrpSpPr>
        <p:grpSpPr>
          <a:xfrm>
            <a:off x="379206" y="1992320"/>
            <a:ext cx="4936753" cy="661595"/>
            <a:chOff x="505608" y="3293636"/>
            <a:chExt cx="6582337" cy="882127"/>
          </a:xfrm>
        </p:grpSpPr>
        <p:sp>
          <p:nvSpPr>
            <p:cNvPr id="11" name="Rectangle: Rounded Corners 10">
              <a:extLst>
                <a:ext uri="{FF2B5EF4-FFF2-40B4-BE49-F238E27FC236}">
                  <a16:creationId xmlns:a16="http://schemas.microsoft.com/office/drawing/2014/main" id="{371810C5-2510-D459-07CB-EA9E5ABAF73E}"/>
                </a:ext>
              </a:extLst>
            </p:cNvPr>
            <p:cNvSpPr/>
            <p:nvPr/>
          </p:nvSpPr>
          <p:spPr>
            <a:xfrm>
              <a:off x="4194138" y="3293636"/>
              <a:ext cx="2893807" cy="8821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Surgery</a:t>
              </a:r>
            </a:p>
          </p:txBody>
        </p:sp>
        <p:sp>
          <p:nvSpPr>
            <p:cNvPr id="12" name="Rectangle: Rounded Corners 11">
              <a:extLst>
                <a:ext uri="{FF2B5EF4-FFF2-40B4-BE49-F238E27FC236}">
                  <a16:creationId xmlns:a16="http://schemas.microsoft.com/office/drawing/2014/main" id="{B99E4E6E-D411-C737-CE97-93B726B3729D}"/>
                </a:ext>
              </a:extLst>
            </p:cNvPr>
            <p:cNvSpPr/>
            <p:nvPr/>
          </p:nvSpPr>
          <p:spPr>
            <a:xfrm>
              <a:off x="505608" y="3293636"/>
              <a:ext cx="2893807" cy="882127"/>
            </a:xfrm>
            <a:prstGeom prst="roundRect">
              <a:avLst/>
            </a:prstGeom>
            <a:solidFill>
              <a:srgbClr val="EC77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Neoadjuvant Chemoimmunotherapy</a:t>
              </a:r>
              <a:endParaRPr lang="en-US" sz="1100" dirty="0">
                <a:latin typeface="Arial" panose="020B060402020202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875DF73C-59B5-767E-DDF6-A4656362C884}"/>
                </a:ext>
              </a:extLst>
            </p:cNvPr>
            <p:cNvCxnSpPr/>
            <p:nvPr/>
          </p:nvCxnSpPr>
          <p:spPr>
            <a:xfrm flipV="1">
              <a:off x="3399414" y="3797443"/>
              <a:ext cx="794722" cy="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00EABD6C-AA72-7ADC-0130-5BCAD0229FD9}"/>
              </a:ext>
            </a:extLst>
          </p:cNvPr>
          <p:cNvGrpSpPr/>
          <p:nvPr/>
        </p:nvGrpSpPr>
        <p:grpSpPr>
          <a:xfrm>
            <a:off x="379206" y="2933073"/>
            <a:ext cx="7805236" cy="666166"/>
            <a:chOff x="505607" y="4547976"/>
            <a:chExt cx="10406981" cy="888221"/>
          </a:xfrm>
        </p:grpSpPr>
        <p:sp>
          <p:nvSpPr>
            <p:cNvPr id="15" name="Rectangle: Rounded Corners 14">
              <a:extLst>
                <a:ext uri="{FF2B5EF4-FFF2-40B4-BE49-F238E27FC236}">
                  <a16:creationId xmlns:a16="http://schemas.microsoft.com/office/drawing/2014/main" id="{F1AA6AA9-2299-2EE2-59DB-6B2E313656A8}"/>
                </a:ext>
              </a:extLst>
            </p:cNvPr>
            <p:cNvSpPr/>
            <p:nvPr/>
          </p:nvSpPr>
          <p:spPr>
            <a:xfrm>
              <a:off x="4194138" y="4554070"/>
              <a:ext cx="2893807" cy="8821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Surgery</a:t>
              </a:r>
            </a:p>
          </p:txBody>
        </p:sp>
        <p:sp>
          <p:nvSpPr>
            <p:cNvPr id="16" name="Rectangle: Rounded Corners 15">
              <a:extLst>
                <a:ext uri="{FF2B5EF4-FFF2-40B4-BE49-F238E27FC236}">
                  <a16:creationId xmlns:a16="http://schemas.microsoft.com/office/drawing/2014/main" id="{915363D1-049F-EBBE-C3DD-5128D6F3E322}"/>
                </a:ext>
              </a:extLst>
            </p:cNvPr>
            <p:cNvSpPr/>
            <p:nvPr/>
          </p:nvSpPr>
          <p:spPr>
            <a:xfrm>
              <a:off x="8018781" y="4554069"/>
              <a:ext cx="2893807" cy="882127"/>
            </a:xfrm>
            <a:prstGeom prst="roundRect">
              <a:avLst/>
            </a:prstGeom>
            <a:solidFill>
              <a:srgbClr val="FFD03B"/>
            </a:solidFill>
            <a:ln>
              <a:solidFill>
                <a:schemeClr val="bg2">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800" dirty="0">
                  <a:latin typeface="Arial" panose="020B0604020202020204" pitchFamily="34" charset="0"/>
                  <a:cs typeface="Arial" panose="020B0604020202020204" pitchFamily="34" charset="0"/>
                </a:rPr>
                <a:t>Adjuvant Immunotherapy</a:t>
              </a:r>
            </a:p>
          </p:txBody>
        </p:sp>
        <p:sp>
          <p:nvSpPr>
            <p:cNvPr id="17" name="Rectangle: Rounded Corners 16">
              <a:extLst>
                <a:ext uri="{FF2B5EF4-FFF2-40B4-BE49-F238E27FC236}">
                  <a16:creationId xmlns:a16="http://schemas.microsoft.com/office/drawing/2014/main" id="{10CB6655-1B9F-7304-B454-A88D77068AD5}"/>
                </a:ext>
              </a:extLst>
            </p:cNvPr>
            <p:cNvSpPr/>
            <p:nvPr/>
          </p:nvSpPr>
          <p:spPr>
            <a:xfrm>
              <a:off x="505607" y="4547976"/>
              <a:ext cx="2893807" cy="882127"/>
            </a:xfrm>
            <a:prstGeom prst="roundRect">
              <a:avLst/>
            </a:prstGeom>
            <a:solidFill>
              <a:srgbClr val="EC77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Neoadjuvant Chemoimmunotherapy</a:t>
              </a:r>
              <a:endParaRPr lang="en-US" sz="1100" dirty="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71B04AF2-22C3-0449-AFD7-14534EAE874F}"/>
                </a:ext>
              </a:extLst>
            </p:cNvPr>
            <p:cNvCxnSpPr/>
            <p:nvPr/>
          </p:nvCxnSpPr>
          <p:spPr>
            <a:xfrm flipV="1">
              <a:off x="3399414" y="4989037"/>
              <a:ext cx="794722" cy="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A3AB3C3-C81A-4F31-6458-1D5C678BCEDA}"/>
                </a:ext>
              </a:extLst>
            </p:cNvPr>
            <p:cNvCxnSpPr/>
            <p:nvPr/>
          </p:nvCxnSpPr>
          <p:spPr>
            <a:xfrm flipV="1">
              <a:off x="7104381" y="4989035"/>
              <a:ext cx="914400" cy="2"/>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3E0D4953-14BA-85F7-FE97-4EADFF23622F}"/>
              </a:ext>
            </a:extLst>
          </p:cNvPr>
          <p:cNvSpPr txBox="1"/>
          <p:nvPr/>
        </p:nvSpPr>
        <p:spPr>
          <a:xfrm>
            <a:off x="5049932" y="2057659"/>
            <a:ext cx="2049332" cy="553998"/>
          </a:xfrm>
          <a:prstGeom prst="rect">
            <a:avLst/>
          </a:prstGeom>
          <a:noFill/>
        </p:spPr>
        <p:txBody>
          <a:bodyPr wrap="square" rtlCol="0">
            <a:spAutoFit/>
          </a:bodyPr>
          <a:lstStyle/>
          <a:p>
            <a:pPr algn="ctr"/>
            <a:r>
              <a:rPr lang="en-US" sz="1500" dirty="0">
                <a:solidFill>
                  <a:srgbClr val="C00000"/>
                </a:solidFill>
                <a:latin typeface="Arial" panose="020B0604020202020204" pitchFamily="34" charset="0"/>
                <a:cs typeface="Arial" panose="020B0604020202020204" pitchFamily="34" charset="0"/>
              </a:rPr>
              <a:t>NADIM</a:t>
            </a:r>
          </a:p>
          <a:p>
            <a:pPr algn="ctr"/>
            <a:r>
              <a:rPr lang="en-US" sz="1500" dirty="0">
                <a:solidFill>
                  <a:srgbClr val="C00000"/>
                </a:solidFill>
                <a:latin typeface="Arial" panose="020B0604020202020204" pitchFamily="34" charset="0"/>
                <a:cs typeface="Arial" panose="020B0604020202020204" pitchFamily="34" charset="0"/>
              </a:rPr>
              <a:t>CheckMate-816</a:t>
            </a:r>
          </a:p>
        </p:txBody>
      </p:sp>
      <p:sp>
        <p:nvSpPr>
          <p:cNvPr id="21" name="TextBox 20">
            <a:extLst>
              <a:ext uri="{FF2B5EF4-FFF2-40B4-BE49-F238E27FC236}">
                <a16:creationId xmlns:a16="http://schemas.microsoft.com/office/drawing/2014/main" id="{134EF149-1FF0-6A3F-F7FF-1885DD41E0DC}"/>
              </a:ext>
            </a:extLst>
          </p:cNvPr>
          <p:cNvSpPr txBox="1"/>
          <p:nvPr/>
        </p:nvSpPr>
        <p:spPr>
          <a:xfrm>
            <a:off x="4635034" y="3607807"/>
            <a:ext cx="2049332" cy="1015663"/>
          </a:xfrm>
          <a:prstGeom prst="rect">
            <a:avLst/>
          </a:prstGeom>
          <a:noFill/>
        </p:spPr>
        <p:txBody>
          <a:bodyPr wrap="square" rtlCol="0">
            <a:spAutoFit/>
          </a:bodyPr>
          <a:lstStyle/>
          <a:p>
            <a:pPr algn="ctr"/>
            <a:r>
              <a:rPr lang="en-US" sz="1500" dirty="0">
                <a:solidFill>
                  <a:srgbClr val="C00000"/>
                </a:solidFill>
                <a:latin typeface="Arial" panose="020B0604020202020204" pitchFamily="34" charset="0"/>
                <a:cs typeface="Arial" panose="020B0604020202020204" pitchFamily="34" charset="0"/>
              </a:rPr>
              <a:t>AEGEAN</a:t>
            </a:r>
          </a:p>
          <a:p>
            <a:pPr algn="ctr"/>
            <a:r>
              <a:rPr lang="en-US" sz="1500" dirty="0">
                <a:solidFill>
                  <a:srgbClr val="C00000"/>
                </a:solidFill>
                <a:latin typeface="Arial" panose="020B0604020202020204" pitchFamily="34" charset="0"/>
                <a:cs typeface="Arial" panose="020B0604020202020204" pitchFamily="34" charset="0"/>
              </a:rPr>
              <a:t>KEYNOTE-671</a:t>
            </a:r>
          </a:p>
          <a:p>
            <a:pPr algn="ctr"/>
            <a:r>
              <a:rPr lang="en-US" sz="1500" dirty="0" err="1">
                <a:solidFill>
                  <a:srgbClr val="C00000"/>
                </a:solidFill>
                <a:latin typeface="Arial" panose="020B0604020202020204" pitchFamily="34" charset="0"/>
                <a:cs typeface="Arial" panose="020B0604020202020204" pitchFamily="34" charset="0"/>
              </a:rPr>
              <a:t>Neotorch</a:t>
            </a:r>
            <a:endParaRPr lang="en-US" sz="1500" dirty="0">
              <a:solidFill>
                <a:srgbClr val="C00000"/>
              </a:solidFill>
              <a:latin typeface="Arial" panose="020B0604020202020204" pitchFamily="34" charset="0"/>
              <a:cs typeface="Arial" panose="020B0604020202020204" pitchFamily="34" charset="0"/>
            </a:endParaRPr>
          </a:p>
          <a:p>
            <a:pPr algn="ctr"/>
            <a:r>
              <a:rPr lang="en-US" sz="1500" dirty="0">
                <a:solidFill>
                  <a:srgbClr val="C00000"/>
                </a:solidFill>
                <a:latin typeface="Arial" panose="020B0604020202020204" pitchFamily="34" charset="0"/>
                <a:cs typeface="Arial" panose="020B0604020202020204" pitchFamily="34" charset="0"/>
              </a:rPr>
              <a:t>CM77T</a:t>
            </a:r>
          </a:p>
        </p:txBody>
      </p:sp>
      <p:sp>
        <p:nvSpPr>
          <p:cNvPr id="22" name="TextBox 21">
            <a:extLst>
              <a:ext uri="{FF2B5EF4-FFF2-40B4-BE49-F238E27FC236}">
                <a16:creationId xmlns:a16="http://schemas.microsoft.com/office/drawing/2014/main" id="{4749FB02-4244-D73F-B6BA-FEC178C9E0E1}"/>
              </a:ext>
            </a:extLst>
          </p:cNvPr>
          <p:cNvSpPr txBox="1"/>
          <p:nvPr/>
        </p:nvSpPr>
        <p:spPr>
          <a:xfrm>
            <a:off x="4646520" y="475090"/>
            <a:ext cx="2049332" cy="553998"/>
          </a:xfrm>
          <a:prstGeom prst="rect">
            <a:avLst/>
          </a:prstGeom>
          <a:noFill/>
        </p:spPr>
        <p:txBody>
          <a:bodyPr wrap="square" rtlCol="0">
            <a:spAutoFit/>
          </a:bodyPr>
          <a:lstStyle/>
          <a:p>
            <a:pPr algn="ctr"/>
            <a:r>
              <a:rPr lang="en-US" sz="1500" dirty="0">
                <a:solidFill>
                  <a:schemeClr val="accent3">
                    <a:lumMod val="75000"/>
                  </a:schemeClr>
                </a:solidFill>
                <a:latin typeface="Arial" panose="020B0604020202020204" pitchFamily="34" charset="0"/>
                <a:cs typeface="Arial" panose="020B0604020202020204" pitchFamily="34" charset="0"/>
              </a:rPr>
              <a:t>IMpower-010</a:t>
            </a:r>
          </a:p>
          <a:p>
            <a:pPr algn="ctr"/>
            <a:r>
              <a:rPr lang="en-US" sz="1500" dirty="0">
                <a:solidFill>
                  <a:schemeClr val="accent3">
                    <a:lumMod val="75000"/>
                  </a:schemeClr>
                </a:solidFill>
                <a:latin typeface="Arial" panose="020B0604020202020204" pitchFamily="34" charset="0"/>
                <a:cs typeface="Arial" panose="020B0604020202020204" pitchFamily="34" charset="0"/>
              </a:rPr>
              <a:t>KEYNOTE-091</a:t>
            </a:r>
          </a:p>
        </p:txBody>
      </p:sp>
      <p:sp>
        <p:nvSpPr>
          <p:cNvPr id="23" name="TextBox 22">
            <a:extLst>
              <a:ext uri="{FF2B5EF4-FFF2-40B4-BE49-F238E27FC236}">
                <a16:creationId xmlns:a16="http://schemas.microsoft.com/office/drawing/2014/main" id="{79E8E8ED-BA79-3018-48BD-0E60751DBF30}"/>
              </a:ext>
            </a:extLst>
          </p:cNvPr>
          <p:cNvSpPr txBox="1"/>
          <p:nvPr/>
        </p:nvSpPr>
        <p:spPr>
          <a:xfrm>
            <a:off x="7077211" y="1831567"/>
            <a:ext cx="2102618" cy="1077218"/>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sz="1600" b="1" dirty="0">
                <a:latin typeface="Arial" panose="020B0604020202020204" pitchFamily="34" charset="0"/>
                <a:cs typeface="Arial" panose="020B0604020202020204" pitchFamily="34" charset="0"/>
              </a:rPr>
              <a:t>pCR rates= 17.2-24.9%</a:t>
            </a:r>
          </a:p>
          <a:p>
            <a:pPr algn="ctr"/>
            <a:r>
              <a:rPr lang="en-US" sz="1600" b="1" dirty="0">
                <a:latin typeface="Arial" panose="020B0604020202020204" pitchFamily="34" charset="0"/>
                <a:cs typeface="Arial" panose="020B0604020202020204" pitchFamily="34" charset="0"/>
              </a:rPr>
              <a:t>MPR rates= 30.2-48.5%</a:t>
            </a:r>
          </a:p>
        </p:txBody>
      </p:sp>
      <p:cxnSp>
        <p:nvCxnSpPr>
          <p:cNvPr id="24" name="Connector: Curved 23">
            <a:extLst>
              <a:ext uri="{FF2B5EF4-FFF2-40B4-BE49-F238E27FC236}">
                <a16:creationId xmlns:a16="http://schemas.microsoft.com/office/drawing/2014/main" id="{DA9D9733-034D-48BF-DC7D-71DDC977C85B}"/>
              </a:ext>
            </a:extLst>
          </p:cNvPr>
          <p:cNvCxnSpPr>
            <a:cxnSpLocks/>
          </p:cNvCxnSpPr>
          <p:nvPr/>
        </p:nvCxnSpPr>
        <p:spPr>
          <a:xfrm flipV="1">
            <a:off x="6345216" y="2707216"/>
            <a:ext cx="2286000" cy="1675982"/>
          </a:xfrm>
          <a:prstGeom prst="curvedConnector3">
            <a:avLst>
              <a:gd name="adj1" fmla="val 100000"/>
            </a:avLst>
          </a:prstGeom>
          <a:ln w="38100" cap="sq">
            <a:solidFill>
              <a:schemeClr val="tx1"/>
            </a:solidFill>
            <a:prstDash val="dash"/>
            <a:round/>
            <a:headEnd type="none" w="sm" len="lg"/>
            <a:tailEnd type="arrow"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4134053-281F-53F2-E2CB-BBC3D558C8C2}"/>
              </a:ext>
            </a:extLst>
          </p:cNvPr>
          <p:cNvCxnSpPr/>
          <p:nvPr/>
        </p:nvCxnSpPr>
        <p:spPr>
          <a:xfrm>
            <a:off x="6480683" y="2317744"/>
            <a:ext cx="448733" cy="0"/>
          </a:xfrm>
          <a:prstGeom prst="straightConnector1">
            <a:avLst/>
          </a:prstGeom>
          <a:ln w="381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2170408"/>
      </p:ext>
    </p:extLst>
  </p:cSld>
  <p:clrMapOvr>
    <a:masterClrMapping/>
  </p:clrMapOvr>
  <mc:AlternateContent xmlns:mc="http://schemas.openxmlformats.org/markup-compatibility/2006" xmlns:p14="http://schemas.microsoft.com/office/powerpoint/2010/main">
    <mc:Choice Requires="p14">
      <p:transition spd="slow" p14:dur="105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4178F3-B275-8D4D-9A72-3E7FEC013BED}"/>
              </a:ext>
            </a:extLst>
          </p:cNvPr>
          <p:cNvSpPr>
            <a:spLocks noGrp="1"/>
          </p:cNvSpPr>
          <p:nvPr>
            <p:ph type="title"/>
          </p:nvPr>
        </p:nvSpPr>
        <p:spPr/>
        <p:txBody>
          <a:bodyPr/>
          <a:lstStyle/>
          <a:p>
            <a:r>
              <a:rPr lang="en-US" b="1" dirty="0"/>
              <a:t>Take home points</a:t>
            </a:r>
          </a:p>
        </p:txBody>
      </p:sp>
      <p:sp>
        <p:nvSpPr>
          <p:cNvPr id="5" name="Content Placeholder 4">
            <a:extLst>
              <a:ext uri="{FF2B5EF4-FFF2-40B4-BE49-F238E27FC236}">
                <a16:creationId xmlns:a16="http://schemas.microsoft.com/office/drawing/2014/main" id="{D725F222-A8B1-5841-A491-90D6FB762F49}"/>
              </a:ext>
            </a:extLst>
          </p:cNvPr>
          <p:cNvSpPr>
            <a:spLocks noGrp="1"/>
          </p:cNvSpPr>
          <p:nvPr>
            <p:ph idx="1"/>
          </p:nvPr>
        </p:nvSpPr>
        <p:spPr/>
        <p:txBody>
          <a:bodyPr>
            <a:normAutofit/>
          </a:bodyPr>
          <a:lstStyle/>
          <a:p>
            <a:pPr marL="257175" indent="-257175">
              <a:buFont typeface="Arial" panose="020B0604020202020204" pitchFamily="34" charset="0"/>
              <a:buChar char="•"/>
            </a:pPr>
            <a:r>
              <a:rPr lang="en-US" dirty="0"/>
              <a:t>ctDNA can be used for </a:t>
            </a:r>
            <a:r>
              <a:rPr lang="en-US" dirty="0">
                <a:solidFill>
                  <a:srgbClr val="C00000"/>
                </a:solidFill>
              </a:rPr>
              <a:t>molecular profiling </a:t>
            </a:r>
            <a:r>
              <a:rPr lang="en-US" dirty="0"/>
              <a:t>in patients with </a:t>
            </a:r>
            <a:r>
              <a:rPr lang="en-US" dirty="0">
                <a:solidFill>
                  <a:srgbClr val="C00000"/>
                </a:solidFill>
              </a:rPr>
              <a:t>advanced solid tumors</a:t>
            </a:r>
            <a:r>
              <a:rPr lang="en-US" dirty="0"/>
              <a:t> to guide </a:t>
            </a:r>
            <a:r>
              <a:rPr lang="en-US" dirty="0">
                <a:solidFill>
                  <a:srgbClr val="C00000"/>
                </a:solidFill>
              </a:rPr>
              <a:t>therapeutic decisions</a:t>
            </a:r>
          </a:p>
          <a:p>
            <a:endParaRPr lang="en-US" sz="375" dirty="0">
              <a:solidFill>
                <a:srgbClr val="C00000"/>
              </a:solidFill>
            </a:endParaRPr>
          </a:p>
          <a:p>
            <a:pPr marL="257175" indent="-257175">
              <a:buFont typeface="Arial" panose="020B0604020202020204" pitchFamily="34" charset="0"/>
              <a:buChar char="•"/>
            </a:pPr>
            <a:r>
              <a:rPr lang="en-US" dirty="0"/>
              <a:t>ctDNA can </a:t>
            </a:r>
            <a:r>
              <a:rPr lang="en-US" dirty="0">
                <a:solidFill>
                  <a:srgbClr val="C00000"/>
                </a:solidFill>
              </a:rPr>
              <a:t>identify patients </a:t>
            </a:r>
            <a:r>
              <a:rPr lang="en-US" dirty="0"/>
              <a:t>with</a:t>
            </a:r>
            <a:r>
              <a:rPr lang="en-US" dirty="0">
                <a:solidFill>
                  <a:srgbClr val="C00000"/>
                </a:solidFill>
              </a:rPr>
              <a:t> advanced NSCLC </a:t>
            </a:r>
            <a:r>
              <a:rPr lang="en-US" dirty="0"/>
              <a:t>who are </a:t>
            </a:r>
            <a:r>
              <a:rPr lang="en-US" dirty="0">
                <a:solidFill>
                  <a:srgbClr val="C00000"/>
                </a:solidFill>
              </a:rPr>
              <a:t>responding to therapy </a:t>
            </a:r>
            <a:r>
              <a:rPr lang="en-US" dirty="0"/>
              <a:t>(</a:t>
            </a:r>
            <a:r>
              <a:rPr lang="en-US" dirty="0">
                <a:solidFill>
                  <a:srgbClr val="C00000"/>
                </a:solidFill>
              </a:rPr>
              <a:t>molecular response</a:t>
            </a:r>
            <a:r>
              <a:rPr lang="en-US" dirty="0"/>
              <a:t>) at an early timepoint (3-9 weeks).</a:t>
            </a:r>
          </a:p>
          <a:p>
            <a:pPr marL="257175" indent="-257175">
              <a:buFont typeface="Arial" panose="020B0604020202020204" pitchFamily="34" charset="0"/>
              <a:buChar char="•"/>
            </a:pPr>
            <a:endParaRPr lang="en-US" sz="375" dirty="0"/>
          </a:p>
          <a:p>
            <a:pPr marL="257175" indent="-257175">
              <a:buFont typeface="Arial" panose="020B0604020202020204" pitchFamily="34" charset="0"/>
              <a:buChar char="•"/>
            </a:pPr>
            <a:r>
              <a:rPr lang="en-US" dirty="0"/>
              <a:t>ctDNA can </a:t>
            </a:r>
            <a:r>
              <a:rPr lang="en-US" dirty="0">
                <a:solidFill>
                  <a:srgbClr val="C00000"/>
                </a:solidFill>
              </a:rPr>
              <a:t>detect MRD </a:t>
            </a:r>
            <a:r>
              <a:rPr lang="en-US" dirty="0"/>
              <a:t>and it is a strong </a:t>
            </a:r>
            <a:r>
              <a:rPr lang="en-US" dirty="0">
                <a:solidFill>
                  <a:srgbClr val="C00000"/>
                </a:solidFill>
              </a:rPr>
              <a:t>prognostic biomarker</a:t>
            </a:r>
          </a:p>
          <a:p>
            <a:pPr marL="257175" indent="-257175">
              <a:buFont typeface="Arial" panose="020B0604020202020204" pitchFamily="34" charset="0"/>
              <a:buChar char="•"/>
            </a:pPr>
            <a:endParaRPr lang="en-US" sz="375" dirty="0">
              <a:solidFill>
                <a:srgbClr val="C00000"/>
              </a:solidFill>
            </a:endParaRPr>
          </a:p>
          <a:p>
            <a:pPr marL="257175" indent="-257175">
              <a:buFont typeface="Arial" panose="020B0604020202020204" pitchFamily="34" charset="0"/>
              <a:buChar char="•"/>
            </a:pPr>
            <a:r>
              <a:rPr lang="en-US" dirty="0">
                <a:solidFill>
                  <a:srgbClr val="C00000"/>
                </a:solidFill>
              </a:rPr>
              <a:t>One timepoint MRD </a:t>
            </a:r>
            <a:r>
              <a:rPr lang="en-US" dirty="0">
                <a:solidFill>
                  <a:srgbClr val="00161E"/>
                </a:solidFill>
              </a:rPr>
              <a:t>status </a:t>
            </a:r>
            <a:r>
              <a:rPr lang="en-US" dirty="0">
                <a:solidFill>
                  <a:srgbClr val="C00000"/>
                </a:solidFill>
              </a:rPr>
              <a:t>may not be enough </a:t>
            </a:r>
            <a:r>
              <a:rPr lang="en-US" dirty="0">
                <a:solidFill>
                  <a:srgbClr val="00161E"/>
                </a:solidFill>
              </a:rPr>
              <a:t>to inform clinical-decision making</a:t>
            </a:r>
          </a:p>
          <a:p>
            <a:pPr marL="257175" indent="-257175">
              <a:buFont typeface="Arial" panose="020B0604020202020204" pitchFamily="34" charset="0"/>
              <a:buChar char="•"/>
            </a:pPr>
            <a:endParaRPr lang="en-US" sz="375" dirty="0">
              <a:solidFill>
                <a:srgbClr val="00161E"/>
              </a:solidFill>
            </a:endParaRPr>
          </a:p>
          <a:p>
            <a:pPr marL="257175" indent="-257175">
              <a:buFont typeface="Arial" panose="020B0604020202020204" pitchFamily="34" charset="0"/>
              <a:buChar char="•"/>
            </a:pPr>
            <a:r>
              <a:rPr lang="en-US" dirty="0">
                <a:solidFill>
                  <a:srgbClr val="C00000"/>
                </a:solidFill>
              </a:rPr>
              <a:t>Tumor-informed MRD </a:t>
            </a:r>
            <a:r>
              <a:rPr lang="en-US" dirty="0">
                <a:solidFill>
                  <a:srgbClr val="00161E"/>
                </a:solidFill>
              </a:rPr>
              <a:t>assays will </a:t>
            </a:r>
            <a:r>
              <a:rPr lang="en-US" dirty="0">
                <a:solidFill>
                  <a:srgbClr val="C00000"/>
                </a:solidFill>
              </a:rPr>
              <a:t>not</a:t>
            </a:r>
            <a:r>
              <a:rPr lang="en-US" dirty="0">
                <a:solidFill>
                  <a:srgbClr val="00161E"/>
                </a:solidFill>
              </a:rPr>
              <a:t> be </a:t>
            </a:r>
            <a:r>
              <a:rPr lang="en-US" dirty="0">
                <a:solidFill>
                  <a:srgbClr val="C00000"/>
                </a:solidFill>
              </a:rPr>
              <a:t>feasible</a:t>
            </a:r>
            <a:r>
              <a:rPr lang="en-US" dirty="0">
                <a:solidFill>
                  <a:srgbClr val="00161E"/>
                </a:solidFill>
              </a:rPr>
              <a:t> for </a:t>
            </a:r>
            <a:r>
              <a:rPr lang="en-US" dirty="0">
                <a:solidFill>
                  <a:srgbClr val="C00000"/>
                </a:solidFill>
              </a:rPr>
              <a:t>patients </a:t>
            </a:r>
            <a:r>
              <a:rPr lang="en-US" dirty="0">
                <a:solidFill>
                  <a:srgbClr val="00161E"/>
                </a:solidFill>
              </a:rPr>
              <a:t>with </a:t>
            </a:r>
            <a:r>
              <a:rPr lang="en-US" dirty="0">
                <a:solidFill>
                  <a:srgbClr val="C00000"/>
                </a:solidFill>
              </a:rPr>
              <a:t>pCR</a:t>
            </a:r>
            <a:r>
              <a:rPr lang="en-US" dirty="0">
                <a:solidFill>
                  <a:srgbClr val="00161E"/>
                </a:solidFill>
              </a:rPr>
              <a:t> and </a:t>
            </a:r>
            <a:r>
              <a:rPr lang="en-US" dirty="0">
                <a:solidFill>
                  <a:srgbClr val="C00000"/>
                </a:solidFill>
              </a:rPr>
              <a:t>MPR</a:t>
            </a:r>
          </a:p>
          <a:p>
            <a:pPr marL="257175" indent="-257175">
              <a:buFont typeface="Arial" panose="020B0604020202020204" pitchFamily="34" charset="0"/>
              <a:buChar char="•"/>
            </a:pPr>
            <a:endParaRPr lang="en-US" sz="375" dirty="0">
              <a:solidFill>
                <a:srgbClr val="C00000"/>
              </a:solidFill>
            </a:endParaRPr>
          </a:p>
          <a:p>
            <a:pPr marL="257175" indent="-257175">
              <a:buFont typeface="Arial" panose="020B0604020202020204" pitchFamily="34" charset="0"/>
              <a:buChar char="•"/>
            </a:pPr>
            <a:r>
              <a:rPr lang="en-US" dirty="0"/>
              <a:t>Ongoing </a:t>
            </a:r>
            <a:r>
              <a:rPr lang="en-US" dirty="0">
                <a:solidFill>
                  <a:srgbClr val="00161E"/>
                </a:solidFill>
              </a:rPr>
              <a:t>trials will inform </a:t>
            </a:r>
            <a:r>
              <a:rPr lang="en-US" dirty="0">
                <a:solidFill>
                  <a:srgbClr val="C00000"/>
                </a:solidFill>
              </a:rPr>
              <a:t>if</a:t>
            </a:r>
            <a:r>
              <a:rPr lang="en-US" dirty="0"/>
              <a:t> </a:t>
            </a:r>
            <a:r>
              <a:rPr lang="en-US" dirty="0">
                <a:solidFill>
                  <a:srgbClr val="C00000"/>
                </a:solidFill>
              </a:rPr>
              <a:t>clinical decision-making can be guided by ctDNA </a:t>
            </a:r>
            <a:r>
              <a:rPr lang="en-US" dirty="0"/>
              <a:t>and if that improves patients’ outcomes</a:t>
            </a:r>
          </a:p>
          <a:p>
            <a:endParaRPr lang="en-US" dirty="0"/>
          </a:p>
          <a:p>
            <a:pPr marL="257175" indent="-257175">
              <a:buFont typeface="Arial" panose="020B0604020202020204" pitchFamily="34" charset="0"/>
              <a:buChar char="•"/>
            </a:pPr>
            <a:endParaRPr lang="en-US" dirty="0">
              <a:solidFill>
                <a:schemeClr val="accent5">
                  <a:lumMod val="75000"/>
                </a:schemeClr>
              </a:solidFill>
            </a:endParaRPr>
          </a:p>
          <a:p>
            <a:pPr marL="342900" lvl="1" indent="0">
              <a:buNone/>
            </a:pPr>
            <a:endParaRPr lang="en-US" dirty="0"/>
          </a:p>
          <a:p>
            <a:endParaRPr lang="en-US" dirty="0"/>
          </a:p>
        </p:txBody>
      </p:sp>
      <p:sp>
        <p:nvSpPr>
          <p:cNvPr id="2" name="Title 3">
            <a:extLst>
              <a:ext uri="{FF2B5EF4-FFF2-40B4-BE49-F238E27FC236}">
                <a16:creationId xmlns:a16="http://schemas.microsoft.com/office/drawing/2014/main" id="{1B03C003-3BD9-DFF7-E232-038C6A6E486A}"/>
              </a:ext>
            </a:extLst>
          </p:cNvPr>
          <p:cNvSpPr txBox="1">
            <a:spLocks/>
          </p:cNvSpPr>
          <p:nvPr/>
        </p:nvSpPr>
        <p:spPr>
          <a:xfrm>
            <a:off x="375558" y="-7793"/>
            <a:ext cx="5518104" cy="609097"/>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200" b="0" i="0" kern="1200" spc="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52F6D"/>
                </a:solidFill>
                <a:effectLst/>
                <a:uLnTx/>
                <a:uFillTx/>
                <a:latin typeface="Arial" panose="020B0604020202020204" pitchFamily="34" charset="0"/>
                <a:ea typeface="+mj-ea"/>
                <a:cs typeface="Arial" panose="020B0604020202020204" pitchFamily="34" charset="0"/>
              </a:rPr>
              <a:t>Take home points</a:t>
            </a:r>
          </a:p>
        </p:txBody>
      </p:sp>
      <p:sp>
        <p:nvSpPr>
          <p:cNvPr id="6" name="TextBox 5">
            <a:extLst>
              <a:ext uri="{FF2B5EF4-FFF2-40B4-BE49-F238E27FC236}">
                <a16:creationId xmlns:a16="http://schemas.microsoft.com/office/drawing/2014/main" id="{980097F1-B2FD-462B-E317-A65AD5A8401F}"/>
              </a:ext>
            </a:extLst>
          </p:cNvPr>
          <p:cNvSpPr txBox="1"/>
          <p:nvPr/>
        </p:nvSpPr>
        <p:spPr>
          <a:xfrm>
            <a:off x="-72189" y="-67018"/>
            <a:ext cx="4608094" cy="338554"/>
          </a:xfrm>
          <a:prstGeom prst="rect">
            <a:avLst/>
          </a:prstGeom>
          <a:noFill/>
        </p:spPr>
        <p:txBody>
          <a:bodyPr wrap="square">
            <a:spAutoFit/>
          </a:bodyPr>
          <a:lstStyle/>
          <a:p>
            <a:fld id="{6BA4E481-929C-6B40-8F72-F01C1848538C}" type="slidenum">
              <a:rPr lang="en-US" sz="1600" smtClean="0"/>
              <a:pPr/>
              <a:t>56</a:t>
            </a:fld>
            <a:endParaRPr lang="en-US" dirty="0"/>
          </a:p>
        </p:txBody>
      </p:sp>
    </p:spTree>
    <p:custDataLst>
      <p:tags r:id="rId1"/>
    </p:custDataLst>
    <p:extLst>
      <p:ext uri="{BB962C8B-B14F-4D97-AF65-F5344CB8AC3E}">
        <p14:creationId xmlns:p14="http://schemas.microsoft.com/office/powerpoint/2010/main" val="1165160825"/>
      </p:ext>
    </p:extLst>
  </p:cSld>
  <p:clrMapOvr>
    <a:masterClrMapping/>
  </p:clrMapOvr>
  <mc:AlternateContent xmlns:mc="http://schemas.openxmlformats.org/markup-compatibility/2006" xmlns:p14="http://schemas.microsoft.com/office/powerpoint/2010/main">
    <mc:Choice Requires="p14">
      <p:transition spd="slow" p14:dur="105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3D5521-CBA8-4BE7-BEE6-698ED39AD813}"/>
              </a:ext>
            </a:extLst>
          </p:cNvPr>
          <p:cNvPicPr>
            <a:picLocks noChangeAspect="1"/>
          </p:cNvPicPr>
          <p:nvPr/>
        </p:nvPicPr>
        <p:blipFill rotWithShape="1">
          <a:blip r:embed="rId3"/>
          <a:srcRect t="27743" b="11265"/>
          <a:stretch/>
        </p:blipFill>
        <p:spPr>
          <a:xfrm>
            <a:off x="0" y="-28541"/>
            <a:ext cx="9144001" cy="3151087"/>
          </a:xfrm>
          <a:prstGeom prst="rect">
            <a:avLst/>
          </a:prstGeom>
          <a:noFill/>
        </p:spPr>
      </p:pic>
      <p:sp>
        <p:nvSpPr>
          <p:cNvPr id="4" name="Slide Number Placeholder 3">
            <a:extLst>
              <a:ext uri="{FF2B5EF4-FFF2-40B4-BE49-F238E27FC236}">
                <a16:creationId xmlns:a16="http://schemas.microsoft.com/office/drawing/2014/main" id="{82005C14-BCE8-4C6F-9AAA-07A7BB558505}"/>
              </a:ext>
            </a:extLst>
          </p:cNvPr>
          <p:cNvSpPr>
            <a:spLocks noGrp="1"/>
          </p:cNvSpPr>
          <p:nvPr>
            <p:ph type="sldNum" sz="quarter" idx="12"/>
          </p:nvPr>
        </p:nvSpPr>
        <p:spPr>
          <a:xfrm>
            <a:off x="6457950" y="4769644"/>
            <a:ext cx="2057400" cy="273844"/>
          </a:xfrm>
        </p:spPr>
        <p:txBody>
          <a:bodyPr vert="horz" lIns="68580" tIns="34290" rIns="68580" bIns="34290" rtlCol="0" anchor="ctr">
            <a:normAutofit/>
          </a:bodyPr>
          <a:lstStyle/>
          <a:p>
            <a:pPr algn="r">
              <a:spcAft>
                <a:spcPts val="450"/>
              </a:spcAft>
              <a:defRPr/>
            </a:pPr>
            <a:fld id="{6BA4E481-929C-6B40-8F72-F01C1848538C}" type="slidenum">
              <a:rPr lang="en-US" sz="900">
                <a:solidFill>
                  <a:prstClr val="black">
                    <a:tint val="75000"/>
                  </a:prstClr>
                </a:solidFill>
                <a:latin typeface="Calibri" panose="020F0502020204030204"/>
              </a:rPr>
              <a:pPr algn="r">
                <a:spcAft>
                  <a:spcPts val="450"/>
                </a:spcAft>
                <a:defRPr/>
              </a:pPr>
              <a:t>57</a:t>
            </a:fld>
            <a:endParaRPr lang="en-US" sz="900" dirty="0">
              <a:solidFill>
                <a:prstClr val="black">
                  <a:tint val="75000"/>
                </a:prstClr>
              </a:solidFill>
              <a:latin typeface="Calibri" panose="020F0502020204030204"/>
            </a:endParaRPr>
          </a:p>
        </p:txBody>
      </p:sp>
      <p:sp>
        <p:nvSpPr>
          <p:cNvPr id="19" name="Content Placeholder 2">
            <a:extLst>
              <a:ext uri="{FF2B5EF4-FFF2-40B4-BE49-F238E27FC236}">
                <a16:creationId xmlns:a16="http://schemas.microsoft.com/office/drawing/2014/main" id="{C41222A3-97CC-4AC8-9FDF-3150B99BDDA0}"/>
              </a:ext>
            </a:extLst>
          </p:cNvPr>
          <p:cNvSpPr txBox="1">
            <a:spLocks/>
          </p:cNvSpPr>
          <p:nvPr/>
        </p:nvSpPr>
        <p:spPr>
          <a:xfrm>
            <a:off x="2803765" y="3475606"/>
            <a:ext cx="3919516" cy="12230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799" dirty="0"/>
          </a:p>
        </p:txBody>
      </p:sp>
      <p:sp>
        <p:nvSpPr>
          <p:cNvPr id="20" name="TextBox 19">
            <a:extLst>
              <a:ext uri="{FF2B5EF4-FFF2-40B4-BE49-F238E27FC236}">
                <a16:creationId xmlns:a16="http://schemas.microsoft.com/office/drawing/2014/main" id="{3B1240F5-8F1C-49BD-AEEC-C2D0350E6BC4}"/>
              </a:ext>
            </a:extLst>
          </p:cNvPr>
          <p:cNvSpPr txBox="1"/>
          <p:nvPr/>
        </p:nvSpPr>
        <p:spPr>
          <a:xfrm>
            <a:off x="2494588" y="3041820"/>
            <a:ext cx="4154825" cy="415498"/>
          </a:xfrm>
          <a:prstGeom prst="rect">
            <a:avLst/>
          </a:prstGeom>
          <a:noFill/>
        </p:spPr>
        <p:txBody>
          <a:bodyPr wrap="square" rtlCol="0">
            <a:spAutoFit/>
          </a:bodyPr>
          <a:lstStyle/>
          <a:p>
            <a:pPr algn="ctr"/>
            <a:r>
              <a:rPr lang="en-US" sz="2100" dirty="0"/>
              <a:t>www.moffitt.org</a:t>
            </a:r>
          </a:p>
        </p:txBody>
      </p:sp>
      <p:sp>
        <p:nvSpPr>
          <p:cNvPr id="22" name="TextBox 21">
            <a:extLst>
              <a:ext uri="{FF2B5EF4-FFF2-40B4-BE49-F238E27FC236}">
                <a16:creationId xmlns:a16="http://schemas.microsoft.com/office/drawing/2014/main" id="{E307F94C-33D5-4628-8375-12DF660DA4E0}"/>
              </a:ext>
            </a:extLst>
          </p:cNvPr>
          <p:cNvSpPr txBox="1"/>
          <p:nvPr/>
        </p:nvSpPr>
        <p:spPr>
          <a:xfrm>
            <a:off x="360602" y="58074"/>
            <a:ext cx="4633662" cy="507831"/>
          </a:xfrm>
          <a:prstGeom prst="rect">
            <a:avLst/>
          </a:prstGeom>
          <a:noFill/>
        </p:spPr>
        <p:txBody>
          <a:bodyPr wrap="square">
            <a:spAutoFit/>
          </a:bodyPr>
          <a:lstStyle/>
          <a:p>
            <a:r>
              <a:rPr lang="en-US" sz="2700" dirty="0">
                <a:solidFill>
                  <a:schemeClr val="bg1"/>
                </a:solidFill>
                <a:latin typeface="Arial" panose="020B0604020202020204" pitchFamily="34" charset="0"/>
                <a:cs typeface="Arial" panose="020B0604020202020204" pitchFamily="34" charset="0"/>
              </a:rPr>
              <a:t>Thank you!</a:t>
            </a:r>
            <a:endParaRPr lang="en-US" sz="2700" dirty="0">
              <a:solidFill>
                <a:schemeClr val="bg1"/>
              </a:solidFill>
            </a:endParaRPr>
          </a:p>
        </p:txBody>
      </p:sp>
      <p:grpSp>
        <p:nvGrpSpPr>
          <p:cNvPr id="2" name="Group 1">
            <a:extLst>
              <a:ext uri="{FF2B5EF4-FFF2-40B4-BE49-F238E27FC236}">
                <a16:creationId xmlns:a16="http://schemas.microsoft.com/office/drawing/2014/main" id="{8D01356E-05F2-41C2-9B8C-CAB80F22965F}"/>
              </a:ext>
            </a:extLst>
          </p:cNvPr>
          <p:cNvGrpSpPr/>
          <p:nvPr/>
        </p:nvGrpSpPr>
        <p:grpSpPr>
          <a:xfrm>
            <a:off x="3491606" y="3715591"/>
            <a:ext cx="2651676" cy="318707"/>
            <a:chOff x="8033579" y="5383224"/>
            <a:chExt cx="3535568" cy="424943"/>
          </a:xfrm>
        </p:grpSpPr>
        <p:sp>
          <p:nvSpPr>
            <p:cNvPr id="9" name="TextBox 8">
              <a:extLst>
                <a:ext uri="{FF2B5EF4-FFF2-40B4-BE49-F238E27FC236}">
                  <a16:creationId xmlns:a16="http://schemas.microsoft.com/office/drawing/2014/main" id="{03439042-F630-4CFC-B9F2-68988CAF4474}"/>
                </a:ext>
              </a:extLst>
            </p:cNvPr>
            <p:cNvSpPr txBox="1"/>
            <p:nvPr/>
          </p:nvSpPr>
          <p:spPr>
            <a:xfrm>
              <a:off x="8471986" y="5383224"/>
              <a:ext cx="3097161" cy="400110"/>
            </a:xfrm>
            <a:prstGeom prst="rect">
              <a:avLst/>
            </a:prstGeom>
            <a:noFill/>
          </p:spPr>
          <p:txBody>
            <a:bodyPr wrap="square" rtlCol="0">
              <a:spAutoFit/>
            </a:bodyPr>
            <a:lstStyle/>
            <a:p>
              <a:r>
                <a:rPr lang="en-US" sz="1350" dirty="0">
                  <a:solidFill>
                    <a:srgbClr val="0070C0"/>
                  </a:solidFill>
                  <a:latin typeface="Arial" panose="020B0604020202020204" pitchFamily="34" charset="0"/>
                  <a:cs typeface="Arial" panose="020B0604020202020204" pitchFamily="34" charset="0"/>
                </a:rPr>
                <a:t>Bruna.Pellini@moffitt.org</a:t>
              </a:r>
            </a:p>
          </p:txBody>
        </p:sp>
        <p:pic>
          <p:nvPicPr>
            <p:cNvPr id="11" name="Picture 10">
              <a:extLst>
                <a:ext uri="{FF2B5EF4-FFF2-40B4-BE49-F238E27FC236}">
                  <a16:creationId xmlns:a16="http://schemas.microsoft.com/office/drawing/2014/main" id="{3E2F1E70-7229-4D6C-9168-3626F025677B}"/>
                </a:ext>
              </a:extLst>
            </p:cNvPr>
            <p:cNvPicPr>
              <a:picLocks noChangeAspect="1"/>
            </p:cNvPicPr>
            <p:nvPr/>
          </p:nvPicPr>
          <p:blipFill>
            <a:blip r:embed="rId4"/>
            <a:stretch>
              <a:fillRect/>
            </a:stretch>
          </p:blipFill>
          <p:spPr>
            <a:xfrm>
              <a:off x="8033579" y="5388113"/>
              <a:ext cx="492920" cy="420054"/>
            </a:xfrm>
            <a:prstGeom prst="rect">
              <a:avLst/>
            </a:prstGeom>
          </p:spPr>
        </p:pic>
      </p:grpSp>
      <p:grpSp>
        <p:nvGrpSpPr>
          <p:cNvPr id="3" name="Group 2">
            <a:extLst>
              <a:ext uri="{FF2B5EF4-FFF2-40B4-BE49-F238E27FC236}">
                <a16:creationId xmlns:a16="http://schemas.microsoft.com/office/drawing/2014/main" id="{59185473-8BC7-466C-A378-40A7C710ADA1}"/>
              </a:ext>
            </a:extLst>
          </p:cNvPr>
          <p:cNvGrpSpPr/>
          <p:nvPr/>
        </p:nvGrpSpPr>
        <p:grpSpPr>
          <a:xfrm>
            <a:off x="3491607" y="4059615"/>
            <a:ext cx="2692561" cy="436670"/>
            <a:chOff x="338611" y="6054449"/>
            <a:chExt cx="3590081" cy="582227"/>
          </a:xfrm>
        </p:grpSpPr>
        <p:sp>
          <p:nvSpPr>
            <p:cNvPr id="12" name="TextBox 11">
              <a:extLst>
                <a:ext uri="{FF2B5EF4-FFF2-40B4-BE49-F238E27FC236}">
                  <a16:creationId xmlns:a16="http://schemas.microsoft.com/office/drawing/2014/main" id="{57B58E18-C1AF-4488-8824-A816160E141B}"/>
                </a:ext>
              </a:extLst>
            </p:cNvPr>
            <p:cNvSpPr txBox="1"/>
            <p:nvPr/>
          </p:nvSpPr>
          <p:spPr>
            <a:xfrm>
              <a:off x="831531" y="6122109"/>
              <a:ext cx="3097161" cy="400110"/>
            </a:xfrm>
            <a:prstGeom prst="rect">
              <a:avLst/>
            </a:prstGeom>
            <a:noFill/>
          </p:spPr>
          <p:txBody>
            <a:bodyPr wrap="square" rtlCol="0">
              <a:spAutoFit/>
            </a:bodyPr>
            <a:lstStyle/>
            <a:p>
              <a:r>
                <a:rPr lang="en-US" sz="1350" b="1" dirty="0">
                  <a:solidFill>
                    <a:srgbClr val="00161E"/>
                  </a:solidFill>
                  <a:latin typeface="Arial" panose="020B0604020202020204" pitchFamily="34" charset="0"/>
                  <a:cs typeface="Arial" panose="020B0604020202020204" pitchFamily="34" charset="0"/>
                </a:rPr>
                <a:t>@BrunaPellini        </a:t>
              </a:r>
            </a:p>
          </p:txBody>
        </p:sp>
        <p:pic>
          <p:nvPicPr>
            <p:cNvPr id="13" name="Picture 12">
              <a:extLst>
                <a:ext uri="{FF2B5EF4-FFF2-40B4-BE49-F238E27FC236}">
                  <a16:creationId xmlns:a16="http://schemas.microsoft.com/office/drawing/2014/main" id="{B30F8227-64F7-438F-9DB7-F43AB7F018A3}"/>
                </a:ext>
              </a:extLst>
            </p:cNvPr>
            <p:cNvPicPr>
              <a:picLocks noChangeAspect="1"/>
            </p:cNvPicPr>
            <p:nvPr/>
          </p:nvPicPr>
          <p:blipFill>
            <a:blip r:embed="rId5"/>
            <a:stretch>
              <a:fillRect/>
            </a:stretch>
          </p:blipFill>
          <p:spPr>
            <a:xfrm>
              <a:off x="338611" y="6054449"/>
              <a:ext cx="524788" cy="582227"/>
            </a:xfrm>
            <a:prstGeom prst="rect">
              <a:avLst/>
            </a:prstGeom>
          </p:spPr>
        </p:pic>
      </p:grpSp>
    </p:spTree>
    <p:extLst>
      <p:ext uri="{BB962C8B-B14F-4D97-AF65-F5344CB8AC3E}">
        <p14:creationId xmlns:p14="http://schemas.microsoft.com/office/powerpoint/2010/main" val="277490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281105" y="-74280"/>
            <a:ext cx="9423813" cy="531398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9589" y="2243907"/>
            <a:ext cx="9129925" cy="830997"/>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a:p>
            <a:pPr algn="ctr"/>
            <a:r>
              <a:rPr lang="en-US" sz="2400" dirty="0">
                <a:solidFill>
                  <a:srgbClr val="FFC000"/>
                </a:solidFill>
                <a:latin typeface="+mj-lt"/>
                <a:ea typeface="Times New Roman" panose="02020603050405020304" pitchFamily="18" charset="0"/>
              </a:rPr>
              <a:t>Approaches to Molecular Testing</a:t>
            </a:r>
            <a:endParaRPr lang="en-US" sz="2400" spc="600" dirty="0">
              <a:solidFill>
                <a:srgbClr val="FFC000"/>
              </a:solidFill>
              <a:latin typeface="+mj-lt"/>
              <a:ea typeface="Times New Roman" panose="02020603050405020304" pitchFamily="18" charset="0"/>
            </a:endParaRPr>
          </a:p>
        </p:txBody>
      </p:sp>
      <p:sp>
        <p:nvSpPr>
          <p:cNvPr id="37" name="Rectangle 36">
            <a:extLst>
              <a:ext uri="{FF2B5EF4-FFF2-40B4-BE49-F238E27FC236}">
                <a16:creationId xmlns:a16="http://schemas.microsoft.com/office/drawing/2014/main" id="{136DD176-7412-694A-BED9-E7F8655CA44E}"/>
              </a:ext>
            </a:extLst>
          </p:cNvPr>
          <p:cNvSpPr/>
          <p:nvPr/>
        </p:nvSpPr>
        <p:spPr>
          <a:xfrm>
            <a:off x="76990" y="3067985"/>
            <a:ext cx="9129925" cy="1077218"/>
          </a:xfrm>
          <a:prstGeom prst="rect">
            <a:avLst/>
          </a:prstGeom>
        </p:spPr>
        <p:txBody>
          <a:bodyPr wrap="square">
            <a:spAutoFit/>
          </a:bodyPr>
          <a:lstStyle/>
          <a:p>
            <a:pPr algn="ctr">
              <a:spcBef>
                <a:spcPts val="0"/>
              </a:spcBef>
            </a:pPr>
            <a:r>
              <a:rPr lang="en-US" sz="1600" dirty="0">
                <a:solidFill>
                  <a:schemeClr val="bg1"/>
                </a:solidFill>
                <a:latin typeface="Corporate S Demi" panose="02020500000000000000"/>
                <a:cs typeface="Arial" panose="020B0604020202020204" pitchFamily="34" charset="0"/>
              </a:rPr>
              <a:t>Theresa A. Boyle, MD, PhD, FCAP</a:t>
            </a:r>
          </a:p>
          <a:p>
            <a:pPr algn="ctr">
              <a:spcBef>
                <a:spcPts val="0"/>
              </a:spcBef>
            </a:pPr>
            <a:r>
              <a:rPr lang="en-US" sz="1600" dirty="0">
                <a:solidFill>
                  <a:schemeClr val="bg1"/>
                </a:solidFill>
                <a:latin typeface="Corporate S Demi" panose="02020500000000000000"/>
                <a:cs typeface="Arial" panose="020B0604020202020204" pitchFamily="34" charset="0"/>
              </a:rPr>
              <a:t>Medical Director of Solid Tumor Genetics</a:t>
            </a:r>
          </a:p>
          <a:p>
            <a:pPr algn="ctr">
              <a:spcBef>
                <a:spcPts val="0"/>
              </a:spcBef>
            </a:pPr>
            <a:r>
              <a:rPr lang="en-US" sz="1600" dirty="0">
                <a:solidFill>
                  <a:schemeClr val="bg1"/>
                </a:solidFill>
                <a:latin typeface="Corporate S Demi" panose="02020500000000000000"/>
                <a:cs typeface="Arial" panose="020B0604020202020204" pitchFamily="34" charset="0"/>
              </a:rPr>
              <a:t>Moffitt Cancer Center</a:t>
            </a:r>
          </a:p>
          <a:p>
            <a:pPr algn="ctr">
              <a:spcBef>
                <a:spcPts val="0"/>
              </a:spcBef>
            </a:pPr>
            <a:r>
              <a:rPr lang="en-US" sz="1600" dirty="0">
                <a:solidFill>
                  <a:schemeClr val="bg1"/>
                </a:solidFill>
                <a:latin typeface="Corporate S Demi" panose="02020500000000000000"/>
                <a:cs typeface="Arial" panose="020B0604020202020204" pitchFamily="34" charset="0"/>
              </a:rPr>
              <a:t>January 31.2024</a:t>
            </a:r>
          </a:p>
        </p:txBody>
      </p:sp>
      <p:pic>
        <p:nvPicPr>
          <p:cNvPr id="8" name="Picture 7" descr="A logo for a fitness center&#10;&#10;Description automatically generated">
            <a:extLst>
              <a:ext uri="{FF2B5EF4-FFF2-40B4-BE49-F238E27FC236}">
                <a16:creationId xmlns:a16="http://schemas.microsoft.com/office/drawing/2014/main" id="{5671E6F5-E134-759C-00D5-EAC657A6AFAE}"/>
              </a:ext>
            </a:extLst>
          </p:cNvPr>
          <p:cNvPicPr>
            <a:picLocks noChangeAspect="1"/>
          </p:cNvPicPr>
          <p:nvPr/>
        </p:nvPicPr>
        <p:blipFill>
          <a:blip r:embed="rId11"/>
          <a:stretch>
            <a:fillRect/>
          </a:stretch>
        </p:blipFill>
        <p:spPr>
          <a:xfrm>
            <a:off x="7232072" y="4616653"/>
            <a:ext cx="1711037" cy="424671"/>
          </a:xfrm>
          <a:prstGeom prst="rect">
            <a:avLst/>
          </a:prstGeom>
        </p:spPr>
      </p:pic>
      <p:pic>
        <p:nvPicPr>
          <p:cNvPr id="2" name="Picture 3">
            <a:extLst>
              <a:ext uri="{FF2B5EF4-FFF2-40B4-BE49-F238E27FC236}">
                <a16:creationId xmlns:a16="http://schemas.microsoft.com/office/drawing/2014/main" id="{12020017-4E52-F602-06C5-70B16FB81A6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10709" y="2335139"/>
            <a:ext cx="1020774" cy="1217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77A3160E-A781-E205-D1F7-F3556BEF4DB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4990" y="2325612"/>
            <a:ext cx="1145174" cy="1226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D9F334CC-552B-4485-7C5A-127DCF22A20D}"/>
              </a:ext>
            </a:extLst>
          </p:cNvPr>
          <p:cNvPicPr>
            <a:picLocks noChangeAspect="1"/>
          </p:cNvPicPr>
          <p:nvPr/>
        </p:nvPicPr>
        <p:blipFill>
          <a:blip r:embed="rId14"/>
          <a:stretch>
            <a:fillRect/>
          </a:stretch>
        </p:blipFill>
        <p:spPr>
          <a:xfrm>
            <a:off x="7933605" y="2335139"/>
            <a:ext cx="1009504" cy="1217295"/>
          </a:xfrm>
          <a:prstGeom prst="rect">
            <a:avLst/>
          </a:prstGeom>
        </p:spPr>
      </p:pic>
    </p:spTree>
    <p:extLst>
      <p:ext uri="{BB962C8B-B14F-4D97-AF65-F5344CB8AC3E}">
        <p14:creationId xmlns:p14="http://schemas.microsoft.com/office/powerpoint/2010/main" val="28937819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238CC27-390B-D3D1-437E-59AD69868404}"/>
              </a:ext>
            </a:extLst>
          </p:cNvPr>
          <p:cNvSpPr>
            <a:spLocks noGrp="1"/>
          </p:cNvSpPr>
          <p:nvPr>
            <p:ph type="title"/>
          </p:nvPr>
        </p:nvSpPr>
        <p:spPr>
          <a:xfrm>
            <a:off x="0" y="1"/>
            <a:ext cx="9144000" cy="687542"/>
          </a:xfrm>
        </p:spPr>
        <p:txBody>
          <a:bodyPr/>
          <a:lstStyle/>
          <a:p>
            <a:r>
              <a:rPr lang="en-US" sz="2800" dirty="0">
                <a:solidFill>
                  <a:prstClr val="black"/>
                </a:solidFill>
                <a:latin typeface="+mn-lt"/>
              </a:rPr>
              <a:t>Ideal Molecular Profiling for Lung Cancer</a:t>
            </a:r>
            <a:endParaRPr lang="en-US" sz="2800" dirty="0"/>
          </a:p>
        </p:txBody>
      </p:sp>
      <p:sp>
        <p:nvSpPr>
          <p:cNvPr id="4" name="Content Placeholder 3"/>
          <p:cNvSpPr>
            <a:spLocks noGrp="1"/>
          </p:cNvSpPr>
          <p:nvPr>
            <p:ph sz="quarter" idx="4294967295"/>
          </p:nvPr>
        </p:nvSpPr>
        <p:spPr>
          <a:xfrm>
            <a:off x="1008529" y="974725"/>
            <a:ext cx="7772400" cy="2741613"/>
          </a:xfrm>
        </p:spPr>
        <p:txBody>
          <a:bodyPr>
            <a:normAutofit/>
          </a:bodyPr>
          <a:lstStyle/>
          <a:p>
            <a:r>
              <a:rPr lang="en-US" sz="2402" dirty="0">
                <a:solidFill>
                  <a:prstClr val="black"/>
                </a:solidFill>
              </a:rPr>
              <a:t>Rapid</a:t>
            </a:r>
          </a:p>
          <a:p>
            <a:r>
              <a:rPr lang="en-US" sz="2402" dirty="0">
                <a:solidFill>
                  <a:prstClr val="black"/>
                </a:solidFill>
              </a:rPr>
              <a:t>Reflexed</a:t>
            </a:r>
          </a:p>
          <a:p>
            <a:r>
              <a:rPr lang="en-US" sz="2402" dirty="0">
                <a:solidFill>
                  <a:prstClr val="black"/>
                </a:solidFill>
              </a:rPr>
              <a:t>Comprehensive</a:t>
            </a:r>
          </a:p>
          <a:p>
            <a:endParaRPr lang="en-US" sz="2703" dirty="0"/>
          </a:p>
        </p:txBody>
      </p:sp>
      <p:sp>
        <p:nvSpPr>
          <p:cNvPr id="5" name="Content Placeholder 2"/>
          <p:cNvSpPr txBox="1">
            <a:spLocks/>
          </p:cNvSpPr>
          <p:nvPr/>
        </p:nvSpPr>
        <p:spPr>
          <a:xfrm>
            <a:off x="1390884" y="1193909"/>
            <a:ext cx="6177915" cy="3517979"/>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en-US" sz="1051" b="1" dirty="0"/>
          </a:p>
          <a:p>
            <a:endParaRPr lang="en-US" sz="1051" b="1" dirty="0"/>
          </a:p>
          <a:p>
            <a:pPr marL="0" indent="0">
              <a:buNone/>
            </a:pPr>
            <a:endParaRPr lang="en-US" sz="1051" b="1" dirty="0"/>
          </a:p>
          <a:p>
            <a:endParaRPr lang="en-US" sz="1051" b="1" dirty="0"/>
          </a:p>
          <a:p>
            <a:endParaRPr lang="en-US" sz="1051" b="1" dirty="0"/>
          </a:p>
          <a:p>
            <a:endParaRPr lang="en-US" sz="1051" b="1" dirty="0"/>
          </a:p>
          <a:p>
            <a:endParaRPr lang="en-US" sz="1051" b="1" dirty="0"/>
          </a:p>
          <a:p>
            <a:endParaRPr lang="en-US" sz="1051" b="1" dirty="0"/>
          </a:p>
          <a:p>
            <a:r>
              <a:rPr lang="en-US" sz="1051" b="1" dirty="0"/>
              <a:t>3.1: Expert Consensus Opinion—</a:t>
            </a:r>
            <a:r>
              <a:rPr lang="en-US" sz="1051" i="1" dirty="0"/>
              <a:t>EGFR </a:t>
            </a:r>
            <a:r>
              <a:rPr lang="en-US" sz="1051" dirty="0"/>
              <a:t>and </a:t>
            </a:r>
            <a:r>
              <a:rPr lang="en-US" sz="1051" i="1" dirty="0"/>
              <a:t>ALK </a:t>
            </a:r>
            <a:r>
              <a:rPr lang="en-US" sz="1051" dirty="0"/>
              <a:t>results should be available within 2 weeks (10 working days) of receiving the specimen in the testing laboratory. Aim: &lt; 5 working days.</a:t>
            </a:r>
          </a:p>
          <a:p>
            <a:r>
              <a:rPr lang="en-US" sz="1051" dirty="0"/>
              <a:t>3.2: “Patients with stage IV lung cancer have median untreated life expectancy of approximately 16 weeks;  20% of this time should not be spent waiting for test results.” </a:t>
            </a:r>
          </a:p>
          <a:p>
            <a:r>
              <a:rPr lang="en-US" sz="1051" dirty="0"/>
              <a:t>3.3: “Reflex testing and/or preparation of unstained recut sections at the time the sample is first processed in the histology laboratory may help.”</a:t>
            </a:r>
            <a:endParaRPr lang="en-US" sz="1952" dirty="0"/>
          </a:p>
        </p:txBody>
      </p:sp>
      <p:pic>
        <p:nvPicPr>
          <p:cNvPr id="6" name="Picture 2" descr="http://www.danpontefract.com/wp-content/uploads/2015/03/ti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4159" y="880048"/>
            <a:ext cx="1488321" cy="13728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2130" y="2445424"/>
            <a:ext cx="6362235" cy="557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A logo for a fitness center&#10;&#10;Description automatically generated">
            <a:extLst>
              <a:ext uri="{FF2B5EF4-FFF2-40B4-BE49-F238E27FC236}">
                <a16:creationId xmlns:a16="http://schemas.microsoft.com/office/drawing/2014/main" id="{5A98B57D-D0C4-36F9-0450-F730B8D52F99}"/>
              </a:ext>
            </a:extLst>
          </p:cNvPr>
          <p:cNvPicPr>
            <a:picLocks noChangeAspect="1"/>
          </p:cNvPicPr>
          <p:nvPr/>
        </p:nvPicPr>
        <p:blipFill>
          <a:blip r:embed="rId4"/>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3076144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E17E09-4FD1-B5A5-0DF2-3607D091532C}"/>
              </a:ext>
            </a:extLst>
          </p:cNvPr>
          <p:cNvSpPr>
            <a:spLocks noGrp="1"/>
          </p:cNvSpPr>
          <p:nvPr>
            <p:ph idx="1"/>
          </p:nvPr>
        </p:nvSpPr>
        <p:spPr>
          <a:xfrm>
            <a:off x="3886555" y="1189398"/>
            <a:ext cx="4959269" cy="2693397"/>
          </a:xfrm>
        </p:spPr>
        <p:txBody>
          <a:bodyPr/>
          <a:lstStyle/>
          <a:p>
            <a:pPr marL="385763" indent="-385763">
              <a:buFont typeface="+mj-lt"/>
              <a:buAutoNum type="arabicPeriod"/>
            </a:pPr>
            <a:r>
              <a:rPr lang="en-US" sz="2100" dirty="0">
                <a:solidFill>
                  <a:srgbClr val="002E51"/>
                </a:solidFill>
              </a:rPr>
              <a:t>Confirm the diagnosis and histologic subtype</a:t>
            </a:r>
          </a:p>
          <a:p>
            <a:pPr marL="385763" indent="-385763">
              <a:buFont typeface="+mj-lt"/>
              <a:buAutoNum type="arabicPeriod"/>
            </a:pPr>
            <a:r>
              <a:rPr lang="en-US" sz="2100" dirty="0">
                <a:solidFill>
                  <a:srgbClr val="002E51"/>
                </a:solidFill>
              </a:rPr>
              <a:t>Histologically confirm the most advanced stage</a:t>
            </a:r>
          </a:p>
          <a:p>
            <a:pPr marL="385763" indent="-385763">
              <a:buFont typeface="+mj-lt"/>
              <a:buAutoNum type="arabicPeriod"/>
            </a:pPr>
            <a:r>
              <a:rPr lang="en-US" sz="2100" dirty="0">
                <a:solidFill>
                  <a:srgbClr val="002E51"/>
                </a:solidFill>
              </a:rPr>
              <a:t>Secure sufficient quality and quantity of tissue for comprehensive biomarker testing</a:t>
            </a:r>
          </a:p>
          <a:p>
            <a:pPr marL="385763" indent="-385763">
              <a:buFont typeface="+mj-lt"/>
              <a:buAutoNum type="arabicPeriod"/>
            </a:pPr>
            <a:r>
              <a:rPr lang="en-US" sz="2100" dirty="0">
                <a:solidFill>
                  <a:srgbClr val="002E51"/>
                </a:solidFill>
              </a:rPr>
              <a:t>Minimize patient risk and cost exposure</a:t>
            </a:r>
          </a:p>
        </p:txBody>
      </p:sp>
      <p:sp>
        <p:nvSpPr>
          <p:cNvPr id="3" name="Title 1">
            <a:extLst>
              <a:ext uri="{FF2B5EF4-FFF2-40B4-BE49-F238E27FC236}">
                <a16:creationId xmlns:a16="http://schemas.microsoft.com/office/drawing/2014/main" id="{E21792EC-D5AD-7037-DDC9-264C6AAC44D5}"/>
              </a:ext>
            </a:extLst>
          </p:cNvPr>
          <p:cNvSpPr txBox="1">
            <a:spLocks/>
          </p:cNvSpPr>
          <p:nvPr/>
        </p:nvSpPr>
        <p:spPr>
          <a:xfrm>
            <a:off x="298177" y="2097941"/>
            <a:ext cx="2623928" cy="55162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0" i="0" kern="1200" spc="100" baseline="0">
                <a:solidFill>
                  <a:schemeClr val="bg1"/>
                </a:solidFill>
                <a:latin typeface="Franklin Gothic Medium" panose="020B0603020102020204" pitchFamily="34" charset="0"/>
                <a:ea typeface="+mj-ea"/>
                <a:cs typeface="+mj-cs"/>
              </a:defRPr>
            </a:lvl1pPr>
          </a:lstStyle>
          <a:p>
            <a:r>
              <a:rPr lang="en-US" sz="2700" dirty="0">
                <a:solidFill>
                  <a:srgbClr val="002E51"/>
                </a:solidFill>
              </a:rPr>
              <a:t>Goals for biopsy site selection</a:t>
            </a:r>
          </a:p>
        </p:txBody>
      </p:sp>
    </p:spTree>
    <p:extLst>
      <p:ext uri="{BB962C8B-B14F-4D97-AF65-F5344CB8AC3E}">
        <p14:creationId xmlns:p14="http://schemas.microsoft.com/office/powerpoint/2010/main" val="2049896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839" y="141207"/>
            <a:ext cx="7697754" cy="857250"/>
          </a:xfrm>
        </p:spPr>
        <p:txBody>
          <a:bodyPr>
            <a:normAutofit fontScale="90000"/>
          </a:bodyPr>
          <a:lstStyle/>
          <a:p>
            <a:r>
              <a:rPr lang="en-US" dirty="0">
                <a:solidFill>
                  <a:schemeClr val="tx1"/>
                </a:solidFill>
              </a:rPr>
              <a:t>Example </a:t>
            </a:r>
            <a:r>
              <a:rPr lang="en-US" dirty="0" err="1">
                <a:solidFill>
                  <a:schemeClr val="tx1"/>
                </a:solidFill>
              </a:rPr>
              <a:t>Case</a:t>
            </a:r>
            <a:r>
              <a:rPr lang="en-US" dirty="0" err="1"/>
              <a:t>Study</a:t>
            </a:r>
            <a:r>
              <a:rPr lang="en-US" dirty="0"/>
              <a:t> Highlighting Important Role of Genetic Testing for Best Patient Care</a:t>
            </a:r>
          </a:p>
        </p:txBody>
      </p:sp>
      <p:sp>
        <p:nvSpPr>
          <p:cNvPr id="3" name="Content Placeholder 2"/>
          <p:cNvSpPr>
            <a:spLocks noGrp="1"/>
          </p:cNvSpPr>
          <p:nvPr>
            <p:ph idx="1"/>
          </p:nvPr>
        </p:nvSpPr>
        <p:spPr>
          <a:xfrm>
            <a:off x="1385047" y="695317"/>
            <a:ext cx="6172200" cy="3291840"/>
          </a:xfrm>
        </p:spPr>
        <p:txBody>
          <a:bodyPr/>
          <a:lstStyle/>
          <a:p>
            <a:r>
              <a:rPr lang="en-US" sz="1600" dirty="0"/>
              <a:t>45 </a:t>
            </a:r>
            <a:r>
              <a:rPr lang="en-US" sz="1600" dirty="0" err="1"/>
              <a:t>yo</a:t>
            </a:r>
            <a:r>
              <a:rPr lang="en-US" sz="1600" dirty="0"/>
              <a:t> F with nonsmoking history presents complaining of cough, chest pain, and headache</a:t>
            </a:r>
          </a:p>
          <a:p>
            <a:r>
              <a:rPr lang="en-US" sz="1600" dirty="0"/>
              <a:t>Chest X-ray reveals a lung left lower lobe opacity</a:t>
            </a:r>
          </a:p>
          <a:p>
            <a:r>
              <a:rPr lang="en-US" sz="1600" dirty="0"/>
              <a:t>Chest CT confirms a 3.7 cm mass</a:t>
            </a:r>
          </a:p>
          <a:p>
            <a:r>
              <a:rPr lang="en-US" sz="1600" dirty="0"/>
              <a:t>Cranial MRI reveals a brain mass</a:t>
            </a:r>
          </a:p>
          <a:p>
            <a:r>
              <a:rPr lang="en-US" sz="1600" dirty="0"/>
              <a:t>Lung biopsy H&amp;E and TTF1 IHC reveal lung adenocarcinoma</a:t>
            </a:r>
          </a:p>
          <a:p>
            <a:pPr marL="0" indent="0">
              <a:buNone/>
            </a:pPr>
            <a:endParaRPr lang="en-US" sz="1600" dirty="0"/>
          </a:p>
        </p:txBody>
      </p:sp>
      <p:sp>
        <p:nvSpPr>
          <p:cNvPr id="5" name="TextBox 4"/>
          <p:cNvSpPr txBox="1"/>
          <p:nvPr/>
        </p:nvSpPr>
        <p:spPr>
          <a:xfrm>
            <a:off x="5971123" y="3033411"/>
            <a:ext cx="2279470" cy="646331"/>
          </a:xfrm>
          <a:prstGeom prst="rect">
            <a:avLst/>
          </a:prstGeom>
          <a:noFill/>
        </p:spPr>
        <p:txBody>
          <a:bodyPr wrap="none" rtlCol="0">
            <a:spAutoFit/>
          </a:bodyPr>
          <a:lstStyle/>
          <a:p>
            <a:r>
              <a:rPr lang="en-US" sz="1800" dirty="0">
                <a:solidFill>
                  <a:prstClr val="black"/>
                </a:solidFill>
                <a:latin typeface="Calibri"/>
              </a:rPr>
              <a:t>Should molecular </a:t>
            </a:r>
          </a:p>
          <a:p>
            <a:r>
              <a:rPr lang="en-US" sz="1800" dirty="0">
                <a:solidFill>
                  <a:prstClr val="black"/>
                </a:solidFill>
                <a:latin typeface="Calibri"/>
              </a:rPr>
              <a:t>testing be performed?</a:t>
            </a:r>
          </a:p>
        </p:txBody>
      </p:sp>
      <p:pic>
        <p:nvPicPr>
          <p:cNvPr id="6" name="Picture 5">
            <a:extLst>
              <a:ext uri="{FF2B5EF4-FFF2-40B4-BE49-F238E27FC236}">
                <a16:creationId xmlns:a16="http://schemas.microsoft.com/office/drawing/2014/main" id="{2FB41F00-CC2C-767B-5962-D189035FAE76}"/>
              </a:ext>
            </a:extLst>
          </p:cNvPr>
          <p:cNvPicPr>
            <a:picLocks noChangeAspect="1"/>
          </p:cNvPicPr>
          <p:nvPr/>
        </p:nvPicPr>
        <p:blipFill>
          <a:blip r:embed="rId2"/>
          <a:stretch>
            <a:fillRect/>
          </a:stretch>
        </p:blipFill>
        <p:spPr>
          <a:xfrm>
            <a:off x="1934467" y="2389140"/>
            <a:ext cx="3993014" cy="2063805"/>
          </a:xfrm>
          <a:prstGeom prst="rect">
            <a:avLst/>
          </a:prstGeom>
        </p:spPr>
      </p:pic>
      <p:pic>
        <p:nvPicPr>
          <p:cNvPr id="4" name="Picture 3" descr="A logo for a fitness center&#10;&#10;Description automatically generated">
            <a:extLst>
              <a:ext uri="{FF2B5EF4-FFF2-40B4-BE49-F238E27FC236}">
                <a16:creationId xmlns:a16="http://schemas.microsoft.com/office/drawing/2014/main" id="{A987D5D2-2E00-3AA6-C770-D2A08F5D780C}"/>
              </a:ext>
            </a:extLst>
          </p:cNvPr>
          <p:cNvPicPr>
            <a:picLocks noChangeAspect="1"/>
          </p:cNvPicPr>
          <p:nvPr/>
        </p:nvPicPr>
        <p:blipFill>
          <a:blip r:embed="rId3"/>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3434753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7"/>
            <a:ext cx="8702841" cy="580746"/>
          </a:xfrm>
        </p:spPr>
        <p:txBody>
          <a:bodyPr>
            <a:noAutofit/>
          </a:bodyPr>
          <a:lstStyle/>
          <a:p>
            <a:r>
              <a:rPr lang="en-US" sz="2800" dirty="0"/>
              <a:t>Case Continued: Rapid and Comprehensive Testing</a:t>
            </a:r>
          </a:p>
        </p:txBody>
      </p:sp>
      <p:sp>
        <p:nvSpPr>
          <p:cNvPr id="3" name="Content Placeholder 2"/>
          <p:cNvSpPr>
            <a:spLocks noGrp="1"/>
          </p:cNvSpPr>
          <p:nvPr>
            <p:ph idx="4294967295"/>
          </p:nvPr>
        </p:nvSpPr>
        <p:spPr>
          <a:xfrm>
            <a:off x="1419726" y="1054777"/>
            <a:ext cx="7210926" cy="2510463"/>
          </a:xfrm>
        </p:spPr>
        <p:txBody>
          <a:bodyPr>
            <a:normAutofit lnSpcReduction="10000"/>
          </a:bodyPr>
          <a:lstStyle/>
          <a:p>
            <a:r>
              <a:rPr lang="en-US" sz="1600" b="1" dirty="0"/>
              <a:t>Rapid:</a:t>
            </a:r>
          </a:p>
          <a:p>
            <a:r>
              <a:rPr lang="en-US" sz="1600" dirty="0"/>
              <a:t>ALK IHC negative, PDL1 IHC 60%</a:t>
            </a:r>
          </a:p>
          <a:p>
            <a:r>
              <a:rPr lang="en-US" sz="1600" dirty="0"/>
              <a:t>Rapid </a:t>
            </a:r>
            <a:r>
              <a:rPr lang="en-US" sz="1600" i="1" dirty="0"/>
              <a:t>EGFR </a:t>
            </a:r>
            <a:r>
              <a:rPr lang="en-US" sz="1600" dirty="0" err="1"/>
              <a:t>Idylla</a:t>
            </a:r>
            <a:r>
              <a:rPr lang="en-US" sz="1600" dirty="0"/>
              <a:t> platform assay revealed an EGFR mutation, p.L858R</a:t>
            </a:r>
          </a:p>
          <a:p>
            <a:r>
              <a:rPr lang="en-US" sz="1600" dirty="0"/>
              <a:t>Patient started on EGFR inhibitor </a:t>
            </a:r>
          </a:p>
          <a:p>
            <a:endParaRPr lang="en-US" sz="1600" dirty="0"/>
          </a:p>
          <a:p>
            <a:r>
              <a:rPr lang="en-US" sz="1600" b="1" dirty="0"/>
              <a:t>Comprehensive:</a:t>
            </a:r>
          </a:p>
          <a:p>
            <a:r>
              <a:rPr lang="en-US" sz="1600" dirty="0"/>
              <a:t>NGS confirmed </a:t>
            </a:r>
            <a:r>
              <a:rPr lang="en-US" sz="1600" i="1" dirty="0"/>
              <a:t>EGFR</a:t>
            </a:r>
            <a:r>
              <a:rPr lang="en-US" sz="1600" dirty="0"/>
              <a:t> mutation and identified low </a:t>
            </a:r>
            <a:r>
              <a:rPr lang="en-US" sz="1600" i="1" dirty="0"/>
              <a:t>MET</a:t>
            </a:r>
            <a:r>
              <a:rPr lang="en-US" sz="1600" dirty="0"/>
              <a:t> copy number gain (5 copies)</a:t>
            </a:r>
          </a:p>
          <a:p>
            <a:r>
              <a:rPr lang="en-US" sz="1600" dirty="0"/>
              <a:t>Post-therapy CT scan showed partial response</a:t>
            </a:r>
          </a:p>
        </p:txBody>
      </p:sp>
      <p:pic>
        <p:nvPicPr>
          <p:cNvPr id="9" name="Picture 8">
            <a:extLst>
              <a:ext uri="{FF2B5EF4-FFF2-40B4-BE49-F238E27FC236}">
                <a16:creationId xmlns:a16="http://schemas.microsoft.com/office/drawing/2014/main" id="{CE047BC9-1132-03AD-ADC4-BD5AE6ADA560}"/>
              </a:ext>
            </a:extLst>
          </p:cNvPr>
          <p:cNvPicPr>
            <a:picLocks noChangeAspect="1"/>
          </p:cNvPicPr>
          <p:nvPr/>
        </p:nvPicPr>
        <p:blipFill rotWithShape="1">
          <a:blip r:embed="rId2"/>
          <a:srcRect l="1" r="32383"/>
          <a:stretch/>
        </p:blipFill>
        <p:spPr>
          <a:xfrm>
            <a:off x="441159" y="1077943"/>
            <a:ext cx="879152" cy="1204277"/>
          </a:xfrm>
          <a:prstGeom prst="rect">
            <a:avLst/>
          </a:prstGeom>
        </p:spPr>
      </p:pic>
      <p:pic>
        <p:nvPicPr>
          <p:cNvPr id="4" name="Picture 3" descr="A logo for a fitness center&#10;&#10;Description automatically generated">
            <a:extLst>
              <a:ext uri="{FF2B5EF4-FFF2-40B4-BE49-F238E27FC236}">
                <a16:creationId xmlns:a16="http://schemas.microsoft.com/office/drawing/2014/main" id="{096F1EEE-10C0-5B52-A918-50EA683E69F1}"/>
              </a:ext>
            </a:extLst>
          </p:cNvPr>
          <p:cNvPicPr>
            <a:picLocks noChangeAspect="1"/>
          </p:cNvPicPr>
          <p:nvPr/>
        </p:nvPicPr>
        <p:blipFill>
          <a:blip r:embed="rId3"/>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25060131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Continued: Resistance Testing</a:t>
            </a:r>
          </a:p>
        </p:txBody>
      </p:sp>
      <p:sp>
        <p:nvSpPr>
          <p:cNvPr id="3" name="Content Placeholder 2"/>
          <p:cNvSpPr>
            <a:spLocks noGrp="1"/>
          </p:cNvSpPr>
          <p:nvPr>
            <p:ph idx="4294967295"/>
          </p:nvPr>
        </p:nvSpPr>
        <p:spPr>
          <a:xfrm>
            <a:off x="679077" y="788920"/>
            <a:ext cx="7442948" cy="3432175"/>
          </a:xfrm>
        </p:spPr>
        <p:txBody>
          <a:bodyPr>
            <a:normAutofit/>
          </a:bodyPr>
          <a:lstStyle/>
          <a:p>
            <a:r>
              <a:rPr lang="en-US" sz="1800" dirty="0"/>
              <a:t>A year later, CT scan identifies new liver lesion</a:t>
            </a:r>
          </a:p>
          <a:p>
            <a:r>
              <a:rPr lang="en-US" sz="1800" dirty="0"/>
              <a:t>Blood NGS ordered to evaluate for resistance mutations</a:t>
            </a:r>
          </a:p>
          <a:p>
            <a:r>
              <a:rPr lang="en-US" sz="1800" i="1" dirty="0"/>
              <a:t>MET</a:t>
            </a:r>
            <a:r>
              <a:rPr lang="en-US" sz="1800" dirty="0"/>
              <a:t> amplification (+++) reported by blood NGS (7 days)</a:t>
            </a:r>
          </a:p>
          <a:p>
            <a:r>
              <a:rPr lang="en-US" sz="1800" dirty="0"/>
              <a:t>Tissue NGS confirmed</a:t>
            </a:r>
            <a:r>
              <a:rPr lang="en-US" sz="1800" i="1" dirty="0"/>
              <a:t> MET </a:t>
            </a:r>
            <a:r>
              <a:rPr lang="en-US" sz="1800" dirty="0"/>
              <a:t>amplification (9 copies) and </a:t>
            </a:r>
            <a:r>
              <a:rPr lang="en-US" sz="1600" dirty="0"/>
              <a:t>newly identified </a:t>
            </a:r>
            <a:r>
              <a:rPr lang="en-US" sz="1600" i="1" dirty="0"/>
              <a:t>MET</a:t>
            </a:r>
            <a:r>
              <a:rPr lang="en-US" sz="1600" dirty="0"/>
              <a:t> exon 14 skipping </a:t>
            </a:r>
          </a:p>
          <a:p>
            <a:r>
              <a:rPr lang="en-US" sz="1800" dirty="0"/>
              <a:t>RNA Salah Targeted Expression Panel (204 genes) confirmed </a:t>
            </a:r>
            <a:r>
              <a:rPr lang="en-US" sz="1800" i="1" dirty="0"/>
              <a:t>MET </a:t>
            </a:r>
            <a:r>
              <a:rPr lang="en-US" sz="1800" dirty="0"/>
              <a:t>exon 14 skipping and high wild-type MET expression</a:t>
            </a:r>
          </a:p>
          <a:p>
            <a:pPr lvl="1"/>
            <a:r>
              <a:rPr lang="en-US" sz="1600" dirty="0"/>
              <a:t>Other genes with high expression (e.g. </a:t>
            </a:r>
            <a:r>
              <a:rPr lang="en-US" sz="1600" i="1" dirty="0"/>
              <a:t>AXL, PDCD1 </a:t>
            </a:r>
            <a:r>
              <a:rPr lang="en-US" sz="1600" dirty="0"/>
              <a:t>(PD-1) and </a:t>
            </a:r>
            <a:r>
              <a:rPr lang="en-US" sz="1600" i="1" dirty="0"/>
              <a:t>LAG3)</a:t>
            </a:r>
            <a:r>
              <a:rPr lang="en-US" sz="1600" dirty="0"/>
              <a:t> may inform later therapy lines and/or trial considerations</a:t>
            </a:r>
          </a:p>
        </p:txBody>
      </p:sp>
      <p:pic>
        <p:nvPicPr>
          <p:cNvPr id="4" name="Picture 3" descr="A logo for a fitness center&#10;&#10;Description automatically generated">
            <a:extLst>
              <a:ext uri="{FF2B5EF4-FFF2-40B4-BE49-F238E27FC236}">
                <a16:creationId xmlns:a16="http://schemas.microsoft.com/office/drawing/2014/main" id="{4A5EECB2-0E4D-C78A-D7B0-913B69244FD0}"/>
              </a:ext>
            </a:extLst>
          </p:cNvPr>
          <p:cNvPicPr>
            <a:picLocks noChangeAspect="1"/>
          </p:cNvPicPr>
          <p:nvPr/>
        </p:nvPicPr>
        <p:blipFill>
          <a:blip r:embed="rId2"/>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25574617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1638-5FA5-4F10-9EE8-35E3CFFB5832}"/>
              </a:ext>
            </a:extLst>
          </p:cNvPr>
          <p:cNvSpPr>
            <a:spLocks noGrp="1"/>
          </p:cNvSpPr>
          <p:nvPr>
            <p:ph type="title"/>
          </p:nvPr>
        </p:nvSpPr>
        <p:spPr>
          <a:xfrm>
            <a:off x="2070675" y="37954"/>
            <a:ext cx="5002649" cy="772760"/>
          </a:xfrm>
        </p:spPr>
        <p:txBody>
          <a:bodyPr anchor="ctr"/>
          <a:lstStyle/>
          <a:p>
            <a:pPr>
              <a:lnSpc>
                <a:spcPts val="2400"/>
              </a:lnSpc>
            </a:pPr>
            <a:r>
              <a:rPr lang="en-US" sz="2400" dirty="0"/>
              <a:t>DNA-Based NGS Alone Can Miss Pathogenic Gene Fusions</a:t>
            </a:r>
            <a:r>
              <a:rPr lang="en-US" sz="2400" baseline="30000" dirty="0"/>
              <a:t>1</a:t>
            </a:r>
          </a:p>
        </p:txBody>
      </p:sp>
      <p:sp>
        <p:nvSpPr>
          <p:cNvPr id="3" name="Slide Number Placeholder 2">
            <a:extLst>
              <a:ext uri="{FF2B5EF4-FFF2-40B4-BE49-F238E27FC236}">
                <a16:creationId xmlns:a16="http://schemas.microsoft.com/office/drawing/2014/main" id="{DE4C1F0E-BCD4-467F-9A0E-2A1A2D54DB6F}"/>
              </a:ext>
            </a:extLst>
          </p:cNvPr>
          <p:cNvSpPr>
            <a:spLocks noGrp="1"/>
          </p:cNvSpPr>
          <p:nvPr>
            <p:ph type="sldNum" sz="quarter" idx="4"/>
          </p:nvPr>
        </p:nvSpPr>
        <p:spPr>
          <a:xfrm>
            <a:off x="11906507" y="6554875"/>
            <a:ext cx="285493" cy="246221"/>
          </a:xfrm>
          <a:prstGeom prst="rect">
            <a:avLst/>
          </a:prstGeom>
        </p:spPr>
        <p:txBody>
          <a:bodyPr vert="horz" wrap="square" lIns="0" tIns="45720" rIns="0" bIns="45720" rtlCol="0" anchor="b" anchorCtr="0">
            <a:spAutoFit/>
          </a:bodyPr>
          <a:lstStyle>
            <a:defPPr>
              <a:defRPr lang="en-US"/>
            </a:defPPr>
            <a:lvl1pPr marL="0" algn="l" defTabSz="914400" rtl="0" eaLnBrk="1" latinLnBrk="0" hangingPunct="1">
              <a:defRPr sz="1000" b="0" kern="1200">
                <a:solidFill>
                  <a:schemeClr val="accent2">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defRPr/>
            </a:pPr>
            <a:fld id="{B22F1FE7-663E-4466-9BC7-B7B99D884349}" type="slidenum">
              <a:rPr lang="en-US" smtClean="0"/>
              <a:pPr defTabSz="685800" fontAlgn="auto">
                <a:spcBef>
                  <a:spcPts val="0"/>
                </a:spcBef>
                <a:spcAft>
                  <a:spcPts val="0"/>
                </a:spcAft>
                <a:defRPr/>
              </a:pPr>
              <a:t>63</a:t>
            </a:fld>
            <a:endParaRPr lang="en-US" sz="750">
              <a:solidFill>
                <a:srgbClr val="4994AB">
                  <a:lumMod val="60000"/>
                  <a:lumOff val="40000"/>
                </a:srgbClr>
              </a:solidFill>
              <a:latin typeface="Calibri" panose="020F0502020204030204"/>
              <a:ea typeface="+mn-ea"/>
              <a:cs typeface="+mn-cs"/>
            </a:endParaRPr>
          </a:p>
        </p:txBody>
      </p:sp>
      <p:sp>
        <p:nvSpPr>
          <p:cNvPr id="7" name="Oval 6">
            <a:extLst>
              <a:ext uri="{FF2B5EF4-FFF2-40B4-BE49-F238E27FC236}">
                <a16:creationId xmlns:a16="http://schemas.microsoft.com/office/drawing/2014/main" id="{96DD3300-6755-4380-959F-16CCCEFC8F0D}"/>
              </a:ext>
            </a:extLst>
          </p:cNvPr>
          <p:cNvSpPr/>
          <p:nvPr/>
        </p:nvSpPr>
        <p:spPr>
          <a:xfrm>
            <a:off x="4897841" y="1051558"/>
            <a:ext cx="3429000" cy="3429000"/>
          </a:xfrm>
          <a:prstGeom prst="ellipse">
            <a:avLst/>
          </a:prstGeom>
          <a:solidFill>
            <a:schemeClr val="tx2"/>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8" name="TextBox 7">
            <a:extLst>
              <a:ext uri="{FF2B5EF4-FFF2-40B4-BE49-F238E27FC236}">
                <a16:creationId xmlns:a16="http://schemas.microsoft.com/office/drawing/2014/main" id="{68ED60C8-E097-4904-A903-F69E870084DC}"/>
              </a:ext>
            </a:extLst>
          </p:cNvPr>
          <p:cNvSpPr txBox="1"/>
          <p:nvPr/>
        </p:nvSpPr>
        <p:spPr>
          <a:xfrm>
            <a:off x="3824125" y="1110238"/>
            <a:ext cx="2337755" cy="407356"/>
          </a:xfrm>
          <a:prstGeom prst="rect">
            <a:avLst/>
          </a:prstGeom>
          <a:noFill/>
        </p:spPr>
        <p:txBody>
          <a:bodyPr wrap="square" rtlCol="0">
            <a:spAutoFit/>
          </a:bodyPr>
          <a:lstStyle/>
          <a:p>
            <a:pPr algn="ctr" defTabSz="685800" fontAlgn="auto">
              <a:lnSpc>
                <a:spcPts val="1170"/>
              </a:lnSpc>
              <a:spcBef>
                <a:spcPts val="0"/>
              </a:spcBef>
              <a:spcAft>
                <a:spcPts val="0"/>
              </a:spcAft>
              <a:defRPr/>
            </a:pPr>
            <a:r>
              <a:rPr lang="en-US" sz="1350" b="1">
                <a:solidFill>
                  <a:srgbClr val="105267"/>
                </a:solidFill>
                <a:latin typeface="Calibri" panose="020F0502020204030204"/>
                <a:ea typeface="+mn-ea"/>
                <a:cs typeface="+mn-cs"/>
              </a:rPr>
              <a:t>True-positive </a:t>
            </a:r>
            <a:br>
              <a:rPr lang="en-US" sz="1350" b="1">
                <a:solidFill>
                  <a:srgbClr val="105267"/>
                </a:solidFill>
                <a:latin typeface="Calibri" panose="020F0502020204030204"/>
                <a:ea typeface="+mn-ea"/>
                <a:cs typeface="+mn-cs"/>
              </a:rPr>
            </a:br>
            <a:r>
              <a:rPr lang="en-US" sz="1350" b="1">
                <a:solidFill>
                  <a:srgbClr val="105267"/>
                </a:solidFill>
                <a:latin typeface="Calibri" panose="020F0502020204030204"/>
                <a:ea typeface="+mn-ea"/>
                <a:cs typeface="+mn-cs"/>
              </a:rPr>
              <a:t>fusion events</a:t>
            </a:r>
            <a:r>
              <a:rPr lang="en-US" sz="1350" b="1" baseline="30000">
                <a:solidFill>
                  <a:srgbClr val="105267"/>
                </a:solidFill>
                <a:latin typeface="Calibri" panose="020F0502020204030204"/>
                <a:ea typeface="+mn-ea"/>
                <a:cs typeface="+mn-cs"/>
              </a:rPr>
              <a:t>a</a:t>
            </a:r>
          </a:p>
        </p:txBody>
      </p:sp>
      <p:sp>
        <p:nvSpPr>
          <p:cNvPr id="9" name="Oval 8">
            <a:extLst>
              <a:ext uri="{FF2B5EF4-FFF2-40B4-BE49-F238E27FC236}">
                <a16:creationId xmlns:a16="http://schemas.microsoft.com/office/drawing/2014/main" id="{A566959C-61B9-4837-A792-68B72F828C04}"/>
              </a:ext>
            </a:extLst>
          </p:cNvPr>
          <p:cNvSpPr/>
          <p:nvPr/>
        </p:nvSpPr>
        <p:spPr>
          <a:xfrm>
            <a:off x="5091824" y="1167175"/>
            <a:ext cx="3019410" cy="2998799"/>
          </a:xfrm>
          <a:prstGeom prst="ellipse">
            <a:avLst/>
          </a:prstGeom>
          <a:solidFill>
            <a:schemeClr val="accent3"/>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0" name="TextBox 9">
            <a:extLst>
              <a:ext uri="{FF2B5EF4-FFF2-40B4-BE49-F238E27FC236}">
                <a16:creationId xmlns:a16="http://schemas.microsoft.com/office/drawing/2014/main" id="{AF84F158-D103-48A9-B129-A731D05DF13B}"/>
              </a:ext>
            </a:extLst>
          </p:cNvPr>
          <p:cNvSpPr txBox="1"/>
          <p:nvPr/>
        </p:nvSpPr>
        <p:spPr>
          <a:xfrm>
            <a:off x="5885408" y="1441590"/>
            <a:ext cx="1473186" cy="289695"/>
          </a:xfrm>
          <a:prstGeom prst="rect">
            <a:avLst/>
          </a:prstGeom>
          <a:noFill/>
        </p:spPr>
        <p:txBody>
          <a:bodyPr wrap="square" rtlCol="0">
            <a:spAutoFit/>
          </a:bodyPr>
          <a:lstStyle/>
          <a:p>
            <a:pPr algn="ctr" defTabSz="685800" fontAlgn="auto">
              <a:lnSpc>
                <a:spcPct val="95000"/>
              </a:lnSpc>
              <a:spcBef>
                <a:spcPts val="0"/>
              </a:spcBef>
              <a:spcAft>
                <a:spcPts val="0"/>
              </a:spcAft>
              <a:defRPr/>
            </a:pPr>
            <a:r>
              <a:rPr lang="en-US" sz="1350" b="1">
                <a:solidFill>
                  <a:srgbClr val="105267"/>
                </a:solidFill>
                <a:latin typeface="Calibri" panose="020F0502020204030204"/>
                <a:ea typeface="+mn-ea"/>
                <a:cs typeface="+mn-cs"/>
              </a:rPr>
              <a:t>RNA-based NGS</a:t>
            </a:r>
          </a:p>
        </p:txBody>
      </p:sp>
      <p:sp>
        <p:nvSpPr>
          <p:cNvPr id="11" name="Oval 10">
            <a:extLst>
              <a:ext uri="{FF2B5EF4-FFF2-40B4-BE49-F238E27FC236}">
                <a16:creationId xmlns:a16="http://schemas.microsoft.com/office/drawing/2014/main" id="{520BF170-2730-4DA5-AD4A-602027C59D08}"/>
              </a:ext>
            </a:extLst>
          </p:cNvPr>
          <p:cNvSpPr/>
          <p:nvPr/>
        </p:nvSpPr>
        <p:spPr>
          <a:xfrm>
            <a:off x="5434055" y="1826377"/>
            <a:ext cx="2742510" cy="2491666"/>
          </a:xfrm>
          <a:prstGeom prst="ellipse">
            <a:avLst/>
          </a:prstGeom>
          <a:solidFill>
            <a:schemeClr val="bg1">
              <a:lumMod val="85000"/>
              <a:alpha val="80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12" name="TextBox 11">
            <a:extLst>
              <a:ext uri="{FF2B5EF4-FFF2-40B4-BE49-F238E27FC236}">
                <a16:creationId xmlns:a16="http://schemas.microsoft.com/office/drawing/2014/main" id="{461E3FCB-15DC-4467-875B-4BA642745145}"/>
              </a:ext>
            </a:extLst>
          </p:cNvPr>
          <p:cNvSpPr txBox="1"/>
          <p:nvPr/>
        </p:nvSpPr>
        <p:spPr>
          <a:xfrm>
            <a:off x="6121574" y="2964534"/>
            <a:ext cx="1375902" cy="289695"/>
          </a:xfrm>
          <a:prstGeom prst="rect">
            <a:avLst/>
          </a:prstGeom>
          <a:noFill/>
        </p:spPr>
        <p:txBody>
          <a:bodyPr wrap="square" rtlCol="0">
            <a:spAutoFit/>
          </a:bodyPr>
          <a:lstStyle/>
          <a:p>
            <a:pPr algn="ctr" defTabSz="685800" fontAlgn="auto">
              <a:lnSpc>
                <a:spcPct val="95000"/>
              </a:lnSpc>
              <a:spcBef>
                <a:spcPts val="0"/>
              </a:spcBef>
              <a:spcAft>
                <a:spcPts val="0"/>
              </a:spcAft>
              <a:defRPr/>
            </a:pPr>
            <a:r>
              <a:rPr lang="en-US" sz="1350" b="1" dirty="0">
                <a:solidFill>
                  <a:srgbClr val="105267"/>
                </a:solidFill>
                <a:latin typeface="Calibri" panose="020F0502020204030204"/>
                <a:ea typeface="+mn-ea"/>
                <a:cs typeface="+mn-cs"/>
              </a:rPr>
              <a:t>DNA-based NGS</a:t>
            </a:r>
          </a:p>
        </p:txBody>
      </p:sp>
      <p:sp>
        <p:nvSpPr>
          <p:cNvPr id="15" name="Content Placeholder 3">
            <a:extLst>
              <a:ext uri="{FF2B5EF4-FFF2-40B4-BE49-F238E27FC236}">
                <a16:creationId xmlns:a16="http://schemas.microsoft.com/office/drawing/2014/main" id="{D96803F3-B9AE-4270-A743-7825DA2E35E6}"/>
              </a:ext>
            </a:extLst>
          </p:cNvPr>
          <p:cNvSpPr txBox="1">
            <a:spLocks/>
          </p:cNvSpPr>
          <p:nvPr/>
        </p:nvSpPr>
        <p:spPr>
          <a:xfrm>
            <a:off x="260461" y="991267"/>
            <a:ext cx="3835027" cy="2374261"/>
          </a:xfrm>
          <a:prstGeom prst="rect">
            <a:avLst/>
          </a:prstGeom>
        </p:spPr>
        <p:txBody>
          <a:bodyPr/>
          <a:lstStyle>
            <a:lvl1pPr marL="230188" indent="-230188" algn="l" defTabSz="914400" rtl="0" eaLnBrk="1" latinLnBrk="0" hangingPunct="1">
              <a:lnSpc>
                <a:spcPct val="90000"/>
              </a:lnSpc>
              <a:spcBef>
                <a:spcPts val="1000"/>
              </a:spcBef>
              <a:buClr>
                <a:schemeClr val="tx2"/>
              </a:buClr>
              <a:buSzPct val="100000"/>
              <a:buFont typeface="Arial" panose="020B0604020202020204" pitchFamily="34" charset="0"/>
              <a:buChar char="•"/>
              <a:tabLst/>
              <a:defRPr sz="20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Arial" panose="020B0604020202020204" pitchFamily="34" charset="0"/>
              <a:buChar char="‒"/>
              <a:defRPr sz="1800" kern="1200">
                <a:solidFill>
                  <a:schemeClr val="accent1"/>
                </a:solidFill>
                <a:latin typeface="+mn-lt"/>
                <a:ea typeface="+mn-ea"/>
                <a:cs typeface="+mn-cs"/>
              </a:defRPr>
            </a:lvl2pPr>
            <a:lvl3pPr marL="914400" indent="-223838"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2"/>
                </a:solidFill>
                <a:latin typeface="+mn-lt"/>
                <a:ea typeface="+mn-ea"/>
                <a:cs typeface="+mn-cs"/>
              </a:defRPr>
            </a:lvl3pPr>
            <a:lvl4pPr marL="1376363" indent="-234950" algn="l" defTabSz="914400" rtl="0" eaLnBrk="1" latinLnBrk="0" hangingPunct="1">
              <a:lnSpc>
                <a:spcPct val="90000"/>
              </a:lnSpc>
              <a:spcBef>
                <a:spcPts val="500"/>
              </a:spcBef>
              <a:buClr>
                <a:schemeClr val="accent1"/>
              </a:buClr>
              <a:buSzPct val="80000"/>
              <a:buFont typeface="Calibri" panose="020F050202020403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694" indent="-216694" defTabSz="685800" fontAlgn="auto">
              <a:spcBef>
                <a:spcPts val="750"/>
              </a:spcBef>
              <a:spcAft>
                <a:spcPts val="0"/>
              </a:spcAft>
              <a:buClr>
                <a:srgbClr val="F0C054"/>
              </a:buClr>
              <a:defRPr/>
            </a:pPr>
            <a:r>
              <a:rPr lang="en-US" sz="1500" dirty="0">
                <a:solidFill>
                  <a:srgbClr val="105267"/>
                </a:solidFill>
                <a:latin typeface="Calibri" panose="020F0502020204030204"/>
              </a:rPr>
              <a:t>DNA-based sequencing can lead to </a:t>
            </a:r>
            <a:br>
              <a:rPr lang="en-US" sz="1500" dirty="0">
                <a:solidFill>
                  <a:srgbClr val="105267"/>
                </a:solidFill>
                <a:latin typeface="Calibri" panose="020F0502020204030204"/>
              </a:rPr>
            </a:br>
            <a:r>
              <a:rPr lang="en-US" sz="1500" dirty="0">
                <a:solidFill>
                  <a:srgbClr val="105267"/>
                </a:solidFill>
                <a:latin typeface="Calibri" panose="020F0502020204030204"/>
              </a:rPr>
              <a:t>false-negative and false-positive results </a:t>
            </a:r>
            <a:br>
              <a:rPr lang="en-US" sz="1500" dirty="0">
                <a:solidFill>
                  <a:srgbClr val="105267"/>
                </a:solidFill>
                <a:latin typeface="Calibri" panose="020F0502020204030204"/>
              </a:rPr>
            </a:br>
            <a:r>
              <a:rPr lang="en-US" sz="1500" dirty="0">
                <a:solidFill>
                  <a:srgbClr val="105267"/>
                </a:solidFill>
                <a:latin typeface="Calibri" panose="020F0502020204030204"/>
              </a:rPr>
              <a:t>in a variety of cases, particularly in </a:t>
            </a:r>
            <a:br>
              <a:rPr lang="en-US" sz="1500" dirty="0">
                <a:solidFill>
                  <a:srgbClr val="105267"/>
                </a:solidFill>
                <a:latin typeface="Calibri" panose="020F0502020204030204"/>
              </a:rPr>
            </a:br>
            <a:r>
              <a:rPr lang="en-US" sz="1500" dirty="0">
                <a:solidFill>
                  <a:srgbClr val="105267"/>
                </a:solidFill>
                <a:latin typeface="Calibri" panose="020F0502020204030204"/>
              </a:rPr>
              <a:t>detection of gene fusions</a:t>
            </a:r>
            <a:r>
              <a:rPr lang="en-US" sz="1500" baseline="30000" dirty="0">
                <a:solidFill>
                  <a:srgbClr val="105267"/>
                </a:solidFill>
                <a:latin typeface="Calibri" panose="020F0502020204030204"/>
              </a:rPr>
              <a:t>1,2</a:t>
            </a:r>
          </a:p>
          <a:p>
            <a:pPr marL="428625" lvl="1" indent="-211931" defTabSz="685800" fontAlgn="auto">
              <a:spcBef>
                <a:spcPts val="375"/>
              </a:spcBef>
              <a:spcAft>
                <a:spcPts val="0"/>
              </a:spcAft>
              <a:buClr>
                <a:srgbClr val="F0C054"/>
              </a:buClr>
              <a:defRPr/>
            </a:pPr>
            <a:r>
              <a:rPr lang="en-US" sz="1350" dirty="0">
                <a:solidFill>
                  <a:srgbClr val="105267"/>
                </a:solidFill>
                <a:latin typeface="Calibri" panose="020F0502020204030204"/>
              </a:rPr>
              <a:t>Commercially available NGS for liquid biopsies relies on analysis of circulating cfDNA and lacks the sensitivity of RNA-based NGS</a:t>
            </a:r>
            <a:r>
              <a:rPr lang="en-US" sz="1350" baseline="30000" dirty="0">
                <a:solidFill>
                  <a:srgbClr val="105267"/>
                </a:solidFill>
                <a:latin typeface="Calibri" panose="020F0502020204030204"/>
              </a:rPr>
              <a:t>3</a:t>
            </a:r>
          </a:p>
          <a:p>
            <a:pPr marL="216694" indent="-216694" defTabSz="685800" fontAlgn="auto">
              <a:spcBef>
                <a:spcPts val="750"/>
              </a:spcBef>
              <a:spcAft>
                <a:spcPts val="0"/>
              </a:spcAft>
              <a:buClr>
                <a:srgbClr val="F0C054"/>
              </a:buClr>
              <a:defRPr/>
            </a:pPr>
            <a:r>
              <a:rPr lang="en-US" sz="1500" b="1" dirty="0">
                <a:solidFill>
                  <a:srgbClr val="105267"/>
                </a:solidFill>
                <a:latin typeface="Calibri" panose="020F0502020204030204"/>
              </a:rPr>
              <a:t>RNA-based NGS is recommended to capture what DNA-based NGS can miss</a:t>
            </a:r>
            <a:r>
              <a:rPr lang="en-US" sz="1500" b="1" baseline="30000" dirty="0">
                <a:solidFill>
                  <a:srgbClr val="105267"/>
                </a:solidFill>
                <a:latin typeface="Calibri" panose="020F0502020204030204"/>
              </a:rPr>
              <a:t>1</a:t>
            </a:r>
          </a:p>
          <a:p>
            <a:pPr marL="172641" indent="-172641" defTabSz="685800" fontAlgn="auto">
              <a:spcBef>
                <a:spcPts val="750"/>
              </a:spcBef>
              <a:spcAft>
                <a:spcPts val="0"/>
              </a:spcAft>
              <a:buClr>
                <a:srgbClr val="F0C054"/>
              </a:buClr>
              <a:defRPr/>
            </a:pPr>
            <a:endParaRPr lang="en-US" sz="1350" dirty="0">
              <a:solidFill>
                <a:srgbClr val="105267"/>
              </a:solidFill>
              <a:latin typeface="Calibri" panose="020F0502020204030204"/>
            </a:endParaRPr>
          </a:p>
        </p:txBody>
      </p:sp>
      <p:sp>
        <p:nvSpPr>
          <p:cNvPr id="13" name="TextBox 12">
            <a:extLst>
              <a:ext uri="{FF2B5EF4-FFF2-40B4-BE49-F238E27FC236}">
                <a16:creationId xmlns:a16="http://schemas.microsoft.com/office/drawing/2014/main" id="{179789B2-021A-4D6C-F812-C3AFDA538F4E}"/>
              </a:ext>
            </a:extLst>
          </p:cNvPr>
          <p:cNvSpPr txBox="1"/>
          <p:nvPr/>
        </p:nvSpPr>
        <p:spPr>
          <a:xfrm>
            <a:off x="3705726" y="4627280"/>
            <a:ext cx="4953117" cy="369332"/>
          </a:xfrm>
          <a:prstGeom prst="rect">
            <a:avLst/>
          </a:prstGeom>
          <a:noFill/>
        </p:spPr>
        <p:txBody>
          <a:bodyPr wrap="square">
            <a:spAutoFit/>
          </a:bodyPr>
          <a:lstStyle/>
          <a:p>
            <a:pPr marL="40481" indent="-40481" defTabSz="685800" fontAlgn="auto">
              <a:spcBef>
                <a:spcPts val="225"/>
              </a:spcBef>
              <a:spcAft>
                <a:spcPts val="0"/>
              </a:spcAft>
              <a:defRPr/>
            </a:pPr>
            <a:r>
              <a:rPr lang="en-US" sz="600" b="1"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	1</a:t>
            </a:r>
            <a:r>
              <a:rPr lang="en-US" sz="600"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 </a:t>
            </a:r>
            <a:r>
              <a:rPr lang="en-US" sz="600" dirty="0" err="1">
                <a:solidFill>
                  <a:prstClr val="black"/>
                </a:solidFill>
                <a:latin typeface="Calibri" panose="020F0502020204030204" pitchFamily="34" charset="0"/>
                <a:ea typeface="Yu Mincho" panose="02020400000000000000" pitchFamily="18" charset="-128"/>
                <a:cs typeface="Times New Roman" panose="02020603050405020304" pitchFamily="18" charset="0"/>
              </a:rPr>
              <a:t>Benayed</a:t>
            </a:r>
            <a:r>
              <a:rPr lang="en-US" sz="600"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 R et al.</a:t>
            </a:r>
            <a:r>
              <a:rPr lang="en-US" sz="600" i="1"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 Clin Cancer Res</a:t>
            </a:r>
            <a:r>
              <a:rPr lang="en-US" sz="600"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 2019;25(15):4712-4722. doi:10.1158/1078-0432.CCR-19-0225 </a:t>
            </a:r>
            <a:r>
              <a:rPr lang="en-US" sz="600" b="1"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2. </a:t>
            </a:r>
            <a:r>
              <a:rPr lang="en-US" sz="600" dirty="0" err="1">
                <a:solidFill>
                  <a:prstClr val="black"/>
                </a:solidFill>
                <a:latin typeface="Calibri" panose="020F0502020204030204" pitchFamily="34" charset="0"/>
                <a:ea typeface="Yu Mincho" panose="02020400000000000000" pitchFamily="18" charset="-128"/>
                <a:cs typeface="Times New Roman" panose="02020603050405020304" pitchFamily="18" charset="0"/>
              </a:rPr>
              <a:t>Heydt</a:t>
            </a:r>
            <a:r>
              <a:rPr lang="en-US" sz="600"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 C et al. </a:t>
            </a:r>
            <a:r>
              <a:rPr lang="en-US" sz="600" i="1"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BMC Med Genomics</a:t>
            </a:r>
            <a:r>
              <a:rPr lang="en-US" sz="600"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 2021;14(1):62. doi:10.1186/s12920-021-00909-y </a:t>
            </a:r>
            <a:r>
              <a:rPr lang="en-US" sz="600" b="1"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3</a:t>
            </a:r>
            <a:r>
              <a:rPr lang="en-US" sz="600"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 Choudhury Y et al. Poster presented at: 2022 ASCO Annual Meeting; </a:t>
            </a:r>
            <a:br>
              <a:rPr lang="en-US" sz="600" dirty="0">
                <a:solidFill>
                  <a:prstClr val="black"/>
                </a:solidFill>
                <a:latin typeface="Calibri" panose="020F0502020204030204" pitchFamily="34" charset="0"/>
                <a:ea typeface="Yu Mincho" panose="02020400000000000000" pitchFamily="18" charset="-128"/>
                <a:cs typeface="Times New Roman" panose="02020603050405020304" pitchFamily="18" charset="0"/>
              </a:rPr>
            </a:br>
            <a:r>
              <a:rPr lang="en-US" sz="600" dirty="0">
                <a:solidFill>
                  <a:prstClr val="black"/>
                </a:solidFill>
                <a:latin typeface="Calibri" panose="020F0502020204030204" pitchFamily="34" charset="0"/>
                <a:ea typeface="Yu Mincho" panose="02020400000000000000" pitchFamily="18" charset="-128"/>
                <a:cs typeface="Times New Roman" panose="02020603050405020304" pitchFamily="18" charset="0"/>
              </a:rPr>
              <a:t>June 3-7, 2022; Chicago, IL.</a:t>
            </a:r>
          </a:p>
        </p:txBody>
      </p:sp>
      <p:pic>
        <p:nvPicPr>
          <p:cNvPr id="4" name="Picture 3">
            <a:extLst>
              <a:ext uri="{FF2B5EF4-FFF2-40B4-BE49-F238E27FC236}">
                <a16:creationId xmlns:a16="http://schemas.microsoft.com/office/drawing/2014/main" id="{E75BFA82-1647-DECF-3C83-1F4CDB3C7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871" y="3055341"/>
            <a:ext cx="1085850" cy="129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A logo for a fitness center&#10;&#10;Description automatically generated">
            <a:extLst>
              <a:ext uri="{FF2B5EF4-FFF2-40B4-BE49-F238E27FC236}">
                <a16:creationId xmlns:a16="http://schemas.microsoft.com/office/drawing/2014/main" id="{BE0CE180-6E70-D031-495B-2EFA310521B9}"/>
              </a:ext>
            </a:extLst>
          </p:cNvPr>
          <p:cNvPicPr>
            <a:picLocks noChangeAspect="1"/>
          </p:cNvPicPr>
          <p:nvPr/>
        </p:nvPicPr>
        <p:blipFill>
          <a:blip r:embed="rId4"/>
          <a:stretch>
            <a:fillRect/>
          </a:stretch>
        </p:blipFill>
        <p:spPr>
          <a:xfrm>
            <a:off x="7321046" y="4764909"/>
            <a:ext cx="1711037" cy="424671"/>
          </a:xfrm>
          <a:prstGeom prst="rect">
            <a:avLst/>
          </a:prstGeom>
        </p:spPr>
      </p:pic>
    </p:spTree>
    <p:extLst>
      <p:ext uri="{BB962C8B-B14F-4D97-AF65-F5344CB8AC3E}">
        <p14:creationId xmlns:p14="http://schemas.microsoft.com/office/powerpoint/2010/main" val="3155292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1257302" y="11500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800">
              <a:solidFill>
                <a:prstClr val="black"/>
              </a:solidFill>
              <a:latin typeface="Perpetua"/>
            </a:endParaRPr>
          </a:p>
        </p:txBody>
      </p:sp>
      <p:sp>
        <p:nvSpPr>
          <p:cNvPr id="6" name="Rectangle 8"/>
          <p:cNvSpPr>
            <a:spLocks noChangeArrowheads="1"/>
          </p:cNvSpPr>
          <p:nvPr/>
        </p:nvSpPr>
        <p:spPr bwMode="auto">
          <a:xfrm>
            <a:off x="1257302" y="629357"/>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sz="1800">
              <a:solidFill>
                <a:prstClr val="black"/>
              </a:solidFill>
              <a:latin typeface="Perpetua"/>
            </a:endParaRPr>
          </a:p>
        </p:txBody>
      </p:sp>
      <p:sp>
        <p:nvSpPr>
          <p:cNvPr id="5" name="Title 4"/>
          <p:cNvSpPr>
            <a:spLocks noGrp="1"/>
          </p:cNvSpPr>
          <p:nvPr>
            <p:ph type="title"/>
          </p:nvPr>
        </p:nvSpPr>
        <p:spPr/>
        <p:txBody>
          <a:bodyPr>
            <a:noAutofit/>
          </a:bodyPr>
          <a:lstStyle/>
          <a:p>
            <a:pPr algn="ctr"/>
            <a:r>
              <a:rPr lang="en-US" sz="2700" dirty="0"/>
              <a:t>Moffitt Internal Solid Tumor NGS Assay</a:t>
            </a:r>
          </a:p>
        </p:txBody>
      </p:sp>
      <p:pic>
        <p:nvPicPr>
          <p:cNvPr id="17" name="Picture 16">
            <a:extLst>
              <a:ext uri="{FF2B5EF4-FFF2-40B4-BE49-F238E27FC236}">
                <a16:creationId xmlns:a16="http://schemas.microsoft.com/office/drawing/2014/main" id="{2C3F5E08-3DBB-026E-2F6C-4A4C448C89C8}"/>
              </a:ext>
            </a:extLst>
          </p:cNvPr>
          <p:cNvPicPr>
            <a:picLocks noChangeAspect="1"/>
          </p:cNvPicPr>
          <p:nvPr/>
        </p:nvPicPr>
        <p:blipFill>
          <a:blip r:embed="rId2"/>
          <a:stretch>
            <a:fillRect/>
          </a:stretch>
        </p:blipFill>
        <p:spPr>
          <a:xfrm>
            <a:off x="515724" y="693580"/>
            <a:ext cx="7370974" cy="3496891"/>
          </a:xfrm>
          <a:prstGeom prst="rect">
            <a:avLst/>
          </a:prstGeom>
        </p:spPr>
      </p:pic>
      <p:pic>
        <p:nvPicPr>
          <p:cNvPr id="2" name="Picture 1" descr="A logo for a fitness center&#10;&#10;Description automatically generated">
            <a:extLst>
              <a:ext uri="{FF2B5EF4-FFF2-40B4-BE49-F238E27FC236}">
                <a16:creationId xmlns:a16="http://schemas.microsoft.com/office/drawing/2014/main" id="{ABF04349-9F8D-55A1-7E5B-27F2D9EB7525}"/>
              </a:ext>
            </a:extLst>
          </p:cNvPr>
          <p:cNvPicPr>
            <a:picLocks noChangeAspect="1"/>
          </p:cNvPicPr>
          <p:nvPr/>
        </p:nvPicPr>
        <p:blipFill>
          <a:blip r:embed="rId3"/>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1160856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E3D73E8-6341-CD6F-4A96-0290263404E2}"/>
              </a:ext>
            </a:extLst>
          </p:cNvPr>
          <p:cNvSpPr>
            <a:spLocks noGrp="1"/>
          </p:cNvSpPr>
          <p:nvPr>
            <p:ph type="sldNum" sz="quarter" idx="12"/>
          </p:nvPr>
        </p:nvSpPr>
        <p:spPr/>
        <p:txBody>
          <a:bodyPr/>
          <a:lstStyle/>
          <a:p>
            <a:r>
              <a:rPr lang="en-US" dirty="0"/>
              <a:t>       Moffitt Validated Translational Assay: RNA STEP</a:t>
            </a:r>
          </a:p>
        </p:txBody>
      </p:sp>
      <p:pic>
        <p:nvPicPr>
          <p:cNvPr id="7" name="Picture 6">
            <a:extLst>
              <a:ext uri="{FF2B5EF4-FFF2-40B4-BE49-F238E27FC236}">
                <a16:creationId xmlns:a16="http://schemas.microsoft.com/office/drawing/2014/main" id="{087D5BA4-5AFA-D935-2CAD-ACEC498C6F7A}"/>
              </a:ext>
            </a:extLst>
          </p:cNvPr>
          <p:cNvPicPr>
            <a:picLocks noChangeAspect="1"/>
          </p:cNvPicPr>
          <p:nvPr/>
        </p:nvPicPr>
        <p:blipFill>
          <a:blip r:embed="rId2"/>
          <a:stretch>
            <a:fillRect/>
          </a:stretch>
        </p:blipFill>
        <p:spPr>
          <a:xfrm>
            <a:off x="4396687" y="682449"/>
            <a:ext cx="4688604" cy="3591518"/>
          </a:xfrm>
          <a:prstGeom prst="rect">
            <a:avLst/>
          </a:prstGeom>
        </p:spPr>
      </p:pic>
      <p:pic>
        <p:nvPicPr>
          <p:cNvPr id="2" name="Picture 1">
            <a:extLst>
              <a:ext uri="{FF2B5EF4-FFF2-40B4-BE49-F238E27FC236}">
                <a16:creationId xmlns:a16="http://schemas.microsoft.com/office/drawing/2014/main" id="{3A026786-5715-772F-8383-DDF40F4D0AD1}"/>
              </a:ext>
            </a:extLst>
          </p:cNvPr>
          <p:cNvPicPr>
            <a:picLocks noChangeAspect="1"/>
          </p:cNvPicPr>
          <p:nvPr/>
        </p:nvPicPr>
        <p:blipFill rotWithShape="1">
          <a:blip r:embed="rId3"/>
          <a:srcRect b="41668"/>
          <a:stretch/>
        </p:blipFill>
        <p:spPr>
          <a:xfrm>
            <a:off x="58709" y="1851839"/>
            <a:ext cx="4337978" cy="1836820"/>
          </a:xfrm>
          <a:prstGeom prst="rect">
            <a:avLst/>
          </a:prstGeom>
        </p:spPr>
      </p:pic>
      <p:sp>
        <p:nvSpPr>
          <p:cNvPr id="3" name="TextBox 2">
            <a:extLst>
              <a:ext uri="{FF2B5EF4-FFF2-40B4-BE49-F238E27FC236}">
                <a16:creationId xmlns:a16="http://schemas.microsoft.com/office/drawing/2014/main" id="{A988A025-45E2-66B9-B892-FF46A1CF1DDF}"/>
              </a:ext>
            </a:extLst>
          </p:cNvPr>
          <p:cNvSpPr txBox="1"/>
          <p:nvPr/>
        </p:nvSpPr>
        <p:spPr>
          <a:xfrm>
            <a:off x="158266" y="620017"/>
            <a:ext cx="4138863" cy="1077218"/>
          </a:xfrm>
          <a:prstGeom prst="rect">
            <a:avLst/>
          </a:prstGeom>
          <a:noFill/>
        </p:spPr>
        <p:txBody>
          <a:bodyPr wrap="square" rtlCol="0">
            <a:spAutoFit/>
          </a:bodyPr>
          <a:lstStyle/>
          <a:p>
            <a:r>
              <a:rPr lang="en-US" sz="1600" dirty="0"/>
              <a:t>RNA STEP profiling provides orthogonal confirmation of NGS results, trial prescreening/screening, trial design, translation biomarker analyses</a:t>
            </a:r>
          </a:p>
        </p:txBody>
      </p:sp>
      <p:pic>
        <p:nvPicPr>
          <p:cNvPr id="4" name="Picture 3">
            <a:extLst>
              <a:ext uri="{FF2B5EF4-FFF2-40B4-BE49-F238E27FC236}">
                <a16:creationId xmlns:a16="http://schemas.microsoft.com/office/drawing/2014/main" id="{F3A5C36C-51A3-3EFB-A097-9950695DF16B}"/>
              </a:ext>
            </a:extLst>
          </p:cNvPr>
          <p:cNvPicPr>
            <a:picLocks noChangeAspect="1"/>
          </p:cNvPicPr>
          <p:nvPr/>
        </p:nvPicPr>
        <p:blipFill>
          <a:blip r:embed="rId4"/>
          <a:stretch>
            <a:fillRect/>
          </a:stretch>
        </p:blipFill>
        <p:spPr>
          <a:xfrm>
            <a:off x="825862" y="3843264"/>
            <a:ext cx="1251709" cy="438324"/>
          </a:xfrm>
          <a:prstGeom prst="rect">
            <a:avLst/>
          </a:prstGeom>
        </p:spPr>
      </p:pic>
      <p:pic>
        <p:nvPicPr>
          <p:cNvPr id="5" name="Picture 4" descr="A logo for a fitness center&#10;&#10;Description automatically generated">
            <a:extLst>
              <a:ext uri="{FF2B5EF4-FFF2-40B4-BE49-F238E27FC236}">
                <a16:creationId xmlns:a16="http://schemas.microsoft.com/office/drawing/2014/main" id="{AA51E42A-8190-CBE8-2061-BD27986AFA6F}"/>
              </a:ext>
            </a:extLst>
          </p:cNvPr>
          <p:cNvPicPr>
            <a:picLocks noChangeAspect="1"/>
          </p:cNvPicPr>
          <p:nvPr/>
        </p:nvPicPr>
        <p:blipFill>
          <a:blip r:embed="rId5"/>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10534618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7872" y="27317"/>
            <a:ext cx="5336378" cy="594122"/>
          </a:xfrm>
        </p:spPr>
        <p:txBody>
          <a:bodyPr>
            <a:noAutofit/>
          </a:bodyPr>
          <a:lstStyle/>
          <a:p>
            <a:pPr algn="ctr"/>
            <a:r>
              <a:rPr lang="en-US" sz="2400" dirty="0"/>
              <a:t> </a:t>
            </a:r>
            <a:r>
              <a:rPr lang="en-US" sz="2100" dirty="0"/>
              <a:t>Best Patient Care Requires Teamwork</a:t>
            </a:r>
          </a:p>
        </p:txBody>
      </p:sp>
      <p:sp>
        <p:nvSpPr>
          <p:cNvPr id="4" name="Rectangle 3"/>
          <p:cNvSpPr/>
          <p:nvPr/>
        </p:nvSpPr>
        <p:spPr>
          <a:xfrm>
            <a:off x="5010187" y="2345531"/>
            <a:ext cx="302152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latin typeface="Calibri"/>
            </a:endParaRPr>
          </a:p>
        </p:txBody>
      </p:sp>
      <p:sp>
        <p:nvSpPr>
          <p:cNvPr id="7" name="TextBox 6"/>
          <p:cNvSpPr txBox="1"/>
          <p:nvPr/>
        </p:nvSpPr>
        <p:spPr>
          <a:xfrm>
            <a:off x="8267738" y="3938251"/>
            <a:ext cx="594736" cy="300082"/>
          </a:xfrm>
          <a:prstGeom prst="rect">
            <a:avLst/>
          </a:prstGeom>
          <a:solidFill>
            <a:schemeClr val="accent1">
              <a:lumMod val="60000"/>
              <a:lumOff val="40000"/>
            </a:schemeClr>
          </a:solidFill>
          <a:effectLst>
            <a:softEdge rad="63500"/>
          </a:effectLst>
        </p:spPr>
        <p:txBody>
          <a:bodyPr wrap="square" rtlCol="0">
            <a:spAutoFit/>
          </a:bodyPr>
          <a:lstStyle/>
          <a:p>
            <a:r>
              <a:rPr lang="en-US" sz="675" dirty="0">
                <a:solidFill>
                  <a:prstClr val="white"/>
                </a:solidFill>
                <a:latin typeface="Arial" panose="020B0604020202020204" pitchFamily="34" charset="0"/>
                <a:cs typeface="Arial" panose="020B0604020202020204" pitchFamily="34" charset="0"/>
              </a:rPr>
              <a:t>Informatics</a:t>
            </a:r>
          </a:p>
        </p:txBody>
      </p:sp>
      <p:sp>
        <p:nvSpPr>
          <p:cNvPr id="8" name="TextBox 7"/>
          <p:cNvSpPr txBox="1"/>
          <p:nvPr/>
        </p:nvSpPr>
        <p:spPr>
          <a:xfrm>
            <a:off x="8323403" y="2745582"/>
            <a:ext cx="556958" cy="276999"/>
          </a:xfrm>
          <a:prstGeom prst="rect">
            <a:avLst/>
          </a:prstGeom>
          <a:noFill/>
        </p:spPr>
        <p:txBody>
          <a:bodyPr wrap="square" rtlCol="0">
            <a:spAutoFit/>
          </a:bodyPr>
          <a:lstStyle/>
          <a:p>
            <a:r>
              <a:rPr lang="en-US" sz="600" dirty="0">
                <a:solidFill>
                  <a:prstClr val="white"/>
                </a:solidFill>
                <a:latin typeface="Arial" panose="020B0604020202020204" pitchFamily="34" charset="0"/>
                <a:cs typeface="Arial" panose="020B0604020202020204" pitchFamily="34" charset="0"/>
              </a:rPr>
              <a:t>Sequencing</a:t>
            </a:r>
          </a:p>
        </p:txBody>
      </p:sp>
      <p:sp>
        <p:nvSpPr>
          <p:cNvPr id="11" name="object 4">
            <a:extLst>
              <a:ext uri="{FF2B5EF4-FFF2-40B4-BE49-F238E27FC236}">
                <a16:creationId xmlns:a16="http://schemas.microsoft.com/office/drawing/2014/main" id="{F2C6476D-B7C7-FDA1-E0A4-B30E511898E4}"/>
              </a:ext>
            </a:extLst>
          </p:cNvPr>
          <p:cNvSpPr txBox="1"/>
          <p:nvPr/>
        </p:nvSpPr>
        <p:spPr>
          <a:xfrm>
            <a:off x="119177" y="829996"/>
            <a:ext cx="2957477" cy="899605"/>
          </a:xfrm>
          <a:prstGeom prst="rect">
            <a:avLst/>
          </a:prstGeom>
        </p:spPr>
        <p:txBody>
          <a:bodyPr vert="horz" wrap="square" lIns="0" tIns="9525" rIns="0" bIns="0" rtlCol="0">
            <a:spAutoFit/>
          </a:bodyPr>
          <a:lstStyle/>
          <a:p>
            <a:pPr marL="9525" algn="just" defTabSz="685800" fontAlgn="auto">
              <a:spcBef>
                <a:spcPts val="75"/>
              </a:spcBef>
              <a:spcAft>
                <a:spcPts val="0"/>
              </a:spcAft>
              <a:defRPr/>
            </a:pPr>
            <a:r>
              <a:rPr sz="1050" kern="0" spc="-75" dirty="0">
                <a:solidFill>
                  <a:sysClr val="windowText" lastClr="000000"/>
                </a:solidFill>
                <a:latin typeface="Arial Black" panose="020B0A04020102020204" pitchFamily="34" charset="0"/>
                <a:cs typeface="Arial"/>
              </a:rPr>
              <a:t>1.</a:t>
            </a:r>
            <a:r>
              <a:rPr sz="1050" kern="0" spc="-83" dirty="0">
                <a:solidFill>
                  <a:sysClr val="windowText" lastClr="000000"/>
                </a:solidFill>
                <a:latin typeface="Arial Black" panose="020B0A04020102020204" pitchFamily="34" charset="0"/>
                <a:cs typeface="Arial"/>
              </a:rPr>
              <a:t> </a:t>
            </a:r>
            <a:r>
              <a:rPr lang="en-US" sz="1050" kern="0" spc="-83" dirty="0">
                <a:solidFill>
                  <a:sysClr val="windowText" lastClr="000000"/>
                </a:solidFill>
                <a:latin typeface="Arial Black" panose="020B0A04020102020204" pitchFamily="34" charset="0"/>
                <a:cs typeface="Arial"/>
              </a:rPr>
              <a:t>Order rapid and comprehensive testing</a:t>
            </a:r>
            <a:r>
              <a:rPr lang="en-US" sz="1050" kern="0" dirty="0">
                <a:solidFill>
                  <a:sysClr val="windowText" lastClr="000000"/>
                </a:solidFill>
                <a:latin typeface="Arial Black" panose="020B0A04020102020204" pitchFamily="34" charset="0"/>
                <a:cs typeface="Arial" panose="020B0604020202020204" pitchFamily="34" charset="0"/>
              </a:rPr>
              <a:t>.</a:t>
            </a:r>
          </a:p>
          <a:p>
            <a:pPr marL="9525" algn="just" defTabSz="685800" fontAlgn="auto">
              <a:spcBef>
                <a:spcPts val="75"/>
              </a:spcBef>
              <a:spcAft>
                <a:spcPts val="0"/>
              </a:spcAft>
              <a:defRPr/>
            </a:pPr>
            <a:r>
              <a:rPr lang="en-US" sz="1050" kern="0" spc="-71" dirty="0">
                <a:solidFill>
                  <a:sysClr val="windowText" lastClr="000000"/>
                </a:solidFill>
                <a:latin typeface="Arial Black" panose="020B0A04020102020204" pitchFamily="34" charset="0"/>
                <a:cs typeface="Arial" panose="020B0604020202020204" pitchFamily="34" charset="0"/>
              </a:rPr>
              <a:t>      </a:t>
            </a:r>
            <a:r>
              <a:rPr lang="en-US" sz="900" kern="0" spc="-71" dirty="0">
                <a:solidFill>
                  <a:sysClr val="windowText" lastClr="000000"/>
                </a:solidFill>
                <a:latin typeface="Arial" panose="020B0604020202020204" pitchFamily="34" charset="0"/>
                <a:cs typeface="Arial" panose="020B0604020202020204" pitchFamily="34" charset="0"/>
              </a:rPr>
              <a:t>S</a:t>
            </a:r>
            <a:r>
              <a:rPr lang="en-US" sz="900" kern="0" spc="-53" dirty="0">
                <a:solidFill>
                  <a:sysClr val="windowText" lastClr="000000"/>
                </a:solidFill>
                <a:latin typeface="Arial" panose="020B0604020202020204" pitchFamily="34" charset="0"/>
                <a:cs typeface="Arial" panose="020B0604020202020204" pitchFamily="34" charset="0"/>
              </a:rPr>
              <a:t>et up reflex </a:t>
            </a:r>
            <a:r>
              <a:rPr sz="900" kern="0" spc="-49" dirty="0">
                <a:solidFill>
                  <a:sysClr val="windowText" lastClr="000000"/>
                </a:solidFill>
                <a:latin typeface="Arial" panose="020B0604020202020204" pitchFamily="34" charset="0"/>
                <a:cs typeface="Arial" panose="020B0604020202020204" pitchFamily="34" charset="0"/>
              </a:rPr>
              <a:t>testing</a:t>
            </a:r>
            <a:r>
              <a:rPr sz="900" kern="0" spc="-38" dirty="0">
                <a:solidFill>
                  <a:sysClr val="windowText" lastClr="000000"/>
                </a:solidFill>
                <a:latin typeface="Arial" panose="020B0604020202020204" pitchFamily="34" charset="0"/>
                <a:cs typeface="Arial" panose="020B0604020202020204" pitchFamily="34" charset="0"/>
              </a:rPr>
              <a:t> </a:t>
            </a:r>
            <a:r>
              <a:rPr sz="900" kern="0" spc="-45" dirty="0">
                <a:solidFill>
                  <a:sysClr val="windowText" lastClr="000000"/>
                </a:solidFill>
                <a:latin typeface="Arial" panose="020B0604020202020204" pitchFamily="34" charset="0"/>
                <a:cs typeface="Arial" panose="020B0604020202020204" pitchFamily="34" charset="0"/>
              </a:rPr>
              <a:t>pathways, </a:t>
            </a:r>
            <a:r>
              <a:rPr sz="900" kern="0" spc="-30" dirty="0">
                <a:solidFill>
                  <a:sysClr val="windowText" lastClr="000000"/>
                </a:solidFill>
                <a:latin typeface="Arial" panose="020B0604020202020204" pitchFamily="34" charset="0"/>
                <a:cs typeface="Arial" panose="020B0604020202020204" pitchFamily="34" charset="0"/>
              </a:rPr>
              <a:t>eliminat</a:t>
            </a:r>
            <a:r>
              <a:rPr lang="en-US" sz="900" kern="0" spc="-30" dirty="0">
                <a:solidFill>
                  <a:sysClr val="windowText" lastClr="000000"/>
                </a:solidFill>
                <a:latin typeface="Arial" panose="020B0604020202020204" pitchFamily="34" charset="0"/>
                <a:cs typeface="Arial" panose="020B0604020202020204" pitchFamily="34" charset="0"/>
              </a:rPr>
              <a:t>e</a:t>
            </a:r>
            <a:r>
              <a:rPr sz="900" kern="0" spc="-71" dirty="0">
                <a:solidFill>
                  <a:sysClr val="windowText" lastClr="000000"/>
                </a:solidFill>
                <a:latin typeface="Arial" panose="020B0604020202020204" pitchFamily="34" charset="0"/>
                <a:cs typeface="Arial" panose="020B0604020202020204" pitchFamily="34" charset="0"/>
              </a:rPr>
              <a:t> </a:t>
            </a:r>
            <a:r>
              <a:rPr sz="900" kern="0" spc="-8" dirty="0">
                <a:solidFill>
                  <a:sysClr val="windowText" lastClr="000000"/>
                </a:solidFill>
                <a:latin typeface="Arial" panose="020B0604020202020204" pitchFamily="34" charset="0"/>
                <a:cs typeface="Arial" panose="020B0604020202020204" pitchFamily="34" charset="0"/>
              </a:rPr>
              <a:t>disparities</a:t>
            </a:r>
            <a:endParaRPr lang="en-US" sz="900" kern="0" spc="-8" dirty="0">
              <a:solidFill>
                <a:sysClr val="windowText" lastClr="000000"/>
              </a:solidFill>
              <a:latin typeface="Arial" panose="020B0604020202020204" pitchFamily="34" charset="0"/>
              <a:cs typeface="Arial" panose="020B0604020202020204" pitchFamily="34" charset="0"/>
            </a:endParaRPr>
          </a:p>
          <a:p>
            <a:pPr marL="450533" marR="3810" indent="-230029" defTabSz="685800" fontAlgn="auto">
              <a:spcBef>
                <a:spcPts val="26"/>
              </a:spcBef>
              <a:spcAft>
                <a:spcPts val="0"/>
              </a:spcAft>
              <a:defRPr/>
            </a:pPr>
            <a:r>
              <a:rPr lang="en-US" sz="900" kern="0" dirty="0">
                <a:solidFill>
                  <a:sysClr val="windowText" lastClr="000000"/>
                </a:solidFill>
                <a:latin typeface="Arial" panose="020B0604020202020204" pitchFamily="34" charset="0"/>
                <a:cs typeface="Arial" panose="020B0604020202020204" pitchFamily="34" charset="0"/>
              </a:rPr>
              <a:t>Encourage efficient workflow</a:t>
            </a:r>
          </a:p>
          <a:p>
            <a:pPr marL="450533" marR="3810" indent="-230029" defTabSz="685800" fontAlgn="auto">
              <a:spcBef>
                <a:spcPts val="26"/>
              </a:spcBef>
              <a:spcAft>
                <a:spcPts val="0"/>
              </a:spcAft>
              <a:defRPr/>
            </a:pPr>
            <a:r>
              <a:rPr lang="en-US" sz="900" kern="0" dirty="0">
                <a:solidFill>
                  <a:sysClr val="windowText" lastClr="000000"/>
                </a:solidFill>
                <a:latin typeface="Arial" panose="020B0604020202020204" pitchFamily="34" charset="0"/>
                <a:cs typeface="Arial" panose="020B0604020202020204" pitchFamily="34" charset="0"/>
              </a:rPr>
              <a:t>Perform rapid testing for ALK and EGFR</a:t>
            </a:r>
          </a:p>
          <a:p>
            <a:pPr marL="450533" marR="3810" indent="-230029" defTabSz="685800" fontAlgn="auto">
              <a:spcBef>
                <a:spcPts val="26"/>
              </a:spcBef>
              <a:spcAft>
                <a:spcPts val="0"/>
              </a:spcAft>
              <a:defRPr/>
            </a:pPr>
            <a:r>
              <a:rPr lang="en-US" sz="900" kern="0" dirty="0">
                <a:solidFill>
                  <a:sysClr val="windowText" lastClr="000000"/>
                </a:solidFill>
                <a:latin typeface="Arial" panose="020B0604020202020204" pitchFamily="34" charset="0"/>
                <a:cs typeface="Arial" panose="020B0604020202020204" pitchFamily="34" charset="0"/>
              </a:rPr>
              <a:t>Perform comprehensive testing in parallel</a:t>
            </a:r>
          </a:p>
          <a:p>
            <a:pPr marL="495300" marR="17145" indent="-230029" defTabSz="685800" fontAlgn="auto">
              <a:spcBef>
                <a:spcPts val="26"/>
              </a:spcBef>
              <a:spcAft>
                <a:spcPts val="0"/>
              </a:spcAft>
              <a:defRPr/>
            </a:pPr>
            <a:endParaRPr sz="900" kern="0" dirty="0">
              <a:solidFill>
                <a:sysClr val="windowText" lastClr="000000"/>
              </a:solidFill>
              <a:latin typeface="Arial" panose="020B0604020202020204" pitchFamily="34" charset="0"/>
              <a:cs typeface="Arial" panose="020B0604020202020204" pitchFamily="34" charset="0"/>
            </a:endParaRPr>
          </a:p>
        </p:txBody>
      </p:sp>
      <p:sp>
        <p:nvSpPr>
          <p:cNvPr id="12" name="object 5">
            <a:extLst>
              <a:ext uri="{FF2B5EF4-FFF2-40B4-BE49-F238E27FC236}">
                <a16:creationId xmlns:a16="http://schemas.microsoft.com/office/drawing/2014/main" id="{E750D67F-6A4D-6D4B-1286-7DCE65758707}"/>
              </a:ext>
            </a:extLst>
          </p:cNvPr>
          <p:cNvSpPr txBox="1"/>
          <p:nvPr/>
        </p:nvSpPr>
        <p:spPr>
          <a:xfrm>
            <a:off x="76090" y="1837936"/>
            <a:ext cx="3176076" cy="586699"/>
          </a:xfrm>
          <a:prstGeom prst="rect">
            <a:avLst/>
          </a:prstGeom>
        </p:spPr>
        <p:txBody>
          <a:bodyPr vert="horz" wrap="square" lIns="0" tIns="9525" rIns="0" bIns="0" rtlCol="0">
            <a:spAutoFit/>
          </a:bodyPr>
          <a:lstStyle/>
          <a:p>
            <a:pPr marL="9525" defTabSz="685800" fontAlgn="auto">
              <a:spcBef>
                <a:spcPts val="75"/>
              </a:spcBef>
              <a:spcAft>
                <a:spcPts val="0"/>
              </a:spcAft>
              <a:defRPr/>
            </a:pPr>
            <a:r>
              <a:rPr sz="1050" kern="0" spc="-75" dirty="0">
                <a:solidFill>
                  <a:sysClr val="windowText" lastClr="000000"/>
                </a:solidFill>
                <a:latin typeface="Arial Black" panose="020B0A04020102020204" pitchFamily="34" charset="0"/>
                <a:cs typeface="Arial" panose="020B0604020202020204" pitchFamily="34" charset="0"/>
              </a:rPr>
              <a:t>2</a:t>
            </a:r>
            <a:r>
              <a:rPr sz="1050" kern="0" dirty="0">
                <a:solidFill>
                  <a:sysClr val="windowText" lastClr="000000"/>
                </a:solidFill>
                <a:latin typeface="Arial Black" panose="020B0A04020102020204" pitchFamily="34" charset="0"/>
                <a:cs typeface="Arial" panose="020B0604020202020204" pitchFamily="34" charset="0"/>
              </a:rPr>
              <a:t>. </a:t>
            </a:r>
            <a:r>
              <a:rPr sz="1050" b="1" kern="0" dirty="0">
                <a:solidFill>
                  <a:sysClr val="windowText" lastClr="000000"/>
                </a:solidFill>
                <a:latin typeface="Arial Black" panose="020B0A04020102020204" pitchFamily="34" charset="0"/>
                <a:cs typeface="Arial" panose="020B0604020202020204" pitchFamily="34" charset="0"/>
              </a:rPr>
              <a:t>T</a:t>
            </a:r>
            <a:r>
              <a:rPr lang="en-US" sz="1050" b="1" kern="0" dirty="0">
                <a:solidFill>
                  <a:sysClr val="windowText" lastClr="000000"/>
                </a:solidFill>
                <a:latin typeface="Arial Black" panose="020B0A04020102020204" pitchFamily="34" charset="0"/>
                <a:cs typeface="Arial" panose="020B0604020202020204" pitchFamily="34" charset="0"/>
              </a:rPr>
              <a:t>riage testing on</a:t>
            </a:r>
            <a:r>
              <a:rPr sz="1050" b="1" kern="0" dirty="0">
                <a:solidFill>
                  <a:sysClr val="windowText" lastClr="000000"/>
                </a:solidFill>
                <a:latin typeface="Arial Black" panose="020B0A04020102020204" pitchFamily="34" charset="0"/>
                <a:cs typeface="Arial" panose="020B0604020202020204" pitchFamily="34" charset="0"/>
              </a:rPr>
              <a:t> limited tumor</a:t>
            </a:r>
            <a:r>
              <a:rPr lang="en-US" sz="1050" b="1" kern="0" dirty="0">
                <a:solidFill>
                  <a:sysClr val="windowText" lastClr="000000"/>
                </a:solidFill>
                <a:latin typeface="Arial Black" panose="020B0A04020102020204" pitchFamily="34" charset="0"/>
                <a:cs typeface="Arial" panose="020B0604020202020204" pitchFamily="34" charset="0"/>
              </a:rPr>
              <a:t> s</a:t>
            </a:r>
            <a:r>
              <a:rPr sz="1050" b="1" kern="0" dirty="0">
                <a:solidFill>
                  <a:sysClr val="windowText" lastClr="000000"/>
                </a:solidFill>
                <a:latin typeface="Arial Black" panose="020B0A04020102020204" pitchFamily="34" charset="0"/>
                <a:cs typeface="Arial" panose="020B0604020202020204" pitchFamily="34" charset="0"/>
              </a:rPr>
              <a:t>amples</a:t>
            </a:r>
            <a:r>
              <a:rPr lang="en-US" sz="1050" b="1" kern="0" dirty="0">
                <a:solidFill>
                  <a:sysClr val="windowText" lastClr="000000"/>
                </a:solidFill>
                <a:latin typeface="Arial Black" panose="020B0A04020102020204" pitchFamily="34" charset="0"/>
                <a:cs typeface="Arial" panose="020B0604020202020204" pitchFamily="34" charset="0"/>
              </a:rPr>
              <a:t>. </a:t>
            </a:r>
            <a:endParaRPr lang="en-US" sz="1050" kern="0" dirty="0">
              <a:solidFill>
                <a:sysClr val="windowText" lastClr="000000"/>
              </a:solidFill>
              <a:latin typeface="Arial Black" panose="020B0A04020102020204" pitchFamily="34" charset="0"/>
              <a:cs typeface="Arial" panose="020B0604020202020204" pitchFamily="34" charset="0"/>
            </a:endParaRPr>
          </a:p>
          <a:p>
            <a:pPr marL="450533" marR="3810" indent="-230029" defTabSz="685800" fontAlgn="auto">
              <a:spcBef>
                <a:spcPts val="26"/>
              </a:spcBef>
              <a:spcAft>
                <a:spcPts val="0"/>
              </a:spcAft>
              <a:defRPr/>
            </a:pPr>
            <a:r>
              <a:rPr lang="en-US" sz="900" kern="0" dirty="0">
                <a:solidFill>
                  <a:sysClr val="windowText" lastClr="000000"/>
                </a:solidFill>
                <a:latin typeface="Arial" panose="020B0604020202020204" pitchFamily="34" charset="0"/>
                <a:cs typeface="Arial" panose="020B0604020202020204" pitchFamily="34" charset="0"/>
              </a:rPr>
              <a:t>Encourage multiplex testing and multidisciplinary approach to tissue stewardship</a:t>
            </a:r>
          </a:p>
          <a:p>
            <a:pPr marL="450533" marR="3810" indent="-230029" defTabSz="685800" fontAlgn="auto">
              <a:spcBef>
                <a:spcPts val="26"/>
              </a:spcBef>
              <a:spcAft>
                <a:spcPts val="0"/>
              </a:spcAft>
              <a:defRPr/>
            </a:pPr>
            <a:r>
              <a:rPr lang="en-US" sz="900" kern="0" dirty="0">
                <a:solidFill>
                  <a:sysClr val="windowText" lastClr="000000"/>
                </a:solidFill>
                <a:latin typeface="Arial" panose="020B0604020202020204" pitchFamily="34" charset="0"/>
                <a:cs typeface="Arial" panose="020B0604020202020204" pitchFamily="34" charset="0"/>
              </a:rPr>
              <a:t>Blood testing (</a:t>
            </a:r>
            <a:r>
              <a:rPr lang="en-US" sz="900" kern="0" dirty="0" err="1">
                <a:solidFill>
                  <a:sysClr val="windowText" lastClr="000000"/>
                </a:solidFill>
                <a:latin typeface="Arial" panose="020B0604020202020204" pitchFamily="34" charset="0"/>
                <a:cs typeface="Arial" panose="020B0604020202020204" pitchFamily="34" charset="0"/>
              </a:rPr>
              <a:t>ctDNA</a:t>
            </a:r>
            <a:r>
              <a:rPr lang="en-US" sz="900" kern="0" dirty="0">
                <a:solidFill>
                  <a:sysClr val="windowText" lastClr="000000"/>
                </a:solidFill>
                <a:latin typeface="Arial" panose="020B0604020202020204" pitchFamily="34" charset="0"/>
                <a:cs typeface="Arial" panose="020B0604020202020204" pitchFamily="34" charset="0"/>
              </a:rPr>
              <a:t>) is an alternative</a:t>
            </a:r>
          </a:p>
        </p:txBody>
      </p:sp>
      <p:sp>
        <p:nvSpPr>
          <p:cNvPr id="13" name="object 6">
            <a:extLst>
              <a:ext uri="{FF2B5EF4-FFF2-40B4-BE49-F238E27FC236}">
                <a16:creationId xmlns:a16="http://schemas.microsoft.com/office/drawing/2014/main" id="{A326909D-3D29-DF4A-F91E-2904AA4E1AE5}"/>
              </a:ext>
            </a:extLst>
          </p:cNvPr>
          <p:cNvSpPr txBox="1"/>
          <p:nvPr/>
        </p:nvSpPr>
        <p:spPr>
          <a:xfrm>
            <a:off x="76135" y="2551018"/>
            <a:ext cx="3239844" cy="609782"/>
          </a:xfrm>
          <a:prstGeom prst="rect">
            <a:avLst/>
          </a:prstGeom>
        </p:spPr>
        <p:txBody>
          <a:bodyPr vert="horz" wrap="square" lIns="0" tIns="9525" rIns="0" bIns="0" rtlCol="0">
            <a:spAutoFit/>
          </a:bodyPr>
          <a:lstStyle/>
          <a:p>
            <a:pPr marL="9525" marR="91916" defTabSz="685800" fontAlgn="auto">
              <a:spcBef>
                <a:spcPts val="75"/>
              </a:spcBef>
              <a:spcAft>
                <a:spcPts val="0"/>
              </a:spcAft>
              <a:defRPr/>
            </a:pPr>
            <a:r>
              <a:rPr lang="en-US" sz="1050" kern="0" spc="-75" dirty="0">
                <a:solidFill>
                  <a:sysClr val="windowText" lastClr="000000"/>
                </a:solidFill>
                <a:latin typeface="Arial Black" panose="020B0A04020102020204" pitchFamily="34" charset="0"/>
                <a:cs typeface="Arial"/>
              </a:rPr>
              <a:t>3</a:t>
            </a:r>
            <a:r>
              <a:rPr sz="1050" kern="0" spc="-75" dirty="0">
                <a:solidFill>
                  <a:sysClr val="windowText" lastClr="000000"/>
                </a:solidFill>
                <a:latin typeface="Arial Black" panose="020B0A04020102020204" pitchFamily="34" charset="0"/>
                <a:cs typeface="Arial"/>
              </a:rPr>
              <a:t>.</a:t>
            </a:r>
            <a:r>
              <a:rPr sz="1050" kern="0" spc="-86" dirty="0">
                <a:solidFill>
                  <a:sysClr val="windowText" lastClr="000000"/>
                </a:solidFill>
                <a:latin typeface="Arial Black" panose="020B0A04020102020204" pitchFamily="34" charset="0"/>
                <a:cs typeface="Arial"/>
              </a:rPr>
              <a:t> </a:t>
            </a:r>
            <a:r>
              <a:rPr lang="en-US" sz="1050" kern="0" spc="-86" dirty="0">
                <a:solidFill>
                  <a:sysClr val="windowText" lastClr="000000"/>
                </a:solidFill>
                <a:latin typeface="Arial Black" panose="020B0A04020102020204" pitchFamily="34" charset="0"/>
                <a:cs typeface="Arial"/>
              </a:rPr>
              <a:t>Communicate as a team to translate results    into </a:t>
            </a:r>
            <a:r>
              <a:rPr sz="1050" b="1" kern="0" dirty="0">
                <a:solidFill>
                  <a:sysClr val="windowText" lastClr="000000"/>
                </a:solidFill>
                <a:latin typeface="Arial Black" panose="020B0A04020102020204" pitchFamily="34" charset="0"/>
                <a:cs typeface="Arial"/>
              </a:rPr>
              <a:t>appropriate therapy</a:t>
            </a:r>
            <a:r>
              <a:rPr lang="en-US" sz="1050" b="1" kern="0" dirty="0">
                <a:solidFill>
                  <a:sysClr val="windowText" lastClr="000000"/>
                </a:solidFill>
                <a:latin typeface="Arial Black" panose="020B0A04020102020204" pitchFamily="34" charset="0"/>
                <a:cs typeface="Arial"/>
              </a:rPr>
              <a:t>.</a:t>
            </a:r>
            <a:endParaRPr sz="1050" kern="0" dirty="0">
              <a:solidFill>
                <a:sysClr val="windowText" lastClr="000000"/>
              </a:solidFill>
              <a:latin typeface="Arial Black" panose="020B0A04020102020204" pitchFamily="34" charset="0"/>
              <a:cs typeface="Arial"/>
            </a:endParaRPr>
          </a:p>
          <a:p>
            <a:pPr marL="220980" defTabSz="685800" fontAlgn="auto">
              <a:spcBef>
                <a:spcPts val="26"/>
              </a:spcBef>
              <a:spcAft>
                <a:spcPts val="0"/>
              </a:spcAft>
              <a:defRPr/>
            </a:pPr>
            <a:r>
              <a:rPr lang="en-US" sz="900" kern="0" dirty="0">
                <a:solidFill>
                  <a:sysClr val="windowText" lastClr="000000"/>
                </a:solidFill>
                <a:latin typeface="Arial"/>
                <a:cs typeface="Arial"/>
              </a:rPr>
              <a:t>EMR integration for reporting </a:t>
            </a:r>
          </a:p>
          <a:p>
            <a:pPr marL="220980" defTabSz="685800" fontAlgn="auto">
              <a:spcBef>
                <a:spcPts val="26"/>
              </a:spcBef>
              <a:spcAft>
                <a:spcPts val="0"/>
              </a:spcAft>
              <a:defRPr/>
            </a:pPr>
            <a:r>
              <a:rPr sz="900" kern="0" dirty="0">
                <a:solidFill>
                  <a:sysClr val="windowText" lastClr="000000"/>
                </a:solidFill>
                <a:latin typeface="Arial"/>
                <a:cs typeface="Arial"/>
              </a:rPr>
              <a:t>Interpretation </a:t>
            </a:r>
            <a:r>
              <a:rPr lang="en-US" sz="900" kern="0" dirty="0">
                <a:solidFill>
                  <a:sysClr val="windowText" lastClr="000000"/>
                </a:solidFill>
                <a:latin typeface="Arial"/>
                <a:cs typeface="Arial"/>
              </a:rPr>
              <a:t>may benefit from specialized </a:t>
            </a:r>
            <a:r>
              <a:rPr sz="900" kern="0" dirty="0">
                <a:solidFill>
                  <a:sysClr val="windowText" lastClr="000000"/>
                </a:solidFill>
                <a:latin typeface="Arial"/>
                <a:cs typeface="Arial"/>
              </a:rPr>
              <a:t>expertise</a:t>
            </a:r>
          </a:p>
        </p:txBody>
      </p:sp>
      <p:sp>
        <p:nvSpPr>
          <p:cNvPr id="14" name="object 3">
            <a:extLst>
              <a:ext uri="{FF2B5EF4-FFF2-40B4-BE49-F238E27FC236}">
                <a16:creationId xmlns:a16="http://schemas.microsoft.com/office/drawing/2014/main" id="{404B7D12-B10E-EE67-27EB-7710067CE981}"/>
              </a:ext>
            </a:extLst>
          </p:cNvPr>
          <p:cNvSpPr txBox="1">
            <a:spLocks/>
          </p:cNvSpPr>
          <p:nvPr/>
        </p:nvSpPr>
        <p:spPr>
          <a:xfrm>
            <a:off x="1" y="31224"/>
            <a:ext cx="3481286" cy="656429"/>
          </a:xfrm>
          <a:prstGeom prst="rect">
            <a:avLst/>
          </a:prstGeom>
        </p:spPr>
        <p:txBody>
          <a:bodyPr vert="horz" wrap="square" lIns="0" tIns="10001"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9525">
              <a:spcBef>
                <a:spcPts val="79"/>
              </a:spcBef>
            </a:pPr>
            <a:r>
              <a:rPr lang="en-US" sz="2100" dirty="0">
                <a:solidFill>
                  <a:srgbClr val="000000"/>
                </a:solidFill>
              </a:rPr>
              <a:t>Recommendations for Genetic Testing</a:t>
            </a:r>
            <a:endParaRPr lang="en-US" sz="2100" dirty="0"/>
          </a:p>
        </p:txBody>
      </p:sp>
      <p:pic>
        <p:nvPicPr>
          <p:cNvPr id="18" name="Picture 17">
            <a:extLst>
              <a:ext uri="{FF2B5EF4-FFF2-40B4-BE49-F238E27FC236}">
                <a16:creationId xmlns:a16="http://schemas.microsoft.com/office/drawing/2014/main" id="{3F450E9C-6F7C-8515-978A-776C0A53392E}"/>
              </a:ext>
            </a:extLst>
          </p:cNvPr>
          <p:cNvPicPr>
            <a:picLocks noChangeAspect="1"/>
          </p:cNvPicPr>
          <p:nvPr/>
        </p:nvPicPr>
        <p:blipFill>
          <a:blip r:embed="rId2"/>
          <a:stretch>
            <a:fillRect/>
          </a:stretch>
        </p:blipFill>
        <p:spPr>
          <a:xfrm>
            <a:off x="3916025" y="467094"/>
            <a:ext cx="4760072" cy="3756874"/>
          </a:xfrm>
          <a:prstGeom prst="rect">
            <a:avLst/>
          </a:prstGeom>
        </p:spPr>
      </p:pic>
    </p:spTree>
    <p:extLst>
      <p:ext uri="{BB962C8B-B14F-4D97-AF65-F5344CB8AC3E}">
        <p14:creationId xmlns:p14="http://schemas.microsoft.com/office/powerpoint/2010/main" val="3044703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231" y="289641"/>
            <a:ext cx="6635538" cy="858044"/>
          </a:xfrm>
        </p:spPr>
        <p:txBody>
          <a:bodyPr>
            <a:noAutofit/>
          </a:bodyPr>
          <a:lstStyle/>
          <a:p>
            <a:pPr algn="ctr"/>
            <a:r>
              <a:rPr lang="en-US" sz="2402" dirty="0"/>
              <a:t>External Teamwork: </a:t>
            </a:r>
            <a:r>
              <a:rPr lang="en-US" sz="2402" dirty="0">
                <a:solidFill>
                  <a:srgbClr val="588824"/>
                </a:solidFill>
              </a:rPr>
              <a:t>SEQUOIA</a:t>
            </a:r>
            <a:r>
              <a:rPr lang="en-US" sz="2402" dirty="0"/>
              <a:t> (</a:t>
            </a:r>
            <a:r>
              <a:rPr lang="en-US" sz="2402" dirty="0" err="1">
                <a:solidFill>
                  <a:srgbClr val="588824"/>
                </a:solidFill>
              </a:rPr>
              <a:t>SEQ</a:t>
            </a:r>
            <a:r>
              <a:rPr lang="en-US" sz="2402" dirty="0" err="1"/>
              <a:t>uencing</a:t>
            </a:r>
            <a:r>
              <a:rPr lang="en-US" sz="2402" dirty="0"/>
              <a:t> </a:t>
            </a:r>
            <a:r>
              <a:rPr lang="en-US" sz="2402" dirty="0">
                <a:solidFill>
                  <a:srgbClr val="588824"/>
                </a:solidFill>
              </a:rPr>
              <a:t>O</a:t>
            </a:r>
            <a:r>
              <a:rPr lang="en-US" sz="2402" dirty="0"/>
              <a:t>ncology </a:t>
            </a:r>
            <a:r>
              <a:rPr lang="en-US" sz="2402" dirty="0">
                <a:solidFill>
                  <a:srgbClr val="588824"/>
                </a:solidFill>
              </a:rPr>
              <a:t>I</a:t>
            </a:r>
            <a:r>
              <a:rPr lang="en-US" sz="2402" dirty="0"/>
              <a:t>nformatics </a:t>
            </a:r>
            <a:r>
              <a:rPr lang="en-US" sz="2402" dirty="0">
                <a:solidFill>
                  <a:srgbClr val="588824"/>
                </a:solidFill>
              </a:rPr>
              <a:t>A</a:t>
            </a:r>
            <a:r>
              <a:rPr lang="en-US" sz="2402" dirty="0"/>
              <a:t>cademic) Team</a:t>
            </a:r>
          </a:p>
        </p:txBody>
      </p:sp>
      <p:sp>
        <p:nvSpPr>
          <p:cNvPr id="5" name="Content Placeholder 4"/>
          <p:cNvSpPr txBox="1">
            <a:spLocks noGrp="1"/>
          </p:cNvSpPr>
          <p:nvPr>
            <p:ph sz="quarter" idx="1"/>
          </p:nvPr>
        </p:nvSpPr>
        <p:spPr>
          <a:xfrm>
            <a:off x="3014629" y="1402045"/>
            <a:ext cx="5342717" cy="1647759"/>
          </a:xfrm>
          <a:prstGeom prst="rect">
            <a:avLst/>
          </a:prstGeom>
          <a:noFill/>
        </p:spPr>
        <p:txBody>
          <a:bodyPr wrap="square" rtlCol="0">
            <a:spAutoFit/>
          </a:bodyPr>
          <a:lstStyle/>
          <a:p>
            <a:r>
              <a:rPr lang="en-US" sz="1802" dirty="0"/>
              <a:t>SEQUOIA initiated at 2017 Association for Molecular Pathology (AMP) meeting</a:t>
            </a:r>
          </a:p>
          <a:p>
            <a:pPr lvl="1"/>
            <a:r>
              <a:rPr lang="en-US" sz="1501" dirty="0"/>
              <a:t>Monthly teleconference; annual AMP satellite meeting</a:t>
            </a:r>
          </a:p>
          <a:p>
            <a:pPr lvl="1"/>
            <a:r>
              <a:rPr lang="en-US" sz="1501" dirty="0"/>
              <a:t>Collaboration to harmonize tumor mutation burden (TMB), microsatellite instability (MSI), and Homologous Recombination Deficiency (HRD) reporting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6447" y="1384709"/>
            <a:ext cx="1871075" cy="354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326"/>
          <a:stretch/>
        </p:blipFill>
        <p:spPr bwMode="auto">
          <a:xfrm>
            <a:off x="3336449" y="2985247"/>
            <a:ext cx="5256222" cy="194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464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139907" y="-74280"/>
            <a:ext cx="9423813" cy="531398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0" y="2586831"/>
            <a:ext cx="9129925" cy="461665"/>
          </a:xfrm>
          <a:prstGeom prst="rect">
            <a:avLst/>
          </a:prstGeom>
        </p:spPr>
        <p:txBody>
          <a:bodyPr wrap="square">
            <a:spAutoFit/>
          </a:bodyPr>
          <a:lstStyle/>
          <a:p>
            <a:pPr algn="ctr"/>
            <a:r>
              <a:rPr lang="en-US" spc="600" dirty="0">
                <a:solidFill>
                  <a:srgbClr val="FFC82C"/>
                </a:solidFill>
                <a:latin typeface="Corporate A Medium" panose="02000503080000020004" pitchFamily="2" charset="0"/>
              </a:rPr>
              <a:t>LUNG CANCER</a:t>
            </a:r>
          </a:p>
        </p:txBody>
      </p:sp>
      <p:sp>
        <p:nvSpPr>
          <p:cNvPr id="37" name="Rectangle 36">
            <a:extLst>
              <a:ext uri="{FF2B5EF4-FFF2-40B4-BE49-F238E27FC236}">
                <a16:creationId xmlns:a16="http://schemas.microsoft.com/office/drawing/2014/main" id="{136DD176-7412-694A-BED9-E7F8655CA44E}"/>
              </a:ext>
            </a:extLst>
          </p:cNvPr>
          <p:cNvSpPr/>
          <p:nvPr/>
        </p:nvSpPr>
        <p:spPr>
          <a:xfrm>
            <a:off x="14075" y="3073896"/>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January 31</a:t>
            </a:r>
            <a:r>
              <a:rPr lang="en-US" sz="1600" baseline="30000" dirty="0">
                <a:solidFill>
                  <a:schemeClr val="bg1"/>
                </a:solidFill>
                <a:latin typeface="Corporate S Demi" panose="02020500000000000000" pitchFamily="18" charset="0"/>
              </a:rPr>
              <a:t>st</a:t>
            </a:r>
            <a:r>
              <a:rPr lang="en-US" sz="1600" dirty="0">
                <a:solidFill>
                  <a:schemeClr val="bg1"/>
                </a:solidFill>
                <a:latin typeface="Corporate S Demi" panose="02020500000000000000" pitchFamily="18" charset="0"/>
              </a:rPr>
              <a:t>, 2024</a:t>
            </a:r>
          </a:p>
        </p:txBody>
      </p:sp>
      <p:pic>
        <p:nvPicPr>
          <p:cNvPr id="8" name="Picture 7" descr="A logo for a fitness center&#10;&#10;Description automatically generated">
            <a:extLst>
              <a:ext uri="{FF2B5EF4-FFF2-40B4-BE49-F238E27FC236}">
                <a16:creationId xmlns:a16="http://schemas.microsoft.com/office/drawing/2014/main" id="{5671E6F5-E134-759C-00D5-EAC657A6AFAE}"/>
              </a:ext>
            </a:extLst>
          </p:cNvPr>
          <p:cNvPicPr>
            <a:picLocks noChangeAspect="1"/>
          </p:cNvPicPr>
          <p:nvPr/>
        </p:nvPicPr>
        <p:blipFill>
          <a:blip r:embed="rId11"/>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1038959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fitness center&#10;&#10;Description automatically generated">
            <a:extLst>
              <a:ext uri="{FF2B5EF4-FFF2-40B4-BE49-F238E27FC236}">
                <a16:creationId xmlns:a16="http://schemas.microsoft.com/office/drawing/2014/main" id="{96668105-98EE-F939-3042-6DEDE51C200D}"/>
              </a:ext>
            </a:extLst>
          </p:cNvPr>
          <p:cNvPicPr>
            <a:picLocks noChangeAspect="1"/>
          </p:cNvPicPr>
          <p:nvPr/>
        </p:nvPicPr>
        <p:blipFill>
          <a:blip r:embed="rId2"/>
          <a:stretch>
            <a:fillRect/>
          </a:stretch>
        </p:blipFill>
        <p:spPr>
          <a:xfrm>
            <a:off x="7232072" y="4616653"/>
            <a:ext cx="1711037" cy="424671"/>
          </a:xfrm>
          <a:prstGeom prst="rect">
            <a:avLst/>
          </a:prstGeom>
        </p:spPr>
      </p:pic>
      <p:sp>
        <p:nvSpPr>
          <p:cNvPr id="2" name="TextBox 1">
            <a:extLst>
              <a:ext uri="{FF2B5EF4-FFF2-40B4-BE49-F238E27FC236}">
                <a16:creationId xmlns:a16="http://schemas.microsoft.com/office/drawing/2014/main" id="{81FD5E4E-AEE0-7C44-476B-3B4922B89A4D}"/>
              </a:ext>
            </a:extLst>
          </p:cNvPr>
          <p:cNvSpPr txBox="1"/>
          <p:nvPr/>
        </p:nvSpPr>
        <p:spPr>
          <a:xfrm>
            <a:off x="121920" y="168088"/>
            <a:ext cx="8821189" cy="3108543"/>
          </a:xfrm>
          <a:prstGeom prst="rect">
            <a:avLst/>
          </a:prstGeom>
          <a:noFill/>
        </p:spPr>
        <p:txBody>
          <a:bodyPr wrap="square" rtlCol="0">
            <a:spAutoFit/>
          </a:bodyPr>
          <a:lstStyle/>
          <a:p>
            <a:endParaRPr lang="en-US" dirty="0"/>
          </a:p>
          <a:p>
            <a:pPr algn="ctr"/>
            <a:endParaRPr lang="en-US" dirty="0"/>
          </a:p>
          <a:p>
            <a:pPr algn="ctr"/>
            <a:endParaRPr lang="en-US" dirty="0"/>
          </a:p>
          <a:p>
            <a:pPr algn="ctr"/>
            <a:endParaRPr lang="en-US" dirty="0"/>
          </a:p>
          <a:p>
            <a:pPr algn="ctr"/>
            <a:r>
              <a:rPr lang="en-US" sz="2800" b="1" dirty="0"/>
              <a:t>Antibody-Drug Conjugates (ADCs) in Lung Cancer</a:t>
            </a:r>
          </a:p>
          <a:p>
            <a:pPr algn="ctr"/>
            <a:endParaRPr lang="en-US" dirty="0"/>
          </a:p>
          <a:p>
            <a:pPr algn="ctr"/>
            <a:r>
              <a:rPr lang="en-US" dirty="0"/>
              <a:t>Andreas Saltos, MD</a:t>
            </a:r>
            <a:br>
              <a:rPr lang="en-US" dirty="0"/>
            </a:br>
            <a:endParaRPr lang="en-US" dirty="0"/>
          </a:p>
        </p:txBody>
      </p:sp>
    </p:spTree>
    <p:extLst>
      <p:ext uri="{BB962C8B-B14F-4D97-AF65-F5344CB8AC3E}">
        <p14:creationId xmlns:p14="http://schemas.microsoft.com/office/powerpoint/2010/main" val="147610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CD39-DAF2-5378-21C9-BFDD2B070A8A}"/>
              </a:ext>
            </a:extLst>
          </p:cNvPr>
          <p:cNvSpPr>
            <a:spLocks noGrp="1"/>
          </p:cNvSpPr>
          <p:nvPr>
            <p:ph type="title"/>
          </p:nvPr>
        </p:nvSpPr>
        <p:spPr/>
        <p:txBody>
          <a:bodyPr/>
          <a:lstStyle/>
          <a:p>
            <a:r>
              <a:rPr lang="en-US" dirty="0"/>
              <a:t>Bronchoscopy</a:t>
            </a:r>
          </a:p>
        </p:txBody>
      </p:sp>
      <p:sp>
        <p:nvSpPr>
          <p:cNvPr id="3" name="Content Placeholder 2">
            <a:extLst>
              <a:ext uri="{FF2B5EF4-FFF2-40B4-BE49-F238E27FC236}">
                <a16:creationId xmlns:a16="http://schemas.microsoft.com/office/drawing/2014/main" id="{A4FE5B4D-CDA7-D791-A728-65EB5A0A84F1}"/>
              </a:ext>
            </a:extLst>
          </p:cNvPr>
          <p:cNvSpPr>
            <a:spLocks noGrp="1"/>
          </p:cNvSpPr>
          <p:nvPr>
            <p:ph idx="1"/>
          </p:nvPr>
        </p:nvSpPr>
        <p:spPr>
          <a:xfrm>
            <a:off x="3886556" y="1189397"/>
            <a:ext cx="4959268" cy="2920330"/>
          </a:xfrm>
        </p:spPr>
        <p:txBody>
          <a:bodyPr/>
          <a:lstStyle/>
          <a:p>
            <a:pPr marL="342900" indent="-342900">
              <a:buFont typeface="Arial" panose="020B0604020202020204" pitchFamily="34" charset="0"/>
              <a:buChar char="•"/>
            </a:pPr>
            <a:r>
              <a:rPr lang="en-US" sz="2400" dirty="0"/>
              <a:t>Washings, brushings, forceps biopsy</a:t>
            </a:r>
          </a:p>
          <a:p>
            <a:pPr marL="342900" indent="-342900">
              <a:buFont typeface="Arial" panose="020B0604020202020204" pitchFamily="34" charset="0"/>
              <a:buChar char="•"/>
            </a:pPr>
            <a:r>
              <a:rPr lang="en-US" sz="2400" dirty="0"/>
              <a:t>Diagnostic yield of 88% in large, central lesions</a:t>
            </a:r>
          </a:p>
          <a:p>
            <a:pPr marL="342900" indent="-342900">
              <a:buFont typeface="Arial" panose="020B0604020202020204" pitchFamily="34" charset="0"/>
              <a:buChar char="•"/>
            </a:pPr>
            <a:r>
              <a:rPr lang="en-US" sz="2400" dirty="0"/>
              <a:t>Diagnostic yield is down to 14% in lesions &lt;2cm and outer 1/3 of the lung</a:t>
            </a:r>
          </a:p>
        </p:txBody>
      </p:sp>
      <p:sp>
        <p:nvSpPr>
          <p:cNvPr id="6" name="TextBox 5">
            <a:extLst>
              <a:ext uri="{FF2B5EF4-FFF2-40B4-BE49-F238E27FC236}">
                <a16:creationId xmlns:a16="http://schemas.microsoft.com/office/drawing/2014/main" id="{8FD09395-E0A1-A033-1840-55D3F66BDD1B}"/>
              </a:ext>
            </a:extLst>
          </p:cNvPr>
          <p:cNvSpPr txBox="1"/>
          <p:nvPr/>
        </p:nvSpPr>
        <p:spPr>
          <a:xfrm>
            <a:off x="4177739" y="4517014"/>
            <a:ext cx="7046811" cy="600164"/>
          </a:xfrm>
          <a:prstGeom prst="rect">
            <a:avLst/>
          </a:prstGeom>
          <a:noFill/>
        </p:spPr>
        <p:txBody>
          <a:bodyPr wrap="square">
            <a:spAutoFit/>
          </a:bodyPr>
          <a:lstStyle/>
          <a:p>
            <a:r>
              <a:rPr lang="en-US" sz="1050" dirty="0" err="1">
                <a:solidFill>
                  <a:srgbClr val="002060"/>
                </a:solidFill>
                <a:latin typeface="Cambria" panose="02040503050406030204" pitchFamily="18" charset="0"/>
              </a:rPr>
              <a:t>Shreiber</a:t>
            </a:r>
            <a:r>
              <a:rPr lang="en-US" sz="1050" dirty="0">
                <a:solidFill>
                  <a:srgbClr val="002060"/>
                </a:solidFill>
                <a:latin typeface="Cambria" panose="02040503050406030204" pitchFamily="18" charset="0"/>
              </a:rPr>
              <a:t> G., </a:t>
            </a:r>
            <a:r>
              <a:rPr lang="en-US" sz="1050" i="1" dirty="0">
                <a:solidFill>
                  <a:srgbClr val="002060"/>
                </a:solidFill>
                <a:latin typeface="Cambria" panose="02040503050406030204" pitchFamily="18" charset="0"/>
              </a:rPr>
              <a:t>Chest. </a:t>
            </a:r>
            <a:r>
              <a:rPr lang="en-US" sz="1050" dirty="0">
                <a:solidFill>
                  <a:srgbClr val="002060"/>
                </a:solidFill>
                <a:latin typeface="Cambria" panose="02040503050406030204" pitchFamily="18" charset="0"/>
              </a:rPr>
              <a:t>2003;123(Suppl. 1):S115–S128.</a:t>
            </a:r>
          </a:p>
          <a:p>
            <a:r>
              <a:rPr lang="en-US" sz="1050" dirty="0" err="1">
                <a:solidFill>
                  <a:srgbClr val="002060"/>
                </a:solidFill>
                <a:latin typeface="Cambria" panose="02040503050406030204" pitchFamily="18" charset="0"/>
              </a:rPr>
              <a:t>Baalini</a:t>
            </a:r>
            <a:r>
              <a:rPr lang="en-US" sz="1050" dirty="0">
                <a:solidFill>
                  <a:srgbClr val="002060"/>
                </a:solidFill>
                <a:latin typeface="Cambria" panose="02040503050406030204" pitchFamily="18" charset="0"/>
              </a:rPr>
              <a:t> </a:t>
            </a:r>
            <a:r>
              <a:rPr lang="en-US" sz="1050" dirty="0" err="1">
                <a:solidFill>
                  <a:srgbClr val="002060"/>
                </a:solidFill>
                <a:latin typeface="Cambria" panose="02040503050406030204" pitchFamily="18" charset="0"/>
              </a:rPr>
              <a:t>W.A.,et</a:t>
            </a:r>
            <a:r>
              <a:rPr lang="en-US" sz="1050" dirty="0">
                <a:solidFill>
                  <a:srgbClr val="002060"/>
                </a:solidFill>
                <a:latin typeface="Cambria" panose="02040503050406030204" pitchFamily="18" charset="0"/>
              </a:rPr>
              <a:t> al. </a:t>
            </a:r>
            <a:r>
              <a:rPr lang="en-US" sz="1050" i="1" dirty="0">
                <a:solidFill>
                  <a:srgbClr val="002060"/>
                </a:solidFill>
                <a:latin typeface="Cambria" panose="02040503050406030204" pitchFamily="18" charset="0"/>
              </a:rPr>
              <a:t>Chest. </a:t>
            </a:r>
            <a:r>
              <a:rPr lang="en-US" sz="1050" dirty="0">
                <a:solidFill>
                  <a:srgbClr val="002060"/>
                </a:solidFill>
                <a:latin typeface="Cambria" panose="02040503050406030204" pitchFamily="18" charset="0"/>
              </a:rPr>
              <a:t>2000;117:1049–1054</a:t>
            </a:r>
            <a:endParaRPr lang="en-US" sz="1050" dirty="0">
              <a:solidFill>
                <a:srgbClr val="002060"/>
              </a:solidFill>
            </a:endParaRPr>
          </a:p>
          <a:p>
            <a:endParaRPr lang="en-US" sz="1200" spc="-1" dirty="0">
              <a:solidFill>
                <a:srgbClr val="000000"/>
              </a:solidFill>
              <a:latin typeface="Arial"/>
            </a:endParaRPr>
          </a:p>
        </p:txBody>
      </p:sp>
    </p:spTree>
    <p:extLst>
      <p:ext uri="{BB962C8B-B14F-4D97-AF65-F5344CB8AC3E}">
        <p14:creationId xmlns:p14="http://schemas.microsoft.com/office/powerpoint/2010/main" val="22075303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41E56A2F-2902-5513-6487-1F72AEC3326F}"/>
              </a:ext>
            </a:extLst>
          </p:cNvPr>
          <p:cNvSpPr txBox="1">
            <a:spLocks/>
          </p:cNvSpPr>
          <p:nvPr/>
        </p:nvSpPr>
        <p:spPr>
          <a:xfrm>
            <a:off x="343747" y="1039918"/>
            <a:ext cx="7682345" cy="4351338"/>
          </a:xfrm>
          <a:prstGeom prst="rect">
            <a:avLst/>
          </a:prstGeom>
        </p:spPr>
        <p:txBody>
          <a:bodyPr>
            <a:normAutofit/>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r>
              <a:rPr lang="en-US" sz="1800" b="1" kern="0" dirty="0"/>
              <a:t>Research support (to institution):</a:t>
            </a:r>
            <a:r>
              <a:rPr lang="en-US" sz="1800" kern="0" dirty="0"/>
              <a:t> Genentech, Genmab, Turning Point Therapeutics, Novartis, Eli Lilly, </a:t>
            </a:r>
            <a:r>
              <a:rPr lang="en-US" sz="1800" kern="0" dirty="0" err="1"/>
              <a:t>Memgen</a:t>
            </a:r>
            <a:r>
              <a:rPr lang="en-US" sz="1800" kern="0" dirty="0"/>
              <a:t>, </a:t>
            </a:r>
            <a:r>
              <a:rPr lang="en-US" sz="1800" kern="0" dirty="0" err="1"/>
              <a:t>Mersana</a:t>
            </a:r>
            <a:r>
              <a:rPr lang="en-US" sz="1800" kern="0" dirty="0"/>
              <a:t>, </a:t>
            </a:r>
            <a:r>
              <a:rPr lang="en-US" sz="1800" kern="0" dirty="0" err="1"/>
              <a:t>BioAtla</a:t>
            </a:r>
            <a:r>
              <a:rPr lang="en-US" sz="1800" kern="0" dirty="0"/>
              <a:t>, AstraZeneca, Daiichi Sankyo</a:t>
            </a:r>
          </a:p>
          <a:p>
            <a:pPr marL="0" indent="0">
              <a:buNone/>
            </a:pPr>
            <a:endParaRPr lang="en-US" sz="1800" kern="0" dirty="0"/>
          </a:p>
          <a:p>
            <a:r>
              <a:rPr lang="en-US" sz="1800" b="1" kern="0" dirty="0"/>
              <a:t>Advisory Board/Consulting: </a:t>
            </a:r>
            <a:r>
              <a:rPr lang="en-US" sz="1800" kern="0" dirty="0"/>
              <a:t>Daiichi Sankyo, Eli Lilly, </a:t>
            </a:r>
            <a:r>
              <a:rPr lang="en-US" sz="1800" kern="0" dirty="0" err="1"/>
              <a:t>Zymeworks</a:t>
            </a:r>
            <a:endParaRPr lang="en-US" sz="1800" kern="0" dirty="0"/>
          </a:p>
          <a:p>
            <a:pPr marL="0" indent="0">
              <a:buNone/>
            </a:pPr>
            <a:endParaRPr lang="en-US" sz="1800" kern="0" dirty="0"/>
          </a:p>
          <a:p>
            <a:r>
              <a:rPr lang="en-US" sz="1800" b="1" kern="0" dirty="0"/>
              <a:t>Honoraria: </a:t>
            </a:r>
            <a:r>
              <a:rPr lang="en-US" sz="1800" kern="0" dirty="0"/>
              <a:t>MJH Life Sciences, HMP Global</a:t>
            </a:r>
          </a:p>
        </p:txBody>
      </p:sp>
      <p:sp>
        <p:nvSpPr>
          <p:cNvPr id="3" name="TextBox 2">
            <a:extLst>
              <a:ext uri="{FF2B5EF4-FFF2-40B4-BE49-F238E27FC236}">
                <a16:creationId xmlns:a16="http://schemas.microsoft.com/office/drawing/2014/main" id="{2C7EFA88-3FA6-23FE-5792-0B6D8AEC022F}"/>
              </a:ext>
            </a:extLst>
          </p:cNvPr>
          <p:cNvSpPr txBox="1"/>
          <p:nvPr/>
        </p:nvSpPr>
        <p:spPr>
          <a:xfrm>
            <a:off x="0" y="132080"/>
            <a:ext cx="9144000" cy="1006507"/>
          </a:xfrm>
          <a:prstGeom prst="rect">
            <a:avLst/>
          </a:prstGeom>
          <a:noFill/>
        </p:spPr>
        <p:txBody>
          <a:bodyPr rtlCol="0">
            <a:normAutofit/>
          </a:bodyPr>
          <a:lstStyle/>
          <a:p>
            <a:pPr algn="ctr">
              <a:spcAft>
                <a:spcPts val="600"/>
              </a:spcAft>
            </a:pPr>
            <a:r>
              <a:rPr lang="en-US" sz="3600" i="0" dirty="0">
                <a:solidFill>
                  <a:srgbClr val="002450"/>
                </a:solidFill>
                <a:latin typeface="+mn-lt"/>
                <a:ea typeface="+mj-ea"/>
                <a:cs typeface="+mj-cs"/>
              </a:rPr>
              <a:t>Disclosures</a:t>
            </a:r>
          </a:p>
        </p:txBody>
      </p:sp>
    </p:spTree>
    <p:extLst>
      <p:ext uri="{BB962C8B-B14F-4D97-AF65-F5344CB8AC3E}">
        <p14:creationId xmlns:p14="http://schemas.microsoft.com/office/powerpoint/2010/main" val="16085297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119D27-7633-D496-A2E2-5CA1533A8D5B}"/>
              </a:ext>
            </a:extLst>
          </p:cNvPr>
          <p:cNvSpPr txBox="1"/>
          <p:nvPr/>
        </p:nvSpPr>
        <p:spPr>
          <a:xfrm>
            <a:off x="0" y="132080"/>
            <a:ext cx="9144000" cy="1006507"/>
          </a:xfrm>
          <a:prstGeom prst="rect">
            <a:avLst/>
          </a:prstGeom>
          <a:noFill/>
        </p:spPr>
        <p:txBody>
          <a:bodyPr rtlCol="0">
            <a:normAutofit/>
          </a:bodyPr>
          <a:lstStyle/>
          <a:p>
            <a:pPr algn="ctr">
              <a:spcAft>
                <a:spcPts val="600"/>
              </a:spcAft>
            </a:pPr>
            <a:r>
              <a:rPr lang="en-US" sz="3600" i="0" dirty="0">
                <a:solidFill>
                  <a:srgbClr val="002450"/>
                </a:solidFill>
                <a:latin typeface="+mn-lt"/>
                <a:ea typeface="+mj-ea"/>
                <a:cs typeface="+mj-cs"/>
              </a:rPr>
              <a:t>ABCs of ADCs</a:t>
            </a:r>
          </a:p>
        </p:txBody>
      </p:sp>
      <p:pic>
        <p:nvPicPr>
          <p:cNvPr id="1026" name="Picture 2" descr="Figure 1">
            <a:extLst>
              <a:ext uri="{FF2B5EF4-FFF2-40B4-BE49-F238E27FC236}">
                <a16:creationId xmlns:a16="http://schemas.microsoft.com/office/drawing/2014/main" id="{33CB8E7C-0B2B-86E3-EB6A-9017FDCC87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277"/>
          <a:stretch/>
        </p:blipFill>
        <p:spPr bwMode="auto">
          <a:xfrm>
            <a:off x="729443" y="829967"/>
            <a:ext cx="7468072" cy="3365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5D7AE6-F097-DB35-19E7-7651905B54C2}"/>
              </a:ext>
            </a:extLst>
          </p:cNvPr>
          <p:cNvSpPr txBox="1"/>
          <p:nvPr/>
        </p:nvSpPr>
        <p:spPr>
          <a:xfrm>
            <a:off x="4371473" y="4723621"/>
            <a:ext cx="4892843" cy="338554"/>
          </a:xfrm>
          <a:prstGeom prst="rect">
            <a:avLst/>
          </a:prstGeom>
          <a:noFill/>
        </p:spPr>
        <p:txBody>
          <a:bodyPr wrap="square" rtlCol="0">
            <a:spAutoFit/>
          </a:bodyPr>
          <a:lstStyle/>
          <a:p>
            <a:r>
              <a:rPr lang="en-US" sz="1600" dirty="0"/>
              <a:t>(</a:t>
            </a:r>
            <a:r>
              <a:rPr lang="en-US" sz="1600" dirty="0" err="1"/>
              <a:t>Zolot</a:t>
            </a:r>
            <a:r>
              <a:rPr lang="en-US" sz="1600" dirty="0"/>
              <a:t>, et al. Nature Reviews Drug Discovery 2013)</a:t>
            </a:r>
          </a:p>
        </p:txBody>
      </p:sp>
    </p:spTree>
    <p:extLst>
      <p:ext uri="{BB962C8B-B14F-4D97-AF65-F5344CB8AC3E}">
        <p14:creationId xmlns:p14="http://schemas.microsoft.com/office/powerpoint/2010/main" val="14881441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chanism of action for ADC drugs">
            <a:extLst>
              <a:ext uri="{FF2B5EF4-FFF2-40B4-BE49-F238E27FC236}">
                <a16:creationId xmlns:a16="http://schemas.microsoft.com/office/drawing/2014/main" id="{FA074089-CCFA-86AC-1D5E-1365A7268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7626"/>
            <a:ext cx="5067299" cy="407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EF516CF-6915-160B-586D-23EDE7B35814}"/>
              </a:ext>
            </a:extLst>
          </p:cNvPr>
          <p:cNvSpPr txBox="1"/>
          <p:nvPr/>
        </p:nvSpPr>
        <p:spPr>
          <a:xfrm>
            <a:off x="4907279" y="4723621"/>
            <a:ext cx="4357037" cy="338554"/>
          </a:xfrm>
          <a:prstGeom prst="rect">
            <a:avLst/>
          </a:prstGeom>
          <a:noFill/>
        </p:spPr>
        <p:txBody>
          <a:bodyPr wrap="square" rtlCol="0">
            <a:spAutoFit/>
          </a:bodyPr>
          <a:lstStyle/>
          <a:p>
            <a:r>
              <a:rPr lang="en-US" sz="1600" dirty="0"/>
              <a:t>(Cheng-Sanchez, et al. Marine Drugs 2022)</a:t>
            </a:r>
          </a:p>
        </p:txBody>
      </p:sp>
    </p:spTree>
    <p:extLst>
      <p:ext uri="{BB962C8B-B14F-4D97-AF65-F5344CB8AC3E}">
        <p14:creationId xmlns:p14="http://schemas.microsoft.com/office/powerpoint/2010/main" val="18302900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1">
            <a:extLst>
              <a:ext uri="{FF2B5EF4-FFF2-40B4-BE49-F238E27FC236}">
                <a16:creationId xmlns:a16="http://schemas.microsoft.com/office/drawing/2014/main" id="{455AB7F5-AB0D-2074-BF6E-5F4D22578F80}"/>
              </a:ext>
            </a:extLst>
          </p:cNvPr>
          <p:cNvSpPr>
            <a:spLocks noGrp="1"/>
          </p:cNvSpPr>
          <p:nvPr>
            <p:ph type="subTitle" idx="1"/>
          </p:nvPr>
        </p:nvSpPr>
        <p:spPr>
          <a:xfrm>
            <a:off x="425114" y="1001806"/>
            <a:ext cx="7868653" cy="3086100"/>
          </a:xfrm>
        </p:spPr>
        <p:txBody>
          <a:bodyPr/>
          <a:lstStyle/>
          <a:p>
            <a:pPr marL="342900" indent="-342900" algn="l">
              <a:buFont typeface="Arial" panose="020B0604020202020204" pitchFamily="34" charset="0"/>
              <a:buChar char="•"/>
            </a:pPr>
            <a:r>
              <a:rPr lang="en-US" dirty="0"/>
              <a:t>Target antigen expressed on tumor cells &gt;&gt;&gt; normal tissues</a:t>
            </a:r>
          </a:p>
          <a:p>
            <a:pPr marL="342900" indent="-342900" algn="l">
              <a:buFont typeface="Arial" panose="020B0604020202020204" pitchFamily="34" charset="0"/>
              <a:buChar char="•"/>
            </a:pPr>
            <a:r>
              <a:rPr lang="en-US" dirty="0"/>
              <a:t>Present on cell surface, not secreted</a:t>
            </a:r>
          </a:p>
          <a:p>
            <a:pPr marL="342900" indent="-342900" algn="l">
              <a:buFont typeface="Arial" panose="020B0604020202020204" pitchFamily="34" charset="0"/>
              <a:buChar char="•"/>
            </a:pPr>
            <a:r>
              <a:rPr lang="en-US" dirty="0"/>
              <a:t>Efficient internalization of ADC-antigen complex upon binding</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Biomarker (</a:t>
            </a:r>
            <a:r>
              <a:rPr lang="en-US" dirty="0" err="1"/>
              <a:t>eg</a:t>
            </a:r>
            <a:r>
              <a:rPr lang="en-US" dirty="0"/>
              <a:t> companion diagnostic) considerations</a:t>
            </a:r>
          </a:p>
          <a:p>
            <a:pPr marL="342900" indent="-342900" algn="l">
              <a:buFont typeface="Arial" panose="020B0604020202020204" pitchFamily="34" charset="0"/>
              <a:buChar char="•"/>
            </a:pPr>
            <a:endParaRPr lang="en-US" dirty="0"/>
          </a:p>
        </p:txBody>
      </p:sp>
      <p:sp>
        <p:nvSpPr>
          <p:cNvPr id="8" name="Title 2">
            <a:extLst>
              <a:ext uri="{FF2B5EF4-FFF2-40B4-BE49-F238E27FC236}">
                <a16:creationId xmlns:a16="http://schemas.microsoft.com/office/drawing/2014/main" id="{7706A6BB-1D9C-479E-A62A-3E3F5C039BEB}"/>
              </a:ext>
            </a:extLst>
          </p:cNvPr>
          <p:cNvSpPr>
            <a:spLocks noGrp="1"/>
          </p:cNvSpPr>
          <p:nvPr>
            <p:ph type="title"/>
          </p:nvPr>
        </p:nvSpPr>
        <p:spPr>
          <a:xfrm>
            <a:off x="0" y="132080"/>
            <a:ext cx="9144000" cy="1006507"/>
          </a:xfrm>
        </p:spPr>
        <p:txBody>
          <a:bodyPr/>
          <a:lstStyle/>
          <a:p>
            <a:r>
              <a:rPr lang="en-US" dirty="0"/>
              <a:t>Antibody / Target Selection</a:t>
            </a:r>
          </a:p>
        </p:txBody>
      </p:sp>
    </p:spTree>
    <p:extLst>
      <p:ext uri="{BB962C8B-B14F-4D97-AF65-F5344CB8AC3E}">
        <p14:creationId xmlns:p14="http://schemas.microsoft.com/office/powerpoint/2010/main" val="19082423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A890-57B7-A9AD-E393-1AA23DF6C4FB}"/>
              </a:ext>
            </a:extLst>
          </p:cNvPr>
          <p:cNvSpPr>
            <a:spLocks noGrp="1"/>
          </p:cNvSpPr>
          <p:nvPr>
            <p:ph type="title"/>
          </p:nvPr>
        </p:nvSpPr>
        <p:spPr/>
        <p:txBody>
          <a:bodyPr/>
          <a:lstStyle/>
          <a:p>
            <a:r>
              <a:rPr lang="en-US" dirty="0"/>
              <a:t>Linker</a:t>
            </a:r>
          </a:p>
        </p:txBody>
      </p:sp>
      <p:sp>
        <p:nvSpPr>
          <p:cNvPr id="4" name="Subtitle 1">
            <a:extLst>
              <a:ext uri="{FF2B5EF4-FFF2-40B4-BE49-F238E27FC236}">
                <a16:creationId xmlns:a16="http://schemas.microsoft.com/office/drawing/2014/main" id="{6D081CAD-AA8A-53F7-E866-20B1A12BC72A}"/>
              </a:ext>
            </a:extLst>
          </p:cNvPr>
          <p:cNvSpPr>
            <a:spLocks noGrp="1"/>
          </p:cNvSpPr>
          <p:nvPr>
            <p:ph type="subTitle" idx="1"/>
          </p:nvPr>
        </p:nvSpPr>
        <p:spPr>
          <a:xfrm>
            <a:off x="425114" y="1001806"/>
            <a:ext cx="7868653" cy="3086100"/>
          </a:xfrm>
        </p:spPr>
        <p:txBody>
          <a:bodyPr/>
          <a:lstStyle/>
          <a:p>
            <a:pPr marL="342900" indent="-342900" algn="l">
              <a:buFont typeface="Arial" panose="020B0604020202020204" pitchFamily="34" charset="0"/>
              <a:buChar char="•"/>
            </a:pPr>
            <a:r>
              <a:rPr lang="en-US" dirty="0"/>
              <a:t>Impacts </a:t>
            </a:r>
            <a:r>
              <a:rPr lang="en-US" b="0" i="0" dirty="0">
                <a:solidFill>
                  <a:srgbClr val="222222"/>
                </a:solidFill>
                <a:effectLst/>
                <a:latin typeface="Arial" panose="020B0604020202020204" pitchFamily="34" charset="0"/>
              </a:rPr>
              <a:t>specificity, stability, potency, and toxicity</a:t>
            </a:r>
            <a:r>
              <a:rPr lang="en-US" dirty="0"/>
              <a:t> </a:t>
            </a:r>
          </a:p>
          <a:p>
            <a:pPr marL="342900" indent="-342900" algn="l">
              <a:buFont typeface="Arial" panose="020B0604020202020204" pitchFamily="34" charset="0"/>
              <a:buChar char="•"/>
            </a:pPr>
            <a:r>
              <a:rPr lang="en-US" dirty="0"/>
              <a:t>Cleavable vs. non-cleavable</a:t>
            </a:r>
          </a:p>
          <a:p>
            <a:pPr marL="800100" lvl="1" indent="-342900" algn="l">
              <a:buFont typeface="Arial" panose="020B0604020202020204" pitchFamily="34" charset="0"/>
              <a:buChar char="•"/>
            </a:pPr>
            <a:r>
              <a:rPr lang="en-US" dirty="0"/>
              <a:t>Cleavable linkers may be hydrolyzed in lysosome or endosome, either specifically by proteases and/or by low-pH environments</a:t>
            </a:r>
          </a:p>
          <a:p>
            <a:pPr marL="800100" lvl="1" indent="-342900" algn="l">
              <a:buFont typeface="Arial" panose="020B0604020202020204" pitchFamily="34" charset="0"/>
              <a:buChar char="•"/>
            </a:pPr>
            <a:r>
              <a:rPr lang="en-US" dirty="0"/>
              <a:t>Non-cleavable linkers are highly stable in circulation, with aim for lower off-target toxicity</a:t>
            </a:r>
          </a:p>
        </p:txBody>
      </p:sp>
    </p:spTree>
    <p:extLst>
      <p:ext uri="{BB962C8B-B14F-4D97-AF65-F5344CB8AC3E}">
        <p14:creationId xmlns:p14="http://schemas.microsoft.com/office/powerpoint/2010/main" val="37762774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93EEF-71D6-2AC2-9C0A-47754483E662}"/>
              </a:ext>
            </a:extLst>
          </p:cNvPr>
          <p:cNvSpPr>
            <a:spLocks noGrp="1"/>
          </p:cNvSpPr>
          <p:nvPr>
            <p:ph type="title"/>
          </p:nvPr>
        </p:nvSpPr>
        <p:spPr/>
        <p:txBody>
          <a:bodyPr/>
          <a:lstStyle/>
          <a:p>
            <a:r>
              <a:rPr lang="en-US" dirty="0"/>
              <a:t>Payload</a:t>
            </a:r>
          </a:p>
        </p:txBody>
      </p:sp>
      <p:sp>
        <p:nvSpPr>
          <p:cNvPr id="2" name="Subtitle 1">
            <a:extLst>
              <a:ext uri="{FF2B5EF4-FFF2-40B4-BE49-F238E27FC236}">
                <a16:creationId xmlns:a16="http://schemas.microsoft.com/office/drawing/2014/main" id="{26C6F6B3-DCCD-0CEC-3394-998911219422}"/>
              </a:ext>
            </a:extLst>
          </p:cNvPr>
          <p:cNvSpPr>
            <a:spLocks noGrp="1"/>
          </p:cNvSpPr>
          <p:nvPr>
            <p:ph type="subTitle" idx="1"/>
          </p:nvPr>
        </p:nvSpPr>
        <p:spPr>
          <a:xfrm>
            <a:off x="425114" y="1001806"/>
            <a:ext cx="8177019" cy="3086100"/>
          </a:xfrm>
        </p:spPr>
        <p:txBody>
          <a:bodyPr/>
          <a:lstStyle/>
          <a:p>
            <a:pPr marL="342900" indent="-342900" algn="l">
              <a:buFont typeface="Arial" panose="020B0604020202020204" pitchFamily="34" charset="0"/>
              <a:buChar char="•"/>
            </a:pPr>
            <a:r>
              <a:rPr lang="en-US" dirty="0"/>
              <a:t>Traditionally a potent cytotoxin, with sub-nanomolar IC</a:t>
            </a:r>
            <a:r>
              <a:rPr lang="en-US" baseline="-25000" dirty="0"/>
              <a:t>50</a:t>
            </a:r>
            <a:endParaRPr lang="en-US" dirty="0"/>
          </a:p>
          <a:p>
            <a:pPr marL="342900" indent="-342900" algn="l">
              <a:buFont typeface="Arial" panose="020B0604020202020204" pitchFamily="34" charset="0"/>
              <a:buChar char="•"/>
            </a:pPr>
            <a:r>
              <a:rPr lang="en-US" dirty="0"/>
              <a:t>Examples: </a:t>
            </a:r>
          </a:p>
          <a:p>
            <a:pPr marL="800100" lvl="1" indent="-342900" algn="l">
              <a:buFont typeface="Arial" panose="020B0604020202020204" pitchFamily="34" charset="0"/>
              <a:buChar char="•"/>
            </a:pPr>
            <a:r>
              <a:rPr lang="en-US" dirty="0"/>
              <a:t>Tubulin inhibitors</a:t>
            </a:r>
          </a:p>
          <a:p>
            <a:pPr marL="1257300" lvl="2" indent="-342900" algn="l">
              <a:buFont typeface="Arial" panose="020B0604020202020204" pitchFamily="34" charset="0"/>
              <a:buChar char="•"/>
            </a:pPr>
            <a:r>
              <a:rPr lang="en-US" dirty="0"/>
              <a:t>Auristatins (</a:t>
            </a:r>
            <a:r>
              <a:rPr lang="en-US" b="0" i="0" dirty="0">
                <a:solidFill>
                  <a:srgbClr val="222222"/>
                </a:solidFill>
                <a:effectLst/>
                <a:latin typeface="Arial" panose="020B0604020202020204" pitchFamily="34" charset="0"/>
              </a:rPr>
              <a:t>monomethyl auristatin E: </a:t>
            </a:r>
            <a:r>
              <a:rPr lang="en-US" dirty="0"/>
              <a:t>MMAE; MMAF)</a:t>
            </a:r>
          </a:p>
          <a:p>
            <a:pPr marL="800100" lvl="1" indent="-342900" algn="l">
              <a:buFont typeface="Arial" panose="020B0604020202020204" pitchFamily="34" charset="0"/>
              <a:buChar char="•"/>
            </a:pPr>
            <a:r>
              <a:rPr lang="en-US" dirty="0"/>
              <a:t>DNA damaging agents</a:t>
            </a:r>
          </a:p>
          <a:p>
            <a:pPr marL="1257300" lvl="2" indent="-342900" algn="l">
              <a:buFont typeface="Arial" panose="020B0604020202020204" pitchFamily="34" charset="0"/>
              <a:buChar char="•"/>
            </a:pPr>
            <a:r>
              <a:rPr lang="en-US" b="0" i="0" dirty="0" err="1">
                <a:solidFill>
                  <a:srgbClr val="222222"/>
                </a:solidFill>
                <a:effectLst/>
                <a:latin typeface="Arial" panose="020B0604020202020204" pitchFamily="34" charset="0"/>
              </a:rPr>
              <a:t>Calicheamicins</a:t>
            </a:r>
            <a:r>
              <a:rPr lang="en-US" dirty="0">
                <a:solidFill>
                  <a:srgbClr val="222222"/>
                </a:solidFill>
                <a:latin typeface="Arial" panose="020B0604020202020204" pitchFamily="34" charset="0"/>
              </a:rPr>
              <a:t> (</a:t>
            </a:r>
            <a:r>
              <a:rPr lang="en-US" dirty="0" err="1">
                <a:solidFill>
                  <a:srgbClr val="222222"/>
                </a:solidFill>
                <a:latin typeface="Arial" panose="020B0604020202020204" pitchFamily="34" charset="0"/>
              </a:rPr>
              <a:t>ozogomycin</a:t>
            </a:r>
            <a:r>
              <a:rPr lang="en-US" dirty="0">
                <a:solidFill>
                  <a:srgbClr val="222222"/>
                </a:solidFill>
                <a:latin typeface="Arial" panose="020B0604020202020204" pitchFamily="34" charset="0"/>
              </a:rPr>
              <a:t>), </a:t>
            </a:r>
            <a:r>
              <a:rPr lang="en-US" b="0" i="0" dirty="0">
                <a:solidFill>
                  <a:srgbClr val="222222"/>
                </a:solidFill>
                <a:effectLst/>
                <a:latin typeface="Arial" panose="020B0604020202020204" pitchFamily="34" charset="0"/>
              </a:rPr>
              <a:t>topoisomerase inhibitors (SN38, </a:t>
            </a:r>
            <a:r>
              <a:rPr lang="en-US" b="0" i="0" dirty="0" err="1">
                <a:solidFill>
                  <a:srgbClr val="222222"/>
                </a:solidFill>
                <a:effectLst/>
                <a:latin typeface="Arial" panose="020B0604020202020204" pitchFamily="34" charset="0"/>
              </a:rPr>
              <a:t>deruxtecan</a:t>
            </a:r>
            <a:r>
              <a:rPr lang="en-US" b="0" i="0" dirty="0">
                <a:solidFill>
                  <a:srgbClr val="222222"/>
                </a:solidFill>
                <a:effectLst/>
                <a:latin typeface="Arial" panose="020B0604020202020204" pitchFamily="34" charset="0"/>
              </a:rPr>
              <a:t>)</a:t>
            </a:r>
            <a:endParaRPr lang="en-US" dirty="0"/>
          </a:p>
          <a:p>
            <a:pPr marL="342900" indent="-342900" algn="l">
              <a:buFont typeface="Arial" panose="020B0604020202020204" pitchFamily="34" charset="0"/>
              <a:buChar char="•"/>
            </a:pPr>
            <a:r>
              <a:rPr lang="en-US" dirty="0"/>
              <a:t>Drug-Antibody Ratio (DAR)</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6013041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5A2CD1-97C7-0D5E-953C-85579D94BE7A}"/>
              </a:ext>
            </a:extLst>
          </p:cNvPr>
          <p:cNvSpPr>
            <a:spLocks noGrp="1"/>
          </p:cNvSpPr>
          <p:nvPr>
            <p:ph type="title"/>
          </p:nvPr>
        </p:nvSpPr>
        <p:spPr/>
        <p:txBody>
          <a:bodyPr/>
          <a:lstStyle/>
          <a:p>
            <a:r>
              <a:rPr lang="en-US" dirty="0"/>
              <a:t>Novel Payloads</a:t>
            </a:r>
          </a:p>
        </p:txBody>
      </p:sp>
      <p:sp>
        <p:nvSpPr>
          <p:cNvPr id="2" name="Subtitle 1">
            <a:extLst>
              <a:ext uri="{FF2B5EF4-FFF2-40B4-BE49-F238E27FC236}">
                <a16:creationId xmlns:a16="http://schemas.microsoft.com/office/drawing/2014/main" id="{CA19F953-3AD6-30E4-8D6D-AFBB88FAF595}"/>
              </a:ext>
            </a:extLst>
          </p:cNvPr>
          <p:cNvSpPr>
            <a:spLocks noGrp="1"/>
          </p:cNvSpPr>
          <p:nvPr>
            <p:ph type="subTitle" idx="1"/>
          </p:nvPr>
        </p:nvSpPr>
        <p:spPr>
          <a:xfrm>
            <a:off x="425114" y="1001806"/>
            <a:ext cx="8272659" cy="3086100"/>
          </a:xfrm>
        </p:spPr>
        <p:txBody>
          <a:bodyPr/>
          <a:lstStyle/>
          <a:p>
            <a:pPr marL="342900" indent="-342900" algn="l">
              <a:buFont typeface="Arial" panose="020B0604020202020204" pitchFamily="34" charset="0"/>
              <a:buChar char="•"/>
            </a:pPr>
            <a:r>
              <a:rPr lang="en-US" dirty="0"/>
              <a:t>Immune Stimulating Antibody Conjugates (ISACs)</a:t>
            </a:r>
          </a:p>
          <a:p>
            <a:pPr marL="800100" lvl="1" indent="-342900" algn="l">
              <a:buFont typeface="Arial" panose="020B0604020202020204" pitchFamily="34" charset="0"/>
              <a:buChar char="•"/>
            </a:pPr>
            <a:r>
              <a:rPr lang="en-US" dirty="0"/>
              <a:t>STING, TLR agonists</a:t>
            </a:r>
          </a:p>
          <a:p>
            <a:pPr marL="800100" lvl="1" indent="-342900" algn="l">
              <a:buFont typeface="Arial" panose="020B0604020202020204" pitchFamily="34" charset="0"/>
              <a:buChar char="•"/>
            </a:pPr>
            <a:r>
              <a:rPr lang="en-US" dirty="0"/>
              <a:t>Glucocorticoid receptor modulators (autoimmune indications)</a:t>
            </a:r>
          </a:p>
          <a:p>
            <a:pPr marL="342900" indent="-342900" algn="l">
              <a:buFont typeface="Arial" panose="020B0604020202020204" pitchFamily="34" charset="0"/>
              <a:buChar char="•"/>
            </a:pPr>
            <a:r>
              <a:rPr lang="en-US" dirty="0"/>
              <a:t>Protein toxins </a:t>
            </a:r>
          </a:p>
          <a:p>
            <a:pPr marL="800100" lvl="1" indent="-342900" algn="l">
              <a:buFont typeface="Arial" panose="020B0604020202020204" pitchFamily="34" charset="0"/>
              <a:buChar char="•"/>
            </a:pPr>
            <a:r>
              <a:rPr lang="en-US" dirty="0"/>
              <a:t>Diphtheria toxin, Pseudomonas exotoxin</a:t>
            </a:r>
          </a:p>
          <a:p>
            <a:pPr marL="342900" indent="-342900" algn="l">
              <a:buFont typeface="Arial" panose="020B0604020202020204" pitchFamily="34" charset="0"/>
              <a:buChar char="•"/>
            </a:pPr>
            <a:r>
              <a:rPr lang="en-US" dirty="0"/>
              <a:t>Proteolysis Targeting Chimeras (PROTACs)</a:t>
            </a:r>
          </a:p>
          <a:p>
            <a:pPr marL="342900" indent="-342900" algn="l">
              <a:buFont typeface="Arial" panose="020B0604020202020204" pitchFamily="34" charset="0"/>
              <a:buChar char="•"/>
            </a:pPr>
            <a:r>
              <a:rPr lang="en-US" dirty="0"/>
              <a:t>Dual-Payload ADCs</a:t>
            </a:r>
          </a:p>
          <a:p>
            <a:pPr marL="800100" lvl="1" indent="-342900" algn="l">
              <a:buFont typeface="Arial" panose="020B0604020202020204" pitchFamily="34" charset="0"/>
              <a:buChar char="•"/>
            </a:pPr>
            <a:r>
              <a:rPr lang="en-US" dirty="0"/>
              <a:t>MMAE + MMAF</a:t>
            </a:r>
          </a:p>
        </p:txBody>
      </p:sp>
    </p:spTree>
    <p:extLst>
      <p:ext uri="{BB962C8B-B14F-4D97-AF65-F5344CB8AC3E}">
        <p14:creationId xmlns:p14="http://schemas.microsoft.com/office/powerpoint/2010/main" val="1173913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CFA92-A14D-A227-65F5-AA1D412A2ED9}"/>
              </a:ext>
            </a:extLst>
          </p:cNvPr>
          <p:cNvPicPr>
            <a:picLocks noChangeAspect="1"/>
          </p:cNvPicPr>
          <p:nvPr/>
        </p:nvPicPr>
        <p:blipFill rotWithShape="1">
          <a:blip r:embed="rId2"/>
          <a:srcRect r="1959"/>
          <a:stretch/>
        </p:blipFill>
        <p:spPr>
          <a:xfrm>
            <a:off x="323850" y="53293"/>
            <a:ext cx="7327849" cy="4264707"/>
          </a:xfrm>
          <a:prstGeom prst="rect">
            <a:avLst/>
          </a:prstGeom>
        </p:spPr>
      </p:pic>
      <p:sp>
        <p:nvSpPr>
          <p:cNvPr id="5" name="TextBox 4">
            <a:extLst>
              <a:ext uri="{FF2B5EF4-FFF2-40B4-BE49-F238E27FC236}">
                <a16:creationId xmlns:a16="http://schemas.microsoft.com/office/drawing/2014/main" id="{789EF1FE-BC9F-AC4A-6706-E58F4EB0E7B0}"/>
              </a:ext>
            </a:extLst>
          </p:cNvPr>
          <p:cNvSpPr txBox="1"/>
          <p:nvPr/>
        </p:nvSpPr>
        <p:spPr>
          <a:xfrm>
            <a:off x="4901184" y="4599887"/>
            <a:ext cx="4189713" cy="338554"/>
          </a:xfrm>
          <a:prstGeom prst="rect">
            <a:avLst/>
          </a:prstGeom>
          <a:noFill/>
        </p:spPr>
        <p:txBody>
          <a:bodyPr wrap="square" rtlCol="0">
            <a:spAutoFit/>
          </a:bodyPr>
          <a:lstStyle/>
          <a:p>
            <a:r>
              <a:rPr lang="en-US" sz="1600" dirty="0"/>
              <a:t>(Tarantino et al, CA: Cancer Journal 2022)</a:t>
            </a:r>
          </a:p>
        </p:txBody>
      </p:sp>
      <p:sp>
        <p:nvSpPr>
          <p:cNvPr id="6" name="Rectangle 5">
            <a:extLst>
              <a:ext uri="{FF2B5EF4-FFF2-40B4-BE49-F238E27FC236}">
                <a16:creationId xmlns:a16="http://schemas.microsoft.com/office/drawing/2014/main" id="{40BCE443-AECF-A8B2-D71D-1DD926497DA5}"/>
              </a:ext>
            </a:extLst>
          </p:cNvPr>
          <p:cNvSpPr/>
          <p:nvPr/>
        </p:nvSpPr>
        <p:spPr bwMode="auto">
          <a:xfrm>
            <a:off x="5048250" y="939800"/>
            <a:ext cx="1428750" cy="102235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
        <p:nvSpPr>
          <p:cNvPr id="10" name="Rectangle 9">
            <a:extLst>
              <a:ext uri="{FF2B5EF4-FFF2-40B4-BE49-F238E27FC236}">
                <a16:creationId xmlns:a16="http://schemas.microsoft.com/office/drawing/2014/main" id="{19D13C32-877E-2FE8-EE87-B6CEADA623F6}"/>
              </a:ext>
            </a:extLst>
          </p:cNvPr>
          <p:cNvSpPr/>
          <p:nvPr/>
        </p:nvSpPr>
        <p:spPr bwMode="auto">
          <a:xfrm>
            <a:off x="2082800" y="3117850"/>
            <a:ext cx="1416050" cy="355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endParaRPr>
          </a:p>
        </p:txBody>
      </p:sp>
    </p:spTree>
    <p:extLst>
      <p:ext uri="{BB962C8B-B14F-4D97-AF65-F5344CB8AC3E}">
        <p14:creationId xmlns:p14="http://schemas.microsoft.com/office/powerpoint/2010/main" val="13177595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6FC9D3-E498-C9E9-DEF2-B8A769716719}"/>
              </a:ext>
            </a:extLst>
          </p:cNvPr>
          <p:cNvSpPr txBox="1"/>
          <p:nvPr/>
        </p:nvSpPr>
        <p:spPr>
          <a:xfrm>
            <a:off x="723900" y="1764030"/>
            <a:ext cx="7696200" cy="1006507"/>
          </a:xfrm>
          <a:prstGeom prst="rect">
            <a:avLst/>
          </a:prstGeom>
          <a:noFill/>
        </p:spPr>
        <p:txBody>
          <a:bodyPr rtlCol="0">
            <a:normAutofit/>
          </a:bodyPr>
          <a:lstStyle/>
          <a:p>
            <a:pPr>
              <a:spcAft>
                <a:spcPts val="600"/>
              </a:spcAft>
            </a:pPr>
            <a:r>
              <a:rPr lang="en-US" sz="3600" i="0" dirty="0">
                <a:solidFill>
                  <a:srgbClr val="002450"/>
                </a:solidFill>
                <a:latin typeface="+mn-lt"/>
                <a:ea typeface="+mj-ea"/>
                <a:cs typeface="+mj-cs"/>
              </a:rPr>
              <a:t>ADCs in the clinic for NSCLC</a:t>
            </a:r>
          </a:p>
        </p:txBody>
      </p:sp>
    </p:spTree>
    <p:extLst>
      <p:ext uri="{BB962C8B-B14F-4D97-AF65-F5344CB8AC3E}">
        <p14:creationId xmlns:p14="http://schemas.microsoft.com/office/powerpoint/2010/main" val="27683731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EB57CE-73A0-A28A-CECB-967D72BF8FC6}"/>
              </a:ext>
            </a:extLst>
          </p:cNvPr>
          <p:cNvPicPr>
            <a:picLocks noChangeAspect="1"/>
          </p:cNvPicPr>
          <p:nvPr/>
        </p:nvPicPr>
        <p:blipFill>
          <a:blip r:embed="rId2"/>
          <a:stretch>
            <a:fillRect/>
          </a:stretch>
        </p:blipFill>
        <p:spPr>
          <a:xfrm>
            <a:off x="0" y="541927"/>
            <a:ext cx="7972213" cy="3827773"/>
          </a:xfrm>
          <a:prstGeom prst="rect">
            <a:avLst/>
          </a:prstGeom>
        </p:spPr>
      </p:pic>
      <p:sp>
        <p:nvSpPr>
          <p:cNvPr id="2" name="TextBox 1">
            <a:extLst>
              <a:ext uri="{FF2B5EF4-FFF2-40B4-BE49-F238E27FC236}">
                <a16:creationId xmlns:a16="http://schemas.microsoft.com/office/drawing/2014/main" id="{56119D27-7633-D496-A2E2-5CA1533A8D5B}"/>
              </a:ext>
            </a:extLst>
          </p:cNvPr>
          <p:cNvSpPr txBox="1"/>
          <p:nvPr/>
        </p:nvSpPr>
        <p:spPr>
          <a:xfrm>
            <a:off x="0" y="132080"/>
            <a:ext cx="9144000" cy="1006507"/>
          </a:xfrm>
          <a:prstGeom prst="rect">
            <a:avLst/>
          </a:prstGeom>
          <a:noFill/>
        </p:spPr>
        <p:txBody>
          <a:bodyPr rtlCol="0">
            <a:normAutofit/>
          </a:bodyPr>
          <a:lstStyle/>
          <a:p>
            <a:pPr>
              <a:spcAft>
                <a:spcPts val="600"/>
              </a:spcAft>
            </a:pPr>
            <a:r>
              <a:rPr lang="en-US" sz="3600" i="0" dirty="0">
                <a:solidFill>
                  <a:srgbClr val="002450"/>
                </a:solidFill>
                <a:latin typeface="+mn-lt"/>
                <a:ea typeface="+mj-ea"/>
                <a:cs typeface="+mj-cs"/>
              </a:rPr>
              <a:t>Trastuzumab </a:t>
            </a:r>
            <a:r>
              <a:rPr lang="en-US" sz="3600" i="0" dirty="0" err="1">
                <a:solidFill>
                  <a:srgbClr val="002450"/>
                </a:solidFill>
                <a:latin typeface="+mn-lt"/>
                <a:ea typeface="+mj-ea"/>
                <a:cs typeface="+mj-cs"/>
              </a:rPr>
              <a:t>Deruxtecan</a:t>
            </a:r>
            <a:r>
              <a:rPr lang="en-US" sz="3600" i="0" dirty="0">
                <a:solidFill>
                  <a:srgbClr val="002450"/>
                </a:solidFill>
                <a:latin typeface="+mn-lt"/>
                <a:ea typeface="+mj-ea"/>
                <a:cs typeface="+mj-cs"/>
              </a:rPr>
              <a:t> – HER2</a:t>
            </a:r>
          </a:p>
        </p:txBody>
      </p:sp>
      <p:sp>
        <p:nvSpPr>
          <p:cNvPr id="5" name="TextBox 4">
            <a:extLst>
              <a:ext uri="{FF2B5EF4-FFF2-40B4-BE49-F238E27FC236}">
                <a16:creationId xmlns:a16="http://schemas.microsoft.com/office/drawing/2014/main" id="{855268BD-D412-2F13-4315-9E7F42DBE347}"/>
              </a:ext>
            </a:extLst>
          </p:cNvPr>
          <p:cNvSpPr txBox="1"/>
          <p:nvPr/>
        </p:nvSpPr>
        <p:spPr>
          <a:xfrm>
            <a:off x="6055360" y="4599887"/>
            <a:ext cx="2655147" cy="338554"/>
          </a:xfrm>
          <a:prstGeom prst="rect">
            <a:avLst/>
          </a:prstGeom>
          <a:noFill/>
        </p:spPr>
        <p:txBody>
          <a:bodyPr wrap="square" rtlCol="0">
            <a:spAutoFit/>
          </a:bodyPr>
          <a:lstStyle/>
          <a:p>
            <a:r>
              <a:rPr lang="en-US" sz="1600" dirty="0"/>
              <a:t>(Smit et al, ASCO 2020)</a:t>
            </a:r>
          </a:p>
        </p:txBody>
      </p:sp>
    </p:spTree>
    <p:extLst>
      <p:ext uri="{BB962C8B-B14F-4D97-AF65-F5344CB8AC3E}">
        <p14:creationId xmlns:p14="http://schemas.microsoft.com/office/powerpoint/2010/main" val="3279951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9CD39-DAF2-5378-21C9-BFDD2B070A8A}"/>
              </a:ext>
            </a:extLst>
          </p:cNvPr>
          <p:cNvSpPr>
            <a:spLocks noGrp="1"/>
          </p:cNvSpPr>
          <p:nvPr>
            <p:ph type="title"/>
          </p:nvPr>
        </p:nvSpPr>
        <p:spPr>
          <a:xfrm>
            <a:off x="298177" y="1546320"/>
            <a:ext cx="2623928" cy="551621"/>
          </a:xfrm>
        </p:spPr>
        <p:txBody>
          <a:bodyPr/>
          <a:lstStyle/>
          <a:p>
            <a:r>
              <a:rPr lang="en-US" dirty="0"/>
              <a:t>Percutaneous needle biopsy</a:t>
            </a:r>
          </a:p>
        </p:txBody>
      </p:sp>
      <p:sp>
        <p:nvSpPr>
          <p:cNvPr id="3" name="Content Placeholder 2">
            <a:extLst>
              <a:ext uri="{FF2B5EF4-FFF2-40B4-BE49-F238E27FC236}">
                <a16:creationId xmlns:a16="http://schemas.microsoft.com/office/drawing/2014/main" id="{A4FE5B4D-CDA7-D791-A728-65EB5A0A84F1}"/>
              </a:ext>
            </a:extLst>
          </p:cNvPr>
          <p:cNvSpPr>
            <a:spLocks noGrp="1"/>
          </p:cNvSpPr>
          <p:nvPr>
            <p:ph idx="1"/>
          </p:nvPr>
        </p:nvSpPr>
        <p:spPr>
          <a:xfrm>
            <a:off x="3719369" y="1218909"/>
            <a:ext cx="4970324" cy="3263504"/>
          </a:xfrm>
        </p:spPr>
        <p:txBody>
          <a:bodyPr/>
          <a:lstStyle/>
          <a:p>
            <a:pPr marL="257175" indent="-257175">
              <a:buFont typeface="Arial" panose="020B0604020202020204" pitchFamily="34" charset="0"/>
              <a:buChar char="•"/>
            </a:pPr>
            <a:r>
              <a:rPr lang="en-US" sz="2100" dirty="0"/>
              <a:t>Superior to bronchoscopy in peripheral lesions</a:t>
            </a:r>
          </a:p>
          <a:p>
            <a:pPr marL="257175" indent="-257175">
              <a:buFont typeface="Arial" panose="020B0604020202020204" pitchFamily="34" charset="0"/>
              <a:buChar char="•"/>
            </a:pPr>
            <a:r>
              <a:rPr lang="en-US" sz="2100" dirty="0"/>
              <a:t>Sensitivity of 90% but reduced to 70% in lesions under 1.5cm</a:t>
            </a:r>
          </a:p>
          <a:p>
            <a:pPr marL="257175" indent="-257175">
              <a:buFont typeface="Arial" panose="020B0604020202020204" pitchFamily="34" charset="0"/>
              <a:buChar char="•"/>
            </a:pPr>
            <a:r>
              <a:rPr lang="en-US" sz="2100" dirty="0"/>
              <a:t>NPV is only 70%</a:t>
            </a:r>
          </a:p>
          <a:p>
            <a:pPr marL="257175" indent="-257175">
              <a:buFont typeface="Arial" panose="020B0604020202020204" pitchFamily="34" charset="0"/>
              <a:buChar char="•"/>
            </a:pPr>
            <a:r>
              <a:rPr lang="en-US" sz="2100" dirty="0"/>
              <a:t>Higher risk of pneumothorax</a:t>
            </a:r>
          </a:p>
        </p:txBody>
      </p:sp>
      <p:pic>
        <p:nvPicPr>
          <p:cNvPr id="4" name="Picture 2" descr="http://www.lhsc.on.ca/_images/Thoracic_Surgery/biopsylung.jpg">
            <a:hlinkClick r:id="rId3"/>
            <a:extLst>
              <a:ext uri="{FF2B5EF4-FFF2-40B4-BE49-F238E27FC236}">
                <a16:creationId xmlns:a16="http://schemas.microsoft.com/office/drawing/2014/main" id="{BE01D95A-3688-43BB-D7E5-7D175FAFD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13" y="2778165"/>
            <a:ext cx="3154781" cy="19888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5D30114-36E0-B1F6-2CC9-30D28BFC5BFE}"/>
              </a:ext>
            </a:extLst>
          </p:cNvPr>
          <p:cNvSpPr txBox="1"/>
          <p:nvPr/>
        </p:nvSpPr>
        <p:spPr>
          <a:xfrm>
            <a:off x="3590336" y="4482413"/>
            <a:ext cx="5829165" cy="577081"/>
          </a:xfrm>
          <a:prstGeom prst="rect">
            <a:avLst/>
          </a:prstGeom>
          <a:noFill/>
        </p:spPr>
        <p:txBody>
          <a:bodyPr wrap="square">
            <a:spAutoFit/>
          </a:bodyPr>
          <a:lstStyle/>
          <a:p>
            <a:r>
              <a:rPr lang="en-US" sz="1050" dirty="0">
                <a:solidFill>
                  <a:srgbClr val="002060"/>
                </a:solidFill>
                <a:latin typeface="Cambria" panose="02040503050406030204" pitchFamily="18" charset="0"/>
              </a:rPr>
              <a:t>Rivera P. Establishing the diagnosis of lung cancer: Diagnosis and management of lung cancer.  </a:t>
            </a:r>
            <a:r>
              <a:rPr lang="en-US" sz="1050" i="1" dirty="0">
                <a:solidFill>
                  <a:srgbClr val="002060"/>
                </a:solidFill>
                <a:latin typeface="Cambria" panose="02040503050406030204" pitchFamily="18" charset="0"/>
              </a:rPr>
              <a:t>Chest. </a:t>
            </a:r>
            <a:r>
              <a:rPr lang="en-US" sz="1050" dirty="0">
                <a:solidFill>
                  <a:srgbClr val="002060"/>
                </a:solidFill>
                <a:latin typeface="Cambria" panose="02040503050406030204" pitchFamily="18" charset="0"/>
              </a:rPr>
              <a:t>2013;143:e143S–e165S.</a:t>
            </a:r>
          </a:p>
          <a:p>
            <a:r>
              <a:rPr lang="en-US" sz="1050" dirty="0">
                <a:solidFill>
                  <a:srgbClr val="002060"/>
                </a:solidFill>
                <a:latin typeface="Cambria" panose="02040503050406030204" pitchFamily="18" charset="0"/>
              </a:rPr>
              <a:t>Li H. </a:t>
            </a:r>
            <a:r>
              <a:rPr lang="en-US" sz="1050" i="1" dirty="0">
                <a:solidFill>
                  <a:srgbClr val="002060"/>
                </a:solidFill>
                <a:latin typeface="Cambria" panose="02040503050406030204" pitchFamily="18" charset="0"/>
              </a:rPr>
              <a:t>Am. J. </a:t>
            </a:r>
            <a:r>
              <a:rPr lang="en-US" sz="1050" i="1" dirty="0" err="1">
                <a:solidFill>
                  <a:srgbClr val="002060"/>
                </a:solidFill>
                <a:latin typeface="Cambria" panose="02040503050406030204" pitchFamily="18" charset="0"/>
              </a:rPr>
              <a:t>Roentgenol</a:t>
            </a:r>
            <a:r>
              <a:rPr lang="en-US" sz="1050" i="1" dirty="0">
                <a:solidFill>
                  <a:srgbClr val="002060"/>
                </a:solidFill>
                <a:latin typeface="Cambria" panose="02040503050406030204" pitchFamily="18" charset="0"/>
              </a:rPr>
              <a:t>. </a:t>
            </a:r>
            <a:r>
              <a:rPr lang="en-US" sz="1050" dirty="0">
                <a:solidFill>
                  <a:srgbClr val="002060"/>
                </a:solidFill>
                <a:latin typeface="Cambria" panose="02040503050406030204" pitchFamily="18" charset="0"/>
              </a:rPr>
              <a:t>1996;167:105–109.</a:t>
            </a:r>
            <a:endParaRPr lang="en-US" sz="1050" dirty="0">
              <a:solidFill>
                <a:srgbClr val="002060"/>
              </a:solidFill>
            </a:endParaRPr>
          </a:p>
        </p:txBody>
      </p:sp>
    </p:spTree>
    <p:extLst>
      <p:ext uri="{BB962C8B-B14F-4D97-AF65-F5344CB8AC3E}">
        <p14:creationId xmlns:p14="http://schemas.microsoft.com/office/powerpoint/2010/main" val="4947112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1A854FB-57A0-9DDE-7BAE-5EB5D7FA068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3ADF79D9-B8B7-5049-1828-CA510B54FDDE}"/>
              </a:ext>
            </a:extLst>
          </p:cNvPr>
          <p:cNvPicPr>
            <a:picLocks noChangeAspect="1"/>
          </p:cNvPicPr>
          <p:nvPr/>
        </p:nvPicPr>
        <p:blipFill rotWithShape="1">
          <a:blip r:embed="rId2"/>
          <a:srcRect b="1961"/>
          <a:stretch/>
        </p:blipFill>
        <p:spPr>
          <a:xfrm>
            <a:off x="76200" y="122185"/>
            <a:ext cx="8139853" cy="4181528"/>
          </a:xfrm>
          <a:prstGeom prst="rect">
            <a:avLst/>
          </a:prstGeom>
        </p:spPr>
      </p:pic>
      <p:sp>
        <p:nvSpPr>
          <p:cNvPr id="5" name="TextBox 4">
            <a:extLst>
              <a:ext uri="{FF2B5EF4-FFF2-40B4-BE49-F238E27FC236}">
                <a16:creationId xmlns:a16="http://schemas.microsoft.com/office/drawing/2014/main" id="{3893C601-A869-E809-ABAD-9911DD14D603}"/>
              </a:ext>
            </a:extLst>
          </p:cNvPr>
          <p:cNvSpPr txBox="1"/>
          <p:nvPr/>
        </p:nvSpPr>
        <p:spPr>
          <a:xfrm>
            <a:off x="6427896" y="4599887"/>
            <a:ext cx="2181012" cy="338554"/>
          </a:xfrm>
          <a:prstGeom prst="rect">
            <a:avLst/>
          </a:prstGeom>
          <a:noFill/>
        </p:spPr>
        <p:txBody>
          <a:bodyPr wrap="square" rtlCol="0">
            <a:spAutoFit/>
          </a:bodyPr>
          <a:lstStyle/>
          <a:p>
            <a:r>
              <a:rPr lang="en-US" sz="1600" dirty="0"/>
              <a:t>(Li et al, ESMO 2021)</a:t>
            </a:r>
          </a:p>
        </p:txBody>
      </p:sp>
    </p:spTree>
    <p:extLst>
      <p:ext uri="{BB962C8B-B14F-4D97-AF65-F5344CB8AC3E}">
        <p14:creationId xmlns:p14="http://schemas.microsoft.com/office/powerpoint/2010/main" val="42459611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747D-40B9-52F0-8482-8FEC032E133D}"/>
              </a:ext>
            </a:extLst>
          </p:cNvPr>
          <p:cNvSpPr>
            <a:spLocks noGrp="1"/>
          </p:cNvSpPr>
          <p:nvPr>
            <p:ph type="title"/>
          </p:nvPr>
        </p:nvSpPr>
        <p:spPr/>
        <p:txBody>
          <a:bodyPr/>
          <a:lstStyle/>
          <a:p>
            <a:r>
              <a:rPr lang="en-US" dirty="0"/>
              <a:t>TROP2</a:t>
            </a:r>
            <a:br>
              <a:rPr lang="en-US" dirty="0"/>
            </a:br>
            <a:endParaRPr lang="en-US" dirty="0"/>
          </a:p>
        </p:txBody>
      </p:sp>
      <p:sp>
        <p:nvSpPr>
          <p:cNvPr id="3" name="Subtitle 2">
            <a:extLst>
              <a:ext uri="{FF2B5EF4-FFF2-40B4-BE49-F238E27FC236}">
                <a16:creationId xmlns:a16="http://schemas.microsoft.com/office/drawing/2014/main" id="{2AC6A9C1-4C50-77F9-6DB1-42A343CD980D}"/>
              </a:ext>
            </a:extLst>
          </p:cNvPr>
          <p:cNvSpPr>
            <a:spLocks noGrp="1"/>
          </p:cNvSpPr>
          <p:nvPr>
            <p:ph type="subTitle" idx="1"/>
          </p:nvPr>
        </p:nvSpPr>
        <p:spPr/>
        <p:txBody>
          <a:bodyPr/>
          <a:lstStyle/>
          <a:p>
            <a:endParaRPr lang="en-US"/>
          </a:p>
        </p:txBody>
      </p:sp>
      <p:sp>
        <p:nvSpPr>
          <p:cNvPr id="5" name="Content Placeholder 1">
            <a:extLst>
              <a:ext uri="{FF2B5EF4-FFF2-40B4-BE49-F238E27FC236}">
                <a16:creationId xmlns:a16="http://schemas.microsoft.com/office/drawing/2014/main" id="{41680F94-937D-F6F6-D6F9-AA18C079FC30}"/>
              </a:ext>
            </a:extLst>
          </p:cNvPr>
          <p:cNvSpPr txBox="1">
            <a:spLocks/>
          </p:cNvSpPr>
          <p:nvPr/>
        </p:nvSpPr>
        <p:spPr bwMode="auto">
          <a:xfrm>
            <a:off x="141194" y="393177"/>
            <a:ext cx="7772400" cy="314727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kern="0" dirty="0"/>
              <a:t>Sacituzumab </a:t>
            </a:r>
            <a:r>
              <a:rPr lang="en-US" kern="0" dirty="0" err="1"/>
              <a:t>govetecan</a:t>
            </a:r>
            <a:endParaRPr lang="en-US" kern="0" dirty="0"/>
          </a:p>
        </p:txBody>
      </p:sp>
      <p:pic>
        <p:nvPicPr>
          <p:cNvPr id="6" name="Picture 5">
            <a:extLst>
              <a:ext uri="{FF2B5EF4-FFF2-40B4-BE49-F238E27FC236}">
                <a16:creationId xmlns:a16="http://schemas.microsoft.com/office/drawing/2014/main" id="{258E01E2-D7B2-62DF-69D0-F937F4C22628}"/>
              </a:ext>
            </a:extLst>
          </p:cNvPr>
          <p:cNvPicPr>
            <a:picLocks noChangeAspect="1"/>
          </p:cNvPicPr>
          <p:nvPr/>
        </p:nvPicPr>
        <p:blipFill rotWithShape="1">
          <a:blip r:embed="rId2"/>
          <a:srcRect t="28079" r="35471" b="14328"/>
          <a:stretch/>
        </p:blipFill>
        <p:spPr>
          <a:xfrm>
            <a:off x="1371600" y="795952"/>
            <a:ext cx="6271260" cy="3498283"/>
          </a:xfrm>
          <a:prstGeom prst="rect">
            <a:avLst/>
          </a:prstGeom>
        </p:spPr>
      </p:pic>
      <p:sp>
        <p:nvSpPr>
          <p:cNvPr id="7" name="Content Placeholder 2">
            <a:extLst>
              <a:ext uri="{FF2B5EF4-FFF2-40B4-BE49-F238E27FC236}">
                <a16:creationId xmlns:a16="http://schemas.microsoft.com/office/drawing/2014/main" id="{D4E9A945-5196-29FA-099D-4F3A584E7E78}"/>
              </a:ext>
            </a:extLst>
          </p:cNvPr>
          <p:cNvSpPr txBox="1">
            <a:spLocks/>
          </p:cNvSpPr>
          <p:nvPr/>
        </p:nvSpPr>
        <p:spPr bwMode="auto">
          <a:xfrm>
            <a:off x="4572000" y="4715261"/>
            <a:ext cx="3625700" cy="4330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200" kern="0" dirty="0"/>
              <a:t>Yu et al. ASCO 2022</a:t>
            </a:r>
          </a:p>
        </p:txBody>
      </p:sp>
    </p:spTree>
    <p:extLst>
      <p:ext uri="{BB962C8B-B14F-4D97-AF65-F5344CB8AC3E}">
        <p14:creationId xmlns:p14="http://schemas.microsoft.com/office/powerpoint/2010/main" val="8124685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C92019-F0B2-E9A5-942C-80CE0AC6760A}"/>
              </a:ext>
            </a:extLst>
          </p:cNvPr>
          <p:cNvSpPr>
            <a:spLocks noGrp="1"/>
          </p:cNvSpPr>
          <p:nvPr>
            <p:ph idx="1"/>
          </p:nvPr>
        </p:nvSpPr>
        <p:spPr/>
        <p:txBody>
          <a:bodyPr/>
          <a:lstStyle/>
          <a:p>
            <a:endParaRPr lang="en-US"/>
          </a:p>
        </p:txBody>
      </p:sp>
      <p:pic>
        <p:nvPicPr>
          <p:cNvPr id="3" name="Picture 2" descr="Image">
            <a:extLst>
              <a:ext uri="{FF2B5EF4-FFF2-40B4-BE49-F238E27FC236}">
                <a16:creationId xmlns:a16="http://schemas.microsoft.com/office/drawing/2014/main" id="{613C86B2-22C8-29C4-4DD8-404373613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5" y="56449"/>
            <a:ext cx="9009529" cy="4232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D6784D0-19F3-ED5E-5085-7FE5B708C587}"/>
              </a:ext>
            </a:extLst>
          </p:cNvPr>
          <p:cNvSpPr txBox="1"/>
          <p:nvPr/>
        </p:nvSpPr>
        <p:spPr>
          <a:xfrm>
            <a:off x="4333741" y="4526924"/>
            <a:ext cx="3747752" cy="646331"/>
          </a:xfrm>
          <a:prstGeom prst="rect">
            <a:avLst/>
          </a:prstGeom>
          <a:noFill/>
        </p:spPr>
        <p:txBody>
          <a:bodyPr wrap="square" rtlCol="0">
            <a:spAutoFit/>
          </a:bodyPr>
          <a:lstStyle/>
          <a:p>
            <a:r>
              <a:rPr lang="en-US" sz="1800" kern="0" dirty="0" err="1"/>
              <a:t>Spira</a:t>
            </a:r>
            <a:r>
              <a:rPr lang="en-US" sz="1800" kern="0" dirty="0"/>
              <a:t> et al. WCLC 2020</a:t>
            </a:r>
          </a:p>
          <a:p>
            <a:endParaRPr lang="en-US" sz="1800" dirty="0"/>
          </a:p>
        </p:txBody>
      </p:sp>
      <p:sp>
        <p:nvSpPr>
          <p:cNvPr id="5" name="Content Placeholder 2">
            <a:extLst>
              <a:ext uri="{FF2B5EF4-FFF2-40B4-BE49-F238E27FC236}">
                <a16:creationId xmlns:a16="http://schemas.microsoft.com/office/drawing/2014/main" id="{3698B2F4-4011-68DE-EAF5-3E57FD322791}"/>
              </a:ext>
            </a:extLst>
          </p:cNvPr>
          <p:cNvSpPr txBox="1">
            <a:spLocks/>
          </p:cNvSpPr>
          <p:nvPr/>
        </p:nvSpPr>
        <p:spPr bwMode="auto">
          <a:xfrm>
            <a:off x="6082180" y="114325"/>
            <a:ext cx="3625700" cy="4330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400" kern="0" dirty="0"/>
              <a:t>(</a:t>
            </a:r>
            <a:r>
              <a:rPr lang="en-US" sz="1400" kern="0" dirty="0" err="1"/>
              <a:t>Datopotamab</a:t>
            </a:r>
            <a:r>
              <a:rPr lang="en-US" sz="1400" kern="0" dirty="0"/>
              <a:t> </a:t>
            </a:r>
            <a:r>
              <a:rPr lang="en-US" sz="1400" kern="0" dirty="0" err="1"/>
              <a:t>deruxtecan</a:t>
            </a:r>
            <a:r>
              <a:rPr lang="en-US" sz="1400" kern="0" dirty="0"/>
              <a:t>)</a:t>
            </a:r>
          </a:p>
        </p:txBody>
      </p:sp>
    </p:spTree>
    <p:extLst>
      <p:ext uri="{BB962C8B-B14F-4D97-AF65-F5344CB8AC3E}">
        <p14:creationId xmlns:p14="http://schemas.microsoft.com/office/powerpoint/2010/main" val="40709315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9033BB-396D-236A-80EC-E8A5D5707856}"/>
              </a:ext>
            </a:extLst>
          </p:cNvPr>
          <p:cNvPicPr>
            <a:picLocks noChangeAspect="1"/>
          </p:cNvPicPr>
          <p:nvPr/>
        </p:nvPicPr>
        <p:blipFill>
          <a:blip r:embed="rId2"/>
          <a:stretch>
            <a:fillRect/>
          </a:stretch>
        </p:blipFill>
        <p:spPr>
          <a:xfrm>
            <a:off x="381000" y="233276"/>
            <a:ext cx="7352851" cy="4059309"/>
          </a:xfrm>
          <a:prstGeom prst="rect">
            <a:avLst/>
          </a:prstGeom>
          <a:ln w="28575">
            <a:solidFill>
              <a:schemeClr val="tx1"/>
            </a:solidFill>
          </a:ln>
        </p:spPr>
      </p:pic>
      <p:sp>
        <p:nvSpPr>
          <p:cNvPr id="4" name="Content Placeholder 2">
            <a:extLst>
              <a:ext uri="{FF2B5EF4-FFF2-40B4-BE49-F238E27FC236}">
                <a16:creationId xmlns:a16="http://schemas.microsoft.com/office/drawing/2014/main" id="{59D7936D-0D5D-0DA6-7568-102FA322BB6C}"/>
              </a:ext>
            </a:extLst>
          </p:cNvPr>
          <p:cNvSpPr txBox="1">
            <a:spLocks/>
          </p:cNvSpPr>
          <p:nvPr/>
        </p:nvSpPr>
        <p:spPr bwMode="auto">
          <a:xfrm>
            <a:off x="4572000" y="285097"/>
            <a:ext cx="3625700" cy="4330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800" kern="0" dirty="0" err="1"/>
              <a:t>Datopotamab</a:t>
            </a:r>
            <a:r>
              <a:rPr lang="en-US" sz="1800" kern="0" dirty="0"/>
              <a:t> </a:t>
            </a:r>
            <a:r>
              <a:rPr lang="en-US" sz="1800" kern="0" dirty="0" err="1"/>
              <a:t>deruxtecan</a:t>
            </a:r>
            <a:endParaRPr lang="en-US" sz="1800" kern="0" dirty="0"/>
          </a:p>
        </p:txBody>
      </p:sp>
      <p:sp>
        <p:nvSpPr>
          <p:cNvPr id="5" name="Content Placeholder 2">
            <a:extLst>
              <a:ext uri="{FF2B5EF4-FFF2-40B4-BE49-F238E27FC236}">
                <a16:creationId xmlns:a16="http://schemas.microsoft.com/office/drawing/2014/main" id="{11654122-491D-0EBC-3FD0-DFF6354356D2}"/>
              </a:ext>
            </a:extLst>
          </p:cNvPr>
          <p:cNvSpPr txBox="1">
            <a:spLocks/>
          </p:cNvSpPr>
          <p:nvPr/>
        </p:nvSpPr>
        <p:spPr bwMode="auto">
          <a:xfrm>
            <a:off x="5315194" y="4646665"/>
            <a:ext cx="3625700" cy="4330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800" kern="0" dirty="0" err="1"/>
              <a:t>Garon</a:t>
            </a:r>
            <a:r>
              <a:rPr lang="en-US" sz="1800" kern="0" dirty="0"/>
              <a:t> et al. ESMO 2021</a:t>
            </a:r>
          </a:p>
        </p:txBody>
      </p:sp>
    </p:spTree>
    <p:extLst>
      <p:ext uri="{BB962C8B-B14F-4D97-AF65-F5344CB8AC3E}">
        <p14:creationId xmlns:p14="http://schemas.microsoft.com/office/powerpoint/2010/main" val="20161937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BC628D-FE61-BB80-3633-A580A94BDE1D}"/>
              </a:ext>
            </a:extLst>
          </p:cNvPr>
          <p:cNvSpPr>
            <a:spLocks noGrp="1"/>
          </p:cNvSpPr>
          <p:nvPr>
            <p:ph type="title"/>
          </p:nvPr>
        </p:nvSpPr>
        <p:spPr/>
        <p:txBody>
          <a:bodyPr/>
          <a:lstStyle/>
          <a:p>
            <a:r>
              <a:rPr lang="en-US" dirty="0"/>
              <a:t>HER3</a:t>
            </a:r>
          </a:p>
        </p:txBody>
      </p:sp>
      <p:pic>
        <p:nvPicPr>
          <p:cNvPr id="5" name="Picture 4">
            <a:extLst>
              <a:ext uri="{FF2B5EF4-FFF2-40B4-BE49-F238E27FC236}">
                <a16:creationId xmlns:a16="http://schemas.microsoft.com/office/drawing/2014/main" id="{F57BB224-6F70-2C33-BD61-E2669745FC65}"/>
              </a:ext>
            </a:extLst>
          </p:cNvPr>
          <p:cNvPicPr>
            <a:picLocks noChangeAspect="1"/>
          </p:cNvPicPr>
          <p:nvPr/>
        </p:nvPicPr>
        <p:blipFill>
          <a:blip r:embed="rId2"/>
          <a:stretch>
            <a:fillRect/>
          </a:stretch>
        </p:blipFill>
        <p:spPr>
          <a:xfrm>
            <a:off x="0" y="804142"/>
            <a:ext cx="9144000" cy="3539978"/>
          </a:xfrm>
          <a:prstGeom prst="rect">
            <a:avLst/>
          </a:prstGeom>
        </p:spPr>
      </p:pic>
      <p:sp>
        <p:nvSpPr>
          <p:cNvPr id="6" name="Content Placeholder 2">
            <a:extLst>
              <a:ext uri="{FF2B5EF4-FFF2-40B4-BE49-F238E27FC236}">
                <a16:creationId xmlns:a16="http://schemas.microsoft.com/office/drawing/2014/main" id="{C71047BD-3780-5EBD-712F-FEDB7C2A1BC2}"/>
              </a:ext>
            </a:extLst>
          </p:cNvPr>
          <p:cNvSpPr txBox="1">
            <a:spLocks/>
          </p:cNvSpPr>
          <p:nvPr/>
        </p:nvSpPr>
        <p:spPr bwMode="auto">
          <a:xfrm>
            <a:off x="5446427" y="4595869"/>
            <a:ext cx="3625700" cy="4330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kern="0" dirty="0"/>
              <a:t>(Yu et al. JCO 2023)</a:t>
            </a:r>
          </a:p>
        </p:txBody>
      </p:sp>
    </p:spTree>
    <p:extLst>
      <p:ext uri="{BB962C8B-B14F-4D97-AF65-F5344CB8AC3E}">
        <p14:creationId xmlns:p14="http://schemas.microsoft.com/office/powerpoint/2010/main" val="35508093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4ECC43-FDC8-EA61-28E1-9A6C9B59738F}"/>
              </a:ext>
            </a:extLst>
          </p:cNvPr>
          <p:cNvPicPr>
            <a:picLocks noChangeAspect="1"/>
          </p:cNvPicPr>
          <p:nvPr/>
        </p:nvPicPr>
        <p:blipFill rotWithShape="1">
          <a:blip r:embed="rId2"/>
          <a:srcRect t="12270" b="1783"/>
          <a:stretch/>
        </p:blipFill>
        <p:spPr>
          <a:xfrm>
            <a:off x="939350" y="858258"/>
            <a:ext cx="7116336" cy="3483449"/>
          </a:xfrm>
          <a:prstGeom prst="rect">
            <a:avLst/>
          </a:prstGeom>
        </p:spPr>
      </p:pic>
      <p:sp>
        <p:nvSpPr>
          <p:cNvPr id="3" name="Title 2">
            <a:extLst>
              <a:ext uri="{FF2B5EF4-FFF2-40B4-BE49-F238E27FC236}">
                <a16:creationId xmlns:a16="http://schemas.microsoft.com/office/drawing/2014/main" id="{F4BCCFE2-C53F-CE12-4FB1-36DAEFF4CEC3}"/>
              </a:ext>
            </a:extLst>
          </p:cNvPr>
          <p:cNvSpPr>
            <a:spLocks noGrp="1"/>
          </p:cNvSpPr>
          <p:nvPr>
            <p:ph type="title"/>
          </p:nvPr>
        </p:nvSpPr>
        <p:spPr/>
        <p:txBody>
          <a:bodyPr/>
          <a:lstStyle/>
          <a:p>
            <a:r>
              <a:rPr lang="en-US" dirty="0" err="1"/>
              <a:t>cMET</a:t>
            </a:r>
            <a:endParaRPr lang="en-US" dirty="0"/>
          </a:p>
        </p:txBody>
      </p:sp>
      <p:sp>
        <p:nvSpPr>
          <p:cNvPr id="6" name="Content Placeholder 2">
            <a:extLst>
              <a:ext uri="{FF2B5EF4-FFF2-40B4-BE49-F238E27FC236}">
                <a16:creationId xmlns:a16="http://schemas.microsoft.com/office/drawing/2014/main" id="{50B79DA3-F047-9957-128B-EBB502F5F4B7}"/>
              </a:ext>
            </a:extLst>
          </p:cNvPr>
          <p:cNvSpPr txBox="1">
            <a:spLocks/>
          </p:cNvSpPr>
          <p:nvPr/>
        </p:nvSpPr>
        <p:spPr bwMode="auto">
          <a:xfrm>
            <a:off x="4901820" y="4626748"/>
            <a:ext cx="3625700" cy="4330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kern="0" dirty="0"/>
              <a:t>(</a:t>
            </a:r>
            <a:r>
              <a:rPr lang="en-US" sz="1600" kern="0" dirty="0" err="1"/>
              <a:t>Camidge</a:t>
            </a:r>
            <a:r>
              <a:rPr lang="en-US" sz="1600" kern="0" dirty="0"/>
              <a:t> et al. ASCO 2022)</a:t>
            </a:r>
          </a:p>
        </p:txBody>
      </p:sp>
      <p:sp>
        <p:nvSpPr>
          <p:cNvPr id="7" name="Content Placeholder 1">
            <a:extLst>
              <a:ext uri="{FF2B5EF4-FFF2-40B4-BE49-F238E27FC236}">
                <a16:creationId xmlns:a16="http://schemas.microsoft.com/office/drawing/2014/main" id="{621D2C42-BF2E-CD74-EE08-EE7DA2EDA795}"/>
              </a:ext>
            </a:extLst>
          </p:cNvPr>
          <p:cNvSpPr txBox="1">
            <a:spLocks/>
          </p:cNvSpPr>
          <p:nvPr/>
        </p:nvSpPr>
        <p:spPr bwMode="auto">
          <a:xfrm>
            <a:off x="80683" y="283887"/>
            <a:ext cx="7772400" cy="702891"/>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algn="l"/>
            <a:r>
              <a:rPr lang="en-US" kern="0" dirty="0" err="1"/>
              <a:t>Telisotuzumab</a:t>
            </a:r>
            <a:r>
              <a:rPr lang="en-US" kern="0" dirty="0"/>
              <a:t> </a:t>
            </a:r>
            <a:r>
              <a:rPr lang="en-US" kern="0" dirty="0" err="1"/>
              <a:t>vedotin</a:t>
            </a:r>
            <a:endParaRPr lang="en-US" kern="0" dirty="0"/>
          </a:p>
        </p:txBody>
      </p:sp>
    </p:spTree>
    <p:extLst>
      <p:ext uri="{BB962C8B-B14F-4D97-AF65-F5344CB8AC3E}">
        <p14:creationId xmlns:p14="http://schemas.microsoft.com/office/powerpoint/2010/main" val="996053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894B45-D1B2-AF52-10DE-9812748D1FEB}"/>
              </a:ext>
            </a:extLst>
          </p:cNvPr>
          <p:cNvPicPr>
            <a:picLocks noChangeAspect="1"/>
          </p:cNvPicPr>
          <p:nvPr/>
        </p:nvPicPr>
        <p:blipFill rotWithShape="1">
          <a:blip r:embed="rId2"/>
          <a:srcRect t="12842"/>
          <a:stretch/>
        </p:blipFill>
        <p:spPr>
          <a:xfrm>
            <a:off x="246313" y="541867"/>
            <a:ext cx="7522700" cy="3809810"/>
          </a:xfrm>
          <a:prstGeom prst="rect">
            <a:avLst/>
          </a:prstGeom>
        </p:spPr>
      </p:pic>
      <p:sp>
        <p:nvSpPr>
          <p:cNvPr id="4" name="Content Placeholder 1">
            <a:extLst>
              <a:ext uri="{FF2B5EF4-FFF2-40B4-BE49-F238E27FC236}">
                <a16:creationId xmlns:a16="http://schemas.microsoft.com/office/drawing/2014/main" id="{F83A0DFA-FAE8-924D-3578-74ADE8B19817}"/>
              </a:ext>
            </a:extLst>
          </p:cNvPr>
          <p:cNvSpPr txBox="1">
            <a:spLocks/>
          </p:cNvSpPr>
          <p:nvPr/>
        </p:nvSpPr>
        <p:spPr bwMode="auto">
          <a:xfrm>
            <a:off x="685800" y="57897"/>
            <a:ext cx="7772400" cy="666419"/>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ea typeface="+mn-ea"/>
              </a:defRPr>
            </a:lvl2pPr>
            <a:lvl3pPr marL="1143000" indent="-228600" algn="l" rtl="0" eaLnBrk="1" fontAlgn="base" hangingPunct="1">
              <a:spcBef>
                <a:spcPct val="20000"/>
              </a:spcBef>
              <a:spcAft>
                <a:spcPct val="0"/>
              </a:spcAft>
              <a:buChar char="•"/>
              <a:defRPr>
                <a:solidFill>
                  <a:schemeClr val="tx1"/>
                </a:solidFill>
                <a:latin typeface="+mn-lt"/>
                <a:ea typeface="+mn-ea"/>
              </a:defRPr>
            </a:lvl3pPr>
            <a:lvl4pPr marL="1600200" indent="-228600" algn="l" rtl="0" eaLnBrk="1" fontAlgn="base" hangingPunct="1">
              <a:spcBef>
                <a:spcPct val="20000"/>
              </a:spcBef>
              <a:spcAft>
                <a:spcPct val="0"/>
              </a:spcAft>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a:lstStyle>
          <a:p>
            <a:pPr marL="0" indent="0">
              <a:buFontTx/>
              <a:buNone/>
            </a:pPr>
            <a:r>
              <a:rPr lang="en-US" kern="0" dirty="0" err="1"/>
              <a:t>Telisotuzumab</a:t>
            </a:r>
            <a:r>
              <a:rPr lang="en-US" kern="0" dirty="0"/>
              <a:t> </a:t>
            </a:r>
            <a:r>
              <a:rPr lang="en-US" kern="0" dirty="0" err="1"/>
              <a:t>vedotin</a:t>
            </a:r>
            <a:r>
              <a:rPr lang="en-US" kern="0" dirty="0"/>
              <a:t> – Interim efficacy</a:t>
            </a:r>
          </a:p>
        </p:txBody>
      </p:sp>
      <p:sp>
        <p:nvSpPr>
          <p:cNvPr id="5" name="Content Placeholder 2">
            <a:extLst>
              <a:ext uri="{FF2B5EF4-FFF2-40B4-BE49-F238E27FC236}">
                <a16:creationId xmlns:a16="http://schemas.microsoft.com/office/drawing/2014/main" id="{A851C280-4373-A193-DF47-7E9BA518E7AF}"/>
              </a:ext>
            </a:extLst>
          </p:cNvPr>
          <p:cNvSpPr txBox="1">
            <a:spLocks/>
          </p:cNvSpPr>
          <p:nvPr/>
        </p:nvSpPr>
        <p:spPr bwMode="auto">
          <a:xfrm>
            <a:off x="4901820" y="4626748"/>
            <a:ext cx="3625700" cy="4330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kern="0" dirty="0"/>
              <a:t>(</a:t>
            </a:r>
            <a:r>
              <a:rPr lang="en-US" sz="1600" kern="0" dirty="0" err="1"/>
              <a:t>Camidge</a:t>
            </a:r>
            <a:r>
              <a:rPr lang="en-US" sz="1600" kern="0" dirty="0"/>
              <a:t> et al. ASCO 2022)</a:t>
            </a:r>
          </a:p>
        </p:txBody>
      </p:sp>
    </p:spTree>
    <p:extLst>
      <p:ext uri="{BB962C8B-B14F-4D97-AF65-F5344CB8AC3E}">
        <p14:creationId xmlns:p14="http://schemas.microsoft.com/office/powerpoint/2010/main" val="27691375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963A897-17CA-476D-2F97-B999E1050012}"/>
              </a:ext>
            </a:extLst>
          </p:cNvPr>
          <p:cNvSpPr>
            <a:spLocks noGrp="1"/>
          </p:cNvSpPr>
          <p:nvPr>
            <p:ph type="subTitle" idx="1"/>
          </p:nvPr>
        </p:nvSpPr>
        <p:spPr>
          <a:xfrm>
            <a:off x="198120" y="845821"/>
            <a:ext cx="8084820" cy="2651759"/>
          </a:xfrm>
        </p:spPr>
        <p:txBody>
          <a:bodyPr/>
          <a:lstStyle/>
          <a:p>
            <a:pPr algn="l"/>
            <a:r>
              <a:rPr lang="en-US" b="1" dirty="0"/>
              <a:t>B7-H3</a:t>
            </a:r>
          </a:p>
          <a:p>
            <a:pPr algn="l"/>
            <a:r>
              <a:rPr lang="en-US" sz="2000" dirty="0"/>
              <a:t>(SCLC)</a:t>
            </a:r>
          </a:p>
          <a:p>
            <a:pPr algn="l"/>
            <a:endParaRPr lang="en-US" dirty="0"/>
          </a:p>
          <a:p>
            <a:pPr algn="l"/>
            <a:endParaRPr lang="en-US" dirty="0"/>
          </a:p>
          <a:p>
            <a:pPr algn="l"/>
            <a:endParaRPr lang="en-US" dirty="0"/>
          </a:p>
          <a:p>
            <a:pPr algn="l"/>
            <a:endParaRPr lang="en-US" sz="3200" dirty="0"/>
          </a:p>
          <a:p>
            <a:pPr algn="l"/>
            <a:r>
              <a:rPr lang="en-US" dirty="0"/>
              <a:t>AXL, CEACAM5, other targets under investigation…</a:t>
            </a:r>
          </a:p>
          <a:p>
            <a:pPr algn="l"/>
            <a:endParaRPr lang="en-US" dirty="0"/>
          </a:p>
        </p:txBody>
      </p:sp>
      <p:sp>
        <p:nvSpPr>
          <p:cNvPr id="3" name="Title 2">
            <a:extLst>
              <a:ext uri="{FF2B5EF4-FFF2-40B4-BE49-F238E27FC236}">
                <a16:creationId xmlns:a16="http://schemas.microsoft.com/office/drawing/2014/main" id="{2A86BD72-2772-57CE-F9F2-80EE36CD3530}"/>
              </a:ext>
            </a:extLst>
          </p:cNvPr>
          <p:cNvSpPr>
            <a:spLocks noGrp="1"/>
          </p:cNvSpPr>
          <p:nvPr>
            <p:ph type="title"/>
          </p:nvPr>
        </p:nvSpPr>
        <p:spPr/>
        <p:txBody>
          <a:bodyPr/>
          <a:lstStyle/>
          <a:p>
            <a:r>
              <a:rPr lang="en-US" dirty="0"/>
              <a:t>Other Emerging Targets</a:t>
            </a:r>
          </a:p>
        </p:txBody>
      </p:sp>
      <p:pic>
        <p:nvPicPr>
          <p:cNvPr id="5" name="Picture 4">
            <a:extLst>
              <a:ext uri="{FF2B5EF4-FFF2-40B4-BE49-F238E27FC236}">
                <a16:creationId xmlns:a16="http://schemas.microsoft.com/office/drawing/2014/main" id="{8C261D57-4635-AE07-3AA3-BB75691D3A75}"/>
              </a:ext>
            </a:extLst>
          </p:cNvPr>
          <p:cNvPicPr>
            <a:picLocks noChangeAspect="1"/>
          </p:cNvPicPr>
          <p:nvPr/>
        </p:nvPicPr>
        <p:blipFill>
          <a:blip r:embed="rId2"/>
          <a:stretch>
            <a:fillRect/>
          </a:stretch>
        </p:blipFill>
        <p:spPr>
          <a:xfrm>
            <a:off x="1800478" y="837534"/>
            <a:ext cx="6482462" cy="2270091"/>
          </a:xfrm>
          <a:prstGeom prst="rect">
            <a:avLst/>
          </a:prstGeom>
        </p:spPr>
      </p:pic>
      <p:sp>
        <p:nvSpPr>
          <p:cNvPr id="6" name="Content Placeholder 2">
            <a:extLst>
              <a:ext uri="{FF2B5EF4-FFF2-40B4-BE49-F238E27FC236}">
                <a16:creationId xmlns:a16="http://schemas.microsoft.com/office/drawing/2014/main" id="{A27F3DFC-6CEC-BF75-B788-892B4326E33A}"/>
              </a:ext>
            </a:extLst>
          </p:cNvPr>
          <p:cNvSpPr txBox="1">
            <a:spLocks/>
          </p:cNvSpPr>
          <p:nvPr/>
        </p:nvSpPr>
        <p:spPr bwMode="auto">
          <a:xfrm>
            <a:off x="2189605" y="2891124"/>
            <a:ext cx="3625700" cy="4330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None/>
              <a:defRPr sz="2400">
                <a:solidFill>
                  <a:schemeClr val="tx1"/>
                </a:solidFill>
                <a:latin typeface="+mn-lt"/>
                <a:ea typeface="+mn-ea"/>
                <a:cs typeface="+mn-cs"/>
              </a:defRPr>
            </a:lvl1pPr>
            <a:lvl2pPr marL="457200" indent="0" algn="ctr" rtl="0" eaLnBrk="1" fontAlgn="base" hangingPunct="1">
              <a:spcBef>
                <a:spcPct val="20000"/>
              </a:spcBef>
              <a:spcAft>
                <a:spcPct val="0"/>
              </a:spcAft>
              <a:buNone/>
              <a:defRPr sz="2000">
                <a:solidFill>
                  <a:schemeClr val="tx1"/>
                </a:solidFill>
                <a:latin typeface="+mn-lt"/>
                <a:ea typeface="+mn-ea"/>
              </a:defRPr>
            </a:lvl2pPr>
            <a:lvl3pPr marL="914400" indent="0" algn="ctr" rtl="0" eaLnBrk="1" fontAlgn="base" hangingPunct="1">
              <a:spcBef>
                <a:spcPct val="20000"/>
              </a:spcBef>
              <a:spcAft>
                <a:spcPct val="0"/>
              </a:spcAft>
              <a:buNone/>
              <a:defRPr>
                <a:solidFill>
                  <a:schemeClr val="tx1"/>
                </a:solidFill>
                <a:latin typeface="+mn-lt"/>
                <a:ea typeface="+mn-ea"/>
              </a:defRPr>
            </a:lvl3pPr>
            <a:lvl4pPr marL="1371600" indent="0" algn="ctr" rtl="0" eaLnBrk="1" fontAlgn="base" hangingPunct="1">
              <a:spcBef>
                <a:spcPct val="20000"/>
              </a:spcBef>
              <a:spcAft>
                <a:spcPct val="0"/>
              </a:spcAft>
              <a:buNone/>
              <a:defRPr sz="2000">
                <a:solidFill>
                  <a:schemeClr val="tx1"/>
                </a:solidFill>
                <a:latin typeface="+mn-lt"/>
                <a:ea typeface="+mn-ea"/>
              </a:defRPr>
            </a:lvl4pPr>
            <a:lvl5pPr marL="1828800" indent="0" algn="ctr" rtl="0" eaLnBrk="1" fontAlgn="base" hangingPunct="1">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r>
              <a:rPr lang="en-US" sz="1600" kern="0" dirty="0"/>
              <a:t>(Doi et al. ESMO 2022)</a:t>
            </a:r>
          </a:p>
        </p:txBody>
      </p:sp>
    </p:spTree>
    <p:extLst>
      <p:ext uri="{BB962C8B-B14F-4D97-AF65-F5344CB8AC3E}">
        <p14:creationId xmlns:p14="http://schemas.microsoft.com/office/powerpoint/2010/main" val="368183534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lendar&#10;&#10;Description automatically generated">
            <a:extLst>
              <a:ext uri="{FF2B5EF4-FFF2-40B4-BE49-F238E27FC236}">
                <a16:creationId xmlns:a16="http://schemas.microsoft.com/office/drawing/2014/main" id="{13805364-3E24-344F-95DA-43DA6B97ACDC}"/>
              </a:ext>
            </a:extLst>
          </p:cNvPr>
          <p:cNvPicPr>
            <a:picLocks noChangeAspect="1"/>
          </p:cNvPicPr>
          <p:nvPr/>
        </p:nvPicPr>
        <p:blipFill>
          <a:blip r:embed="rId3"/>
          <a:stretch>
            <a:fillRect/>
          </a:stretch>
        </p:blipFill>
        <p:spPr>
          <a:xfrm>
            <a:off x="7037" y="0"/>
            <a:ext cx="9129925" cy="5148263"/>
          </a:xfrm>
          <a:prstGeom prst="rect">
            <a:avLst/>
          </a:prstGeom>
        </p:spPr>
      </p:pic>
      <p:pic>
        <p:nvPicPr>
          <p:cNvPr id="15" name="Picture 14" descr="Graphical user interface, website&#10;&#10;Description automatically generated">
            <a:extLst>
              <a:ext uri="{FF2B5EF4-FFF2-40B4-BE49-F238E27FC236}">
                <a16:creationId xmlns:a16="http://schemas.microsoft.com/office/drawing/2014/main" id="{80727F13-6791-5B49-9F46-3BF36290A24F}"/>
              </a:ext>
            </a:extLst>
          </p:cNvPr>
          <p:cNvPicPr>
            <a:picLocks noChangeAspect="1"/>
          </p:cNvPicPr>
          <p:nvPr/>
        </p:nvPicPr>
        <p:blipFill>
          <a:blip r:embed="rId4"/>
          <a:stretch>
            <a:fillRect/>
          </a:stretch>
        </p:blipFill>
        <p:spPr>
          <a:xfrm>
            <a:off x="7037" y="0"/>
            <a:ext cx="9129925" cy="5148263"/>
          </a:xfrm>
          <a:prstGeom prst="rect">
            <a:avLst/>
          </a:prstGeom>
        </p:spPr>
      </p:pic>
      <p:pic>
        <p:nvPicPr>
          <p:cNvPr id="17" name="Picture 16" descr="Graphical user interface&#10;&#10;Description automatically generated">
            <a:extLst>
              <a:ext uri="{FF2B5EF4-FFF2-40B4-BE49-F238E27FC236}">
                <a16:creationId xmlns:a16="http://schemas.microsoft.com/office/drawing/2014/main" id="{F0D5927F-FD5E-F648-9B5E-758022183824}"/>
              </a:ext>
            </a:extLst>
          </p:cNvPr>
          <p:cNvPicPr>
            <a:picLocks noChangeAspect="1"/>
          </p:cNvPicPr>
          <p:nvPr/>
        </p:nvPicPr>
        <p:blipFill>
          <a:blip r:embed="rId5"/>
          <a:stretch>
            <a:fillRect/>
          </a:stretch>
        </p:blipFill>
        <p:spPr>
          <a:xfrm>
            <a:off x="7037" y="0"/>
            <a:ext cx="9129925" cy="5148263"/>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E206FA8-1ADF-6743-B3FD-1CA6C6C63ADB}"/>
              </a:ext>
            </a:extLst>
          </p:cNvPr>
          <p:cNvPicPr>
            <a:picLocks noChangeAspect="1"/>
          </p:cNvPicPr>
          <p:nvPr/>
        </p:nvPicPr>
        <p:blipFill>
          <a:blip r:embed="rId6"/>
          <a:stretch>
            <a:fillRect/>
          </a:stretch>
        </p:blipFill>
        <p:spPr>
          <a:xfrm>
            <a:off x="-1" y="0"/>
            <a:ext cx="9144001" cy="5148263"/>
          </a:xfrm>
          <a:prstGeom prst="rect">
            <a:avLst/>
          </a:prstGeom>
        </p:spPr>
      </p:pic>
      <p:pic>
        <p:nvPicPr>
          <p:cNvPr id="3" name="Picture 2" descr="Graphical user interface&#10;&#10;Description automatically generated with medium confidence">
            <a:extLst>
              <a:ext uri="{FF2B5EF4-FFF2-40B4-BE49-F238E27FC236}">
                <a16:creationId xmlns:a16="http://schemas.microsoft.com/office/drawing/2014/main" id="{427AC361-97E5-DB4A-97F9-E64F0D38923A}"/>
              </a:ext>
            </a:extLst>
          </p:cNvPr>
          <p:cNvPicPr>
            <a:picLocks noChangeAspect="1"/>
          </p:cNvPicPr>
          <p:nvPr/>
        </p:nvPicPr>
        <p:blipFill>
          <a:blip r:embed="rId7"/>
          <a:stretch>
            <a:fillRect/>
          </a:stretch>
        </p:blipFill>
        <p:spPr>
          <a:xfrm>
            <a:off x="-1276" y="0"/>
            <a:ext cx="9129925" cy="5148263"/>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4C209DA-DD76-F140-A409-CC2B6FB9E380}"/>
              </a:ext>
            </a:extLst>
          </p:cNvPr>
          <p:cNvPicPr>
            <a:picLocks noChangeAspect="1"/>
          </p:cNvPicPr>
          <p:nvPr/>
        </p:nvPicPr>
        <p:blipFill>
          <a:blip r:embed="rId8"/>
          <a:stretch>
            <a:fillRect/>
          </a:stretch>
        </p:blipFill>
        <p:spPr>
          <a:xfrm>
            <a:off x="7037" y="91440"/>
            <a:ext cx="9129925" cy="5148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7ECE685F-3E0A-4645-A5C2-F8F5499F2E26}"/>
              </a:ext>
            </a:extLst>
          </p:cNvPr>
          <p:cNvPicPr>
            <a:picLocks noChangeAspect="1"/>
          </p:cNvPicPr>
          <p:nvPr/>
        </p:nvPicPr>
        <p:blipFill>
          <a:blip r:embed="rId9"/>
          <a:stretch>
            <a:fillRect/>
          </a:stretch>
        </p:blipFill>
        <p:spPr>
          <a:xfrm>
            <a:off x="14075" y="12699"/>
            <a:ext cx="9129925" cy="51482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39E371F3-F698-6E43-9AF5-D6112EDA06B4}"/>
              </a:ext>
            </a:extLst>
          </p:cNvPr>
          <p:cNvPicPr>
            <a:picLocks noChangeAspect="1"/>
          </p:cNvPicPr>
          <p:nvPr/>
        </p:nvPicPr>
        <p:blipFill>
          <a:blip r:embed="rId10"/>
          <a:stretch>
            <a:fillRect/>
          </a:stretch>
        </p:blipFill>
        <p:spPr>
          <a:xfrm>
            <a:off x="-777393" y="-153021"/>
            <a:ext cx="9423813" cy="5313983"/>
          </a:xfrm>
          <a:prstGeom prst="rect">
            <a:avLst/>
          </a:prstGeom>
        </p:spPr>
      </p:pic>
      <p:sp>
        <p:nvSpPr>
          <p:cNvPr id="36" name="Rectangle 35">
            <a:extLst>
              <a:ext uri="{FF2B5EF4-FFF2-40B4-BE49-F238E27FC236}">
                <a16:creationId xmlns:a16="http://schemas.microsoft.com/office/drawing/2014/main" id="{A1B4A22D-3BE1-6C4A-812D-C1E98E8E0076}"/>
              </a:ext>
            </a:extLst>
          </p:cNvPr>
          <p:cNvSpPr/>
          <p:nvPr/>
        </p:nvSpPr>
        <p:spPr>
          <a:xfrm>
            <a:off x="-9589" y="2320072"/>
            <a:ext cx="9129925" cy="1569660"/>
          </a:xfrm>
          <a:prstGeom prst="rect">
            <a:avLst/>
          </a:prstGeom>
        </p:spPr>
        <p:txBody>
          <a:bodyPr wrap="square">
            <a:spAutoFit/>
          </a:bodyPr>
          <a:lstStyle/>
          <a:p>
            <a:pPr algn="ctr"/>
            <a:r>
              <a:rPr lang="en-US" b="0" i="0" u="none" strike="noStrike" dirty="0">
                <a:solidFill>
                  <a:srgbClr val="FFC82C"/>
                </a:solidFill>
                <a:effectLst/>
                <a:latin typeface="Calibri" panose="020F0502020204030204" pitchFamily="34" charset="0"/>
              </a:rPr>
              <a:t>Treatment Crossroads: Which ALK inhibitor do you choose and why?</a:t>
            </a:r>
            <a:endParaRPr lang="en-US" spc="600" dirty="0">
              <a:solidFill>
                <a:srgbClr val="FFC82C"/>
              </a:solidFill>
              <a:latin typeface="Corporate A Medium" panose="02000503080000020004" pitchFamily="2" charset="0"/>
            </a:endParaRPr>
          </a:p>
          <a:p>
            <a:pPr algn="ctr"/>
            <a:r>
              <a:rPr lang="en-US" b="1" spc="600" dirty="0">
                <a:solidFill>
                  <a:schemeClr val="bg1"/>
                </a:solidFill>
                <a:latin typeface="Corporate A Medium" panose="02000503080000020004" pitchFamily="2" charset="0"/>
              </a:rPr>
              <a:t>George R. Simon, MD</a:t>
            </a:r>
          </a:p>
          <a:p>
            <a:pPr algn="ctr"/>
            <a:r>
              <a:rPr lang="en-US" spc="600" dirty="0">
                <a:solidFill>
                  <a:srgbClr val="FFC82C"/>
                </a:solidFill>
                <a:latin typeface="Corporate A Medium" panose="02000503080000020004" pitchFamily="2" charset="0"/>
              </a:rPr>
              <a:t>H Lee Moffitt Cancer Center</a:t>
            </a:r>
          </a:p>
          <a:p>
            <a:pPr algn="ctr"/>
            <a:r>
              <a:rPr lang="en-US" spc="600" dirty="0">
                <a:solidFill>
                  <a:srgbClr val="FFC82C"/>
                </a:solidFill>
                <a:latin typeface="Corporate A Medium" panose="02000503080000020004" pitchFamily="2" charset="0"/>
              </a:rPr>
              <a:t>Tampa, FL </a:t>
            </a:r>
          </a:p>
        </p:txBody>
      </p:sp>
      <p:sp>
        <p:nvSpPr>
          <p:cNvPr id="37" name="Rectangle 36">
            <a:extLst>
              <a:ext uri="{FF2B5EF4-FFF2-40B4-BE49-F238E27FC236}">
                <a16:creationId xmlns:a16="http://schemas.microsoft.com/office/drawing/2014/main" id="{136DD176-7412-694A-BED9-E7F8655CA44E}"/>
              </a:ext>
            </a:extLst>
          </p:cNvPr>
          <p:cNvSpPr/>
          <p:nvPr/>
        </p:nvSpPr>
        <p:spPr>
          <a:xfrm>
            <a:off x="-117517" y="3929102"/>
            <a:ext cx="9129925" cy="338554"/>
          </a:xfrm>
          <a:prstGeom prst="rect">
            <a:avLst/>
          </a:prstGeom>
        </p:spPr>
        <p:txBody>
          <a:bodyPr wrap="square">
            <a:spAutoFit/>
          </a:bodyPr>
          <a:lstStyle/>
          <a:p>
            <a:pPr algn="ctr"/>
            <a:r>
              <a:rPr lang="en-US" sz="1600" dirty="0">
                <a:solidFill>
                  <a:schemeClr val="bg1"/>
                </a:solidFill>
                <a:latin typeface="Corporate S Demi" panose="02020500000000000000" pitchFamily="18" charset="0"/>
              </a:rPr>
              <a:t>Wednesday, January 31</a:t>
            </a:r>
            <a:r>
              <a:rPr lang="en-US" sz="1600" baseline="30000" dirty="0">
                <a:solidFill>
                  <a:schemeClr val="bg1"/>
                </a:solidFill>
                <a:latin typeface="Corporate S Demi" panose="02020500000000000000" pitchFamily="18" charset="0"/>
              </a:rPr>
              <a:t>st</a:t>
            </a:r>
            <a:r>
              <a:rPr lang="en-US" sz="1600" dirty="0">
                <a:solidFill>
                  <a:schemeClr val="bg1"/>
                </a:solidFill>
                <a:latin typeface="Corporate S Demi" panose="02020500000000000000" pitchFamily="18" charset="0"/>
              </a:rPr>
              <a:t>, 2024</a:t>
            </a:r>
          </a:p>
        </p:txBody>
      </p:sp>
      <p:pic>
        <p:nvPicPr>
          <p:cNvPr id="8" name="Picture 7" descr="A logo for a fitness center&#10;&#10;Description automatically generated">
            <a:extLst>
              <a:ext uri="{FF2B5EF4-FFF2-40B4-BE49-F238E27FC236}">
                <a16:creationId xmlns:a16="http://schemas.microsoft.com/office/drawing/2014/main" id="{5671E6F5-E134-759C-00D5-EAC657A6AFAE}"/>
              </a:ext>
            </a:extLst>
          </p:cNvPr>
          <p:cNvPicPr>
            <a:picLocks noChangeAspect="1"/>
          </p:cNvPicPr>
          <p:nvPr/>
        </p:nvPicPr>
        <p:blipFill>
          <a:blip r:embed="rId11"/>
          <a:stretch>
            <a:fillRect/>
          </a:stretch>
        </p:blipFill>
        <p:spPr>
          <a:xfrm>
            <a:off x="7232072" y="4616653"/>
            <a:ext cx="1711037" cy="424671"/>
          </a:xfrm>
          <a:prstGeom prst="rect">
            <a:avLst/>
          </a:prstGeom>
        </p:spPr>
      </p:pic>
    </p:spTree>
    <p:extLst>
      <p:ext uri="{BB962C8B-B14F-4D97-AF65-F5344CB8AC3E}">
        <p14:creationId xmlns:p14="http://schemas.microsoft.com/office/powerpoint/2010/main" val="20744754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583E1F0F-1587-0D54-68C2-364617A92CD6}"/>
              </a:ext>
            </a:extLst>
          </p:cNvPr>
          <p:cNvSpPr>
            <a:spLocks noGrp="1" noChangeArrowheads="1"/>
          </p:cNvSpPr>
          <p:nvPr>
            <p:ph type="title"/>
          </p:nvPr>
        </p:nvSpPr>
        <p:spPr>
          <a:xfrm>
            <a:off x="457200" y="91763"/>
            <a:ext cx="7543800" cy="972450"/>
          </a:xfrm>
        </p:spPr>
        <p:txBody>
          <a:bodyPr wrap="square" anchor="b">
            <a:normAutofit/>
          </a:bodyPr>
          <a:lstStyle/>
          <a:p>
            <a:r>
              <a:rPr lang="en-US" altLang="en-US" dirty="0"/>
              <a:t>ALK</a:t>
            </a:r>
          </a:p>
        </p:txBody>
      </p:sp>
      <p:pic>
        <p:nvPicPr>
          <p:cNvPr id="40962" name="Picture 2">
            <a:extLst>
              <a:ext uri="{FF2B5EF4-FFF2-40B4-BE49-F238E27FC236}">
                <a16:creationId xmlns:a16="http://schemas.microsoft.com/office/drawing/2014/main" id="{A4DA4B4A-04FF-3252-FE7F-1B5ED5AA47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8200" y="1432072"/>
            <a:ext cx="4038600" cy="30289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 name="Picture 5" descr="gene-pie2.png">
            <a:extLst>
              <a:ext uri="{FF2B5EF4-FFF2-40B4-BE49-F238E27FC236}">
                <a16:creationId xmlns:a16="http://schemas.microsoft.com/office/drawing/2014/main" id="{D18A87E4-4E0A-3C11-B9ED-4D1AC151C34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57200" y="1541251"/>
            <a:ext cx="4038600" cy="281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logo for a fitness center&#10;&#10;Description automatically generated">
            <a:extLst>
              <a:ext uri="{FF2B5EF4-FFF2-40B4-BE49-F238E27FC236}">
                <a16:creationId xmlns:a16="http://schemas.microsoft.com/office/drawing/2014/main" id="{70D65D56-4564-B21F-1249-1DC7A40CF0BE}"/>
              </a:ext>
            </a:extLst>
          </p:cNvPr>
          <p:cNvPicPr>
            <a:picLocks noChangeAspect="1"/>
          </p:cNvPicPr>
          <p:nvPr/>
        </p:nvPicPr>
        <p:blipFill>
          <a:blip r:embed="rId4"/>
          <a:stretch>
            <a:fillRect/>
          </a:stretch>
        </p:blipFill>
        <p:spPr>
          <a:xfrm>
            <a:off x="7697019" y="4716092"/>
            <a:ext cx="908868" cy="225577"/>
          </a:xfrm>
          <a:prstGeom prst="rect">
            <a:avLst/>
          </a:prstGeom>
        </p:spPr>
      </p:pic>
      <p:sp>
        <p:nvSpPr>
          <p:cNvPr id="4" name="TextBox 3">
            <a:extLst>
              <a:ext uri="{FF2B5EF4-FFF2-40B4-BE49-F238E27FC236}">
                <a16:creationId xmlns:a16="http://schemas.microsoft.com/office/drawing/2014/main" id="{A592AAA6-9148-335C-112D-20E90A78E297}"/>
              </a:ext>
            </a:extLst>
          </p:cNvPr>
          <p:cNvSpPr txBox="1"/>
          <p:nvPr/>
        </p:nvSpPr>
        <p:spPr>
          <a:xfrm>
            <a:off x="1102937" y="4608370"/>
            <a:ext cx="1883849" cy="215444"/>
          </a:xfrm>
          <a:prstGeom prst="rect">
            <a:avLst/>
          </a:prstGeom>
          <a:noFill/>
        </p:spPr>
        <p:txBody>
          <a:bodyPr wrap="none" rtlCol="0">
            <a:spAutoFit/>
          </a:bodyPr>
          <a:lstStyle/>
          <a:p>
            <a:r>
              <a:rPr lang="en-US" altLang="en-US" sz="800" kern="1200" dirty="0">
                <a:solidFill>
                  <a:srgbClr val="020C38"/>
                </a:solidFill>
                <a:latin typeface="Arial" panose="020B0604020202020204" pitchFamily="34" charset="0"/>
                <a:ea typeface="ＭＳ Ｐゴシック" panose="020B0600070205080204" pitchFamily="34" charset="-128"/>
                <a:cs typeface="+mn-cs"/>
              </a:rPr>
              <a:t>Presented by: Bruce E. Johnson, MD</a:t>
            </a:r>
            <a:endParaRPr lang="en-US" altLang="en-US" sz="3200" dirty="0">
              <a:solidFill>
                <a:srgbClr val="020C38"/>
              </a:solidFill>
              <a:cs typeface="+mn-cs"/>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ctromagnetic navigation bronchoscopic localization versus percutaneous  CT‐guided localization for thoracoscopic resection of small pulmonary  nodules - Yang - 2021 - Thoracic Cancer - Wiley Online Library">
            <a:extLst>
              <a:ext uri="{FF2B5EF4-FFF2-40B4-BE49-F238E27FC236}">
                <a16:creationId xmlns:a16="http://schemas.microsoft.com/office/drawing/2014/main" id="{D0DFC72E-211A-7019-BFEB-CF58D49EFD8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1596" b="7311"/>
          <a:stretch/>
        </p:blipFill>
        <p:spPr bwMode="auto">
          <a:xfrm>
            <a:off x="15" y="2382"/>
            <a:ext cx="9143985" cy="51434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E2D311A-1B76-6BBF-3685-4DC8ED1502EC}"/>
              </a:ext>
            </a:extLst>
          </p:cNvPr>
          <p:cNvSpPr>
            <a:spLocks noGrp="1"/>
          </p:cNvSpPr>
          <p:nvPr>
            <p:ph type="ctrTitle"/>
          </p:nvPr>
        </p:nvSpPr>
        <p:spPr>
          <a:xfrm>
            <a:off x="-212391" y="3709655"/>
            <a:ext cx="6963156" cy="3007097"/>
          </a:xfrm>
        </p:spPr>
        <p:txBody>
          <a:bodyPr>
            <a:normAutofit/>
          </a:bodyPr>
          <a:lstStyle/>
          <a:p>
            <a:r>
              <a:rPr lang="en-US" dirty="0">
                <a:solidFill>
                  <a:srgbClr val="FFFFFF"/>
                </a:solidFill>
              </a:rPr>
              <a:t>Complimentary navigation techniques</a:t>
            </a:r>
          </a:p>
        </p:txBody>
      </p:sp>
    </p:spTree>
    <p:extLst>
      <p:ext uri="{BB962C8B-B14F-4D97-AF65-F5344CB8AC3E}">
        <p14:creationId xmlns:p14="http://schemas.microsoft.com/office/powerpoint/2010/main" val="38562194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B448C-7EB9-089F-DB3E-90784A58D5FD}"/>
              </a:ext>
            </a:extLst>
          </p:cNvPr>
          <p:cNvSpPr>
            <a:spLocks noGrp="1"/>
          </p:cNvSpPr>
          <p:nvPr>
            <p:ph type="title"/>
          </p:nvPr>
        </p:nvSpPr>
        <p:spPr>
          <a:xfrm>
            <a:off x="1641543" y="1887696"/>
            <a:ext cx="5859723" cy="258605"/>
          </a:xfrm>
        </p:spPr>
        <p:txBody>
          <a:bodyPr/>
          <a:lstStyle/>
          <a:p>
            <a:pPr>
              <a:defRPr/>
            </a:pPr>
            <a:r>
              <a:rPr lang="en-US" sz="525" kern="1200" dirty="0">
                <a:solidFill>
                  <a:schemeClr val="tx1"/>
                </a:solidFill>
                <a:ea typeface="+mn-ea"/>
                <a:cs typeface="+mn-cs"/>
              </a:rPr>
              <a:t>Slide 4</a:t>
            </a:r>
          </a:p>
        </p:txBody>
      </p:sp>
      <p:pic>
        <p:nvPicPr>
          <p:cNvPr id="41986" name="Picture 2">
            <a:extLst>
              <a:ext uri="{FF2B5EF4-FFF2-40B4-BE49-F238E27FC236}">
                <a16:creationId xmlns:a16="http://schemas.microsoft.com/office/drawing/2014/main" id="{17B98DCA-2EC7-B7BB-6722-F1083C9FE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028" y="5959"/>
            <a:ext cx="6773779" cy="485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2B841EB-A246-727A-E452-7FCEF4D1E09F}"/>
              </a:ext>
            </a:extLst>
          </p:cNvPr>
          <p:cNvSpPr txBox="1">
            <a:spLocks/>
          </p:cNvSpPr>
          <p:nvPr/>
        </p:nvSpPr>
        <p:spPr bwMode="auto">
          <a:xfrm>
            <a:off x="1274491" y="4862247"/>
            <a:ext cx="6635538" cy="286015"/>
          </a:xfrm>
          <a:prstGeom prst="rect">
            <a:avLst/>
          </a:prstGeom>
          <a:noFill/>
          <a:ln>
            <a:noFill/>
          </a:ln>
          <a:effectLst/>
        </p:spPr>
        <p:txBody>
          <a:bodyPr lIns="0" tIns="0" rIns="0" bIns="0" anchor="ct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343220">
              <a:defRPr/>
            </a:pPr>
            <a:r>
              <a:rPr lang="en-US" sz="901" dirty="0">
                <a:solidFill>
                  <a:srgbClr val="020C38"/>
                </a:solidFill>
                <a:latin typeface="Arial"/>
              </a:rPr>
              <a:t>Presented By Leena Gandhi at 2014 ASCO Annual Meeting</a:t>
            </a:r>
          </a:p>
        </p:txBody>
      </p:sp>
      <p:pic>
        <p:nvPicPr>
          <p:cNvPr id="3" name="Picture 2" descr="A logo for a fitness center&#10;&#10;Description automatically generated">
            <a:extLst>
              <a:ext uri="{FF2B5EF4-FFF2-40B4-BE49-F238E27FC236}">
                <a16:creationId xmlns:a16="http://schemas.microsoft.com/office/drawing/2014/main" id="{F8FABCE0-6648-BE7D-E450-4B31BFE76043}"/>
              </a:ext>
            </a:extLst>
          </p:cNvPr>
          <p:cNvPicPr>
            <a:picLocks noChangeAspect="1"/>
          </p:cNvPicPr>
          <p:nvPr/>
        </p:nvPicPr>
        <p:blipFill>
          <a:blip r:embed="rId3"/>
          <a:stretch>
            <a:fillRect/>
          </a:stretch>
        </p:blipFill>
        <p:spPr>
          <a:xfrm>
            <a:off x="8048270" y="4749458"/>
            <a:ext cx="908868" cy="225577"/>
          </a:xfrm>
          <a:prstGeom prst="rect">
            <a:avLst/>
          </a:prstGeom>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Oval 45">
            <a:extLst>
              <a:ext uri="{FF2B5EF4-FFF2-40B4-BE49-F238E27FC236}">
                <a16:creationId xmlns:a16="http://schemas.microsoft.com/office/drawing/2014/main" id="{1E0C33E9-6174-0932-9AA5-900FEE623318}"/>
              </a:ext>
            </a:extLst>
          </p:cNvPr>
          <p:cNvSpPr>
            <a:spLocks noChangeArrowheads="1"/>
          </p:cNvSpPr>
          <p:nvPr/>
        </p:nvSpPr>
        <p:spPr bwMode="auto">
          <a:xfrm>
            <a:off x="4072667" y="3601400"/>
            <a:ext cx="827059" cy="196635"/>
          </a:xfrm>
          <a:prstGeom prst="ellipse">
            <a:avLst/>
          </a:prstGeom>
          <a:solidFill>
            <a:srgbClr val="660066"/>
          </a:solidFill>
          <a:ln w="9525">
            <a:solidFill>
              <a:srgbClr val="000000"/>
            </a:solidFill>
            <a:round/>
            <a:headEnd/>
            <a:tailEnd/>
          </a:ln>
          <a:effectLst>
            <a:outerShdw blurRad="50800" dist="38100" dir="2700000" algn="tl" rotWithShape="0">
              <a:srgbClr val="808080">
                <a:alpha val="39998"/>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6440">
              <a:defRPr/>
            </a:pPr>
            <a:r>
              <a:rPr lang="en-US" altLang="en-US" sz="751">
                <a:solidFill>
                  <a:srgbClr val="FFFFCC"/>
                </a:solidFill>
                <a:effectLst>
                  <a:outerShdw blurRad="38100" dist="38100" dir="2700000" algn="tl">
                    <a:srgbClr val="000000"/>
                  </a:outerShdw>
                </a:effectLst>
                <a:cs typeface="+mn-cs"/>
              </a:rPr>
              <a:t>MEK/ERK</a:t>
            </a:r>
          </a:p>
        </p:txBody>
      </p:sp>
      <p:cxnSp>
        <p:nvCxnSpPr>
          <p:cNvPr id="37" name="Straight Connector 36">
            <a:extLst>
              <a:ext uri="{FF2B5EF4-FFF2-40B4-BE49-F238E27FC236}">
                <a16:creationId xmlns:a16="http://schemas.microsoft.com/office/drawing/2014/main" id="{21B435FA-857F-FA5D-D427-8D846864CBB8}"/>
              </a:ext>
            </a:extLst>
          </p:cNvPr>
          <p:cNvCxnSpPr>
            <a:cxnSpLocks noChangeShapeType="1"/>
          </p:cNvCxnSpPr>
          <p:nvPr/>
        </p:nvCxnSpPr>
        <p:spPr bwMode="auto">
          <a:xfrm>
            <a:off x="3479186" y="1980651"/>
            <a:ext cx="2045004" cy="0"/>
          </a:xfrm>
          <a:prstGeom prst="line">
            <a:avLst/>
          </a:prstGeom>
          <a:noFill/>
          <a:ln w="12700">
            <a:solidFill>
              <a:schemeClr val="tx1"/>
            </a:solidFill>
            <a:round/>
            <a:headEnd/>
            <a:tailEnd/>
          </a:ln>
          <a:effectLst>
            <a:outerShdw blurRad="40000" dist="20000" dir="5400000" rotWithShape="0">
              <a:srgbClr val="808080">
                <a:alpha val="37999"/>
              </a:srgbClr>
            </a:outerShdw>
          </a:effectLst>
        </p:spPr>
      </p:cxnSp>
      <p:sp>
        <p:nvSpPr>
          <p:cNvPr id="22" name="Rectangle 21">
            <a:extLst>
              <a:ext uri="{FF2B5EF4-FFF2-40B4-BE49-F238E27FC236}">
                <a16:creationId xmlns:a16="http://schemas.microsoft.com/office/drawing/2014/main" id="{916B021B-9C07-8855-3D89-5A51104E4672}"/>
              </a:ext>
            </a:extLst>
          </p:cNvPr>
          <p:cNvSpPr>
            <a:spLocks noChangeArrowheads="1"/>
          </p:cNvSpPr>
          <p:nvPr/>
        </p:nvSpPr>
        <p:spPr bwMode="auto">
          <a:xfrm>
            <a:off x="4470704" y="2339362"/>
            <a:ext cx="588713" cy="107255"/>
          </a:xfrm>
          <a:prstGeom prst="rect">
            <a:avLst/>
          </a:prstGeom>
          <a:solidFill>
            <a:srgbClr val="66CCFF"/>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defTabSz="686440">
              <a:defRPr/>
            </a:pPr>
            <a:r>
              <a:rPr lang="en-US" sz="788" dirty="0">
                <a:solidFill>
                  <a:srgbClr val="000000"/>
                </a:solidFill>
                <a:latin typeface="Calibri"/>
                <a:ea typeface="ＭＳ Ｐゴシック" panose="020B0600070205080204" pitchFamily="34" charset="-128"/>
                <a:cs typeface="Calibri"/>
              </a:rPr>
              <a:t>ALK</a:t>
            </a:r>
          </a:p>
        </p:txBody>
      </p:sp>
      <p:sp>
        <p:nvSpPr>
          <p:cNvPr id="54" name="Rectangle 53">
            <a:extLst>
              <a:ext uri="{FF2B5EF4-FFF2-40B4-BE49-F238E27FC236}">
                <a16:creationId xmlns:a16="http://schemas.microsoft.com/office/drawing/2014/main" id="{C700C140-A5A2-807F-2A19-5E4AB316B31C}"/>
              </a:ext>
            </a:extLst>
          </p:cNvPr>
          <p:cNvSpPr>
            <a:spLocks noChangeArrowheads="1"/>
          </p:cNvSpPr>
          <p:nvPr/>
        </p:nvSpPr>
        <p:spPr bwMode="auto">
          <a:xfrm>
            <a:off x="4470704" y="2488327"/>
            <a:ext cx="588713" cy="107255"/>
          </a:xfrm>
          <a:prstGeom prst="rect">
            <a:avLst/>
          </a:prstGeom>
          <a:solidFill>
            <a:srgbClr val="66CCFF"/>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defTabSz="686440">
              <a:defRPr/>
            </a:pPr>
            <a:r>
              <a:rPr lang="en-US" sz="788" dirty="0">
                <a:solidFill>
                  <a:srgbClr val="000000"/>
                </a:solidFill>
                <a:latin typeface="Calibri"/>
                <a:ea typeface="ＭＳ Ｐゴシック" panose="020B0600070205080204" pitchFamily="34" charset="-128"/>
                <a:cs typeface="Calibri"/>
              </a:rPr>
              <a:t>ALK</a:t>
            </a:r>
          </a:p>
        </p:txBody>
      </p:sp>
      <p:sp>
        <p:nvSpPr>
          <p:cNvPr id="24" name="TextBox 23">
            <a:extLst>
              <a:ext uri="{FF2B5EF4-FFF2-40B4-BE49-F238E27FC236}">
                <a16:creationId xmlns:a16="http://schemas.microsoft.com/office/drawing/2014/main" id="{959F29CA-0484-D97A-E36C-3FF774B04B44}"/>
              </a:ext>
            </a:extLst>
          </p:cNvPr>
          <p:cNvSpPr txBox="1"/>
          <p:nvPr/>
        </p:nvSpPr>
        <p:spPr>
          <a:xfrm>
            <a:off x="3591209" y="426638"/>
            <a:ext cx="1570943" cy="277127"/>
          </a:xfrm>
          <a:prstGeom prst="rect">
            <a:avLst/>
          </a:prstGeom>
          <a:noFill/>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6440">
              <a:defRPr/>
            </a:pPr>
            <a:r>
              <a:rPr lang="en-US" altLang="en-US" sz="1201" b="1">
                <a:solidFill>
                  <a:srgbClr val="CCFFCC"/>
                </a:solidFill>
                <a:effectLst>
                  <a:outerShdw blurRad="38100" dist="38100" dir="2700000" algn="tl">
                    <a:srgbClr val="C0C0C0"/>
                  </a:outerShdw>
                </a:effectLst>
                <a:cs typeface="+mn-cs"/>
              </a:rPr>
              <a:t>Gene Fusions</a:t>
            </a:r>
            <a:r>
              <a:rPr lang="en-US" altLang="en-US" sz="901" b="1">
                <a:solidFill>
                  <a:srgbClr val="CCFFCC"/>
                </a:solidFill>
                <a:effectLst>
                  <a:outerShdw blurRad="38100" dist="38100" dir="2700000" algn="tl">
                    <a:srgbClr val="C0C0C0"/>
                  </a:outerShdw>
                </a:effectLst>
                <a:cs typeface="+mn-cs"/>
              </a:rPr>
              <a:t>	</a:t>
            </a:r>
          </a:p>
        </p:txBody>
      </p:sp>
      <p:sp>
        <p:nvSpPr>
          <p:cNvPr id="5" name="Arc 4">
            <a:extLst>
              <a:ext uri="{FF2B5EF4-FFF2-40B4-BE49-F238E27FC236}">
                <a16:creationId xmlns:a16="http://schemas.microsoft.com/office/drawing/2014/main" id="{A68DC5BA-C604-8922-F939-56D7F87B163D}"/>
              </a:ext>
            </a:extLst>
          </p:cNvPr>
          <p:cNvSpPr>
            <a:spLocks/>
          </p:cNvSpPr>
          <p:nvPr/>
        </p:nvSpPr>
        <p:spPr bwMode="auto">
          <a:xfrm rot="-2705009">
            <a:off x="1514624" y="1123204"/>
            <a:ext cx="6494914" cy="7227826"/>
          </a:xfrm>
          <a:custGeom>
            <a:avLst/>
            <a:gdLst>
              <a:gd name="T0" fmla="*/ 4779245 w 8651875"/>
              <a:gd name="T1" fmla="*/ 26504 h 9628187"/>
              <a:gd name="T2" fmla="*/ 8553790 w 8651875"/>
              <a:gd name="T3" fmla="*/ 3794766 h 9628187"/>
              <a:gd name="T4" fmla="*/ 0 60000 65536"/>
              <a:gd name="T5" fmla="*/ 0 60000 65536"/>
            </a:gdLst>
            <a:ahLst/>
            <a:cxnLst>
              <a:cxn ang="T4">
                <a:pos x="T0" y="T1"/>
              </a:cxn>
              <a:cxn ang="T5">
                <a:pos x="T2" y="T3"/>
              </a:cxn>
            </a:cxnLst>
            <a:rect l="0" t="0" r="r" b="b"/>
            <a:pathLst>
              <a:path w="8651875" h="9628187" stroke="0">
                <a:moveTo>
                  <a:pt x="4779245" y="26504"/>
                </a:moveTo>
                <a:cubicBezTo>
                  <a:pt x="6636420" y="244274"/>
                  <a:pt x="8158378" y="1763699"/>
                  <a:pt x="8553790" y="3794766"/>
                </a:cubicBezTo>
                <a:lnTo>
                  <a:pt x="4325938" y="4814094"/>
                </a:lnTo>
                <a:lnTo>
                  <a:pt x="4779245" y="26504"/>
                </a:lnTo>
                <a:close/>
              </a:path>
              <a:path w="8651875" h="9628187" fill="none">
                <a:moveTo>
                  <a:pt x="4779245" y="26504"/>
                </a:moveTo>
                <a:cubicBezTo>
                  <a:pt x="6636420" y="244274"/>
                  <a:pt x="8158378" y="1763699"/>
                  <a:pt x="8553790" y="3794766"/>
                </a:cubicBezTo>
              </a:path>
            </a:pathLst>
          </a:custGeom>
          <a:noFill/>
          <a:ln w="25400" cap="flat" cmpd="sng">
            <a:solidFill>
              <a:schemeClr val="accent1"/>
            </a:solidFill>
            <a:prstDash val="solid"/>
            <a:round/>
            <a:headEnd/>
            <a:tailEnd/>
          </a:ln>
          <a:effectLst>
            <a:outerShdw blurRad="40000" dist="20000" dir="5400000" rotWithShape="0">
              <a:srgbClr val="000000">
                <a:alpha val="37999"/>
              </a:srgbClr>
            </a:outerShdw>
          </a:effectLst>
        </p:spPr>
        <p:txBody>
          <a:bodyPr anchor="ctr"/>
          <a:lstStyle/>
          <a:p>
            <a:pPr defTabSz="686440" eaLnBrk="0" hangingPunct="0">
              <a:defRPr/>
            </a:pPr>
            <a:endParaRPr lang="en-US" sz="1802">
              <a:solidFill>
                <a:srgbClr val="020C38"/>
              </a:solidFill>
              <a:latin typeface="Arial" panose="020B0604020202020204" pitchFamily="34" charset="0"/>
              <a:ea typeface="ＭＳ Ｐゴシック" panose="020B0600070205080204" pitchFamily="34" charset="-128"/>
              <a:cs typeface="+mn-cs"/>
            </a:endParaRPr>
          </a:p>
        </p:txBody>
      </p:sp>
      <p:sp>
        <p:nvSpPr>
          <p:cNvPr id="12" name="Oval 11">
            <a:extLst>
              <a:ext uri="{FF2B5EF4-FFF2-40B4-BE49-F238E27FC236}">
                <a16:creationId xmlns:a16="http://schemas.microsoft.com/office/drawing/2014/main" id="{AD2910A7-6FAD-5369-600D-4D32A0347D76}"/>
              </a:ext>
            </a:extLst>
          </p:cNvPr>
          <p:cNvSpPr>
            <a:spLocks noChangeArrowheads="1"/>
          </p:cNvSpPr>
          <p:nvPr/>
        </p:nvSpPr>
        <p:spPr bwMode="auto">
          <a:xfrm>
            <a:off x="2475752" y="1169085"/>
            <a:ext cx="438556" cy="184717"/>
          </a:xfrm>
          <a:prstGeom prst="ellipse">
            <a:avLst/>
          </a:prstGeom>
          <a:solidFill>
            <a:srgbClr val="FFFEB3"/>
          </a:solidFill>
          <a:ln w="9525">
            <a:solidFill>
              <a:srgbClr val="000000"/>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525" dirty="0">
                <a:solidFill>
                  <a:srgbClr val="FFFFCC"/>
                </a:solidFill>
                <a:latin typeface="Calibri"/>
                <a:ea typeface="ＭＳ Ｐゴシック" panose="020B0600070205080204" pitchFamily="34" charset="-128"/>
                <a:cs typeface="Calibri"/>
              </a:rPr>
              <a:t>Ligand</a:t>
            </a:r>
          </a:p>
        </p:txBody>
      </p:sp>
      <p:sp>
        <p:nvSpPr>
          <p:cNvPr id="13" name="TextBox 12">
            <a:extLst>
              <a:ext uri="{FF2B5EF4-FFF2-40B4-BE49-F238E27FC236}">
                <a16:creationId xmlns:a16="http://schemas.microsoft.com/office/drawing/2014/main" id="{7FAEC2CE-E941-2172-34C9-3D9C839D555C}"/>
              </a:ext>
            </a:extLst>
          </p:cNvPr>
          <p:cNvSpPr txBox="1"/>
          <p:nvPr/>
        </p:nvSpPr>
        <p:spPr>
          <a:xfrm>
            <a:off x="1175935" y="2108166"/>
            <a:ext cx="1334020" cy="461921"/>
          </a:xfrm>
          <a:prstGeom prst="rect">
            <a:avLst/>
          </a:prstGeom>
          <a:noFill/>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6440">
              <a:defRPr/>
            </a:pPr>
            <a:r>
              <a:rPr lang="en-US" altLang="en-US" sz="1201" b="1">
                <a:solidFill>
                  <a:srgbClr val="020C38"/>
                </a:solidFill>
                <a:effectLst>
                  <a:outerShdw blurRad="38100" dist="38100" dir="2700000" algn="tl">
                    <a:srgbClr val="C0C0C0"/>
                  </a:outerShdw>
                </a:effectLst>
                <a:cs typeface="+mn-cs"/>
              </a:rPr>
              <a:t>Ligand-induced</a:t>
            </a:r>
          </a:p>
          <a:p>
            <a:pPr algn="ctr" defTabSz="686440">
              <a:defRPr/>
            </a:pPr>
            <a:r>
              <a:rPr lang="en-US" altLang="en-US" sz="1201" b="1">
                <a:solidFill>
                  <a:srgbClr val="020C38"/>
                </a:solidFill>
                <a:effectLst>
                  <a:outerShdw blurRad="38100" dist="38100" dir="2700000" algn="tl">
                    <a:srgbClr val="C0C0C0"/>
                  </a:outerShdw>
                </a:effectLst>
                <a:cs typeface="+mn-cs"/>
              </a:rPr>
              <a:t>dimerization</a:t>
            </a:r>
          </a:p>
        </p:txBody>
      </p:sp>
      <p:sp>
        <p:nvSpPr>
          <p:cNvPr id="14" name="TextBox 13">
            <a:extLst>
              <a:ext uri="{FF2B5EF4-FFF2-40B4-BE49-F238E27FC236}">
                <a16:creationId xmlns:a16="http://schemas.microsoft.com/office/drawing/2014/main" id="{751FF15F-904E-5134-6A53-C14E45B7BCA7}"/>
              </a:ext>
            </a:extLst>
          </p:cNvPr>
          <p:cNvSpPr txBox="1"/>
          <p:nvPr/>
        </p:nvSpPr>
        <p:spPr>
          <a:xfrm>
            <a:off x="6745711" y="17876"/>
            <a:ext cx="1008609" cy="461921"/>
          </a:xfrm>
          <a:prstGeom prst="rect">
            <a:avLst/>
          </a:prstGeom>
          <a:noFill/>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6440">
              <a:defRPr/>
            </a:pPr>
            <a:r>
              <a:rPr lang="en-US" altLang="en-US" sz="1201" b="1">
                <a:solidFill>
                  <a:srgbClr val="020C38"/>
                </a:solidFill>
                <a:effectLst>
                  <a:outerShdw blurRad="38100" dist="38100" dir="2700000" algn="tl">
                    <a:srgbClr val="C0C0C0"/>
                  </a:outerShdw>
                </a:effectLst>
                <a:cs typeface="+mn-cs"/>
              </a:rPr>
              <a:t>Activating</a:t>
            </a:r>
          </a:p>
          <a:p>
            <a:pPr defTabSz="686440">
              <a:defRPr/>
            </a:pPr>
            <a:r>
              <a:rPr lang="en-US" altLang="en-US" sz="1201" b="1">
                <a:solidFill>
                  <a:srgbClr val="020C38"/>
                </a:solidFill>
                <a:effectLst>
                  <a:outerShdw blurRad="38100" dist="38100" dir="2700000" algn="tl">
                    <a:srgbClr val="C0C0C0"/>
                  </a:outerShdw>
                </a:effectLst>
                <a:cs typeface="+mn-cs"/>
              </a:rPr>
              <a:t>Mutations</a:t>
            </a:r>
            <a:r>
              <a:rPr lang="en-US" altLang="en-US" sz="901">
                <a:solidFill>
                  <a:srgbClr val="020C38"/>
                </a:solidFill>
                <a:effectLst>
                  <a:outerShdw blurRad="38100" dist="38100" dir="2700000" algn="tl">
                    <a:srgbClr val="C0C0C0"/>
                  </a:outerShdw>
                </a:effectLst>
                <a:cs typeface="+mn-cs"/>
              </a:rPr>
              <a:t>   </a:t>
            </a:r>
          </a:p>
        </p:txBody>
      </p:sp>
      <p:sp>
        <p:nvSpPr>
          <p:cNvPr id="20" name="Rectangle 19">
            <a:extLst>
              <a:ext uri="{FF2B5EF4-FFF2-40B4-BE49-F238E27FC236}">
                <a16:creationId xmlns:a16="http://schemas.microsoft.com/office/drawing/2014/main" id="{40940101-F0F2-1A8E-BB88-BFEB63D8B8A9}"/>
              </a:ext>
            </a:extLst>
          </p:cNvPr>
          <p:cNvSpPr>
            <a:spLocks noChangeArrowheads="1"/>
          </p:cNvSpPr>
          <p:nvPr/>
        </p:nvSpPr>
        <p:spPr bwMode="auto">
          <a:xfrm>
            <a:off x="3876032" y="2339362"/>
            <a:ext cx="588713" cy="107255"/>
          </a:xfrm>
          <a:prstGeom prst="rect">
            <a:avLst/>
          </a:prstGeom>
          <a:solidFill>
            <a:srgbClr val="408000"/>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6440">
              <a:defRPr/>
            </a:pPr>
            <a:r>
              <a:rPr lang="en-US" altLang="en-US" sz="676">
                <a:solidFill>
                  <a:srgbClr val="000000"/>
                </a:solidFill>
                <a:latin typeface="Calibri" panose="020F0502020204030204" pitchFamily="34" charset="0"/>
                <a:cs typeface="+mn-cs"/>
              </a:rPr>
              <a:t>5’ partner</a:t>
            </a:r>
          </a:p>
        </p:txBody>
      </p:sp>
      <p:sp>
        <p:nvSpPr>
          <p:cNvPr id="25" name="Oval 24">
            <a:extLst>
              <a:ext uri="{FF2B5EF4-FFF2-40B4-BE49-F238E27FC236}">
                <a16:creationId xmlns:a16="http://schemas.microsoft.com/office/drawing/2014/main" id="{0A66ED99-3807-95F6-A956-5A04A1EE76FF}"/>
              </a:ext>
            </a:extLst>
          </p:cNvPr>
          <p:cNvSpPr>
            <a:spLocks noChangeAspect="1"/>
          </p:cNvSpPr>
          <p:nvPr/>
        </p:nvSpPr>
        <p:spPr bwMode="auto">
          <a:xfrm>
            <a:off x="4887809" y="2519312"/>
            <a:ext cx="153732" cy="157308"/>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27" name="Oval 26">
            <a:extLst>
              <a:ext uri="{FF2B5EF4-FFF2-40B4-BE49-F238E27FC236}">
                <a16:creationId xmlns:a16="http://schemas.microsoft.com/office/drawing/2014/main" id="{A92D79A2-9706-5454-201F-9F0288D9ECEC}"/>
              </a:ext>
            </a:extLst>
          </p:cNvPr>
          <p:cNvSpPr>
            <a:spLocks noChangeAspect="1"/>
          </p:cNvSpPr>
          <p:nvPr/>
        </p:nvSpPr>
        <p:spPr bwMode="auto">
          <a:xfrm>
            <a:off x="4894959" y="2253557"/>
            <a:ext cx="153732" cy="157308"/>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cxnSp>
        <p:nvCxnSpPr>
          <p:cNvPr id="10" name="Straight Arrow Connector 9">
            <a:extLst>
              <a:ext uri="{FF2B5EF4-FFF2-40B4-BE49-F238E27FC236}">
                <a16:creationId xmlns:a16="http://schemas.microsoft.com/office/drawing/2014/main" id="{E4C9DB3D-A7B5-711C-39BB-F5CA5B310DD2}"/>
              </a:ext>
            </a:extLst>
          </p:cNvPr>
          <p:cNvCxnSpPr>
            <a:cxnSpLocks noChangeShapeType="1"/>
          </p:cNvCxnSpPr>
          <p:nvPr/>
        </p:nvCxnSpPr>
        <p:spPr bwMode="auto">
          <a:xfrm>
            <a:off x="3124051" y="2702838"/>
            <a:ext cx="1319242" cy="424255"/>
          </a:xfrm>
          <a:prstGeom prst="straightConnector1">
            <a:avLst/>
          </a:prstGeom>
          <a:noFill/>
          <a:ln w="57150">
            <a:solidFill>
              <a:srgbClr val="FFFFFF"/>
            </a:solidFill>
            <a:round/>
            <a:headEnd/>
            <a:tailEnd type="triangle" w="med" len="med"/>
          </a:ln>
          <a:effectLst>
            <a:outerShdw blurRad="40000" dist="20000" dir="5400000" rotWithShape="0">
              <a:srgbClr val="808080">
                <a:alpha val="37999"/>
              </a:srgbClr>
            </a:outerShdw>
          </a:effectLst>
        </p:spPr>
      </p:cxnSp>
      <p:cxnSp>
        <p:nvCxnSpPr>
          <p:cNvPr id="34" name="Straight Arrow Connector 33">
            <a:extLst>
              <a:ext uri="{FF2B5EF4-FFF2-40B4-BE49-F238E27FC236}">
                <a16:creationId xmlns:a16="http://schemas.microsoft.com/office/drawing/2014/main" id="{CC304FA8-B4D7-FB5C-F8C1-5A2C3CFDECC8}"/>
              </a:ext>
            </a:extLst>
          </p:cNvPr>
          <p:cNvCxnSpPr>
            <a:cxnSpLocks noChangeShapeType="1"/>
          </p:cNvCxnSpPr>
          <p:nvPr/>
        </p:nvCxnSpPr>
        <p:spPr bwMode="auto">
          <a:xfrm flipH="1">
            <a:off x="4532673" y="2702838"/>
            <a:ext cx="1320434" cy="424255"/>
          </a:xfrm>
          <a:prstGeom prst="straightConnector1">
            <a:avLst/>
          </a:prstGeom>
          <a:noFill/>
          <a:ln w="57150">
            <a:solidFill>
              <a:srgbClr val="FFFFFF"/>
            </a:solidFill>
            <a:round/>
            <a:headEnd/>
            <a:tailEnd type="triangle" w="med" len="med"/>
          </a:ln>
          <a:effectLst>
            <a:outerShdw blurRad="40000" dist="20000" dir="5400000" rotWithShape="0">
              <a:srgbClr val="808080">
                <a:alpha val="37999"/>
              </a:srgbClr>
            </a:outerShdw>
          </a:effectLst>
        </p:spPr>
      </p:cxnSp>
      <p:cxnSp>
        <p:nvCxnSpPr>
          <p:cNvPr id="38" name="Straight Arrow Connector 37">
            <a:extLst>
              <a:ext uri="{FF2B5EF4-FFF2-40B4-BE49-F238E27FC236}">
                <a16:creationId xmlns:a16="http://schemas.microsoft.com/office/drawing/2014/main" id="{9151803E-25C7-E251-AA02-06DF1FC34823}"/>
              </a:ext>
            </a:extLst>
          </p:cNvPr>
          <p:cNvCxnSpPr>
            <a:cxnSpLocks noChangeShapeType="1"/>
          </p:cNvCxnSpPr>
          <p:nvPr/>
        </p:nvCxnSpPr>
        <p:spPr bwMode="auto">
          <a:xfrm>
            <a:off x="4486196" y="3851663"/>
            <a:ext cx="0" cy="338451"/>
          </a:xfrm>
          <a:prstGeom prst="straightConnector1">
            <a:avLst/>
          </a:prstGeom>
          <a:noFill/>
          <a:ln w="57150">
            <a:solidFill>
              <a:srgbClr val="FFFFFF"/>
            </a:solidFill>
            <a:round/>
            <a:headEnd/>
            <a:tailEnd type="triangle" w="med" len="med"/>
          </a:ln>
          <a:effectLst>
            <a:outerShdw blurRad="40000" dist="20000" dir="5400000" rotWithShape="0">
              <a:srgbClr val="808080">
                <a:alpha val="37999"/>
              </a:srgbClr>
            </a:outerShdw>
          </a:effectLst>
        </p:spPr>
      </p:cxnSp>
      <p:sp>
        <p:nvSpPr>
          <p:cNvPr id="39" name="TextBox 38">
            <a:extLst>
              <a:ext uri="{FF2B5EF4-FFF2-40B4-BE49-F238E27FC236}">
                <a16:creationId xmlns:a16="http://schemas.microsoft.com/office/drawing/2014/main" id="{55A5404B-CE00-1948-3BFF-F60D953BA264}"/>
              </a:ext>
            </a:extLst>
          </p:cNvPr>
          <p:cNvSpPr txBox="1"/>
          <p:nvPr/>
        </p:nvSpPr>
        <p:spPr>
          <a:xfrm>
            <a:off x="3924240" y="4098351"/>
            <a:ext cx="1156087" cy="646716"/>
          </a:xfrm>
          <a:prstGeom prst="rect">
            <a:avLst/>
          </a:prstGeom>
          <a:noFill/>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6440">
              <a:defRPr/>
            </a:pPr>
            <a:r>
              <a:rPr lang="en-US" altLang="en-US" sz="1201">
                <a:solidFill>
                  <a:srgbClr val="020C38"/>
                </a:solidFill>
                <a:effectLst>
                  <a:outerShdw blurRad="38100" dist="38100" dir="2700000" algn="tl">
                    <a:srgbClr val="C0C0C0"/>
                  </a:outerShdw>
                </a:effectLst>
                <a:cs typeface="+mn-cs"/>
              </a:rPr>
              <a:t>Proliferation</a:t>
            </a:r>
          </a:p>
          <a:p>
            <a:pPr algn="ctr" defTabSz="686440">
              <a:defRPr/>
            </a:pPr>
            <a:r>
              <a:rPr lang="en-US" altLang="en-US" sz="1201">
                <a:solidFill>
                  <a:srgbClr val="020C38"/>
                </a:solidFill>
                <a:effectLst>
                  <a:outerShdw blurRad="38100" dist="38100" dir="2700000" algn="tl">
                    <a:srgbClr val="C0C0C0"/>
                  </a:outerShdw>
                </a:effectLst>
                <a:cs typeface="+mn-cs"/>
              </a:rPr>
              <a:t>Differentiation</a:t>
            </a:r>
          </a:p>
          <a:p>
            <a:pPr algn="ctr" defTabSz="686440">
              <a:defRPr/>
            </a:pPr>
            <a:r>
              <a:rPr lang="en-US" altLang="en-US" sz="1201">
                <a:solidFill>
                  <a:srgbClr val="020C38"/>
                </a:solidFill>
                <a:effectLst>
                  <a:outerShdw blurRad="38100" dist="38100" dir="2700000" algn="tl">
                    <a:srgbClr val="C0C0C0"/>
                  </a:outerShdw>
                </a:effectLst>
                <a:cs typeface="+mn-cs"/>
              </a:rPr>
              <a:t>Anti-apoptosis</a:t>
            </a:r>
          </a:p>
        </p:txBody>
      </p:sp>
      <p:sp>
        <p:nvSpPr>
          <p:cNvPr id="49" name="Oval 48">
            <a:extLst>
              <a:ext uri="{FF2B5EF4-FFF2-40B4-BE49-F238E27FC236}">
                <a16:creationId xmlns:a16="http://schemas.microsoft.com/office/drawing/2014/main" id="{4D3E2C4C-ACBC-F226-6934-EAA47FE838C6}"/>
              </a:ext>
            </a:extLst>
          </p:cNvPr>
          <p:cNvSpPr>
            <a:spLocks noChangeAspect="1"/>
          </p:cNvSpPr>
          <p:nvPr/>
        </p:nvSpPr>
        <p:spPr bwMode="auto">
          <a:xfrm>
            <a:off x="5008172" y="2514545"/>
            <a:ext cx="153733" cy="156117"/>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50" name="Oval 49">
            <a:extLst>
              <a:ext uri="{FF2B5EF4-FFF2-40B4-BE49-F238E27FC236}">
                <a16:creationId xmlns:a16="http://schemas.microsoft.com/office/drawing/2014/main" id="{5B2C5226-263F-6454-81D2-BBF718599A1D}"/>
              </a:ext>
            </a:extLst>
          </p:cNvPr>
          <p:cNvSpPr>
            <a:spLocks noChangeAspect="1"/>
          </p:cNvSpPr>
          <p:nvPr/>
        </p:nvSpPr>
        <p:spPr bwMode="auto">
          <a:xfrm>
            <a:off x="5020090" y="2253557"/>
            <a:ext cx="153733" cy="157308"/>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53" name="Rectangle 52">
            <a:extLst>
              <a:ext uri="{FF2B5EF4-FFF2-40B4-BE49-F238E27FC236}">
                <a16:creationId xmlns:a16="http://schemas.microsoft.com/office/drawing/2014/main" id="{ACCCCD86-4E31-C957-5F0C-58E6B3E627DC}"/>
              </a:ext>
            </a:extLst>
          </p:cNvPr>
          <p:cNvSpPr>
            <a:spLocks noChangeArrowheads="1"/>
          </p:cNvSpPr>
          <p:nvPr/>
        </p:nvSpPr>
        <p:spPr bwMode="auto">
          <a:xfrm>
            <a:off x="3876032" y="2488327"/>
            <a:ext cx="588713" cy="107255"/>
          </a:xfrm>
          <a:prstGeom prst="rect">
            <a:avLst/>
          </a:prstGeom>
          <a:solidFill>
            <a:srgbClr val="408000"/>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6440">
              <a:defRPr/>
            </a:pPr>
            <a:r>
              <a:rPr lang="en-US" altLang="en-US" sz="676">
                <a:solidFill>
                  <a:srgbClr val="000000"/>
                </a:solidFill>
                <a:latin typeface="Calibri" panose="020F0502020204030204" pitchFamily="34" charset="0"/>
                <a:cs typeface="+mn-cs"/>
              </a:rPr>
              <a:t>5’ partner</a:t>
            </a:r>
          </a:p>
        </p:txBody>
      </p:sp>
      <p:cxnSp>
        <p:nvCxnSpPr>
          <p:cNvPr id="55" name="Straight Arrow Connector 54">
            <a:extLst>
              <a:ext uri="{FF2B5EF4-FFF2-40B4-BE49-F238E27FC236}">
                <a16:creationId xmlns:a16="http://schemas.microsoft.com/office/drawing/2014/main" id="{B5E89398-B7FF-C4C7-2207-1EFFBE4C32A4}"/>
              </a:ext>
            </a:extLst>
          </p:cNvPr>
          <p:cNvCxnSpPr>
            <a:cxnSpLocks noChangeShapeType="1"/>
          </p:cNvCxnSpPr>
          <p:nvPr/>
        </p:nvCxnSpPr>
        <p:spPr bwMode="auto">
          <a:xfrm>
            <a:off x="4486196" y="2669469"/>
            <a:ext cx="0" cy="476691"/>
          </a:xfrm>
          <a:prstGeom prst="straightConnector1">
            <a:avLst/>
          </a:prstGeom>
          <a:noFill/>
          <a:ln w="57150">
            <a:solidFill>
              <a:srgbClr val="FFFFFF"/>
            </a:solidFill>
            <a:round/>
            <a:headEnd/>
            <a:tailEnd type="triangle" w="med" len="med"/>
          </a:ln>
          <a:effectLst>
            <a:outerShdw blurRad="50800" dist="38100" dir="2700000" algn="tl" rotWithShape="0">
              <a:srgbClr val="808080">
                <a:alpha val="39998"/>
              </a:srgbClr>
            </a:outerShdw>
          </a:effectLst>
        </p:spPr>
      </p:cxnSp>
      <p:cxnSp>
        <p:nvCxnSpPr>
          <p:cNvPr id="8" name="Straight Connector 7">
            <a:extLst>
              <a:ext uri="{FF2B5EF4-FFF2-40B4-BE49-F238E27FC236}">
                <a16:creationId xmlns:a16="http://schemas.microsoft.com/office/drawing/2014/main" id="{8C2DB22A-EC68-8B73-869F-A6049D5ED6F5}"/>
              </a:ext>
            </a:extLst>
          </p:cNvPr>
          <p:cNvCxnSpPr>
            <a:cxnSpLocks noChangeShapeType="1"/>
          </p:cNvCxnSpPr>
          <p:nvPr/>
        </p:nvCxnSpPr>
        <p:spPr bwMode="auto">
          <a:xfrm>
            <a:off x="3383848" y="257413"/>
            <a:ext cx="0" cy="4372448"/>
          </a:xfrm>
          <a:prstGeom prst="line">
            <a:avLst/>
          </a:prstGeom>
          <a:noFill/>
          <a:ln w="57150">
            <a:solidFill>
              <a:srgbClr val="008000"/>
            </a:solidFill>
            <a:prstDash val="sysDash"/>
            <a:round/>
            <a:headEnd/>
            <a:tailEnd/>
          </a:ln>
          <a:effectLst>
            <a:outerShdw blurRad="40000" dist="20000" dir="5400000" rotWithShape="0">
              <a:srgbClr val="808080">
                <a:alpha val="37999"/>
              </a:srgbClr>
            </a:outerShdw>
          </a:effectLst>
        </p:spPr>
      </p:cxnSp>
      <p:sp>
        <p:nvSpPr>
          <p:cNvPr id="11" name="TextBox 10">
            <a:extLst>
              <a:ext uri="{FF2B5EF4-FFF2-40B4-BE49-F238E27FC236}">
                <a16:creationId xmlns:a16="http://schemas.microsoft.com/office/drawing/2014/main" id="{41039CC3-5D47-9C4B-2032-DCAB2AFFFBC6}"/>
              </a:ext>
            </a:extLst>
          </p:cNvPr>
          <p:cNvSpPr txBox="1"/>
          <p:nvPr/>
        </p:nvSpPr>
        <p:spPr>
          <a:xfrm>
            <a:off x="1139825" y="11918"/>
            <a:ext cx="2261453" cy="369653"/>
          </a:xfrm>
          <a:prstGeom prst="rect">
            <a:avLst/>
          </a:prstGeom>
          <a:noFill/>
          <a:ln>
            <a:solidFill>
              <a:schemeClr val="tx1"/>
            </a:solidFill>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6440">
              <a:defRPr/>
            </a:pPr>
            <a:r>
              <a:rPr lang="en-US" altLang="en-US" sz="1802">
                <a:solidFill>
                  <a:srgbClr val="020C38"/>
                </a:solidFill>
                <a:effectLst>
                  <a:outerShdw blurRad="38100" dist="38100" dir="2700000" algn="tl">
                    <a:srgbClr val="C0C0C0"/>
                  </a:outerShdw>
                </a:effectLst>
                <a:latin typeface="Calibri" panose="020F0502020204030204" pitchFamily="34" charset="0"/>
                <a:cs typeface="+mn-cs"/>
              </a:rPr>
              <a:t>Normal ALK activation</a:t>
            </a:r>
          </a:p>
        </p:txBody>
      </p:sp>
      <p:sp>
        <p:nvSpPr>
          <p:cNvPr id="44" name="TextBox 43">
            <a:extLst>
              <a:ext uri="{FF2B5EF4-FFF2-40B4-BE49-F238E27FC236}">
                <a16:creationId xmlns:a16="http://schemas.microsoft.com/office/drawing/2014/main" id="{692B7ED0-6E32-8360-F533-E959851A40DA}"/>
              </a:ext>
            </a:extLst>
          </p:cNvPr>
          <p:cNvSpPr txBox="1"/>
          <p:nvPr/>
        </p:nvSpPr>
        <p:spPr>
          <a:xfrm>
            <a:off x="3427942" y="0"/>
            <a:ext cx="2549352" cy="369653"/>
          </a:xfrm>
          <a:prstGeom prst="rect">
            <a:avLst/>
          </a:prstGeom>
          <a:noFill/>
          <a:ln>
            <a:solidFill>
              <a:schemeClr val="tx1"/>
            </a:solidFill>
          </a:ln>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6440">
              <a:defRPr/>
            </a:pPr>
            <a:r>
              <a:rPr lang="en-US" altLang="en-US" sz="1802">
                <a:solidFill>
                  <a:srgbClr val="020C38"/>
                </a:solidFill>
                <a:effectLst>
                  <a:outerShdw blurRad="38100" dist="38100" dir="2700000" algn="tl">
                    <a:srgbClr val="C0C0C0"/>
                  </a:outerShdw>
                </a:effectLst>
                <a:latin typeface="Calibri" panose="020F0502020204030204" pitchFamily="34" charset="0"/>
                <a:cs typeface="+mn-cs"/>
              </a:rPr>
              <a:t>Oncogenic ALK activation</a:t>
            </a:r>
          </a:p>
        </p:txBody>
      </p:sp>
      <p:sp>
        <p:nvSpPr>
          <p:cNvPr id="21" name="Oval 20">
            <a:extLst>
              <a:ext uri="{FF2B5EF4-FFF2-40B4-BE49-F238E27FC236}">
                <a16:creationId xmlns:a16="http://schemas.microsoft.com/office/drawing/2014/main" id="{7784C7BB-2E55-989C-95A0-2CDA437931AA}"/>
              </a:ext>
            </a:extLst>
          </p:cNvPr>
          <p:cNvSpPr>
            <a:spLocks noChangeArrowheads="1"/>
          </p:cNvSpPr>
          <p:nvPr/>
        </p:nvSpPr>
        <p:spPr bwMode="auto">
          <a:xfrm>
            <a:off x="4072667" y="3422641"/>
            <a:ext cx="827059" cy="195443"/>
          </a:xfrm>
          <a:prstGeom prst="ellipse">
            <a:avLst/>
          </a:prstGeom>
          <a:solidFill>
            <a:srgbClr val="008000"/>
          </a:solidFill>
          <a:ln w="9525">
            <a:solidFill>
              <a:srgbClr val="000000"/>
            </a:solidFill>
            <a:round/>
            <a:headEnd/>
            <a:tailEnd/>
          </a:ln>
          <a:effectLst>
            <a:outerShdw blurRad="50800" dist="38100" dir="2700000" algn="tl" rotWithShape="0">
              <a:srgbClr val="808080">
                <a:alpha val="39998"/>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6440">
              <a:defRPr/>
            </a:pPr>
            <a:r>
              <a:rPr lang="en-US" altLang="en-US" sz="751">
                <a:solidFill>
                  <a:srgbClr val="FFFFCC"/>
                </a:solidFill>
                <a:effectLst>
                  <a:outerShdw blurRad="38100" dist="38100" dir="2700000" algn="tl">
                    <a:srgbClr val="000000"/>
                  </a:outerShdw>
                </a:effectLst>
                <a:cs typeface="+mn-cs"/>
              </a:rPr>
              <a:t>PI3K/AKT</a:t>
            </a:r>
          </a:p>
        </p:txBody>
      </p:sp>
      <p:sp>
        <p:nvSpPr>
          <p:cNvPr id="56" name="Oval 55">
            <a:extLst>
              <a:ext uri="{FF2B5EF4-FFF2-40B4-BE49-F238E27FC236}">
                <a16:creationId xmlns:a16="http://schemas.microsoft.com/office/drawing/2014/main" id="{0C82937A-5D9B-FAFA-7C4E-29FC4ECA8F5D}"/>
              </a:ext>
            </a:extLst>
          </p:cNvPr>
          <p:cNvSpPr>
            <a:spLocks noChangeArrowheads="1"/>
          </p:cNvSpPr>
          <p:nvPr/>
        </p:nvSpPr>
        <p:spPr bwMode="auto">
          <a:xfrm>
            <a:off x="4072667" y="3223623"/>
            <a:ext cx="827059" cy="195443"/>
          </a:xfrm>
          <a:prstGeom prst="ellipse">
            <a:avLst/>
          </a:prstGeom>
          <a:solidFill>
            <a:srgbClr val="3366FF"/>
          </a:solidFill>
          <a:ln w="9525">
            <a:solidFill>
              <a:srgbClr val="000000"/>
            </a:solidFill>
            <a:round/>
            <a:headEnd/>
            <a:tailEnd/>
          </a:ln>
          <a:effectLst>
            <a:outerShdw blurRad="50800" dist="38100" dir="2700000" algn="tl" rotWithShape="0">
              <a:srgbClr val="808080">
                <a:alpha val="39998"/>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6440">
              <a:defRPr/>
            </a:pPr>
            <a:r>
              <a:rPr lang="en-US" altLang="en-US" sz="751">
                <a:solidFill>
                  <a:srgbClr val="FFFFCC"/>
                </a:solidFill>
                <a:effectLst>
                  <a:outerShdw blurRad="38100" dist="38100" dir="2700000" algn="tl">
                    <a:srgbClr val="000000"/>
                  </a:outerShdw>
                </a:effectLst>
                <a:cs typeface="+mn-cs"/>
              </a:rPr>
              <a:t>JAK/STAT</a:t>
            </a:r>
          </a:p>
        </p:txBody>
      </p:sp>
      <p:sp>
        <p:nvSpPr>
          <p:cNvPr id="57" name="Rectangle 56">
            <a:extLst>
              <a:ext uri="{FF2B5EF4-FFF2-40B4-BE49-F238E27FC236}">
                <a16:creationId xmlns:a16="http://schemas.microsoft.com/office/drawing/2014/main" id="{8BE7B47C-E616-2FC2-16BE-4D4868A448C6}"/>
              </a:ext>
            </a:extLst>
          </p:cNvPr>
          <p:cNvSpPr>
            <a:spLocks noChangeArrowheads="1"/>
          </p:cNvSpPr>
          <p:nvPr/>
        </p:nvSpPr>
        <p:spPr bwMode="auto">
          <a:xfrm rot="3542691">
            <a:off x="2153986" y="1911531"/>
            <a:ext cx="1096389" cy="104872"/>
          </a:xfrm>
          <a:prstGeom prst="rect">
            <a:avLst/>
          </a:prstGeom>
          <a:solidFill>
            <a:srgbClr val="66CCFF"/>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defTabSz="686440">
              <a:defRPr/>
            </a:pPr>
            <a:r>
              <a:rPr lang="en-US" sz="788" dirty="0">
                <a:solidFill>
                  <a:srgbClr val="000000"/>
                </a:solidFill>
                <a:latin typeface="Calibri"/>
                <a:ea typeface="ＭＳ Ｐゴシック" panose="020B0600070205080204" pitchFamily="34" charset="-128"/>
                <a:cs typeface="Calibri"/>
              </a:rPr>
              <a:t>ALK</a:t>
            </a:r>
          </a:p>
        </p:txBody>
      </p:sp>
      <p:sp>
        <p:nvSpPr>
          <p:cNvPr id="4" name="TextBox 3">
            <a:extLst>
              <a:ext uri="{FF2B5EF4-FFF2-40B4-BE49-F238E27FC236}">
                <a16:creationId xmlns:a16="http://schemas.microsoft.com/office/drawing/2014/main" id="{879A0ACB-6222-3750-8486-21DCC66B23B4}"/>
              </a:ext>
            </a:extLst>
          </p:cNvPr>
          <p:cNvSpPr txBox="1"/>
          <p:nvPr/>
        </p:nvSpPr>
        <p:spPr>
          <a:xfrm>
            <a:off x="1175577" y="2589624"/>
            <a:ext cx="1909147" cy="600677"/>
          </a:xfrm>
          <a:prstGeom prst="rect">
            <a:avLst/>
          </a:prstGeom>
          <a:noFill/>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14513" indent="-214513" defTabSz="686440">
              <a:buFont typeface="Arial" panose="020B0604020202020204" pitchFamily="34" charset="0"/>
              <a:buChar char="•"/>
              <a:defRPr/>
            </a:pPr>
            <a:r>
              <a:rPr lang="en-US" altLang="en-US" sz="826">
                <a:solidFill>
                  <a:srgbClr val="020C38"/>
                </a:solidFill>
                <a:effectLst>
                  <a:outerShdw blurRad="38100" dist="38100" dir="2700000" algn="tl">
                    <a:srgbClr val="C0C0C0"/>
                  </a:outerShdw>
                </a:effectLst>
                <a:cs typeface="+mn-cs"/>
              </a:rPr>
              <a:t>Developmentally regulated</a:t>
            </a:r>
          </a:p>
          <a:p>
            <a:pPr marL="214513" indent="-214513" defTabSz="686440">
              <a:buFont typeface="Arial" panose="020B0604020202020204" pitchFamily="34" charset="0"/>
              <a:buChar char="•"/>
              <a:defRPr/>
            </a:pPr>
            <a:r>
              <a:rPr lang="en-US" altLang="en-US" sz="826">
                <a:solidFill>
                  <a:srgbClr val="020C38"/>
                </a:solidFill>
                <a:effectLst>
                  <a:outerShdw blurRad="38100" dist="38100" dir="2700000" algn="tl">
                    <a:srgbClr val="C0C0C0"/>
                  </a:outerShdw>
                </a:effectLst>
                <a:cs typeface="+mn-cs"/>
              </a:rPr>
              <a:t>Adult human expression restricted to small intestine, nervous system and testes</a:t>
            </a:r>
          </a:p>
        </p:txBody>
      </p:sp>
      <p:sp>
        <p:nvSpPr>
          <p:cNvPr id="58" name="TextBox 57">
            <a:extLst>
              <a:ext uri="{FF2B5EF4-FFF2-40B4-BE49-F238E27FC236}">
                <a16:creationId xmlns:a16="http://schemas.microsoft.com/office/drawing/2014/main" id="{540A9F03-68DE-916F-7D3F-4E1A56562C59}"/>
              </a:ext>
            </a:extLst>
          </p:cNvPr>
          <p:cNvSpPr txBox="1"/>
          <p:nvPr/>
        </p:nvSpPr>
        <p:spPr>
          <a:xfrm>
            <a:off x="5830464" y="514826"/>
            <a:ext cx="2031896" cy="727763"/>
          </a:xfrm>
          <a:prstGeom prst="rect">
            <a:avLst/>
          </a:prstGeom>
          <a:noFill/>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14513" indent="-214513" defTabSz="686440">
              <a:buFont typeface="Arial" panose="020B0604020202020204" pitchFamily="34" charset="0"/>
              <a:buChar char="•"/>
              <a:defRPr/>
            </a:pPr>
            <a:r>
              <a:rPr lang="en-US" altLang="en-US" sz="826">
                <a:solidFill>
                  <a:srgbClr val="020C38"/>
                </a:solidFill>
                <a:effectLst>
                  <a:outerShdw blurRad="38100" dist="38100" dir="2700000" algn="tl">
                    <a:srgbClr val="C0C0C0"/>
                  </a:outerShdw>
                </a:effectLst>
                <a:cs typeface="+mn-cs"/>
              </a:rPr>
              <a:t>In cancers that occur in tissues that normally express full length ALK?</a:t>
            </a:r>
          </a:p>
          <a:p>
            <a:pPr marL="214513" indent="-214513" defTabSz="686440">
              <a:buFont typeface="Arial" panose="020B0604020202020204" pitchFamily="34" charset="0"/>
              <a:buChar char="•"/>
              <a:defRPr/>
            </a:pPr>
            <a:r>
              <a:rPr lang="en-US" altLang="en-US" sz="826">
                <a:solidFill>
                  <a:srgbClr val="020C38"/>
                </a:solidFill>
                <a:effectLst>
                  <a:outerShdw blurRad="38100" dist="38100" dir="2700000" algn="tl">
                    <a:srgbClr val="C0C0C0"/>
                  </a:outerShdw>
                </a:effectLst>
                <a:cs typeface="+mn-cs"/>
              </a:rPr>
              <a:t>Or re-express full-length ALK during malignant transformation?</a:t>
            </a:r>
          </a:p>
        </p:txBody>
      </p:sp>
      <p:sp>
        <p:nvSpPr>
          <p:cNvPr id="59" name="TextBox 58">
            <a:extLst>
              <a:ext uri="{FF2B5EF4-FFF2-40B4-BE49-F238E27FC236}">
                <a16:creationId xmlns:a16="http://schemas.microsoft.com/office/drawing/2014/main" id="{C7D21469-D696-809A-C1FD-58F0CEF9E303}"/>
              </a:ext>
            </a:extLst>
          </p:cNvPr>
          <p:cNvSpPr txBox="1"/>
          <p:nvPr/>
        </p:nvSpPr>
        <p:spPr>
          <a:xfrm>
            <a:off x="3520896" y="628041"/>
            <a:ext cx="2083140" cy="727763"/>
          </a:xfrm>
          <a:prstGeom prst="rect">
            <a:avLst/>
          </a:prstGeom>
          <a:noFill/>
        </p:spPr>
        <p:txBody>
          <a:bodyPr>
            <a:spAutoFit/>
          </a:bodyPr>
          <a:lstStyle>
            <a:lvl1pPr marL="285750" indent="-28575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214513" indent="-214513" defTabSz="686440">
              <a:buFont typeface="Arial" panose="020B0604020202020204" pitchFamily="34" charset="0"/>
              <a:buChar char="•"/>
              <a:defRPr/>
            </a:pPr>
            <a:r>
              <a:rPr lang="en-US" altLang="en-US" sz="826">
                <a:solidFill>
                  <a:srgbClr val="020C38"/>
                </a:solidFill>
                <a:effectLst>
                  <a:outerShdw blurRad="38100" dist="38100" dir="2700000" algn="tl">
                    <a:srgbClr val="C0C0C0"/>
                  </a:outerShdw>
                </a:effectLst>
                <a:cs typeface="+mn-cs"/>
              </a:rPr>
              <a:t>Promoter of 5’ gene fusion partner drives expression of developmentally silenced ALK</a:t>
            </a:r>
          </a:p>
          <a:p>
            <a:pPr marL="214513" indent="-214513" defTabSz="686440">
              <a:buFont typeface="Arial" panose="020B0604020202020204" pitchFamily="34" charset="0"/>
              <a:buChar char="•"/>
              <a:defRPr/>
            </a:pPr>
            <a:r>
              <a:rPr lang="en-US" altLang="en-US" sz="826">
                <a:solidFill>
                  <a:srgbClr val="020C38"/>
                </a:solidFill>
                <a:effectLst>
                  <a:outerShdw blurRad="38100" dist="38100" dir="2700000" algn="tl">
                    <a:srgbClr val="C0C0C0"/>
                  </a:outerShdw>
                </a:effectLst>
                <a:cs typeface="+mn-cs"/>
              </a:rPr>
              <a:t>5’ fusion partner dimerization domains mediate activation of ALK</a:t>
            </a:r>
          </a:p>
        </p:txBody>
      </p:sp>
      <p:sp>
        <p:nvSpPr>
          <p:cNvPr id="61" name="Rectangle 60">
            <a:extLst>
              <a:ext uri="{FF2B5EF4-FFF2-40B4-BE49-F238E27FC236}">
                <a16:creationId xmlns:a16="http://schemas.microsoft.com/office/drawing/2014/main" id="{CCBAF2C2-3F55-72C2-427B-9ADA2A722424}"/>
              </a:ext>
            </a:extLst>
          </p:cNvPr>
          <p:cNvSpPr>
            <a:spLocks noChangeArrowheads="1"/>
          </p:cNvSpPr>
          <p:nvPr/>
        </p:nvSpPr>
        <p:spPr bwMode="auto">
          <a:xfrm rot="3542691">
            <a:off x="2268391" y="1850753"/>
            <a:ext cx="1096389" cy="104872"/>
          </a:xfrm>
          <a:prstGeom prst="rect">
            <a:avLst/>
          </a:prstGeom>
          <a:solidFill>
            <a:srgbClr val="66CCFF"/>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defTabSz="686440">
              <a:defRPr/>
            </a:pPr>
            <a:r>
              <a:rPr lang="en-US" sz="788" dirty="0">
                <a:solidFill>
                  <a:srgbClr val="000000"/>
                </a:solidFill>
                <a:latin typeface="Calibri"/>
                <a:ea typeface="ＭＳ Ｐゴシック" panose="020B0600070205080204" pitchFamily="34" charset="-128"/>
                <a:cs typeface="Calibri"/>
              </a:rPr>
              <a:t>ALK</a:t>
            </a:r>
          </a:p>
        </p:txBody>
      </p:sp>
      <p:sp>
        <p:nvSpPr>
          <p:cNvPr id="62" name="Oval 61">
            <a:extLst>
              <a:ext uri="{FF2B5EF4-FFF2-40B4-BE49-F238E27FC236}">
                <a16:creationId xmlns:a16="http://schemas.microsoft.com/office/drawing/2014/main" id="{4EAB2439-26C7-55A9-2155-1F8540305CA8}"/>
              </a:ext>
            </a:extLst>
          </p:cNvPr>
          <p:cNvSpPr>
            <a:spLocks noChangeArrowheads="1"/>
          </p:cNvSpPr>
          <p:nvPr/>
        </p:nvSpPr>
        <p:spPr bwMode="auto">
          <a:xfrm>
            <a:off x="2103933" y="979600"/>
            <a:ext cx="438556" cy="184718"/>
          </a:xfrm>
          <a:prstGeom prst="ellipse">
            <a:avLst/>
          </a:prstGeom>
          <a:solidFill>
            <a:srgbClr val="FFFEB3"/>
          </a:solidFill>
          <a:ln w="9525">
            <a:solidFill>
              <a:srgbClr val="000000"/>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525" dirty="0">
                <a:solidFill>
                  <a:srgbClr val="FFFFCC"/>
                </a:solidFill>
                <a:latin typeface="Calibri"/>
                <a:ea typeface="ＭＳ Ｐゴシック" panose="020B0600070205080204" pitchFamily="34" charset="-128"/>
                <a:cs typeface="Calibri"/>
              </a:rPr>
              <a:t>Ligand</a:t>
            </a:r>
          </a:p>
        </p:txBody>
      </p:sp>
      <p:sp>
        <p:nvSpPr>
          <p:cNvPr id="63" name="Oval 62">
            <a:extLst>
              <a:ext uri="{FF2B5EF4-FFF2-40B4-BE49-F238E27FC236}">
                <a16:creationId xmlns:a16="http://schemas.microsoft.com/office/drawing/2014/main" id="{565E6ADB-10CF-DAA8-4746-BB1ACF8FD0A5}"/>
              </a:ext>
            </a:extLst>
          </p:cNvPr>
          <p:cNvSpPr>
            <a:spLocks noChangeArrowheads="1"/>
          </p:cNvSpPr>
          <p:nvPr/>
        </p:nvSpPr>
        <p:spPr bwMode="auto">
          <a:xfrm>
            <a:off x="2018128" y="1263231"/>
            <a:ext cx="438556" cy="183526"/>
          </a:xfrm>
          <a:prstGeom prst="ellipse">
            <a:avLst/>
          </a:prstGeom>
          <a:solidFill>
            <a:srgbClr val="FFFEB3"/>
          </a:solidFill>
          <a:ln w="9525">
            <a:solidFill>
              <a:srgbClr val="000000"/>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525" dirty="0">
                <a:solidFill>
                  <a:srgbClr val="FFFFCC"/>
                </a:solidFill>
                <a:latin typeface="Calibri"/>
                <a:ea typeface="ＭＳ Ｐゴシック" panose="020B0600070205080204" pitchFamily="34" charset="-128"/>
                <a:cs typeface="Calibri"/>
              </a:rPr>
              <a:t>Ligand</a:t>
            </a:r>
          </a:p>
        </p:txBody>
      </p:sp>
      <p:sp>
        <p:nvSpPr>
          <p:cNvPr id="3" name="Oval 2">
            <a:extLst>
              <a:ext uri="{FF2B5EF4-FFF2-40B4-BE49-F238E27FC236}">
                <a16:creationId xmlns:a16="http://schemas.microsoft.com/office/drawing/2014/main" id="{F821A92E-6591-076A-B00B-CFAFEC1EB02B}"/>
              </a:ext>
            </a:extLst>
          </p:cNvPr>
          <p:cNvSpPr>
            <a:spLocks noChangeAspect="1"/>
          </p:cNvSpPr>
          <p:nvPr/>
        </p:nvSpPr>
        <p:spPr bwMode="auto">
          <a:xfrm>
            <a:off x="3090684" y="2195162"/>
            <a:ext cx="153732" cy="156117"/>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26" name="Oval 25">
            <a:extLst>
              <a:ext uri="{FF2B5EF4-FFF2-40B4-BE49-F238E27FC236}">
                <a16:creationId xmlns:a16="http://schemas.microsoft.com/office/drawing/2014/main" id="{F910F42B-5180-61F2-82BC-5D619C704991}"/>
              </a:ext>
            </a:extLst>
          </p:cNvPr>
          <p:cNvSpPr>
            <a:spLocks noChangeAspect="1"/>
          </p:cNvSpPr>
          <p:nvPr/>
        </p:nvSpPr>
        <p:spPr bwMode="auto">
          <a:xfrm>
            <a:off x="2802286" y="2366771"/>
            <a:ext cx="153732" cy="156117"/>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47" name="Oval 46">
            <a:extLst>
              <a:ext uri="{FF2B5EF4-FFF2-40B4-BE49-F238E27FC236}">
                <a16:creationId xmlns:a16="http://schemas.microsoft.com/office/drawing/2014/main" id="{1D4ACB9E-5766-3339-53AF-E6352C856484}"/>
              </a:ext>
            </a:extLst>
          </p:cNvPr>
          <p:cNvSpPr>
            <a:spLocks noChangeAspect="1"/>
          </p:cNvSpPr>
          <p:nvPr/>
        </p:nvSpPr>
        <p:spPr bwMode="auto">
          <a:xfrm>
            <a:off x="2721248" y="2241639"/>
            <a:ext cx="153732" cy="156116"/>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48" name="Oval 47">
            <a:extLst>
              <a:ext uri="{FF2B5EF4-FFF2-40B4-BE49-F238E27FC236}">
                <a16:creationId xmlns:a16="http://schemas.microsoft.com/office/drawing/2014/main" id="{5C0E0788-F106-3407-052B-FF4E3D63871E}"/>
              </a:ext>
            </a:extLst>
          </p:cNvPr>
          <p:cNvSpPr>
            <a:spLocks noChangeAspect="1"/>
          </p:cNvSpPr>
          <p:nvPr/>
        </p:nvSpPr>
        <p:spPr bwMode="auto">
          <a:xfrm>
            <a:off x="2990579" y="2073606"/>
            <a:ext cx="153732" cy="156117"/>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66" name="Rectangle 65">
            <a:extLst>
              <a:ext uri="{FF2B5EF4-FFF2-40B4-BE49-F238E27FC236}">
                <a16:creationId xmlns:a16="http://schemas.microsoft.com/office/drawing/2014/main" id="{CD745681-3F33-934B-3F51-DB661BEE04AA}"/>
              </a:ext>
            </a:extLst>
          </p:cNvPr>
          <p:cNvSpPr>
            <a:spLocks noChangeArrowheads="1"/>
          </p:cNvSpPr>
          <p:nvPr/>
        </p:nvSpPr>
        <p:spPr bwMode="auto">
          <a:xfrm>
            <a:off x="4843714" y="1930599"/>
            <a:ext cx="588713" cy="107255"/>
          </a:xfrm>
          <a:prstGeom prst="rect">
            <a:avLst/>
          </a:prstGeom>
          <a:solidFill>
            <a:srgbClr val="66FFFF"/>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defTabSz="686440">
              <a:defRPr/>
            </a:pPr>
            <a:r>
              <a:rPr lang="en-US" sz="788" dirty="0">
                <a:solidFill>
                  <a:srgbClr val="000000"/>
                </a:solidFill>
                <a:latin typeface="Calibri"/>
                <a:ea typeface="ＭＳ Ｐゴシック" panose="020B0600070205080204" pitchFamily="34" charset="-128"/>
                <a:cs typeface="Calibri"/>
              </a:rPr>
              <a:t>ALK</a:t>
            </a:r>
          </a:p>
        </p:txBody>
      </p:sp>
      <p:sp>
        <p:nvSpPr>
          <p:cNvPr id="67" name="Rectangle 66">
            <a:extLst>
              <a:ext uri="{FF2B5EF4-FFF2-40B4-BE49-F238E27FC236}">
                <a16:creationId xmlns:a16="http://schemas.microsoft.com/office/drawing/2014/main" id="{3DF3FC5A-63D8-7F26-1E8F-735D2A0E3B41}"/>
              </a:ext>
            </a:extLst>
          </p:cNvPr>
          <p:cNvSpPr>
            <a:spLocks noChangeArrowheads="1"/>
          </p:cNvSpPr>
          <p:nvPr/>
        </p:nvSpPr>
        <p:spPr bwMode="auto">
          <a:xfrm>
            <a:off x="4154896" y="1930599"/>
            <a:ext cx="588713" cy="107255"/>
          </a:xfrm>
          <a:prstGeom prst="rect">
            <a:avLst/>
          </a:prstGeom>
          <a:solidFill>
            <a:srgbClr val="CCFFCC"/>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686440">
              <a:defRPr/>
            </a:pPr>
            <a:r>
              <a:rPr lang="en-US" altLang="en-US" sz="676">
                <a:solidFill>
                  <a:srgbClr val="000000"/>
                </a:solidFill>
                <a:latin typeface="Calibri" panose="020F0502020204030204" pitchFamily="34" charset="0"/>
                <a:cs typeface="+mn-cs"/>
              </a:rPr>
              <a:t>5’ partner</a:t>
            </a:r>
          </a:p>
        </p:txBody>
      </p:sp>
      <p:sp>
        <p:nvSpPr>
          <p:cNvPr id="68" name="Rectangle 67">
            <a:extLst>
              <a:ext uri="{FF2B5EF4-FFF2-40B4-BE49-F238E27FC236}">
                <a16:creationId xmlns:a16="http://schemas.microsoft.com/office/drawing/2014/main" id="{D7CB1FB6-D1DE-55A7-7BD6-64583F725F09}"/>
              </a:ext>
            </a:extLst>
          </p:cNvPr>
          <p:cNvSpPr>
            <a:spLocks noChangeArrowheads="1"/>
          </p:cNvSpPr>
          <p:nvPr/>
        </p:nvSpPr>
        <p:spPr bwMode="auto">
          <a:xfrm>
            <a:off x="3570949" y="1930599"/>
            <a:ext cx="474308" cy="107255"/>
          </a:xfrm>
          <a:prstGeom prst="rect">
            <a:avLst/>
          </a:prstGeom>
          <a:solidFill>
            <a:srgbClr val="CCFFCC"/>
          </a:solidFill>
          <a:ln w="9525">
            <a:solidFill>
              <a:srgbClr val="000000"/>
            </a:solidFill>
            <a:miter lim="800000"/>
            <a:headEnd/>
            <a:tailEnd/>
          </a:ln>
          <a:effectLst>
            <a:outerShdw blurRad="50800" dist="38100" dir="2700000" algn="tl" rotWithShape="0">
              <a:srgbClr val="808080">
                <a:alpha val="39998"/>
              </a:srgbClr>
            </a:outerShdw>
          </a:effectLst>
        </p:spPr>
        <p:txBody>
          <a:bodyPr anchor="ctr"/>
          <a:lstStyle/>
          <a:p>
            <a:pPr algn="ctr" defTabSz="686440">
              <a:defRPr/>
            </a:pPr>
            <a:r>
              <a:rPr lang="en-US" sz="676" dirty="0">
                <a:solidFill>
                  <a:srgbClr val="000000"/>
                </a:solidFill>
                <a:latin typeface="Calibri"/>
                <a:ea typeface="ＭＳ Ｐゴシック" panose="020B0600070205080204" pitchFamily="34" charset="-128"/>
                <a:cs typeface="Calibri"/>
              </a:rPr>
              <a:t>promoter</a:t>
            </a:r>
          </a:p>
        </p:txBody>
      </p:sp>
      <p:sp>
        <p:nvSpPr>
          <p:cNvPr id="64" name="Rectangle 63">
            <a:extLst>
              <a:ext uri="{FF2B5EF4-FFF2-40B4-BE49-F238E27FC236}">
                <a16:creationId xmlns:a16="http://schemas.microsoft.com/office/drawing/2014/main" id="{B96E8AAC-AAFF-7187-66FB-76FF58D92636}"/>
              </a:ext>
            </a:extLst>
          </p:cNvPr>
          <p:cNvSpPr>
            <a:spLocks noChangeArrowheads="1"/>
          </p:cNvSpPr>
          <p:nvPr/>
        </p:nvSpPr>
        <p:spPr bwMode="auto">
          <a:xfrm rot="18057309" flipH="1">
            <a:off x="5652897" y="1850753"/>
            <a:ext cx="1096389" cy="104872"/>
          </a:xfrm>
          <a:prstGeom prst="rect">
            <a:avLst/>
          </a:prstGeom>
          <a:solidFill>
            <a:srgbClr val="66CCFF"/>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defTabSz="686440">
              <a:defRPr/>
            </a:pPr>
            <a:r>
              <a:rPr lang="en-US" sz="788" dirty="0">
                <a:solidFill>
                  <a:srgbClr val="000000"/>
                </a:solidFill>
                <a:latin typeface="Calibri"/>
                <a:ea typeface="ＭＳ Ｐゴシック" panose="020B0600070205080204" pitchFamily="34" charset="-128"/>
                <a:cs typeface="Calibri"/>
              </a:rPr>
              <a:t>ALK</a:t>
            </a:r>
          </a:p>
        </p:txBody>
      </p:sp>
      <p:sp>
        <p:nvSpPr>
          <p:cNvPr id="65" name="Rectangle 64">
            <a:extLst>
              <a:ext uri="{FF2B5EF4-FFF2-40B4-BE49-F238E27FC236}">
                <a16:creationId xmlns:a16="http://schemas.microsoft.com/office/drawing/2014/main" id="{5EC3B54C-DF65-4FE6-D0CC-8F292A45128C}"/>
              </a:ext>
            </a:extLst>
          </p:cNvPr>
          <p:cNvSpPr>
            <a:spLocks noChangeArrowheads="1"/>
          </p:cNvSpPr>
          <p:nvPr/>
        </p:nvSpPr>
        <p:spPr bwMode="auto">
          <a:xfrm rot="18057309" flipH="1">
            <a:off x="5764920" y="1922256"/>
            <a:ext cx="1096389" cy="104872"/>
          </a:xfrm>
          <a:prstGeom prst="rect">
            <a:avLst/>
          </a:prstGeom>
          <a:solidFill>
            <a:srgbClr val="66CCFF"/>
          </a:solidFill>
          <a:ln w="9525">
            <a:solidFill>
              <a:srgbClr val="000000"/>
            </a:solidFill>
            <a:miter lim="800000"/>
            <a:headEnd/>
            <a:tailEnd/>
          </a:ln>
          <a:effectLst>
            <a:outerShdw blurRad="40000" dist="23000" dir="5400000" rotWithShape="0">
              <a:srgbClr val="808080">
                <a:alpha val="34998"/>
              </a:srgbClr>
            </a:outerShdw>
          </a:effectLst>
        </p:spPr>
        <p:txBody>
          <a:bodyPr anchor="ctr"/>
          <a:lstStyle/>
          <a:p>
            <a:pPr algn="ctr" defTabSz="686440">
              <a:defRPr/>
            </a:pPr>
            <a:r>
              <a:rPr lang="en-US" sz="788" dirty="0">
                <a:solidFill>
                  <a:srgbClr val="000000"/>
                </a:solidFill>
                <a:latin typeface="Calibri"/>
                <a:ea typeface="ＭＳ Ｐゴシック" panose="020B0600070205080204" pitchFamily="34" charset="-128"/>
                <a:cs typeface="Calibri"/>
              </a:rPr>
              <a:t>ALK</a:t>
            </a:r>
          </a:p>
        </p:txBody>
      </p:sp>
      <p:sp>
        <p:nvSpPr>
          <p:cNvPr id="2" name="Oval 1">
            <a:extLst>
              <a:ext uri="{FF2B5EF4-FFF2-40B4-BE49-F238E27FC236}">
                <a16:creationId xmlns:a16="http://schemas.microsoft.com/office/drawing/2014/main" id="{B4D947FB-55D2-11E2-2CEC-672C928B5062}"/>
              </a:ext>
            </a:extLst>
          </p:cNvPr>
          <p:cNvSpPr>
            <a:spLocks noChangeArrowheads="1"/>
          </p:cNvSpPr>
          <p:nvPr/>
        </p:nvSpPr>
        <p:spPr bwMode="auto">
          <a:xfrm>
            <a:off x="6142697" y="2120084"/>
            <a:ext cx="121556" cy="112022"/>
          </a:xfrm>
          <a:prstGeom prst="ellipse">
            <a:avLst/>
          </a:prstGeom>
          <a:solidFill>
            <a:srgbClr val="FF0000"/>
          </a:solidFill>
          <a:ln w="9525">
            <a:solidFill>
              <a:schemeClr val="bg1"/>
            </a:solidFill>
            <a:round/>
            <a:headEnd/>
            <a:tailEnd/>
          </a:ln>
          <a:effectLst>
            <a:outerShdw blurRad="40000" dist="23000" dir="5400000" rotWithShape="0">
              <a:srgbClr val="808080">
                <a:alpha val="34998"/>
              </a:srgbClr>
            </a:outerShdw>
          </a:effectLst>
        </p:spPr>
        <p:txBody>
          <a:bodyPr anchor="ctr"/>
          <a:lstStyle/>
          <a:p>
            <a:pPr algn="ctr" defTabSz="686440">
              <a:defRPr/>
            </a:pPr>
            <a:endParaRPr lang="en-US" sz="1802">
              <a:solidFill>
                <a:srgbClr val="FFFFCC"/>
              </a:solidFill>
              <a:latin typeface="Calibri"/>
              <a:ea typeface="ＭＳ Ｐゴシック" panose="020B0600070205080204" pitchFamily="34" charset="-128"/>
              <a:cs typeface="Calibri"/>
            </a:endParaRPr>
          </a:p>
        </p:txBody>
      </p:sp>
      <p:sp>
        <p:nvSpPr>
          <p:cNvPr id="45" name="Oval 44">
            <a:extLst>
              <a:ext uri="{FF2B5EF4-FFF2-40B4-BE49-F238E27FC236}">
                <a16:creationId xmlns:a16="http://schemas.microsoft.com/office/drawing/2014/main" id="{854FDD26-95D8-F385-7A7B-8384EE016CAE}"/>
              </a:ext>
            </a:extLst>
          </p:cNvPr>
          <p:cNvSpPr>
            <a:spLocks noChangeArrowheads="1"/>
          </p:cNvSpPr>
          <p:nvPr/>
        </p:nvSpPr>
        <p:spPr bwMode="auto">
          <a:xfrm>
            <a:off x="6005649" y="2047388"/>
            <a:ext cx="121556" cy="113214"/>
          </a:xfrm>
          <a:prstGeom prst="ellipse">
            <a:avLst/>
          </a:prstGeom>
          <a:solidFill>
            <a:srgbClr val="FF0000"/>
          </a:solidFill>
          <a:ln w="9525">
            <a:solidFill>
              <a:schemeClr val="bg1"/>
            </a:solidFill>
            <a:round/>
            <a:headEnd/>
            <a:tailEnd/>
          </a:ln>
          <a:effectLst>
            <a:outerShdw blurRad="40000" dist="23000" dir="5400000" rotWithShape="0">
              <a:srgbClr val="808080">
                <a:alpha val="34998"/>
              </a:srgbClr>
            </a:outerShdw>
          </a:effectLst>
        </p:spPr>
        <p:txBody>
          <a:bodyPr anchor="ctr"/>
          <a:lstStyle/>
          <a:p>
            <a:pPr algn="ctr" defTabSz="686440">
              <a:defRPr/>
            </a:pPr>
            <a:endParaRPr lang="en-US" sz="1802">
              <a:solidFill>
                <a:srgbClr val="FFFFCC"/>
              </a:solidFill>
              <a:latin typeface="Calibri"/>
              <a:ea typeface="ＭＳ Ｐゴシック" panose="020B0600070205080204" pitchFamily="34" charset="-128"/>
              <a:cs typeface="Calibri"/>
            </a:endParaRPr>
          </a:p>
        </p:txBody>
      </p:sp>
      <p:sp>
        <p:nvSpPr>
          <p:cNvPr id="51" name="Oval 50">
            <a:extLst>
              <a:ext uri="{FF2B5EF4-FFF2-40B4-BE49-F238E27FC236}">
                <a16:creationId xmlns:a16="http://schemas.microsoft.com/office/drawing/2014/main" id="{1583CD8B-5127-9EF8-2945-27FD061C199A}"/>
              </a:ext>
            </a:extLst>
          </p:cNvPr>
          <p:cNvSpPr>
            <a:spLocks noChangeAspect="1"/>
          </p:cNvSpPr>
          <p:nvPr/>
        </p:nvSpPr>
        <p:spPr bwMode="auto">
          <a:xfrm>
            <a:off x="5828081" y="2114124"/>
            <a:ext cx="153733" cy="156117"/>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52" name="Oval 51">
            <a:extLst>
              <a:ext uri="{FF2B5EF4-FFF2-40B4-BE49-F238E27FC236}">
                <a16:creationId xmlns:a16="http://schemas.microsoft.com/office/drawing/2014/main" id="{CB15AAD3-4F1F-5689-642A-A2BDB2E7CD07}"/>
              </a:ext>
            </a:extLst>
          </p:cNvPr>
          <p:cNvSpPr>
            <a:spLocks noChangeAspect="1"/>
          </p:cNvSpPr>
          <p:nvPr/>
        </p:nvSpPr>
        <p:spPr bwMode="auto">
          <a:xfrm>
            <a:off x="6062852" y="2239256"/>
            <a:ext cx="153732" cy="156116"/>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28" name="Oval 27">
            <a:extLst>
              <a:ext uri="{FF2B5EF4-FFF2-40B4-BE49-F238E27FC236}">
                <a16:creationId xmlns:a16="http://schemas.microsoft.com/office/drawing/2014/main" id="{0E985D2B-F55C-0880-7C3D-F4A95CA6515A}"/>
              </a:ext>
            </a:extLst>
          </p:cNvPr>
          <p:cNvSpPr>
            <a:spLocks noChangeAspect="1"/>
          </p:cNvSpPr>
          <p:nvPr/>
        </p:nvSpPr>
        <p:spPr bwMode="auto">
          <a:xfrm>
            <a:off x="6004456" y="2363196"/>
            <a:ext cx="153733" cy="157308"/>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18" name="TextBox 17">
            <a:extLst>
              <a:ext uri="{FF2B5EF4-FFF2-40B4-BE49-F238E27FC236}">
                <a16:creationId xmlns:a16="http://schemas.microsoft.com/office/drawing/2014/main" id="{2C4D1F2B-725A-B2FA-5346-98086608D5BB}"/>
              </a:ext>
            </a:extLst>
          </p:cNvPr>
          <p:cNvSpPr txBox="1"/>
          <p:nvPr/>
        </p:nvSpPr>
        <p:spPr>
          <a:xfrm>
            <a:off x="2705755" y="2218997"/>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69" name="TextBox 68">
            <a:extLst>
              <a:ext uri="{FF2B5EF4-FFF2-40B4-BE49-F238E27FC236}">
                <a16:creationId xmlns:a16="http://schemas.microsoft.com/office/drawing/2014/main" id="{20C3AF4F-685F-706E-2686-422AD887DC73}"/>
              </a:ext>
            </a:extLst>
          </p:cNvPr>
          <p:cNvSpPr txBox="1"/>
          <p:nvPr/>
        </p:nvSpPr>
        <p:spPr>
          <a:xfrm>
            <a:off x="2795135" y="2347703"/>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29" name="Oval 28">
            <a:extLst>
              <a:ext uri="{FF2B5EF4-FFF2-40B4-BE49-F238E27FC236}">
                <a16:creationId xmlns:a16="http://schemas.microsoft.com/office/drawing/2014/main" id="{992D37F4-4769-458F-809E-F353DE0F146B}"/>
              </a:ext>
            </a:extLst>
          </p:cNvPr>
          <p:cNvSpPr>
            <a:spLocks noChangeAspect="1"/>
          </p:cNvSpPr>
          <p:nvPr/>
        </p:nvSpPr>
        <p:spPr bwMode="auto">
          <a:xfrm>
            <a:off x="5751810" y="2242831"/>
            <a:ext cx="153733" cy="157308"/>
          </a:xfrm>
          <a:prstGeom prst="ellipse">
            <a:avLst/>
          </a:prstGeom>
          <a:solidFill>
            <a:srgbClr val="456868"/>
          </a:solidFill>
          <a:ln w="9525">
            <a:solidFill>
              <a:schemeClr val="tx1"/>
            </a:solidFill>
            <a:round/>
            <a:headEnd/>
            <a:tailEnd/>
          </a:ln>
          <a:effectLst>
            <a:outerShdw blurRad="40000" dist="23000" dir="5400000" rotWithShape="0">
              <a:srgbClr val="808080">
                <a:alpha val="34998"/>
              </a:srgbClr>
            </a:outerShdw>
          </a:effectLst>
        </p:spPr>
        <p:txBody>
          <a:bodyPr anchor="ctr"/>
          <a:lstStyle/>
          <a:p>
            <a:pPr algn="ctr" defTabSz="686440">
              <a:defRPr/>
            </a:pPr>
            <a:r>
              <a:rPr lang="en-US" sz="751" dirty="0">
                <a:solidFill>
                  <a:srgbClr val="020C38"/>
                </a:solidFill>
                <a:latin typeface="Calibri"/>
                <a:ea typeface="ＭＳ Ｐゴシック" panose="020B0600070205080204" pitchFamily="34" charset="-128"/>
                <a:cs typeface="Calibri"/>
              </a:rPr>
              <a:t>P</a:t>
            </a:r>
          </a:p>
        </p:txBody>
      </p:sp>
      <p:sp>
        <p:nvSpPr>
          <p:cNvPr id="70" name="TextBox 69">
            <a:extLst>
              <a:ext uri="{FF2B5EF4-FFF2-40B4-BE49-F238E27FC236}">
                <a16:creationId xmlns:a16="http://schemas.microsoft.com/office/drawing/2014/main" id="{6889F57A-D625-D13D-83DA-83A941E71FF7}"/>
              </a:ext>
            </a:extLst>
          </p:cNvPr>
          <p:cNvSpPr txBox="1"/>
          <p:nvPr/>
        </p:nvSpPr>
        <p:spPr>
          <a:xfrm>
            <a:off x="3077574" y="2172520"/>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71" name="TextBox 70">
            <a:extLst>
              <a:ext uri="{FF2B5EF4-FFF2-40B4-BE49-F238E27FC236}">
                <a16:creationId xmlns:a16="http://schemas.microsoft.com/office/drawing/2014/main" id="{355C2EFD-F04C-02BA-ABCB-F64F97F7077B}"/>
              </a:ext>
            </a:extLst>
          </p:cNvPr>
          <p:cNvSpPr txBox="1"/>
          <p:nvPr/>
        </p:nvSpPr>
        <p:spPr>
          <a:xfrm>
            <a:off x="2975085" y="2048580"/>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72" name="TextBox 71">
            <a:extLst>
              <a:ext uri="{FF2B5EF4-FFF2-40B4-BE49-F238E27FC236}">
                <a16:creationId xmlns:a16="http://schemas.microsoft.com/office/drawing/2014/main" id="{A9620E40-C038-A0BE-E394-2E2EECF164AA}"/>
              </a:ext>
            </a:extLst>
          </p:cNvPr>
          <p:cNvSpPr txBox="1"/>
          <p:nvPr/>
        </p:nvSpPr>
        <p:spPr>
          <a:xfrm>
            <a:off x="4877082" y="2493094"/>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73" name="TextBox 72">
            <a:extLst>
              <a:ext uri="{FF2B5EF4-FFF2-40B4-BE49-F238E27FC236}">
                <a16:creationId xmlns:a16="http://schemas.microsoft.com/office/drawing/2014/main" id="{6BE744C0-2865-ECDA-016E-A2473F80A6AA}"/>
              </a:ext>
            </a:extLst>
          </p:cNvPr>
          <p:cNvSpPr txBox="1"/>
          <p:nvPr/>
        </p:nvSpPr>
        <p:spPr>
          <a:xfrm>
            <a:off x="4996255" y="2496670"/>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74" name="TextBox 73">
            <a:extLst>
              <a:ext uri="{FF2B5EF4-FFF2-40B4-BE49-F238E27FC236}">
                <a16:creationId xmlns:a16="http://schemas.microsoft.com/office/drawing/2014/main" id="{AF21FF3A-45C2-18EA-3052-2A5554068171}"/>
              </a:ext>
            </a:extLst>
          </p:cNvPr>
          <p:cNvSpPr txBox="1"/>
          <p:nvPr/>
        </p:nvSpPr>
        <p:spPr>
          <a:xfrm>
            <a:off x="5006981" y="2229723"/>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75" name="TextBox 74">
            <a:extLst>
              <a:ext uri="{FF2B5EF4-FFF2-40B4-BE49-F238E27FC236}">
                <a16:creationId xmlns:a16="http://schemas.microsoft.com/office/drawing/2014/main" id="{04C01685-7985-3AB1-7674-73010C0EC77C}"/>
              </a:ext>
            </a:extLst>
          </p:cNvPr>
          <p:cNvSpPr txBox="1"/>
          <p:nvPr/>
        </p:nvSpPr>
        <p:spPr>
          <a:xfrm>
            <a:off x="4871124" y="2229723"/>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76" name="TextBox 75">
            <a:extLst>
              <a:ext uri="{FF2B5EF4-FFF2-40B4-BE49-F238E27FC236}">
                <a16:creationId xmlns:a16="http://schemas.microsoft.com/office/drawing/2014/main" id="{A3015BAB-CE4F-EC32-E3F2-A24100CFB9ED}"/>
              </a:ext>
            </a:extLst>
          </p:cNvPr>
          <p:cNvSpPr txBox="1"/>
          <p:nvPr/>
        </p:nvSpPr>
        <p:spPr>
          <a:xfrm>
            <a:off x="5731551" y="2229723"/>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77" name="TextBox 76">
            <a:extLst>
              <a:ext uri="{FF2B5EF4-FFF2-40B4-BE49-F238E27FC236}">
                <a16:creationId xmlns:a16="http://schemas.microsoft.com/office/drawing/2014/main" id="{3BCBDAB7-D47E-D99B-7501-4ADF5D2822D8}"/>
              </a:ext>
            </a:extLst>
          </p:cNvPr>
          <p:cNvSpPr txBox="1"/>
          <p:nvPr/>
        </p:nvSpPr>
        <p:spPr>
          <a:xfrm>
            <a:off x="5805439" y="2086715"/>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78" name="TextBox 77">
            <a:extLst>
              <a:ext uri="{FF2B5EF4-FFF2-40B4-BE49-F238E27FC236}">
                <a16:creationId xmlns:a16="http://schemas.microsoft.com/office/drawing/2014/main" id="{0F49B184-CF9B-78CA-043C-B9C58E47B986}"/>
              </a:ext>
            </a:extLst>
          </p:cNvPr>
          <p:cNvSpPr txBox="1"/>
          <p:nvPr/>
        </p:nvSpPr>
        <p:spPr>
          <a:xfrm>
            <a:off x="6046167" y="2218997"/>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sp>
        <p:nvSpPr>
          <p:cNvPr id="79" name="TextBox 78">
            <a:extLst>
              <a:ext uri="{FF2B5EF4-FFF2-40B4-BE49-F238E27FC236}">
                <a16:creationId xmlns:a16="http://schemas.microsoft.com/office/drawing/2014/main" id="{85F4285F-08A7-C0F7-0920-489721B05D05}"/>
              </a:ext>
            </a:extLst>
          </p:cNvPr>
          <p:cNvSpPr txBox="1"/>
          <p:nvPr/>
        </p:nvSpPr>
        <p:spPr>
          <a:xfrm>
            <a:off x="5985389" y="2341745"/>
            <a:ext cx="237566" cy="213585"/>
          </a:xfrm>
          <a:prstGeom prst="rect">
            <a:avLst/>
          </a:prstGeom>
          <a:noFill/>
        </p:spPr>
        <p:txBody>
          <a:bodyPr wrap="none">
            <a:spAutoFit/>
          </a:bodyPr>
          <a:lstStyle/>
          <a:p>
            <a:pPr defTabSz="686440">
              <a:defRPr/>
            </a:pPr>
            <a:r>
              <a:rPr lang="en-US" sz="788" dirty="0">
                <a:solidFill>
                  <a:srgbClr val="020C38"/>
                </a:solidFill>
                <a:latin typeface="Calibri"/>
                <a:cs typeface="Calibri"/>
              </a:rPr>
              <a:t>P</a:t>
            </a:r>
          </a:p>
        </p:txBody>
      </p:sp>
      <p:cxnSp>
        <p:nvCxnSpPr>
          <p:cNvPr id="31" name="Straight Arrow Connector 30">
            <a:extLst>
              <a:ext uri="{FF2B5EF4-FFF2-40B4-BE49-F238E27FC236}">
                <a16:creationId xmlns:a16="http://schemas.microsoft.com/office/drawing/2014/main" id="{1659A5EE-F9B8-3FD9-FE87-F91C7B196CCA}"/>
              </a:ext>
            </a:extLst>
          </p:cNvPr>
          <p:cNvCxnSpPr>
            <a:cxnSpLocks noChangeShapeType="1"/>
          </p:cNvCxnSpPr>
          <p:nvPr/>
        </p:nvCxnSpPr>
        <p:spPr bwMode="auto">
          <a:xfrm flipV="1">
            <a:off x="3796186" y="1795933"/>
            <a:ext cx="1365720" cy="4767"/>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p:spPr>
      </p:cxnSp>
      <p:cxnSp>
        <p:nvCxnSpPr>
          <p:cNvPr id="33" name="Straight Connector 32">
            <a:extLst>
              <a:ext uri="{FF2B5EF4-FFF2-40B4-BE49-F238E27FC236}">
                <a16:creationId xmlns:a16="http://schemas.microsoft.com/office/drawing/2014/main" id="{33EC006B-EBC3-833A-045E-4F55074C6CFA}"/>
              </a:ext>
            </a:extLst>
          </p:cNvPr>
          <p:cNvCxnSpPr>
            <a:cxnSpLocks noChangeShapeType="1"/>
          </p:cNvCxnSpPr>
          <p:nvPr/>
        </p:nvCxnSpPr>
        <p:spPr bwMode="auto">
          <a:xfrm>
            <a:off x="3799761" y="1795934"/>
            <a:ext cx="0" cy="129898"/>
          </a:xfrm>
          <a:prstGeom prst="line">
            <a:avLst/>
          </a:prstGeom>
          <a:noFill/>
          <a:ln w="25400">
            <a:solidFill>
              <a:schemeClr val="tx1"/>
            </a:solidFill>
            <a:round/>
            <a:headEnd/>
            <a:tailEnd/>
          </a:ln>
          <a:effectLst>
            <a:outerShdw blurRad="40000" dist="20000" dir="5400000" rotWithShape="0">
              <a:srgbClr val="808080">
                <a:alpha val="37999"/>
              </a:srgbClr>
            </a:outerShdw>
          </a:effectLst>
        </p:spPr>
      </p:cxnSp>
      <p:cxnSp>
        <p:nvCxnSpPr>
          <p:cNvPr id="82" name="Straight Arrow Connector 81">
            <a:extLst>
              <a:ext uri="{FF2B5EF4-FFF2-40B4-BE49-F238E27FC236}">
                <a16:creationId xmlns:a16="http://schemas.microsoft.com/office/drawing/2014/main" id="{4156AD56-F870-012C-464C-5B5EA713E544}"/>
              </a:ext>
            </a:extLst>
          </p:cNvPr>
          <p:cNvCxnSpPr>
            <a:cxnSpLocks noChangeShapeType="1"/>
          </p:cNvCxnSpPr>
          <p:nvPr/>
        </p:nvCxnSpPr>
        <p:spPr bwMode="auto">
          <a:xfrm>
            <a:off x="4464745" y="2105783"/>
            <a:ext cx="5959" cy="184717"/>
          </a:xfrm>
          <a:prstGeom prst="straightConnector1">
            <a:avLst/>
          </a:prstGeom>
          <a:noFill/>
          <a:ln w="25400">
            <a:solidFill>
              <a:schemeClr val="tx1"/>
            </a:solidFill>
            <a:round/>
            <a:headEnd/>
            <a:tailEnd type="arrow" w="med" len="med"/>
          </a:ln>
          <a:effectLst>
            <a:outerShdw blurRad="50800" dist="38100" dir="2700000" algn="tl" rotWithShape="0">
              <a:srgbClr val="808080">
                <a:alpha val="39998"/>
              </a:srgbClr>
            </a:outerShdw>
          </a:effectLst>
        </p:spPr>
      </p:cxnSp>
      <p:sp>
        <p:nvSpPr>
          <p:cNvPr id="81" name="TextBox 80">
            <a:extLst>
              <a:ext uri="{FF2B5EF4-FFF2-40B4-BE49-F238E27FC236}">
                <a16:creationId xmlns:a16="http://schemas.microsoft.com/office/drawing/2014/main" id="{91D58965-4B00-C9C1-BBA1-3DE3B4E19295}"/>
              </a:ext>
            </a:extLst>
          </p:cNvPr>
          <p:cNvSpPr txBox="1"/>
          <p:nvPr/>
        </p:nvSpPr>
        <p:spPr>
          <a:xfrm>
            <a:off x="3935061" y="4731312"/>
            <a:ext cx="2994731" cy="254044"/>
          </a:xfrm>
          <a:prstGeom prst="rect">
            <a:avLst/>
          </a:prstGeom>
          <a:noFill/>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686440">
              <a:defRPr/>
            </a:pPr>
            <a:r>
              <a:rPr lang="en-US" altLang="en-US" sz="1051" dirty="0" err="1">
                <a:solidFill>
                  <a:srgbClr val="020C38"/>
                </a:solidFill>
                <a:effectLst>
                  <a:outerShdw blurRad="38100" dist="38100" dir="2700000" algn="tl">
                    <a:srgbClr val="C0C0C0"/>
                  </a:outerShdw>
                </a:effectLst>
                <a:latin typeface="Helvetica Neue Light" panose="02000403000000020004" pitchFamily="2" charset="0"/>
                <a:cs typeface="+mn-cs"/>
              </a:rPr>
              <a:t>Camidge</a:t>
            </a:r>
            <a:r>
              <a:rPr lang="en-US" altLang="en-US" sz="1051" dirty="0">
                <a:solidFill>
                  <a:srgbClr val="020C38"/>
                </a:solidFill>
                <a:effectLst>
                  <a:outerShdw blurRad="38100" dist="38100" dir="2700000" algn="tl">
                    <a:srgbClr val="C0C0C0"/>
                  </a:outerShdw>
                </a:effectLst>
                <a:latin typeface="Helvetica Neue Light" panose="02000403000000020004" pitchFamily="2" charset="0"/>
                <a:cs typeface="+mn-cs"/>
              </a:rPr>
              <a:t> and </a:t>
            </a:r>
            <a:r>
              <a:rPr lang="en-US" altLang="en-US" sz="1051" dirty="0" err="1">
                <a:solidFill>
                  <a:srgbClr val="020C38"/>
                </a:solidFill>
                <a:effectLst>
                  <a:outerShdw blurRad="38100" dist="38100" dir="2700000" algn="tl">
                    <a:srgbClr val="C0C0C0"/>
                  </a:outerShdw>
                </a:effectLst>
                <a:latin typeface="Helvetica Neue Light" panose="02000403000000020004" pitchFamily="2" charset="0"/>
                <a:cs typeface="+mn-cs"/>
              </a:rPr>
              <a:t>Doebele</a:t>
            </a:r>
            <a:r>
              <a:rPr lang="en-US" altLang="en-US" sz="1051" dirty="0">
                <a:solidFill>
                  <a:srgbClr val="020C38"/>
                </a:solidFill>
                <a:effectLst>
                  <a:outerShdw blurRad="38100" dist="38100" dir="2700000" algn="tl">
                    <a:srgbClr val="C0C0C0"/>
                  </a:outerShdw>
                </a:effectLst>
                <a:latin typeface="Helvetica Neue Light" panose="02000403000000020004" pitchFamily="2" charset="0"/>
                <a:cs typeface="+mn-cs"/>
              </a:rPr>
              <a:t>, </a:t>
            </a:r>
            <a:r>
              <a:rPr lang="en-US" altLang="en-US" sz="1051" i="1" dirty="0">
                <a:solidFill>
                  <a:srgbClr val="020C38"/>
                </a:solidFill>
                <a:effectLst>
                  <a:outerShdw blurRad="38100" dist="38100" dir="2700000" algn="tl">
                    <a:srgbClr val="C0C0C0"/>
                  </a:outerShdw>
                </a:effectLst>
                <a:latin typeface="Helvetica Neue Light" panose="02000403000000020004" pitchFamily="2" charset="0"/>
                <a:cs typeface="+mn-cs"/>
              </a:rPr>
              <a:t>Nat Rev Clin Oncol </a:t>
            </a:r>
            <a:r>
              <a:rPr lang="en-US" altLang="en-US" sz="1051" dirty="0">
                <a:solidFill>
                  <a:srgbClr val="020C38"/>
                </a:solidFill>
                <a:effectLst>
                  <a:outerShdw blurRad="38100" dist="38100" dir="2700000" algn="tl">
                    <a:srgbClr val="C0C0C0"/>
                  </a:outerShdw>
                </a:effectLst>
                <a:latin typeface="Helvetica Neue Light" panose="02000403000000020004" pitchFamily="2" charset="0"/>
                <a:cs typeface="+mn-cs"/>
              </a:rPr>
              <a:t>2012</a:t>
            </a:r>
          </a:p>
        </p:txBody>
      </p:sp>
      <p:sp>
        <p:nvSpPr>
          <p:cNvPr id="6" name="TextBox 5">
            <a:extLst>
              <a:ext uri="{FF2B5EF4-FFF2-40B4-BE49-F238E27FC236}">
                <a16:creationId xmlns:a16="http://schemas.microsoft.com/office/drawing/2014/main" id="{E3024228-A8E3-D63D-449E-0BE4A13575FC}"/>
              </a:ext>
            </a:extLst>
          </p:cNvPr>
          <p:cNvSpPr txBox="1"/>
          <p:nvPr/>
        </p:nvSpPr>
        <p:spPr>
          <a:xfrm>
            <a:off x="1139825" y="3295792"/>
            <a:ext cx="2789319" cy="1663276"/>
          </a:xfrm>
          <a:prstGeom prst="rect">
            <a:avLst/>
          </a:prstGeom>
          <a:noFill/>
          <a:ln w="28575" cmpd="sng">
            <a:solidFill>
              <a:schemeClr val="tx1"/>
            </a:solidFill>
          </a:ln>
        </p:spPr>
        <p:txBody>
          <a:bodyPr numCol="2">
            <a:spAutoFit/>
          </a:bodyPr>
          <a:lstStyle/>
          <a:p>
            <a:pPr defTabSz="686440">
              <a:defRPr/>
            </a:pPr>
            <a:r>
              <a:rPr lang="en-US" sz="1051" b="1" u="sng" dirty="0">
                <a:solidFill>
                  <a:srgbClr val="020C38"/>
                </a:solidFill>
                <a:effectLst>
                  <a:outerShdw blurRad="38100" dist="38100" dir="2700000" algn="tl">
                    <a:srgbClr val="000000">
                      <a:alpha val="43137"/>
                    </a:srgbClr>
                  </a:outerShdw>
                </a:effectLst>
                <a:latin typeface="Helvetica Neue"/>
                <a:cs typeface="Helvetica Neue"/>
              </a:rPr>
              <a:t>‘</a:t>
            </a:r>
            <a:r>
              <a:rPr lang="en-US" sz="1051" b="1" u="sng" dirty="0" err="1">
                <a:solidFill>
                  <a:srgbClr val="020C38"/>
                </a:solidFill>
                <a:effectLst>
                  <a:outerShdw blurRad="38100" dist="38100" dir="2700000" algn="tl">
                    <a:srgbClr val="000000">
                      <a:alpha val="43137"/>
                    </a:srgbClr>
                  </a:outerShdw>
                </a:effectLst>
                <a:latin typeface="Helvetica Neue"/>
                <a:cs typeface="Helvetica Neue"/>
              </a:rPr>
              <a:t>ALKomas</a:t>
            </a:r>
            <a:r>
              <a:rPr lang="en-US" sz="1051" b="1" u="sng" dirty="0">
                <a:solidFill>
                  <a:srgbClr val="020C38"/>
                </a:solidFill>
                <a:effectLst>
                  <a:outerShdw blurRad="38100" dist="38100" dir="2700000" algn="tl">
                    <a:srgbClr val="000000">
                      <a:alpha val="43137"/>
                    </a:srgbClr>
                  </a:outerShdw>
                </a:effectLst>
                <a:latin typeface="Helvetica Neue"/>
                <a:cs typeface="Helvetica Neue"/>
              </a:rPr>
              <a:t>’</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ALCL</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NSCLC</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IMT</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Rhabdomyosarcoma</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Colon</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  </a:t>
            </a:r>
            <a:r>
              <a:rPr lang="en-US" sz="901" dirty="0">
                <a:solidFill>
                  <a:srgbClr val="020C38"/>
                </a:solidFill>
                <a:effectLst>
                  <a:outerShdw blurRad="38100" dist="38100" dir="2700000" algn="tl">
                    <a:srgbClr val="000000">
                      <a:alpha val="43137"/>
                    </a:srgbClr>
                  </a:outerShdw>
                </a:effectLst>
                <a:latin typeface="Helvetica Neue"/>
                <a:cs typeface="Helvetica Neue"/>
              </a:rPr>
              <a:t> Bowden et al., #1117</a:t>
            </a:r>
          </a:p>
          <a:p>
            <a:pPr defTabSz="686440">
              <a:defRPr/>
            </a:pPr>
            <a:r>
              <a:rPr lang="en-US" sz="901" dirty="0">
                <a:solidFill>
                  <a:srgbClr val="020C38"/>
                </a:solidFill>
                <a:effectLst>
                  <a:outerShdw blurRad="38100" dist="38100" dir="2700000" algn="tl">
                    <a:srgbClr val="000000">
                      <a:alpha val="43137"/>
                    </a:srgbClr>
                  </a:outerShdw>
                </a:effectLst>
                <a:latin typeface="Helvetica Neue"/>
                <a:cs typeface="Helvetica Neue"/>
              </a:rPr>
              <a:t>   Weickhardt et al., #3545</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Breast</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Renal cancer</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Spitz tumors</a:t>
            </a:r>
          </a:p>
          <a:p>
            <a:pPr defTabSz="686440">
              <a:defRPr/>
            </a:pPr>
            <a:r>
              <a:rPr lang="en-US" sz="1051" dirty="0">
                <a:solidFill>
                  <a:srgbClr val="CCFFCC"/>
                </a:solidFill>
                <a:effectLst>
                  <a:outerShdw blurRad="38100" dist="38100" dir="2700000" algn="tl">
                    <a:srgbClr val="000000">
                      <a:alpha val="43137"/>
                    </a:srgbClr>
                  </a:outerShdw>
                </a:effectLst>
                <a:latin typeface="Helvetica Neue"/>
                <a:cs typeface="Helvetica Neue"/>
              </a:rPr>
              <a:t> </a:t>
            </a:r>
            <a:r>
              <a:rPr lang="en-US" sz="901" dirty="0">
                <a:solidFill>
                  <a:srgbClr val="CCFFCC"/>
                </a:solidFill>
                <a:effectLst>
                  <a:outerShdw blurRad="38100" dist="38100" dir="2700000" algn="tl">
                    <a:srgbClr val="000000">
                      <a:alpha val="43137"/>
                    </a:srgbClr>
                  </a:outerShdw>
                </a:effectLst>
                <a:latin typeface="Helvetica Neue"/>
                <a:cs typeface="Helvetica Neue"/>
              </a:rPr>
              <a:t>  </a:t>
            </a:r>
            <a:r>
              <a:rPr lang="en-US" sz="901" dirty="0">
                <a:solidFill>
                  <a:srgbClr val="020C38"/>
                </a:solidFill>
                <a:effectLst>
                  <a:outerShdw blurRad="38100" dist="38100" dir="2700000" algn="tl">
                    <a:srgbClr val="000000">
                      <a:alpha val="43137"/>
                    </a:srgbClr>
                  </a:outerShdw>
                </a:effectLst>
                <a:latin typeface="Helvetica Neue"/>
                <a:cs typeface="Helvetica Neue"/>
              </a:rPr>
              <a:t>Stephens et al., #9002</a:t>
            </a:r>
            <a:endParaRPr lang="en-US" sz="901" dirty="0">
              <a:solidFill>
                <a:srgbClr val="CCFFCC"/>
              </a:solidFill>
              <a:effectLst>
                <a:outerShdw blurRad="38100" dist="38100" dir="2700000" algn="tl">
                  <a:srgbClr val="000000">
                    <a:alpha val="43137"/>
                  </a:srgbClr>
                </a:outerShdw>
              </a:effectLst>
              <a:latin typeface="Helvetica Neue"/>
              <a:cs typeface="Helvetica Neue"/>
            </a:endParaRP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Neuroblastoma</a:t>
            </a:r>
          </a:p>
          <a:p>
            <a:pPr defTabSz="686440">
              <a:defRPr/>
            </a:pPr>
            <a:r>
              <a:rPr lang="en-US" sz="1051" dirty="0">
                <a:solidFill>
                  <a:srgbClr val="020C38"/>
                </a:solidFill>
                <a:effectLst>
                  <a:outerShdw blurRad="38100" dist="38100" dir="2700000" algn="tl">
                    <a:srgbClr val="000000">
                      <a:alpha val="43137"/>
                    </a:srgbClr>
                  </a:outerShdw>
                </a:effectLst>
                <a:latin typeface="Helvetica Neue"/>
                <a:cs typeface="Helvetica Neue"/>
              </a:rPr>
              <a:t>Anaplastic thyroid</a:t>
            </a:r>
          </a:p>
        </p:txBody>
      </p:sp>
      <p:pic>
        <p:nvPicPr>
          <p:cNvPr id="7" name="Picture 6" descr="A logo for a fitness center&#10;&#10;Description automatically generated">
            <a:extLst>
              <a:ext uri="{FF2B5EF4-FFF2-40B4-BE49-F238E27FC236}">
                <a16:creationId xmlns:a16="http://schemas.microsoft.com/office/drawing/2014/main" id="{03BBC6D7-6073-E09D-9550-4850DF6EB8C6}"/>
              </a:ext>
            </a:extLst>
          </p:cNvPr>
          <p:cNvPicPr>
            <a:picLocks noChangeAspect="1"/>
          </p:cNvPicPr>
          <p:nvPr/>
        </p:nvPicPr>
        <p:blipFill>
          <a:blip r:embed="rId2"/>
          <a:stretch>
            <a:fillRect/>
          </a:stretch>
        </p:blipFill>
        <p:spPr>
          <a:xfrm>
            <a:off x="7926756" y="4733491"/>
            <a:ext cx="908868" cy="22557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4CD09839-FCB3-5FE3-4703-03CCC874020E}"/>
              </a:ext>
            </a:extLst>
          </p:cNvPr>
          <p:cNvSpPr>
            <a:spLocks noGrp="1" noChangeArrowheads="1"/>
          </p:cNvSpPr>
          <p:nvPr>
            <p:ph type="title"/>
          </p:nvPr>
        </p:nvSpPr>
        <p:spPr/>
        <p:txBody>
          <a:bodyPr/>
          <a:lstStyle/>
          <a:p>
            <a:r>
              <a:rPr lang="en-US" altLang="en-US">
                <a:ea typeface="ＭＳ Ｐゴシック" panose="020B0600070205080204" pitchFamily="34" charset="-128"/>
              </a:rPr>
              <a:t>ALK Detection Methods</a:t>
            </a:r>
          </a:p>
        </p:txBody>
      </p:sp>
      <p:graphicFrame>
        <p:nvGraphicFramePr>
          <p:cNvPr id="4" name="Table 4">
            <a:extLst>
              <a:ext uri="{FF2B5EF4-FFF2-40B4-BE49-F238E27FC236}">
                <a16:creationId xmlns:a16="http://schemas.microsoft.com/office/drawing/2014/main" id="{2D3EA4CB-FB7C-CBA9-1892-E32D90C09CA4}"/>
              </a:ext>
            </a:extLst>
          </p:cNvPr>
          <p:cNvGraphicFramePr>
            <a:graphicFrameLocks noGrp="1"/>
          </p:cNvGraphicFramePr>
          <p:nvPr>
            <p:ph idx="1"/>
          </p:nvPr>
        </p:nvGraphicFramePr>
        <p:xfrm>
          <a:off x="1483043" y="1290641"/>
          <a:ext cx="6177915" cy="2818639"/>
        </p:xfrm>
        <a:graphic>
          <a:graphicData uri="http://schemas.openxmlformats.org/drawingml/2006/table">
            <a:tbl>
              <a:tblPr firstRow="1" bandRow="1">
                <a:tableStyleId>{5C22544A-7EE6-4342-B048-85BDC9FD1C3A}</a:tableStyleId>
              </a:tblPr>
              <a:tblGrid>
                <a:gridCol w="2059305">
                  <a:extLst>
                    <a:ext uri="{9D8B030D-6E8A-4147-A177-3AD203B41FA5}">
                      <a16:colId xmlns:a16="http://schemas.microsoft.com/office/drawing/2014/main" val="20000"/>
                    </a:ext>
                  </a:extLst>
                </a:gridCol>
                <a:gridCol w="2059305">
                  <a:extLst>
                    <a:ext uri="{9D8B030D-6E8A-4147-A177-3AD203B41FA5}">
                      <a16:colId xmlns:a16="http://schemas.microsoft.com/office/drawing/2014/main" val="20001"/>
                    </a:ext>
                  </a:extLst>
                </a:gridCol>
                <a:gridCol w="2059305">
                  <a:extLst>
                    <a:ext uri="{9D8B030D-6E8A-4147-A177-3AD203B41FA5}">
                      <a16:colId xmlns:a16="http://schemas.microsoft.com/office/drawing/2014/main" val="20002"/>
                    </a:ext>
                  </a:extLst>
                </a:gridCol>
              </a:tblGrid>
              <a:tr h="447491">
                <a:tc>
                  <a:txBody>
                    <a:bodyPr/>
                    <a:lstStyle/>
                    <a:p>
                      <a:r>
                        <a:rPr lang="en-US" sz="1400" dirty="0"/>
                        <a:t>Method </a:t>
                      </a:r>
                    </a:p>
                  </a:txBody>
                  <a:tcPr marL="68644" marR="68644" marT="34322" marB="34322"/>
                </a:tc>
                <a:tc>
                  <a:txBody>
                    <a:bodyPr/>
                    <a:lstStyle/>
                    <a:p>
                      <a:r>
                        <a:rPr lang="en-US" sz="1400" dirty="0"/>
                        <a:t>% Detection rate</a:t>
                      </a:r>
                    </a:p>
                  </a:txBody>
                  <a:tcPr marL="68644" marR="68644" marT="34322" marB="34322"/>
                </a:tc>
                <a:tc>
                  <a:txBody>
                    <a:bodyPr/>
                    <a:lstStyle/>
                    <a:p>
                      <a:r>
                        <a:rPr lang="en-US" sz="1400" dirty="0"/>
                        <a:t>Comments</a:t>
                      </a:r>
                    </a:p>
                  </a:txBody>
                  <a:tcPr marL="68644" marR="68644" marT="34322" marB="34322"/>
                </a:tc>
                <a:extLst>
                  <a:ext uri="{0D108BD9-81ED-4DB2-BD59-A6C34878D82A}">
                    <a16:rowId xmlns:a16="http://schemas.microsoft.com/office/drawing/2014/main" val="10000"/>
                  </a:ext>
                </a:extLst>
              </a:tr>
              <a:tr h="447491">
                <a:tc>
                  <a:txBody>
                    <a:bodyPr/>
                    <a:lstStyle/>
                    <a:p>
                      <a:r>
                        <a:rPr lang="en-US" sz="1400" dirty="0"/>
                        <a:t>IHC </a:t>
                      </a:r>
                    </a:p>
                  </a:txBody>
                  <a:tcPr marL="68644" marR="68644" marT="34322" marB="34322"/>
                </a:tc>
                <a:tc>
                  <a:txBody>
                    <a:bodyPr/>
                    <a:lstStyle/>
                    <a:p>
                      <a:r>
                        <a:rPr lang="en-US" sz="1400" dirty="0"/>
                        <a:t>95%</a:t>
                      </a:r>
                    </a:p>
                  </a:txBody>
                  <a:tcPr marL="68644" marR="68644" marT="34322" marB="34322"/>
                </a:tc>
                <a:tc>
                  <a:txBody>
                    <a:bodyPr/>
                    <a:lstStyle/>
                    <a:p>
                      <a:r>
                        <a:rPr lang="en-US" sz="1400" dirty="0"/>
                        <a:t>D5F3 Antibody (Ventana)</a:t>
                      </a:r>
                    </a:p>
                  </a:txBody>
                  <a:tcPr marL="68644" marR="68644" marT="34322" marB="34322"/>
                </a:tc>
                <a:extLst>
                  <a:ext uri="{0D108BD9-81ED-4DB2-BD59-A6C34878D82A}">
                    <a16:rowId xmlns:a16="http://schemas.microsoft.com/office/drawing/2014/main" val="10001"/>
                  </a:ext>
                </a:extLst>
              </a:tr>
              <a:tr h="1103402">
                <a:tc>
                  <a:txBody>
                    <a:bodyPr/>
                    <a:lstStyle/>
                    <a:p>
                      <a:r>
                        <a:rPr lang="en-US" sz="1400" dirty="0"/>
                        <a:t>NGS</a:t>
                      </a:r>
                    </a:p>
                  </a:txBody>
                  <a:tcPr marL="68644" marR="68644" marT="34322" marB="34322"/>
                </a:tc>
                <a:tc>
                  <a:txBody>
                    <a:bodyPr/>
                    <a:lstStyle/>
                    <a:p>
                      <a:r>
                        <a:rPr lang="en-US" sz="1400" dirty="0"/>
                        <a:t>93%</a:t>
                      </a:r>
                    </a:p>
                  </a:txBody>
                  <a:tcPr marL="68644" marR="68644" marT="34322" marB="34322"/>
                </a:tc>
                <a:tc>
                  <a:txBody>
                    <a:bodyPr/>
                    <a:lstStyle/>
                    <a:p>
                      <a:r>
                        <a:rPr lang="en-US" sz="1400" dirty="0"/>
                        <a:t>Highest concordance rates between IHC and FISH (87%)</a:t>
                      </a:r>
                    </a:p>
                  </a:txBody>
                  <a:tcPr marL="68644" marR="68644" marT="34322" marB="34322"/>
                </a:tc>
                <a:extLst>
                  <a:ext uri="{0D108BD9-81ED-4DB2-BD59-A6C34878D82A}">
                    <a16:rowId xmlns:a16="http://schemas.microsoft.com/office/drawing/2014/main" val="10002"/>
                  </a:ext>
                </a:extLst>
              </a:tr>
              <a:tr h="772382">
                <a:tc>
                  <a:txBody>
                    <a:bodyPr/>
                    <a:lstStyle/>
                    <a:p>
                      <a:r>
                        <a:rPr lang="en-US" sz="1400" dirty="0"/>
                        <a:t>Break Apart FISH</a:t>
                      </a:r>
                    </a:p>
                  </a:txBody>
                  <a:tcPr marL="68644" marR="68644" marT="34322" marB="34322"/>
                </a:tc>
                <a:tc>
                  <a:txBody>
                    <a:bodyPr/>
                    <a:lstStyle/>
                    <a:p>
                      <a:r>
                        <a:rPr lang="en-US" sz="1400" dirty="0"/>
                        <a:t>82%</a:t>
                      </a:r>
                    </a:p>
                  </a:txBody>
                  <a:tcPr marL="68644" marR="68644" marT="34322" marB="34322"/>
                </a:tc>
                <a:tc>
                  <a:txBody>
                    <a:bodyPr/>
                    <a:lstStyle/>
                    <a:p>
                      <a:r>
                        <a:rPr lang="en-US" sz="1400" dirty="0"/>
                        <a:t>NGS can pick up ALK + patients missed by FISH</a:t>
                      </a:r>
                    </a:p>
                  </a:txBody>
                  <a:tcPr marL="68644" marR="68644" marT="34322" marB="34322"/>
                </a:tc>
                <a:extLst>
                  <a:ext uri="{0D108BD9-81ED-4DB2-BD59-A6C34878D82A}">
                    <a16:rowId xmlns:a16="http://schemas.microsoft.com/office/drawing/2014/main" val="10003"/>
                  </a:ext>
                </a:extLst>
              </a:tr>
            </a:tbl>
          </a:graphicData>
        </a:graphic>
      </p:graphicFrame>
      <p:pic>
        <p:nvPicPr>
          <p:cNvPr id="2" name="Picture 1" descr="A logo for a fitness center&#10;&#10;Description automatically generated">
            <a:extLst>
              <a:ext uri="{FF2B5EF4-FFF2-40B4-BE49-F238E27FC236}">
                <a16:creationId xmlns:a16="http://schemas.microsoft.com/office/drawing/2014/main" id="{B3ED703A-4BB7-2885-A4E3-61990FA42317}"/>
              </a:ext>
            </a:extLst>
          </p:cNvPr>
          <p:cNvPicPr>
            <a:picLocks noChangeAspect="1"/>
          </p:cNvPicPr>
          <p:nvPr/>
        </p:nvPicPr>
        <p:blipFill>
          <a:blip r:embed="rId2"/>
          <a:stretch>
            <a:fillRect/>
          </a:stretch>
        </p:blipFill>
        <p:spPr>
          <a:xfrm>
            <a:off x="8001000" y="4706666"/>
            <a:ext cx="908868" cy="225577"/>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317892" y="2245770"/>
            <a:ext cx="6508262" cy="646816"/>
            <a:chOff x="316269" y="2854097"/>
            <a:chExt cx="11559540" cy="1149985"/>
          </a:xfrm>
          <a:solidFill>
            <a:schemeClr val="bg2"/>
          </a:solidFill>
        </p:grpSpPr>
        <p:sp>
          <p:nvSpPr>
            <p:cNvPr id="3" name="object 3"/>
            <p:cNvSpPr/>
            <p:nvPr/>
          </p:nvSpPr>
          <p:spPr>
            <a:xfrm>
              <a:off x="330557" y="2868385"/>
              <a:ext cx="11530965" cy="1121410"/>
            </a:xfrm>
            <a:custGeom>
              <a:avLst/>
              <a:gdLst/>
              <a:ahLst/>
              <a:cxnLst/>
              <a:rect l="l" t="t" r="r" b="b"/>
              <a:pathLst>
                <a:path w="11530965" h="1121410">
                  <a:moveTo>
                    <a:pt x="10970281" y="0"/>
                  </a:moveTo>
                  <a:lnTo>
                    <a:pt x="10970281" y="280304"/>
                  </a:lnTo>
                  <a:lnTo>
                    <a:pt x="0" y="280304"/>
                  </a:lnTo>
                  <a:lnTo>
                    <a:pt x="0" y="840924"/>
                  </a:lnTo>
                  <a:lnTo>
                    <a:pt x="10970281" y="840924"/>
                  </a:lnTo>
                  <a:lnTo>
                    <a:pt x="10970281" y="1121228"/>
                  </a:lnTo>
                  <a:lnTo>
                    <a:pt x="11530886" y="560619"/>
                  </a:lnTo>
                  <a:lnTo>
                    <a:pt x="10970281" y="0"/>
                  </a:lnTo>
                  <a:close/>
                </a:path>
              </a:pathLst>
            </a:custGeom>
            <a:grpFill/>
            <a:ln>
              <a:noFill/>
            </a:ln>
          </p:spPr>
          <p:txBody>
            <a:bodyPr wrap="square" lIns="0" tIns="0" rIns="0" bIns="0" rtlCol="0"/>
            <a:lstStyle/>
            <a:p>
              <a:pPr defTabSz="514830" fontAlgn="auto">
                <a:spcBef>
                  <a:spcPts val="0"/>
                </a:spcBef>
                <a:spcAft>
                  <a:spcPts val="0"/>
                </a:spcAft>
                <a:defRPr/>
              </a:pPr>
              <a:endParaRPr sz="1013" dirty="0">
                <a:solidFill>
                  <a:srgbClr val="FFFFFF"/>
                </a:solidFill>
                <a:latin typeface="Arial"/>
                <a:ea typeface="ＭＳ Ｐゴシック" panose="020B0600070205080204" pitchFamily="34" charset="-128"/>
                <a:cs typeface="Arial" panose="020B0604020202020204" pitchFamily="34" charset="0"/>
              </a:endParaRPr>
            </a:p>
          </p:txBody>
        </p:sp>
        <p:sp>
          <p:nvSpPr>
            <p:cNvPr id="4" name="object 4"/>
            <p:cNvSpPr/>
            <p:nvPr/>
          </p:nvSpPr>
          <p:spPr>
            <a:xfrm>
              <a:off x="330557" y="2868385"/>
              <a:ext cx="11530965" cy="1121410"/>
            </a:xfrm>
            <a:custGeom>
              <a:avLst/>
              <a:gdLst/>
              <a:ahLst/>
              <a:cxnLst/>
              <a:rect l="l" t="t" r="r" b="b"/>
              <a:pathLst>
                <a:path w="11530965" h="1121410">
                  <a:moveTo>
                    <a:pt x="0" y="280304"/>
                  </a:moveTo>
                  <a:lnTo>
                    <a:pt x="10970281" y="280304"/>
                  </a:lnTo>
                  <a:lnTo>
                    <a:pt x="10970281" y="0"/>
                  </a:lnTo>
                  <a:lnTo>
                    <a:pt x="11530886" y="560620"/>
                  </a:lnTo>
                  <a:lnTo>
                    <a:pt x="10970281" y="1121229"/>
                  </a:lnTo>
                  <a:lnTo>
                    <a:pt x="10970281" y="840924"/>
                  </a:lnTo>
                  <a:lnTo>
                    <a:pt x="0" y="840924"/>
                  </a:lnTo>
                  <a:lnTo>
                    <a:pt x="0" y="280304"/>
                  </a:lnTo>
                  <a:close/>
                </a:path>
              </a:pathLst>
            </a:custGeom>
            <a:grpFill/>
            <a:ln w="28575">
              <a:noFill/>
            </a:ln>
          </p:spPr>
          <p:txBody>
            <a:bodyPr wrap="square" lIns="0" tIns="0" rIns="0" bIns="0" rtlCol="0"/>
            <a:lstStyle/>
            <a:p>
              <a:pPr defTabSz="514830" fontAlgn="auto">
                <a:spcBef>
                  <a:spcPts val="0"/>
                </a:spcBef>
                <a:spcAft>
                  <a:spcPts val="0"/>
                </a:spcAft>
                <a:defRPr/>
              </a:pPr>
              <a:endParaRPr sz="1013" dirty="0">
                <a:solidFill>
                  <a:srgbClr val="FFFFFF"/>
                </a:solidFill>
                <a:latin typeface="Arial"/>
                <a:ea typeface="ＭＳ Ｐゴシック" panose="020B0600070205080204" pitchFamily="34" charset="-128"/>
                <a:cs typeface="Arial" panose="020B0604020202020204" pitchFamily="34" charset="0"/>
              </a:endParaRPr>
            </a:p>
          </p:txBody>
        </p:sp>
      </p:grpSp>
      <p:graphicFrame>
        <p:nvGraphicFramePr>
          <p:cNvPr id="5" name="object 5"/>
          <p:cNvGraphicFramePr>
            <a:graphicFrameLocks noGrp="1"/>
          </p:cNvGraphicFramePr>
          <p:nvPr/>
        </p:nvGraphicFramePr>
        <p:xfrm>
          <a:off x="1321177" y="2409064"/>
          <a:ext cx="6866084" cy="313901"/>
        </p:xfrm>
        <a:graphic>
          <a:graphicData uri="http://schemas.openxmlformats.org/drawingml/2006/table">
            <a:tbl>
              <a:tblPr firstRow="1" bandRow="1">
                <a:tableStyleId>{2D5ABB26-0587-4C30-8999-92F81FD0307C}</a:tableStyleId>
              </a:tblPr>
              <a:tblGrid>
                <a:gridCol w="572174">
                  <a:extLst>
                    <a:ext uri="{9D8B030D-6E8A-4147-A177-3AD203B41FA5}">
                      <a16:colId xmlns:a16="http://schemas.microsoft.com/office/drawing/2014/main" val="20000"/>
                    </a:ext>
                  </a:extLst>
                </a:gridCol>
                <a:gridCol w="572174">
                  <a:extLst>
                    <a:ext uri="{9D8B030D-6E8A-4147-A177-3AD203B41FA5}">
                      <a16:colId xmlns:a16="http://schemas.microsoft.com/office/drawing/2014/main" val="20001"/>
                    </a:ext>
                  </a:extLst>
                </a:gridCol>
                <a:gridCol w="572174">
                  <a:extLst>
                    <a:ext uri="{9D8B030D-6E8A-4147-A177-3AD203B41FA5}">
                      <a16:colId xmlns:a16="http://schemas.microsoft.com/office/drawing/2014/main" val="20002"/>
                    </a:ext>
                  </a:extLst>
                </a:gridCol>
                <a:gridCol w="572173">
                  <a:extLst>
                    <a:ext uri="{9D8B030D-6E8A-4147-A177-3AD203B41FA5}">
                      <a16:colId xmlns:a16="http://schemas.microsoft.com/office/drawing/2014/main" val="20003"/>
                    </a:ext>
                  </a:extLst>
                </a:gridCol>
                <a:gridCol w="572173">
                  <a:extLst>
                    <a:ext uri="{9D8B030D-6E8A-4147-A177-3AD203B41FA5}">
                      <a16:colId xmlns:a16="http://schemas.microsoft.com/office/drawing/2014/main" val="20004"/>
                    </a:ext>
                  </a:extLst>
                </a:gridCol>
                <a:gridCol w="572173">
                  <a:extLst>
                    <a:ext uri="{9D8B030D-6E8A-4147-A177-3AD203B41FA5}">
                      <a16:colId xmlns:a16="http://schemas.microsoft.com/office/drawing/2014/main" val="20005"/>
                    </a:ext>
                  </a:extLst>
                </a:gridCol>
                <a:gridCol w="572173">
                  <a:extLst>
                    <a:ext uri="{9D8B030D-6E8A-4147-A177-3AD203B41FA5}">
                      <a16:colId xmlns:a16="http://schemas.microsoft.com/office/drawing/2014/main" val="20006"/>
                    </a:ext>
                  </a:extLst>
                </a:gridCol>
                <a:gridCol w="572174">
                  <a:extLst>
                    <a:ext uri="{9D8B030D-6E8A-4147-A177-3AD203B41FA5}">
                      <a16:colId xmlns:a16="http://schemas.microsoft.com/office/drawing/2014/main" val="20007"/>
                    </a:ext>
                  </a:extLst>
                </a:gridCol>
                <a:gridCol w="572174">
                  <a:extLst>
                    <a:ext uri="{9D8B030D-6E8A-4147-A177-3AD203B41FA5}">
                      <a16:colId xmlns:a16="http://schemas.microsoft.com/office/drawing/2014/main" val="20008"/>
                    </a:ext>
                  </a:extLst>
                </a:gridCol>
                <a:gridCol w="572174">
                  <a:extLst>
                    <a:ext uri="{9D8B030D-6E8A-4147-A177-3AD203B41FA5}">
                      <a16:colId xmlns:a16="http://schemas.microsoft.com/office/drawing/2014/main" val="20009"/>
                    </a:ext>
                  </a:extLst>
                </a:gridCol>
                <a:gridCol w="572174">
                  <a:extLst>
                    <a:ext uri="{9D8B030D-6E8A-4147-A177-3AD203B41FA5}">
                      <a16:colId xmlns:a16="http://schemas.microsoft.com/office/drawing/2014/main" val="20010"/>
                    </a:ext>
                  </a:extLst>
                </a:gridCol>
                <a:gridCol w="572174">
                  <a:extLst>
                    <a:ext uri="{9D8B030D-6E8A-4147-A177-3AD203B41FA5}">
                      <a16:colId xmlns:a16="http://schemas.microsoft.com/office/drawing/2014/main" val="20011"/>
                    </a:ext>
                  </a:extLst>
                </a:gridCol>
              </a:tblGrid>
              <a:tr h="313901">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2011</a:t>
                      </a:r>
                    </a:p>
                  </a:txBody>
                  <a:tcPr marL="0" marR="0" marT="89022"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2012</a:t>
                      </a:r>
                    </a:p>
                  </a:txBody>
                  <a:tcPr marL="0" marR="0" marT="890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2013</a:t>
                      </a:r>
                    </a:p>
                  </a:txBody>
                  <a:tcPr marL="0" marR="0" marT="890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2014</a:t>
                      </a:r>
                    </a:p>
                  </a:txBody>
                  <a:tcPr marL="0" marR="0" marT="890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2015</a:t>
                      </a:r>
                    </a:p>
                  </a:txBody>
                  <a:tcPr marL="0" marR="0" marT="890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2016</a:t>
                      </a:r>
                    </a:p>
                  </a:txBody>
                  <a:tcPr marL="0" marR="0" marT="890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2017</a:t>
                      </a:r>
                    </a:p>
                  </a:txBody>
                  <a:tcPr marL="0" marR="0" marT="890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2018</a:t>
                      </a:r>
                    </a:p>
                  </a:txBody>
                  <a:tcPr marL="0" marR="0" marT="890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2019</a:t>
                      </a:r>
                    </a:p>
                  </a:txBody>
                  <a:tcPr marL="0" marR="0" marT="89022"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170"/>
                        </a:spcBef>
                      </a:pPr>
                      <a:r>
                        <a:rPr sz="1100" b="1" dirty="0">
                          <a:latin typeface="Calibri" panose="020F0502020204030204" pitchFamily="34" charset="0"/>
                          <a:cs typeface="Calibri" panose="020F0502020204030204" pitchFamily="34" charset="0"/>
                        </a:rPr>
                        <a:t>2020</a:t>
                      </a:r>
                    </a:p>
                  </a:txBody>
                  <a:tcPr marL="0" marR="0" marT="836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170"/>
                        </a:spcBef>
                      </a:pPr>
                      <a:r>
                        <a:rPr sz="1100" b="1" dirty="0">
                          <a:latin typeface="Calibri" panose="020F0502020204030204" pitchFamily="34" charset="0"/>
                          <a:cs typeface="Calibri" panose="020F0502020204030204" pitchFamily="34" charset="0"/>
                        </a:rPr>
                        <a:t>2021</a:t>
                      </a:r>
                    </a:p>
                  </a:txBody>
                  <a:tcPr marL="0" marR="0" marT="8366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37490">
                        <a:lnSpc>
                          <a:spcPct val="100000"/>
                        </a:lnSpc>
                        <a:spcBef>
                          <a:spcPts val="1245"/>
                        </a:spcBef>
                      </a:pPr>
                      <a:r>
                        <a:rPr sz="1100" b="1" dirty="0">
                          <a:latin typeface="Calibri" panose="020F0502020204030204" pitchFamily="34" charset="0"/>
                          <a:cs typeface="Calibri" panose="020F0502020204030204" pitchFamily="34" charset="0"/>
                        </a:rPr>
                        <a:t>20</a:t>
                      </a:r>
                      <a:r>
                        <a:rPr lang="en-US" sz="1100" b="1" dirty="0">
                          <a:latin typeface="Calibri" panose="020F0502020204030204" pitchFamily="34" charset="0"/>
                          <a:cs typeface="Calibri" panose="020F0502020204030204" pitchFamily="34" charset="0"/>
                        </a:rPr>
                        <a:t>2</a:t>
                      </a:r>
                      <a:r>
                        <a:rPr sz="1100" b="1" dirty="0">
                          <a:latin typeface="Calibri" panose="020F0502020204030204" pitchFamily="34" charset="0"/>
                          <a:cs typeface="Calibri" panose="020F0502020204030204" pitchFamily="34" charset="0"/>
                        </a:rPr>
                        <a:t>2</a:t>
                      </a:r>
                    </a:p>
                  </a:txBody>
                  <a:tcPr marL="0" marR="0" marT="89022"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6" name="object 16"/>
          <p:cNvSpPr/>
          <p:nvPr/>
        </p:nvSpPr>
        <p:spPr>
          <a:xfrm>
            <a:off x="1257879" y="1377365"/>
            <a:ext cx="1063874" cy="631378"/>
          </a:xfrm>
          <a:custGeom>
            <a:avLst/>
            <a:gdLst/>
            <a:ahLst/>
            <a:cxnLst/>
            <a:rect l="l" t="t" r="r" b="b"/>
            <a:pathLst>
              <a:path w="1157605" h="1121410">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solidFill>
            <a:schemeClr val="accent1"/>
          </a:solidFill>
          <a:ln w="28575">
            <a:noFill/>
          </a:ln>
        </p:spPr>
        <p:txBody>
          <a:bodyPr wrap="square" lIns="0" tIns="0" rIns="0" bIns="0" rtlCol="0" anchor="ctr"/>
          <a:lstStyle/>
          <a:p>
            <a:pPr algn="ctr" defTabSz="514830" fontAlgn="auto">
              <a:spcBef>
                <a:spcPts val="0"/>
              </a:spcBef>
              <a:spcAft>
                <a:spcPts val="0"/>
              </a:spcAft>
              <a:defRPr/>
            </a:pPr>
            <a:r>
              <a:rPr lang="en-US" sz="901" b="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Crizotinib: </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Accelerated approval</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“PROFILE 1001/1005” Aug 26, 2011</a:t>
            </a:r>
          </a:p>
        </p:txBody>
      </p:sp>
      <p:sp>
        <p:nvSpPr>
          <p:cNvPr id="17" name="object 17"/>
          <p:cNvSpPr txBox="1"/>
          <p:nvPr/>
        </p:nvSpPr>
        <p:spPr>
          <a:xfrm>
            <a:off x="1120274" y="1182476"/>
            <a:ext cx="871644" cy="145848"/>
          </a:xfrm>
          <a:prstGeom prst="rect">
            <a:avLst/>
          </a:prstGeom>
        </p:spPr>
        <p:txBody>
          <a:bodyPr vert="horz" wrap="square" lIns="0" tIns="7150" rIns="0" bIns="0" rtlCol="0">
            <a:spAutoFit/>
          </a:bodyPr>
          <a:lstStyle/>
          <a:p>
            <a:pPr marL="6793" marR="2860" indent="715" algn="ctr" defTabSz="514830" fontAlgn="auto">
              <a:spcBef>
                <a:spcPts val="56"/>
              </a:spcBef>
              <a:spcAft>
                <a:spcPts val="0"/>
              </a:spcAft>
              <a:defRPr/>
            </a:pPr>
            <a:endParaRPr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1" name="object 21"/>
          <p:cNvSpPr/>
          <p:nvPr/>
        </p:nvSpPr>
        <p:spPr>
          <a:xfrm>
            <a:off x="2374371" y="1377365"/>
            <a:ext cx="923961" cy="631378"/>
          </a:xfrm>
          <a:custGeom>
            <a:avLst/>
            <a:gdLst/>
            <a:ahLst/>
            <a:cxnLst/>
            <a:rect l="l" t="t" r="r" b="b"/>
            <a:pathLst>
              <a:path w="1157605" h="1121410">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solidFill>
            <a:schemeClr val="accent1"/>
          </a:solidFill>
          <a:ln w="28575">
            <a:noFill/>
          </a:ln>
        </p:spPr>
        <p:txBody>
          <a:bodyPr wrap="square" lIns="0" tIns="0" rIns="0" bIns="0" rtlCol="0" anchor="ctr"/>
          <a:lstStyle/>
          <a:p>
            <a:pPr algn="ctr" defTabSz="514830" fontAlgn="auto">
              <a:spcBef>
                <a:spcPts val="0"/>
              </a:spcBef>
              <a:spcAft>
                <a:spcPts val="0"/>
              </a:spcAft>
              <a:defRPr/>
            </a:pPr>
            <a:r>
              <a:rPr lang="en-US" sz="901" b="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Crizotinib:</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Full approval “PROFILE 1007”</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Nov 20, 2013</a:t>
            </a:r>
          </a:p>
        </p:txBody>
      </p:sp>
      <p:sp>
        <p:nvSpPr>
          <p:cNvPr id="25" name="object 25"/>
          <p:cNvSpPr/>
          <p:nvPr/>
        </p:nvSpPr>
        <p:spPr>
          <a:xfrm>
            <a:off x="2374371" y="2944263"/>
            <a:ext cx="1175476" cy="631378"/>
          </a:xfrm>
          <a:custGeom>
            <a:avLst/>
            <a:gdLst/>
            <a:ahLst/>
            <a:cxnLst/>
            <a:rect l="l" t="t" r="r" b="b"/>
            <a:pathLst>
              <a:path w="1157604" h="1121410">
                <a:moveTo>
                  <a:pt x="970480" y="0"/>
                </a:moveTo>
                <a:lnTo>
                  <a:pt x="186875" y="0"/>
                </a:lnTo>
                <a:lnTo>
                  <a:pt x="137196" y="6675"/>
                </a:lnTo>
                <a:lnTo>
                  <a:pt x="92555" y="25513"/>
                </a:lnTo>
                <a:lnTo>
                  <a:pt x="54734" y="54734"/>
                </a:lnTo>
                <a:lnTo>
                  <a:pt x="25513" y="92555"/>
                </a:lnTo>
                <a:lnTo>
                  <a:pt x="6675" y="137196"/>
                </a:lnTo>
                <a:lnTo>
                  <a:pt x="0" y="186875"/>
                </a:lnTo>
                <a:lnTo>
                  <a:pt x="0" y="934352"/>
                </a:lnTo>
                <a:lnTo>
                  <a:pt x="6675" y="984031"/>
                </a:lnTo>
                <a:lnTo>
                  <a:pt x="25513" y="1028672"/>
                </a:lnTo>
                <a:lnTo>
                  <a:pt x="54734" y="1066493"/>
                </a:lnTo>
                <a:lnTo>
                  <a:pt x="92555" y="1095714"/>
                </a:lnTo>
                <a:lnTo>
                  <a:pt x="137196" y="1114552"/>
                </a:lnTo>
                <a:lnTo>
                  <a:pt x="186875" y="1121228"/>
                </a:lnTo>
                <a:lnTo>
                  <a:pt x="970480" y="1121228"/>
                </a:lnTo>
                <a:lnTo>
                  <a:pt x="1020159" y="1114552"/>
                </a:lnTo>
                <a:lnTo>
                  <a:pt x="1064799" y="1095714"/>
                </a:lnTo>
                <a:lnTo>
                  <a:pt x="1102621" y="1066493"/>
                </a:lnTo>
                <a:lnTo>
                  <a:pt x="1131841" y="1028672"/>
                </a:lnTo>
                <a:lnTo>
                  <a:pt x="1150680" y="984031"/>
                </a:lnTo>
                <a:lnTo>
                  <a:pt x="1157356" y="934352"/>
                </a:lnTo>
                <a:lnTo>
                  <a:pt x="1157356" y="186875"/>
                </a:lnTo>
                <a:lnTo>
                  <a:pt x="1150680" y="137196"/>
                </a:lnTo>
                <a:lnTo>
                  <a:pt x="1131841" y="92555"/>
                </a:lnTo>
                <a:lnTo>
                  <a:pt x="1102621" y="54734"/>
                </a:lnTo>
                <a:lnTo>
                  <a:pt x="1064799" y="25513"/>
                </a:lnTo>
                <a:lnTo>
                  <a:pt x="1020159" y="6675"/>
                </a:lnTo>
                <a:lnTo>
                  <a:pt x="970480" y="0"/>
                </a:lnTo>
                <a:close/>
              </a:path>
            </a:pathLst>
          </a:custGeom>
          <a:solidFill>
            <a:schemeClr val="accent4"/>
          </a:solidFill>
          <a:ln>
            <a:noFill/>
          </a:ln>
        </p:spPr>
        <p:txBody>
          <a:bodyPr wrap="square" lIns="0" tIns="0" rIns="0" bIns="0" rtlCol="0" anchor="ctr"/>
          <a:lstStyle/>
          <a:p>
            <a:pPr algn="ctr" defTabSz="514830" fontAlgn="auto">
              <a:spcBef>
                <a:spcPts val="0"/>
              </a:spcBef>
              <a:spcAft>
                <a:spcPts val="0"/>
              </a:spcAft>
              <a:defRPr/>
            </a:pPr>
            <a:r>
              <a:rPr lang="it-IT" sz="1013" b="1"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Ceritinib: </a:t>
            </a:r>
            <a:endParaRPr lang="it-IT" sz="1013" b="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endParaRPr>
          </a:p>
          <a:p>
            <a:pPr algn="ctr" defTabSz="514830" fontAlgn="auto">
              <a:spcBef>
                <a:spcPts val="0"/>
              </a:spcBef>
              <a:spcAft>
                <a:spcPts val="0"/>
              </a:spcAft>
              <a:defRPr/>
            </a:pPr>
            <a:r>
              <a:rPr lang="it-IT" sz="1013" spc="-6"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Accelerated </a:t>
            </a:r>
            <a:r>
              <a:rPr lang="it-IT" sz="1013"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a:t>
            </a:r>
            <a:r>
              <a:rPr lang="it-IT" sz="1013" spc="-6"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pproval </a:t>
            </a:r>
            <a:endParaRPr lang="it-IT" sz="1013"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endParaRPr>
          </a:p>
          <a:p>
            <a:pPr algn="ctr" defTabSz="514830" fontAlgn="auto">
              <a:spcBef>
                <a:spcPts val="0"/>
              </a:spcBef>
              <a:spcAft>
                <a:spcPts val="0"/>
              </a:spcAft>
              <a:defRPr/>
            </a:pPr>
            <a:r>
              <a:rPr lang="it-IT" sz="1013" spc="-8"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“ASCEND-1” </a:t>
            </a:r>
            <a:endParaRPr lang="it-IT" sz="1013" spc="-6"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endParaRPr>
          </a:p>
          <a:p>
            <a:pPr algn="ctr" defTabSz="514830" fontAlgn="auto">
              <a:spcBef>
                <a:spcPts val="0"/>
              </a:spcBef>
              <a:spcAft>
                <a:spcPts val="0"/>
              </a:spcAft>
              <a:defRPr/>
            </a:pPr>
            <a:r>
              <a:rPr lang="it-IT" sz="1013"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Apr</a:t>
            </a:r>
            <a:r>
              <a:rPr lang="it-IT" sz="1013" spc="-29"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 </a:t>
            </a:r>
            <a:r>
              <a:rPr lang="it-IT" sz="101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29,</a:t>
            </a:r>
            <a:r>
              <a:rPr lang="it-IT" sz="1013" spc="-2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 </a:t>
            </a:r>
            <a:r>
              <a:rPr lang="it-IT" sz="101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2014</a:t>
            </a:r>
          </a:p>
        </p:txBody>
      </p:sp>
      <p:sp>
        <p:nvSpPr>
          <p:cNvPr id="26" name="object 26"/>
          <p:cNvSpPr/>
          <p:nvPr/>
        </p:nvSpPr>
        <p:spPr>
          <a:xfrm>
            <a:off x="2800754" y="3048384"/>
            <a:ext cx="651756" cy="631378"/>
          </a:xfrm>
          <a:custGeom>
            <a:avLst/>
            <a:gdLst/>
            <a:ahLst/>
            <a:cxnLst/>
            <a:rect l="l" t="t" r="r" b="b"/>
            <a:pathLst>
              <a:path w="1157604" h="1121410">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ln w="28575">
            <a:noFill/>
          </a:ln>
        </p:spPr>
        <p:txBody>
          <a:bodyPr wrap="square" lIns="0" tIns="0" rIns="0" bIns="0" rtlCol="0"/>
          <a:lstStyle/>
          <a:p>
            <a:pPr defTabSz="514830" fontAlgn="auto">
              <a:spcBef>
                <a:spcPts val="0"/>
              </a:spcBef>
              <a:spcAft>
                <a:spcPts val="0"/>
              </a:spcAft>
              <a:defRPr/>
            </a:pPr>
            <a:endParaRPr sz="1013" dirty="0">
              <a:solidFill>
                <a:srgbClr val="FFFFFF"/>
              </a:solidFill>
              <a:latin typeface="Arial"/>
              <a:ea typeface="ＭＳ Ｐゴシック" panose="020B0600070205080204" pitchFamily="34" charset="-128"/>
              <a:cs typeface="Arial" panose="020B0604020202020204" pitchFamily="34" charset="0"/>
            </a:endParaRPr>
          </a:p>
        </p:txBody>
      </p:sp>
      <p:sp>
        <p:nvSpPr>
          <p:cNvPr id="29" name="object 29"/>
          <p:cNvSpPr/>
          <p:nvPr/>
        </p:nvSpPr>
        <p:spPr>
          <a:xfrm>
            <a:off x="3102430" y="2731152"/>
            <a:ext cx="48265" cy="205931"/>
          </a:xfrm>
          <a:custGeom>
            <a:avLst/>
            <a:gdLst/>
            <a:ahLst/>
            <a:cxnLst/>
            <a:rect l="l" t="t" r="r" b="b"/>
            <a:pathLst>
              <a:path w="85725" h="563879">
                <a:moveTo>
                  <a:pt x="0" y="477719"/>
                </a:moveTo>
                <a:lnTo>
                  <a:pt x="42862" y="563445"/>
                </a:lnTo>
                <a:lnTo>
                  <a:pt x="78581" y="492008"/>
                </a:lnTo>
                <a:lnTo>
                  <a:pt x="28575" y="492006"/>
                </a:lnTo>
                <a:lnTo>
                  <a:pt x="28575" y="477719"/>
                </a:lnTo>
                <a:lnTo>
                  <a:pt x="0" y="477719"/>
                </a:lnTo>
                <a:close/>
              </a:path>
              <a:path w="85725" h="563879">
                <a:moveTo>
                  <a:pt x="28575" y="477719"/>
                </a:moveTo>
                <a:lnTo>
                  <a:pt x="28575" y="492006"/>
                </a:lnTo>
                <a:lnTo>
                  <a:pt x="57150" y="492008"/>
                </a:lnTo>
                <a:lnTo>
                  <a:pt x="57150" y="477720"/>
                </a:lnTo>
                <a:lnTo>
                  <a:pt x="28575" y="477719"/>
                </a:lnTo>
                <a:close/>
              </a:path>
              <a:path w="85725" h="563879">
                <a:moveTo>
                  <a:pt x="57150" y="477720"/>
                </a:moveTo>
                <a:lnTo>
                  <a:pt x="57150" y="492008"/>
                </a:lnTo>
                <a:lnTo>
                  <a:pt x="78581" y="492006"/>
                </a:lnTo>
                <a:lnTo>
                  <a:pt x="85725" y="477720"/>
                </a:lnTo>
                <a:lnTo>
                  <a:pt x="57150" y="477720"/>
                </a:lnTo>
                <a:close/>
              </a:path>
              <a:path w="85725" h="563879">
                <a:moveTo>
                  <a:pt x="57151" y="0"/>
                </a:moveTo>
                <a:lnTo>
                  <a:pt x="28576" y="0"/>
                </a:lnTo>
                <a:lnTo>
                  <a:pt x="28575" y="477719"/>
                </a:lnTo>
                <a:lnTo>
                  <a:pt x="57150" y="477720"/>
                </a:lnTo>
                <a:lnTo>
                  <a:pt x="57151" y="0"/>
                </a:lnTo>
                <a:close/>
              </a:path>
            </a:pathLst>
          </a:custGeom>
          <a:solidFill>
            <a:srgbClr val="000000"/>
          </a:solidFill>
        </p:spPr>
        <p:txBody>
          <a:bodyPr wrap="square" lIns="0" tIns="0" rIns="0" bIns="0" rtlCol="0"/>
          <a:lstStyle/>
          <a:p>
            <a:pPr defTabSz="514830" fontAlgn="auto">
              <a:spcBef>
                <a:spcPts val="0"/>
              </a:spcBef>
              <a:spcAft>
                <a:spcPts val="0"/>
              </a:spcAft>
              <a:defRPr/>
            </a:pPr>
            <a:endParaRPr sz="1013" dirty="0">
              <a:solidFill>
                <a:srgbClr val="FFFFFF"/>
              </a:solidFill>
              <a:latin typeface="Arial"/>
              <a:ea typeface="ＭＳ Ｐゴシック" panose="020B0600070205080204" pitchFamily="34" charset="-128"/>
              <a:cs typeface="Arial" panose="020B0604020202020204" pitchFamily="34" charset="0"/>
            </a:endParaRPr>
          </a:p>
        </p:txBody>
      </p:sp>
      <p:sp>
        <p:nvSpPr>
          <p:cNvPr id="31" name="object 31"/>
          <p:cNvSpPr/>
          <p:nvPr/>
        </p:nvSpPr>
        <p:spPr>
          <a:xfrm>
            <a:off x="2886764" y="3658019"/>
            <a:ext cx="1249813" cy="631378"/>
          </a:xfrm>
          <a:custGeom>
            <a:avLst/>
            <a:gdLst/>
            <a:ahLst/>
            <a:cxnLst/>
            <a:rect l="l" t="t" r="r" b="b"/>
            <a:pathLst>
              <a:path w="1157604" h="1121409">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solidFill>
            <a:schemeClr val="accent3"/>
          </a:solidFill>
          <a:ln w="28575">
            <a:noFill/>
          </a:ln>
        </p:spPr>
        <p:txBody>
          <a:bodyPr wrap="square" lIns="0" tIns="0" rIns="0" bIns="0" rtlCol="0" anchor="ctr"/>
          <a:lstStyle/>
          <a:p>
            <a:pPr algn="ctr" defTabSz="514830" fontAlgn="auto">
              <a:spcBef>
                <a:spcPts val="0"/>
              </a:spcBef>
              <a:spcAft>
                <a:spcPts val="0"/>
              </a:spcAft>
              <a:defRPr/>
            </a:pPr>
            <a:r>
              <a:rPr lang="en-US" sz="901" b="1"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Alectinib</a:t>
            </a: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 </a:t>
            </a:r>
          </a:p>
          <a:p>
            <a:pPr algn="ctr" defTabSz="514830" fontAlgn="auto">
              <a:spcBef>
                <a:spcPts val="0"/>
              </a:spcBef>
              <a:spcAft>
                <a:spcPts val="0"/>
              </a:spcAft>
              <a:defRPr/>
            </a:pPr>
            <a:r>
              <a:rPr lang="en-US" sz="901" spc="-6"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Accelerated</a:t>
            </a:r>
            <a:r>
              <a:rPr lang="en-US" sz="901"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 a</a:t>
            </a:r>
            <a:r>
              <a:rPr lang="en-US" sz="901" spc="-6"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pproval </a:t>
            </a:r>
            <a:endParaRPr lang="en-US" sz="901"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endParaRPr>
          </a:p>
          <a:p>
            <a:pPr algn="ctr" defTabSz="514830" fontAlgn="auto">
              <a:spcBef>
                <a:spcPts val="0"/>
              </a:spcBef>
              <a:spcAft>
                <a:spcPts val="0"/>
              </a:spcAft>
              <a:defRPr/>
            </a:pPr>
            <a:r>
              <a:rPr lang="en-US" sz="901"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“NP28673/</a:t>
            </a: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NP28761” </a:t>
            </a:r>
          </a:p>
          <a:p>
            <a:pPr algn="ctr" defTabSz="514830" fontAlgn="auto">
              <a:spcBef>
                <a:spcPts val="0"/>
              </a:spcBef>
              <a:spcAft>
                <a:spcPts val="0"/>
              </a:spcAft>
              <a:defRPr/>
            </a:pPr>
            <a:r>
              <a:rPr lang="en-US" sz="901"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 </a:t>
            </a:r>
            <a:r>
              <a:rPr lang="en-US" sz="901" spc="-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Nov</a:t>
            </a:r>
            <a:r>
              <a:rPr lang="en-US" sz="901" spc="-29"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 </a:t>
            </a: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26,</a:t>
            </a:r>
            <a:r>
              <a:rPr lang="en-US" sz="901" spc="-23"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 </a:t>
            </a: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2015</a:t>
            </a:r>
          </a:p>
        </p:txBody>
      </p:sp>
      <p:sp>
        <p:nvSpPr>
          <p:cNvPr id="34" name="object 34"/>
          <p:cNvSpPr/>
          <p:nvPr/>
        </p:nvSpPr>
        <p:spPr>
          <a:xfrm>
            <a:off x="3616722" y="2727213"/>
            <a:ext cx="48265" cy="926687"/>
          </a:xfrm>
          <a:custGeom>
            <a:avLst/>
            <a:gdLst/>
            <a:ahLst/>
            <a:cxnLst/>
            <a:rect l="l" t="t" r="r" b="b"/>
            <a:pathLst>
              <a:path w="85725" h="1838325">
                <a:moveTo>
                  <a:pt x="28574" y="1752441"/>
                </a:moveTo>
                <a:lnTo>
                  <a:pt x="0" y="1752441"/>
                </a:lnTo>
                <a:lnTo>
                  <a:pt x="42862" y="1838166"/>
                </a:lnTo>
                <a:lnTo>
                  <a:pt x="78581" y="1766728"/>
                </a:lnTo>
                <a:lnTo>
                  <a:pt x="28575" y="1766728"/>
                </a:lnTo>
                <a:lnTo>
                  <a:pt x="28574" y="1752441"/>
                </a:lnTo>
                <a:close/>
              </a:path>
              <a:path w="85725" h="1838325">
                <a:moveTo>
                  <a:pt x="57148" y="0"/>
                </a:moveTo>
                <a:lnTo>
                  <a:pt x="28573" y="0"/>
                </a:lnTo>
                <a:lnTo>
                  <a:pt x="28575" y="1766728"/>
                </a:lnTo>
                <a:lnTo>
                  <a:pt x="57150" y="1766728"/>
                </a:lnTo>
                <a:lnTo>
                  <a:pt x="57148" y="0"/>
                </a:lnTo>
                <a:close/>
              </a:path>
              <a:path w="85725" h="1838325">
                <a:moveTo>
                  <a:pt x="85725" y="1752441"/>
                </a:moveTo>
                <a:lnTo>
                  <a:pt x="57149" y="1752441"/>
                </a:lnTo>
                <a:lnTo>
                  <a:pt x="57150" y="1766728"/>
                </a:lnTo>
                <a:lnTo>
                  <a:pt x="78581" y="1766728"/>
                </a:lnTo>
                <a:lnTo>
                  <a:pt x="85725" y="1752441"/>
                </a:lnTo>
                <a:close/>
              </a:path>
            </a:pathLst>
          </a:custGeom>
          <a:solidFill>
            <a:srgbClr val="000000"/>
          </a:solidFill>
        </p:spPr>
        <p:txBody>
          <a:bodyPr wrap="square" lIns="0" tIns="0" rIns="0" bIns="0" rtlCol="0"/>
          <a:lstStyle/>
          <a:p>
            <a:pPr defTabSz="514830" fontAlgn="auto">
              <a:spcBef>
                <a:spcPts val="0"/>
              </a:spcBef>
              <a:spcAft>
                <a:spcPts val="0"/>
              </a:spcAft>
              <a:defRPr/>
            </a:pPr>
            <a:endParaRPr sz="1013" dirty="0">
              <a:solidFill>
                <a:srgbClr val="FFFFFF"/>
              </a:solidFill>
              <a:latin typeface="Arial"/>
              <a:ea typeface="ＭＳ Ｐゴシック" panose="020B0600070205080204" pitchFamily="34" charset="-128"/>
              <a:cs typeface="Arial" panose="020B0604020202020204" pitchFamily="34" charset="0"/>
            </a:endParaRPr>
          </a:p>
        </p:txBody>
      </p:sp>
      <p:sp>
        <p:nvSpPr>
          <p:cNvPr id="35" name="object 35"/>
          <p:cNvSpPr/>
          <p:nvPr/>
        </p:nvSpPr>
        <p:spPr>
          <a:xfrm>
            <a:off x="3892305" y="1377365"/>
            <a:ext cx="817978" cy="631378"/>
          </a:xfrm>
          <a:custGeom>
            <a:avLst/>
            <a:gdLst/>
            <a:ahLst/>
            <a:cxnLst/>
            <a:rect l="l" t="t" r="r" b="b"/>
            <a:pathLst>
              <a:path w="1157604" h="1121410">
                <a:moveTo>
                  <a:pt x="970480" y="0"/>
                </a:moveTo>
                <a:lnTo>
                  <a:pt x="186875" y="0"/>
                </a:lnTo>
                <a:lnTo>
                  <a:pt x="137196" y="6675"/>
                </a:lnTo>
                <a:lnTo>
                  <a:pt x="92555" y="25514"/>
                </a:lnTo>
                <a:lnTo>
                  <a:pt x="54734" y="54734"/>
                </a:lnTo>
                <a:lnTo>
                  <a:pt x="25513" y="92556"/>
                </a:lnTo>
                <a:lnTo>
                  <a:pt x="6675" y="137197"/>
                </a:lnTo>
                <a:lnTo>
                  <a:pt x="0" y="186876"/>
                </a:lnTo>
                <a:lnTo>
                  <a:pt x="0" y="934354"/>
                </a:lnTo>
                <a:lnTo>
                  <a:pt x="6675" y="984032"/>
                </a:lnTo>
                <a:lnTo>
                  <a:pt x="25513" y="1028673"/>
                </a:lnTo>
                <a:lnTo>
                  <a:pt x="54734" y="1066494"/>
                </a:lnTo>
                <a:lnTo>
                  <a:pt x="92555" y="1095715"/>
                </a:lnTo>
                <a:lnTo>
                  <a:pt x="137196" y="1114554"/>
                </a:lnTo>
                <a:lnTo>
                  <a:pt x="186875" y="1121229"/>
                </a:lnTo>
                <a:lnTo>
                  <a:pt x="970480" y="1121229"/>
                </a:lnTo>
                <a:lnTo>
                  <a:pt x="1020159" y="1114554"/>
                </a:lnTo>
                <a:lnTo>
                  <a:pt x="1064799" y="1095715"/>
                </a:lnTo>
                <a:lnTo>
                  <a:pt x="1102621" y="1066494"/>
                </a:lnTo>
                <a:lnTo>
                  <a:pt x="1131841" y="1028673"/>
                </a:lnTo>
                <a:lnTo>
                  <a:pt x="1150680" y="984032"/>
                </a:lnTo>
                <a:lnTo>
                  <a:pt x="1157356" y="934354"/>
                </a:lnTo>
                <a:lnTo>
                  <a:pt x="1157356" y="186876"/>
                </a:lnTo>
                <a:lnTo>
                  <a:pt x="1150680" y="137197"/>
                </a:lnTo>
                <a:lnTo>
                  <a:pt x="1131841" y="92556"/>
                </a:lnTo>
                <a:lnTo>
                  <a:pt x="1102621" y="54734"/>
                </a:lnTo>
                <a:lnTo>
                  <a:pt x="1064799" y="25514"/>
                </a:lnTo>
                <a:lnTo>
                  <a:pt x="1020159" y="6675"/>
                </a:lnTo>
                <a:lnTo>
                  <a:pt x="970480" y="0"/>
                </a:lnTo>
                <a:close/>
              </a:path>
            </a:pathLst>
          </a:custGeom>
          <a:solidFill>
            <a:schemeClr val="accent4"/>
          </a:solidFill>
          <a:ln w="28575">
            <a:noFill/>
          </a:ln>
        </p:spPr>
        <p:txBody>
          <a:bodyPr wrap="square" lIns="0" tIns="0" rIns="0" bIns="0" rtlCol="0" anchor="ctr"/>
          <a:lstStyle/>
          <a:p>
            <a:pPr algn="ctr" defTabSz="514830" fontAlgn="auto">
              <a:spcBef>
                <a:spcPts val="0"/>
              </a:spcBef>
              <a:spcAft>
                <a:spcPts val="0"/>
              </a:spcAft>
              <a:defRPr/>
            </a:pPr>
            <a:r>
              <a:rPr lang="en-US" sz="901" b="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Ceritinib:</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1L approval “ASCEND-4”</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May 26, 2017</a:t>
            </a:r>
          </a:p>
        </p:txBody>
      </p:sp>
      <p:sp>
        <p:nvSpPr>
          <p:cNvPr id="36" name="object 36"/>
          <p:cNvSpPr/>
          <p:nvPr/>
        </p:nvSpPr>
        <p:spPr>
          <a:xfrm>
            <a:off x="4016942" y="1191031"/>
            <a:ext cx="651756" cy="631378"/>
          </a:xfrm>
          <a:custGeom>
            <a:avLst/>
            <a:gdLst/>
            <a:ahLst/>
            <a:cxnLst/>
            <a:rect l="l" t="t" r="r" b="b"/>
            <a:pathLst>
              <a:path w="1157604" h="1121410">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ln w="28575">
            <a:noFill/>
          </a:ln>
        </p:spPr>
        <p:txBody>
          <a:bodyPr wrap="square" lIns="0" tIns="0" rIns="0" bIns="0" rtlCol="0"/>
          <a:lstStyle/>
          <a:p>
            <a:pPr defTabSz="514830" fontAlgn="auto">
              <a:spcBef>
                <a:spcPts val="0"/>
              </a:spcBef>
              <a:spcAft>
                <a:spcPts val="0"/>
              </a:spcAft>
              <a:defRPr/>
            </a:pPr>
            <a:endParaRPr sz="1013" dirty="0">
              <a:solidFill>
                <a:srgbClr val="FFFFFF"/>
              </a:solidFill>
              <a:latin typeface="Arial"/>
              <a:ea typeface="ＭＳ Ｐゴシック" panose="020B0600070205080204" pitchFamily="34" charset="-128"/>
              <a:cs typeface="Arial" panose="020B0604020202020204" pitchFamily="34" charset="0"/>
            </a:endParaRPr>
          </a:p>
        </p:txBody>
      </p:sp>
      <p:sp>
        <p:nvSpPr>
          <p:cNvPr id="40" name="object 40"/>
          <p:cNvSpPr/>
          <p:nvPr/>
        </p:nvSpPr>
        <p:spPr>
          <a:xfrm>
            <a:off x="4731198" y="1377365"/>
            <a:ext cx="757886" cy="631378"/>
          </a:xfrm>
          <a:custGeom>
            <a:avLst/>
            <a:gdLst/>
            <a:ahLst/>
            <a:cxnLst/>
            <a:rect l="l" t="t" r="r" b="b"/>
            <a:pathLst>
              <a:path w="1157604" h="1121410">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solidFill>
            <a:schemeClr val="accent3"/>
          </a:solidFill>
          <a:ln w="28575">
            <a:noFill/>
          </a:ln>
        </p:spPr>
        <p:txBody>
          <a:bodyPr wrap="square" lIns="0" tIns="0" rIns="0" bIns="0" rtlCol="0" anchor="ctr"/>
          <a:lstStyle/>
          <a:p>
            <a:pPr algn="ctr" defTabSz="514830" fontAlgn="auto">
              <a:spcBef>
                <a:spcPts val="0"/>
              </a:spcBef>
              <a:spcAft>
                <a:spcPts val="0"/>
              </a:spcAft>
              <a:defRPr/>
            </a:pPr>
            <a:r>
              <a:rPr lang="en-US" sz="901" b="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Alectinib:</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1L approval</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“ALEX” </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Dec 11, 2017</a:t>
            </a:r>
          </a:p>
        </p:txBody>
      </p:sp>
      <p:sp>
        <p:nvSpPr>
          <p:cNvPr id="44" name="object 44"/>
          <p:cNvSpPr/>
          <p:nvPr/>
        </p:nvSpPr>
        <p:spPr>
          <a:xfrm>
            <a:off x="3944536" y="2949081"/>
            <a:ext cx="1050851" cy="631378"/>
          </a:xfrm>
          <a:custGeom>
            <a:avLst/>
            <a:gdLst/>
            <a:ahLst/>
            <a:cxnLst/>
            <a:rect l="l" t="t" r="r" b="b"/>
            <a:pathLst>
              <a:path w="1157604" h="1121410">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solidFill>
            <a:schemeClr val="accent6"/>
          </a:solidFill>
          <a:ln w="28575">
            <a:noFill/>
          </a:ln>
        </p:spPr>
        <p:txBody>
          <a:bodyPr wrap="square" lIns="0" tIns="0" rIns="0" bIns="0" rtlCol="0" anchor="ctr"/>
          <a:lstStyle/>
          <a:p>
            <a:pPr algn="ctr" defTabSz="514830" fontAlgn="auto">
              <a:spcBef>
                <a:spcPts val="0"/>
              </a:spcBef>
              <a:spcAft>
                <a:spcPts val="0"/>
              </a:spcAft>
              <a:defRPr/>
            </a:pPr>
            <a:r>
              <a:rPr lang="it-IT" sz="901" b="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Brigatinb: </a:t>
            </a:r>
          </a:p>
          <a:p>
            <a:pPr algn="ctr" defTabSz="514830" fontAlgn="auto">
              <a:spcBef>
                <a:spcPts val="0"/>
              </a:spcBef>
              <a:spcAft>
                <a:spcPts val="0"/>
              </a:spcAft>
              <a:defRPr/>
            </a:pPr>
            <a:r>
              <a:rPr lang="it-IT"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Accelerated approval </a:t>
            </a:r>
          </a:p>
          <a:p>
            <a:pPr algn="ctr" defTabSz="514830" fontAlgn="auto">
              <a:spcBef>
                <a:spcPts val="0"/>
              </a:spcBef>
              <a:spcAft>
                <a:spcPts val="0"/>
              </a:spcAft>
              <a:defRPr/>
            </a:pPr>
            <a:r>
              <a:rPr lang="it-IT"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“ALTA”</a:t>
            </a:r>
          </a:p>
          <a:p>
            <a:pPr algn="ctr" defTabSz="514830" fontAlgn="auto">
              <a:spcBef>
                <a:spcPts val="0"/>
              </a:spcBef>
              <a:spcAft>
                <a:spcPts val="0"/>
              </a:spcAft>
              <a:defRPr/>
            </a:pPr>
            <a:r>
              <a:rPr lang="it-IT"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Apr 28, 2017</a:t>
            </a:r>
          </a:p>
        </p:txBody>
      </p:sp>
      <p:sp>
        <p:nvSpPr>
          <p:cNvPr id="49" name="object 49"/>
          <p:cNvSpPr/>
          <p:nvPr/>
        </p:nvSpPr>
        <p:spPr>
          <a:xfrm>
            <a:off x="4857922" y="3658019"/>
            <a:ext cx="1050851" cy="459424"/>
          </a:xfrm>
          <a:custGeom>
            <a:avLst/>
            <a:gdLst/>
            <a:ahLst/>
            <a:cxnLst/>
            <a:rect l="l" t="t" r="r" b="b"/>
            <a:pathLst>
              <a:path w="1157604" h="1121409">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solidFill>
            <a:schemeClr val="accent5"/>
          </a:solidFill>
          <a:ln w="28575">
            <a:noFill/>
          </a:ln>
        </p:spPr>
        <p:txBody>
          <a:bodyPr wrap="square" lIns="0" tIns="0" rIns="0" bIns="0" rtlCol="0" anchor="ctr"/>
          <a:lstStyle/>
          <a:p>
            <a:pPr algn="ctr" defTabSz="514830" fontAlgn="auto">
              <a:spcBef>
                <a:spcPts val="0"/>
              </a:spcBef>
              <a:spcAft>
                <a:spcPts val="0"/>
              </a:spcAft>
              <a:defRPr/>
            </a:pPr>
            <a:r>
              <a:rPr lang="it-IT" sz="901"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Lorlatinib:</a:t>
            </a:r>
          </a:p>
          <a:p>
            <a:pPr algn="ctr" defTabSz="514830" fontAlgn="auto">
              <a:spcBef>
                <a:spcPts val="0"/>
              </a:spcBef>
              <a:spcAft>
                <a:spcPts val="0"/>
              </a:spcAft>
              <a:defRPr/>
            </a:pPr>
            <a:r>
              <a:rPr lang="it-IT" sz="90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Accelerated approval</a:t>
            </a:r>
          </a:p>
          <a:p>
            <a:pPr algn="ctr" defTabSz="514830" fontAlgn="auto">
              <a:spcBef>
                <a:spcPts val="0"/>
              </a:spcBef>
              <a:spcAft>
                <a:spcPts val="0"/>
              </a:spcAft>
              <a:defRPr/>
            </a:pPr>
            <a:r>
              <a:rPr lang="it-IT" sz="90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Nov 2, 2018</a:t>
            </a:r>
          </a:p>
        </p:txBody>
      </p:sp>
      <p:sp>
        <p:nvSpPr>
          <p:cNvPr id="54" name="object 54"/>
          <p:cNvSpPr/>
          <p:nvPr/>
        </p:nvSpPr>
        <p:spPr>
          <a:xfrm>
            <a:off x="7276118" y="1377365"/>
            <a:ext cx="651756" cy="631378"/>
          </a:xfrm>
          <a:custGeom>
            <a:avLst/>
            <a:gdLst/>
            <a:ahLst/>
            <a:cxnLst/>
            <a:rect l="l" t="t" r="r" b="b"/>
            <a:pathLst>
              <a:path w="1157604" h="1121410">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solidFill>
            <a:schemeClr val="accent2"/>
          </a:solidFill>
          <a:ln w="28575">
            <a:noFill/>
          </a:ln>
        </p:spPr>
        <p:txBody>
          <a:bodyPr wrap="square" lIns="0" tIns="0" rIns="0" bIns="0" rtlCol="0" anchor="ctr"/>
          <a:lstStyle/>
          <a:p>
            <a:pPr algn="ctr" defTabSz="514830" fontAlgn="auto">
              <a:spcBef>
                <a:spcPts val="0"/>
              </a:spcBef>
              <a:spcAft>
                <a:spcPts val="0"/>
              </a:spcAft>
              <a:defRPr/>
            </a:pPr>
            <a:r>
              <a:rPr lang="en-US" sz="901" b="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Ensartinib</a:t>
            </a: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1L approval</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“eXalt3”</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 </a:t>
            </a:r>
          </a:p>
        </p:txBody>
      </p:sp>
      <p:sp>
        <p:nvSpPr>
          <p:cNvPr id="58" name="object 58"/>
          <p:cNvSpPr/>
          <p:nvPr/>
        </p:nvSpPr>
        <p:spPr>
          <a:xfrm>
            <a:off x="6405946" y="1377365"/>
            <a:ext cx="806518" cy="631378"/>
          </a:xfrm>
          <a:custGeom>
            <a:avLst/>
            <a:gdLst/>
            <a:ahLst/>
            <a:cxnLst/>
            <a:rect l="l" t="t" r="r" b="b"/>
            <a:pathLst>
              <a:path w="1157604" h="1121410">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solidFill>
            <a:schemeClr val="accent5"/>
          </a:solidFill>
          <a:ln w="28575">
            <a:noFill/>
          </a:ln>
        </p:spPr>
        <p:txBody>
          <a:bodyPr wrap="square" lIns="0" tIns="0" rIns="0" bIns="0" rtlCol="0" anchor="ctr"/>
          <a:lstStyle/>
          <a:p>
            <a:pPr algn="ctr" defTabSz="514830" fontAlgn="auto">
              <a:spcBef>
                <a:spcPts val="0"/>
              </a:spcBef>
              <a:spcAft>
                <a:spcPts val="0"/>
              </a:spcAft>
              <a:defRPr/>
            </a:pPr>
            <a:r>
              <a:rPr lang="en-US" sz="901"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Lorlatinib:</a:t>
            </a:r>
          </a:p>
          <a:p>
            <a:pPr algn="ctr" defTabSz="514830" fontAlgn="auto">
              <a:spcBef>
                <a:spcPts val="0"/>
              </a:spcBef>
              <a:spcAft>
                <a:spcPts val="0"/>
              </a:spcAft>
              <a:defRPr/>
            </a:pPr>
            <a:r>
              <a:rPr lang="en-US" sz="90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1L approval</a:t>
            </a:r>
          </a:p>
          <a:p>
            <a:pPr algn="ctr" defTabSz="514830" fontAlgn="auto">
              <a:spcBef>
                <a:spcPts val="0"/>
              </a:spcBef>
              <a:spcAft>
                <a:spcPts val="0"/>
              </a:spcAft>
              <a:defRPr/>
            </a:pPr>
            <a:r>
              <a:rPr lang="en-US" sz="90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“CROWN”</a:t>
            </a:r>
          </a:p>
          <a:p>
            <a:pPr algn="ctr" defTabSz="514830" fontAlgn="auto">
              <a:spcBef>
                <a:spcPts val="0"/>
              </a:spcBef>
              <a:spcAft>
                <a:spcPts val="0"/>
              </a:spcAft>
              <a:defRPr/>
            </a:pPr>
            <a:r>
              <a:rPr lang="en-US" sz="90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March 3, 2021</a:t>
            </a:r>
          </a:p>
        </p:txBody>
      </p:sp>
      <p:sp>
        <p:nvSpPr>
          <p:cNvPr id="63" name="object 63"/>
          <p:cNvSpPr/>
          <p:nvPr/>
        </p:nvSpPr>
        <p:spPr>
          <a:xfrm>
            <a:off x="5605806" y="1377365"/>
            <a:ext cx="757886" cy="631378"/>
          </a:xfrm>
          <a:custGeom>
            <a:avLst/>
            <a:gdLst/>
            <a:ahLst/>
            <a:cxnLst/>
            <a:rect l="l" t="t" r="r" b="b"/>
            <a:pathLst>
              <a:path w="1157604" h="1121410">
                <a:moveTo>
                  <a:pt x="0" y="186875"/>
                </a:moveTo>
                <a:lnTo>
                  <a:pt x="6675" y="137196"/>
                </a:lnTo>
                <a:lnTo>
                  <a:pt x="25513" y="92555"/>
                </a:lnTo>
                <a:lnTo>
                  <a:pt x="54734" y="54734"/>
                </a:lnTo>
                <a:lnTo>
                  <a:pt x="92555" y="25514"/>
                </a:lnTo>
                <a:lnTo>
                  <a:pt x="137196" y="6675"/>
                </a:lnTo>
                <a:lnTo>
                  <a:pt x="186875" y="0"/>
                </a:lnTo>
                <a:lnTo>
                  <a:pt x="970480" y="0"/>
                </a:lnTo>
                <a:lnTo>
                  <a:pt x="1020159" y="6675"/>
                </a:lnTo>
                <a:lnTo>
                  <a:pt x="1064800" y="25514"/>
                </a:lnTo>
                <a:lnTo>
                  <a:pt x="1102621" y="54734"/>
                </a:lnTo>
                <a:lnTo>
                  <a:pt x="1131842" y="92555"/>
                </a:lnTo>
                <a:lnTo>
                  <a:pt x="1150680" y="137196"/>
                </a:lnTo>
                <a:lnTo>
                  <a:pt x="1157356" y="186875"/>
                </a:lnTo>
                <a:lnTo>
                  <a:pt x="1157356" y="934353"/>
                </a:lnTo>
                <a:lnTo>
                  <a:pt x="1150680" y="984032"/>
                </a:lnTo>
                <a:lnTo>
                  <a:pt x="1131842" y="1028673"/>
                </a:lnTo>
                <a:lnTo>
                  <a:pt x="1102621" y="1066494"/>
                </a:lnTo>
                <a:lnTo>
                  <a:pt x="1064800" y="1095715"/>
                </a:lnTo>
                <a:lnTo>
                  <a:pt x="1020159" y="1114553"/>
                </a:lnTo>
                <a:lnTo>
                  <a:pt x="970480" y="1121229"/>
                </a:lnTo>
                <a:lnTo>
                  <a:pt x="186875" y="1121229"/>
                </a:lnTo>
                <a:lnTo>
                  <a:pt x="137196" y="1114553"/>
                </a:lnTo>
                <a:lnTo>
                  <a:pt x="92555" y="1095715"/>
                </a:lnTo>
                <a:lnTo>
                  <a:pt x="54734" y="1066494"/>
                </a:lnTo>
                <a:lnTo>
                  <a:pt x="25513" y="1028673"/>
                </a:lnTo>
                <a:lnTo>
                  <a:pt x="6675" y="984032"/>
                </a:lnTo>
                <a:lnTo>
                  <a:pt x="0" y="934353"/>
                </a:lnTo>
                <a:lnTo>
                  <a:pt x="0" y="186875"/>
                </a:lnTo>
                <a:close/>
              </a:path>
            </a:pathLst>
          </a:custGeom>
          <a:solidFill>
            <a:schemeClr val="accent6"/>
          </a:solidFill>
          <a:ln w="28575">
            <a:noFill/>
          </a:ln>
        </p:spPr>
        <p:txBody>
          <a:bodyPr wrap="square" lIns="0" tIns="0" rIns="0" bIns="0" rtlCol="0" anchor="ctr"/>
          <a:lstStyle/>
          <a:p>
            <a:pPr algn="ctr" defTabSz="514830" fontAlgn="auto">
              <a:spcBef>
                <a:spcPts val="0"/>
              </a:spcBef>
              <a:spcAft>
                <a:spcPts val="0"/>
              </a:spcAft>
              <a:defRPr/>
            </a:pPr>
            <a:r>
              <a:rPr lang="en-US" sz="901" b="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Brigatinib:</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1L approval “ALTA-1L”</a:t>
            </a:r>
          </a:p>
          <a:p>
            <a:pPr algn="ctr" defTabSz="514830" fontAlgn="auto">
              <a:spcBef>
                <a:spcPts val="0"/>
              </a:spcBef>
              <a:spcAft>
                <a:spcPts val="0"/>
              </a:spcAft>
              <a:defRPr/>
            </a:pPr>
            <a:r>
              <a:rPr lang="en-US" sz="901" dirty="0">
                <a:solidFill>
                  <a:srgbClr val="FFFFFF"/>
                </a:solidFill>
                <a:latin typeface="Calibri" panose="020F0502020204030204" pitchFamily="34" charset="0"/>
                <a:ea typeface="ＭＳ Ｐゴシック" panose="020B0600070205080204" pitchFamily="34" charset="-128"/>
                <a:cs typeface="Calibri" panose="020F0502020204030204" pitchFamily="34" charset="0"/>
              </a:rPr>
              <a:t>May 22, 2020</a:t>
            </a:r>
          </a:p>
        </p:txBody>
      </p:sp>
      <p:sp>
        <p:nvSpPr>
          <p:cNvPr id="66" name="object 66"/>
          <p:cNvSpPr txBox="1"/>
          <p:nvPr/>
        </p:nvSpPr>
        <p:spPr>
          <a:xfrm>
            <a:off x="1257879" y="4877231"/>
            <a:ext cx="1981935" cy="111223"/>
          </a:xfrm>
          <a:prstGeom prst="rect">
            <a:avLst/>
          </a:prstGeom>
        </p:spPr>
        <p:txBody>
          <a:bodyPr vert="horz" wrap="square" lIns="0" tIns="7150" rIns="0" bIns="0" rtlCol="0">
            <a:spAutoFit/>
          </a:bodyPr>
          <a:lstStyle/>
          <a:p>
            <a:pPr marL="7150" defTabSz="514830" fontAlgn="auto">
              <a:spcBef>
                <a:spcPts val="56"/>
              </a:spcBef>
              <a:spcAft>
                <a:spcPts val="0"/>
              </a:spcAft>
              <a:defRPr/>
            </a:pPr>
            <a:r>
              <a:rPr lang="en-US" sz="676" spc="-6"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Slide courtesy of Ignatius Ou, MD PhD</a:t>
            </a:r>
            <a:endParaRPr sz="676"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8" name="Rectangle 8">
            <a:extLst>
              <a:ext uri="{FF2B5EF4-FFF2-40B4-BE49-F238E27FC236}">
                <a16:creationId xmlns:a16="http://schemas.microsoft.com/office/drawing/2014/main" id="{8DF1D957-5436-E043-AABC-A75AAC3BA94E}"/>
              </a:ext>
            </a:extLst>
          </p:cNvPr>
          <p:cNvSpPr>
            <a:spLocks noChangeArrowheads="1"/>
          </p:cNvSpPr>
          <p:nvPr/>
        </p:nvSpPr>
        <p:spPr bwMode="auto">
          <a:xfrm>
            <a:off x="6428230" y="4221561"/>
            <a:ext cx="184731"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514830" fontAlgn="auto">
              <a:lnSpc>
                <a:spcPct val="100000"/>
              </a:lnSpc>
              <a:spcBef>
                <a:spcPct val="0"/>
              </a:spcBef>
              <a:spcAft>
                <a:spcPct val="0"/>
              </a:spcAft>
              <a:buClrTx/>
              <a:buNone/>
              <a:defRPr/>
            </a:pPr>
            <a:endParaRPr lang="en-US" altLang="en-US" sz="788" dirty="0">
              <a:solidFill>
                <a:srgbClr val="455560"/>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6" name="Title 5">
            <a:extLst>
              <a:ext uri="{FF2B5EF4-FFF2-40B4-BE49-F238E27FC236}">
                <a16:creationId xmlns:a16="http://schemas.microsoft.com/office/drawing/2014/main" id="{086977A3-54D3-224F-BD3C-69363AD4DA9C}"/>
              </a:ext>
            </a:extLst>
          </p:cNvPr>
          <p:cNvSpPr>
            <a:spLocks noGrp="1"/>
          </p:cNvSpPr>
          <p:nvPr>
            <p:ph type="title"/>
          </p:nvPr>
        </p:nvSpPr>
        <p:spPr/>
        <p:txBody>
          <a:bodyPr/>
          <a:lstStyle/>
          <a:p>
            <a:r>
              <a:rPr lang="en-US" dirty="0"/>
              <a:t>Timeline of FDA Approvals of ALK-Targeted Therapies</a:t>
            </a:r>
          </a:p>
        </p:txBody>
      </p:sp>
      <p:cxnSp>
        <p:nvCxnSpPr>
          <p:cNvPr id="8" name="Straight Arrow Connector 7">
            <a:extLst>
              <a:ext uri="{FF2B5EF4-FFF2-40B4-BE49-F238E27FC236}">
                <a16:creationId xmlns:a16="http://schemas.microsoft.com/office/drawing/2014/main" id="{C8DE494D-682B-49AA-83DF-A007C093707D}"/>
              </a:ext>
            </a:extLst>
          </p:cNvPr>
          <p:cNvCxnSpPr>
            <a:cxnSpLocks/>
          </p:cNvCxnSpPr>
          <p:nvPr/>
        </p:nvCxnSpPr>
        <p:spPr bwMode="auto">
          <a:xfrm flipH="1" flipV="1">
            <a:off x="4301295" y="2002254"/>
            <a:ext cx="367403" cy="406811"/>
          </a:xfrm>
          <a:prstGeom prst="straightConnector1">
            <a:avLst/>
          </a:prstGeom>
          <a:noFill/>
          <a:ln w="28575" cap="flat" cmpd="sng" algn="ctr">
            <a:solidFill>
              <a:schemeClr val="bg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043D77A2-B28D-48BA-A61B-403738078B0E}"/>
              </a:ext>
            </a:extLst>
          </p:cNvPr>
          <p:cNvCxnSpPr>
            <a:cxnSpLocks/>
          </p:cNvCxnSpPr>
          <p:nvPr/>
        </p:nvCxnSpPr>
        <p:spPr bwMode="auto">
          <a:xfrm flipV="1">
            <a:off x="4668698" y="2013447"/>
            <a:ext cx="408989" cy="395618"/>
          </a:xfrm>
          <a:prstGeom prst="straightConnector1">
            <a:avLst/>
          </a:prstGeom>
          <a:noFill/>
          <a:ln w="28575" cap="flat" cmpd="sng" algn="ctr">
            <a:solidFill>
              <a:schemeClr val="bg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D604DF5-B2F8-4958-8615-C9C556B69A7E}"/>
              </a:ext>
            </a:extLst>
          </p:cNvPr>
          <p:cNvCxnSpPr/>
          <p:nvPr/>
        </p:nvCxnSpPr>
        <p:spPr bwMode="auto">
          <a:xfrm flipV="1">
            <a:off x="1556095" y="2002254"/>
            <a:ext cx="0" cy="406811"/>
          </a:xfrm>
          <a:prstGeom prst="straightConnector1">
            <a:avLst/>
          </a:prstGeom>
          <a:noFill/>
          <a:ln w="28575" cap="flat" cmpd="sng" algn="ctr">
            <a:solidFill>
              <a:schemeClr val="bg1"/>
            </a:solidFill>
            <a:prstDash val="solid"/>
            <a:round/>
            <a:headEnd type="none" w="med" len="med"/>
            <a:tailEnd type="triangle"/>
          </a:ln>
          <a:effectLst/>
        </p:spPr>
      </p:cxnSp>
      <p:cxnSp>
        <p:nvCxnSpPr>
          <p:cNvPr id="61" name="Straight Arrow Connector 60">
            <a:extLst>
              <a:ext uri="{FF2B5EF4-FFF2-40B4-BE49-F238E27FC236}">
                <a16:creationId xmlns:a16="http://schemas.microsoft.com/office/drawing/2014/main" id="{74575AF0-6079-4CF0-8216-2CF22E08D07B}"/>
              </a:ext>
            </a:extLst>
          </p:cNvPr>
          <p:cNvCxnSpPr/>
          <p:nvPr/>
        </p:nvCxnSpPr>
        <p:spPr bwMode="auto">
          <a:xfrm flipV="1">
            <a:off x="2626240" y="2002254"/>
            <a:ext cx="0" cy="406811"/>
          </a:xfrm>
          <a:prstGeom prst="straightConnector1">
            <a:avLst/>
          </a:prstGeom>
          <a:noFill/>
          <a:ln w="28575" cap="flat" cmpd="sng" algn="ctr">
            <a:solidFill>
              <a:schemeClr val="bg1"/>
            </a:solidFill>
            <a:prstDash val="solid"/>
            <a:round/>
            <a:headEnd type="none" w="med" len="med"/>
            <a:tailEnd type="triangle"/>
          </a:ln>
          <a:effectLst/>
        </p:spPr>
      </p:cxnSp>
      <p:cxnSp>
        <p:nvCxnSpPr>
          <p:cNvPr id="69" name="Straight Arrow Connector 68">
            <a:extLst>
              <a:ext uri="{FF2B5EF4-FFF2-40B4-BE49-F238E27FC236}">
                <a16:creationId xmlns:a16="http://schemas.microsoft.com/office/drawing/2014/main" id="{17DA066B-8DC9-4385-AF67-1B03915DA0D1}"/>
              </a:ext>
            </a:extLst>
          </p:cNvPr>
          <p:cNvCxnSpPr/>
          <p:nvPr/>
        </p:nvCxnSpPr>
        <p:spPr bwMode="auto">
          <a:xfrm flipV="1">
            <a:off x="6201101" y="2002254"/>
            <a:ext cx="0" cy="406811"/>
          </a:xfrm>
          <a:prstGeom prst="straightConnector1">
            <a:avLst/>
          </a:prstGeom>
          <a:noFill/>
          <a:ln w="28575" cap="flat" cmpd="sng" algn="ctr">
            <a:solidFill>
              <a:schemeClr val="bg1"/>
            </a:solidFill>
            <a:prstDash val="solid"/>
            <a:round/>
            <a:headEnd type="none" w="med" len="med"/>
            <a:tailEnd type="triangle"/>
          </a:ln>
          <a:effectLst/>
        </p:spPr>
      </p:cxnSp>
      <p:cxnSp>
        <p:nvCxnSpPr>
          <p:cNvPr id="70" name="Straight Arrow Connector 69">
            <a:extLst>
              <a:ext uri="{FF2B5EF4-FFF2-40B4-BE49-F238E27FC236}">
                <a16:creationId xmlns:a16="http://schemas.microsoft.com/office/drawing/2014/main" id="{B4F573C5-B745-4204-A06E-819C93BBFE67}"/>
              </a:ext>
            </a:extLst>
          </p:cNvPr>
          <p:cNvCxnSpPr/>
          <p:nvPr/>
        </p:nvCxnSpPr>
        <p:spPr bwMode="auto">
          <a:xfrm flipV="1">
            <a:off x="6733281" y="2002254"/>
            <a:ext cx="0" cy="406811"/>
          </a:xfrm>
          <a:prstGeom prst="straightConnector1">
            <a:avLst/>
          </a:prstGeom>
          <a:noFill/>
          <a:ln w="28575" cap="flat" cmpd="sng" algn="ctr">
            <a:solidFill>
              <a:schemeClr val="bg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E0158E37-4846-4978-9138-EC465DE62F83}"/>
              </a:ext>
            </a:extLst>
          </p:cNvPr>
          <p:cNvCxnSpPr/>
          <p:nvPr/>
        </p:nvCxnSpPr>
        <p:spPr bwMode="auto">
          <a:xfrm>
            <a:off x="4668697" y="2731152"/>
            <a:ext cx="0" cy="205931"/>
          </a:xfrm>
          <a:prstGeom prst="straightConnector1">
            <a:avLst/>
          </a:prstGeom>
          <a:noFill/>
          <a:ln w="28575" cap="flat" cmpd="sng" algn="ctr">
            <a:solidFill>
              <a:schemeClr val="bg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FEE209C1-8420-402E-86B6-A2A6567A649E}"/>
              </a:ext>
            </a:extLst>
          </p:cNvPr>
          <p:cNvCxnSpPr/>
          <p:nvPr/>
        </p:nvCxnSpPr>
        <p:spPr bwMode="auto">
          <a:xfrm>
            <a:off x="5165820" y="2731152"/>
            <a:ext cx="0" cy="926687"/>
          </a:xfrm>
          <a:prstGeom prst="straightConnector1">
            <a:avLst/>
          </a:prstGeom>
          <a:noFill/>
          <a:ln w="28575" cap="flat" cmpd="sng" algn="ctr">
            <a:solidFill>
              <a:schemeClr val="bg1"/>
            </a:solidFill>
            <a:prstDash val="solid"/>
            <a:round/>
            <a:headEnd type="none" w="med" len="med"/>
            <a:tailEnd type="triangle"/>
          </a:ln>
          <a:effectLst/>
        </p:spPr>
      </p:cxnSp>
      <p:pic>
        <p:nvPicPr>
          <p:cNvPr id="7" name="Picture 6" descr="A logo for a fitness center&#10;&#10;Description automatically generated">
            <a:extLst>
              <a:ext uri="{FF2B5EF4-FFF2-40B4-BE49-F238E27FC236}">
                <a16:creationId xmlns:a16="http://schemas.microsoft.com/office/drawing/2014/main" id="{5AAEA8DB-330D-ABB1-860F-DCA69349F3BD}"/>
              </a:ext>
            </a:extLst>
          </p:cNvPr>
          <p:cNvPicPr>
            <a:picLocks noChangeAspect="1"/>
          </p:cNvPicPr>
          <p:nvPr/>
        </p:nvPicPr>
        <p:blipFill>
          <a:blip r:embed="rId3"/>
          <a:stretch>
            <a:fillRect/>
          </a:stretch>
        </p:blipFill>
        <p:spPr>
          <a:xfrm>
            <a:off x="8045811" y="4651654"/>
            <a:ext cx="908868" cy="225577"/>
          </a:xfrm>
          <a:prstGeom prst="rect">
            <a:avLst/>
          </a:prstGeom>
        </p:spPr>
      </p:pic>
    </p:spTree>
    <p:extLst>
      <p:ext uri="{BB962C8B-B14F-4D97-AF65-F5344CB8AC3E}">
        <p14:creationId xmlns:p14="http://schemas.microsoft.com/office/powerpoint/2010/main" val="41378444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 name="Table 5">
            <a:extLst>
              <a:ext uri="{FF2B5EF4-FFF2-40B4-BE49-F238E27FC236}">
                <a16:creationId xmlns:a16="http://schemas.microsoft.com/office/drawing/2014/main" id="{5B6FB845-C083-EC34-6F41-CAE18B4B8452}"/>
              </a:ext>
            </a:extLst>
          </p:cNvPr>
          <p:cNvGraphicFramePr>
            <a:graphicFrameLocks noGrp="1"/>
          </p:cNvGraphicFramePr>
          <p:nvPr/>
        </p:nvGraphicFramePr>
        <p:xfrm>
          <a:off x="6550981" y="2939345"/>
          <a:ext cx="1353994" cy="667972"/>
        </p:xfrm>
        <a:graphic>
          <a:graphicData uri="http://schemas.openxmlformats.org/drawingml/2006/table">
            <a:tbl>
              <a:tblPr/>
              <a:tblGrid>
                <a:gridCol w="617792">
                  <a:extLst>
                    <a:ext uri="{9D8B030D-6E8A-4147-A177-3AD203B41FA5}">
                      <a16:colId xmlns:a16="http://schemas.microsoft.com/office/drawing/2014/main" val="1316359592"/>
                    </a:ext>
                  </a:extLst>
                </a:gridCol>
                <a:gridCol w="350082">
                  <a:extLst>
                    <a:ext uri="{9D8B030D-6E8A-4147-A177-3AD203B41FA5}">
                      <a16:colId xmlns:a16="http://schemas.microsoft.com/office/drawing/2014/main" val="529032580"/>
                    </a:ext>
                  </a:extLst>
                </a:gridCol>
                <a:gridCol w="386120">
                  <a:extLst>
                    <a:ext uri="{9D8B030D-6E8A-4147-A177-3AD203B41FA5}">
                      <a16:colId xmlns:a16="http://schemas.microsoft.com/office/drawing/2014/main" val="2777473288"/>
                    </a:ext>
                  </a:extLst>
                </a:gridCol>
              </a:tblGrid>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2nd Interim analysis</a:t>
                      </a:r>
                      <a:r>
                        <a:rPr kumimoji="0" lang="en-US" altLang="en-US" sz="600" b="1" i="0" u="none" strike="noStrike" kern="1200" cap="none" normalizeH="0" baseline="30000" dirty="0">
                          <a:ln>
                            <a:noFill/>
                          </a:ln>
                          <a:solidFill>
                            <a:schemeClr val="tx1"/>
                          </a:solidFill>
                          <a:effectLst/>
                          <a:latin typeface="HelveticaNeueLT Std" charset="0"/>
                          <a:ea typeface="MS PGothic" panose="020B0600070205080204" pitchFamily="34" charset="-128"/>
                          <a:cs typeface="HelveticaNeueLT Std" charset="0"/>
                        </a:rPr>
                        <a:t>10</a:t>
                      </a:r>
                      <a:endParaRPr kumimoji="0" lang="en-US" altLang="en-US" sz="600" b="1" i="0" u="none" strike="noStrike" cap="none" normalizeH="0" baseline="0" dirty="0">
                        <a:ln>
                          <a:noFill/>
                        </a:ln>
                        <a:solidFill>
                          <a:schemeClr val="tx1"/>
                        </a:solidFill>
                        <a:effectLst/>
                        <a:latin typeface="+mn-lt"/>
                        <a:ea typeface="MS PGothic" panose="020B0600070205080204" pitchFamily="34" charset="-128"/>
                      </a:endParaRP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Lorlatinib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147)</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149)</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3111702220"/>
                  </a:ext>
                </a:extLst>
              </a:tr>
              <a:tr h="10980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NR</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9.1</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05979100"/>
                  </a:ext>
                </a:extLst>
              </a:tr>
              <a:tr h="10980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0.21 (0.14-0.31)</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719435163"/>
                  </a:ext>
                </a:extLst>
              </a:tr>
              <a:tr h="11838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n-lt"/>
                          <a:ea typeface="MS PGothic" panose="020B0600070205080204" pitchFamily="34" charset="-128"/>
                        </a:rPr>
                        <a:t>PFS (IRC), mo</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NR</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9.3</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420405496"/>
                  </a:ext>
                </a:extLst>
              </a:tr>
              <a:tr h="11838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n-lt"/>
                          <a:ea typeface="MS PGothic" panose="020B0600070205080204" pitchFamily="34" charset="-128"/>
                        </a:rPr>
                        <a:t>HR (95% CI)</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0.27 (0.18-0.39)</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tc>
                <a:extLst>
                  <a:ext uri="{0D108BD9-81ED-4DB2-BD59-A6C34878D82A}">
                    <a16:rowId xmlns:a16="http://schemas.microsoft.com/office/drawing/2014/main" val="766718752"/>
                  </a:ext>
                </a:extLst>
              </a:tr>
            </a:tbl>
          </a:graphicData>
        </a:graphic>
      </p:graphicFrame>
      <p:graphicFrame>
        <p:nvGraphicFramePr>
          <p:cNvPr id="56" name="Table 5">
            <a:extLst>
              <a:ext uri="{FF2B5EF4-FFF2-40B4-BE49-F238E27FC236}">
                <a16:creationId xmlns:a16="http://schemas.microsoft.com/office/drawing/2014/main" id="{9752F0C8-8684-81B2-7E59-8CACFACAC7FA}"/>
              </a:ext>
            </a:extLst>
          </p:cNvPr>
          <p:cNvGraphicFramePr>
            <a:graphicFrameLocks noGrp="1"/>
          </p:cNvGraphicFramePr>
          <p:nvPr/>
        </p:nvGraphicFramePr>
        <p:xfrm>
          <a:off x="6577869" y="1887012"/>
          <a:ext cx="1353994" cy="667972"/>
        </p:xfrm>
        <a:graphic>
          <a:graphicData uri="http://schemas.openxmlformats.org/drawingml/2006/table">
            <a:tbl>
              <a:tblPr/>
              <a:tblGrid>
                <a:gridCol w="617792">
                  <a:extLst>
                    <a:ext uri="{9D8B030D-6E8A-4147-A177-3AD203B41FA5}">
                      <a16:colId xmlns:a16="http://schemas.microsoft.com/office/drawing/2014/main" val="1316359592"/>
                    </a:ext>
                  </a:extLst>
                </a:gridCol>
                <a:gridCol w="350082">
                  <a:extLst>
                    <a:ext uri="{9D8B030D-6E8A-4147-A177-3AD203B41FA5}">
                      <a16:colId xmlns:a16="http://schemas.microsoft.com/office/drawing/2014/main" val="529032580"/>
                    </a:ext>
                  </a:extLst>
                </a:gridCol>
                <a:gridCol w="386120">
                  <a:extLst>
                    <a:ext uri="{9D8B030D-6E8A-4147-A177-3AD203B41FA5}">
                      <a16:colId xmlns:a16="http://schemas.microsoft.com/office/drawing/2014/main" val="2777473288"/>
                    </a:ext>
                  </a:extLst>
                </a:gridCol>
              </a:tblGrid>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1st Interim analysis</a:t>
                      </a:r>
                      <a:r>
                        <a:rPr kumimoji="0" lang="en-US" altLang="en-US" sz="600" b="1" i="0" u="none" strike="noStrike" kern="1200" cap="none" normalizeH="0" baseline="30000" dirty="0">
                          <a:ln>
                            <a:noFill/>
                          </a:ln>
                          <a:solidFill>
                            <a:schemeClr val="tx1"/>
                          </a:solidFill>
                          <a:effectLst/>
                          <a:latin typeface="HelveticaNeueLT Std" charset="0"/>
                          <a:ea typeface="MS PGothic" panose="020B0600070205080204" pitchFamily="34" charset="-128"/>
                          <a:cs typeface="HelveticaNeueLT Std" charset="0"/>
                        </a:rPr>
                        <a:t>9</a:t>
                      </a:r>
                      <a:endParaRPr kumimoji="0" lang="en-US" altLang="en-US" sz="600" b="1" i="0" u="none" strike="noStrike" cap="none" normalizeH="0" baseline="0" dirty="0">
                        <a:ln>
                          <a:noFill/>
                        </a:ln>
                        <a:solidFill>
                          <a:schemeClr val="tx1"/>
                        </a:solidFill>
                        <a:effectLst/>
                        <a:latin typeface="+mn-lt"/>
                        <a:ea typeface="MS PGothic" panose="020B0600070205080204" pitchFamily="34" charset="-128"/>
                      </a:endParaRP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Lorlatinib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147)</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149)</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3111702220"/>
                  </a:ext>
                </a:extLst>
              </a:tr>
              <a:tr h="10980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NR</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9.1</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05979100"/>
                  </a:ext>
                </a:extLst>
              </a:tr>
              <a:tr h="10980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0.21 (0.14-0.31)</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719435163"/>
                  </a:ext>
                </a:extLst>
              </a:tr>
              <a:tr h="11838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n-lt"/>
                          <a:ea typeface="MS PGothic" panose="020B0600070205080204" pitchFamily="34" charset="-128"/>
                        </a:rPr>
                        <a:t>PFS (IRC), mo</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NR</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9.3</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420405496"/>
                  </a:ext>
                </a:extLst>
              </a:tr>
              <a:tr h="11838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n-lt"/>
                          <a:ea typeface="MS PGothic" panose="020B0600070205080204" pitchFamily="34" charset="-128"/>
                        </a:rPr>
                        <a:t>HR (95% CI)</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0.28 (0.19-0.41)</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tc>
                <a:extLst>
                  <a:ext uri="{0D108BD9-81ED-4DB2-BD59-A6C34878D82A}">
                    <a16:rowId xmlns:a16="http://schemas.microsoft.com/office/drawing/2014/main" val="766718752"/>
                  </a:ext>
                </a:extLst>
              </a:tr>
            </a:tbl>
          </a:graphicData>
        </a:graphic>
      </p:graphicFrame>
      <p:graphicFrame>
        <p:nvGraphicFramePr>
          <p:cNvPr id="55" name="Table 5">
            <a:extLst>
              <a:ext uri="{FF2B5EF4-FFF2-40B4-BE49-F238E27FC236}">
                <a16:creationId xmlns:a16="http://schemas.microsoft.com/office/drawing/2014/main" id="{2A4D40C7-68E3-ED12-E0A1-668E415E61C0}"/>
              </a:ext>
            </a:extLst>
          </p:cNvPr>
          <p:cNvGraphicFramePr>
            <a:graphicFrameLocks noGrp="1"/>
          </p:cNvGraphicFramePr>
          <p:nvPr/>
        </p:nvGraphicFramePr>
        <p:xfrm>
          <a:off x="4864903" y="1850638"/>
          <a:ext cx="1364290" cy="1335944"/>
        </p:xfrm>
        <a:graphic>
          <a:graphicData uri="http://schemas.openxmlformats.org/drawingml/2006/table">
            <a:tbl>
              <a:tblPr/>
              <a:tblGrid>
                <a:gridCol w="617792">
                  <a:extLst>
                    <a:ext uri="{9D8B030D-6E8A-4147-A177-3AD203B41FA5}">
                      <a16:colId xmlns:a16="http://schemas.microsoft.com/office/drawing/2014/main" val="1316359592"/>
                    </a:ext>
                  </a:extLst>
                </a:gridCol>
                <a:gridCol w="360378">
                  <a:extLst>
                    <a:ext uri="{9D8B030D-6E8A-4147-A177-3AD203B41FA5}">
                      <a16:colId xmlns:a16="http://schemas.microsoft.com/office/drawing/2014/main" val="529032580"/>
                    </a:ext>
                  </a:extLst>
                </a:gridCol>
                <a:gridCol w="386120">
                  <a:extLst>
                    <a:ext uri="{9D8B030D-6E8A-4147-A177-3AD203B41FA5}">
                      <a16:colId xmlns:a16="http://schemas.microsoft.com/office/drawing/2014/main" val="2777473288"/>
                    </a:ext>
                  </a:extLst>
                </a:gridCol>
              </a:tblGrid>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1st interim analysis</a:t>
                      </a:r>
                      <a:r>
                        <a:rPr kumimoji="0" lang="en-US" altLang="en-US" sz="600" b="1" i="0" u="none" strike="noStrike" kern="1200" cap="none" normalizeH="0" baseline="30000" dirty="0">
                          <a:ln>
                            <a:noFill/>
                          </a:ln>
                          <a:solidFill>
                            <a:schemeClr val="tx1"/>
                          </a:solidFill>
                          <a:effectLst/>
                          <a:latin typeface="HelveticaNeueLT Std" charset="0"/>
                          <a:ea typeface="MS PGothic" panose="020B0600070205080204" pitchFamily="34" charset="-128"/>
                          <a:cs typeface="HelveticaNeueLT Std" charset="0"/>
                        </a:rPr>
                        <a:t>7</a:t>
                      </a:r>
                      <a:endParaRPr kumimoji="0" lang="en-US" altLang="en-US" sz="600" b="1" i="0" u="none" strike="noStrike" cap="none" normalizeH="0" baseline="0" dirty="0">
                        <a:ln>
                          <a:noFill/>
                        </a:ln>
                        <a:solidFill>
                          <a:schemeClr val="tx1"/>
                        </a:solidFill>
                        <a:effectLst/>
                        <a:latin typeface="+mn-lt"/>
                        <a:ea typeface="MS PGothic" panose="020B0600070205080204" pitchFamily="34" charset="-128"/>
                      </a:endParaRP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Ensartinib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143)</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147)</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3111702220"/>
                  </a:ext>
                </a:extLst>
              </a:tr>
              <a:tr h="10980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05979100"/>
                  </a:ext>
                </a:extLst>
              </a:tr>
              <a:tr h="10980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719435163"/>
                  </a:ext>
                </a:extLst>
              </a:tr>
              <a:tr h="11838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(IRC), mo</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25.8</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12.7</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420405496"/>
                  </a:ext>
                </a:extLst>
              </a:tr>
              <a:tr h="11838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0.51 (0.35-0.72)</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tc>
                <a:extLst>
                  <a:ext uri="{0D108BD9-81ED-4DB2-BD59-A6C34878D82A}">
                    <a16:rowId xmlns:a16="http://schemas.microsoft.com/office/drawing/2014/main" val="766718752"/>
                  </a:ext>
                </a:extLst>
              </a:tr>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2nd interim analysis</a:t>
                      </a:r>
                      <a:r>
                        <a:rPr kumimoji="0" lang="en-US" altLang="en-US" sz="600" b="1" i="0" u="none" strike="noStrike" kern="1200" cap="none" normalizeH="0" baseline="30000" dirty="0">
                          <a:ln>
                            <a:noFill/>
                          </a:ln>
                          <a:solidFill>
                            <a:schemeClr val="tx1"/>
                          </a:solidFill>
                          <a:effectLst/>
                          <a:latin typeface="HelveticaNeueLT Std" charset="0"/>
                          <a:ea typeface="MS PGothic" panose="020B0600070205080204" pitchFamily="34" charset="-128"/>
                          <a:cs typeface="HelveticaNeueLT Std" charset="0"/>
                        </a:rPr>
                        <a:t>8</a:t>
                      </a:r>
                      <a:endParaRPr kumimoji="0" lang="en-US" altLang="en-US" sz="600" b="1" i="0" u="none" strike="noStrike" cap="none" normalizeH="0" baseline="0" dirty="0">
                        <a:ln>
                          <a:noFill/>
                        </a:ln>
                        <a:solidFill>
                          <a:schemeClr val="tx1"/>
                        </a:solidFill>
                        <a:effectLst/>
                        <a:latin typeface="+mn-lt"/>
                        <a:ea typeface="MS PGothic" panose="020B0600070205080204" pitchFamily="34" charset="-128"/>
                      </a:endParaRP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Ensartinib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143)</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147)</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01027987"/>
                  </a:ext>
                </a:extLst>
              </a:tr>
              <a:tr h="10980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33.2</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12.9</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08393098"/>
                  </a:ext>
                </a:extLst>
              </a:tr>
              <a:tr h="10980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0.45 (0.32-0.64)</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2577587952"/>
                  </a:ext>
                </a:extLst>
              </a:tr>
              <a:tr h="11838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(IRC),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31.3</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12.7</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539236984"/>
                  </a:ext>
                </a:extLst>
              </a:tr>
              <a:tr h="11838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0.50 (0.36-0.71)</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tc>
                <a:extLst>
                  <a:ext uri="{0D108BD9-81ED-4DB2-BD59-A6C34878D82A}">
                    <a16:rowId xmlns:a16="http://schemas.microsoft.com/office/drawing/2014/main" val="2349640917"/>
                  </a:ext>
                </a:extLst>
              </a:tr>
            </a:tbl>
          </a:graphicData>
        </a:graphic>
      </p:graphicFrame>
      <p:graphicFrame>
        <p:nvGraphicFramePr>
          <p:cNvPr id="54" name="Table 5">
            <a:extLst>
              <a:ext uri="{FF2B5EF4-FFF2-40B4-BE49-F238E27FC236}">
                <a16:creationId xmlns:a16="http://schemas.microsoft.com/office/drawing/2014/main" id="{8A9FEF16-D2F2-2EE1-5E5C-890B67E2AD6C}"/>
              </a:ext>
            </a:extLst>
          </p:cNvPr>
          <p:cNvGraphicFramePr>
            <a:graphicFrameLocks noGrp="1"/>
          </p:cNvGraphicFramePr>
          <p:nvPr/>
        </p:nvGraphicFramePr>
        <p:xfrm>
          <a:off x="3178079" y="1849224"/>
          <a:ext cx="1353994" cy="2003916"/>
        </p:xfrm>
        <a:graphic>
          <a:graphicData uri="http://schemas.openxmlformats.org/drawingml/2006/table">
            <a:tbl>
              <a:tblPr/>
              <a:tblGrid>
                <a:gridCol w="617792">
                  <a:extLst>
                    <a:ext uri="{9D8B030D-6E8A-4147-A177-3AD203B41FA5}">
                      <a16:colId xmlns:a16="http://schemas.microsoft.com/office/drawing/2014/main" val="1316359592"/>
                    </a:ext>
                  </a:extLst>
                </a:gridCol>
                <a:gridCol w="350082">
                  <a:extLst>
                    <a:ext uri="{9D8B030D-6E8A-4147-A177-3AD203B41FA5}">
                      <a16:colId xmlns:a16="http://schemas.microsoft.com/office/drawing/2014/main" val="529032580"/>
                    </a:ext>
                  </a:extLst>
                </a:gridCol>
                <a:gridCol w="386120">
                  <a:extLst>
                    <a:ext uri="{9D8B030D-6E8A-4147-A177-3AD203B41FA5}">
                      <a16:colId xmlns:a16="http://schemas.microsoft.com/office/drawing/2014/main" val="2777473288"/>
                    </a:ext>
                  </a:extLst>
                </a:gridCol>
              </a:tblGrid>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1st interim analysis</a:t>
                      </a:r>
                      <a:r>
                        <a:rPr kumimoji="0" lang="en-US" altLang="en-US" sz="600" b="1" i="0" u="none" strike="noStrike" cap="none" normalizeH="0" baseline="30000" dirty="0">
                          <a:ln>
                            <a:noFill/>
                          </a:ln>
                          <a:solidFill>
                            <a:schemeClr val="tx1"/>
                          </a:solidFill>
                          <a:effectLst/>
                          <a:latin typeface="+mn-lt"/>
                          <a:ea typeface="MS PGothic" panose="020B0600070205080204" pitchFamily="34" charset="-128"/>
                        </a:rPr>
                        <a:t>4</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Brigatinib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137)</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138)</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3111702220"/>
                  </a:ext>
                </a:extLst>
              </a:tr>
              <a:tr h="10980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NR</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9.2</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05979100"/>
                  </a:ext>
                </a:extLst>
              </a:tr>
              <a:tr h="10980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0.45 (0.30-0.68)</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719435163"/>
                  </a:ext>
                </a:extLst>
              </a:tr>
              <a:tr h="11838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(IRC), mo</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NR</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9.8</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420405496"/>
                  </a:ext>
                </a:extLst>
              </a:tr>
              <a:tr h="11838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0.49 (0.33-0.74)</a:t>
                      </a:r>
                    </a:p>
                  </a:txBody>
                  <a:tcPr marL="15436" marR="15436"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tc>
                <a:extLst>
                  <a:ext uri="{0D108BD9-81ED-4DB2-BD59-A6C34878D82A}">
                    <a16:rowId xmlns:a16="http://schemas.microsoft.com/office/drawing/2014/main" val="766718752"/>
                  </a:ext>
                </a:extLst>
              </a:tr>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2nd interim analysis</a:t>
                      </a:r>
                      <a:r>
                        <a:rPr kumimoji="0" lang="en-US" altLang="en-US" sz="600" b="1" i="0" u="none" strike="noStrike" kern="1200" cap="none" normalizeH="0" baseline="30000" dirty="0">
                          <a:ln>
                            <a:noFill/>
                          </a:ln>
                          <a:solidFill>
                            <a:schemeClr val="tx1"/>
                          </a:solidFill>
                          <a:effectLst/>
                          <a:latin typeface="HelveticaNeueLT Std" charset="0"/>
                          <a:ea typeface="MS PGothic" panose="020B0600070205080204" pitchFamily="34" charset="-128"/>
                          <a:cs typeface="HelveticaNeueLT Std" charset="0"/>
                        </a:rPr>
                        <a:t>5</a:t>
                      </a:r>
                      <a:endParaRPr kumimoji="0" lang="en-US" altLang="en-US" sz="600" b="1" i="0" u="none" strike="noStrike" cap="none" normalizeH="0" baseline="0" dirty="0">
                        <a:ln>
                          <a:noFill/>
                        </a:ln>
                        <a:solidFill>
                          <a:schemeClr val="tx1"/>
                        </a:solidFill>
                        <a:effectLst/>
                        <a:latin typeface="+mn-lt"/>
                        <a:ea typeface="MS PGothic" panose="020B0600070205080204" pitchFamily="34" charset="-128"/>
                      </a:endParaRP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Brigatinib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137)</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138)</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01027987"/>
                  </a:ext>
                </a:extLst>
              </a:tr>
              <a:tr h="10980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29.4</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9.2</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08393098"/>
                  </a:ext>
                </a:extLst>
              </a:tr>
              <a:tr h="10980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0.43 (0.31-0.61)</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2577587952"/>
                  </a:ext>
                </a:extLst>
              </a:tr>
              <a:tr h="11838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(IRC),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24.0</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11.0</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539236984"/>
                  </a:ext>
                </a:extLst>
              </a:tr>
              <a:tr h="11838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0.49 (0.35-0.68)</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tc>
                <a:extLst>
                  <a:ext uri="{0D108BD9-81ED-4DB2-BD59-A6C34878D82A}">
                    <a16:rowId xmlns:a16="http://schemas.microsoft.com/office/drawing/2014/main" val="2349640917"/>
                  </a:ext>
                </a:extLst>
              </a:tr>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Final Analysis</a:t>
                      </a:r>
                      <a:r>
                        <a:rPr kumimoji="0" lang="en-US" altLang="en-US" sz="600" b="1" i="0" u="none" strike="noStrike" kern="1200" cap="none" normalizeH="0" baseline="30000" dirty="0">
                          <a:ln>
                            <a:noFill/>
                          </a:ln>
                          <a:solidFill>
                            <a:schemeClr val="tx1"/>
                          </a:solidFill>
                          <a:effectLst/>
                          <a:latin typeface="HelveticaNeueLT Std" charset="0"/>
                          <a:ea typeface="MS PGothic" panose="020B0600070205080204" pitchFamily="34" charset="-128"/>
                          <a:cs typeface="HelveticaNeueLT Std" charset="0"/>
                        </a:rPr>
                        <a:t>6</a:t>
                      </a:r>
                      <a:endParaRPr kumimoji="0" lang="en-US" altLang="en-US" sz="600" b="1" i="0" u="none" strike="noStrike" cap="none" normalizeH="0" baseline="0" dirty="0">
                        <a:ln>
                          <a:noFill/>
                        </a:ln>
                        <a:solidFill>
                          <a:schemeClr val="tx1"/>
                        </a:solidFill>
                        <a:effectLst/>
                        <a:latin typeface="+mn-lt"/>
                        <a:ea typeface="MS PGothic" panose="020B0600070205080204" pitchFamily="34" charset="-128"/>
                      </a:endParaRP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Brigatinib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137)</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138)</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438100604"/>
                  </a:ext>
                </a:extLst>
              </a:tr>
              <a:tr h="10980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30.8</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9.2</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608449665"/>
                  </a:ext>
                </a:extLst>
              </a:tr>
              <a:tr h="10980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0.43 (0.31-0.58)</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lnL w="12700" cmpd="sng">
                      <a:noFill/>
                      <a:prstDash val="solid"/>
                    </a:lnL>
                  </a:tcPr>
                </a:tc>
                <a:extLst>
                  <a:ext uri="{0D108BD9-81ED-4DB2-BD59-A6C34878D82A}">
                    <a16:rowId xmlns:a16="http://schemas.microsoft.com/office/drawing/2014/main" val="256524987"/>
                  </a:ext>
                </a:extLst>
              </a:tr>
              <a:tr h="11838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(IRC),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24.0</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11.1</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45014356"/>
                  </a:ext>
                </a:extLst>
              </a:tr>
              <a:tr h="11838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0.48 (0.35-0.66)</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14028374"/>
                  </a:ext>
                </a:extLst>
              </a:tr>
            </a:tbl>
          </a:graphicData>
        </a:graphic>
      </p:graphicFrame>
      <p:sp>
        <p:nvSpPr>
          <p:cNvPr id="12" name="TextBox 11">
            <a:extLst>
              <a:ext uri="{FF2B5EF4-FFF2-40B4-BE49-F238E27FC236}">
                <a16:creationId xmlns:a16="http://schemas.microsoft.com/office/drawing/2014/main" id="{DD55B50C-77FF-1EBB-3C55-56B689A5487C}"/>
              </a:ext>
            </a:extLst>
          </p:cNvPr>
          <p:cNvSpPr txBox="1"/>
          <p:nvPr/>
        </p:nvSpPr>
        <p:spPr>
          <a:xfrm>
            <a:off x="1248010" y="1710475"/>
            <a:ext cx="1579522" cy="178960"/>
          </a:xfrm>
          <a:prstGeom prst="rect">
            <a:avLst/>
          </a:prstGeom>
          <a:solidFill>
            <a:schemeClr val="accent3">
              <a:lumMod val="20000"/>
              <a:lumOff val="80000"/>
            </a:schemeClr>
          </a:solidFill>
        </p:spPr>
        <p:txBody>
          <a:bodyPr wrap="square">
            <a:spAutoFit/>
          </a:bodyPr>
          <a:lstStyle/>
          <a:p>
            <a:pPr defTabSz="386123" fontAlgn="auto">
              <a:spcBef>
                <a:spcPts val="0"/>
              </a:spcBef>
              <a:spcAft>
                <a:spcPts val="0"/>
              </a:spcAft>
              <a:defRPr/>
            </a:pPr>
            <a:r>
              <a:rPr lang="en-US" sz="563"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Median duration of f/up in experimental arm: </a:t>
            </a:r>
          </a:p>
        </p:txBody>
      </p:sp>
      <p:sp>
        <p:nvSpPr>
          <p:cNvPr id="2" name="Title 1">
            <a:extLst>
              <a:ext uri="{FF2B5EF4-FFF2-40B4-BE49-F238E27FC236}">
                <a16:creationId xmlns:a16="http://schemas.microsoft.com/office/drawing/2014/main" id="{5F292814-1815-83F2-5990-955E06E70675}"/>
              </a:ext>
            </a:extLst>
          </p:cNvPr>
          <p:cNvSpPr>
            <a:spLocks noGrp="1"/>
          </p:cNvSpPr>
          <p:nvPr>
            <p:ph type="title"/>
          </p:nvPr>
        </p:nvSpPr>
        <p:spPr/>
        <p:txBody>
          <a:bodyPr/>
          <a:lstStyle/>
          <a:p>
            <a:r>
              <a:rPr lang="en-US" dirty="0"/>
              <a:t>PFS for ALEX, ALTA-1L, eXALT3 and CROWN Trials </a:t>
            </a:r>
            <a:br>
              <a:rPr lang="en-US" dirty="0"/>
            </a:br>
            <a:r>
              <a:rPr lang="en-US" dirty="0"/>
              <a:t>at Varying Levels of Data Maturity</a:t>
            </a:r>
          </a:p>
        </p:txBody>
      </p:sp>
      <p:sp>
        <p:nvSpPr>
          <p:cNvPr id="4" name="Arrow: Right 3">
            <a:extLst>
              <a:ext uri="{FF2B5EF4-FFF2-40B4-BE49-F238E27FC236}">
                <a16:creationId xmlns:a16="http://schemas.microsoft.com/office/drawing/2014/main" id="{A4D08F78-EE09-A125-6274-0D4A3B5512EA}"/>
              </a:ext>
            </a:extLst>
          </p:cNvPr>
          <p:cNvSpPr/>
          <p:nvPr/>
        </p:nvSpPr>
        <p:spPr>
          <a:xfrm rot="5400000">
            <a:off x="4032586" y="2314193"/>
            <a:ext cx="1399264" cy="413828"/>
          </a:xfrm>
          <a:prstGeom prst="rightArrow">
            <a:avLst>
              <a:gd name="adj1" fmla="val 62870"/>
              <a:gd name="adj2" fmla="val 4240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514830" fontAlgn="auto">
              <a:spcBef>
                <a:spcPts val="0"/>
              </a:spcBef>
              <a:spcAft>
                <a:spcPts val="0"/>
              </a:spcAft>
              <a:defRPr/>
            </a:pPr>
            <a:endParaRPr lang="en-US" altLang="en-US" sz="1126" dirty="0">
              <a:solidFill>
                <a:srgbClr val="FFFFFF"/>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CBBF9380-DAD5-AB23-783C-8529289F3F8F}"/>
              </a:ext>
            </a:extLst>
          </p:cNvPr>
          <p:cNvSpPr/>
          <p:nvPr/>
        </p:nvSpPr>
        <p:spPr>
          <a:xfrm>
            <a:off x="1248010" y="1366788"/>
            <a:ext cx="1579522" cy="320450"/>
          </a:xfrm>
          <a:prstGeom prst="roundRect">
            <a:avLst>
              <a:gd name="adj" fmla="val 490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386123" fontAlgn="auto">
              <a:spcBef>
                <a:spcPts val="0"/>
              </a:spcBef>
              <a:spcAft>
                <a:spcPts val="0"/>
              </a:spcAft>
              <a:defRPr/>
            </a:pPr>
            <a:r>
              <a:rPr lang="en-US" altLang="en-US" sz="901" b="1" dirty="0">
                <a:solidFill>
                  <a:srgbClr val="FFFFFF"/>
                </a:solidFill>
                <a:latin typeface="Calibri" panose="020F0502020204030204" pitchFamily="34" charset="0"/>
                <a:cs typeface="Calibri" panose="020F0502020204030204" pitchFamily="34" charset="0"/>
              </a:rPr>
              <a:t>ALEX: </a:t>
            </a:r>
            <a:r>
              <a:rPr lang="en-US" altLang="en-US" sz="901" dirty="0">
                <a:solidFill>
                  <a:srgbClr val="FFFFFF"/>
                </a:solidFill>
                <a:latin typeface="Calibri" panose="020F0502020204030204" pitchFamily="34" charset="0"/>
                <a:cs typeface="Calibri" panose="020F0502020204030204" pitchFamily="34" charset="0"/>
              </a:rPr>
              <a:t>Alectinib vs Crizotinib</a:t>
            </a:r>
          </a:p>
          <a:p>
            <a:pPr algn="ctr" defTabSz="386123" fontAlgn="auto">
              <a:spcBef>
                <a:spcPts val="0"/>
              </a:spcBef>
              <a:spcAft>
                <a:spcPts val="0"/>
              </a:spcAft>
              <a:defRPr/>
            </a:pPr>
            <a:r>
              <a:rPr lang="en-US" altLang="en-US" sz="788" dirty="0">
                <a:solidFill>
                  <a:srgbClr val="FFFFFF"/>
                </a:solidFill>
                <a:latin typeface="Calibri" panose="020F0502020204030204" pitchFamily="34" charset="0"/>
                <a:cs typeface="Calibri" panose="020F0502020204030204" pitchFamily="34" charset="0"/>
              </a:rPr>
              <a:t>Enrollment: Aug 2014 - Jan 2016</a:t>
            </a:r>
          </a:p>
        </p:txBody>
      </p:sp>
      <p:graphicFrame>
        <p:nvGraphicFramePr>
          <p:cNvPr id="8" name="Table 5">
            <a:extLst>
              <a:ext uri="{FF2B5EF4-FFF2-40B4-BE49-F238E27FC236}">
                <a16:creationId xmlns:a16="http://schemas.microsoft.com/office/drawing/2014/main" id="{BAA0F243-ED8D-0119-AF2E-D2E763819ACD}"/>
              </a:ext>
            </a:extLst>
          </p:cNvPr>
          <p:cNvGraphicFramePr>
            <a:graphicFrameLocks noGrp="1"/>
          </p:cNvGraphicFramePr>
          <p:nvPr/>
        </p:nvGraphicFramePr>
        <p:xfrm>
          <a:off x="1489986" y="1850638"/>
          <a:ext cx="1343166" cy="2003940"/>
        </p:xfrm>
        <a:graphic>
          <a:graphicData uri="http://schemas.openxmlformats.org/drawingml/2006/table">
            <a:tbl>
              <a:tblPr/>
              <a:tblGrid>
                <a:gridCol w="617792">
                  <a:extLst>
                    <a:ext uri="{9D8B030D-6E8A-4147-A177-3AD203B41FA5}">
                      <a16:colId xmlns:a16="http://schemas.microsoft.com/office/drawing/2014/main" val="1316359592"/>
                    </a:ext>
                  </a:extLst>
                </a:gridCol>
                <a:gridCol w="339254">
                  <a:extLst>
                    <a:ext uri="{9D8B030D-6E8A-4147-A177-3AD203B41FA5}">
                      <a16:colId xmlns:a16="http://schemas.microsoft.com/office/drawing/2014/main" val="529032580"/>
                    </a:ext>
                  </a:extLst>
                </a:gridCol>
                <a:gridCol w="386120">
                  <a:extLst>
                    <a:ext uri="{9D8B030D-6E8A-4147-A177-3AD203B41FA5}">
                      <a16:colId xmlns:a16="http://schemas.microsoft.com/office/drawing/2014/main" val="2777473288"/>
                    </a:ext>
                  </a:extLst>
                </a:gridCol>
              </a:tblGrid>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1st interim analysis</a:t>
                      </a:r>
                      <a:r>
                        <a:rPr kumimoji="0" lang="en-US" altLang="en-US" sz="600" b="1" i="0" u="none" strike="noStrike" cap="none" normalizeH="0" baseline="30000" dirty="0">
                          <a:ln>
                            <a:noFill/>
                          </a:ln>
                          <a:solidFill>
                            <a:schemeClr val="tx1"/>
                          </a:solidFill>
                          <a:effectLst/>
                          <a:latin typeface="+mn-lt"/>
                          <a:ea typeface="MS PGothic" panose="020B0600070205080204" pitchFamily="34" charset="-128"/>
                        </a:rPr>
                        <a:t>1</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Alectinib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152)</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151)</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noFill/>
                      <a:prstDash val="solid"/>
                      <a:round/>
                      <a:headEnd type="none" w="med" len="med"/>
                      <a:tailEnd type="none" w="med" len="med"/>
                    </a:lnB>
                    <a:lnTlToBr>
                      <a:noFill/>
                    </a:lnTlToBr>
                    <a:lnBlToTr>
                      <a:noFill/>
                    </a:lnBlToTr>
                    <a:solidFill>
                      <a:schemeClr val="accent6"/>
                    </a:solidFill>
                  </a:tcPr>
                </a:tc>
                <a:extLst>
                  <a:ext uri="{0D108BD9-81ED-4DB2-BD59-A6C34878D82A}">
                    <a16:rowId xmlns:a16="http://schemas.microsoft.com/office/drawing/2014/main" val="3111702220"/>
                  </a:ext>
                </a:extLst>
              </a:tr>
              <a:tr h="11838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NR</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11.1</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205979100"/>
                  </a:ext>
                </a:extLst>
              </a:tr>
              <a:tr h="11838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0.47 (0.34-0.65)</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719435163"/>
                  </a:ext>
                </a:extLst>
              </a:tr>
              <a:tr h="10980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(IRC),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25.7</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10.4</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2420405496"/>
                  </a:ext>
                </a:extLst>
              </a:tr>
              <a:tr h="10980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0.50 (0.36-0.70)</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tc>
                <a:extLst>
                  <a:ext uri="{0D108BD9-81ED-4DB2-BD59-A6C34878D82A}">
                    <a16:rowId xmlns:a16="http://schemas.microsoft.com/office/drawing/2014/main" val="766718752"/>
                  </a:ext>
                </a:extLst>
              </a:tr>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2nd interim analysis</a:t>
                      </a:r>
                      <a:r>
                        <a:rPr kumimoji="0" lang="en-US" altLang="en-US" sz="600" b="1" i="0" u="none" strike="noStrike" cap="none" normalizeH="0" baseline="30000" dirty="0">
                          <a:ln>
                            <a:noFill/>
                          </a:ln>
                          <a:solidFill>
                            <a:schemeClr val="tx1"/>
                          </a:solidFill>
                          <a:effectLst/>
                          <a:latin typeface="+mn-lt"/>
                          <a:ea typeface="MS PGothic" panose="020B0600070205080204" pitchFamily="34" charset="-128"/>
                        </a:rPr>
                        <a:t>2</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Alectinib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152)</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151)</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001027987"/>
                  </a:ext>
                </a:extLst>
              </a:tr>
              <a:tr h="118387">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ea typeface="MS PGothic" panose="020B0600070205080204" pitchFamily="34" charset="-128"/>
                        </a:rPr>
                        <a:t>34.8 </a:t>
                      </a:r>
                    </a:p>
                  </a:txBody>
                  <a:tcPr marL="15447" marR="15447" marT="7710" marB="771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ea typeface="MS PGothic" panose="020B0600070205080204" pitchFamily="34" charset="-128"/>
                        </a:rPr>
                        <a:t>10.9</a:t>
                      </a:r>
                    </a:p>
                  </a:txBody>
                  <a:tcPr marL="15447" marR="15447" marT="7710" marB="771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08393098"/>
                  </a:ext>
                </a:extLst>
              </a:tr>
              <a:tr h="118387">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j-lt"/>
                          <a:ea typeface="MS PGothic" panose="020B0600070205080204" pitchFamily="34" charset="-128"/>
                        </a:rPr>
                        <a:t>0.43 (0.32-0.58)</a:t>
                      </a:r>
                    </a:p>
                  </a:txBody>
                  <a:tcPr marL="15447" marR="15447" marT="7710" marB="771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extLst>
                  <a:ext uri="{0D108BD9-81ED-4DB2-BD59-A6C34878D82A}">
                    <a16:rowId xmlns:a16="http://schemas.microsoft.com/office/drawing/2014/main" val="2577587952"/>
                  </a:ext>
                </a:extLst>
              </a:tr>
              <a:tr h="109806">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(IRC),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ea typeface="MS PGothic" panose="020B0600070205080204" pitchFamily="34" charset="-128"/>
                        </a:rPr>
                        <a:t>--</a:t>
                      </a:r>
                    </a:p>
                  </a:txBody>
                  <a:tcPr marL="15447" marR="15447" marT="7710" marB="771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ea typeface="MS PGothic" panose="020B0600070205080204" pitchFamily="34" charset="-128"/>
                        </a:rPr>
                        <a:t>--</a:t>
                      </a:r>
                    </a:p>
                  </a:txBody>
                  <a:tcPr marL="15447" marR="15447" marT="7710" marB="7710"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539236984"/>
                  </a:ext>
                </a:extLst>
              </a:tr>
              <a:tr h="109806">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j-lt"/>
                          <a:ea typeface="MS PGothic" panose="020B0600070205080204" pitchFamily="34" charset="-128"/>
                        </a:rPr>
                        <a:t>--</a:t>
                      </a:r>
                    </a:p>
                  </a:txBody>
                  <a:tcPr marL="15447" marR="15447" marT="7710" marB="771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tc>
                <a:extLst>
                  <a:ext uri="{0D108BD9-81ED-4DB2-BD59-A6C34878D82A}">
                    <a16:rowId xmlns:a16="http://schemas.microsoft.com/office/drawing/2014/main" val="2349640917"/>
                  </a:ext>
                </a:extLst>
              </a:tr>
              <a:tr h="204184">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Final analysis</a:t>
                      </a:r>
                      <a:r>
                        <a:rPr kumimoji="0" lang="en-US" altLang="en-US" sz="600" b="1" i="0" u="none" strike="noStrike" cap="none" normalizeH="0" baseline="30000" dirty="0">
                          <a:ln>
                            <a:noFill/>
                          </a:ln>
                          <a:solidFill>
                            <a:schemeClr val="tx1"/>
                          </a:solidFill>
                          <a:effectLst/>
                          <a:latin typeface="+mn-lt"/>
                          <a:ea typeface="MS PGothic" panose="020B0600070205080204" pitchFamily="34" charset="-128"/>
                        </a:rPr>
                        <a:t>3</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Alectinib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152)</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Crizotinib</a:t>
                      </a:r>
                    </a:p>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chemeClr val="tx1"/>
                          </a:solidFill>
                          <a:effectLst/>
                          <a:latin typeface="+mn-lt"/>
                          <a:ea typeface="MS PGothic" panose="020B0600070205080204" pitchFamily="34" charset="-128"/>
                        </a:rPr>
                        <a:t>(n = 151)</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438100604"/>
                  </a:ext>
                </a:extLst>
              </a:tr>
              <a:tr h="11838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(INV),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34.8</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10.9</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608449665"/>
                  </a:ext>
                </a:extLst>
              </a:tr>
              <a:tr h="11838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700" b="1" i="0" u="none" strike="noStrike" cap="none" normalizeH="0" baseline="0" dirty="0">
                          <a:ln>
                            <a:noFill/>
                          </a:ln>
                          <a:solidFill>
                            <a:srgbClr val="000000"/>
                          </a:solidFill>
                          <a:effectLst/>
                          <a:latin typeface="+mn-lt"/>
                          <a:ea typeface="MS PGothic" panose="020B0600070205080204" pitchFamily="34" charset="-128"/>
                        </a:rPr>
                        <a:t>0.43 (0.32-0.58)</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lnL w="12700" cmpd="sng">
                      <a:noFill/>
                      <a:prstDash val="solid"/>
                    </a:lnL>
                  </a:tcPr>
                </a:tc>
                <a:extLst>
                  <a:ext uri="{0D108BD9-81ED-4DB2-BD59-A6C34878D82A}">
                    <a16:rowId xmlns:a16="http://schemas.microsoft.com/office/drawing/2014/main" val="256524987"/>
                  </a:ext>
                </a:extLst>
              </a:tr>
              <a:tr h="109800">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PFS (IRC), mo</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n-lt"/>
                          <a:ea typeface="MS PGothic" panose="020B0600070205080204" pitchFamily="34" charset="-128"/>
                        </a:rPr>
                        <a:t>--</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n-lt"/>
                          <a:ea typeface="MS PGothic" panose="020B0600070205080204" pitchFamily="34" charset="-128"/>
                        </a:rPr>
                        <a:t>--</a:t>
                      </a:r>
                    </a:p>
                  </a:txBody>
                  <a:tcPr marL="15447" marR="15447" marT="7707" marB="7707" anchor="ctr"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45014356"/>
                  </a:ext>
                </a:extLst>
              </a:tr>
              <a:tr h="109800">
                <a:tc>
                  <a:txBody>
                    <a:bodyPr/>
                    <a:lstStyle>
                      <a:lvl1pPr marL="342900" indent="-342900"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182563"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182563" marR="0" lvl="1" indent="0" algn="l" defTabSz="6858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a:ln>
                            <a:noFill/>
                          </a:ln>
                          <a:solidFill>
                            <a:srgbClr val="000000"/>
                          </a:solidFill>
                          <a:effectLst/>
                          <a:latin typeface="+mn-lt"/>
                          <a:ea typeface="MS PGothic" panose="020B0600070205080204" pitchFamily="34" charset="-128"/>
                        </a:rPr>
                        <a:t>HR (95% CI)</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gridSpan="2">
                  <a:txBody>
                    <a:bodyPr/>
                    <a:lstStyle>
                      <a:lvl1pPr defTabSz="685800">
                        <a:spcBef>
                          <a:spcPct val="20000"/>
                        </a:spcBef>
                        <a:buFont typeface="Arial" panose="020B0604020202020204" pitchFamily="34" charset="0"/>
                        <a:defRPr sz="1900">
                          <a:solidFill>
                            <a:schemeClr val="tx1"/>
                          </a:solidFill>
                          <a:latin typeface="HelveticaNeueLT Std" charset="0"/>
                          <a:ea typeface="MS PGothic" panose="020B0600070205080204" pitchFamily="34" charset="-128"/>
                          <a:cs typeface="HelveticaNeueLT Std" charset="0"/>
                        </a:defRPr>
                      </a:lvl1pPr>
                      <a:lvl2pPr marL="742950" indent="-285750" defTabSz="685800">
                        <a:spcBef>
                          <a:spcPct val="20000"/>
                        </a:spcBef>
                        <a:buFont typeface="Arial" panose="020B0604020202020204" pitchFamily="34" charset="0"/>
                        <a:defRPr sz="1700">
                          <a:solidFill>
                            <a:schemeClr val="tx1"/>
                          </a:solidFill>
                          <a:latin typeface="HelveticaNeueLT Std" charset="0"/>
                          <a:ea typeface="HelveticaNeueLT Std" charset="0"/>
                          <a:cs typeface="HelveticaNeueLT Std" charset="0"/>
                        </a:defRPr>
                      </a:lvl2pPr>
                      <a:lvl3pPr marL="1143000" indent="-228600" defTabSz="685800">
                        <a:spcBef>
                          <a:spcPct val="20000"/>
                        </a:spcBef>
                        <a:buFont typeface="Arial" panose="020B0604020202020204" pitchFamily="34" charset="0"/>
                        <a:defRPr sz="1600" i="1">
                          <a:solidFill>
                            <a:schemeClr val="tx1"/>
                          </a:solidFill>
                          <a:latin typeface="HelveticaNeueLT Std" charset="0"/>
                          <a:ea typeface="HelveticaNeueLT Std" charset="0"/>
                          <a:cs typeface="HelveticaNeueLT Std" charset="0"/>
                        </a:defRPr>
                      </a:lvl3pPr>
                      <a:lvl4pPr marL="16002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4pPr>
                      <a:lvl5pPr marL="2057400" indent="-228600" defTabSz="685800">
                        <a:spcBef>
                          <a:spcPct val="20000"/>
                        </a:spcBef>
                        <a:buFont typeface="Arial" panose="020B0604020202020204" pitchFamily="34" charset="0"/>
                        <a:defRPr sz="1300">
                          <a:solidFill>
                            <a:schemeClr val="tx1"/>
                          </a:solidFill>
                          <a:latin typeface="HelveticaNeueLT Std" charset="0"/>
                          <a:ea typeface="HelveticaNeueLT Std" charset="0"/>
                          <a:cs typeface="HelveticaNeueLT Std" charset="0"/>
                        </a:defRPr>
                      </a:lvl5pPr>
                      <a:lvl6pPr marL="25146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6pPr>
                      <a:lvl7pPr marL="29718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7pPr>
                      <a:lvl8pPr marL="34290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8pPr>
                      <a:lvl9pPr marL="3886200" indent="-228600" defTabSz="685800" eaLnBrk="0" fontAlgn="base" hangingPunct="0">
                        <a:spcBef>
                          <a:spcPct val="20000"/>
                        </a:spcBef>
                        <a:spcAft>
                          <a:spcPct val="0"/>
                        </a:spcAft>
                        <a:buFont typeface="Arial" panose="020B0604020202020204" pitchFamily="34" charset="0"/>
                        <a:defRPr sz="1300">
                          <a:solidFill>
                            <a:schemeClr val="tx1"/>
                          </a:solidFill>
                          <a:latin typeface="HelveticaNeueLT Std" charset="0"/>
                          <a:ea typeface="HelveticaNeueLT Std" charset="0"/>
                          <a:cs typeface="HelveticaNeueLT Std"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600" b="1" i="0" u="none" strike="noStrike" cap="none" normalizeH="0" baseline="0" dirty="0">
                          <a:ln>
                            <a:noFill/>
                          </a:ln>
                          <a:solidFill>
                            <a:srgbClr val="000000"/>
                          </a:solidFill>
                          <a:effectLst/>
                          <a:latin typeface="+mn-lt"/>
                          <a:ea typeface="MS PGothic" panose="020B0600070205080204" pitchFamily="34" charset="-128"/>
                        </a:rPr>
                        <a:t>--</a:t>
                      </a:r>
                    </a:p>
                  </a:txBody>
                  <a:tcPr marL="15447" marR="15447" marT="7707" marB="7707"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hMerge="1">
                  <a:txBody>
                    <a:bodyPr/>
                    <a:lstStyle/>
                    <a:p>
                      <a:endParaRPr lang="en-US"/>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514028374"/>
                  </a:ext>
                </a:extLst>
              </a:tr>
            </a:tbl>
          </a:graphicData>
        </a:graphic>
      </p:graphicFrame>
      <p:sp>
        <p:nvSpPr>
          <p:cNvPr id="11" name="Arrow: Right 10">
            <a:extLst>
              <a:ext uri="{FF2B5EF4-FFF2-40B4-BE49-F238E27FC236}">
                <a16:creationId xmlns:a16="http://schemas.microsoft.com/office/drawing/2014/main" id="{45BD4227-D850-CE4F-5C72-7F9CBE9D5392}"/>
              </a:ext>
            </a:extLst>
          </p:cNvPr>
          <p:cNvSpPr/>
          <p:nvPr/>
        </p:nvSpPr>
        <p:spPr>
          <a:xfrm rot="5400000">
            <a:off x="345361" y="2669312"/>
            <a:ext cx="2042805" cy="386120"/>
          </a:xfrm>
          <a:prstGeom prst="rightArrow">
            <a:avLst>
              <a:gd name="adj1" fmla="val 62870"/>
              <a:gd name="adj2" fmla="val 4240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386123" fontAlgn="auto">
              <a:spcBef>
                <a:spcPts val="0"/>
              </a:spcBef>
              <a:spcAft>
                <a:spcPts val="0"/>
              </a:spcAft>
              <a:defRPr/>
            </a:pPr>
            <a:endParaRPr lang="en-US" altLang="en-US" sz="788" dirty="0">
              <a:solidFill>
                <a:srgbClr val="FFFFFF"/>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94AD25D-4410-485B-B70F-B827735AF425}"/>
              </a:ext>
            </a:extLst>
          </p:cNvPr>
          <p:cNvSpPr txBox="1"/>
          <p:nvPr/>
        </p:nvSpPr>
        <p:spPr>
          <a:xfrm>
            <a:off x="1212137" y="1855269"/>
            <a:ext cx="309253" cy="253838"/>
          </a:xfrm>
          <a:prstGeom prst="rect">
            <a:avLst/>
          </a:prstGeom>
          <a:noFill/>
        </p:spPr>
        <p:txBody>
          <a:bodyPr/>
          <a:lstStyle/>
          <a:p>
            <a:pPr algn="ctr" defTabSz="386123" fontAlgn="auto">
              <a:spcBef>
                <a:spcPts val="0"/>
              </a:spcBef>
              <a:spcAft>
                <a:spcPts val="0"/>
              </a:spcAft>
              <a:defRPr/>
            </a:pPr>
            <a:r>
              <a:rPr lang="en-US" sz="788"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18.6 mo</a:t>
            </a:r>
          </a:p>
        </p:txBody>
      </p:sp>
      <p:sp>
        <p:nvSpPr>
          <p:cNvPr id="14" name="TextBox 13">
            <a:extLst>
              <a:ext uri="{FF2B5EF4-FFF2-40B4-BE49-F238E27FC236}">
                <a16:creationId xmlns:a16="http://schemas.microsoft.com/office/drawing/2014/main" id="{73A112FD-A8E9-5EF2-15D6-C019FADF001D}"/>
              </a:ext>
            </a:extLst>
          </p:cNvPr>
          <p:cNvSpPr txBox="1"/>
          <p:nvPr/>
        </p:nvSpPr>
        <p:spPr>
          <a:xfrm>
            <a:off x="1212137" y="2492041"/>
            <a:ext cx="309253" cy="180547"/>
          </a:xfrm>
          <a:prstGeom prst="rect">
            <a:avLst/>
          </a:prstGeom>
          <a:noFill/>
        </p:spPr>
        <p:txBody>
          <a:bodyPr/>
          <a:lstStyle/>
          <a:p>
            <a:pPr algn="ctr" defTabSz="386123" fontAlgn="auto">
              <a:spcBef>
                <a:spcPts val="0"/>
              </a:spcBef>
              <a:spcAft>
                <a:spcPts val="0"/>
              </a:spcAft>
              <a:defRPr/>
            </a:pPr>
            <a:r>
              <a:rPr lang="en-US" sz="788"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27.8 mo</a:t>
            </a:r>
          </a:p>
        </p:txBody>
      </p:sp>
      <p:sp>
        <p:nvSpPr>
          <p:cNvPr id="15" name="TextBox 14">
            <a:extLst>
              <a:ext uri="{FF2B5EF4-FFF2-40B4-BE49-F238E27FC236}">
                <a16:creationId xmlns:a16="http://schemas.microsoft.com/office/drawing/2014/main" id="{42F205B8-A57A-107C-FA2D-BF59EC47042A}"/>
              </a:ext>
            </a:extLst>
          </p:cNvPr>
          <p:cNvSpPr txBox="1"/>
          <p:nvPr/>
        </p:nvSpPr>
        <p:spPr>
          <a:xfrm>
            <a:off x="1212137" y="3146627"/>
            <a:ext cx="309253" cy="209148"/>
          </a:xfrm>
          <a:prstGeom prst="rect">
            <a:avLst/>
          </a:prstGeom>
          <a:noFill/>
        </p:spPr>
        <p:txBody>
          <a:bodyPr/>
          <a:lstStyle/>
          <a:p>
            <a:pPr algn="ctr" defTabSz="386123" fontAlgn="auto">
              <a:spcBef>
                <a:spcPts val="0"/>
              </a:spcBef>
              <a:spcAft>
                <a:spcPts val="0"/>
              </a:spcAft>
              <a:defRPr/>
            </a:pPr>
            <a:r>
              <a:rPr lang="en-US" sz="788"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37.8 mo</a:t>
            </a:r>
          </a:p>
        </p:txBody>
      </p:sp>
      <p:sp>
        <p:nvSpPr>
          <p:cNvPr id="16" name="Rectangle: Rounded Corners 15">
            <a:extLst>
              <a:ext uri="{FF2B5EF4-FFF2-40B4-BE49-F238E27FC236}">
                <a16:creationId xmlns:a16="http://schemas.microsoft.com/office/drawing/2014/main" id="{C95979BD-9F42-4751-D782-D206FC095EC0}"/>
              </a:ext>
            </a:extLst>
          </p:cNvPr>
          <p:cNvSpPr/>
          <p:nvPr/>
        </p:nvSpPr>
        <p:spPr>
          <a:xfrm>
            <a:off x="2915893" y="1339154"/>
            <a:ext cx="1621380" cy="352729"/>
          </a:xfrm>
          <a:prstGeom prst="roundRect">
            <a:avLst>
              <a:gd name="adj" fmla="val 490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386123" fontAlgn="auto">
              <a:spcBef>
                <a:spcPts val="0"/>
              </a:spcBef>
              <a:spcAft>
                <a:spcPts val="0"/>
              </a:spcAft>
              <a:defRPr/>
            </a:pPr>
            <a:r>
              <a:rPr lang="en-US" altLang="en-US" sz="901" b="1" dirty="0">
                <a:solidFill>
                  <a:srgbClr val="FFFFFF"/>
                </a:solidFill>
                <a:latin typeface="Calibri" panose="020F0502020204030204" pitchFamily="34" charset="0"/>
                <a:cs typeface="Calibri" panose="020F0502020204030204" pitchFamily="34" charset="0"/>
              </a:rPr>
              <a:t>ALTA-1L: </a:t>
            </a:r>
            <a:r>
              <a:rPr lang="en-US" altLang="en-US" sz="901" dirty="0">
                <a:solidFill>
                  <a:srgbClr val="FFFFFF"/>
                </a:solidFill>
                <a:latin typeface="Calibri" panose="020F0502020204030204" pitchFamily="34" charset="0"/>
                <a:cs typeface="Calibri" panose="020F0502020204030204" pitchFamily="34" charset="0"/>
              </a:rPr>
              <a:t>Brigatinib vs Crizotinib</a:t>
            </a:r>
          </a:p>
          <a:p>
            <a:pPr algn="ctr" defTabSz="386123" fontAlgn="auto">
              <a:spcBef>
                <a:spcPts val="0"/>
              </a:spcBef>
              <a:spcAft>
                <a:spcPts val="0"/>
              </a:spcAft>
              <a:defRPr/>
            </a:pPr>
            <a:r>
              <a:rPr lang="en-US" altLang="en-US" sz="788" dirty="0">
                <a:solidFill>
                  <a:srgbClr val="FFFFFF"/>
                </a:solidFill>
                <a:latin typeface="Calibri" panose="020F0502020204030204" pitchFamily="34" charset="0"/>
                <a:cs typeface="Calibri" panose="020F0502020204030204" pitchFamily="34" charset="0"/>
              </a:rPr>
              <a:t>Enrollment: Apr 2016 - Aug 2017</a:t>
            </a:r>
          </a:p>
        </p:txBody>
      </p:sp>
      <p:sp>
        <p:nvSpPr>
          <p:cNvPr id="20" name="Rectangle: Rounded Corners 19">
            <a:extLst>
              <a:ext uri="{FF2B5EF4-FFF2-40B4-BE49-F238E27FC236}">
                <a16:creationId xmlns:a16="http://schemas.microsoft.com/office/drawing/2014/main" id="{FE6DBFEF-2F38-12FC-2218-45FD9744D70E}"/>
              </a:ext>
            </a:extLst>
          </p:cNvPr>
          <p:cNvSpPr/>
          <p:nvPr/>
        </p:nvSpPr>
        <p:spPr>
          <a:xfrm>
            <a:off x="6292336" y="1334509"/>
            <a:ext cx="1621380" cy="352729"/>
          </a:xfrm>
          <a:prstGeom prst="roundRect">
            <a:avLst>
              <a:gd name="adj" fmla="val 490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386123" fontAlgn="auto">
              <a:spcBef>
                <a:spcPts val="0"/>
              </a:spcBef>
              <a:spcAft>
                <a:spcPts val="0"/>
              </a:spcAft>
              <a:defRPr/>
            </a:pPr>
            <a:r>
              <a:rPr lang="en-US" altLang="en-US" sz="901" b="1" dirty="0">
                <a:solidFill>
                  <a:srgbClr val="FFFFFF"/>
                </a:solidFill>
                <a:latin typeface="Calibri" panose="020F0502020204030204" pitchFamily="34" charset="0"/>
                <a:cs typeface="Calibri" panose="020F0502020204030204" pitchFamily="34" charset="0"/>
              </a:rPr>
              <a:t>CROWN: </a:t>
            </a:r>
            <a:r>
              <a:rPr lang="en-US" altLang="en-US" sz="901" dirty="0">
                <a:solidFill>
                  <a:srgbClr val="FFFFFF"/>
                </a:solidFill>
                <a:latin typeface="Calibri" panose="020F0502020204030204" pitchFamily="34" charset="0"/>
                <a:cs typeface="Calibri" panose="020F0502020204030204" pitchFamily="34" charset="0"/>
              </a:rPr>
              <a:t>Lorlatinib vs Crizotinib</a:t>
            </a:r>
          </a:p>
          <a:p>
            <a:pPr algn="ctr" defTabSz="386123" fontAlgn="auto">
              <a:spcBef>
                <a:spcPts val="0"/>
              </a:spcBef>
              <a:spcAft>
                <a:spcPts val="0"/>
              </a:spcAft>
              <a:defRPr/>
            </a:pPr>
            <a:r>
              <a:rPr lang="en-US" altLang="en-US" sz="788" dirty="0">
                <a:solidFill>
                  <a:srgbClr val="FFFFFF"/>
                </a:solidFill>
                <a:latin typeface="Calibri" panose="020F0502020204030204" pitchFamily="34" charset="0"/>
                <a:cs typeface="Calibri" panose="020F0502020204030204" pitchFamily="34" charset="0"/>
              </a:rPr>
              <a:t>Enrollment: Apr 2017 - Feb 2019</a:t>
            </a:r>
          </a:p>
        </p:txBody>
      </p:sp>
      <p:sp>
        <p:nvSpPr>
          <p:cNvPr id="23" name="TextBox 22">
            <a:extLst>
              <a:ext uri="{FF2B5EF4-FFF2-40B4-BE49-F238E27FC236}">
                <a16:creationId xmlns:a16="http://schemas.microsoft.com/office/drawing/2014/main" id="{569B2AB1-94AF-4FA8-F572-936F85CA841C}"/>
              </a:ext>
            </a:extLst>
          </p:cNvPr>
          <p:cNvSpPr txBox="1"/>
          <p:nvPr/>
        </p:nvSpPr>
        <p:spPr>
          <a:xfrm>
            <a:off x="6260159" y="1855269"/>
            <a:ext cx="309253" cy="253838"/>
          </a:xfrm>
          <a:prstGeom prst="rect">
            <a:avLst/>
          </a:prstGeom>
          <a:noFill/>
        </p:spPr>
        <p:txBody>
          <a:bodyPr/>
          <a:lstStyle/>
          <a:p>
            <a:pPr algn="ctr" defTabSz="386123" fontAlgn="auto">
              <a:spcBef>
                <a:spcPts val="0"/>
              </a:spcBef>
              <a:spcAft>
                <a:spcPts val="0"/>
              </a:spcAft>
              <a:defRPr/>
            </a:pPr>
            <a:r>
              <a:rPr lang="en-US" sz="507" b="1"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11.0 months</a:t>
            </a:r>
          </a:p>
        </p:txBody>
      </p:sp>
      <p:sp>
        <p:nvSpPr>
          <p:cNvPr id="24" name="Arrow: Right 23">
            <a:extLst>
              <a:ext uri="{FF2B5EF4-FFF2-40B4-BE49-F238E27FC236}">
                <a16:creationId xmlns:a16="http://schemas.microsoft.com/office/drawing/2014/main" id="{F1D113E5-4F7A-3372-6A31-CE39D6317331}"/>
              </a:ext>
            </a:extLst>
          </p:cNvPr>
          <p:cNvSpPr/>
          <p:nvPr/>
        </p:nvSpPr>
        <p:spPr>
          <a:xfrm rot="5400000">
            <a:off x="5510188" y="2528382"/>
            <a:ext cx="1827979" cy="413828"/>
          </a:xfrm>
          <a:prstGeom prst="rightArrow">
            <a:avLst>
              <a:gd name="adj1" fmla="val 62870"/>
              <a:gd name="adj2" fmla="val 4240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514830" fontAlgn="auto">
              <a:spcBef>
                <a:spcPts val="0"/>
              </a:spcBef>
              <a:spcAft>
                <a:spcPts val="0"/>
              </a:spcAft>
              <a:defRPr/>
            </a:pPr>
            <a:endParaRPr lang="en-US" altLang="en-US" sz="1126" dirty="0">
              <a:solidFill>
                <a:srgbClr val="FFFFFF"/>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757AF95D-2BA7-868A-45FE-A5304745E5DD}"/>
              </a:ext>
            </a:extLst>
          </p:cNvPr>
          <p:cNvSpPr txBox="1"/>
          <p:nvPr/>
        </p:nvSpPr>
        <p:spPr>
          <a:xfrm>
            <a:off x="6261947" y="1840077"/>
            <a:ext cx="309253" cy="252944"/>
          </a:xfrm>
          <a:prstGeom prst="rect">
            <a:avLst/>
          </a:prstGeom>
          <a:noFill/>
        </p:spPr>
        <p:txBody>
          <a:bodyPr/>
          <a:lstStyle/>
          <a:p>
            <a:pPr algn="ctr" defTabSz="514830" fontAlgn="auto">
              <a:spcBef>
                <a:spcPts val="0"/>
              </a:spcBef>
              <a:spcAft>
                <a:spcPts val="0"/>
              </a:spcAft>
              <a:defRPr/>
            </a:pPr>
            <a:r>
              <a:rPr lang="en-US" sz="676"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18.3 mo</a:t>
            </a:r>
          </a:p>
        </p:txBody>
      </p:sp>
      <p:sp>
        <p:nvSpPr>
          <p:cNvPr id="26" name="Rectangle 25">
            <a:extLst>
              <a:ext uri="{FF2B5EF4-FFF2-40B4-BE49-F238E27FC236}">
                <a16:creationId xmlns:a16="http://schemas.microsoft.com/office/drawing/2014/main" id="{F60B61C2-BC02-E102-7EB5-B74F81A37EBC}"/>
              </a:ext>
            </a:extLst>
          </p:cNvPr>
          <p:cNvSpPr/>
          <p:nvPr/>
        </p:nvSpPr>
        <p:spPr bwMode="gray">
          <a:xfrm>
            <a:off x="1479434" y="1850083"/>
            <a:ext cx="1348098" cy="660327"/>
          </a:xfrm>
          <a:prstGeom prst="rect">
            <a:avLst/>
          </a:prstGeom>
          <a:noFill/>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51477" tIns="25738" rIns="51477" bIns="25738" numCol="1" rtlCol="0" anchor="ctr" anchorCtr="0" compatLnSpc="1">
            <a:prstTxWarp prst="textNoShape">
              <a:avLst/>
            </a:prstTxWarp>
            <a:noAutofit/>
          </a:bodyPr>
          <a:lstStyle/>
          <a:p>
            <a:pPr algn="ctr" defTabSz="514830">
              <a:lnSpc>
                <a:spcPct val="90000"/>
              </a:lnSpc>
              <a:spcBef>
                <a:spcPts val="0"/>
              </a:spcBef>
              <a:buClr>
                <a:srgbClr val="46DFDA"/>
              </a:buClr>
              <a:buSzPct val="90000"/>
              <a:defRPr/>
            </a:pPr>
            <a:endParaRPr lang="en-US" sz="1013" b="1" dirty="0">
              <a:solidFill>
                <a:srgbClr val="FFFFFF"/>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95D864CA-D43B-7DD7-974E-FACEDF244B34}"/>
              </a:ext>
            </a:extLst>
          </p:cNvPr>
          <p:cNvSpPr/>
          <p:nvPr/>
        </p:nvSpPr>
        <p:spPr bwMode="gray">
          <a:xfrm>
            <a:off x="3174365" y="2505212"/>
            <a:ext cx="1357708" cy="661310"/>
          </a:xfrm>
          <a:prstGeom prst="rect">
            <a:avLst/>
          </a:prstGeom>
          <a:noFill/>
          <a:ln w="38100">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51477" tIns="25738" rIns="51477" bIns="25738" numCol="1" rtlCol="0" anchor="ctr" anchorCtr="0" compatLnSpc="1">
            <a:prstTxWarp prst="textNoShape">
              <a:avLst/>
            </a:prstTxWarp>
            <a:noAutofit/>
          </a:bodyPr>
          <a:lstStyle/>
          <a:p>
            <a:pPr algn="ctr" defTabSz="514830">
              <a:lnSpc>
                <a:spcPct val="90000"/>
              </a:lnSpc>
              <a:spcBef>
                <a:spcPts val="0"/>
              </a:spcBef>
              <a:buClr>
                <a:srgbClr val="46DFDA"/>
              </a:buClr>
              <a:buSzPct val="90000"/>
              <a:defRPr/>
            </a:pPr>
            <a:endParaRPr lang="en-US" sz="1013" b="1" dirty="0">
              <a:solidFill>
                <a:srgbClr val="FFFFFF"/>
              </a:solidFill>
              <a:latin typeface="Calibri" panose="020F0502020204030204" pitchFamily="34" charset="0"/>
              <a:cs typeface="Calibri" panose="020F0502020204030204" pitchFamily="34" charset="0"/>
            </a:endParaRPr>
          </a:p>
        </p:txBody>
      </p:sp>
      <p:sp>
        <p:nvSpPr>
          <p:cNvPr id="29" name="Rectangle 28">
            <a:extLst>
              <a:ext uri="{FF2B5EF4-FFF2-40B4-BE49-F238E27FC236}">
                <a16:creationId xmlns:a16="http://schemas.microsoft.com/office/drawing/2014/main" id="{18B8986E-1E5A-3F38-8D58-288A31BACA10}"/>
              </a:ext>
            </a:extLst>
          </p:cNvPr>
          <p:cNvSpPr/>
          <p:nvPr/>
        </p:nvSpPr>
        <p:spPr bwMode="gray">
          <a:xfrm>
            <a:off x="6561143" y="1854425"/>
            <a:ext cx="1348042" cy="641845"/>
          </a:xfrm>
          <a:prstGeom prst="rect">
            <a:avLst/>
          </a:prstGeom>
          <a:noFill/>
          <a:ln w="38100">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51477" tIns="25738" rIns="51477" bIns="25738" numCol="1" rtlCol="0" anchor="ctr" anchorCtr="0" compatLnSpc="1">
            <a:prstTxWarp prst="textNoShape">
              <a:avLst/>
            </a:prstTxWarp>
            <a:noAutofit/>
          </a:bodyPr>
          <a:lstStyle/>
          <a:p>
            <a:pPr algn="ctr" defTabSz="514830">
              <a:lnSpc>
                <a:spcPct val="90000"/>
              </a:lnSpc>
              <a:spcBef>
                <a:spcPts val="0"/>
              </a:spcBef>
              <a:buClr>
                <a:srgbClr val="46DFDA"/>
              </a:buClr>
              <a:buSzPct val="90000"/>
              <a:defRPr/>
            </a:pPr>
            <a:endParaRPr lang="en-US" sz="1013" b="1" dirty="0">
              <a:solidFill>
                <a:srgbClr val="FFFFFF"/>
              </a:solidFill>
              <a:latin typeface="Calibri" panose="020F0502020204030204" pitchFamily="34" charset="0"/>
              <a:cs typeface="Calibri" panose="020F0502020204030204" pitchFamily="34" charset="0"/>
            </a:endParaRPr>
          </a:p>
        </p:txBody>
      </p:sp>
      <p:sp>
        <p:nvSpPr>
          <p:cNvPr id="31" name="Rectangle: Rounded Corners 30">
            <a:extLst>
              <a:ext uri="{FF2B5EF4-FFF2-40B4-BE49-F238E27FC236}">
                <a16:creationId xmlns:a16="http://schemas.microsoft.com/office/drawing/2014/main" id="{5F1FF1DD-48CA-7E1E-3DA7-54C3112850DC}"/>
              </a:ext>
            </a:extLst>
          </p:cNvPr>
          <p:cNvSpPr/>
          <p:nvPr/>
        </p:nvSpPr>
        <p:spPr>
          <a:xfrm>
            <a:off x="4598315" y="1350700"/>
            <a:ext cx="1630066" cy="341932"/>
          </a:xfrm>
          <a:prstGeom prst="roundRect">
            <a:avLst>
              <a:gd name="adj" fmla="val 490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a:solidFill>
                  <a:schemeClr val="tx1"/>
                </a:solidFill>
                <a:latin typeface="Arial" panose="020B0604020202020204" pitchFamily="34" charset="0"/>
                <a:ea typeface="MS PGothic" panose="020B0600070205080204" pitchFamily="34" charset="-128"/>
              </a:defRPr>
            </a:lvl1pPr>
            <a:lvl2pPr marL="742950" indent="-285750" defTabSz="685800">
              <a:defRPr>
                <a:solidFill>
                  <a:schemeClr val="tx1"/>
                </a:solidFill>
                <a:latin typeface="Arial" panose="020B0604020202020204" pitchFamily="34" charset="0"/>
                <a:ea typeface="MS PGothic" panose="020B0600070205080204" pitchFamily="34" charset="-128"/>
              </a:defRPr>
            </a:lvl2pPr>
            <a:lvl3pPr marL="1143000" indent="-228600" defTabSz="685800">
              <a:defRPr>
                <a:solidFill>
                  <a:schemeClr val="tx1"/>
                </a:solidFill>
                <a:latin typeface="Arial" panose="020B0604020202020204" pitchFamily="34" charset="0"/>
                <a:ea typeface="MS PGothic" panose="020B0600070205080204" pitchFamily="34" charset="-128"/>
              </a:defRPr>
            </a:lvl3pPr>
            <a:lvl4pPr marL="1600200" indent="-228600" defTabSz="685800">
              <a:defRPr>
                <a:solidFill>
                  <a:schemeClr val="tx1"/>
                </a:solidFill>
                <a:latin typeface="Arial" panose="020B0604020202020204" pitchFamily="34" charset="0"/>
                <a:ea typeface="MS PGothic" panose="020B0600070205080204" pitchFamily="34" charset="-128"/>
              </a:defRPr>
            </a:lvl4pPr>
            <a:lvl5pPr marL="2057400" indent="-228600" defTabSz="685800">
              <a:defRPr>
                <a:solidFill>
                  <a:schemeClr val="tx1"/>
                </a:solidFill>
                <a:latin typeface="Arial" panose="020B0604020202020204" pitchFamily="34" charset="0"/>
                <a:ea typeface="MS PGothic" panose="020B0600070205080204" pitchFamily="34" charset="-128"/>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386123" fontAlgn="auto">
              <a:spcBef>
                <a:spcPts val="0"/>
              </a:spcBef>
              <a:spcAft>
                <a:spcPts val="0"/>
              </a:spcAft>
              <a:defRPr/>
            </a:pPr>
            <a:r>
              <a:rPr lang="en-US" altLang="en-US" sz="901" b="1" dirty="0">
                <a:solidFill>
                  <a:srgbClr val="FFFFFF"/>
                </a:solidFill>
                <a:latin typeface="Calibri" panose="020F0502020204030204" pitchFamily="34" charset="0"/>
                <a:cs typeface="Calibri" panose="020F0502020204030204" pitchFamily="34" charset="0"/>
              </a:rPr>
              <a:t>eXALT3: </a:t>
            </a:r>
            <a:r>
              <a:rPr lang="en-US" altLang="en-US" sz="901" dirty="0">
                <a:solidFill>
                  <a:srgbClr val="FFFFFF"/>
                </a:solidFill>
                <a:latin typeface="Calibri" panose="020F0502020204030204" pitchFamily="34" charset="0"/>
                <a:cs typeface="Calibri" panose="020F0502020204030204" pitchFamily="34" charset="0"/>
              </a:rPr>
              <a:t>Ensartinib vs Crizotinib</a:t>
            </a:r>
          </a:p>
          <a:p>
            <a:pPr algn="ctr" defTabSz="386123" fontAlgn="auto">
              <a:spcBef>
                <a:spcPts val="0"/>
              </a:spcBef>
              <a:spcAft>
                <a:spcPts val="0"/>
              </a:spcAft>
              <a:defRPr/>
            </a:pPr>
            <a:r>
              <a:rPr lang="en-US" altLang="en-US" sz="788" dirty="0">
                <a:solidFill>
                  <a:srgbClr val="FFFFFF"/>
                </a:solidFill>
                <a:latin typeface="Calibri" panose="020F0502020204030204" pitchFamily="34" charset="0"/>
                <a:cs typeface="Calibri" panose="020F0502020204030204" pitchFamily="34" charset="0"/>
              </a:rPr>
              <a:t>Enrollment: ? - Nov 2018</a:t>
            </a:r>
          </a:p>
        </p:txBody>
      </p:sp>
      <p:sp>
        <p:nvSpPr>
          <p:cNvPr id="34" name="TextBox 33">
            <a:extLst>
              <a:ext uri="{FF2B5EF4-FFF2-40B4-BE49-F238E27FC236}">
                <a16:creationId xmlns:a16="http://schemas.microsoft.com/office/drawing/2014/main" id="{03E289C1-7FB6-A7B4-E000-93765D5408BB}"/>
              </a:ext>
            </a:extLst>
          </p:cNvPr>
          <p:cNvSpPr txBox="1"/>
          <p:nvPr/>
        </p:nvSpPr>
        <p:spPr>
          <a:xfrm>
            <a:off x="4577591" y="1854426"/>
            <a:ext cx="309253" cy="252944"/>
          </a:xfrm>
          <a:prstGeom prst="rect">
            <a:avLst/>
          </a:prstGeom>
          <a:noFill/>
        </p:spPr>
        <p:txBody>
          <a:bodyPr/>
          <a:lstStyle/>
          <a:p>
            <a:pPr algn="ctr" defTabSz="514830" fontAlgn="auto">
              <a:spcBef>
                <a:spcPts val="0"/>
              </a:spcBef>
              <a:spcAft>
                <a:spcPts val="0"/>
              </a:spcAft>
              <a:defRPr/>
            </a:pPr>
            <a:r>
              <a:rPr lang="en-US" sz="788"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23.8 mo</a:t>
            </a:r>
          </a:p>
        </p:txBody>
      </p:sp>
      <p:sp>
        <p:nvSpPr>
          <p:cNvPr id="35" name="TextBox 34">
            <a:extLst>
              <a:ext uri="{FF2B5EF4-FFF2-40B4-BE49-F238E27FC236}">
                <a16:creationId xmlns:a16="http://schemas.microsoft.com/office/drawing/2014/main" id="{9D1B5A64-F4FF-A08C-EDEA-AA4E19E05071}"/>
              </a:ext>
            </a:extLst>
          </p:cNvPr>
          <p:cNvSpPr txBox="1"/>
          <p:nvPr/>
        </p:nvSpPr>
        <p:spPr>
          <a:xfrm>
            <a:off x="4577591" y="2484765"/>
            <a:ext cx="309253" cy="179653"/>
          </a:xfrm>
          <a:prstGeom prst="rect">
            <a:avLst/>
          </a:prstGeom>
          <a:noFill/>
        </p:spPr>
        <p:txBody>
          <a:bodyPr/>
          <a:lstStyle/>
          <a:p>
            <a:pPr algn="ctr" defTabSz="514830" fontAlgn="auto">
              <a:spcBef>
                <a:spcPts val="0"/>
              </a:spcBef>
              <a:spcAft>
                <a:spcPts val="0"/>
              </a:spcAft>
              <a:defRPr/>
            </a:pPr>
            <a:r>
              <a:rPr lang="en-US" sz="788"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27.6 mo</a:t>
            </a:r>
          </a:p>
        </p:txBody>
      </p:sp>
      <p:sp>
        <p:nvSpPr>
          <p:cNvPr id="40" name="Arrow: Right 39">
            <a:extLst>
              <a:ext uri="{FF2B5EF4-FFF2-40B4-BE49-F238E27FC236}">
                <a16:creationId xmlns:a16="http://schemas.microsoft.com/office/drawing/2014/main" id="{4C769211-F95C-A590-FA0A-C297717B97E0}"/>
              </a:ext>
            </a:extLst>
          </p:cNvPr>
          <p:cNvSpPr/>
          <p:nvPr/>
        </p:nvSpPr>
        <p:spPr>
          <a:xfrm rot="5400000">
            <a:off x="2018725" y="2645626"/>
            <a:ext cx="2062470" cy="413828"/>
          </a:xfrm>
          <a:prstGeom prst="rightArrow">
            <a:avLst>
              <a:gd name="adj1" fmla="val 62870"/>
              <a:gd name="adj2" fmla="val 42409"/>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defTabSz="514830" fontAlgn="auto">
              <a:spcBef>
                <a:spcPts val="0"/>
              </a:spcBef>
              <a:spcAft>
                <a:spcPts val="0"/>
              </a:spcAft>
              <a:defRPr/>
            </a:pPr>
            <a:endParaRPr lang="en-US" altLang="en-US" sz="1126" dirty="0">
              <a:solidFill>
                <a:srgbClr val="FFFFFF"/>
              </a:solidFill>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89D6EA1C-120F-7E5A-1E9B-21C578E65A05}"/>
              </a:ext>
            </a:extLst>
          </p:cNvPr>
          <p:cNvSpPr txBox="1"/>
          <p:nvPr/>
        </p:nvSpPr>
        <p:spPr>
          <a:xfrm>
            <a:off x="6269551" y="2914643"/>
            <a:ext cx="309253" cy="252944"/>
          </a:xfrm>
          <a:prstGeom prst="rect">
            <a:avLst/>
          </a:prstGeom>
          <a:noFill/>
        </p:spPr>
        <p:txBody>
          <a:bodyPr/>
          <a:lstStyle/>
          <a:p>
            <a:pPr algn="ctr" defTabSz="514830" fontAlgn="auto">
              <a:spcBef>
                <a:spcPts val="0"/>
              </a:spcBef>
              <a:spcAft>
                <a:spcPts val="0"/>
              </a:spcAft>
              <a:defRPr/>
            </a:pPr>
            <a:r>
              <a:rPr lang="en-US" sz="676"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36 mo</a:t>
            </a:r>
          </a:p>
        </p:txBody>
      </p:sp>
      <p:sp>
        <p:nvSpPr>
          <p:cNvPr id="43" name="TextBox 42">
            <a:extLst>
              <a:ext uri="{FF2B5EF4-FFF2-40B4-BE49-F238E27FC236}">
                <a16:creationId xmlns:a16="http://schemas.microsoft.com/office/drawing/2014/main" id="{7C48D7CF-090F-7803-5834-158B797EC1B8}"/>
              </a:ext>
            </a:extLst>
          </p:cNvPr>
          <p:cNvSpPr txBox="1"/>
          <p:nvPr/>
        </p:nvSpPr>
        <p:spPr>
          <a:xfrm>
            <a:off x="2895335" y="1859915"/>
            <a:ext cx="309253" cy="253838"/>
          </a:xfrm>
          <a:prstGeom prst="rect">
            <a:avLst/>
          </a:prstGeom>
          <a:noFill/>
        </p:spPr>
        <p:txBody>
          <a:bodyPr/>
          <a:lstStyle/>
          <a:p>
            <a:pPr algn="ctr" defTabSz="386123" fontAlgn="auto">
              <a:spcBef>
                <a:spcPts val="0"/>
              </a:spcBef>
              <a:spcAft>
                <a:spcPts val="0"/>
              </a:spcAft>
              <a:defRPr/>
            </a:pPr>
            <a:r>
              <a:rPr lang="en-US" sz="788"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11.0 mo</a:t>
            </a:r>
          </a:p>
        </p:txBody>
      </p:sp>
      <p:sp>
        <p:nvSpPr>
          <p:cNvPr id="44" name="TextBox 43">
            <a:extLst>
              <a:ext uri="{FF2B5EF4-FFF2-40B4-BE49-F238E27FC236}">
                <a16:creationId xmlns:a16="http://schemas.microsoft.com/office/drawing/2014/main" id="{FE48A4E4-A35F-951B-D7AE-E9744AF1A13E}"/>
              </a:ext>
            </a:extLst>
          </p:cNvPr>
          <p:cNvSpPr txBox="1"/>
          <p:nvPr/>
        </p:nvSpPr>
        <p:spPr>
          <a:xfrm>
            <a:off x="2891221" y="2479255"/>
            <a:ext cx="309253" cy="179653"/>
          </a:xfrm>
          <a:prstGeom prst="rect">
            <a:avLst/>
          </a:prstGeom>
          <a:noFill/>
        </p:spPr>
        <p:txBody>
          <a:bodyPr/>
          <a:lstStyle/>
          <a:p>
            <a:pPr algn="ctr" defTabSz="514830" fontAlgn="auto">
              <a:spcBef>
                <a:spcPts val="0"/>
              </a:spcBef>
              <a:spcAft>
                <a:spcPts val="0"/>
              </a:spcAft>
              <a:defRPr/>
            </a:pPr>
            <a:r>
              <a:rPr lang="en-US" sz="788"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24.9 mo</a:t>
            </a:r>
          </a:p>
        </p:txBody>
      </p:sp>
      <p:sp>
        <p:nvSpPr>
          <p:cNvPr id="45" name="TextBox 44">
            <a:extLst>
              <a:ext uri="{FF2B5EF4-FFF2-40B4-BE49-F238E27FC236}">
                <a16:creationId xmlns:a16="http://schemas.microsoft.com/office/drawing/2014/main" id="{EC6D1545-12F4-9A88-D6A2-9BBE783C5817}"/>
              </a:ext>
            </a:extLst>
          </p:cNvPr>
          <p:cNvSpPr txBox="1"/>
          <p:nvPr/>
        </p:nvSpPr>
        <p:spPr>
          <a:xfrm>
            <a:off x="2907519" y="3141059"/>
            <a:ext cx="284884" cy="179653"/>
          </a:xfrm>
          <a:prstGeom prst="rect">
            <a:avLst/>
          </a:prstGeom>
          <a:noFill/>
        </p:spPr>
        <p:txBody>
          <a:bodyPr/>
          <a:lstStyle/>
          <a:p>
            <a:pPr algn="ctr" defTabSz="514830" fontAlgn="auto">
              <a:spcBef>
                <a:spcPts val="0"/>
              </a:spcBef>
              <a:spcAft>
                <a:spcPts val="0"/>
              </a:spcAft>
              <a:defRPr/>
            </a:pPr>
            <a:r>
              <a:rPr lang="en-US" sz="788"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40.4 mo</a:t>
            </a:r>
          </a:p>
        </p:txBody>
      </p:sp>
      <p:sp>
        <p:nvSpPr>
          <p:cNvPr id="49" name="TextBox 48">
            <a:extLst>
              <a:ext uri="{FF2B5EF4-FFF2-40B4-BE49-F238E27FC236}">
                <a16:creationId xmlns:a16="http://schemas.microsoft.com/office/drawing/2014/main" id="{616539E4-2E3D-DB9F-7722-63761A94181B}"/>
              </a:ext>
            </a:extLst>
          </p:cNvPr>
          <p:cNvSpPr txBox="1"/>
          <p:nvPr/>
        </p:nvSpPr>
        <p:spPr>
          <a:xfrm>
            <a:off x="2925798" y="1710475"/>
            <a:ext cx="1611642" cy="178960"/>
          </a:xfrm>
          <a:prstGeom prst="rect">
            <a:avLst/>
          </a:prstGeom>
          <a:solidFill>
            <a:schemeClr val="accent3">
              <a:lumMod val="20000"/>
              <a:lumOff val="80000"/>
            </a:schemeClr>
          </a:solidFill>
        </p:spPr>
        <p:txBody>
          <a:bodyPr wrap="square">
            <a:spAutoFit/>
          </a:bodyPr>
          <a:lstStyle/>
          <a:p>
            <a:pPr defTabSz="386123" fontAlgn="auto">
              <a:spcBef>
                <a:spcPts val="0"/>
              </a:spcBef>
              <a:spcAft>
                <a:spcPts val="0"/>
              </a:spcAft>
              <a:defRPr/>
            </a:pPr>
            <a:r>
              <a:rPr lang="en-US" sz="563"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Median duration of f/up in experimental arm: </a:t>
            </a:r>
          </a:p>
        </p:txBody>
      </p:sp>
      <p:sp>
        <p:nvSpPr>
          <p:cNvPr id="50" name="TextBox 49">
            <a:extLst>
              <a:ext uri="{FF2B5EF4-FFF2-40B4-BE49-F238E27FC236}">
                <a16:creationId xmlns:a16="http://schemas.microsoft.com/office/drawing/2014/main" id="{E4B734B9-0F5D-F731-F6D8-0BC8B72D5B40}"/>
              </a:ext>
            </a:extLst>
          </p:cNvPr>
          <p:cNvSpPr txBox="1"/>
          <p:nvPr/>
        </p:nvSpPr>
        <p:spPr>
          <a:xfrm>
            <a:off x="4599128" y="1710475"/>
            <a:ext cx="1630066" cy="178960"/>
          </a:xfrm>
          <a:prstGeom prst="rect">
            <a:avLst/>
          </a:prstGeom>
          <a:solidFill>
            <a:schemeClr val="accent3">
              <a:lumMod val="20000"/>
              <a:lumOff val="80000"/>
            </a:schemeClr>
          </a:solidFill>
        </p:spPr>
        <p:txBody>
          <a:bodyPr wrap="square">
            <a:spAutoFit/>
          </a:bodyPr>
          <a:lstStyle/>
          <a:p>
            <a:pPr defTabSz="386123" fontAlgn="auto">
              <a:spcBef>
                <a:spcPts val="0"/>
              </a:spcBef>
              <a:spcAft>
                <a:spcPts val="0"/>
              </a:spcAft>
              <a:defRPr/>
            </a:pPr>
            <a:r>
              <a:rPr lang="en-US" sz="563"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Median duration of f/up in experimental arm: </a:t>
            </a:r>
          </a:p>
        </p:txBody>
      </p:sp>
      <p:sp>
        <p:nvSpPr>
          <p:cNvPr id="51" name="TextBox 50">
            <a:extLst>
              <a:ext uri="{FF2B5EF4-FFF2-40B4-BE49-F238E27FC236}">
                <a16:creationId xmlns:a16="http://schemas.microsoft.com/office/drawing/2014/main" id="{A752C0D2-93AD-D7E5-328B-6082910110B6}"/>
              </a:ext>
            </a:extLst>
          </p:cNvPr>
          <p:cNvSpPr txBox="1"/>
          <p:nvPr/>
        </p:nvSpPr>
        <p:spPr>
          <a:xfrm>
            <a:off x="6315963" y="1694865"/>
            <a:ext cx="1614401" cy="178960"/>
          </a:xfrm>
          <a:prstGeom prst="rect">
            <a:avLst/>
          </a:prstGeom>
          <a:solidFill>
            <a:schemeClr val="accent3">
              <a:lumMod val="20000"/>
              <a:lumOff val="80000"/>
            </a:schemeClr>
          </a:solidFill>
        </p:spPr>
        <p:txBody>
          <a:bodyPr wrap="square">
            <a:spAutoFit/>
          </a:bodyPr>
          <a:lstStyle/>
          <a:p>
            <a:pPr defTabSz="386123" fontAlgn="auto">
              <a:spcBef>
                <a:spcPts val="0"/>
              </a:spcBef>
              <a:spcAft>
                <a:spcPts val="0"/>
              </a:spcAft>
              <a:defRPr/>
            </a:pPr>
            <a:r>
              <a:rPr lang="en-US" sz="563"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Median duration of f/up in experimental arm: </a:t>
            </a:r>
          </a:p>
        </p:txBody>
      </p:sp>
      <p:graphicFrame>
        <p:nvGraphicFramePr>
          <p:cNvPr id="59" name="Group 32">
            <a:extLst>
              <a:ext uri="{FF2B5EF4-FFF2-40B4-BE49-F238E27FC236}">
                <a16:creationId xmlns:a16="http://schemas.microsoft.com/office/drawing/2014/main" id="{8796F11C-38F2-12DF-747D-59864BE62CF0}"/>
              </a:ext>
            </a:extLst>
          </p:cNvPr>
          <p:cNvGraphicFramePr>
            <a:graphicFrameLocks noGrp="1"/>
          </p:cNvGraphicFramePr>
          <p:nvPr/>
        </p:nvGraphicFramePr>
        <p:xfrm>
          <a:off x="1488983" y="3852244"/>
          <a:ext cx="1338548" cy="341052"/>
        </p:xfrm>
        <a:graphic>
          <a:graphicData uri="http://schemas.openxmlformats.org/drawingml/2006/table">
            <a:tbl>
              <a:tblPr/>
              <a:tblGrid>
                <a:gridCol w="514826">
                  <a:extLst>
                    <a:ext uri="{9D8B030D-6E8A-4147-A177-3AD203B41FA5}">
                      <a16:colId xmlns:a16="http://schemas.microsoft.com/office/drawing/2014/main" val="20000"/>
                    </a:ext>
                  </a:extLst>
                </a:gridCol>
                <a:gridCol w="411861">
                  <a:extLst>
                    <a:ext uri="{9D8B030D-6E8A-4147-A177-3AD203B41FA5}">
                      <a16:colId xmlns:a16="http://schemas.microsoft.com/office/drawing/2014/main" val="20001"/>
                    </a:ext>
                  </a:extLst>
                </a:gridCol>
                <a:gridCol w="411861">
                  <a:extLst>
                    <a:ext uri="{9D8B030D-6E8A-4147-A177-3AD203B41FA5}">
                      <a16:colId xmlns:a16="http://schemas.microsoft.com/office/drawing/2014/main" val="20002"/>
                    </a:ext>
                  </a:extLst>
                </a:gridCol>
              </a:tblGrid>
              <a:tr h="337506">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700" b="1" i="0" u="none" strike="noStrike" cap="none" normalizeH="0" baseline="0" dirty="0">
                          <a:ln>
                            <a:noFill/>
                          </a:ln>
                          <a:solidFill>
                            <a:schemeClr val="tx1"/>
                          </a:solidFill>
                          <a:effectLst/>
                          <a:latin typeface="Calibri" panose="020F0502020204030204" pitchFamily="34" charset="0"/>
                        </a:rPr>
                        <a:t>36-mo PFS (Inv)</a:t>
                      </a:r>
                      <a:r>
                        <a:rPr kumimoji="0" lang="en-US" sz="700" b="1" i="0" u="none" strike="noStrike" cap="none" normalizeH="0" baseline="30000" dirty="0">
                          <a:ln>
                            <a:noFill/>
                          </a:ln>
                          <a:solidFill>
                            <a:schemeClr val="tx1"/>
                          </a:solidFill>
                          <a:effectLst/>
                          <a:latin typeface="Calibri" panose="020F0502020204030204" pitchFamily="34" charset="0"/>
                        </a:rPr>
                        <a:t>3</a:t>
                      </a:r>
                      <a:endParaRPr kumimoji="0" lang="en-US" sz="700" b="1" i="0" u="none" strike="noStrike" cap="none" normalizeH="0" baseline="0" dirty="0">
                        <a:ln>
                          <a:noFill/>
                        </a:ln>
                        <a:solidFill>
                          <a:schemeClr val="tx1"/>
                        </a:solidFill>
                        <a:effectLst/>
                        <a:latin typeface="Calibri" panose="020F0502020204030204" pitchFamily="34" charset="0"/>
                      </a:endParaRP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700" b="1" i="0" u="none" strike="noStrike" cap="none" normalizeH="0" baseline="0" dirty="0">
                          <a:ln>
                            <a:noFill/>
                          </a:ln>
                          <a:solidFill>
                            <a:schemeClr val="tx1"/>
                          </a:solidFill>
                          <a:effectLst/>
                          <a:latin typeface="Calibri" panose="020F0502020204030204" pitchFamily="34" charset="0"/>
                        </a:rPr>
                        <a:t>46.4% </a:t>
                      </a:r>
                      <a:br>
                        <a:rPr kumimoji="0" lang="en-US" sz="700" b="1" i="0" u="none" strike="noStrike" cap="none" normalizeH="0" baseline="0" dirty="0">
                          <a:ln>
                            <a:noFill/>
                          </a:ln>
                          <a:solidFill>
                            <a:schemeClr val="tx1"/>
                          </a:solidFill>
                          <a:effectLst/>
                          <a:latin typeface="Calibri" panose="020F0502020204030204" pitchFamily="34" charset="0"/>
                        </a:rPr>
                      </a:br>
                      <a:r>
                        <a:rPr kumimoji="0" lang="en-US" sz="600" b="1" i="0" u="none" strike="noStrike" cap="none" normalizeH="0" baseline="0" dirty="0">
                          <a:ln>
                            <a:noFill/>
                          </a:ln>
                          <a:solidFill>
                            <a:schemeClr val="tx1"/>
                          </a:solidFill>
                          <a:effectLst/>
                          <a:latin typeface="Calibri" panose="020F0502020204030204" pitchFamily="34" charset="0"/>
                        </a:rPr>
                        <a:t>(95% CI: --)</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700" b="1" i="0" u="none" strike="noStrike" cap="none" normalizeH="0" baseline="0" dirty="0">
                          <a:ln>
                            <a:noFill/>
                          </a:ln>
                          <a:solidFill>
                            <a:schemeClr val="tx1"/>
                          </a:solidFill>
                          <a:effectLst/>
                          <a:latin typeface="Calibri" panose="020F0502020204030204" pitchFamily="34" charset="0"/>
                        </a:rPr>
                        <a:t>13.5%</a:t>
                      </a:r>
                      <a:br>
                        <a:rPr kumimoji="0" lang="en-US" sz="700" b="1" i="0" u="none" strike="noStrike" cap="none" normalizeH="0" baseline="0" dirty="0">
                          <a:ln>
                            <a:noFill/>
                          </a:ln>
                          <a:solidFill>
                            <a:schemeClr val="tx1"/>
                          </a:solidFill>
                          <a:effectLst/>
                          <a:latin typeface="Calibri" panose="020F0502020204030204" pitchFamily="34" charset="0"/>
                        </a:rPr>
                      </a:br>
                      <a:r>
                        <a:rPr kumimoji="0" lang="en-US" sz="600" b="1" i="0" u="none" strike="noStrike" cap="none" normalizeH="0" baseline="0" dirty="0">
                          <a:ln>
                            <a:noFill/>
                          </a:ln>
                          <a:solidFill>
                            <a:schemeClr val="tx1"/>
                          </a:solidFill>
                          <a:effectLst/>
                          <a:latin typeface="Calibri" panose="020F0502020204030204" pitchFamily="34" charset="0"/>
                        </a:rPr>
                        <a:t>(95% CI: --)</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0"/>
                  </a:ext>
                </a:extLst>
              </a:tr>
            </a:tbl>
          </a:graphicData>
        </a:graphic>
      </p:graphicFrame>
      <p:graphicFrame>
        <p:nvGraphicFramePr>
          <p:cNvPr id="60" name="Group 32">
            <a:extLst>
              <a:ext uri="{FF2B5EF4-FFF2-40B4-BE49-F238E27FC236}">
                <a16:creationId xmlns:a16="http://schemas.microsoft.com/office/drawing/2014/main" id="{B3DB5907-6A71-D514-0567-D205FAA12995}"/>
              </a:ext>
            </a:extLst>
          </p:cNvPr>
          <p:cNvGraphicFramePr>
            <a:graphicFrameLocks noGrp="1"/>
          </p:cNvGraphicFramePr>
          <p:nvPr/>
        </p:nvGraphicFramePr>
        <p:xfrm>
          <a:off x="3142812" y="3849586"/>
          <a:ext cx="1416925" cy="341052"/>
        </p:xfrm>
        <a:graphic>
          <a:graphicData uri="http://schemas.openxmlformats.org/drawingml/2006/table">
            <a:tbl>
              <a:tblPr/>
              <a:tblGrid>
                <a:gridCol w="463344">
                  <a:extLst>
                    <a:ext uri="{9D8B030D-6E8A-4147-A177-3AD203B41FA5}">
                      <a16:colId xmlns:a16="http://schemas.microsoft.com/office/drawing/2014/main" val="20000"/>
                    </a:ext>
                  </a:extLst>
                </a:gridCol>
                <a:gridCol w="514826">
                  <a:extLst>
                    <a:ext uri="{9D8B030D-6E8A-4147-A177-3AD203B41FA5}">
                      <a16:colId xmlns:a16="http://schemas.microsoft.com/office/drawing/2014/main" val="20001"/>
                    </a:ext>
                  </a:extLst>
                </a:gridCol>
                <a:gridCol w="438755">
                  <a:extLst>
                    <a:ext uri="{9D8B030D-6E8A-4147-A177-3AD203B41FA5}">
                      <a16:colId xmlns:a16="http://schemas.microsoft.com/office/drawing/2014/main" val="20002"/>
                    </a:ext>
                  </a:extLst>
                </a:gridCol>
              </a:tblGrid>
              <a:tr h="337506">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700" b="1" i="0" u="none" strike="noStrike" cap="none" normalizeH="0" baseline="0" dirty="0">
                          <a:ln>
                            <a:noFill/>
                          </a:ln>
                          <a:solidFill>
                            <a:schemeClr val="tx1"/>
                          </a:solidFill>
                          <a:effectLst/>
                          <a:latin typeface="Calibri" panose="020F0502020204030204" pitchFamily="34" charset="0"/>
                        </a:rPr>
                        <a:t>36-mo</a:t>
                      </a:r>
                      <a:r>
                        <a:rPr kumimoji="0" lang="en-US" sz="700" b="1" i="0" u="none" strike="noStrike" cap="none" normalizeH="0" baseline="30000" dirty="0">
                          <a:ln>
                            <a:noFill/>
                          </a:ln>
                          <a:solidFill>
                            <a:schemeClr val="tx1"/>
                          </a:solidFill>
                          <a:effectLst/>
                          <a:latin typeface="Calibri" panose="020F0502020204030204" pitchFamily="34" charset="0"/>
                        </a:rPr>
                        <a:t>6</a:t>
                      </a:r>
                      <a:r>
                        <a:rPr kumimoji="0" lang="en-US" sz="700" b="1" i="0" u="none" strike="noStrike" cap="none" normalizeH="0" baseline="0" dirty="0">
                          <a:ln>
                            <a:noFill/>
                          </a:ln>
                          <a:solidFill>
                            <a:schemeClr val="tx1"/>
                          </a:solidFill>
                          <a:effectLst/>
                          <a:latin typeface="Calibri" panose="020F0502020204030204" pitchFamily="34" charset="0"/>
                        </a:rPr>
                        <a:t> PFS (Inv)</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700" b="1" i="0" u="none" strike="noStrike" cap="none" normalizeH="0" baseline="0" dirty="0">
                          <a:ln>
                            <a:noFill/>
                          </a:ln>
                          <a:solidFill>
                            <a:schemeClr val="tx1"/>
                          </a:solidFill>
                          <a:effectLst/>
                          <a:latin typeface="Calibri" panose="020F0502020204030204" pitchFamily="34" charset="0"/>
                        </a:rPr>
                        <a:t>45%</a:t>
                      </a:r>
                      <a:br>
                        <a:rPr kumimoji="0" lang="en-US" sz="700" b="1" i="0" u="none" strike="noStrike" cap="none" normalizeH="0" baseline="0" dirty="0">
                          <a:ln>
                            <a:noFill/>
                          </a:ln>
                          <a:solidFill>
                            <a:schemeClr val="tx1"/>
                          </a:solidFill>
                          <a:effectLst/>
                          <a:latin typeface="Calibri" panose="020F0502020204030204" pitchFamily="34" charset="0"/>
                        </a:rPr>
                      </a:br>
                      <a:r>
                        <a:rPr kumimoji="0" lang="en-US" sz="600" b="1" i="0" u="none" strike="noStrike" cap="none" normalizeH="0" baseline="0" dirty="0">
                          <a:ln>
                            <a:noFill/>
                          </a:ln>
                          <a:solidFill>
                            <a:schemeClr val="tx1"/>
                          </a:solidFill>
                          <a:effectLst/>
                          <a:latin typeface="Calibri" panose="020F0502020204030204" pitchFamily="34" charset="0"/>
                        </a:rPr>
                        <a:t>(95% CI: </a:t>
                      </a:r>
                      <a:br>
                        <a:rPr kumimoji="0" lang="en-US" sz="600" b="1" i="0" u="none" strike="noStrike" cap="none" normalizeH="0" baseline="0" dirty="0">
                          <a:ln>
                            <a:noFill/>
                          </a:ln>
                          <a:solidFill>
                            <a:schemeClr val="tx1"/>
                          </a:solidFill>
                          <a:effectLst/>
                          <a:latin typeface="Calibri" panose="020F0502020204030204" pitchFamily="34" charset="0"/>
                        </a:rPr>
                      </a:br>
                      <a:r>
                        <a:rPr kumimoji="0" lang="en-US" sz="600" b="1" i="0" u="none" strike="noStrike" cap="none" normalizeH="0" baseline="0" dirty="0">
                          <a:ln>
                            <a:noFill/>
                          </a:ln>
                          <a:solidFill>
                            <a:schemeClr val="tx1"/>
                          </a:solidFill>
                          <a:effectLst/>
                          <a:latin typeface="Calibri" panose="020F0502020204030204" pitchFamily="34" charset="0"/>
                        </a:rPr>
                        <a:t>36-54)</a:t>
                      </a:r>
                      <a:endParaRPr kumimoji="0" lang="en-US" sz="700" b="1" i="0" u="none" strike="noStrike" cap="none" normalizeH="0" baseline="0" dirty="0">
                        <a:ln>
                          <a:noFill/>
                        </a:ln>
                        <a:solidFill>
                          <a:schemeClr val="tx1"/>
                        </a:solidFill>
                        <a:effectLst/>
                        <a:latin typeface="Calibri" panose="020F0502020204030204" pitchFamily="34" charset="0"/>
                      </a:endParaRP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700" b="1" i="0" u="none" strike="noStrike" cap="none" normalizeH="0" baseline="0" dirty="0">
                          <a:ln>
                            <a:noFill/>
                          </a:ln>
                          <a:solidFill>
                            <a:schemeClr val="tx1"/>
                          </a:solidFill>
                          <a:effectLst/>
                          <a:latin typeface="Calibri" panose="020F0502020204030204" pitchFamily="34" charset="0"/>
                        </a:rPr>
                        <a:t>18% </a:t>
                      </a:r>
                      <a:r>
                        <a:rPr kumimoji="0" lang="en-US" sz="600" b="1" i="0" u="none" strike="noStrike" cap="none" normalizeH="0" baseline="0" dirty="0">
                          <a:ln>
                            <a:noFill/>
                          </a:ln>
                          <a:solidFill>
                            <a:schemeClr val="tx1"/>
                          </a:solidFill>
                          <a:effectLst/>
                          <a:latin typeface="Calibri" panose="020F0502020204030204" pitchFamily="34" charset="0"/>
                        </a:rPr>
                        <a:t>(95% CI: 11-26)</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0"/>
                  </a:ext>
                </a:extLst>
              </a:tr>
            </a:tbl>
          </a:graphicData>
        </a:graphic>
      </p:graphicFrame>
      <p:graphicFrame>
        <p:nvGraphicFramePr>
          <p:cNvPr id="61" name="Group 32">
            <a:extLst>
              <a:ext uri="{FF2B5EF4-FFF2-40B4-BE49-F238E27FC236}">
                <a16:creationId xmlns:a16="http://schemas.microsoft.com/office/drawing/2014/main" id="{3AE55C40-1848-73A0-AF02-59FDC5AA01A9}"/>
              </a:ext>
            </a:extLst>
          </p:cNvPr>
          <p:cNvGraphicFramePr>
            <a:graphicFrameLocks noGrp="1"/>
          </p:cNvGraphicFramePr>
          <p:nvPr/>
        </p:nvGraphicFramePr>
        <p:xfrm>
          <a:off x="6502189" y="3604894"/>
          <a:ext cx="1390032" cy="371532"/>
        </p:xfrm>
        <a:graphic>
          <a:graphicData uri="http://schemas.openxmlformats.org/drawingml/2006/table">
            <a:tbl>
              <a:tblPr/>
              <a:tblGrid>
                <a:gridCol w="463344">
                  <a:extLst>
                    <a:ext uri="{9D8B030D-6E8A-4147-A177-3AD203B41FA5}">
                      <a16:colId xmlns:a16="http://schemas.microsoft.com/office/drawing/2014/main" val="20000"/>
                    </a:ext>
                  </a:extLst>
                </a:gridCol>
                <a:gridCol w="463344">
                  <a:extLst>
                    <a:ext uri="{9D8B030D-6E8A-4147-A177-3AD203B41FA5}">
                      <a16:colId xmlns:a16="http://schemas.microsoft.com/office/drawing/2014/main" val="20001"/>
                    </a:ext>
                  </a:extLst>
                </a:gridCol>
                <a:gridCol w="463344">
                  <a:extLst>
                    <a:ext uri="{9D8B030D-6E8A-4147-A177-3AD203B41FA5}">
                      <a16:colId xmlns:a16="http://schemas.microsoft.com/office/drawing/2014/main" val="20002"/>
                    </a:ext>
                  </a:extLst>
                </a:gridCol>
              </a:tblGrid>
              <a:tr h="360387">
                <a:tc>
                  <a:txBody>
                    <a:bodyPr/>
                    <a:lstStyle/>
                    <a:p>
                      <a:pPr marL="0" marR="0" lvl="0" indent="0" algn="l"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700" b="1" i="0" u="none" strike="noStrike" cap="none" normalizeH="0" baseline="0" dirty="0">
                          <a:ln>
                            <a:noFill/>
                          </a:ln>
                          <a:solidFill>
                            <a:schemeClr val="tx1"/>
                          </a:solidFill>
                          <a:effectLst/>
                          <a:latin typeface="Calibri" panose="020F0502020204030204" pitchFamily="34" charset="0"/>
                        </a:rPr>
                        <a:t>36-mo PFS (INV)</a:t>
                      </a:r>
                      <a:r>
                        <a:rPr kumimoji="0" lang="en-US" sz="700" b="1" i="0" u="none" strike="noStrike" cap="none" normalizeH="0" baseline="30000" dirty="0">
                          <a:ln>
                            <a:noFill/>
                          </a:ln>
                          <a:solidFill>
                            <a:schemeClr val="tx1"/>
                          </a:solidFill>
                          <a:effectLst/>
                          <a:latin typeface="Calibri" panose="020F0502020204030204" pitchFamily="34" charset="0"/>
                        </a:rPr>
                        <a:t>10</a:t>
                      </a:r>
                      <a:endParaRPr kumimoji="0" lang="en-US" sz="700" b="1" i="0" u="none" strike="noStrike" cap="none" normalizeH="0" baseline="0" dirty="0">
                        <a:ln>
                          <a:noFill/>
                        </a:ln>
                        <a:solidFill>
                          <a:schemeClr val="tx1"/>
                        </a:solidFill>
                        <a:effectLst/>
                        <a:latin typeface="Calibri" panose="020F0502020204030204" pitchFamily="34" charset="0"/>
                      </a:endParaRP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35000"/>
                        </a:spcBef>
                        <a:spcAft>
                          <a:spcPts val="0"/>
                        </a:spcAft>
                        <a:buClr>
                          <a:schemeClr val="accent2"/>
                        </a:buClr>
                        <a:buSzTx/>
                        <a:buFont typeface="Wingdings" pitchFamily="2" charset="2"/>
                        <a:buNone/>
                        <a:tabLst/>
                      </a:pPr>
                      <a:r>
                        <a:rPr kumimoji="0" lang="en-US" sz="700" b="1" i="0" u="none" strike="noStrike" cap="none" normalizeH="0" baseline="0" dirty="0">
                          <a:ln>
                            <a:noFill/>
                          </a:ln>
                          <a:solidFill>
                            <a:schemeClr val="tx1"/>
                          </a:solidFill>
                          <a:effectLst/>
                          <a:latin typeface="Calibri" panose="020F0502020204030204" pitchFamily="34" charset="0"/>
                        </a:rPr>
                        <a:t>63.5% </a:t>
                      </a:r>
                      <a:br>
                        <a:rPr kumimoji="0" lang="en-US" sz="700" b="1" i="0" u="none" strike="noStrike" cap="none" normalizeH="0" baseline="0" dirty="0">
                          <a:ln>
                            <a:noFill/>
                          </a:ln>
                          <a:solidFill>
                            <a:schemeClr val="tx1"/>
                          </a:solidFill>
                          <a:effectLst/>
                          <a:latin typeface="Calibri" panose="020F0502020204030204" pitchFamily="34" charset="0"/>
                        </a:rPr>
                      </a:br>
                      <a:r>
                        <a:rPr kumimoji="0" lang="en-US" sz="600" b="1" i="0" u="none" strike="noStrike" cap="none" normalizeH="0" baseline="0" dirty="0">
                          <a:ln>
                            <a:noFill/>
                          </a:ln>
                          <a:solidFill>
                            <a:schemeClr val="tx1"/>
                          </a:solidFill>
                          <a:effectLst/>
                          <a:latin typeface="Calibri" panose="020F0502020204030204" pitchFamily="34" charset="0"/>
                        </a:rPr>
                        <a:t>(95% CI: 54.6-71.1)</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700" b="1" i="0" u="none" strike="noStrike" cap="none" normalizeH="0" baseline="0" dirty="0">
                          <a:ln>
                            <a:noFill/>
                          </a:ln>
                          <a:solidFill>
                            <a:schemeClr val="tx1"/>
                          </a:solidFill>
                          <a:effectLst/>
                          <a:latin typeface="Calibri" panose="020F0502020204030204" pitchFamily="34" charset="0"/>
                        </a:rPr>
                        <a:t>18.9% </a:t>
                      </a:r>
                      <a:br>
                        <a:rPr kumimoji="0" lang="en-US" sz="700" b="1" i="0" u="none" strike="noStrike" cap="none" normalizeH="0" baseline="0" dirty="0">
                          <a:ln>
                            <a:noFill/>
                          </a:ln>
                          <a:solidFill>
                            <a:schemeClr val="tx1"/>
                          </a:solidFill>
                          <a:effectLst/>
                          <a:latin typeface="Calibri" panose="020F0502020204030204" pitchFamily="34" charset="0"/>
                        </a:rPr>
                      </a:br>
                      <a:r>
                        <a:rPr kumimoji="0" lang="en-US" sz="600" b="1" i="0" u="none" strike="noStrike" cap="none" normalizeH="0" baseline="0" dirty="0">
                          <a:ln>
                            <a:noFill/>
                          </a:ln>
                          <a:solidFill>
                            <a:schemeClr val="tx1"/>
                          </a:solidFill>
                          <a:effectLst/>
                          <a:latin typeface="Calibri" panose="020F0502020204030204" pitchFamily="34" charset="0"/>
                        </a:rPr>
                        <a:t>(95% CI: 11.8-27.4)</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0"/>
                  </a:ext>
                </a:extLst>
              </a:tr>
            </a:tbl>
          </a:graphicData>
        </a:graphic>
      </p:graphicFrame>
      <p:sp>
        <p:nvSpPr>
          <p:cNvPr id="62" name="object 66">
            <a:extLst>
              <a:ext uri="{FF2B5EF4-FFF2-40B4-BE49-F238E27FC236}">
                <a16:creationId xmlns:a16="http://schemas.microsoft.com/office/drawing/2014/main" id="{26B09FE9-EA29-246A-917B-FEA86C70D80E}"/>
              </a:ext>
            </a:extLst>
          </p:cNvPr>
          <p:cNvSpPr txBox="1"/>
          <p:nvPr/>
        </p:nvSpPr>
        <p:spPr>
          <a:xfrm>
            <a:off x="1260137" y="4198265"/>
            <a:ext cx="5308268" cy="189449"/>
          </a:xfrm>
          <a:prstGeom prst="rect">
            <a:avLst/>
          </a:prstGeom>
        </p:spPr>
        <p:txBody>
          <a:bodyPr vert="horz" wrap="square" lIns="0" tIns="7150" rIns="0" bIns="0" rtlCol="0">
            <a:spAutoFit/>
          </a:bodyPr>
          <a:lstStyle/>
          <a:p>
            <a:pPr marL="7150" defTabSz="514830" fontAlgn="auto">
              <a:spcBef>
                <a:spcPts val="56"/>
              </a:spcBef>
              <a:spcAft>
                <a:spcPts val="0"/>
              </a:spcAft>
              <a:defRPr/>
            </a:pPr>
            <a:r>
              <a:rPr lang="en-US" sz="592" spc="-6"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1. Peters. NEJM. 2017;377:829. 2. Camidge. J Thorac Oncol. 2019;14:1233. 3. Mok. Ann Oncol. 2020;31:1056. 4. Camidge. NEJM. 2018;379:2027. 5. Camidge. JCO. 2020;38:3592. 6. Camidge. JTO. 2021;16:2091. 7. Horn. JAMA Oncol. 2021;7:1617. 8. Wu. WCLC 2020. Abstr FP14.12. 9. Shaw. NEJM. 2020;383:2018. 10. Solomon. AACR 2022. Abstr CT223.</a:t>
            </a:r>
            <a:endParaRPr sz="592"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3" name="TextBox 62">
            <a:extLst>
              <a:ext uri="{FF2B5EF4-FFF2-40B4-BE49-F238E27FC236}">
                <a16:creationId xmlns:a16="http://schemas.microsoft.com/office/drawing/2014/main" id="{939277E7-F48F-F2EE-61C7-04FF8238425A}"/>
              </a:ext>
            </a:extLst>
          </p:cNvPr>
          <p:cNvSpPr txBox="1"/>
          <p:nvPr/>
        </p:nvSpPr>
        <p:spPr bwMode="gray">
          <a:xfrm>
            <a:off x="4675104" y="3383040"/>
            <a:ext cx="1486873" cy="646844"/>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pPr algn="ctr" defTabSz="514830" fontAlgn="auto">
              <a:spcBef>
                <a:spcPts val="0"/>
              </a:spcBef>
              <a:spcAft>
                <a:spcPts val="0"/>
              </a:spcAft>
              <a:buClr>
                <a:srgbClr val="000000"/>
              </a:buClr>
              <a:buSzPct val="100000"/>
              <a:defRPr/>
            </a:pPr>
            <a:r>
              <a:rPr lang="en-US" sz="788" b="1" dirty="0">
                <a:solidFill>
                  <a:srgbClr val="000000"/>
                </a:solidFill>
                <a:latin typeface="Calibri" panose="020F0502020204030204" pitchFamily="34" charset="0"/>
                <a:ea typeface="Calibri" panose="020F0502020204030204" pitchFamily="34" charset="0"/>
                <a:cs typeface="Calibri" panose="020F0502020204030204" pitchFamily="34" charset="0"/>
              </a:rPr>
              <a:t>Cross-trial comparisons have significant limitations</a:t>
            </a:r>
            <a:r>
              <a:rPr lang="en-US" sz="788" dirty="0">
                <a:solidFill>
                  <a:srgbClr val="000000"/>
                </a:solidFill>
                <a:latin typeface="Calibri" panose="020F0502020204030204" pitchFamily="34" charset="0"/>
                <a:ea typeface="Calibri" panose="020F0502020204030204" pitchFamily="34" charset="0"/>
                <a:cs typeface="Calibri" panose="020F0502020204030204" pitchFamily="34" charset="0"/>
              </a:rPr>
              <a:t>  </a:t>
            </a:r>
            <a:br>
              <a:rPr lang="en-US" sz="788" dirty="0">
                <a:solidFill>
                  <a:srgbClr val="000000"/>
                </a:solidFill>
                <a:latin typeface="Calibri" panose="020F0502020204030204" pitchFamily="34" charset="0"/>
                <a:ea typeface="Calibri" panose="020F0502020204030204" pitchFamily="34" charset="0"/>
                <a:cs typeface="Calibri" panose="020F0502020204030204" pitchFamily="34" charset="0"/>
              </a:rPr>
            </a:br>
            <a:r>
              <a:rPr lang="en-US" sz="676" dirty="0">
                <a:solidFill>
                  <a:srgbClr val="000000"/>
                </a:solidFill>
                <a:latin typeface="Calibri" panose="020F0502020204030204" pitchFamily="34" charset="0"/>
                <a:ea typeface="Calibri" panose="020F0502020204030204" pitchFamily="34" charset="0"/>
                <a:cs typeface="Calibri" panose="020F0502020204030204" pitchFamily="34" charset="0"/>
              </a:rPr>
              <a:t>This information is presented to generate discussion, not to make comparisons between study results </a:t>
            </a:r>
            <a:endParaRPr lang="en-US" sz="788" dirty="0">
              <a:solidFill>
                <a:srgbClr val="000000"/>
              </a:solidFill>
              <a:latin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4BB220B8-8913-C1F7-5058-C073C90FE459}"/>
              </a:ext>
            </a:extLst>
          </p:cNvPr>
          <p:cNvSpPr/>
          <p:nvPr/>
        </p:nvSpPr>
        <p:spPr bwMode="gray">
          <a:xfrm>
            <a:off x="4858991" y="1843132"/>
            <a:ext cx="1370203" cy="667280"/>
          </a:xfrm>
          <a:prstGeom prst="rect">
            <a:avLst/>
          </a:prstGeom>
          <a:noFill/>
          <a:ln w="38100">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51477" tIns="25738" rIns="51477" bIns="25738" numCol="1" rtlCol="0" anchor="ctr" anchorCtr="0" compatLnSpc="1">
            <a:prstTxWarp prst="textNoShape">
              <a:avLst/>
            </a:prstTxWarp>
            <a:noAutofit/>
          </a:bodyPr>
          <a:lstStyle/>
          <a:p>
            <a:pPr algn="ctr" defTabSz="514830">
              <a:lnSpc>
                <a:spcPct val="90000"/>
              </a:lnSpc>
              <a:spcBef>
                <a:spcPts val="0"/>
              </a:spcBef>
              <a:buClr>
                <a:srgbClr val="46DFDA"/>
              </a:buClr>
              <a:buSzPct val="90000"/>
              <a:defRPr/>
            </a:pPr>
            <a:endParaRPr lang="en-US" sz="1013" b="1" dirty="0">
              <a:solidFill>
                <a:srgbClr val="FFFFFF"/>
              </a:solidFill>
              <a:latin typeface="Calibri" panose="020F0502020204030204" pitchFamily="34" charset="0"/>
              <a:cs typeface="Calibri" panose="020F0502020204030204" pitchFamily="34" charset="0"/>
            </a:endParaRPr>
          </a:p>
        </p:txBody>
      </p:sp>
      <p:sp>
        <p:nvSpPr>
          <p:cNvPr id="68" name="TextBox 67">
            <a:extLst>
              <a:ext uri="{FF2B5EF4-FFF2-40B4-BE49-F238E27FC236}">
                <a16:creationId xmlns:a16="http://schemas.microsoft.com/office/drawing/2014/main" id="{5DF1AB5B-50BC-E2BB-ABA8-BBC2100BB539}"/>
              </a:ext>
            </a:extLst>
          </p:cNvPr>
          <p:cNvSpPr txBox="1"/>
          <p:nvPr/>
        </p:nvSpPr>
        <p:spPr bwMode="gray">
          <a:xfrm>
            <a:off x="6619750" y="860580"/>
            <a:ext cx="1216456" cy="334835"/>
          </a:xfrm>
          <a:prstGeom prst="rect">
            <a:avLst/>
          </a:prstGeom>
          <a:solidFill>
            <a:schemeClr val="accent6">
              <a:lumMod val="60000"/>
              <a:lumOff val="40000"/>
              <a:alpha val="20000"/>
            </a:schemeClr>
          </a:solidFill>
          <a:ln w="12700">
            <a:solidFill>
              <a:schemeClr val="accent1"/>
            </a:solidFill>
          </a:ln>
        </p:spPr>
        <p:txBody>
          <a:bodyPr wrap="square" rtlCol="0">
            <a:spAutoFit/>
          </a:bodyPr>
          <a:lstStyle/>
          <a:p>
            <a:pPr defTabSz="514830" fontAlgn="auto">
              <a:spcBef>
                <a:spcPts val="0"/>
              </a:spcBef>
              <a:spcAft>
                <a:spcPts val="0"/>
              </a:spcAft>
              <a:buClr>
                <a:srgbClr val="000000"/>
              </a:buClr>
              <a:buSzPct val="100000"/>
              <a:defRPr/>
            </a:pPr>
            <a:r>
              <a:rPr lang="en-GB" sz="788" b="1"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Primary endpoints in bold</a:t>
            </a:r>
          </a:p>
        </p:txBody>
      </p:sp>
      <p:sp>
        <p:nvSpPr>
          <p:cNvPr id="3" name="Striped Right Arrow 2">
            <a:extLst>
              <a:ext uri="{FF2B5EF4-FFF2-40B4-BE49-F238E27FC236}">
                <a16:creationId xmlns:a16="http://schemas.microsoft.com/office/drawing/2014/main" id="{D8A1EDEF-B7CE-F176-C733-24570A036877}"/>
              </a:ext>
            </a:extLst>
          </p:cNvPr>
          <p:cNvSpPr/>
          <p:nvPr/>
        </p:nvSpPr>
        <p:spPr bwMode="auto">
          <a:xfrm>
            <a:off x="1139825" y="3963282"/>
            <a:ext cx="343218" cy="173284"/>
          </a:xfrm>
          <a:prstGeom prst="stripedRightArrow">
            <a:avLst/>
          </a:prstGeom>
          <a:solidFill>
            <a:schemeClr val="accent1"/>
          </a:solidFill>
          <a:ln w="0">
            <a:solidFill>
              <a:schemeClr val="bg1"/>
            </a:solidFill>
            <a:miter lim="800000"/>
            <a:headEnd/>
            <a:tailEnd/>
          </a:ln>
        </p:spPr>
        <p:txBody>
          <a:bodyPr rtlCol="0" anchor="b"/>
          <a:lstStyle/>
          <a:p>
            <a:pPr algn="ctr" defTabSz="686440">
              <a:spcBef>
                <a:spcPct val="35000"/>
              </a:spcBef>
              <a:spcAft>
                <a:spcPct val="25000"/>
              </a:spcAft>
              <a:buClr>
                <a:srgbClr val="015873"/>
              </a:buClr>
            </a:pPr>
            <a:endParaRPr lang="en-US" sz="1351" dirty="0">
              <a:solidFill>
                <a:srgbClr val="FFFFFF"/>
              </a:solidFill>
              <a:latin typeface="Calibri" panose="020F0502020204030204" pitchFamily="34" charset="0"/>
              <a:ea typeface="ＭＳ Ｐゴシック" panose="020B0600070205080204" pitchFamily="34" charset="-128"/>
              <a:cs typeface="+mn-cs"/>
            </a:endParaRPr>
          </a:p>
        </p:txBody>
      </p:sp>
      <p:pic>
        <p:nvPicPr>
          <p:cNvPr id="5" name="Picture 4" descr="A logo for a fitness center&#10;&#10;Description automatically generated">
            <a:extLst>
              <a:ext uri="{FF2B5EF4-FFF2-40B4-BE49-F238E27FC236}">
                <a16:creationId xmlns:a16="http://schemas.microsoft.com/office/drawing/2014/main" id="{F8F9515F-9A3A-6997-14B8-026398E9712E}"/>
              </a:ext>
            </a:extLst>
          </p:cNvPr>
          <p:cNvPicPr>
            <a:picLocks noChangeAspect="1"/>
          </p:cNvPicPr>
          <p:nvPr/>
        </p:nvPicPr>
        <p:blipFill>
          <a:blip r:embed="rId3"/>
          <a:stretch>
            <a:fillRect/>
          </a:stretch>
        </p:blipFill>
        <p:spPr>
          <a:xfrm>
            <a:off x="8026957" y="4640677"/>
            <a:ext cx="908868" cy="225577"/>
          </a:xfrm>
          <a:prstGeom prst="rect">
            <a:avLst/>
          </a:prstGeom>
        </p:spPr>
      </p:pic>
    </p:spTree>
    <p:extLst>
      <p:ext uri="{BB962C8B-B14F-4D97-AF65-F5344CB8AC3E}">
        <p14:creationId xmlns:p14="http://schemas.microsoft.com/office/powerpoint/2010/main" val="31686783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ADFFF-5959-F704-C60C-93B83FD5592F}"/>
              </a:ext>
            </a:extLst>
          </p:cNvPr>
          <p:cNvSpPr>
            <a:spLocks noGrp="1"/>
          </p:cNvSpPr>
          <p:nvPr>
            <p:ph type="title"/>
          </p:nvPr>
        </p:nvSpPr>
        <p:spPr/>
        <p:txBody>
          <a:bodyPr/>
          <a:lstStyle/>
          <a:p>
            <a:r>
              <a:rPr lang="en-US" dirty="0"/>
              <a:t>Crizotinib Comparisons in Lung Cancer: </a:t>
            </a:r>
            <a:br>
              <a:rPr lang="en-US" dirty="0"/>
            </a:br>
            <a:r>
              <a:rPr lang="en-US" dirty="0"/>
              <a:t>ORR and Intracranial Responses</a:t>
            </a:r>
          </a:p>
        </p:txBody>
      </p:sp>
      <p:graphicFrame>
        <p:nvGraphicFramePr>
          <p:cNvPr id="3" name="Group 32">
            <a:extLst>
              <a:ext uri="{FF2B5EF4-FFF2-40B4-BE49-F238E27FC236}">
                <a16:creationId xmlns:a16="http://schemas.microsoft.com/office/drawing/2014/main" id="{D6829C01-1599-572F-A036-BBEF18A9B19A}"/>
              </a:ext>
            </a:extLst>
          </p:cNvPr>
          <p:cNvGraphicFramePr>
            <a:graphicFrameLocks noGrp="1"/>
          </p:cNvGraphicFramePr>
          <p:nvPr/>
        </p:nvGraphicFramePr>
        <p:xfrm>
          <a:off x="556181" y="1364531"/>
          <a:ext cx="7984504" cy="3180548"/>
        </p:xfrm>
        <a:graphic>
          <a:graphicData uri="http://schemas.openxmlformats.org/drawingml/2006/table">
            <a:tbl>
              <a:tblPr/>
              <a:tblGrid>
                <a:gridCol w="1945124">
                  <a:extLst>
                    <a:ext uri="{9D8B030D-6E8A-4147-A177-3AD203B41FA5}">
                      <a16:colId xmlns:a16="http://schemas.microsoft.com/office/drawing/2014/main" val="20000"/>
                    </a:ext>
                  </a:extLst>
                </a:gridCol>
                <a:gridCol w="855607">
                  <a:extLst>
                    <a:ext uri="{9D8B030D-6E8A-4147-A177-3AD203B41FA5}">
                      <a16:colId xmlns:a16="http://schemas.microsoft.com/office/drawing/2014/main" val="20001"/>
                    </a:ext>
                  </a:extLst>
                </a:gridCol>
                <a:gridCol w="1012760">
                  <a:extLst>
                    <a:ext uri="{9D8B030D-6E8A-4147-A177-3AD203B41FA5}">
                      <a16:colId xmlns:a16="http://schemas.microsoft.com/office/drawing/2014/main" val="1434625454"/>
                    </a:ext>
                  </a:extLst>
                </a:gridCol>
                <a:gridCol w="1100066">
                  <a:extLst>
                    <a:ext uri="{9D8B030D-6E8A-4147-A177-3AD203B41FA5}">
                      <a16:colId xmlns:a16="http://schemas.microsoft.com/office/drawing/2014/main" val="3601580865"/>
                    </a:ext>
                  </a:extLst>
                </a:gridCol>
                <a:gridCol w="1061328">
                  <a:extLst>
                    <a:ext uri="{9D8B030D-6E8A-4147-A177-3AD203B41FA5}">
                      <a16:colId xmlns:a16="http://schemas.microsoft.com/office/drawing/2014/main" val="248739798"/>
                    </a:ext>
                  </a:extLst>
                </a:gridCol>
                <a:gridCol w="942914">
                  <a:extLst>
                    <a:ext uri="{9D8B030D-6E8A-4147-A177-3AD203B41FA5}">
                      <a16:colId xmlns:a16="http://schemas.microsoft.com/office/drawing/2014/main" val="1813986901"/>
                    </a:ext>
                  </a:extLst>
                </a:gridCol>
                <a:gridCol w="1066705">
                  <a:extLst>
                    <a:ext uri="{9D8B030D-6E8A-4147-A177-3AD203B41FA5}">
                      <a16:colId xmlns:a16="http://schemas.microsoft.com/office/drawing/2014/main" val="138720566"/>
                    </a:ext>
                  </a:extLst>
                </a:gridCol>
              </a:tblGrid>
              <a:tr h="209258">
                <a:tc rowSpan="2">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900" b="1" i="0" u="none" strike="noStrike" cap="none" normalizeH="0" baseline="0" dirty="0">
                          <a:ln>
                            <a:noFill/>
                          </a:ln>
                          <a:solidFill>
                            <a:schemeClr val="tx1"/>
                          </a:solidFill>
                          <a:effectLst/>
                          <a:latin typeface="Calibri" panose="020F0502020204030204" pitchFamily="34" charset="0"/>
                        </a:rPr>
                        <a:t>Population</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gridSpan="2">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900" b="1" i="0" u="none" strike="noStrike" cap="none" normalizeH="0" baseline="0" dirty="0">
                          <a:ln>
                            <a:noFill/>
                          </a:ln>
                          <a:solidFill>
                            <a:schemeClr val="tx1"/>
                          </a:solidFill>
                          <a:effectLst/>
                          <a:latin typeface="Calibri" panose="020F0502020204030204" pitchFamily="34" charset="0"/>
                        </a:rPr>
                        <a:t>CROWN</a:t>
                      </a:r>
                      <a:r>
                        <a:rPr kumimoji="0" lang="en-US" sz="900" b="1" i="0" u="none" strike="noStrike" cap="none" normalizeH="0" baseline="30000" dirty="0">
                          <a:ln>
                            <a:noFill/>
                          </a:ln>
                          <a:solidFill>
                            <a:schemeClr val="tx1"/>
                          </a:solidFill>
                          <a:effectLst/>
                          <a:latin typeface="Calibri" panose="020F0502020204030204" pitchFamily="34" charset="0"/>
                        </a:rPr>
                        <a:t>1</a:t>
                      </a:r>
                      <a:endParaRPr kumimoji="0" lang="en-US" sz="900" b="1" i="0" u="none" strike="noStrike" cap="none" normalizeH="0" baseline="0" dirty="0">
                        <a:ln>
                          <a:noFill/>
                        </a:ln>
                        <a:solidFill>
                          <a:schemeClr val="tx1"/>
                        </a:solidFill>
                        <a:effectLst/>
                        <a:latin typeface="Calibri" panose="020F0502020204030204" pitchFamily="34" charset="0"/>
                      </a:endParaRP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900" b="1" i="0" u="none" strike="noStrike" cap="none" normalizeH="0" baseline="0" dirty="0">
                          <a:ln>
                            <a:noFill/>
                          </a:ln>
                          <a:solidFill>
                            <a:schemeClr val="tx1"/>
                          </a:solidFill>
                          <a:effectLst/>
                          <a:latin typeface="Calibri" panose="020F0502020204030204" pitchFamily="34" charset="0"/>
                        </a:rPr>
                        <a:t>ALTA-1L</a:t>
                      </a:r>
                      <a:r>
                        <a:rPr kumimoji="0" lang="en-US" sz="900" b="1" i="0" u="none" strike="noStrike" cap="none" normalizeH="0" baseline="30000" dirty="0">
                          <a:ln>
                            <a:noFill/>
                          </a:ln>
                          <a:solidFill>
                            <a:schemeClr val="tx1"/>
                          </a:solidFill>
                          <a:effectLst/>
                          <a:latin typeface="Calibri" panose="020F0502020204030204" pitchFamily="34" charset="0"/>
                        </a:rPr>
                        <a:t>2</a:t>
                      </a:r>
                      <a:endParaRPr kumimoji="0" lang="en-US" sz="900" b="1" i="0" u="none" strike="noStrike" cap="none" normalizeH="0" baseline="0" dirty="0">
                        <a:ln>
                          <a:noFill/>
                        </a:ln>
                        <a:solidFill>
                          <a:schemeClr val="tx1"/>
                        </a:solidFill>
                        <a:effectLst/>
                        <a:latin typeface="Calibri" panose="020F0502020204030204" pitchFamily="34" charset="0"/>
                      </a:endParaRP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900" b="1" i="0" u="none" strike="noStrike" cap="none" normalizeH="0" baseline="0" dirty="0">
                          <a:ln>
                            <a:noFill/>
                          </a:ln>
                          <a:solidFill>
                            <a:schemeClr val="tx1"/>
                          </a:solidFill>
                          <a:effectLst/>
                          <a:latin typeface="Calibri" panose="020F0502020204030204" pitchFamily="34" charset="0"/>
                        </a:rPr>
                        <a:t>ALEX</a:t>
                      </a:r>
                      <a:r>
                        <a:rPr kumimoji="0" lang="en-US" sz="900" b="1" i="0" u="none" strike="noStrike" cap="none" normalizeH="0" baseline="30000" dirty="0">
                          <a:ln>
                            <a:noFill/>
                          </a:ln>
                          <a:solidFill>
                            <a:schemeClr val="tx1"/>
                          </a:solidFill>
                          <a:effectLst/>
                          <a:latin typeface="Calibri" panose="020F0502020204030204" pitchFamily="34" charset="0"/>
                        </a:rPr>
                        <a:t>3</a:t>
                      </a:r>
                      <a:endParaRPr kumimoji="0" lang="en-US" sz="900" b="1" i="0" u="none" strike="noStrike" cap="none" normalizeH="0" baseline="0" dirty="0">
                        <a:ln>
                          <a:noFill/>
                        </a:ln>
                        <a:solidFill>
                          <a:schemeClr val="tx1"/>
                        </a:solidFill>
                        <a:effectLst/>
                        <a:latin typeface="Calibri" panose="020F0502020204030204" pitchFamily="34" charset="0"/>
                      </a:endParaRP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hMerge="1">
                  <a:txBody>
                    <a:bodyPr/>
                    <a:lstStyle/>
                    <a:p>
                      <a:endParaRPr lang="en-US"/>
                    </a:p>
                  </a:txBody>
                  <a:tcPr/>
                </a:tc>
                <a:extLst>
                  <a:ext uri="{0D108BD9-81ED-4DB2-BD59-A6C34878D82A}">
                    <a16:rowId xmlns:a16="http://schemas.microsoft.com/office/drawing/2014/main" val="688011500"/>
                  </a:ext>
                </a:extLst>
              </a:tr>
              <a:tr h="209258">
                <a:tc vMerge="1">
                  <a:txBody>
                    <a:bodyPr/>
                    <a:lstStyle/>
                    <a:p>
                      <a:pPr marL="0" marR="0" lvl="0" indent="0" algn="l" defTabSz="914400" rtl="0" eaLnBrk="1" fontAlgn="base" latinLnBrk="0" hangingPunct="1">
                        <a:lnSpc>
                          <a:spcPct val="100000"/>
                        </a:lnSpc>
                        <a:spcBef>
                          <a:spcPts val="0"/>
                        </a:spcBef>
                        <a:spcAft>
                          <a:spcPts val="0"/>
                        </a:spcAft>
                        <a:buClr>
                          <a:schemeClr val="accent2"/>
                        </a:buClr>
                        <a:buSzTx/>
                        <a:buFont typeface="Wingdings" pitchFamily="2" charset="2"/>
                        <a:buNone/>
                        <a:tabLst/>
                      </a:pPr>
                      <a:endParaRPr kumimoji="0" lang="en-US" sz="1400" b="1" i="0" u="none" strike="noStrike" cap="none" normalizeH="0" baseline="0" dirty="0">
                        <a:ln>
                          <a:noFill/>
                        </a:ln>
                        <a:solidFill>
                          <a:schemeClr val="tx1"/>
                        </a:solidFill>
                        <a:effectLst/>
                        <a:latin typeface="Calibri" panose="020F0502020204030204" pitchFamily="34" charset="0"/>
                      </a:endParaRPr>
                    </a:p>
                  </a:txBody>
                  <a:tcPr marL="121881" marR="121881"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900" b="1" i="0" u="none" strike="noStrike" cap="none" normalizeH="0" baseline="0" dirty="0">
                          <a:ln>
                            <a:noFill/>
                          </a:ln>
                          <a:solidFill>
                            <a:schemeClr val="tx1"/>
                          </a:solidFill>
                          <a:effectLst/>
                          <a:latin typeface="Calibri" panose="020F0502020204030204" pitchFamily="34" charset="0"/>
                        </a:rPr>
                        <a:t>Lorlatinib</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900" b="1" i="0" u="none" strike="noStrike" cap="none" normalizeH="0" baseline="0" dirty="0">
                          <a:ln>
                            <a:noFill/>
                          </a:ln>
                          <a:solidFill>
                            <a:schemeClr val="tx1"/>
                          </a:solidFill>
                          <a:effectLst/>
                          <a:latin typeface="Calibri" panose="020F0502020204030204" pitchFamily="34" charset="0"/>
                        </a:rPr>
                        <a:t>Crizotinib</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900" b="1" i="0" u="none" strike="noStrike" cap="none" normalizeH="0" baseline="0" dirty="0">
                          <a:ln>
                            <a:noFill/>
                          </a:ln>
                          <a:solidFill>
                            <a:schemeClr val="tx1"/>
                          </a:solidFill>
                          <a:effectLst/>
                          <a:latin typeface="Calibri" panose="020F0502020204030204" pitchFamily="34" charset="0"/>
                        </a:rPr>
                        <a:t>Brigatinib</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900" b="1" i="0" u="none" strike="noStrike" cap="none" normalizeH="0" baseline="0" dirty="0">
                          <a:ln>
                            <a:noFill/>
                          </a:ln>
                          <a:solidFill>
                            <a:schemeClr val="tx1"/>
                          </a:solidFill>
                          <a:effectLst/>
                          <a:latin typeface="Calibri" panose="020F0502020204030204" pitchFamily="34" charset="0"/>
                        </a:rPr>
                        <a:t>Crizotinib</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900" b="1" i="0" u="none" strike="noStrike" cap="none" normalizeH="0" baseline="0" dirty="0">
                          <a:ln>
                            <a:noFill/>
                          </a:ln>
                          <a:solidFill>
                            <a:schemeClr val="tx1"/>
                          </a:solidFill>
                          <a:effectLst/>
                          <a:latin typeface="Calibri" panose="020F0502020204030204" pitchFamily="34" charset="0"/>
                        </a:rPr>
                        <a:t>Alectinib</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tc>
                  <a:txBody>
                    <a:body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defRPr/>
                      </a:pPr>
                      <a:r>
                        <a:rPr kumimoji="0" lang="en-US" sz="900" b="1" i="0" u="none" strike="noStrike" cap="none" normalizeH="0" baseline="0" dirty="0">
                          <a:ln>
                            <a:noFill/>
                          </a:ln>
                          <a:solidFill>
                            <a:schemeClr val="tx1"/>
                          </a:solidFill>
                          <a:effectLst/>
                          <a:latin typeface="Calibri" panose="020F0502020204030204" pitchFamily="34" charset="0"/>
                        </a:rPr>
                        <a:t>Crizotinib</a:t>
                      </a:r>
                    </a:p>
                  </a:txBody>
                  <a:tcPr marL="68622" marR="68622" marT="25746" marB="25746"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1471D"/>
                    </a:solidFill>
                  </a:tcPr>
                </a:tc>
                <a:extLst>
                  <a:ext uri="{0D108BD9-81ED-4DB2-BD59-A6C34878D82A}">
                    <a16:rowId xmlns:a16="http://schemas.microsoft.com/office/drawing/2014/main" val="10000"/>
                  </a:ext>
                </a:extLst>
              </a:tr>
              <a:tr h="2092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kern="1200" dirty="0">
                          <a:solidFill>
                            <a:schemeClr val="bg1"/>
                          </a:solidFill>
                          <a:effectLst/>
                          <a:latin typeface="+mn-lt"/>
                          <a:ea typeface="Lato" panose="020F0502020204030203" pitchFamily="34" charset="0"/>
                          <a:cs typeface="Lato" panose="020F0502020204030203" pitchFamily="34" charset="0"/>
                        </a:rPr>
                        <a:t>ITT population, n</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149</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147</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137</a:t>
                      </a:r>
                      <a:endParaRPr lang="en-US" sz="900" b="1" i="0" u="none" strike="noStrike" kern="1200" cap="none" baseline="30000" dirty="0">
                        <a:solidFill>
                          <a:schemeClr val="bg1"/>
                        </a:solidFill>
                        <a:effectLst/>
                        <a:latin typeface="+mn-lt"/>
                        <a:ea typeface="Lato" panose="020F0502020204030203" pitchFamily="34" charset="0"/>
                        <a:cs typeface="Lato" panose="020F0502020204030203" pitchFamily="34" charset="0"/>
                        <a:sym typeface="Arial"/>
                      </a:endParaRP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138</a:t>
                      </a:r>
                      <a:endParaRPr lang="en-US" sz="900" b="1" i="0" u="none" strike="noStrike" kern="1200" cap="none" baseline="30000" dirty="0">
                        <a:solidFill>
                          <a:schemeClr val="bg1"/>
                        </a:solidFill>
                        <a:effectLst/>
                        <a:latin typeface="+mn-lt"/>
                        <a:ea typeface="Lato" panose="020F0502020204030203" pitchFamily="34" charset="0"/>
                        <a:cs typeface="Lato" panose="020F0502020204030203" pitchFamily="34" charset="0"/>
                        <a:sym typeface="Arial"/>
                      </a:endParaRP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152</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1"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151</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20923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200" dirty="0">
                          <a:solidFill>
                            <a:schemeClr val="bg1"/>
                          </a:solidFill>
                          <a:effectLst/>
                          <a:latin typeface="+mn-lt"/>
                          <a:ea typeface="Lato" panose="020F0502020204030203" pitchFamily="34" charset="0"/>
                          <a:cs typeface="Lato" panose="020F0502020204030203" pitchFamily="34" charset="0"/>
                        </a:rPr>
                        <a:t>Confirmed ORR, %</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i="0" u="none" strike="noStrike" cap="none" dirty="0">
                          <a:solidFill>
                            <a:schemeClr val="bg1"/>
                          </a:solidFill>
                          <a:effectLst/>
                          <a:latin typeface="+mn-lt"/>
                          <a:ea typeface="Lato" panose="020F0502020204030203" pitchFamily="34" charset="0"/>
                          <a:cs typeface="Lato" panose="020F0502020204030203" pitchFamily="34" charset="0"/>
                          <a:sym typeface="Arial"/>
                        </a:rPr>
                        <a:t>77.2</a:t>
                      </a:r>
                      <a:endParaRPr lang="en-US" sz="900" b="0" i="0" u="none" strike="noStrike" kern="1200" cap="none" dirty="0">
                        <a:solidFill>
                          <a:schemeClr val="bg1"/>
                        </a:solidFill>
                        <a:effectLst/>
                        <a:latin typeface="+mn-lt"/>
                        <a:ea typeface="Lato" panose="020F0502020204030203" pitchFamily="34" charset="0"/>
                        <a:cs typeface="Lato" panose="020F0502020204030203" pitchFamily="34" charset="0"/>
                        <a:sym typeface="Arial"/>
                      </a:endParaRP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i="0" u="none" strike="noStrike" cap="none" dirty="0">
                          <a:solidFill>
                            <a:schemeClr val="bg1"/>
                          </a:solidFill>
                          <a:effectLst/>
                          <a:latin typeface="+mn-lt"/>
                          <a:ea typeface="Lato" panose="020F0502020204030203" pitchFamily="34" charset="0"/>
                          <a:cs typeface="Lato" panose="020F0502020204030203" pitchFamily="34" charset="0"/>
                          <a:sym typeface="Arial"/>
                        </a:rPr>
                        <a:t>58.5</a:t>
                      </a:r>
                      <a:endParaRPr lang="en-US" sz="900" b="0" i="0" u="none" strike="noStrike" kern="1200" cap="none" dirty="0">
                        <a:solidFill>
                          <a:schemeClr val="bg1"/>
                        </a:solidFill>
                        <a:effectLst/>
                        <a:latin typeface="+mn-lt"/>
                        <a:ea typeface="Lato" panose="020F0502020204030203" pitchFamily="34" charset="0"/>
                        <a:cs typeface="Lato" panose="020F0502020204030203" pitchFamily="34" charset="0"/>
                        <a:sym typeface="Arial"/>
                      </a:endParaRP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74</a:t>
                      </a:r>
                      <a:endParaRPr lang="en-US" sz="900" b="0" i="0" u="none" strike="noStrike" kern="1200" cap="none" baseline="30000" dirty="0">
                        <a:solidFill>
                          <a:schemeClr val="bg1"/>
                        </a:solidFill>
                        <a:effectLst/>
                        <a:latin typeface="+mn-lt"/>
                        <a:ea typeface="Lato" panose="020F0502020204030203" pitchFamily="34" charset="0"/>
                        <a:cs typeface="Lato" panose="020F0502020204030203" pitchFamily="34" charset="0"/>
                        <a:sym typeface="Arial"/>
                      </a:endParaRP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62</a:t>
                      </a:r>
                      <a:endParaRPr lang="en-US" sz="900" b="0" i="0" u="none" strike="noStrike" kern="1200" cap="none" baseline="30000" dirty="0">
                        <a:solidFill>
                          <a:schemeClr val="bg1"/>
                        </a:solidFill>
                        <a:effectLst/>
                        <a:latin typeface="+mn-lt"/>
                        <a:ea typeface="Lato" panose="020F0502020204030203" pitchFamily="34" charset="0"/>
                        <a:cs typeface="Lato" panose="020F0502020204030203" pitchFamily="34" charset="0"/>
                        <a:sym typeface="Arial"/>
                      </a:endParaRP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82.9</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75.5</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447181731"/>
                  </a:ext>
                </a:extLst>
              </a:tr>
              <a:tr h="20923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kern="1200" dirty="0">
                          <a:solidFill>
                            <a:schemeClr val="bg1"/>
                          </a:solidFill>
                          <a:effectLst/>
                          <a:latin typeface="+mn-lt"/>
                          <a:ea typeface="Lato" panose="020F0502020204030203" pitchFamily="34" charset="0"/>
                          <a:cs typeface="Lato" panose="020F0502020204030203" pitchFamily="34" charset="0"/>
                        </a:rPr>
                        <a:t>Complete response, %</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2.7</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0.0</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Lato" panose="020F0502020204030203" pitchFamily="34" charset="0"/>
                          <a:cs typeface="Lato" panose="020F0502020204030203" pitchFamily="34" charset="0"/>
                        </a:rPr>
                        <a:t>24</a:t>
                      </a:r>
                      <a:endParaRPr lang="en-US" sz="900" baseline="300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Lato" panose="020F0502020204030203" pitchFamily="34" charset="0"/>
                          <a:cs typeface="Lato" panose="020F0502020204030203" pitchFamily="34" charset="0"/>
                        </a:rPr>
                        <a:t>13</a:t>
                      </a:r>
                      <a:endParaRPr lang="en-US" sz="900" baseline="300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Lato" panose="020F0502020204030203" pitchFamily="34" charset="0"/>
                          <a:cs typeface="Lato" panose="020F0502020204030203" pitchFamily="34" charset="0"/>
                        </a:rPr>
                        <a:t>4</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40000"/>
                        <a:lumOff val="6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Lato" panose="020F0502020204030203" pitchFamily="34" charset="0"/>
                          <a:cs typeface="Lato" panose="020F0502020204030203" pitchFamily="34" charset="0"/>
                        </a:rPr>
                        <a:t>1</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3824488774"/>
                  </a:ext>
                </a:extLst>
              </a:tr>
              <a:tr h="20923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b="0" i="0" u="none" strike="noStrike" kern="1200" cap="none" dirty="0">
                          <a:solidFill>
                            <a:schemeClr val="bg1"/>
                          </a:solidFill>
                          <a:effectLst/>
                          <a:latin typeface="+mn-lt"/>
                          <a:ea typeface="Lato" panose="020F0502020204030203" pitchFamily="34" charset="0"/>
                          <a:cs typeface="Lato" panose="020F0502020204030203" pitchFamily="34" charset="0"/>
                          <a:sym typeface="Arial"/>
                        </a:rPr>
                        <a:t>Median DoR, mo (95% CI)</a:t>
                      </a: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i="0" u="none" strike="noStrike" cap="none" dirty="0">
                          <a:solidFill>
                            <a:schemeClr val="bg1"/>
                          </a:solidFill>
                          <a:effectLst/>
                          <a:latin typeface="+mn-lt"/>
                          <a:ea typeface="Lato" panose="020F0502020204030203" pitchFamily="34" charset="0"/>
                          <a:cs typeface="Lato" panose="020F0502020204030203" pitchFamily="34" charset="0"/>
                          <a:sym typeface="Arial"/>
                        </a:rPr>
                        <a:t>NR (NR-NR)</a:t>
                      </a:r>
                      <a:endParaRPr lang="en-US" sz="900" b="0" i="0" u="none" strike="noStrike" kern="1200" cap="none" dirty="0">
                        <a:solidFill>
                          <a:schemeClr val="bg1"/>
                        </a:solidFill>
                        <a:effectLst/>
                        <a:latin typeface="+mn-lt"/>
                        <a:ea typeface="Lato" panose="020F0502020204030203" pitchFamily="34" charset="0"/>
                        <a:cs typeface="Lato" panose="020F0502020204030203" pitchFamily="34" charset="0"/>
                        <a:sym typeface="Arial"/>
                      </a:endParaRP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i="0" u="none" strike="noStrike" cap="none" dirty="0">
                          <a:solidFill>
                            <a:schemeClr val="bg1"/>
                          </a:solidFill>
                          <a:effectLst/>
                          <a:latin typeface="+mn-lt"/>
                          <a:ea typeface="Lato" panose="020F0502020204030203" pitchFamily="34" charset="0"/>
                          <a:cs typeface="Lato" panose="020F0502020204030203" pitchFamily="34" charset="0"/>
                          <a:sym typeface="Arial"/>
                        </a:rPr>
                        <a:t>9.6 (9.0-12.9)</a:t>
                      </a:r>
                      <a:endParaRPr lang="en-US" sz="900" b="0" i="0" u="none" strike="noStrike" kern="1200" cap="none" dirty="0">
                        <a:solidFill>
                          <a:schemeClr val="bg1"/>
                        </a:solidFill>
                        <a:effectLst/>
                        <a:latin typeface="+mn-lt"/>
                        <a:ea typeface="Lato" panose="020F0502020204030203" pitchFamily="34" charset="0"/>
                        <a:cs typeface="Lato" panose="020F0502020204030203" pitchFamily="34" charset="0"/>
                        <a:sym typeface="Arial"/>
                      </a:endParaRPr>
                    </a:p>
                  </a:txBody>
                  <a:tcPr marL="51469" marR="51469" marT="25735" marB="2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ctr"/>
                      <a:r>
                        <a:rPr lang="en-GB" sz="900" b="0" i="0" u="none" strike="noStrike" kern="1200" baseline="0" dirty="0">
                          <a:solidFill>
                            <a:schemeClr val="bg1"/>
                          </a:solidFill>
                          <a:latin typeface="+mn-lt"/>
                          <a:ea typeface="+mn-ea"/>
                          <a:cs typeface="Times New Roman" panose="02020603050405020304" pitchFamily="18" charset="0"/>
                        </a:rPr>
                        <a:t>33.2 (22.1-NR)</a:t>
                      </a:r>
                      <a:endParaRPr lang="en-GB" sz="900" b="0" i="0" u="none" strike="noStrike" kern="1200" baseline="30000" dirty="0">
                        <a:solidFill>
                          <a:schemeClr val="bg1"/>
                        </a:solidFill>
                        <a:latin typeface="+mn-lt"/>
                        <a:ea typeface="+mn-ea"/>
                        <a:cs typeface="+mn-cs"/>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algn="ctr"/>
                      <a:r>
                        <a:rPr lang="en-GB" sz="900" b="0" i="0" u="none" strike="noStrike" kern="1200" baseline="0" dirty="0">
                          <a:solidFill>
                            <a:schemeClr val="bg1"/>
                          </a:solidFill>
                          <a:latin typeface="+mn-lt"/>
                          <a:ea typeface="+mn-ea"/>
                          <a:cs typeface="Times New Roman" panose="02020603050405020304" pitchFamily="18" charset="0"/>
                        </a:rPr>
                        <a:t>13.8 (10.4-22.1)</a:t>
                      </a:r>
                      <a:endParaRPr lang="en-GB" sz="900" b="0" i="0" u="none" strike="noStrike" kern="1200" baseline="30000" dirty="0">
                        <a:solidFill>
                          <a:schemeClr val="bg1"/>
                        </a:solidFill>
                        <a:latin typeface="+mn-lt"/>
                        <a:ea typeface="+mn-ea"/>
                        <a:cs typeface="+mn-cs"/>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NE</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11.1 (7.9-13.0)</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546334160"/>
                  </a:ext>
                </a:extLst>
              </a:tr>
              <a:tr h="304360">
                <a:tc>
                  <a:txBody>
                    <a:bodyPr/>
                    <a:lstStyle/>
                    <a:p>
                      <a:pPr marL="0" marR="0" algn="l">
                        <a:lnSpc>
                          <a:spcPct val="100000"/>
                        </a:lnSpc>
                        <a:spcBef>
                          <a:spcPts val="0"/>
                        </a:spcBef>
                        <a:spcAft>
                          <a:spcPts val="0"/>
                        </a:spcAft>
                      </a:pPr>
                      <a:r>
                        <a:rPr lang="en-GB" sz="900" b="1" dirty="0">
                          <a:solidFill>
                            <a:schemeClr val="bg1"/>
                          </a:solidFill>
                          <a:effectLst/>
                          <a:latin typeface="+mn-lt"/>
                          <a:ea typeface="Lato" panose="020F0502020204030203" pitchFamily="34" charset="0"/>
                          <a:cs typeface="Lato" panose="020F0502020204030203" pitchFamily="34" charset="0"/>
                        </a:rPr>
                        <a:t>Patients with </a:t>
                      </a:r>
                      <a:r>
                        <a:rPr lang="en-GB" sz="900" b="1" i="0" u="none" strike="noStrike" cap="none" dirty="0">
                          <a:solidFill>
                            <a:schemeClr val="bg1"/>
                          </a:solidFill>
                          <a:effectLst/>
                          <a:latin typeface="+mn-lt"/>
                          <a:ea typeface="Lato" panose="020F0502020204030203" pitchFamily="34" charset="0"/>
                          <a:cs typeface="Lato" panose="020F0502020204030203" pitchFamily="34" charset="0"/>
                          <a:sym typeface="Arial"/>
                        </a:rPr>
                        <a:t>any brain </a:t>
                      </a:r>
                      <a:r>
                        <a:rPr lang="en-GB" sz="900" b="1" dirty="0">
                          <a:solidFill>
                            <a:schemeClr val="bg1"/>
                          </a:solidFill>
                          <a:effectLst/>
                          <a:latin typeface="+mn-lt"/>
                          <a:ea typeface="Lato" panose="020F0502020204030203" pitchFamily="34" charset="0"/>
                          <a:cs typeface="Lato" panose="020F0502020204030203" pitchFamily="34" charset="0"/>
                        </a:rPr>
                        <a:t>metastases at baseline, n</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GB" sz="900" b="1" dirty="0">
                          <a:solidFill>
                            <a:schemeClr val="bg1"/>
                          </a:solidFill>
                          <a:effectLst/>
                          <a:latin typeface="+mn-lt"/>
                          <a:ea typeface="Lato" panose="020F0502020204030203" pitchFamily="34" charset="0"/>
                          <a:cs typeface="Lato" panose="020F0502020204030203" pitchFamily="34" charset="0"/>
                        </a:rPr>
                        <a:t>37</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GB" sz="900" b="1" dirty="0">
                          <a:solidFill>
                            <a:schemeClr val="bg1"/>
                          </a:solidFill>
                          <a:effectLst/>
                          <a:latin typeface="+mn-lt"/>
                          <a:ea typeface="Lato" panose="020F0502020204030203" pitchFamily="34" charset="0"/>
                          <a:cs typeface="Lato" panose="020F0502020204030203" pitchFamily="34" charset="0"/>
                        </a:rPr>
                        <a:t>39</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US" sz="900" b="1" dirty="0">
                          <a:solidFill>
                            <a:schemeClr val="bg1"/>
                          </a:solidFill>
                          <a:effectLst/>
                          <a:latin typeface="+mn-lt"/>
                          <a:ea typeface="Lato" panose="020F0502020204030203" pitchFamily="34" charset="0"/>
                          <a:cs typeface="Lato" panose="020F0502020204030203" pitchFamily="34" charset="0"/>
                        </a:rPr>
                        <a:t>47</a:t>
                      </a:r>
                      <a:endParaRPr lang="en-US" sz="900" b="1" baseline="300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US" sz="900" b="1" dirty="0">
                          <a:solidFill>
                            <a:schemeClr val="bg1"/>
                          </a:solidFill>
                          <a:effectLst/>
                          <a:latin typeface="+mn-lt"/>
                          <a:ea typeface="Lato" panose="020F0502020204030203" pitchFamily="34" charset="0"/>
                          <a:cs typeface="Lato" panose="020F0502020204030203" pitchFamily="34" charset="0"/>
                        </a:rPr>
                        <a:t>49</a:t>
                      </a:r>
                      <a:endParaRPr lang="en-US" sz="900" b="1" baseline="300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US" sz="900" b="1" dirty="0">
                          <a:solidFill>
                            <a:schemeClr val="bg1"/>
                          </a:solidFill>
                          <a:effectLst/>
                          <a:latin typeface="+mn-lt"/>
                          <a:ea typeface="Lato" panose="020F0502020204030203" pitchFamily="34" charset="0"/>
                          <a:cs typeface="Lato" panose="020F0502020204030203" pitchFamily="34" charset="0"/>
                        </a:rPr>
                        <a:t>64</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US" sz="900" b="1" dirty="0">
                          <a:solidFill>
                            <a:schemeClr val="bg1"/>
                          </a:solidFill>
                          <a:effectLst/>
                          <a:latin typeface="+mn-lt"/>
                          <a:ea typeface="Lato" panose="020F0502020204030203" pitchFamily="34" charset="0"/>
                          <a:cs typeface="Lato" panose="020F0502020204030203" pitchFamily="34" charset="0"/>
                        </a:rPr>
                        <a:t>58</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507648069"/>
                  </a:ext>
                </a:extLst>
              </a:tr>
              <a:tr h="202404">
                <a:tc>
                  <a:txBody>
                    <a:bodyPr/>
                    <a:lstStyle/>
                    <a:p>
                      <a:pPr marL="285750" marR="0" indent="-285750" algn="l">
                        <a:lnSpc>
                          <a:spcPct val="100000"/>
                        </a:lnSpc>
                        <a:spcBef>
                          <a:spcPts val="0"/>
                        </a:spcBef>
                        <a:spcAft>
                          <a:spcPts val="0"/>
                        </a:spcAft>
                        <a:buFont typeface="Arial" panose="020B0604020202020204" pitchFamily="34" charset="0"/>
                        <a:buChar char="•"/>
                      </a:pPr>
                      <a:r>
                        <a:rPr lang="en-GB" sz="900" dirty="0">
                          <a:solidFill>
                            <a:schemeClr val="bg1"/>
                          </a:solidFill>
                          <a:effectLst/>
                          <a:latin typeface="+mn-lt"/>
                          <a:ea typeface="Lato" panose="020F0502020204030203" pitchFamily="34" charset="0"/>
                          <a:cs typeface="Lato" panose="020F0502020204030203" pitchFamily="34" charset="0"/>
                        </a:rPr>
                        <a:t>Confirmed IC-ORR, %</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64.9</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17.9</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00000"/>
                        </a:lnSpc>
                        <a:spcBef>
                          <a:spcPts val="0"/>
                        </a:spcBef>
                        <a:spcAft>
                          <a:spcPts val="0"/>
                        </a:spcAft>
                      </a:pPr>
                      <a:r>
                        <a:rPr lang="en-GB" sz="900" b="0" i="0" u="none" strike="noStrike" kern="1200" baseline="0" dirty="0">
                          <a:solidFill>
                            <a:schemeClr val="bg1"/>
                          </a:solidFill>
                          <a:latin typeface="+mn-lt"/>
                          <a:ea typeface="+mn-ea"/>
                          <a:cs typeface="Times New Roman" panose="02020603050405020304" pitchFamily="18" charset="0"/>
                        </a:rPr>
                        <a:t>66</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00000"/>
                        </a:lnSpc>
                        <a:spcBef>
                          <a:spcPts val="0"/>
                        </a:spcBef>
                        <a:spcAft>
                          <a:spcPts val="0"/>
                        </a:spcAft>
                      </a:pPr>
                      <a:r>
                        <a:rPr lang="en-GB" sz="900" b="0" i="0" u="none" strike="noStrike" kern="1200" baseline="0" dirty="0">
                          <a:solidFill>
                            <a:schemeClr val="bg1"/>
                          </a:solidFill>
                          <a:latin typeface="+mn-lt"/>
                          <a:ea typeface="+mn-ea"/>
                          <a:cs typeface="Times New Roman" panose="02020603050405020304" pitchFamily="18" charset="0"/>
                        </a:rPr>
                        <a:t>14</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59</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effectLst/>
                          <a:latin typeface="+mn-lt"/>
                          <a:ea typeface="Calibri" panose="020F0502020204030204" pitchFamily="34" charset="0"/>
                          <a:cs typeface="Times New Roman" panose="02020603050405020304" pitchFamily="18" charset="0"/>
                        </a:rPr>
                        <a:t>26</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096923712"/>
                  </a:ext>
                </a:extLst>
              </a:tr>
              <a:tr h="202404">
                <a:tc>
                  <a:txBody>
                    <a:bodyPr/>
                    <a:lstStyle/>
                    <a:p>
                      <a:pPr marL="285750" marR="0" indent="-285750" algn="l">
                        <a:lnSpc>
                          <a:spcPct val="100000"/>
                        </a:lnSpc>
                        <a:spcBef>
                          <a:spcPts val="0"/>
                        </a:spcBef>
                        <a:spcAft>
                          <a:spcPts val="0"/>
                        </a:spcAft>
                        <a:buFont typeface="Arial" panose="020B0604020202020204" pitchFamily="34" charset="0"/>
                        <a:buChar char="•"/>
                      </a:pPr>
                      <a:r>
                        <a:rPr lang="en-US" sz="900" dirty="0">
                          <a:solidFill>
                            <a:schemeClr val="bg1"/>
                          </a:solidFill>
                          <a:effectLst/>
                          <a:latin typeface="+mn-lt"/>
                          <a:ea typeface="Lato" panose="020F0502020204030203" pitchFamily="34" charset="0"/>
                          <a:cs typeface="Lato" panose="020F0502020204030203" pitchFamily="34" charset="0"/>
                        </a:rPr>
                        <a:t>Complete IC response, %</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59.5</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12.8</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45</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2</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45</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9</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842463171"/>
                  </a:ext>
                </a:extLst>
              </a:tr>
              <a:tr h="304360">
                <a:tc>
                  <a:txBody>
                    <a:bodyPr/>
                    <a:lstStyle/>
                    <a:p>
                      <a:pPr marL="285750" marR="0" indent="-285750" algn="l">
                        <a:lnSpc>
                          <a:spcPct val="100000"/>
                        </a:lnSpc>
                        <a:spcBef>
                          <a:spcPts val="0"/>
                        </a:spcBef>
                        <a:spcAft>
                          <a:spcPts val="0"/>
                        </a:spcAft>
                        <a:buFont typeface="Arial" panose="020B0604020202020204" pitchFamily="34" charset="0"/>
                        <a:buChar char="•"/>
                      </a:pPr>
                      <a:r>
                        <a:rPr lang="en-GB" sz="900" dirty="0">
                          <a:solidFill>
                            <a:schemeClr val="bg1"/>
                          </a:solidFill>
                          <a:effectLst/>
                          <a:latin typeface="+mn-lt"/>
                          <a:ea typeface="Lato" panose="020F0502020204030203" pitchFamily="34" charset="0"/>
                          <a:cs typeface="Lato" panose="020F0502020204030203" pitchFamily="34" charset="0"/>
                        </a:rPr>
                        <a:t>Median IC-DoR, mo (95% CI)</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NR (NR-NR)</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9.4 (6.0-11.1)</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27.1 (16.9</a:t>
                      </a:r>
                      <a:r>
                        <a:rPr lang="en-GB" sz="900" dirty="0">
                          <a:solidFill>
                            <a:schemeClr val="bg1"/>
                          </a:solidFill>
                          <a:effectLst/>
                          <a:latin typeface="+mn-lt"/>
                          <a:ea typeface="Calibri" panose="020F0502020204030204" pitchFamily="34" charset="0"/>
                          <a:cs typeface="Times New Roman" panose="02020603050405020304" pitchFamily="18" charset="0"/>
                        </a:rPr>
                        <a:t>-42.8)</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9.2 (3.9</a:t>
                      </a:r>
                      <a:r>
                        <a:rPr lang="en-GB" sz="900" dirty="0">
                          <a:solidFill>
                            <a:schemeClr val="bg1"/>
                          </a:solidFill>
                          <a:effectLst/>
                          <a:latin typeface="+mn-lt"/>
                          <a:ea typeface="Calibri" panose="020F0502020204030204" pitchFamily="34" charset="0"/>
                          <a:cs typeface="Times New Roman" panose="02020603050405020304" pitchFamily="18" charset="0"/>
                        </a:rPr>
                        <a:t>-NR)</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NE (17.3-NE)</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3.7 (3.2-6.8)</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547436355"/>
                  </a:ext>
                </a:extLst>
              </a:tr>
              <a:tr h="304360">
                <a:tc>
                  <a:txBody>
                    <a:bodyPr/>
                    <a:lstStyle/>
                    <a:p>
                      <a:pPr marL="0" marR="0" algn="l">
                        <a:lnSpc>
                          <a:spcPct val="100000"/>
                        </a:lnSpc>
                        <a:spcBef>
                          <a:spcPts val="0"/>
                        </a:spcBef>
                        <a:spcAft>
                          <a:spcPts val="0"/>
                        </a:spcAft>
                      </a:pPr>
                      <a:r>
                        <a:rPr lang="en-GB" sz="900" b="1" dirty="0">
                          <a:solidFill>
                            <a:schemeClr val="bg1"/>
                          </a:solidFill>
                          <a:effectLst/>
                          <a:latin typeface="+mn-lt"/>
                          <a:ea typeface="Lato" panose="020F0502020204030203" pitchFamily="34" charset="0"/>
                          <a:cs typeface="Lato" panose="020F0502020204030203" pitchFamily="34" charset="0"/>
                        </a:rPr>
                        <a:t>Patients </a:t>
                      </a:r>
                      <a:r>
                        <a:rPr lang="en-GB" sz="900" b="1" i="0" u="none" strike="noStrike" cap="none" dirty="0">
                          <a:solidFill>
                            <a:schemeClr val="bg1"/>
                          </a:solidFill>
                          <a:effectLst/>
                          <a:latin typeface="+mn-lt"/>
                          <a:ea typeface="Lato" panose="020F0502020204030203" pitchFamily="34" charset="0"/>
                          <a:cs typeface="Lato" panose="020F0502020204030203" pitchFamily="34" charset="0"/>
                          <a:sym typeface="Arial"/>
                        </a:rPr>
                        <a:t>w/≥1 measurable </a:t>
                      </a:r>
                      <a:r>
                        <a:rPr lang="en-GB" sz="900" b="1" dirty="0">
                          <a:solidFill>
                            <a:schemeClr val="bg1"/>
                          </a:solidFill>
                          <a:effectLst/>
                          <a:latin typeface="+mn-lt"/>
                          <a:ea typeface="Lato" panose="020F0502020204030203" pitchFamily="34" charset="0"/>
                          <a:cs typeface="Lato" panose="020F0502020204030203" pitchFamily="34" charset="0"/>
                        </a:rPr>
                        <a:t>brain metastases at baseline, n</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GB" sz="900" b="1" dirty="0">
                          <a:solidFill>
                            <a:schemeClr val="bg1"/>
                          </a:solidFill>
                          <a:effectLst/>
                          <a:latin typeface="+mn-lt"/>
                          <a:ea typeface="Lato" panose="020F0502020204030203" pitchFamily="34" charset="0"/>
                          <a:cs typeface="Lato" panose="020F0502020204030203" pitchFamily="34" charset="0"/>
                        </a:rPr>
                        <a:t>18</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GB" sz="900" b="1" dirty="0">
                          <a:solidFill>
                            <a:schemeClr val="bg1"/>
                          </a:solidFill>
                          <a:effectLst/>
                          <a:latin typeface="+mn-lt"/>
                          <a:ea typeface="Lato" panose="020F0502020204030203" pitchFamily="34" charset="0"/>
                          <a:cs typeface="Lato" panose="020F0502020204030203" pitchFamily="34" charset="0"/>
                        </a:rPr>
                        <a:t>13</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US" sz="900" b="1" dirty="0">
                          <a:solidFill>
                            <a:schemeClr val="bg1"/>
                          </a:solidFill>
                          <a:effectLst/>
                          <a:latin typeface="+mn-lt"/>
                          <a:ea typeface="Lato" panose="020F0502020204030203" pitchFamily="34" charset="0"/>
                          <a:cs typeface="Lato" panose="020F0502020204030203" pitchFamily="34" charset="0"/>
                        </a:rPr>
                        <a:t>18</a:t>
                      </a:r>
                      <a:endParaRPr lang="en-US" sz="900" b="1" baseline="300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US" sz="900" b="1" dirty="0">
                          <a:solidFill>
                            <a:schemeClr val="bg1"/>
                          </a:solidFill>
                          <a:effectLst/>
                          <a:latin typeface="+mn-lt"/>
                          <a:ea typeface="Lato" panose="020F0502020204030203" pitchFamily="34" charset="0"/>
                          <a:cs typeface="Lato" panose="020F0502020204030203" pitchFamily="34" charset="0"/>
                        </a:rPr>
                        <a:t>23</a:t>
                      </a:r>
                      <a:endParaRPr lang="en-US" sz="900" b="1" baseline="300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US" sz="900" b="1" dirty="0">
                          <a:solidFill>
                            <a:schemeClr val="bg1"/>
                          </a:solidFill>
                          <a:effectLst/>
                          <a:latin typeface="+mn-lt"/>
                          <a:ea typeface="Lato" panose="020F0502020204030203" pitchFamily="34" charset="0"/>
                          <a:cs typeface="Lato" panose="020F0502020204030203" pitchFamily="34" charset="0"/>
                        </a:rPr>
                        <a:t>21</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US" sz="900" b="1" dirty="0">
                          <a:solidFill>
                            <a:schemeClr val="bg1"/>
                          </a:solidFill>
                          <a:effectLst/>
                          <a:latin typeface="+mn-lt"/>
                          <a:ea typeface="Lato" panose="020F0502020204030203" pitchFamily="34" charset="0"/>
                          <a:cs typeface="Lato" panose="020F0502020204030203" pitchFamily="34" charset="0"/>
                        </a:rPr>
                        <a:t>22</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646699213"/>
                  </a:ext>
                </a:extLst>
              </a:tr>
              <a:tr h="202404">
                <a:tc>
                  <a:txBody>
                    <a:bodyPr/>
                    <a:lstStyle/>
                    <a:p>
                      <a:pPr marL="285750" marR="0" indent="-285750" algn="l">
                        <a:lnSpc>
                          <a:spcPct val="100000"/>
                        </a:lnSpc>
                        <a:spcBef>
                          <a:spcPts val="0"/>
                        </a:spcBef>
                        <a:spcAft>
                          <a:spcPts val="0"/>
                        </a:spcAft>
                        <a:buFont typeface="Arial" panose="020B0604020202020204" pitchFamily="34" charset="0"/>
                        <a:buChar char="•"/>
                      </a:pPr>
                      <a:r>
                        <a:rPr lang="en-GB" sz="900" dirty="0">
                          <a:solidFill>
                            <a:schemeClr val="bg1"/>
                          </a:solidFill>
                          <a:effectLst/>
                          <a:latin typeface="+mn-lt"/>
                          <a:ea typeface="Lato" panose="020F0502020204030203" pitchFamily="34" charset="0"/>
                          <a:cs typeface="Lato" panose="020F0502020204030203" pitchFamily="34" charset="0"/>
                        </a:rPr>
                        <a:t>Confirmed IC-ORR, %</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83.3</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23.1</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78</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26</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81</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50</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848214265"/>
                  </a:ext>
                </a:extLst>
              </a:tr>
              <a:tr h="202404">
                <a:tc>
                  <a:txBody>
                    <a:bodyPr/>
                    <a:lstStyle/>
                    <a:p>
                      <a:pPr marL="285750" marR="0" indent="-285750" algn="l">
                        <a:lnSpc>
                          <a:spcPct val="100000"/>
                        </a:lnSpc>
                        <a:spcBef>
                          <a:spcPts val="0"/>
                        </a:spcBef>
                        <a:spcAft>
                          <a:spcPts val="0"/>
                        </a:spcAft>
                        <a:buFont typeface="Arial" panose="020B0604020202020204" pitchFamily="34" charset="0"/>
                        <a:buChar char="•"/>
                      </a:pPr>
                      <a:r>
                        <a:rPr lang="en-US" sz="900" dirty="0">
                          <a:solidFill>
                            <a:schemeClr val="bg1"/>
                          </a:solidFill>
                          <a:effectLst/>
                          <a:latin typeface="+mn-lt"/>
                          <a:ea typeface="Lato" panose="020F0502020204030203" pitchFamily="34" charset="0"/>
                          <a:cs typeface="Lato" panose="020F0502020204030203" pitchFamily="34" charset="0"/>
                        </a:rPr>
                        <a:t>Complete IC response, %</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72.2</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7.7</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28</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0</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38</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5</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3730449370"/>
                  </a:ext>
                </a:extLst>
              </a:tr>
              <a:tr h="202404">
                <a:tc>
                  <a:txBody>
                    <a:bodyPr/>
                    <a:lstStyle/>
                    <a:p>
                      <a:pPr marL="285750" marR="0" indent="-285750" algn="l">
                        <a:lnSpc>
                          <a:spcPct val="100000"/>
                        </a:lnSpc>
                        <a:spcBef>
                          <a:spcPts val="0"/>
                        </a:spcBef>
                        <a:spcAft>
                          <a:spcPts val="0"/>
                        </a:spcAft>
                        <a:buFont typeface="Arial" panose="020B0604020202020204" pitchFamily="34" charset="0"/>
                        <a:buChar char="•"/>
                      </a:pPr>
                      <a:r>
                        <a:rPr lang="en-GB" sz="900" dirty="0">
                          <a:solidFill>
                            <a:schemeClr val="bg1"/>
                          </a:solidFill>
                          <a:effectLst/>
                          <a:latin typeface="+mn-lt"/>
                          <a:ea typeface="Lato" panose="020F0502020204030203" pitchFamily="34" charset="0"/>
                          <a:cs typeface="Lato" panose="020F0502020204030203" pitchFamily="34" charset="0"/>
                        </a:rPr>
                        <a:t>Median DoR, mo (95% CI)</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NR (NR-NR)</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GB" sz="900" dirty="0">
                          <a:solidFill>
                            <a:schemeClr val="bg1"/>
                          </a:solidFill>
                          <a:effectLst/>
                          <a:latin typeface="+mn-lt"/>
                          <a:ea typeface="Lato" panose="020F0502020204030203" pitchFamily="34" charset="0"/>
                          <a:cs typeface="Lato" panose="020F0502020204030203" pitchFamily="34" charset="0"/>
                        </a:rPr>
                        <a:t>10.2 (9.4-11.1)</a:t>
                      </a:r>
                      <a:endParaRPr lang="en-US" sz="900" dirty="0">
                        <a:solidFill>
                          <a:schemeClr val="bg1"/>
                        </a:solidFill>
                        <a:effectLst/>
                        <a:latin typeface="+mn-lt"/>
                        <a:ea typeface="Lato" panose="020F0502020204030203" pitchFamily="34" charset="0"/>
                        <a:cs typeface="Lato" panose="020F0502020204030203" pitchFamily="34"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bg1"/>
                          </a:solidFill>
                          <a:effectLst/>
                          <a:latin typeface="+mn-lt"/>
                          <a:ea typeface="Calibri" panose="020F0502020204030204" pitchFamily="34" charset="0"/>
                          <a:cs typeface="Times New Roman" panose="02020603050405020304" pitchFamily="18" charset="0"/>
                        </a:rPr>
                        <a:t>27.9 (16.9-42.8)</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dirty="0">
                          <a:solidFill>
                            <a:schemeClr val="bg1"/>
                          </a:solidFill>
                          <a:effectLst/>
                          <a:latin typeface="+mn-lt"/>
                          <a:ea typeface="Calibri" panose="020F0502020204030204" pitchFamily="34" charset="0"/>
                          <a:cs typeface="Times New Roman" panose="02020603050405020304" pitchFamily="18" charset="0"/>
                        </a:rPr>
                        <a:t>9.2 (3.9-NE)</a:t>
                      </a:r>
                      <a:endParaRPr lang="en-US" sz="900" baseline="30000" dirty="0">
                        <a:solidFill>
                          <a:schemeClr val="bg1"/>
                        </a:solidFill>
                        <a:effectLst/>
                        <a:latin typeface="+mn-lt"/>
                        <a:ea typeface="Calibri" panose="020F0502020204030204" pitchFamily="34" charset="0"/>
                        <a:cs typeface="Times New Roman" panose="02020603050405020304" pitchFamily="18" charset="0"/>
                      </a:endParaRP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5.5 (2.1-17.3)</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algn="ctr">
                        <a:lnSpc>
                          <a:spcPct val="100000"/>
                        </a:lnSpc>
                        <a:spcBef>
                          <a:spcPts val="0"/>
                        </a:spcBef>
                        <a:spcAft>
                          <a:spcPts val="0"/>
                        </a:spcAft>
                      </a:pPr>
                      <a:r>
                        <a:rPr lang="en-US" sz="900" dirty="0">
                          <a:solidFill>
                            <a:schemeClr val="bg1"/>
                          </a:solidFill>
                          <a:effectLst/>
                          <a:latin typeface="+mn-lt"/>
                          <a:ea typeface="Calibri" panose="020F0502020204030204" pitchFamily="34" charset="0"/>
                          <a:cs typeface="Times New Roman" panose="02020603050405020304" pitchFamily="18" charset="0"/>
                        </a:rPr>
                        <a:t>17.3 (14.8-NE)</a:t>
                      </a:r>
                    </a:p>
                  </a:txBody>
                  <a:tcPr marL="51483" marR="51483"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3053838939"/>
                  </a:ext>
                </a:extLst>
              </a:tr>
            </a:tbl>
          </a:graphicData>
        </a:graphic>
      </p:graphicFrame>
      <p:sp>
        <p:nvSpPr>
          <p:cNvPr id="4" name="TextBox 3">
            <a:extLst>
              <a:ext uri="{FF2B5EF4-FFF2-40B4-BE49-F238E27FC236}">
                <a16:creationId xmlns:a16="http://schemas.microsoft.com/office/drawing/2014/main" id="{AA347AA5-EBD7-7934-8DF7-EFA223CBC989}"/>
              </a:ext>
            </a:extLst>
          </p:cNvPr>
          <p:cNvSpPr txBox="1"/>
          <p:nvPr/>
        </p:nvSpPr>
        <p:spPr>
          <a:xfrm>
            <a:off x="146760" y="4710180"/>
            <a:ext cx="4846275" cy="104003"/>
          </a:xfrm>
          <a:prstGeom prst="rect">
            <a:avLst/>
          </a:prstGeom>
          <a:noFill/>
        </p:spPr>
        <p:txBody>
          <a:bodyPr wrap="square" lIns="0" tIns="0" rIns="0" bIns="0" rtlCol="0" anchor="b" anchorCtr="0">
            <a:spAutoFit/>
          </a:bodyPr>
          <a:lstStyle>
            <a:defPPr>
              <a:defRPr lang="en-US"/>
            </a:defPPr>
            <a:lvl1pPr>
              <a:defRPr sz="900" i="1">
                <a:solidFill>
                  <a:schemeClr val="tx2"/>
                </a:solidFill>
              </a:defRPr>
            </a:lvl1pPr>
          </a:lstStyle>
          <a:p>
            <a:pPr defTabSz="686424" fontAlgn="auto">
              <a:spcBef>
                <a:spcPts val="0"/>
              </a:spcBef>
              <a:spcAft>
                <a:spcPts val="0"/>
              </a:spcAft>
              <a:defRPr/>
            </a:pPr>
            <a:r>
              <a:rPr lang="en-US" sz="676" i="0"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1. </a:t>
            </a:r>
            <a:r>
              <a:rPr lang="en-US" sz="676" i="0" spc="-6"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Solomon. AACR 2022. Abstr CT223.</a:t>
            </a:r>
            <a:r>
              <a:rPr lang="en-US" sz="676" i="0"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 2. Camidge. J Thorac Oncol. 2021;16:2091. 3. Peters. </a:t>
            </a:r>
            <a:r>
              <a:rPr lang="en-US" sz="676" i="0" dirty="0" err="1">
                <a:solidFill>
                  <a:srgbClr val="455560"/>
                </a:solidFill>
                <a:latin typeface="Calibri" panose="020F0502020204030204" pitchFamily="34" charset="0"/>
                <a:ea typeface="ＭＳ Ｐゴシック" panose="020B0600070205080204" pitchFamily="34" charset="-128"/>
                <a:cs typeface="Calibri" panose="020F0502020204030204" pitchFamily="34" charset="0"/>
              </a:rPr>
              <a:t>NEJM</a:t>
            </a:r>
            <a:r>
              <a:rPr lang="en-US" sz="676" i="0"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 2017;377:829. </a:t>
            </a:r>
          </a:p>
        </p:txBody>
      </p:sp>
      <p:sp>
        <p:nvSpPr>
          <p:cNvPr id="8" name="TextBox 7">
            <a:extLst>
              <a:ext uri="{FF2B5EF4-FFF2-40B4-BE49-F238E27FC236}">
                <a16:creationId xmlns:a16="http://schemas.microsoft.com/office/drawing/2014/main" id="{65A98FF9-C4C9-EE01-32BA-2E6FA0B15CBE}"/>
              </a:ext>
            </a:extLst>
          </p:cNvPr>
          <p:cNvSpPr txBox="1"/>
          <p:nvPr/>
        </p:nvSpPr>
        <p:spPr bwMode="gray">
          <a:xfrm>
            <a:off x="112369" y="4782948"/>
            <a:ext cx="6182970" cy="196336"/>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514830" fontAlgn="auto">
              <a:spcBef>
                <a:spcPts val="0"/>
              </a:spcBef>
              <a:spcAft>
                <a:spcPts val="0"/>
              </a:spcAft>
              <a:buClr>
                <a:srgbClr val="000000"/>
              </a:buClr>
              <a:buSzPct val="100000"/>
              <a:defRPr/>
            </a:pPr>
            <a:r>
              <a:rPr lang="en-US" sz="676" b="1" dirty="0">
                <a:solidFill>
                  <a:srgbClr val="000000"/>
                </a:solidFill>
                <a:latin typeface="Calibri" panose="020F0502020204030204" pitchFamily="34" charset="0"/>
                <a:ea typeface="Calibri" panose="020F0502020204030204" pitchFamily="34" charset="0"/>
                <a:cs typeface="Calibri" panose="020F0502020204030204" pitchFamily="34" charset="0"/>
              </a:rPr>
              <a:t>Cross-trial comparisons have significant limitations</a:t>
            </a:r>
            <a:r>
              <a:rPr lang="en-US" sz="676" dirty="0">
                <a:solidFill>
                  <a:srgbClr val="000000"/>
                </a:solidFill>
                <a:latin typeface="Calibri" panose="020F0502020204030204" pitchFamily="34" charset="0"/>
                <a:ea typeface="Calibri" panose="020F0502020204030204" pitchFamily="34" charset="0"/>
                <a:cs typeface="Calibri" panose="020F0502020204030204" pitchFamily="34" charset="0"/>
              </a:rPr>
              <a:t>: This information is presented to generate discussion, not to make comparisons between study results. </a:t>
            </a:r>
            <a:endParaRPr lang="en-US" sz="676" dirty="0">
              <a:solidFill>
                <a:srgbClr val="000000"/>
              </a:solidFill>
              <a:latin typeface="Calibri" panose="020F0502020204030204" pitchFamily="34" charset="0"/>
              <a:cs typeface="Calibri" panose="020F0502020204030204" pitchFamily="34" charset="0"/>
            </a:endParaRPr>
          </a:p>
        </p:txBody>
      </p:sp>
      <p:graphicFrame>
        <p:nvGraphicFramePr>
          <p:cNvPr id="11" name="Table 10">
            <a:extLst>
              <a:ext uri="{FF2B5EF4-FFF2-40B4-BE49-F238E27FC236}">
                <a16:creationId xmlns:a16="http://schemas.microsoft.com/office/drawing/2014/main" id="{94229F05-6338-66F4-784D-C526C956F9A6}"/>
              </a:ext>
            </a:extLst>
          </p:cNvPr>
          <p:cNvGraphicFramePr>
            <a:graphicFrameLocks noGrp="1"/>
          </p:cNvGraphicFramePr>
          <p:nvPr/>
        </p:nvGraphicFramePr>
        <p:xfrm>
          <a:off x="5661113" y="1178800"/>
          <a:ext cx="2365872" cy="145867"/>
        </p:xfrm>
        <a:graphic>
          <a:graphicData uri="http://schemas.openxmlformats.org/drawingml/2006/table">
            <a:tbl>
              <a:tblPr firstRow="1" bandRow="1">
                <a:tableStyleId>{5C22544A-7EE6-4342-B048-85BDC9FD1C3A}</a:tableStyleId>
              </a:tblPr>
              <a:tblGrid>
                <a:gridCol w="257877">
                  <a:extLst>
                    <a:ext uri="{9D8B030D-6E8A-4147-A177-3AD203B41FA5}">
                      <a16:colId xmlns:a16="http://schemas.microsoft.com/office/drawing/2014/main" val="774441043"/>
                    </a:ext>
                  </a:extLst>
                </a:gridCol>
                <a:gridCol w="128366">
                  <a:extLst>
                    <a:ext uri="{9D8B030D-6E8A-4147-A177-3AD203B41FA5}">
                      <a16:colId xmlns:a16="http://schemas.microsoft.com/office/drawing/2014/main" val="2973819689"/>
                    </a:ext>
                  </a:extLst>
                </a:gridCol>
                <a:gridCol w="128366">
                  <a:extLst>
                    <a:ext uri="{9D8B030D-6E8A-4147-A177-3AD203B41FA5}">
                      <a16:colId xmlns:a16="http://schemas.microsoft.com/office/drawing/2014/main" val="1285410528"/>
                    </a:ext>
                  </a:extLst>
                </a:gridCol>
                <a:gridCol w="667844">
                  <a:extLst>
                    <a:ext uri="{9D8B030D-6E8A-4147-A177-3AD203B41FA5}">
                      <a16:colId xmlns:a16="http://schemas.microsoft.com/office/drawing/2014/main" val="3123514153"/>
                    </a:ext>
                  </a:extLst>
                </a:gridCol>
                <a:gridCol w="128366">
                  <a:extLst>
                    <a:ext uri="{9D8B030D-6E8A-4147-A177-3AD203B41FA5}">
                      <a16:colId xmlns:a16="http://schemas.microsoft.com/office/drawing/2014/main" val="1429153719"/>
                    </a:ext>
                  </a:extLst>
                </a:gridCol>
                <a:gridCol w="128366">
                  <a:extLst>
                    <a:ext uri="{9D8B030D-6E8A-4147-A177-3AD203B41FA5}">
                      <a16:colId xmlns:a16="http://schemas.microsoft.com/office/drawing/2014/main" val="1479487528"/>
                    </a:ext>
                  </a:extLst>
                </a:gridCol>
                <a:gridCol w="926687">
                  <a:extLst>
                    <a:ext uri="{9D8B030D-6E8A-4147-A177-3AD203B41FA5}">
                      <a16:colId xmlns:a16="http://schemas.microsoft.com/office/drawing/2014/main" val="300191199"/>
                    </a:ext>
                  </a:extLst>
                </a:gridCol>
              </a:tblGrid>
              <a:tr h="145867">
                <a:tc>
                  <a:txBody>
                    <a:bodyPr/>
                    <a:lstStyle/>
                    <a:p>
                      <a:r>
                        <a:rPr lang="en-US" sz="600" b="1" dirty="0">
                          <a:solidFill>
                            <a:schemeClr val="bg1"/>
                          </a:solidFill>
                        </a:rPr>
                        <a:t>KEY</a:t>
                      </a:r>
                    </a:p>
                  </a:txBody>
                  <a:tcPr marL="51483" marR="51483" marT="25741" marB="25741">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600" b="0" dirty="0">
                        <a:solidFill>
                          <a:schemeClr val="accent2">
                            <a:lumMod val="20000"/>
                            <a:lumOff val="80000"/>
                          </a:schemeClr>
                        </a:solidFill>
                      </a:endParaRPr>
                    </a:p>
                  </a:txBody>
                  <a:tcPr marL="51483" marR="51483" marT="25741" marB="2574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600" b="0" dirty="0">
                        <a:solidFill>
                          <a:schemeClr val="bg1"/>
                        </a:solidFill>
                      </a:endParaRPr>
                    </a:p>
                  </a:txBody>
                  <a:tcPr marL="51483" marR="51483" marT="25741" marB="2574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lumMod val="60000"/>
                        <a:lumOff val="40000"/>
                      </a:schemeClr>
                    </a:solidFill>
                  </a:tcPr>
                </a:tc>
                <a:tc>
                  <a:txBody>
                    <a:bodyPr/>
                    <a:lstStyle/>
                    <a:p>
                      <a:r>
                        <a:rPr lang="en-US" sz="600" b="0" dirty="0">
                          <a:solidFill>
                            <a:schemeClr val="bg1"/>
                          </a:solidFill>
                        </a:rPr>
                        <a:t>Assessed by BICR</a:t>
                      </a:r>
                    </a:p>
                  </a:txBody>
                  <a:tcPr marL="51483" marR="51483" marT="25741" marB="25741">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600" b="1" dirty="0">
                        <a:solidFill>
                          <a:schemeClr val="bg1"/>
                        </a:solidFill>
                      </a:endParaRPr>
                    </a:p>
                  </a:txBody>
                  <a:tcPr marL="51483" marR="51483" marT="25741" marB="2574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US" sz="600" b="1" dirty="0">
                        <a:solidFill>
                          <a:schemeClr val="bg1"/>
                        </a:solidFill>
                      </a:endParaRPr>
                    </a:p>
                  </a:txBody>
                  <a:tcPr marL="51483" marR="51483" marT="25741" marB="25741">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 b="0" dirty="0">
                          <a:solidFill>
                            <a:schemeClr val="bg1"/>
                          </a:solidFill>
                        </a:rPr>
                        <a:t>Assessed by Investigator</a:t>
                      </a:r>
                    </a:p>
                  </a:txBody>
                  <a:tcPr marL="51483" marR="51483" marT="25741" marB="25741">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30533102"/>
                  </a:ext>
                </a:extLst>
              </a:tr>
            </a:tbl>
          </a:graphicData>
        </a:graphic>
      </p:graphicFrame>
      <p:sp>
        <p:nvSpPr>
          <p:cNvPr id="9" name="Striped Right Arrow 8">
            <a:extLst>
              <a:ext uri="{FF2B5EF4-FFF2-40B4-BE49-F238E27FC236}">
                <a16:creationId xmlns:a16="http://schemas.microsoft.com/office/drawing/2014/main" id="{126DDBAA-4EB0-7EB5-FE00-DA6594FC3039}"/>
              </a:ext>
            </a:extLst>
          </p:cNvPr>
          <p:cNvSpPr/>
          <p:nvPr/>
        </p:nvSpPr>
        <p:spPr bwMode="auto">
          <a:xfrm>
            <a:off x="112369" y="2039167"/>
            <a:ext cx="343218" cy="173284"/>
          </a:xfrm>
          <a:prstGeom prst="stripedRightArrow">
            <a:avLst/>
          </a:prstGeom>
          <a:solidFill>
            <a:schemeClr val="accent1"/>
          </a:solidFill>
          <a:ln w="0">
            <a:solidFill>
              <a:schemeClr val="bg1"/>
            </a:solidFill>
            <a:miter lim="800000"/>
            <a:headEnd/>
            <a:tailEnd/>
          </a:ln>
        </p:spPr>
        <p:txBody>
          <a:bodyPr rtlCol="0" anchor="b"/>
          <a:lstStyle/>
          <a:p>
            <a:pPr algn="ctr" defTabSz="686440">
              <a:spcBef>
                <a:spcPct val="35000"/>
              </a:spcBef>
              <a:spcAft>
                <a:spcPct val="25000"/>
              </a:spcAft>
              <a:buClr>
                <a:srgbClr val="015873"/>
              </a:buClr>
            </a:pPr>
            <a:endParaRPr lang="en-US" sz="1351" dirty="0">
              <a:solidFill>
                <a:srgbClr val="FFFFFF"/>
              </a:solidFill>
              <a:latin typeface="Calibri" panose="020F0502020204030204" pitchFamily="34" charset="0"/>
              <a:ea typeface="ＭＳ Ｐゴシック" panose="020B0600070205080204" pitchFamily="34" charset="-128"/>
              <a:cs typeface="+mn-cs"/>
            </a:endParaRPr>
          </a:p>
        </p:txBody>
      </p:sp>
      <p:sp>
        <p:nvSpPr>
          <p:cNvPr id="10" name="Striped Right Arrow 9">
            <a:extLst>
              <a:ext uri="{FF2B5EF4-FFF2-40B4-BE49-F238E27FC236}">
                <a16:creationId xmlns:a16="http://schemas.microsoft.com/office/drawing/2014/main" id="{474856C1-0DC2-FF64-71E6-6055B44CF6C0}"/>
              </a:ext>
            </a:extLst>
          </p:cNvPr>
          <p:cNvSpPr/>
          <p:nvPr/>
        </p:nvSpPr>
        <p:spPr bwMode="auto">
          <a:xfrm>
            <a:off x="101249" y="3985822"/>
            <a:ext cx="343218" cy="173284"/>
          </a:xfrm>
          <a:prstGeom prst="stripedRightArrow">
            <a:avLst/>
          </a:prstGeom>
          <a:solidFill>
            <a:schemeClr val="accent1"/>
          </a:solidFill>
          <a:ln w="0">
            <a:solidFill>
              <a:schemeClr val="bg1"/>
            </a:solidFill>
            <a:miter lim="800000"/>
            <a:headEnd/>
            <a:tailEnd/>
          </a:ln>
        </p:spPr>
        <p:txBody>
          <a:bodyPr rtlCol="0" anchor="b"/>
          <a:lstStyle/>
          <a:p>
            <a:pPr algn="ctr" defTabSz="686440">
              <a:spcBef>
                <a:spcPct val="35000"/>
              </a:spcBef>
              <a:spcAft>
                <a:spcPct val="25000"/>
              </a:spcAft>
              <a:buClr>
                <a:srgbClr val="015873"/>
              </a:buClr>
            </a:pPr>
            <a:endParaRPr lang="en-US" sz="1351" dirty="0">
              <a:solidFill>
                <a:srgbClr val="FFFFFF"/>
              </a:solidFill>
              <a:latin typeface="Calibri" panose="020F0502020204030204" pitchFamily="34" charset="0"/>
              <a:ea typeface="ＭＳ Ｐゴシック" panose="020B0600070205080204" pitchFamily="34" charset="-128"/>
              <a:cs typeface="+mn-cs"/>
            </a:endParaRPr>
          </a:p>
        </p:txBody>
      </p:sp>
      <p:pic>
        <p:nvPicPr>
          <p:cNvPr id="12" name="Picture 11" descr="A logo for a fitness center&#10;&#10;Description automatically generated">
            <a:extLst>
              <a:ext uri="{FF2B5EF4-FFF2-40B4-BE49-F238E27FC236}">
                <a16:creationId xmlns:a16="http://schemas.microsoft.com/office/drawing/2014/main" id="{F8A2112B-26E4-D6B5-143B-B9235B188425}"/>
              </a:ext>
            </a:extLst>
          </p:cNvPr>
          <p:cNvPicPr>
            <a:picLocks noChangeAspect="1"/>
          </p:cNvPicPr>
          <p:nvPr/>
        </p:nvPicPr>
        <p:blipFill>
          <a:blip r:embed="rId3"/>
          <a:stretch>
            <a:fillRect/>
          </a:stretch>
        </p:blipFill>
        <p:spPr>
          <a:xfrm>
            <a:off x="7572551" y="4762181"/>
            <a:ext cx="908868" cy="196336"/>
          </a:xfrm>
          <a:prstGeom prst="rect">
            <a:avLst/>
          </a:prstGeom>
        </p:spPr>
      </p:pic>
    </p:spTree>
    <p:extLst>
      <p:ext uri="{BB962C8B-B14F-4D97-AF65-F5344CB8AC3E}">
        <p14:creationId xmlns:p14="http://schemas.microsoft.com/office/powerpoint/2010/main" val="37594912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7FED3E5-3D4E-0240-96F7-5C9519CF2FE7}"/>
              </a:ext>
            </a:extLst>
          </p:cNvPr>
          <p:cNvSpPr>
            <a:spLocks noGrp="1"/>
          </p:cNvSpPr>
          <p:nvPr>
            <p:ph type="title"/>
          </p:nvPr>
        </p:nvSpPr>
        <p:spPr/>
        <p:txBody>
          <a:bodyPr/>
          <a:lstStyle/>
          <a:p>
            <a:r>
              <a:rPr lang="en-US" dirty="0"/>
              <a:t>Safety and Toxicity Profiles of ALK TKIs</a:t>
            </a:r>
          </a:p>
        </p:txBody>
      </p:sp>
      <p:graphicFrame>
        <p:nvGraphicFramePr>
          <p:cNvPr id="2" name="Table 1">
            <a:extLst>
              <a:ext uri="{FF2B5EF4-FFF2-40B4-BE49-F238E27FC236}">
                <a16:creationId xmlns:a16="http://schemas.microsoft.com/office/drawing/2014/main" id="{5C325DED-F1F1-440F-802A-816D0267C373}"/>
              </a:ext>
            </a:extLst>
          </p:cNvPr>
          <p:cNvGraphicFramePr>
            <a:graphicFrameLocks noGrp="1"/>
          </p:cNvGraphicFramePr>
          <p:nvPr/>
        </p:nvGraphicFramePr>
        <p:xfrm>
          <a:off x="397934" y="1007013"/>
          <a:ext cx="8136466" cy="3594149"/>
        </p:xfrm>
        <a:graphic>
          <a:graphicData uri="http://schemas.openxmlformats.org/drawingml/2006/table">
            <a:tbl>
              <a:tblPr firstRow="1" bandRow="1">
                <a:tableStyleId>{5C22544A-7EE6-4342-B048-85BDC9FD1C3A}</a:tableStyleId>
              </a:tblPr>
              <a:tblGrid>
                <a:gridCol w="1706293">
                  <a:extLst>
                    <a:ext uri="{9D8B030D-6E8A-4147-A177-3AD203B41FA5}">
                      <a16:colId xmlns:a16="http://schemas.microsoft.com/office/drawing/2014/main" val="2407306369"/>
                    </a:ext>
                  </a:extLst>
                </a:gridCol>
                <a:gridCol w="1167229">
                  <a:extLst>
                    <a:ext uri="{9D8B030D-6E8A-4147-A177-3AD203B41FA5}">
                      <a16:colId xmlns:a16="http://schemas.microsoft.com/office/drawing/2014/main" val="1647682093"/>
                    </a:ext>
                  </a:extLst>
                </a:gridCol>
                <a:gridCol w="1332391">
                  <a:extLst>
                    <a:ext uri="{9D8B030D-6E8A-4147-A177-3AD203B41FA5}">
                      <a16:colId xmlns:a16="http://schemas.microsoft.com/office/drawing/2014/main" val="163214420"/>
                    </a:ext>
                  </a:extLst>
                </a:gridCol>
                <a:gridCol w="1465630">
                  <a:extLst>
                    <a:ext uri="{9D8B030D-6E8A-4147-A177-3AD203B41FA5}">
                      <a16:colId xmlns:a16="http://schemas.microsoft.com/office/drawing/2014/main" val="944358010"/>
                    </a:ext>
                  </a:extLst>
                </a:gridCol>
                <a:gridCol w="2464923">
                  <a:extLst>
                    <a:ext uri="{9D8B030D-6E8A-4147-A177-3AD203B41FA5}">
                      <a16:colId xmlns:a16="http://schemas.microsoft.com/office/drawing/2014/main" val="2922906505"/>
                    </a:ext>
                  </a:extLst>
                </a:gridCol>
              </a:tblGrid>
              <a:tr h="505843">
                <a:tc>
                  <a:txBody>
                    <a:bodyPr/>
                    <a:lstStyle/>
                    <a:p>
                      <a:pPr algn="l"/>
                      <a:r>
                        <a:rPr lang="en-US" sz="900" dirty="0">
                          <a:solidFill>
                            <a:schemeClr val="tx1"/>
                          </a:solidFill>
                          <a:latin typeface="Calibri" panose="020F0502020204030204" pitchFamily="34" charset="0"/>
                          <a:cs typeface="Calibri" panose="020F0502020204030204" pitchFamily="34" charset="0"/>
                        </a:rPr>
                        <a:t>Agent </a:t>
                      </a:r>
                    </a:p>
                  </a:txBody>
                  <a:tcPr marL="51483" marR="51483" marT="25741" marB="257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Calibri" panose="020F0502020204030204" pitchFamily="34" charset="0"/>
                          <a:cs typeface="Calibri" panose="020F0502020204030204" pitchFamily="34" charset="0"/>
                        </a:rPr>
                        <a:t>Serious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Calibri" panose="020F0502020204030204" pitchFamily="34" charset="0"/>
                          <a:cs typeface="Calibri" panose="020F0502020204030204" pitchFamily="34" charset="0"/>
                        </a:rPr>
                        <a:t>TRAEs, %</a:t>
                      </a:r>
                    </a:p>
                  </a:txBody>
                  <a:tcPr marL="51483" marR="51483" marT="25741" marB="257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sz="900" dirty="0">
                          <a:solidFill>
                            <a:schemeClr val="tx1"/>
                          </a:solidFill>
                          <a:latin typeface="Calibri" panose="020F0502020204030204" pitchFamily="34" charset="0"/>
                          <a:cs typeface="Calibri" panose="020F0502020204030204" pitchFamily="34" charset="0"/>
                        </a:rPr>
                        <a:t>TRAE Leading to </a:t>
                      </a:r>
                    </a:p>
                    <a:p>
                      <a:pPr algn="ctr"/>
                      <a:r>
                        <a:rPr lang="en-US" sz="900" dirty="0">
                          <a:solidFill>
                            <a:schemeClr val="tx1"/>
                          </a:solidFill>
                          <a:latin typeface="Calibri" panose="020F0502020204030204" pitchFamily="34" charset="0"/>
                          <a:cs typeface="Calibri" panose="020F0502020204030204" pitchFamily="34" charset="0"/>
                        </a:rPr>
                        <a:t>Dose Reduction, %</a:t>
                      </a:r>
                    </a:p>
                  </a:txBody>
                  <a:tcPr marL="51483" marR="51483" marT="25741" marB="257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latin typeface="Calibri" panose="020F0502020204030204" pitchFamily="34" charset="0"/>
                          <a:cs typeface="Calibri" panose="020F0502020204030204" pitchFamily="34" charset="0"/>
                        </a:rPr>
                        <a:t>TRAE Leading to Drug D/c, %</a:t>
                      </a:r>
                    </a:p>
                  </a:txBody>
                  <a:tcPr marL="51483" marR="51483" marT="25741" marB="257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p>
                      <a:pPr algn="ctr"/>
                      <a:r>
                        <a:rPr lang="en-US" sz="900" dirty="0">
                          <a:solidFill>
                            <a:schemeClr val="tx1"/>
                          </a:solidFill>
                          <a:latin typeface="Calibri" panose="020F0502020204030204" pitchFamily="34" charset="0"/>
                          <a:cs typeface="Calibri" panose="020F0502020204030204" pitchFamily="34" charset="0"/>
                        </a:rPr>
                        <a:t>TRAEs More Common in </a:t>
                      </a:r>
                    </a:p>
                    <a:p>
                      <a:pPr algn="ctr"/>
                      <a:r>
                        <a:rPr lang="en-US" sz="900" dirty="0">
                          <a:solidFill>
                            <a:schemeClr val="tx1"/>
                          </a:solidFill>
                          <a:latin typeface="Calibri" panose="020F0502020204030204" pitchFamily="34" charset="0"/>
                          <a:cs typeface="Calibri" panose="020F0502020204030204" pitchFamily="34" charset="0"/>
                        </a:rPr>
                        <a:t>Study Drug vs Crizotinib</a:t>
                      </a:r>
                    </a:p>
                  </a:txBody>
                  <a:tcPr marL="51483" marR="51483" marT="25741" marB="25741"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15287957"/>
                  </a:ext>
                </a:extLst>
              </a:tr>
              <a:tr h="1144803">
                <a:tc>
                  <a:txBody>
                    <a:bodyPr/>
                    <a:lstStyle/>
                    <a:p>
                      <a:r>
                        <a:rPr lang="en-US" sz="900" b="1" dirty="0">
                          <a:solidFill>
                            <a:srgbClr val="000000"/>
                          </a:solidFill>
                          <a:latin typeface="Calibri" panose="020F0502020204030204" pitchFamily="34" charset="0"/>
                          <a:cs typeface="Calibri" panose="020F0502020204030204" pitchFamily="34" charset="0"/>
                        </a:rPr>
                        <a:t>Lorlatinib</a:t>
                      </a:r>
                      <a:r>
                        <a:rPr lang="en-US" sz="900" b="1" baseline="30000" dirty="0">
                          <a:solidFill>
                            <a:srgbClr val="000000"/>
                          </a:solidFill>
                          <a:latin typeface="Calibri" panose="020F0502020204030204" pitchFamily="34" charset="0"/>
                          <a:cs typeface="Calibri" panose="020F0502020204030204" pitchFamily="34" charset="0"/>
                        </a:rPr>
                        <a:t>1</a:t>
                      </a:r>
                    </a:p>
                    <a:p>
                      <a:r>
                        <a:rPr lang="en-US" sz="900" dirty="0">
                          <a:solidFill>
                            <a:srgbClr val="000000"/>
                          </a:solidFill>
                          <a:latin typeface="Calibri" panose="020F0502020204030204" pitchFamily="34" charset="0"/>
                          <a:cs typeface="Calibri" panose="020F0502020204030204" pitchFamily="34" charset="0"/>
                        </a:rPr>
                        <a:t>100 mg/day PO</a:t>
                      </a:r>
                    </a:p>
                  </a:txBody>
                  <a:tcPr marL="51483" marR="51483" marT="25741" marB="25741"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Lorlatinib</a:t>
                      </a:r>
                      <a:r>
                        <a:rPr lang="en-US" sz="900" u="none" dirty="0">
                          <a:solidFill>
                            <a:srgbClr val="000000"/>
                          </a:solidFill>
                          <a:latin typeface="Calibri" panose="020F0502020204030204" pitchFamily="34" charset="0"/>
                          <a:cs typeface="Calibri" panose="020F0502020204030204" pitchFamily="34" charset="0"/>
                        </a:rPr>
                        <a:t>:</a:t>
                      </a:r>
                      <a:r>
                        <a:rPr lang="en-US" sz="900" dirty="0">
                          <a:solidFill>
                            <a:srgbClr val="000000"/>
                          </a:solidFill>
                          <a:latin typeface="Calibri" panose="020F0502020204030204" pitchFamily="34" charset="0"/>
                          <a:cs typeface="Calibri" panose="020F0502020204030204" pitchFamily="34" charset="0"/>
                        </a:rPr>
                        <a:t> 34</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u="none" dirty="0">
                          <a:solidFill>
                            <a:srgbClr val="000000"/>
                          </a:solidFill>
                          <a:latin typeface="Calibri" panose="020F0502020204030204" pitchFamily="34" charset="0"/>
                          <a:cs typeface="Calibri" panose="020F0502020204030204" pitchFamily="34" charset="0"/>
                        </a:rPr>
                        <a:t>:</a:t>
                      </a:r>
                      <a:r>
                        <a:rPr lang="en-US" sz="900" dirty="0">
                          <a:solidFill>
                            <a:srgbClr val="000000"/>
                          </a:solidFill>
                          <a:latin typeface="Calibri" panose="020F0502020204030204" pitchFamily="34" charset="0"/>
                          <a:cs typeface="Calibri" panose="020F0502020204030204" pitchFamily="34" charset="0"/>
                        </a:rPr>
                        <a:t> 27</a:t>
                      </a:r>
                    </a:p>
                  </a:txBody>
                  <a:tcPr marL="51483" marR="51483" marT="25741" marB="25741"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Lorlatinib</a:t>
                      </a:r>
                      <a:r>
                        <a:rPr lang="en-US" sz="900" dirty="0">
                          <a:solidFill>
                            <a:srgbClr val="000000"/>
                          </a:solidFill>
                          <a:latin typeface="Calibri" panose="020F0502020204030204" pitchFamily="34" charset="0"/>
                          <a:cs typeface="Calibri" panose="020F0502020204030204" pitchFamily="34" charset="0"/>
                        </a:rPr>
                        <a:t>: 21</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dirty="0">
                          <a:solidFill>
                            <a:srgbClr val="000000"/>
                          </a:solidFill>
                          <a:latin typeface="Calibri" panose="020F0502020204030204" pitchFamily="34" charset="0"/>
                          <a:cs typeface="Calibri" panose="020F0502020204030204" pitchFamily="34" charset="0"/>
                        </a:rPr>
                        <a:t>: 15</a:t>
                      </a:r>
                    </a:p>
                  </a:txBody>
                  <a:tcPr marL="51483" marR="51483" marT="25741" marB="25741"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Lorlatinib</a:t>
                      </a:r>
                      <a:r>
                        <a:rPr lang="en-US" sz="900" dirty="0">
                          <a:solidFill>
                            <a:srgbClr val="000000"/>
                          </a:solidFill>
                          <a:latin typeface="Calibri" panose="020F0502020204030204" pitchFamily="34" charset="0"/>
                          <a:cs typeface="Calibri" panose="020F0502020204030204" pitchFamily="34" charset="0"/>
                        </a:rPr>
                        <a:t>: 7</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dirty="0">
                          <a:solidFill>
                            <a:srgbClr val="000000"/>
                          </a:solidFill>
                          <a:latin typeface="Calibri" panose="020F0502020204030204" pitchFamily="34" charset="0"/>
                          <a:cs typeface="Calibri" panose="020F0502020204030204" pitchFamily="34" charset="0"/>
                        </a:rPr>
                        <a:t>: 9</a:t>
                      </a:r>
                    </a:p>
                  </a:txBody>
                  <a:tcPr marL="51483" marR="51483" marT="25741" marB="25741"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p>
                      <a:r>
                        <a:rPr lang="en-US" sz="900" b="1" dirty="0">
                          <a:solidFill>
                            <a:srgbClr val="000000"/>
                          </a:solidFill>
                          <a:latin typeface="Calibri" panose="020F0502020204030204" pitchFamily="34" charset="0"/>
                          <a:cs typeface="Calibri" panose="020F0502020204030204" pitchFamily="34" charset="0"/>
                        </a:rPr>
                        <a:t>Hypercholesterolemia</a:t>
                      </a:r>
                      <a:r>
                        <a:rPr lang="en-US" sz="900" dirty="0">
                          <a:solidFill>
                            <a:srgbClr val="000000"/>
                          </a:solidFill>
                          <a:latin typeface="Calibri" panose="020F0502020204030204" pitchFamily="34" charset="0"/>
                          <a:cs typeface="Calibri" panose="020F0502020204030204" pitchFamily="34" charset="0"/>
                        </a:rPr>
                        <a:t>, </a:t>
                      </a:r>
                      <a:r>
                        <a:rPr lang="en-US" sz="900" b="1" dirty="0">
                          <a:solidFill>
                            <a:srgbClr val="000000"/>
                          </a:solidFill>
                          <a:latin typeface="Calibri" panose="020F0502020204030204" pitchFamily="34" charset="0"/>
                          <a:cs typeface="Calibri" panose="020F0502020204030204" pitchFamily="34" charset="0"/>
                        </a:rPr>
                        <a:t>hypertriglyceridemia, </a:t>
                      </a:r>
                      <a:r>
                        <a:rPr lang="en-US" sz="900" dirty="0">
                          <a:solidFill>
                            <a:srgbClr val="000000"/>
                          </a:solidFill>
                          <a:latin typeface="Calibri" panose="020F0502020204030204" pitchFamily="34" charset="0"/>
                          <a:cs typeface="Calibri" panose="020F0502020204030204" pitchFamily="34" charset="0"/>
                        </a:rPr>
                        <a:t>edema, weight increase, </a:t>
                      </a:r>
                      <a:r>
                        <a:rPr lang="en-US" sz="900" b="1" dirty="0">
                          <a:solidFill>
                            <a:srgbClr val="000000"/>
                          </a:solidFill>
                          <a:latin typeface="Calibri" panose="020F0502020204030204" pitchFamily="34" charset="0"/>
                          <a:cs typeface="Calibri" panose="020F0502020204030204" pitchFamily="34" charset="0"/>
                        </a:rPr>
                        <a:t>peripheral neuropathy, cognitive effects, </a:t>
                      </a:r>
                      <a:r>
                        <a:rPr lang="en-US" sz="900" dirty="0">
                          <a:solidFill>
                            <a:srgbClr val="000000"/>
                          </a:solidFill>
                          <a:latin typeface="Calibri" panose="020F0502020204030204" pitchFamily="34" charset="0"/>
                          <a:cs typeface="Calibri" panose="020F0502020204030204" pitchFamily="34" charset="0"/>
                        </a:rPr>
                        <a:t>anemia, hypertension, mood, hyperlipidemia</a:t>
                      </a:r>
                    </a:p>
                  </a:txBody>
                  <a:tcPr marL="51483" marR="51483" marT="25741" marB="25741"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069294309"/>
                  </a:ext>
                </a:extLst>
              </a:tr>
              <a:tr h="718830">
                <a:tc>
                  <a:txBody>
                    <a:bodyPr/>
                    <a:lstStyle/>
                    <a:p>
                      <a:r>
                        <a:rPr lang="en-US" sz="900" b="1" dirty="0">
                          <a:solidFill>
                            <a:srgbClr val="000000"/>
                          </a:solidFill>
                          <a:latin typeface="Calibri" panose="020F0502020204030204" pitchFamily="34" charset="0"/>
                          <a:cs typeface="Calibri" panose="020F0502020204030204" pitchFamily="34" charset="0"/>
                        </a:rPr>
                        <a:t>Alectinib</a:t>
                      </a:r>
                      <a:r>
                        <a:rPr lang="en-US" sz="900" b="1" baseline="30000" dirty="0">
                          <a:solidFill>
                            <a:srgbClr val="000000"/>
                          </a:solidFill>
                          <a:latin typeface="Calibri" panose="020F0502020204030204" pitchFamily="34" charset="0"/>
                          <a:cs typeface="Calibri" panose="020F0502020204030204" pitchFamily="34" charset="0"/>
                        </a:rPr>
                        <a:t>2,3</a:t>
                      </a:r>
                    </a:p>
                    <a:p>
                      <a:r>
                        <a:rPr lang="en-US" sz="900" dirty="0">
                          <a:solidFill>
                            <a:srgbClr val="000000"/>
                          </a:solidFill>
                          <a:latin typeface="Calibri" panose="020F0502020204030204" pitchFamily="34" charset="0"/>
                          <a:cs typeface="Calibri" panose="020F0502020204030204" pitchFamily="34" charset="0"/>
                        </a:rPr>
                        <a:t>600 mg BID PO</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Alectinib</a:t>
                      </a:r>
                      <a:r>
                        <a:rPr lang="en-US" sz="900" u="none" dirty="0">
                          <a:solidFill>
                            <a:srgbClr val="000000"/>
                          </a:solidFill>
                          <a:latin typeface="Calibri" panose="020F0502020204030204" pitchFamily="34" charset="0"/>
                          <a:cs typeface="Calibri" panose="020F0502020204030204" pitchFamily="34" charset="0"/>
                        </a:rPr>
                        <a:t>:</a:t>
                      </a:r>
                      <a:r>
                        <a:rPr lang="en-US" sz="900" dirty="0">
                          <a:solidFill>
                            <a:srgbClr val="000000"/>
                          </a:solidFill>
                          <a:latin typeface="Calibri" panose="020F0502020204030204" pitchFamily="34" charset="0"/>
                          <a:cs typeface="Calibri" panose="020F0502020204030204" pitchFamily="34" charset="0"/>
                        </a:rPr>
                        <a:t> 39</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u="none" dirty="0">
                          <a:solidFill>
                            <a:srgbClr val="000000"/>
                          </a:solidFill>
                          <a:latin typeface="Calibri" panose="020F0502020204030204" pitchFamily="34" charset="0"/>
                          <a:cs typeface="Calibri" panose="020F0502020204030204" pitchFamily="34" charset="0"/>
                        </a:rPr>
                        <a:t>: </a:t>
                      </a:r>
                      <a:r>
                        <a:rPr lang="en-US" sz="900" dirty="0">
                          <a:solidFill>
                            <a:srgbClr val="000000"/>
                          </a:solidFill>
                          <a:latin typeface="Calibri" panose="020F0502020204030204" pitchFamily="34" charset="0"/>
                          <a:cs typeface="Calibri" panose="020F0502020204030204" pitchFamily="34" charset="0"/>
                        </a:rPr>
                        <a:t>32</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Alectinib</a:t>
                      </a:r>
                      <a:r>
                        <a:rPr lang="en-US" sz="900" dirty="0">
                          <a:solidFill>
                            <a:srgbClr val="000000"/>
                          </a:solidFill>
                          <a:latin typeface="Calibri" panose="020F0502020204030204" pitchFamily="34" charset="0"/>
                          <a:cs typeface="Calibri" panose="020F0502020204030204" pitchFamily="34" charset="0"/>
                        </a:rPr>
                        <a:t>: 20</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dirty="0">
                          <a:solidFill>
                            <a:srgbClr val="000000"/>
                          </a:solidFill>
                          <a:latin typeface="Calibri" panose="020F0502020204030204" pitchFamily="34" charset="0"/>
                          <a:cs typeface="Calibri" panose="020F0502020204030204" pitchFamily="34" charset="0"/>
                        </a:rPr>
                        <a:t>: 20</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Alectinib</a:t>
                      </a:r>
                      <a:r>
                        <a:rPr lang="en-US" sz="900" dirty="0">
                          <a:solidFill>
                            <a:srgbClr val="000000"/>
                          </a:solidFill>
                          <a:latin typeface="Calibri" panose="020F0502020204030204" pitchFamily="34" charset="0"/>
                          <a:cs typeface="Calibri" panose="020F0502020204030204" pitchFamily="34" charset="0"/>
                        </a:rPr>
                        <a:t>: 15</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dirty="0">
                          <a:solidFill>
                            <a:srgbClr val="000000"/>
                          </a:solidFill>
                          <a:latin typeface="Calibri" panose="020F0502020204030204" pitchFamily="34" charset="0"/>
                          <a:cs typeface="Calibri" panose="020F0502020204030204" pitchFamily="34" charset="0"/>
                        </a:rPr>
                        <a:t>: 15</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r>
                        <a:rPr lang="en-US" sz="900" dirty="0">
                          <a:solidFill>
                            <a:srgbClr val="000000"/>
                          </a:solidFill>
                          <a:latin typeface="Calibri" panose="020F0502020204030204" pitchFamily="34" charset="0"/>
                          <a:cs typeface="Calibri" panose="020F0502020204030204" pitchFamily="34" charset="0"/>
                        </a:rPr>
                        <a:t>Anemia, </a:t>
                      </a:r>
                      <a:r>
                        <a:rPr lang="en-US" sz="900" b="1" dirty="0">
                          <a:solidFill>
                            <a:srgbClr val="000000"/>
                          </a:solidFill>
                          <a:latin typeface="Calibri" panose="020F0502020204030204" pitchFamily="34" charset="0"/>
                          <a:cs typeface="Calibri" panose="020F0502020204030204" pitchFamily="34" charset="0"/>
                        </a:rPr>
                        <a:t>myalgia, </a:t>
                      </a:r>
                      <a:r>
                        <a:rPr lang="en-US" sz="900" dirty="0">
                          <a:solidFill>
                            <a:srgbClr val="000000"/>
                          </a:solidFill>
                          <a:latin typeface="Calibri" panose="020F0502020204030204" pitchFamily="34" charset="0"/>
                          <a:cs typeface="Calibri" panose="020F0502020204030204" pitchFamily="34" charset="0"/>
                        </a:rPr>
                        <a:t>increased bilirubin, increased weight, musculoskeletal pain, photosensitivity reaction</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817160963"/>
                  </a:ext>
                </a:extLst>
              </a:tr>
              <a:tr h="718830">
                <a:tc>
                  <a:txBody>
                    <a:bodyPr/>
                    <a:lstStyle/>
                    <a:p>
                      <a:r>
                        <a:rPr lang="en-US" sz="900" b="1" dirty="0">
                          <a:solidFill>
                            <a:srgbClr val="000000"/>
                          </a:solidFill>
                          <a:latin typeface="Calibri" panose="020F0502020204030204" pitchFamily="34" charset="0"/>
                          <a:cs typeface="Calibri" panose="020F0502020204030204" pitchFamily="34" charset="0"/>
                        </a:rPr>
                        <a:t>Brigatinib</a:t>
                      </a:r>
                      <a:r>
                        <a:rPr lang="en-US" sz="900" b="1" baseline="30000" dirty="0">
                          <a:solidFill>
                            <a:srgbClr val="000000"/>
                          </a:solidFill>
                          <a:latin typeface="Calibri" panose="020F0502020204030204" pitchFamily="34" charset="0"/>
                          <a:cs typeface="Calibri" panose="020F0502020204030204" pitchFamily="34" charset="0"/>
                        </a:rPr>
                        <a:t>4,5</a:t>
                      </a:r>
                    </a:p>
                    <a:p>
                      <a:r>
                        <a:rPr lang="en-US" sz="900" dirty="0">
                          <a:solidFill>
                            <a:srgbClr val="000000"/>
                          </a:solidFill>
                          <a:latin typeface="Calibri" panose="020F0502020204030204" pitchFamily="34" charset="0"/>
                          <a:cs typeface="Calibri" panose="020F0502020204030204" pitchFamily="34" charset="0"/>
                        </a:rPr>
                        <a:t>90 mg/day PO x 7 days, </a:t>
                      </a:r>
                    </a:p>
                    <a:p>
                      <a:r>
                        <a:rPr lang="en-US" sz="900" dirty="0">
                          <a:solidFill>
                            <a:srgbClr val="000000"/>
                          </a:solidFill>
                          <a:latin typeface="Calibri" panose="020F0502020204030204" pitchFamily="34" charset="0"/>
                          <a:cs typeface="Calibri" panose="020F0502020204030204" pitchFamily="34" charset="0"/>
                        </a:rPr>
                        <a:t>then 180 mg/day PO </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900" u="none" dirty="0">
                          <a:solidFill>
                            <a:srgbClr val="000000"/>
                          </a:solidFill>
                          <a:latin typeface="Calibri" panose="020F0502020204030204" pitchFamily="34" charset="0"/>
                          <a:cs typeface="Calibri" panose="020F0502020204030204" pitchFamily="34" charset="0"/>
                        </a:rPr>
                        <a:t>--</a:t>
                      </a:r>
                    </a:p>
                    <a:p>
                      <a:pPr algn="ctr"/>
                      <a:r>
                        <a:rPr lang="en-US" sz="900" u="none" dirty="0">
                          <a:solidFill>
                            <a:srgbClr val="000000"/>
                          </a:solidFill>
                          <a:latin typeface="Calibri" panose="020F0502020204030204" pitchFamily="34" charset="0"/>
                          <a:cs typeface="Calibri" panose="020F0502020204030204" pitchFamily="34" charset="0"/>
                        </a:rPr>
                        <a:t>--</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Brigatinib</a:t>
                      </a:r>
                      <a:r>
                        <a:rPr lang="en-US" sz="900" dirty="0">
                          <a:solidFill>
                            <a:srgbClr val="000000"/>
                          </a:solidFill>
                          <a:latin typeface="Calibri" panose="020F0502020204030204" pitchFamily="34" charset="0"/>
                          <a:cs typeface="Calibri" panose="020F0502020204030204" pitchFamily="34" charset="0"/>
                        </a:rPr>
                        <a:t>: 44</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dirty="0">
                          <a:solidFill>
                            <a:srgbClr val="000000"/>
                          </a:solidFill>
                          <a:latin typeface="Calibri" panose="020F0502020204030204" pitchFamily="34" charset="0"/>
                          <a:cs typeface="Calibri" panose="020F0502020204030204" pitchFamily="34" charset="0"/>
                        </a:rPr>
                        <a:t>: 25</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Brigatinib</a:t>
                      </a:r>
                      <a:r>
                        <a:rPr lang="en-US" sz="900" dirty="0">
                          <a:solidFill>
                            <a:srgbClr val="000000"/>
                          </a:solidFill>
                          <a:latin typeface="Calibri" panose="020F0502020204030204" pitchFamily="34" charset="0"/>
                          <a:cs typeface="Calibri" panose="020F0502020204030204" pitchFamily="34" charset="0"/>
                        </a:rPr>
                        <a:t>: 13</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dirty="0">
                          <a:solidFill>
                            <a:srgbClr val="000000"/>
                          </a:solidFill>
                          <a:latin typeface="Calibri" panose="020F0502020204030204" pitchFamily="34" charset="0"/>
                          <a:cs typeface="Calibri" panose="020F0502020204030204" pitchFamily="34" charset="0"/>
                        </a:rPr>
                        <a:t>: 9</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p>
                      <a:r>
                        <a:rPr lang="en-US" sz="900" b="1" dirty="0">
                          <a:solidFill>
                            <a:srgbClr val="000000"/>
                          </a:solidFill>
                          <a:latin typeface="Calibri" panose="020F0502020204030204" pitchFamily="34" charset="0"/>
                          <a:cs typeface="Calibri" panose="020F0502020204030204" pitchFamily="34" charset="0"/>
                        </a:rPr>
                        <a:t>Increased CK, </a:t>
                      </a:r>
                      <a:r>
                        <a:rPr lang="en-US" sz="900" dirty="0">
                          <a:solidFill>
                            <a:srgbClr val="000000"/>
                          </a:solidFill>
                          <a:latin typeface="Calibri" panose="020F0502020204030204" pitchFamily="34" charset="0"/>
                          <a:cs typeface="Calibri" panose="020F0502020204030204" pitchFamily="34" charset="0"/>
                        </a:rPr>
                        <a:t>cough, hypertension, increased lipase, </a:t>
                      </a:r>
                      <a:r>
                        <a:rPr lang="en-US" sz="900" b="1" dirty="0">
                          <a:solidFill>
                            <a:srgbClr val="000000"/>
                          </a:solidFill>
                          <a:latin typeface="Calibri" panose="020F0502020204030204" pitchFamily="34" charset="0"/>
                          <a:cs typeface="Calibri" panose="020F0502020204030204" pitchFamily="34" charset="0"/>
                        </a:rPr>
                        <a:t>early onset ILD/pneumonitis</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05785610"/>
                  </a:ext>
                </a:extLst>
              </a:tr>
              <a:tr h="505843">
                <a:tc>
                  <a:txBody>
                    <a:bodyPr/>
                    <a:lstStyle/>
                    <a:p>
                      <a:r>
                        <a:rPr lang="en-US" sz="900" b="1" dirty="0">
                          <a:solidFill>
                            <a:srgbClr val="000000"/>
                          </a:solidFill>
                          <a:latin typeface="Calibri" panose="020F0502020204030204" pitchFamily="34" charset="0"/>
                          <a:cs typeface="Calibri" panose="020F0502020204030204" pitchFamily="34" charset="0"/>
                        </a:rPr>
                        <a:t>Ensartinib</a:t>
                      </a:r>
                      <a:r>
                        <a:rPr lang="en-US" sz="900" b="1" baseline="30000" dirty="0">
                          <a:solidFill>
                            <a:srgbClr val="000000"/>
                          </a:solidFill>
                          <a:latin typeface="Calibri" panose="020F0502020204030204" pitchFamily="34" charset="0"/>
                          <a:cs typeface="Calibri" panose="020F0502020204030204" pitchFamily="34" charset="0"/>
                        </a:rPr>
                        <a:t>6</a:t>
                      </a:r>
                    </a:p>
                    <a:p>
                      <a:r>
                        <a:rPr lang="en-US" sz="900" b="0" dirty="0">
                          <a:solidFill>
                            <a:srgbClr val="000000"/>
                          </a:solidFill>
                          <a:latin typeface="Calibri" panose="020F0502020204030204" pitchFamily="34" charset="0"/>
                          <a:cs typeface="Calibri" panose="020F0502020204030204" pitchFamily="34" charset="0"/>
                        </a:rPr>
                        <a:t>225 mg/day PO</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Ensartinib</a:t>
                      </a:r>
                      <a:r>
                        <a:rPr lang="en-US" sz="900" u="none" dirty="0">
                          <a:solidFill>
                            <a:srgbClr val="000000"/>
                          </a:solidFill>
                          <a:latin typeface="Calibri" panose="020F0502020204030204" pitchFamily="34" charset="0"/>
                          <a:cs typeface="Calibri" panose="020F0502020204030204" pitchFamily="34" charset="0"/>
                        </a:rPr>
                        <a:t>:</a:t>
                      </a:r>
                      <a:r>
                        <a:rPr lang="en-US" sz="900" dirty="0">
                          <a:solidFill>
                            <a:srgbClr val="000000"/>
                          </a:solidFill>
                          <a:latin typeface="Calibri" panose="020F0502020204030204" pitchFamily="34" charset="0"/>
                          <a:cs typeface="Calibri" panose="020F0502020204030204" pitchFamily="34" charset="0"/>
                        </a:rPr>
                        <a:t> 7.7</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u="none" dirty="0">
                          <a:solidFill>
                            <a:srgbClr val="000000"/>
                          </a:solidFill>
                          <a:latin typeface="Calibri" panose="020F0502020204030204" pitchFamily="34" charset="0"/>
                          <a:cs typeface="Calibri" panose="020F0502020204030204" pitchFamily="34" charset="0"/>
                        </a:rPr>
                        <a:t>:</a:t>
                      </a:r>
                      <a:r>
                        <a:rPr lang="en-US" sz="900" dirty="0">
                          <a:solidFill>
                            <a:srgbClr val="000000"/>
                          </a:solidFill>
                          <a:latin typeface="Calibri" panose="020F0502020204030204" pitchFamily="34" charset="0"/>
                          <a:cs typeface="Calibri" panose="020F0502020204030204" pitchFamily="34" charset="0"/>
                        </a:rPr>
                        <a:t> 6.1</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Ensartinib</a:t>
                      </a:r>
                      <a:r>
                        <a:rPr lang="en-US" sz="900" dirty="0">
                          <a:solidFill>
                            <a:srgbClr val="000000"/>
                          </a:solidFill>
                          <a:latin typeface="Calibri" panose="020F0502020204030204" pitchFamily="34" charset="0"/>
                          <a:cs typeface="Calibri" panose="020F0502020204030204" pitchFamily="34" charset="0"/>
                        </a:rPr>
                        <a:t>: 24</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dirty="0">
                          <a:solidFill>
                            <a:srgbClr val="000000"/>
                          </a:solidFill>
                          <a:latin typeface="Calibri" panose="020F0502020204030204" pitchFamily="34" charset="0"/>
                          <a:cs typeface="Calibri" panose="020F0502020204030204" pitchFamily="34" charset="0"/>
                        </a:rPr>
                        <a:t>: 20</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pPr algn="ctr"/>
                      <a:r>
                        <a:rPr lang="en-US" sz="900" u="sng" dirty="0">
                          <a:solidFill>
                            <a:srgbClr val="000000"/>
                          </a:solidFill>
                          <a:latin typeface="Calibri" panose="020F0502020204030204" pitchFamily="34" charset="0"/>
                          <a:cs typeface="Calibri" panose="020F0502020204030204" pitchFamily="34" charset="0"/>
                        </a:rPr>
                        <a:t>Ensartinib</a:t>
                      </a:r>
                      <a:r>
                        <a:rPr lang="en-US" sz="900" dirty="0">
                          <a:solidFill>
                            <a:srgbClr val="000000"/>
                          </a:solidFill>
                          <a:latin typeface="Calibri" panose="020F0502020204030204" pitchFamily="34" charset="0"/>
                          <a:cs typeface="Calibri" panose="020F0502020204030204" pitchFamily="34" charset="0"/>
                        </a:rPr>
                        <a:t>: 9</a:t>
                      </a:r>
                    </a:p>
                    <a:p>
                      <a:pPr algn="ctr"/>
                      <a:r>
                        <a:rPr lang="en-US" sz="900" u="sng" dirty="0">
                          <a:solidFill>
                            <a:srgbClr val="000000"/>
                          </a:solidFill>
                          <a:latin typeface="Calibri" panose="020F0502020204030204" pitchFamily="34" charset="0"/>
                          <a:cs typeface="Calibri" panose="020F0502020204030204" pitchFamily="34" charset="0"/>
                        </a:rPr>
                        <a:t>Crizotinib</a:t>
                      </a:r>
                      <a:r>
                        <a:rPr lang="en-US" sz="900" dirty="0">
                          <a:solidFill>
                            <a:srgbClr val="000000"/>
                          </a:solidFill>
                          <a:latin typeface="Calibri" panose="020F0502020204030204" pitchFamily="34" charset="0"/>
                          <a:cs typeface="Calibri" panose="020F0502020204030204" pitchFamily="34" charset="0"/>
                        </a:rPr>
                        <a:t>: 7</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p>
                      <a:r>
                        <a:rPr lang="en-US" sz="900" b="1" dirty="0">
                          <a:solidFill>
                            <a:srgbClr val="000000"/>
                          </a:solidFill>
                          <a:latin typeface="Calibri" panose="020F0502020204030204" pitchFamily="34" charset="0"/>
                          <a:cs typeface="Calibri" panose="020F0502020204030204" pitchFamily="34" charset="0"/>
                        </a:rPr>
                        <a:t>Rash</a:t>
                      </a:r>
                      <a:r>
                        <a:rPr lang="en-US" sz="900" dirty="0">
                          <a:solidFill>
                            <a:srgbClr val="000000"/>
                          </a:solidFill>
                          <a:latin typeface="Calibri" panose="020F0502020204030204" pitchFamily="34" charset="0"/>
                          <a:cs typeface="Calibri" panose="020F0502020204030204" pitchFamily="34" charset="0"/>
                        </a:rPr>
                        <a:t> (all grade 68%, grade 1/2 ~60%), pruritus, pyrexia</a:t>
                      </a:r>
                    </a:p>
                  </a:txBody>
                  <a:tcPr marL="51483" marR="51483" marT="25741" marB="25741"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892928333"/>
                  </a:ext>
                </a:extLst>
              </a:tr>
            </a:tbl>
          </a:graphicData>
        </a:graphic>
      </p:graphicFrame>
      <p:sp>
        <p:nvSpPr>
          <p:cNvPr id="8" name="Rectangle 8">
            <a:extLst>
              <a:ext uri="{FF2B5EF4-FFF2-40B4-BE49-F238E27FC236}">
                <a16:creationId xmlns:a16="http://schemas.microsoft.com/office/drawing/2014/main" id="{187ADC9B-1200-BD4E-95E7-89D323C3820A}"/>
              </a:ext>
            </a:extLst>
          </p:cNvPr>
          <p:cNvSpPr>
            <a:spLocks noChangeArrowheads="1"/>
          </p:cNvSpPr>
          <p:nvPr/>
        </p:nvSpPr>
        <p:spPr bwMode="auto">
          <a:xfrm>
            <a:off x="6428230" y="4221561"/>
            <a:ext cx="184731" cy="21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defTabSz="514830" fontAlgn="auto">
              <a:lnSpc>
                <a:spcPct val="100000"/>
              </a:lnSpc>
              <a:spcBef>
                <a:spcPct val="0"/>
              </a:spcBef>
              <a:spcAft>
                <a:spcPct val="0"/>
              </a:spcAft>
              <a:buClrTx/>
              <a:buNone/>
              <a:defRPr/>
            </a:pPr>
            <a:endParaRPr lang="en-US" altLang="en-US" sz="788" dirty="0">
              <a:solidFill>
                <a:srgbClr val="455560"/>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9" name="Text Placeholder 5">
            <a:extLst>
              <a:ext uri="{FF2B5EF4-FFF2-40B4-BE49-F238E27FC236}">
                <a16:creationId xmlns:a16="http://schemas.microsoft.com/office/drawing/2014/main" id="{98D7F6B4-9F38-45A1-A4B5-9EA95E066FAE}"/>
              </a:ext>
            </a:extLst>
          </p:cNvPr>
          <p:cNvSpPr txBox="1">
            <a:spLocks/>
          </p:cNvSpPr>
          <p:nvPr/>
        </p:nvSpPr>
        <p:spPr>
          <a:xfrm>
            <a:off x="3717615" y="4783425"/>
            <a:ext cx="3097014" cy="121570"/>
          </a:xfrm>
          <a:prstGeom prst="rect">
            <a:avLst/>
          </a:prstGeom>
        </p:spPr>
        <p:txBody>
          <a:bodyPr vert="horz" lIns="0" tIns="0" rIns="0" bIns="0" rtlCol="0" anchor="b">
            <a:noAutofit/>
          </a:bodyPr>
          <a:lstStyle>
            <a:lvl1pPr marL="0" indent="0" algn="l" defTabSz="1219170" rtl="0" eaLnBrk="1" latinLnBrk="0" hangingPunct="1">
              <a:lnSpc>
                <a:spcPct val="90000"/>
              </a:lnSpc>
              <a:spcBef>
                <a:spcPts val="800"/>
              </a:spcBef>
              <a:buClr>
                <a:schemeClr val="accent6"/>
              </a:buClr>
              <a:buSzPct val="100000"/>
              <a:buFont typeface="Haas Grot Disp 75 Bold" panose="020D0804030502050203" pitchFamily="34" charset="0"/>
              <a:buNone/>
              <a:defRPr sz="900" b="0" kern="1200" spc="0" baseline="0">
                <a:solidFill>
                  <a:schemeClr val="tx2">
                    <a:lumMod val="75000"/>
                  </a:schemeClr>
                </a:solidFill>
                <a:effectLst/>
                <a:latin typeface="+mn-lt"/>
                <a:ea typeface="+mn-ea"/>
                <a:cs typeface="+mn-cs"/>
              </a:defRPr>
            </a:lvl1pPr>
            <a:lvl2pPr marL="990575" indent="-380990" algn="l" defTabSz="1219170" rtl="0" eaLnBrk="1" latinLnBrk="0" hangingPunct="1">
              <a:lnSpc>
                <a:spcPct val="90000"/>
              </a:lnSpc>
              <a:spcBef>
                <a:spcPts val="800"/>
              </a:spcBef>
              <a:buClr>
                <a:schemeClr val="accent6"/>
              </a:buClr>
              <a:buFont typeface="Arial" panose="020B0604020202020204" pitchFamily="34" charset="0"/>
              <a:buChar char="–"/>
              <a:defRPr sz="2400" kern="1200" spc="0" baseline="0">
                <a:solidFill>
                  <a:schemeClr val="tx2">
                    <a:lumMod val="75000"/>
                  </a:schemeClr>
                </a:solidFill>
                <a:effectLst/>
                <a:latin typeface="+mn-lt"/>
                <a:ea typeface="+mn-ea"/>
                <a:cs typeface="+mn-cs"/>
              </a:defRPr>
            </a:lvl2pPr>
            <a:lvl3pPr marL="1523962" indent="-304792" algn="l" defTabSz="1219170" rtl="0" eaLnBrk="1" latinLnBrk="0" hangingPunct="1">
              <a:lnSpc>
                <a:spcPct val="90000"/>
              </a:lnSpc>
              <a:spcBef>
                <a:spcPts val="800"/>
              </a:spcBef>
              <a:buClr>
                <a:schemeClr val="accent6"/>
              </a:buClr>
              <a:buFont typeface="Arial" panose="020B0604020202020204" pitchFamily="34" charset="0"/>
              <a:buChar char="•"/>
              <a:defRPr sz="2100" kern="1200" spc="0" baseline="0">
                <a:solidFill>
                  <a:schemeClr val="tx2">
                    <a:lumMod val="75000"/>
                  </a:schemeClr>
                </a:solidFill>
                <a:effectLst/>
                <a:latin typeface="+mn-lt"/>
                <a:ea typeface="+mn-ea"/>
                <a:cs typeface="+mn-cs"/>
              </a:defRPr>
            </a:lvl3pPr>
            <a:lvl4pPr marL="2133547" indent="-304792" algn="l" defTabSz="1219170" rtl="0" eaLnBrk="1" latinLnBrk="0" hangingPunct="1">
              <a:lnSpc>
                <a:spcPct val="90000"/>
              </a:lnSpc>
              <a:spcBef>
                <a:spcPts val="800"/>
              </a:spcBef>
              <a:buClr>
                <a:schemeClr val="accent6"/>
              </a:buClr>
              <a:buFont typeface="Arial" panose="020B0604020202020204" pitchFamily="34" charset="0"/>
              <a:buChar char="–"/>
              <a:defRPr sz="1900" kern="1200" spc="0" baseline="0">
                <a:solidFill>
                  <a:schemeClr val="tx2">
                    <a:lumMod val="75000"/>
                  </a:schemeClr>
                </a:solidFill>
                <a:effectLst/>
                <a:latin typeface="+mn-lt"/>
                <a:ea typeface="+mn-ea"/>
                <a:cs typeface="+mn-cs"/>
              </a:defRPr>
            </a:lvl4pPr>
            <a:lvl5pPr marL="2743131" indent="-304792" algn="l" defTabSz="1219170" rtl="0" eaLnBrk="1" latinLnBrk="0" hangingPunct="1">
              <a:lnSpc>
                <a:spcPct val="90000"/>
              </a:lnSpc>
              <a:spcBef>
                <a:spcPts val="800"/>
              </a:spcBef>
              <a:buClr>
                <a:schemeClr val="accent6"/>
              </a:buClr>
              <a:buFont typeface="Arial" panose="020B0604020202020204" pitchFamily="34" charset="0"/>
              <a:buChar char="»"/>
              <a:defRPr sz="1900" kern="1200" spc="0" baseline="0">
                <a:solidFill>
                  <a:schemeClr val="tx2">
                    <a:lumMod val="75000"/>
                  </a:schemeClr>
                </a:solidFill>
                <a:effectLst/>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a:lstStyle>
          <a:p>
            <a:pPr defTabSz="686424" fontAlgn="auto">
              <a:spcBef>
                <a:spcPts val="450"/>
              </a:spcBef>
              <a:spcAft>
                <a:spcPts val="0"/>
              </a:spcAft>
              <a:buClr>
                <a:srgbClr val="682E74"/>
              </a:buClr>
              <a:defRPr/>
            </a:pPr>
            <a:r>
              <a:rPr lang="en-GB" sz="619" dirty="0">
                <a:solidFill>
                  <a:srgbClr val="455560"/>
                </a:solidFill>
                <a:latin typeface="Calibri" panose="020F0502020204030204" pitchFamily="34" charset="0"/>
                <a:cs typeface="Calibri" panose="020F0502020204030204" pitchFamily="34" charset="0"/>
              </a:rPr>
              <a:t>Updated from slide presented by Lovly, ESMO Virtual Congress 2020</a:t>
            </a:r>
            <a:r>
              <a:rPr lang="en-US" sz="619" dirty="0">
                <a:solidFill>
                  <a:srgbClr val="455560"/>
                </a:solidFill>
                <a:latin typeface="Calibri" panose="020F0502020204030204" pitchFamily="34" charset="0"/>
                <a:cs typeface="Calibri" panose="020F0502020204030204" pitchFamily="34" charset="0"/>
              </a:rPr>
              <a:t>.</a:t>
            </a:r>
            <a:endParaRPr lang="en-GB" sz="619" dirty="0">
              <a:solidFill>
                <a:srgbClr val="4555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740A7981-42DB-404D-87C5-6444BC31BB09}"/>
              </a:ext>
            </a:extLst>
          </p:cNvPr>
          <p:cNvSpPr txBox="1"/>
          <p:nvPr/>
        </p:nvSpPr>
        <p:spPr bwMode="auto">
          <a:xfrm>
            <a:off x="0" y="4686603"/>
            <a:ext cx="6055465" cy="28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defTabSz="514830" fontAlgn="auto">
              <a:spcBef>
                <a:spcPts val="0"/>
              </a:spcBef>
              <a:defRPr/>
            </a:pPr>
            <a:r>
              <a:rPr lang="en-GB" sz="619"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1. </a:t>
            </a:r>
            <a:r>
              <a:rPr lang="en-US" sz="619"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Shaw. NEJM. 2020;383:2018.</a:t>
            </a:r>
            <a:r>
              <a:rPr lang="en-GB" sz="619"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 2. Peters. NEJM</a:t>
            </a:r>
            <a:r>
              <a:rPr lang="en-GB" sz="619" i="1"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 </a:t>
            </a:r>
            <a:r>
              <a:rPr lang="en-GB" sz="619"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2017;377:829. 3. Mok. Ann Oncol. 2020;31:1056. </a:t>
            </a:r>
          </a:p>
          <a:p>
            <a:pPr defTabSz="514830" fontAlgn="auto">
              <a:spcBef>
                <a:spcPts val="0"/>
              </a:spcBef>
              <a:defRPr/>
            </a:pPr>
            <a:r>
              <a:rPr lang="en-GB" sz="619"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4. Camidge. NEJM. 2018;379:21 5. Camidge. J Thorac Oncol. 2021;16:2091. 6. </a:t>
            </a:r>
            <a:r>
              <a:rPr lang="en-GB" altLang="es-ES" sz="619"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rPr>
              <a:t>Horn. JAMA Oncol. 2021;7:1617. </a:t>
            </a:r>
            <a:endParaRPr lang="en-GB" sz="619" dirty="0">
              <a:solidFill>
                <a:srgbClr val="455560"/>
              </a:solidFill>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3" name="Picture 2" descr="A logo for a fitness center&#10;&#10;Description automatically generated">
            <a:extLst>
              <a:ext uri="{FF2B5EF4-FFF2-40B4-BE49-F238E27FC236}">
                <a16:creationId xmlns:a16="http://schemas.microsoft.com/office/drawing/2014/main" id="{07CDE854-3BD3-A095-B48B-AC1D465058A8}"/>
              </a:ext>
            </a:extLst>
          </p:cNvPr>
          <p:cNvPicPr>
            <a:picLocks noChangeAspect="1"/>
          </p:cNvPicPr>
          <p:nvPr/>
        </p:nvPicPr>
        <p:blipFill>
          <a:blip r:embed="rId3"/>
          <a:stretch>
            <a:fillRect/>
          </a:stretch>
        </p:blipFill>
        <p:spPr>
          <a:xfrm>
            <a:off x="7697019" y="4716092"/>
            <a:ext cx="908868" cy="225577"/>
          </a:xfrm>
          <a:prstGeom prst="rect">
            <a:avLst/>
          </a:prstGeom>
        </p:spPr>
      </p:pic>
    </p:spTree>
    <p:extLst>
      <p:ext uri="{BB962C8B-B14F-4D97-AF65-F5344CB8AC3E}">
        <p14:creationId xmlns:p14="http://schemas.microsoft.com/office/powerpoint/2010/main" val="164589799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393" name="Group 10">
            <a:extLst>
              <a:ext uri="{FF2B5EF4-FFF2-40B4-BE49-F238E27FC236}">
                <a16:creationId xmlns:a16="http://schemas.microsoft.com/office/drawing/2014/main" id="{EAD669A1-9B07-D583-88B3-2D410A023483}"/>
              </a:ext>
            </a:extLst>
          </p:cNvPr>
          <p:cNvGrpSpPr>
            <a:grpSpLocks/>
          </p:cNvGrpSpPr>
          <p:nvPr/>
        </p:nvGrpSpPr>
        <p:grpSpPr bwMode="auto">
          <a:xfrm>
            <a:off x="1197028" y="2487136"/>
            <a:ext cx="1633859" cy="1604969"/>
            <a:chOff x="76200" y="3379113"/>
            <a:chExt cx="2176839" cy="2138664"/>
          </a:xfrm>
        </p:grpSpPr>
        <p:grpSp>
          <p:nvGrpSpPr>
            <p:cNvPr id="60028" name="Group 9">
              <a:extLst>
                <a:ext uri="{FF2B5EF4-FFF2-40B4-BE49-F238E27FC236}">
                  <a16:creationId xmlns:a16="http://schemas.microsoft.com/office/drawing/2014/main" id="{7974F7EA-40E4-D046-ED6E-AAB440A313E2}"/>
                </a:ext>
              </a:extLst>
            </p:cNvPr>
            <p:cNvGrpSpPr>
              <a:grpSpLocks/>
            </p:cNvGrpSpPr>
            <p:nvPr/>
          </p:nvGrpSpPr>
          <p:grpSpPr bwMode="auto">
            <a:xfrm>
              <a:off x="76200" y="3379113"/>
              <a:ext cx="2176839" cy="461727"/>
              <a:chOff x="494678" y="3379113"/>
              <a:chExt cx="2176839" cy="461727"/>
            </a:xfrm>
          </p:grpSpPr>
          <p:sp>
            <p:nvSpPr>
              <p:cNvPr id="2" name="Rounded Rectangle 1">
                <a:extLst>
                  <a:ext uri="{FF2B5EF4-FFF2-40B4-BE49-F238E27FC236}">
                    <a16:creationId xmlns:a16="http://schemas.microsoft.com/office/drawing/2014/main" id="{252ED3CF-01EC-4A23-607B-4F163CB35518}"/>
                  </a:ext>
                </a:extLst>
              </p:cNvPr>
              <p:cNvSpPr>
                <a:spLocks noChangeArrowheads="1"/>
              </p:cNvSpPr>
              <p:nvPr/>
            </p:nvSpPr>
            <p:spPr bwMode="auto">
              <a:xfrm>
                <a:off x="494678" y="3425165"/>
                <a:ext cx="787536"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EML4</a:t>
                </a:r>
              </a:p>
            </p:txBody>
          </p:sp>
          <p:sp>
            <p:nvSpPr>
              <p:cNvPr id="767" name="Rounded Rectangle 766">
                <a:extLst>
                  <a:ext uri="{FF2B5EF4-FFF2-40B4-BE49-F238E27FC236}">
                    <a16:creationId xmlns:a16="http://schemas.microsoft.com/office/drawing/2014/main" id="{761F7C94-A999-D8F7-2702-8769DB9CE5CE}"/>
                  </a:ext>
                </a:extLst>
              </p:cNvPr>
              <p:cNvSpPr>
                <a:spLocks noChangeArrowheads="1"/>
              </p:cNvSpPr>
              <p:nvPr/>
            </p:nvSpPr>
            <p:spPr bwMode="auto">
              <a:xfrm>
                <a:off x="1282214" y="3425165"/>
                <a:ext cx="1389303"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b="1" dirty="0">
                  <a:solidFill>
                    <a:prstClr val="black"/>
                  </a:solidFill>
                  <a:latin typeface="Calibri"/>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32B3866E-2D30-CA42-3B36-3107E0B4418D}"/>
                  </a:ext>
                </a:extLst>
              </p:cNvPr>
              <p:cNvSpPr txBox="1"/>
              <p:nvPr/>
            </p:nvSpPr>
            <p:spPr>
              <a:xfrm>
                <a:off x="1447343" y="3425165"/>
                <a:ext cx="570666" cy="369279"/>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ALK</a:t>
                </a:r>
              </a:p>
            </p:txBody>
          </p:sp>
          <p:grpSp>
            <p:nvGrpSpPr>
              <p:cNvPr id="60060" name="Group 8">
                <a:extLst>
                  <a:ext uri="{FF2B5EF4-FFF2-40B4-BE49-F238E27FC236}">
                    <a16:creationId xmlns:a16="http://schemas.microsoft.com/office/drawing/2014/main" id="{7AD11647-A956-EA90-612A-AFF8687990B5}"/>
                  </a:ext>
                </a:extLst>
              </p:cNvPr>
              <p:cNvGrpSpPr>
                <a:grpSpLocks/>
              </p:cNvGrpSpPr>
              <p:nvPr/>
            </p:nvGrpSpPr>
            <p:grpSpPr bwMode="auto">
              <a:xfrm>
                <a:off x="1950846" y="3379113"/>
                <a:ext cx="696675" cy="461727"/>
                <a:chOff x="2676591" y="4982399"/>
                <a:chExt cx="696675" cy="461727"/>
              </a:xfrm>
            </p:grpSpPr>
            <p:sp>
              <p:nvSpPr>
                <p:cNvPr id="771" name="Rounded Rectangle 770">
                  <a:extLst>
                    <a:ext uri="{FF2B5EF4-FFF2-40B4-BE49-F238E27FC236}">
                      <a16:creationId xmlns:a16="http://schemas.microsoft.com/office/drawing/2014/main" id="{893D8C7D-88D3-66A9-1233-F56A8AADD7E6}"/>
                    </a:ext>
                  </a:extLst>
                </p:cNvPr>
                <p:cNvSpPr/>
                <p:nvPr/>
              </p:nvSpPr>
              <p:spPr>
                <a:xfrm>
                  <a:off x="2731984" y="5028451"/>
                  <a:ext cx="585889" cy="338246"/>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defTabSz="686440" fontAlgn="auto">
                    <a:spcBef>
                      <a:spcPts val="0"/>
                    </a:spcBef>
                    <a:spcAft>
                      <a:spcPts val="0"/>
                    </a:spcAft>
                    <a:defRPr/>
                  </a:pPr>
                  <a:endParaRPr lang="en-US" sz="1351" b="1" dirty="0">
                    <a:solidFill>
                      <a:prstClr val="black"/>
                    </a:solidFill>
                    <a:latin typeface="Calibri"/>
                  </a:endParaRPr>
                </a:p>
              </p:txBody>
            </p:sp>
            <p:sp>
              <p:nvSpPr>
                <p:cNvPr id="5" name="TextBox 4">
                  <a:extLst>
                    <a:ext uri="{FF2B5EF4-FFF2-40B4-BE49-F238E27FC236}">
                      <a16:creationId xmlns:a16="http://schemas.microsoft.com/office/drawing/2014/main" id="{A736419B-548A-6FDC-5AC6-9D95EFC89462}"/>
                    </a:ext>
                  </a:extLst>
                </p:cNvPr>
                <p:cNvSpPr txBox="1"/>
                <p:nvPr/>
              </p:nvSpPr>
              <p:spPr>
                <a:xfrm>
                  <a:off x="2676591" y="4982399"/>
                  <a:ext cx="696675" cy="461727"/>
                </a:xfrm>
                <a:prstGeom prst="rect">
                  <a:avLst/>
                </a:prstGeom>
                <a:noFill/>
                <a:ln w="12700">
                  <a:noFill/>
                </a:ln>
              </p:spPr>
              <p:txBody>
                <a:bodyPr wrap="none">
                  <a:spAutoFit/>
                </a:bodyPr>
                <a:lstStyle/>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Kinase</a:t>
                  </a:r>
                </a:p>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Domain</a:t>
                  </a:r>
                </a:p>
              </p:txBody>
            </p:sp>
          </p:grpSp>
        </p:grpSp>
        <p:grpSp>
          <p:nvGrpSpPr>
            <p:cNvPr id="60029" name="Group 799">
              <a:extLst>
                <a:ext uri="{FF2B5EF4-FFF2-40B4-BE49-F238E27FC236}">
                  <a16:creationId xmlns:a16="http://schemas.microsoft.com/office/drawing/2014/main" id="{44D80F65-A867-D4C7-AE8A-851F9901022F}"/>
                </a:ext>
              </a:extLst>
            </p:cNvPr>
            <p:cNvGrpSpPr>
              <a:grpSpLocks/>
            </p:cNvGrpSpPr>
            <p:nvPr/>
          </p:nvGrpSpPr>
          <p:grpSpPr bwMode="auto">
            <a:xfrm>
              <a:off x="76200" y="3798347"/>
              <a:ext cx="2176839" cy="461727"/>
              <a:chOff x="494678" y="3379247"/>
              <a:chExt cx="2176839" cy="461727"/>
            </a:xfrm>
          </p:grpSpPr>
          <p:sp>
            <p:nvSpPr>
              <p:cNvPr id="801" name="Rounded Rectangle 800">
                <a:extLst>
                  <a:ext uri="{FF2B5EF4-FFF2-40B4-BE49-F238E27FC236}">
                    <a16:creationId xmlns:a16="http://schemas.microsoft.com/office/drawing/2014/main" id="{2D6265B9-6532-D400-605F-CC281B0F19AF}"/>
                  </a:ext>
                </a:extLst>
              </p:cNvPr>
              <p:cNvSpPr>
                <a:spLocks noChangeArrowheads="1"/>
              </p:cNvSpPr>
              <p:nvPr/>
            </p:nvSpPr>
            <p:spPr bwMode="auto">
              <a:xfrm>
                <a:off x="494678" y="3425299"/>
                <a:ext cx="787536"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EML4</a:t>
                </a:r>
              </a:p>
            </p:txBody>
          </p:sp>
          <p:sp>
            <p:nvSpPr>
              <p:cNvPr id="802" name="Rounded Rectangle 801">
                <a:extLst>
                  <a:ext uri="{FF2B5EF4-FFF2-40B4-BE49-F238E27FC236}">
                    <a16:creationId xmlns:a16="http://schemas.microsoft.com/office/drawing/2014/main" id="{AF24F531-327B-0E40-CE93-25B5B1C1DB1F}"/>
                  </a:ext>
                </a:extLst>
              </p:cNvPr>
              <p:cNvSpPr>
                <a:spLocks noChangeArrowheads="1"/>
              </p:cNvSpPr>
              <p:nvPr/>
            </p:nvSpPr>
            <p:spPr bwMode="auto">
              <a:xfrm>
                <a:off x="1282214" y="3425299"/>
                <a:ext cx="1389303"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b="1" dirty="0">
                  <a:solidFill>
                    <a:prstClr val="black"/>
                  </a:solidFill>
                  <a:latin typeface="Calibri"/>
                  <a:ea typeface="ＭＳ Ｐゴシック" panose="020B0600070205080204" pitchFamily="34" charset="-128"/>
                  <a:cs typeface="+mn-cs"/>
                </a:endParaRPr>
              </a:p>
            </p:txBody>
          </p:sp>
          <p:sp>
            <p:nvSpPr>
              <p:cNvPr id="803" name="TextBox 802">
                <a:extLst>
                  <a:ext uri="{FF2B5EF4-FFF2-40B4-BE49-F238E27FC236}">
                    <a16:creationId xmlns:a16="http://schemas.microsoft.com/office/drawing/2014/main" id="{9D08E195-FA30-3E69-F924-B75739B52618}"/>
                  </a:ext>
                </a:extLst>
              </p:cNvPr>
              <p:cNvSpPr txBox="1"/>
              <p:nvPr/>
            </p:nvSpPr>
            <p:spPr>
              <a:xfrm>
                <a:off x="1447343" y="3425299"/>
                <a:ext cx="570666" cy="369279"/>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ALK</a:t>
                </a:r>
              </a:p>
            </p:txBody>
          </p:sp>
          <p:grpSp>
            <p:nvGrpSpPr>
              <p:cNvPr id="60054" name="Group 803">
                <a:extLst>
                  <a:ext uri="{FF2B5EF4-FFF2-40B4-BE49-F238E27FC236}">
                    <a16:creationId xmlns:a16="http://schemas.microsoft.com/office/drawing/2014/main" id="{B4737E52-D2ED-378E-2787-9CE5AC1BE9AC}"/>
                  </a:ext>
                </a:extLst>
              </p:cNvPr>
              <p:cNvGrpSpPr>
                <a:grpSpLocks/>
              </p:cNvGrpSpPr>
              <p:nvPr/>
            </p:nvGrpSpPr>
            <p:grpSpPr bwMode="auto">
              <a:xfrm>
                <a:off x="1950846" y="3379247"/>
                <a:ext cx="696675" cy="461727"/>
                <a:chOff x="2676591" y="4982533"/>
                <a:chExt cx="696675" cy="461727"/>
              </a:xfrm>
            </p:grpSpPr>
            <p:sp>
              <p:nvSpPr>
                <p:cNvPr id="805" name="Rounded Rectangle 804">
                  <a:extLst>
                    <a:ext uri="{FF2B5EF4-FFF2-40B4-BE49-F238E27FC236}">
                      <a16:creationId xmlns:a16="http://schemas.microsoft.com/office/drawing/2014/main" id="{4C7E235B-013E-4069-531D-ADBB229528E0}"/>
                    </a:ext>
                  </a:extLst>
                </p:cNvPr>
                <p:cNvSpPr/>
                <p:nvPr/>
              </p:nvSpPr>
              <p:spPr>
                <a:xfrm>
                  <a:off x="2731984" y="5028585"/>
                  <a:ext cx="585889" cy="338246"/>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defTabSz="686440" fontAlgn="auto">
                    <a:spcBef>
                      <a:spcPts val="0"/>
                    </a:spcBef>
                    <a:spcAft>
                      <a:spcPts val="0"/>
                    </a:spcAft>
                    <a:defRPr/>
                  </a:pPr>
                  <a:endParaRPr lang="en-US" sz="1351" b="1" dirty="0">
                    <a:solidFill>
                      <a:prstClr val="black"/>
                    </a:solidFill>
                    <a:latin typeface="Calibri"/>
                  </a:endParaRPr>
                </a:p>
              </p:txBody>
            </p:sp>
            <p:sp>
              <p:nvSpPr>
                <p:cNvPr id="806" name="TextBox 805">
                  <a:extLst>
                    <a:ext uri="{FF2B5EF4-FFF2-40B4-BE49-F238E27FC236}">
                      <a16:creationId xmlns:a16="http://schemas.microsoft.com/office/drawing/2014/main" id="{8FC40B4D-8260-817E-867F-5EDDF19F7C6E}"/>
                    </a:ext>
                  </a:extLst>
                </p:cNvPr>
                <p:cNvSpPr txBox="1"/>
                <p:nvPr/>
              </p:nvSpPr>
              <p:spPr>
                <a:xfrm>
                  <a:off x="2676591" y="4982533"/>
                  <a:ext cx="696675" cy="461727"/>
                </a:xfrm>
                <a:prstGeom prst="rect">
                  <a:avLst/>
                </a:prstGeom>
                <a:noFill/>
                <a:ln w="12700">
                  <a:noFill/>
                </a:ln>
              </p:spPr>
              <p:txBody>
                <a:bodyPr wrap="none">
                  <a:spAutoFit/>
                </a:bodyPr>
                <a:lstStyle/>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Kinase</a:t>
                  </a:r>
                </a:p>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Domain</a:t>
                  </a:r>
                </a:p>
              </p:txBody>
            </p:sp>
          </p:grpSp>
        </p:grpSp>
        <p:grpSp>
          <p:nvGrpSpPr>
            <p:cNvPr id="60030" name="Group 806">
              <a:extLst>
                <a:ext uri="{FF2B5EF4-FFF2-40B4-BE49-F238E27FC236}">
                  <a16:creationId xmlns:a16="http://schemas.microsoft.com/office/drawing/2014/main" id="{CF030AC9-BF1F-236D-775E-58FD8366CDB8}"/>
                </a:ext>
              </a:extLst>
            </p:cNvPr>
            <p:cNvGrpSpPr>
              <a:grpSpLocks/>
            </p:cNvGrpSpPr>
            <p:nvPr/>
          </p:nvGrpSpPr>
          <p:grpSpPr bwMode="auto">
            <a:xfrm>
              <a:off x="76200" y="4217581"/>
              <a:ext cx="2176839" cy="461727"/>
              <a:chOff x="494678" y="3379381"/>
              <a:chExt cx="2176839" cy="461727"/>
            </a:xfrm>
          </p:grpSpPr>
          <p:sp>
            <p:nvSpPr>
              <p:cNvPr id="808" name="Rounded Rectangle 807">
                <a:extLst>
                  <a:ext uri="{FF2B5EF4-FFF2-40B4-BE49-F238E27FC236}">
                    <a16:creationId xmlns:a16="http://schemas.microsoft.com/office/drawing/2014/main" id="{1648B7B6-E8A5-8B9A-8471-6484486A93E4}"/>
                  </a:ext>
                </a:extLst>
              </p:cNvPr>
              <p:cNvSpPr>
                <a:spLocks noChangeArrowheads="1"/>
              </p:cNvSpPr>
              <p:nvPr/>
            </p:nvSpPr>
            <p:spPr bwMode="auto">
              <a:xfrm>
                <a:off x="494678" y="3425433"/>
                <a:ext cx="787536"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EML4</a:t>
                </a:r>
              </a:p>
            </p:txBody>
          </p:sp>
          <p:sp>
            <p:nvSpPr>
              <p:cNvPr id="809" name="Rounded Rectangle 808">
                <a:extLst>
                  <a:ext uri="{FF2B5EF4-FFF2-40B4-BE49-F238E27FC236}">
                    <a16:creationId xmlns:a16="http://schemas.microsoft.com/office/drawing/2014/main" id="{C8534DF2-425C-F048-7661-A022886208CC}"/>
                  </a:ext>
                </a:extLst>
              </p:cNvPr>
              <p:cNvSpPr>
                <a:spLocks noChangeArrowheads="1"/>
              </p:cNvSpPr>
              <p:nvPr/>
            </p:nvSpPr>
            <p:spPr bwMode="auto">
              <a:xfrm>
                <a:off x="1282214" y="3425433"/>
                <a:ext cx="1389303"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b="1" dirty="0">
                  <a:solidFill>
                    <a:prstClr val="black"/>
                  </a:solidFill>
                  <a:latin typeface="Calibri"/>
                  <a:ea typeface="ＭＳ Ｐゴシック" panose="020B0600070205080204" pitchFamily="34" charset="-128"/>
                  <a:cs typeface="+mn-cs"/>
                </a:endParaRPr>
              </a:p>
            </p:txBody>
          </p:sp>
          <p:sp>
            <p:nvSpPr>
              <p:cNvPr id="810" name="TextBox 809">
                <a:extLst>
                  <a:ext uri="{FF2B5EF4-FFF2-40B4-BE49-F238E27FC236}">
                    <a16:creationId xmlns:a16="http://schemas.microsoft.com/office/drawing/2014/main" id="{00EDC7FF-B63B-D47C-2A06-FD8E4853CE3C}"/>
                  </a:ext>
                </a:extLst>
              </p:cNvPr>
              <p:cNvSpPr txBox="1"/>
              <p:nvPr/>
            </p:nvSpPr>
            <p:spPr>
              <a:xfrm>
                <a:off x="1447343" y="3425433"/>
                <a:ext cx="570666" cy="369279"/>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ALK</a:t>
                </a:r>
              </a:p>
            </p:txBody>
          </p:sp>
          <p:grpSp>
            <p:nvGrpSpPr>
              <p:cNvPr id="60048" name="Group 810">
                <a:extLst>
                  <a:ext uri="{FF2B5EF4-FFF2-40B4-BE49-F238E27FC236}">
                    <a16:creationId xmlns:a16="http://schemas.microsoft.com/office/drawing/2014/main" id="{98688A51-3B62-2B76-5FF6-B62DA4953B51}"/>
                  </a:ext>
                </a:extLst>
              </p:cNvPr>
              <p:cNvGrpSpPr>
                <a:grpSpLocks/>
              </p:cNvGrpSpPr>
              <p:nvPr/>
            </p:nvGrpSpPr>
            <p:grpSpPr bwMode="auto">
              <a:xfrm>
                <a:off x="1950846" y="3379381"/>
                <a:ext cx="696675" cy="461727"/>
                <a:chOff x="2676591" y="4982667"/>
                <a:chExt cx="696675" cy="461727"/>
              </a:xfrm>
            </p:grpSpPr>
            <p:sp>
              <p:nvSpPr>
                <p:cNvPr id="812" name="Rounded Rectangle 811">
                  <a:extLst>
                    <a:ext uri="{FF2B5EF4-FFF2-40B4-BE49-F238E27FC236}">
                      <a16:creationId xmlns:a16="http://schemas.microsoft.com/office/drawing/2014/main" id="{C083C387-BFAE-140C-BE6E-11BEF7006543}"/>
                    </a:ext>
                  </a:extLst>
                </p:cNvPr>
                <p:cNvSpPr/>
                <p:nvPr/>
              </p:nvSpPr>
              <p:spPr>
                <a:xfrm>
                  <a:off x="2731984" y="5028719"/>
                  <a:ext cx="585889" cy="338246"/>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defTabSz="686440" fontAlgn="auto">
                    <a:spcBef>
                      <a:spcPts val="0"/>
                    </a:spcBef>
                    <a:spcAft>
                      <a:spcPts val="0"/>
                    </a:spcAft>
                    <a:defRPr/>
                  </a:pPr>
                  <a:endParaRPr lang="en-US" sz="1351" b="1" dirty="0">
                    <a:solidFill>
                      <a:prstClr val="black"/>
                    </a:solidFill>
                    <a:latin typeface="Calibri"/>
                  </a:endParaRPr>
                </a:p>
              </p:txBody>
            </p:sp>
            <p:sp>
              <p:nvSpPr>
                <p:cNvPr id="813" name="TextBox 812">
                  <a:extLst>
                    <a:ext uri="{FF2B5EF4-FFF2-40B4-BE49-F238E27FC236}">
                      <a16:creationId xmlns:a16="http://schemas.microsoft.com/office/drawing/2014/main" id="{3360B78A-C99A-E00E-5985-0AEBD67A4974}"/>
                    </a:ext>
                  </a:extLst>
                </p:cNvPr>
                <p:cNvSpPr txBox="1"/>
                <p:nvPr/>
              </p:nvSpPr>
              <p:spPr>
                <a:xfrm>
                  <a:off x="2676591" y="4982667"/>
                  <a:ext cx="696675" cy="461727"/>
                </a:xfrm>
                <a:prstGeom prst="rect">
                  <a:avLst/>
                </a:prstGeom>
                <a:noFill/>
                <a:ln w="12700">
                  <a:noFill/>
                </a:ln>
              </p:spPr>
              <p:txBody>
                <a:bodyPr wrap="none">
                  <a:spAutoFit/>
                </a:bodyPr>
                <a:lstStyle/>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Kinase</a:t>
                  </a:r>
                </a:p>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Domain</a:t>
                  </a:r>
                </a:p>
              </p:txBody>
            </p:sp>
          </p:grpSp>
        </p:grpSp>
        <p:grpSp>
          <p:nvGrpSpPr>
            <p:cNvPr id="60031" name="Group 813">
              <a:extLst>
                <a:ext uri="{FF2B5EF4-FFF2-40B4-BE49-F238E27FC236}">
                  <a16:creationId xmlns:a16="http://schemas.microsoft.com/office/drawing/2014/main" id="{846C8F60-02D3-117B-2F29-1C2B757C0DC7}"/>
                </a:ext>
              </a:extLst>
            </p:cNvPr>
            <p:cNvGrpSpPr>
              <a:grpSpLocks/>
            </p:cNvGrpSpPr>
            <p:nvPr/>
          </p:nvGrpSpPr>
          <p:grpSpPr bwMode="auto">
            <a:xfrm>
              <a:off x="76200" y="4636816"/>
              <a:ext cx="2176839" cy="461727"/>
              <a:chOff x="494678" y="3379516"/>
              <a:chExt cx="2176839" cy="461727"/>
            </a:xfrm>
          </p:grpSpPr>
          <p:sp>
            <p:nvSpPr>
              <p:cNvPr id="815" name="Rounded Rectangle 814">
                <a:extLst>
                  <a:ext uri="{FF2B5EF4-FFF2-40B4-BE49-F238E27FC236}">
                    <a16:creationId xmlns:a16="http://schemas.microsoft.com/office/drawing/2014/main" id="{6FE69FA9-04C9-2942-FBB6-5BBEBE1EA50E}"/>
                  </a:ext>
                </a:extLst>
              </p:cNvPr>
              <p:cNvSpPr>
                <a:spLocks noChangeArrowheads="1"/>
              </p:cNvSpPr>
              <p:nvPr/>
            </p:nvSpPr>
            <p:spPr bwMode="auto">
              <a:xfrm>
                <a:off x="494678" y="3425568"/>
                <a:ext cx="787536"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EML4</a:t>
                </a:r>
              </a:p>
            </p:txBody>
          </p:sp>
          <p:sp>
            <p:nvSpPr>
              <p:cNvPr id="816" name="Rounded Rectangle 815">
                <a:extLst>
                  <a:ext uri="{FF2B5EF4-FFF2-40B4-BE49-F238E27FC236}">
                    <a16:creationId xmlns:a16="http://schemas.microsoft.com/office/drawing/2014/main" id="{E3E685C8-8A13-9B68-4C64-5E018112601A}"/>
                  </a:ext>
                </a:extLst>
              </p:cNvPr>
              <p:cNvSpPr>
                <a:spLocks noChangeArrowheads="1"/>
              </p:cNvSpPr>
              <p:nvPr/>
            </p:nvSpPr>
            <p:spPr bwMode="auto">
              <a:xfrm>
                <a:off x="1282214" y="3425568"/>
                <a:ext cx="1389303"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b="1" dirty="0">
                  <a:solidFill>
                    <a:prstClr val="black"/>
                  </a:solidFill>
                  <a:latin typeface="Calibri"/>
                  <a:ea typeface="ＭＳ Ｐゴシック" panose="020B0600070205080204" pitchFamily="34" charset="-128"/>
                  <a:cs typeface="+mn-cs"/>
                </a:endParaRPr>
              </a:p>
            </p:txBody>
          </p:sp>
          <p:sp>
            <p:nvSpPr>
              <p:cNvPr id="817" name="TextBox 816">
                <a:extLst>
                  <a:ext uri="{FF2B5EF4-FFF2-40B4-BE49-F238E27FC236}">
                    <a16:creationId xmlns:a16="http://schemas.microsoft.com/office/drawing/2014/main" id="{F88007A1-9595-768D-54CD-909158A9C3B8}"/>
                  </a:ext>
                </a:extLst>
              </p:cNvPr>
              <p:cNvSpPr txBox="1"/>
              <p:nvPr/>
            </p:nvSpPr>
            <p:spPr>
              <a:xfrm>
                <a:off x="1447343" y="3425568"/>
                <a:ext cx="570666" cy="369279"/>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ALK</a:t>
                </a:r>
              </a:p>
            </p:txBody>
          </p:sp>
          <p:grpSp>
            <p:nvGrpSpPr>
              <p:cNvPr id="60042" name="Group 817">
                <a:extLst>
                  <a:ext uri="{FF2B5EF4-FFF2-40B4-BE49-F238E27FC236}">
                    <a16:creationId xmlns:a16="http://schemas.microsoft.com/office/drawing/2014/main" id="{EE8F4430-5F3E-5F1A-C595-D2E45B743703}"/>
                  </a:ext>
                </a:extLst>
              </p:cNvPr>
              <p:cNvGrpSpPr>
                <a:grpSpLocks/>
              </p:cNvGrpSpPr>
              <p:nvPr/>
            </p:nvGrpSpPr>
            <p:grpSpPr bwMode="auto">
              <a:xfrm>
                <a:off x="1950846" y="3379516"/>
                <a:ext cx="696675" cy="461727"/>
                <a:chOff x="2676591" y="4982802"/>
                <a:chExt cx="696675" cy="461727"/>
              </a:xfrm>
            </p:grpSpPr>
            <p:sp>
              <p:nvSpPr>
                <p:cNvPr id="819" name="Rounded Rectangle 818">
                  <a:extLst>
                    <a:ext uri="{FF2B5EF4-FFF2-40B4-BE49-F238E27FC236}">
                      <a16:creationId xmlns:a16="http://schemas.microsoft.com/office/drawing/2014/main" id="{F2388F55-9E2C-E1E5-3143-AC6F12E3AF5C}"/>
                    </a:ext>
                  </a:extLst>
                </p:cNvPr>
                <p:cNvSpPr/>
                <p:nvPr/>
              </p:nvSpPr>
              <p:spPr>
                <a:xfrm>
                  <a:off x="2731984" y="5028854"/>
                  <a:ext cx="585889" cy="338246"/>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defTabSz="686440" fontAlgn="auto">
                    <a:spcBef>
                      <a:spcPts val="0"/>
                    </a:spcBef>
                    <a:spcAft>
                      <a:spcPts val="0"/>
                    </a:spcAft>
                    <a:defRPr/>
                  </a:pPr>
                  <a:endParaRPr lang="en-US" sz="1351" b="1" dirty="0">
                    <a:solidFill>
                      <a:prstClr val="black"/>
                    </a:solidFill>
                    <a:latin typeface="Calibri"/>
                  </a:endParaRPr>
                </a:p>
              </p:txBody>
            </p:sp>
            <p:sp>
              <p:nvSpPr>
                <p:cNvPr id="820" name="TextBox 819">
                  <a:extLst>
                    <a:ext uri="{FF2B5EF4-FFF2-40B4-BE49-F238E27FC236}">
                      <a16:creationId xmlns:a16="http://schemas.microsoft.com/office/drawing/2014/main" id="{542039CF-88D7-CA59-F6A4-34A0F96F9811}"/>
                    </a:ext>
                  </a:extLst>
                </p:cNvPr>
                <p:cNvSpPr txBox="1"/>
                <p:nvPr/>
              </p:nvSpPr>
              <p:spPr>
                <a:xfrm>
                  <a:off x="2676591" y="4982802"/>
                  <a:ext cx="696675" cy="461727"/>
                </a:xfrm>
                <a:prstGeom prst="rect">
                  <a:avLst/>
                </a:prstGeom>
                <a:noFill/>
                <a:ln w="12700">
                  <a:noFill/>
                </a:ln>
              </p:spPr>
              <p:txBody>
                <a:bodyPr wrap="none">
                  <a:spAutoFit/>
                </a:bodyPr>
                <a:lstStyle/>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Kinase</a:t>
                  </a:r>
                </a:p>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Domain</a:t>
                  </a:r>
                </a:p>
              </p:txBody>
            </p:sp>
          </p:grpSp>
        </p:grpSp>
        <p:grpSp>
          <p:nvGrpSpPr>
            <p:cNvPr id="60032" name="Group 820">
              <a:extLst>
                <a:ext uri="{FF2B5EF4-FFF2-40B4-BE49-F238E27FC236}">
                  <a16:creationId xmlns:a16="http://schemas.microsoft.com/office/drawing/2014/main" id="{D787ACCD-350F-46D8-9519-432EA3134240}"/>
                </a:ext>
              </a:extLst>
            </p:cNvPr>
            <p:cNvGrpSpPr>
              <a:grpSpLocks/>
            </p:cNvGrpSpPr>
            <p:nvPr/>
          </p:nvGrpSpPr>
          <p:grpSpPr bwMode="auto">
            <a:xfrm>
              <a:off x="76200" y="5056050"/>
              <a:ext cx="2176839" cy="461727"/>
              <a:chOff x="494678" y="3379650"/>
              <a:chExt cx="2176839" cy="461727"/>
            </a:xfrm>
          </p:grpSpPr>
          <p:sp>
            <p:nvSpPr>
              <p:cNvPr id="822" name="Rounded Rectangle 821">
                <a:extLst>
                  <a:ext uri="{FF2B5EF4-FFF2-40B4-BE49-F238E27FC236}">
                    <a16:creationId xmlns:a16="http://schemas.microsoft.com/office/drawing/2014/main" id="{F007D08E-55EC-B819-3AA1-63B163901E2D}"/>
                  </a:ext>
                </a:extLst>
              </p:cNvPr>
              <p:cNvSpPr>
                <a:spLocks noChangeArrowheads="1"/>
              </p:cNvSpPr>
              <p:nvPr/>
            </p:nvSpPr>
            <p:spPr bwMode="auto">
              <a:xfrm>
                <a:off x="494678" y="3425702"/>
                <a:ext cx="787536"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EML4</a:t>
                </a:r>
              </a:p>
            </p:txBody>
          </p:sp>
          <p:sp>
            <p:nvSpPr>
              <p:cNvPr id="823" name="Rounded Rectangle 822">
                <a:extLst>
                  <a:ext uri="{FF2B5EF4-FFF2-40B4-BE49-F238E27FC236}">
                    <a16:creationId xmlns:a16="http://schemas.microsoft.com/office/drawing/2014/main" id="{9D03FD75-296F-6231-FBF1-F00F9C23FF1B}"/>
                  </a:ext>
                </a:extLst>
              </p:cNvPr>
              <p:cNvSpPr>
                <a:spLocks noChangeArrowheads="1"/>
              </p:cNvSpPr>
              <p:nvPr/>
            </p:nvSpPr>
            <p:spPr bwMode="auto">
              <a:xfrm>
                <a:off x="1282214" y="3425702"/>
                <a:ext cx="1389303" cy="338246"/>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b="1" dirty="0">
                  <a:solidFill>
                    <a:prstClr val="black"/>
                  </a:solidFill>
                  <a:latin typeface="Calibri"/>
                  <a:ea typeface="ＭＳ Ｐゴシック" panose="020B0600070205080204" pitchFamily="34" charset="-128"/>
                  <a:cs typeface="+mn-cs"/>
                </a:endParaRPr>
              </a:p>
            </p:txBody>
          </p:sp>
          <p:sp>
            <p:nvSpPr>
              <p:cNvPr id="824" name="TextBox 823">
                <a:extLst>
                  <a:ext uri="{FF2B5EF4-FFF2-40B4-BE49-F238E27FC236}">
                    <a16:creationId xmlns:a16="http://schemas.microsoft.com/office/drawing/2014/main" id="{01E18B88-F344-5E22-4AD6-F0E9D9D2EF44}"/>
                  </a:ext>
                </a:extLst>
              </p:cNvPr>
              <p:cNvSpPr txBox="1"/>
              <p:nvPr/>
            </p:nvSpPr>
            <p:spPr>
              <a:xfrm>
                <a:off x="1447343" y="3425702"/>
                <a:ext cx="570666" cy="369279"/>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ALK</a:t>
                </a:r>
              </a:p>
            </p:txBody>
          </p:sp>
          <p:grpSp>
            <p:nvGrpSpPr>
              <p:cNvPr id="60036" name="Group 824">
                <a:extLst>
                  <a:ext uri="{FF2B5EF4-FFF2-40B4-BE49-F238E27FC236}">
                    <a16:creationId xmlns:a16="http://schemas.microsoft.com/office/drawing/2014/main" id="{F0D83828-7D56-912A-5B8F-C26E3F2DBFA5}"/>
                  </a:ext>
                </a:extLst>
              </p:cNvPr>
              <p:cNvGrpSpPr>
                <a:grpSpLocks/>
              </p:cNvGrpSpPr>
              <p:nvPr/>
            </p:nvGrpSpPr>
            <p:grpSpPr bwMode="auto">
              <a:xfrm>
                <a:off x="1950846" y="3379650"/>
                <a:ext cx="696675" cy="461727"/>
                <a:chOff x="2676591" y="4982936"/>
                <a:chExt cx="696675" cy="461727"/>
              </a:xfrm>
            </p:grpSpPr>
            <p:sp>
              <p:nvSpPr>
                <p:cNvPr id="826" name="Rounded Rectangle 825">
                  <a:extLst>
                    <a:ext uri="{FF2B5EF4-FFF2-40B4-BE49-F238E27FC236}">
                      <a16:creationId xmlns:a16="http://schemas.microsoft.com/office/drawing/2014/main" id="{91F0DE5B-65F7-6862-1B55-D2515DF9FF13}"/>
                    </a:ext>
                  </a:extLst>
                </p:cNvPr>
                <p:cNvSpPr/>
                <p:nvPr/>
              </p:nvSpPr>
              <p:spPr>
                <a:xfrm>
                  <a:off x="2731984" y="5028988"/>
                  <a:ext cx="585889" cy="338246"/>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defTabSz="686440" fontAlgn="auto">
                    <a:spcBef>
                      <a:spcPts val="0"/>
                    </a:spcBef>
                    <a:spcAft>
                      <a:spcPts val="0"/>
                    </a:spcAft>
                    <a:defRPr/>
                  </a:pPr>
                  <a:endParaRPr lang="en-US" sz="1351" b="1" dirty="0">
                    <a:solidFill>
                      <a:prstClr val="black"/>
                    </a:solidFill>
                    <a:latin typeface="Calibri"/>
                  </a:endParaRPr>
                </a:p>
              </p:txBody>
            </p:sp>
            <p:sp>
              <p:nvSpPr>
                <p:cNvPr id="827" name="TextBox 826">
                  <a:extLst>
                    <a:ext uri="{FF2B5EF4-FFF2-40B4-BE49-F238E27FC236}">
                      <a16:creationId xmlns:a16="http://schemas.microsoft.com/office/drawing/2014/main" id="{AB8ECB4C-4A76-A021-FE28-DEE9AE442A45}"/>
                    </a:ext>
                  </a:extLst>
                </p:cNvPr>
                <p:cNvSpPr txBox="1"/>
                <p:nvPr/>
              </p:nvSpPr>
              <p:spPr>
                <a:xfrm>
                  <a:off x="2676591" y="4982936"/>
                  <a:ext cx="696675" cy="461727"/>
                </a:xfrm>
                <a:prstGeom prst="rect">
                  <a:avLst/>
                </a:prstGeom>
                <a:noFill/>
                <a:ln w="12700">
                  <a:noFill/>
                </a:ln>
              </p:spPr>
              <p:txBody>
                <a:bodyPr wrap="none">
                  <a:spAutoFit/>
                </a:bodyPr>
                <a:lstStyle/>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Kinase</a:t>
                  </a:r>
                </a:p>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Domain</a:t>
                  </a:r>
                </a:p>
              </p:txBody>
            </p:sp>
          </p:grpSp>
        </p:grpSp>
      </p:grpSp>
      <p:grpSp>
        <p:nvGrpSpPr>
          <p:cNvPr id="59394" name="Group 827">
            <a:extLst>
              <a:ext uri="{FF2B5EF4-FFF2-40B4-BE49-F238E27FC236}">
                <a16:creationId xmlns:a16="http://schemas.microsoft.com/office/drawing/2014/main" id="{FC3816FA-D290-770B-0AB0-3B4BCA8EC1B6}"/>
              </a:ext>
            </a:extLst>
          </p:cNvPr>
          <p:cNvGrpSpPr>
            <a:grpSpLocks/>
          </p:cNvGrpSpPr>
          <p:nvPr/>
        </p:nvGrpSpPr>
        <p:grpSpPr bwMode="auto">
          <a:xfrm>
            <a:off x="3126435" y="2487133"/>
            <a:ext cx="1633858" cy="346505"/>
            <a:chOff x="494678" y="3379113"/>
            <a:chExt cx="2176839" cy="462304"/>
          </a:xfrm>
        </p:grpSpPr>
        <p:sp>
          <p:nvSpPr>
            <p:cNvPr id="829" name="Rounded Rectangle 828">
              <a:extLst>
                <a:ext uri="{FF2B5EF4-FFF2-40B4-BE49-F238E27FC236}">
                  <a16:creationId xmlns:a16="http://schemas.microsoft.com/office/drawing/2014/main" id="{660DD055-F2A1-72A6-3CDA-CABC56DD5DAA}"/>
                </a:ext>
              </a:extLst>
            </p:cNvPr>
            <p:cNvSpPr>
              <a:spLocks noChangeArrowheads="1"/>
            </p:cNvSpPr>
            <p:nvPr/>
          </p:nvSpPr>
          <p:spPr bwMode="auto">
            <a:xfrm>
              <a:off x="494678" y="3425222"/>
              <a:ext cx="787536" cy="338669"/>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EML4</a:t>
              </a:r>
            </a:p>
          </p:txBody>
        </p:sp>
        <p:sp>
          <p:nvSpPr>
            <p:cNvPr id="830" name="Rounded Rectangle 829">
              <a:extLst>
                <a:ext uri="{FF2B5EF4-FFF2-40B4-BE49-F238E27FC236}">
                  <a16:creationId xmlns:a16="http://schemas.microsoft.com/office/drawing/2014/main" id="{1531143E-9524-5C33-0B03-DA37C9860574}"/>
                </a:ext>
              </a:extLst>
            </p:cNvPr>
            <p:cNvSpPr>
              <a:spLocks noChangeArrowheads="1"/>
            </p:cNvSpPr>
            <p:nvPr/>
          </p:nvSpPr>
          <p:spPr bwMode="auto">
            <a:xfrm>
              <a:off x="1282214" y="3425222"/>
              <a:ext cx="1389303" cy="338669"/>
            </a:xfrm>
            <a:prstGeom prst="roundRect">
              <a:avLst>
                <a:gd name="adj" fmla="val 16667"/>
              </a:avLst>
            </a:prstGeom>
            <a:gradFill rotWithShape="1">
              <a:gsLst>
                <a:gs pos="0">
                  <a:srgbClr val="F5FFE6"/>
                </a:gs>
                <a:gs pos="64999">
                  <a:srgbClr val="E4FDC2"/>
                </a:gs>
                <a:gs pos="100000">
                  <a:srgbClr val="DAFDA7"/>
                </a:gs>
              </a:gsLst>
              <a:lin ang="5400000" scaled="1"/>
            </a:gradFill>
            <a:ln w="9525">
              <a:solidFill>
                <a:srgbClr val="98B954"/>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b="1" dirty="0">
                <a:solidFill>
                  <a:prstClr val="black"/>
                </a:solidFill>
                <a:latin typeface="Calibri"/>
                <a:ea typeface="ＭＳ Ｐゴシック" panose="020B0600070205080204" pitchFamily="34" charset="-128"/>
                <a:cs typeface="+mn-cs"/>
              </a:endParaRPr>
            </a:p>
          </p:txBody>
        </p:sp>
        <p:sp>
          <p:nvSpPr>
            <p:cNvPr id="831" name="TextBox 830">
              <a:extLst>
                <a:ext uri="{FF2B5EF4-FFF2-40B4-BE49-F238E27FC236}">
                  <a16:creationId xmlns:a16="http://schemas.microsoft.com/office/drawing/2014/main" id="{98F70272-83D7-5748-7BF9-29A99C8F7A4A}"/>
                </a:ext>
              </a:extLst>
            </p:cNvPr>
            <p:cNvSpPr txBox="1"/>
            <p:nvPr/>
          </p:nvSpPr>
          <p:spPr>
            <a:xfrm>
              <a:off x="1447342" y="3425223"/>
              <a:ext cx="570667" cy="369740"/>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ALK</a:t>
              </a:r>
            </a:p>
          </p:txBody>
        </p:sp>
        <p:grpSp>
          <p:nvGrpSpPr>
            <p:cNvPr id="60025" name="Group 831">
              <a:extLst>
                <a:ext uri="{FF2B5EF4-FFF2-40B4-BE49-F238E27FC236}">
                  <a16:creationId xmlns:a16="http://schemas.microsoft.com/office/drawing/2014/main" id="{C9720BE6-0FFF-812D-8114-0E82150B6A47}"/>
                </a:ext>
              </a:extLst>
            </p:cNvPr>
            <p:cNvGrpSpPr>
              <a:grpSpLocks/>
            </p:cNvGrpSpPr>
            <p:nvPr/>
          </p:nvGrpSpPr>
          <p:grpSpPr bwMode="auto">
            <a:xfrm>
              <a:off x="1950847" y="3379113"/>
              <a:ext cx="696675" cy="462304"/>
              <a:chOff x="2676592" y="4982399"/>
              <a:chExt cx="696675" cy="462304"/>
            </a:xfrm>
          </p:grpSpPr>
          <p:sp>
            <p:nvSpPr>
              <p:cNvPr id="833" name="Rounded Rectangle 832">
                <a:extLst>
                  <a:ext uri="{FF2B5EF4-FFF2-40B4-BE49-F238E27FC236}">
                    <a16:creationId xmlns:a16="http://schemas.microsoft.com/office/drawing/2014/main" id="{50721A61-9298-2CDC-C77A-DDEFE369CF06}"/>
                  </a:ext>
                </a:extLst>
              </p:cNvPr>
              <p:cNvSpPr/>
              <p:nvPr/>
            </p:nvSpPr>
            <p:spPr>
              <a:xfrm>
                <a:off x="2731985" y="5028508"/>
                <a:ext cx="585888" cy="338669"/>
              </a:xfrm>
              <a:prstGeom prst="roundRect">
                <a:avLst/>
              </a:prstGeom>
              <a:ln/>
            </p:spPr>
            <p:style>
              <a:lnRef idx="2">
                <a:schemeClr val="accent3"/>
              </a:lnRef>
              <a:fillRef idx="1">
                <a:schemeClr val="lt1"/>
              </a:fillRef>
              <a:effectRef idx="0">
                <a:schemeClr val="accent3"/>
              </a:effectRef>
              <a:fontRef idx="minor">
                <a:schemeClr val="dk1"/>
              </a:fontRef>
            </p:style>
            <p:txBody>
              <a:bodyPr anchor="ctr"/>
              <a:lstStyle/>
              <a:p>
                <a:pPr algn="ctr" defTabSz="686440" fontAlgn="auto">
                  <a:spcBef>
                    <a:spcPts val="0"/>
                  </a:spcBef>
                  <a:spcAft>
                    <a:spcPts val="0"/>
                  </a:spcAft>
                  <a:defRPr/>
                </a:pPr>
                <a:endParaRPr lang="en-US" sz="1351" b="1" dirty="0">
                  <a:solidFill>
                    <a:prstClr val="black"/>
                  </a:solidFill>
                  <a:latin typeface="Calibri"/>
                </a:endParaRPr>
              </a:p>
            </p:txBody>
          </p:sp>
          <p:sp>
            <p:nvSpPr>
              <p:cNvPr id="834" name="TextBox 833">
                <a:extLst>
                  <a:ext uri="{FF2B5EF4-FFF2-40B4-BE49-F238E27FC236}">
                    <a16:creationId xmlns:a16="http://schemas.microsoft.com/office/drawing/2014/main" id="{4238DEAC-8898-AE35-DF40-3B00E96E953F}"/>
                  </a:ext>
                </a:extLst>
              </p:cNvPr>
              <p:cNvSpPr txBox="1"/>
              <p:nvPr/>
            </p:nvSpPr>
            <p:spPr>
              <a:xfrm>
                <a:off x="2676592" y="4982399"/>
                <a:ext cx="696675" cy="462304"/>
              </a:xfrm>
              <a:prstGeom prst="rect">
                <a:avLst/>
              </a:prstGeom>
              <a:noFill/>
              <a:ln w="12700">
                <a:noFill/>
              </a:ln>
            </p:spPr>
            <p:txBody>
              <a:bodyPr wrap="none">
                <a:spAutoFit/>
              </a:bodyPr>
              <a:lstStyle/>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Kinase</a:t>
                </a:r>
              </a:p>
              <a:p>
                <a:pPr algn="ctr" defTabSz="686440" fontAlgn="auto">
                  <a:spcBef>
                    <a:spcPts val="0"/>
                  </a:spcBef>
                  <a:spcAft>
                    <a:spcPts val="0"/>
                  </a:spcAft>
                  <a:defRPr/>
                </a:pPr>
                <a:r>
                  <a:rPr lang="en-US" sz="826" dirty="0">
                    <a:solidFill>
                      <a:prstClr val="black"/>
                    </a:solidFill>
                    <a:latin typeface="Calibri"/>
                    <a:ea typeface="ＭＳ Ｐゴシック" panose="020B0600070205080204" pitchFamily="34" charset="-128"/>
                    <a:cs typeface="+mn-cs"/>
                  </a:rPr>
                  <a:t>Domain</a:t>
                </a:r>
              </a:p>
            </p:txBody>
          </p:sp>
        </p:grpSp>
      </p:grpSp>
      <p:sp>
        <p:nvSpPr>
          <p:cNvPr id="835" name="TextBox 834">
            <a:extLst>
              <a:ext uri="{FF2B5EF4-FFF2-40B4-BE49-F238E27FC236}">
                <a16:creationId xmlns:a16="http://schemas.microsoft.com/office/drawing/2014/main" id="{D4FAB0AB-6EF5-C98B-29F3-489C813C85AE}"/>
              </a:ext>
            </a:extLst>
          </p:cNvPr>
          <p:cNvSpPr txBox="1"/>
          <p:nvPr/>
        </p:nvSpPr>
        <p:spPr>
          <a:xfrm>
            <a:off x="4146554" y="2816052"/>
            <a:ext cx="702436" cy="1547731"/>
          </a:xfrm>
          <a:prstGeom prst="rect">
            <a:avLst/>
          </a:prstGeom>
          <a:noFill/>
        </p:spPr>
        <p:txBody>
          <a:bodyPr wrap="none">
            <a:spAutoFit/>
          </a:bodyPr>
          <a:lstStyle/>
          <a:p>
            <a:pPr defTabSz="684902"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1151Tins</a:t>
            </a:r>
          </a:p>
          <a:p>
            <a:pPr defTabSz="684902"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L1152R</a:t>
            </a:r>
          </a:p>
          <a:p>
            <a:pPr defTabSz="684902"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C1156Y</a:t>
            </a:r>
          </a:p>
          <a:p>
            <a:pPr defTabSz="684902"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I1171T</a:t>
            </a:r>
          </a:p>
          <a:p>
            <a:pPr defTabSz="684902"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F1174L/C</a:t>
            </a:r>
          </a:p>
          <a:p>
            <a:pPr defTabSz="684902"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L1196M</a:t>
            </a:r>
          </a:p>
          <a:p>
            <a:pPr defTabSz="684902"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G1202R</a:t>
            </a:r>
          </a:p>
          <a:p>
            <a:pPr defTabSz="684902"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F1245C</a:t>
            </a:r>
          </a:p>
          <a:p>
            <a:pPr defTabSz="684902"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G1269A</a:t>
            </a:r>
          </a:p>
        </p:txBody>
      </p:sp>
      <p:grpSp>
        <p:nvGrpSpPr>
          <p:cNvPr id="59396" name="Group 12">
            <a:extLst>
              <a:ext uri="{FF2B5EF4-FFF2-40B4-BE49-F238E27FC236}">
                <a16:creationId xmlns:a16="http://schemas.microsoft.com/office/drawing/2014/main" id="{A3914307-1837-F29E-05A8-16B6FAC14746}"/>
              </a:ext>
            </a:extLst>
          </p:cNvPr>
          <p:cNvGrpSpPr>
            <a:grpSpLocks/>
          </p:cNvGrpSpPr>
          <p:nvPr/>
        </p:nvGrpSpPr>
        <p:grpSpPr bwMode="auto">
          <a:xfrm>
            <a:off x="1180344" y="1778057"/>
            <a:ext cx="6766628" cy="402804"/>
            <a:chOff x="54538" y="2434937"/>
            <a:chExt cx="9013262" cy="536863"/>
          </a:xfrm>
        </p:grpSpPr>
        <p:grpSp>
          <p:nvGrpSpPr>
            <p:cNvPr id="59457" name="Group 344">
              <a:extLst>
                <a:ext uri="{FF2B5EF4-FFF2-40B4-BE49-F238E27FC236}">
                  <a16:creationId xmlns:a16="http://schemas.microsoft.com/office/drawing/2014/main" id="{17A11DB9-1B2B-EEB0-E397-DEC088EA5486}"/>
                </a:ext>
              </a:extLst>
            </p:cNvPr>
            <p:cNvGrpSpPr>
              <a:grpSpLocks/>
            </p:cNvGrpSpPr>
            <p:nvPr/>
          </p:nvGrpSpPr>
          <p:grpSpPr bwMode="auto">
            <a:xfrm>
              <a:off x="678998" y="2434937"/>
              <a:ext cx="1676400" cy="536863"/>
              <a:chOff x="1066800" y="2434937"/>
              <a:chExt cx="1676400" cy="536863"/>
            </a:xfrm>
          </p:grpSpPr>
          <p:grpSp>
            <p:nvGrpSpPr>
              <p:cNvPr id="59918" name="Group 252">
                <a:extLst>
                  <a:ext uri="{FF2B5EF4-FFF2-40B4-BE49-F238E27FC236}">
                    <a16:creationId xmlns:a16="http://schemas.microsoft.com/office/drawing/2014/main" id="{C840AAE0-C5E2-DC18-50CD-5568AE54AD41}"/>
                  </a:ext>
                </a:extLst>
              </p:cNvPr>
              <p:cNvGrpSpPr>
                <a:grpSpLocks/>
              </p:cNvGrpSpPr>
              <p:nvPr/>
            </p:nvGrpSpPr>
            <p:grpSpPr bwMode="auto">
              <a:xfrm>
                <a:off x="1066800" y="2434937"/>
                <a:ext cx="201304" cy="536863"/>
                <a:chOff x="1066800" y="2438400"/>
                <a:chExt cx="201304" cy="536863"/>
              </a:xfrm>
            </p:grpSpPr>
            <p:grpSp>
              <p:nvGrpSpPr>
                <p:cNvPr id="60010" name="Group 240">
                  <a:extLst>
                    <a:ext uri="{FF2B5EF4-FFF2-40B4-BE49-F238E27FC236}">
                      <a16:creationId xmlns:a16="http://schemas.microsoft.com/office/drawing/2014/main" id="{F17C9277-DBDA-355E-096F-6ECAEC6A480B}"/>
                    </a:ext>
                  </a:extLst>
                </p:cNvPr>
                <p:cNvGrpSpPr>
                  <a:grpSpLocks/>
                </p:cNvGrpSpPr>
                <p:nvPr/>
              </p:nvGrpSpPr>
              <p:grpSpPr bwMode="auto">
                <a:xfrm>
                  <a:off x="1176664" y="2438400"/>
                  <a:ext cx="91440" cy="536863"/>
                  <a:chOff x="3794101" y="3425537"/>
                  <a:chExt cx="91440" cy="536863"/>
                </a:xfrm>
              </p:grpSpPr>
              <p:grpSp>
                <p:nvGrpSpPr>
                  <p:cNvPr id="60017" name="Group 241">
                    <a:extLst>
                      <a:ext uri="{FF2B5EF4-FFF2-40B4-BE49-F238E27FC236}">
                        <a16:creationId xmlns:a16="http://schemas.microsoft.com/office/drawing/2014/main" id="{5F55C8D4-CEC9-69D7-5267-765F0D07097A}"/>
                      </a:ext>
                    </a:extLst>
                  </p:cNvPr>
                  <p:cNvGrpSpPr>
                    <a:grpSpLocks/>
                  </p:cNvGrpSpPr>
                  <p:nvPr/>
                </p:nvGrpSpPr>
                <p:grpSpPr bwMode="auto">
                  <a:xfrm>
                    <a:off x="3817178" y="3619500"/>
                    <a:ext cx="45286" cy="228600"/>
                    <a:chOff x="3792424" y="3619500"/>
                    <a:chExt cx="45286" cy="228600"/>
                  </a:xfrm>
                </p:grpSpPr>
                <p:cxnSp>
                  <p:nvCxnSpPr>
                    <p:cNvPr id="245" name="Straight Connector 244">
                      <a:extLst>
                        <a:ext uri="{FF2B5EF4-FFF2-40B4-BE49-F238E27FC236}">
                          <a16:creationId xmlns:a16="http://schemas.microsoft.com/office/drawing/2014/main" id="{1D7E4E70-41F4-9E90-13DC-911B0F7E2B36}"/>
                        </a:ext>
                      </a:extLst>
                    </p:cNvPr>
                    <p:cNvCxnSpPr/>
                    <p:nvPr/>
                  </p:nvCxnSpPr>
                  <p:spPr>
                    <a:xfrm>
                      <a:off x="379221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553B5D9B-5A28-6C0A-8BBD-7E8D1F312771}"/>
                        </a:ext>
                      </a:extLst>
                    </p:cNvPr>
                    <p:cNvCxnSpPr/>
                    <p:nvPr/>
                  </p:nvCxnSpPr>
                  <p:spPr>
                    <a:xfrm>
                      <a:off x="382396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3" name="Oval 242">
                    <a:extLst>
                      <a:ext uri="{FF2B5EF4-FFF2-40B4-BE49-F238E27FC236}">
                        <a16:creationId xmlns:a16="http://schemas.microsoft.com/office/drawing/2014/main" id="{150FAE77-CDF5-495E-8CAF-BB29FA41D9DC}"/>
                      </a:ext>
                    </a:extLst>
                  </p:cNvPr>
                  <p:cNvSpPr>
                    <a:spLocks noChangeArrowheads="1"/>
                  </p:cNvSpPr>
                  <p:nvPr/>
                </p:nvSpPr>
                <p:spPr bwMode="auto">
                  <a:xfrm>
                    <a:off x="3783632"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244" name="Oval 243">
                    <a:extLst>
                      <a:ext uri="{FF2B5EF4-FFF2-40B4-BE49-F238E27FC236}">
                        <a16:creationId xmlns:a16="http://schemas.microsoft.com/office/drawing/2014/main" id="{16BFB0AA-C1C0-EFAB-7EA0-F8F4AEA914DA}"/>
                      </a:ext>
                    </a:extLst>
                  </p:cNvPr>
                  <p:cNvSpPr>
                    <a:spLocks noChangeArrowheads="1"/>
                  </p:cNvSpPr>
                  <p:nvPr/>
                </p:nvSpPr>
                <p:spPr bwMode="auto">
                  <a:xfrm>
                    <a:off x="3783632"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60011" name="Group 246">
                  <a:extLst>
                    <a:ext uri="{FF2B5EF4-FFF2-40B4-BE49-F238E27FC236}">
                      <a16:creationId xmlns:a16="http://schemas.microsoft.com/office/drawing/2014/main" id="{B4034C23-2356-7227-A9AB-A64F17BCADDC}"/>
                    </a:ext>
                  </a:extLst>
                </p:cNvPr>
                <p:cNvGrpSpPr>
                  <a:grpSpLocks/>
                </p:cNvGrpSpPr>
                <p:nvPr/>
              </p:nvGrpSpPr>
              <p:grpSpPr bwMode="auto">
                <a:xfrm>
                  <a:off x="1066800" y="2438400"/>
                  <a:ext cx="91440" cy="536863"/>
                  <a:chOff x="3794101" y="3425537"/>
                  <a:chExt cx="91440" cy="536863"/>
                </a:xfrm>
              </p:grpSpPr>
              <p:grpSp>
                <p:nvGrpSpPr>
                  <p:cNvPr id="60012" name="Group 247">
                    <a:extLst>
                      <a:ext uri="{FF2B5EF4-FFF2-40B4-BE49-F238E27FC236}">
                        <a16:creationId xmlns:a16="http://schemas.microsoft.com/office/drawing/2014/main" id="{C75247B1-5266-4469-E0AA-6B6C89AE4145}"/>
                      </a:ext>
                    </a:extLst>
                  </p:cNvPr>
                  <p:cNvGrpSpPr>
                    <a:grpSpLocks/>
                  </p:cNvGrpSpPr>
                  <p:nvPr/>
                </p:nvGrpSpPr>
                <p:grpSpPr bwMode="auto">
                  <a:xfrm>
                    <a:off x="3817178" y="3619500"/>
                    <a:ext cx="45286" cy="228600"/>
                    <a:chOff x="3792424" y="3619500"/>
                    <a:chExt cx="45286" cy="228600"/>
                  </a:xfrm>
                </p:grpSpPr>
                <p:cxnSp>
                  <p:nvCxnSpPr>
                    <p:cNvPr id="251" name="Straight Connector 250">
                      <a:extLst>
                        <a:ext uri="{FF2B5EF4-FFF2-40B4-BE49-F238E27FC236}">
                          <a16:creationId xmlns:a16="http://schemas.microsoft.com/office/drawing/2014/main" id="{2E19E1A3-693D-0890-C38D-7297109A1789}"/>
                        </a:ext>
                      </a:extLst>
                    </p:cNvPr>
                    <p:cNvCxnSpPr/>
                    <p:nvPr/>
                  </p:nvCxnSpPr>
                  <p:spPr>
                    <a:xfrm>
                      <a:off x="379254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C2D795E6-F828-A4F7-DD98-63351BC92D5D}"/>
                        </a:ext>
                      </a:extLst>
                    </p:cNvPr>
                    <p:cNvCxnSpPr/>
                    <p:nvPr/>
                  </p:nvCxnSpPr>
                  <p:spPr>
                    <a:xfrm>
                      <a:off x="383699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9" name="Oval 248">
                    <a:extLst>
                      <a:ext uri="{FF2B5EF4-FFF2-40B4-BE49-F238E27FC236}">
                        <a16:creationId xmlns:a16="http://schemas.microsoft.com/office/drawing/2014/main" id="{C66E46E5-D938-7610-F6EF-0A3ADA84F259}"/>
                      </a:ext>
                    </a:extLst>
                  </p:cNvPr>
                  <p:cNvSpPr>
                    <a:spLocks noChangeArrowheads="1"/>
                  </p:cNvSpPr>
                  <p:nvPr/>
                </p:nvSpPr>
                <p:spPr bwMode="auto">
                  <a:xfrm>
                    <a:off x="3793490"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250" name="Oval 249">
                    <a:extLst>
                      <a:ext uri="{FF2B5EF4-FFF2-40B4-BE49-F238E27FC236}">
                        <a16:creationId xmlns:a16="http://schemas.microsoft.com/office/drawing/2014/main" id="{001D1C77-36BF-C120-E8D8-E1841D2A681F}"/>
                      </a:ext>
                    </a:extLst>
                  </p:cNvPr>
                  <p:cNvSpPr>
                    <a:spLocks noChangeArrowheads="1"/>
                  </p:cNvSpPr>
                  <p:nvPr/>
                </p:nvSpPr>
                <p:spPr bwMode="auto">
                  <a:xfrm>
                    <a:off x="3793490"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919" name="Group 253">
                <a:extLst>
                  <a:ext uri="{FF2B5EF4-FFF2-40B4-BE49-F238E27FC236}">
                    <a16:creationId xmlns:a16="http://schemas.microsoft.com/office/drawing/2014/main" id="{F0CCE1AD-107A-CE58-8FD2-6E3AD0761DF7}"/>
                  </a:ext>
                </a:extLst>
              </p:cNvPr>
              <p:cNvGrpSpPr>
                <a:grpSpLocks/>
              </p:cNvGrpSpPr>
              <p:nvPr/>
            </p:nvGrpSpPr>
            <p:grpSpPr bwMode="auto">
              <a:xfrm>
                <a:off x="1277528" y="2434937"/>
                <a:ext cx="201304" cy="536863"/>
                <a:chOff x="1066800" y="2438400"/>
                <a:chExt cx="201304" cy="536863"/>
              </a:xfrm>
            </p:grpSpPr>
            <p:grpSp>
              <p:nvGrpSpPr>
                <p:cNvPr id="59998" name="Group 254">
                  <a:extLst>
                    <a:ext uri="{FF2B5EF4-FFF2-40B4-BE49-F238E27FC236}">
                      <a16:creationId xmlns:a16="http://schemas.microsoft.com/office/drawing/2014/main" id="{49B6370C-65B5-AA2A-5E5C-D887F5E8C540}"/>
                    </a:ext>
                  </a:extLst>
                </p:cNvPr>
                <p:cNvGrpSpPr>
                  <a:grpSpLocks/>
                </p:cNvGrpSpPr>
                <p:nvPr/>
              </p:nvGrpSpPr>
              <p:grpSpPr bwMode="auto">
                <a:xfrm>
                  <a:off x="1176664" y="2438400"/>
                  <a:ext cx="91440" cy="536863"/>
                  <a:chOff x="3794101" y="3425537"/>
                  <a:chExt cx="91440" cy="536863"/>
                </a:xfrm>
              </p:grpSpPr>
              <p:grpSp>
                <p:nvGrpSpPr>
                  <p:cNvPr id="60005" name="Group 261">
                    <a:extLst>
                      <a:ext uri="{FF2B5EF4-FFF2-40B4-BE49-F238E27FC236}">
                        <a16:creationId xmlns:a16="http://schemas.microsoft.com/office/drawing/2014/main" id="{FB59AA31-AE22-B40A-6DB7-2F09019FB605}"/>
                      </a:ext>
                    </a:extLst>
                  </p:cNvPr>
                  <p:cNvGrpSpPr>
                    <a:grpSpLocks/>
                  </p:cNvGrpSpPr>
                  <p:nvPr/>
                </p:nvGrpSpPr>
                <p:grpSpPr bwMode="auto">
                  <a:xfrm>
                    <a:off x="3817178" y="3619500"/>
                    <a:ext cx="45286" cy="228600"/>
                    <a:chOff x="3792424" y="3619500"/>
                    <a:chExt cx="45286" cy="228600"/>
                  </a:xfrm>
                </p:grpSpPr>
                <p:cxnSp>
                  <p:nvCxnSpPr>
                    <p:cNvPr id="265" name="Straight Connector 264">
                      <a:extLst>
                        <a:ext uri="{FF2B5EF4-FFF2-40B4-BE49-F238E27FC236}">
                          <a16:creationId xmlns:a16="http://schemas.microsoft.com/office/drawing/2014/main" id="{23D8CBE9-EB7F-5708-7E11-A90D8EE8473F}"/>
                        </a:ext>
                      </a:extLst>
                    </p:cNvPr>
                    <p:cNvCxnSpPr/>
                    <p:nvPr/>
                  </p:nvCxnSpPr>
                  <p:spPr>
                    <a:xfrm>
                      <a:off x="379260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19AEFBB-D21B-EBA1-7378-AA3EEB65B32E}"/>
                        </a:ext>
                      </a:extLst>
                    </p:cNvPr>
                    <p:cNvCxnSpPr/>
                    <p:nvPr/>
                  </p:nvCxnSpPr>
                  <p:spPr>
                    <a:xfrm>
                      <a:off x="383705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3" name="Oval 262">
                    <a:extLst>
                      <a:ext uri="{FF2B5EF4-FFF2-40B4-BE49-F238E27FC236}">
                        <a16:creationId xmlns:a16="http://schemas.microsoft.com/office/drawing/2014/main" id="{7CB359E4-AB5E-A529-D54B-E33F49A5B1A0}"/>
                      </a:ext>
                    </a:extLst>
                  </p:cNvPr>
                  <p:cNvSpPr>
                    <a:spLocks noChangeArrowheads="1"/>
                  </p:cNvSpPr>
                  <p:nvPr/>
                </p:nvSpPr>
                <p:spPr bwMode="auto">
                  <a:xfrm>
                    <a:off x="3793553"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264" name="Oval 263">
                    <a:extLst>
                      <a:ext uri="{FF2B5EF4-FFF2-40B4-BE49-F238E27FC236}">
                        <a16:creationId xmlns:a16="http://schemas.microsoft.com/office/drawing/2014/main" id="{3FBED23E-8485-EC93-ECC6-74F80815FF31}"/>
                      </a:ext>
                    </a:extLst>
                  </p:cNvPr>
                  <p:cNvSpPr>
                    <a:spLocks noChangeArrowheads="1"/>
                  </p:cNvSpPr>
                  <p:nvPr/>
                </p:nvSpPr>
                <p:spPr bwMode="auto">
                  <a:xfrm>
                    <a:off x="3793553"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999" name="Group 255">
                  <a:extLst>
                    <a:ext uri="{FF2B5EF4-FFF2-40B4-BE49-F238E27FC236}">
                      <a16:creationId xmlns:a16="http://schemas.microsoft.com/office/drawing/2014/main" id="{885DE1D2-1118-756C-6534-D4F84BE6C652}"/>
                    </a:ext>
                  </a:extLst>
                </p:cNvPr>
                <p:cNvGrpSpPr>
                  <a:grpSpLocks/>
                </p:cNvGrpSpPr>
                <p:nvPr/>
              </p:nvGrpSpPr>
              <p:grpSpPr bwMode="auto">
                <a:xfrm>
                  <a:off x="1066800" y="2438400"/>
                  <a:ext cx="91440" cy="536863"/>
                  <a:chOff x="3794101" y="3425537"/>
                  <a:chExt cx="91440" cy="536863"/>
                </a:xfrm>
              </p:grpSpPr>
              <p:grpSp>
                <p:nvGrpSpPr>
                  <p:cNvPr id="60000" name="Group 256">
                    <a:extLst>
                      <a:ext uri="{FF2B5EF4-FFF2-40B4-BE49-F238E27FC236}">
                        <a16:creationId xmlns:a16="http://schemas.microsoft.com/office/drawing/2014/main" id="{9E52240C-9037-D242-C471-8EAD2D12FFCB}"/>
                      </a:ext>
                    </a:extLst>
                  </p:cNvPr>
                  <p:cNvGrpSpPr>
                    <a:grpSpLocks/>
                  </p:cNvGrpSpPr>
                  <p:nvPr/>
                </p:nvGrpSpPr>
                <p:grpSpPr bwMode="auto">
                  <a:xfrm>
                    <a:off x="3817178" y="3619500"/>
                    <a:ext cx="45286" cy="228600"/>
                    <a:chOff x="3792424" y="3619500"/>
                    <a:chExt cx="45286" cy="228600"/>
                  </a:xfrm>
                </p:grpSpPr>
                <p:cxnSp>
                  <p:nvCxnSpPr>
                    <p:cNvPr id="260" name="Straight Connector 259">
                      <a:extLst>
                        <a:ext uri="{FF2B5EF4-FFF2-40B4-BE49-F238E27FC236}">
                          <a16:creationId xmlns:a16="http://schemas.microsoft.com/office/drawing/2014/main" id="{A3B8DAA5-E015-A0C2-1ED3-F0F8A3CF7786}"/>
                        </a:ext>
                      </a:extLst>
                    </p:cNvPr>
                    <p:cNvCxnSpPr/>
                    <p:nvPr/>
                  </p:nvCxnSpPr>
                  <p:spPr>
                    <a:xfrm>
                      <a:off x="379294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AB848421-EBDA-2936-7B2E-788904CC20F9}"/>
                        </a:ext>
                      </a:extLst>
                    </p:cNvPr>
                    <p:cNvCxnSpPr/>
                    <p:nvPr/>
                  </p:nvCxnSpPr>
                  <p:spPr>
                    <a:xfrm>
                      <a:off x="383739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8" name="Oval 257">
                    <a:extLst>
                      <a:ext uri="{FF2B5EF4-FFF2-40B4-BE49-F238E27FC236}">
                        <a16:creationId xmlns:a16="http://schemas.microsoft.com/office/drawing/2014/main" id="{4E70A45C-FA8A-9FA0-C8EB-23BAE5C5DC4A}"/>
                      </a:ext>
                    </a:extLst>
                  </p:cNvPr>
                  <p:cNvSpPr>
                    <a:spLocks noChangeArrowheads="1"/>
                  </p:cNvSpPr>
                  <p:nvPr/>
                </p:nvSpPr>
                <p:spPr bwMode="auto">
                  <a:xfrm>
                    <a:off x="3793886"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259" name="Oval 258">
                    <a:extLst>
                      <a:ext uri="{FF2B5EF4-FFF2-40B4-BE49-F238E27FC236}">
                        <a16:creationId xmlns:a16="http://schemas.microsoft.com/office/drawing/2014/main" id="{94932BF0-17F7-B993-51C1-D020642510F0}"/>
                      </a:ext>
                    </a:extLst>
                  </p:cNvPr>
                  <p:cNvSpPr>
                    <a:spLocks noChangeArrowheads="1"/>
                  </p:cNvSpPr>
                  <p:nvPr/>
                </p:nvSpPr>
                <p:spPr bwMode="auto">
                  <a:xfrm>
                    <a:off x="3793886"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920" name="Group 266">
                <a:extLst>
                  <a:ext uri="{FF2B5EF4-FFF2-40B4-BE49-F238E27FC236}">
                    <a16:creationId xmlns:a16="http://schemas.microsoft.com/office/drawing/2014/main" id="{1975C045-88A8-EF34-7A24-4D5BD70432CC}"/>
                  </a:ext>
                </a:extLst>
              </p:cNvPr>
              <p:cNvGrpSpPr>
                <a:grpSpLocks/>
              </p:cNvGrpSpPr>
              <p:nvPr/>
            </p:nvGrpSpPr>
            <p:grpSpPr bwMode="auto">
              <a:xfrm>
                <a:off x="1488256" y="2434937"/>
                <a:ext cx="201304" cy="536863"/>
                <a:chOff x="1066800" y="2438400"/>
                <a:chExt cx="201304" cy="536863"/>
              </a:xfrm>
            </p:grpSpPr>
            <p:grpSp>
              <p:nvGrpSpPr>
                <p:cNvPr id="59986" name="Group 267">
                  <a:extLst>
                    <a:ext uri="{FF2B5EF4-FFF2-40B4-BE49-F238E27FC236}">
                      <a16:creationId xmlns:a16="http://schemas.microsoft.com/office/drawing/2014/main" id="{82C319DC-0D22-4D53-858A-8F2BCF6E64FC}"/>
                    </a:ext>
                  </a:extLst>
                </p:cNvPr>
                <p:cNvGrpSpPr>
                  <a:grpSpLocks/>
                </p:cNvGrpSpPr>
                <p:nvPr/>
              </p:nvGrpSpPr>
              <p:grpSpPr bwMode="auto">
                <a:xfrm>
                  <a:off x="1176664" y="2438400"/>
                  <a:ext cx="91440" cy="536863"/>
                  <a:chOff x="3794101" y="3425537"/>
                  <a:chExt cx="91440" cy="536863"/>
                </a:xfrm>
              </p:grpSpPr>
              <p:grpSp>
                <p:nvGrpSpPr>
                  <p:cNvPr id="59993" name="Group 274">
                    <a:extLst>
                      <a:ext uri="{FF2B5EF4-FFF2-40B4-BE49-F238E27FC236}">
                        <a16:creationId xmlns:a16="http://schemas.microsoft.com/office/drawing/2014/main" id="{03375677-D68D-A4FC-14C7-9130F49BF706}"/>
                      </a:ext>
                    </a:extLst>
                  </p:cNvPr>
                  <p:cNvGrpSpPr>
                    <a:grpSpLocks/>
                  </p:cNvGrpSpPr>
                  <p:nvPr/>
                </p:nvGrpSpPr>
                <p:grpSpPr bwMode="auto">
                  <a:xfrm>
                    <a:off x="3817178" y="3619500"/>
                    <a:ext cx="45286" cy="228600"/>
                    <a:chOff x="3792424" y="3619500"/>
                    <a:chExt cx="45286" cy="228600"/>
                  </a:xfrm>
                </p:grpSpPr>
                <p:cxnSp>
                  <p:nvCxnSpPr>
                    <p:cNvPr id="278" name="Straight Connector 277">
                      <a:extLst>
                        <a:ext uri="{FF2B5EF4-FFF2-40B4-BE49-F238E27FC236}">
                          <a16:creationId xmlns:a16="http://schemas.microsoft.com/office/drawing/2014/main" id="{DF479138-5BC3-14F3-817B-48926C085587}"/>
                        </a:ext>
                      </a:extLst>
                    </p:cNvPr>
                    <p:cNvCxnSpPr/>
                    <p:nvPr/>
                  </p:nvCxnSpPr>
                  <p:spPr>
                    <a:xfrm>
                      <a:off x="378030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A72BB02F-C091-0B1D-0024-98B126674842}"/>
                        </a:ext>
                      </a:extLst>
                    </p:cNvPr>
                    <p:cNvCxnSpPr/>
                    <p:nvPr/>
                  </p:nvCxnSpPr>
                  <p:spPr>
                    <a:xfrm>
                      <a:off x="382316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6" name="Oval 275">
                    <a:extLst>
                      <a:ext uri="{FF2B5EF4-FFF2-40B4-BE49-F238E27FC236}">
                        <a16:creationId xmlns:a16="http://schemas.microsoft.com/office/drawing/2014/main" id="{292FBBD4-FFB0-28B5-F0F2-D3ABBDFC68A4}"/>
                      </a:ext>
                    </a:extLst>
                  </p:cNvPr>
                  <p:cNvSpPr>
                    <a:spLocks noChangeArrowheads="1"/>
                  </p:cNvSpPr>
                  <p:nvPr/>
                </p:nvSpPr>
                <p:spPr bwMode="auto">
                  <a:xfrm>
                    <a:off x="3782838"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277" name="Oval 276">
                    <a:extLst>
                      <a:ext uri="{FF2B5EF4-FFF2-40B4-BE49-F238E27FC236}">
                        <a16:creationId xmlns:a16="http://schemas.microsoft.com/office/drawing/2014/main" id="{76D6318C-A113-5EF3-21CA-657AEEF30865}"/>
                      </a:ext>
                    </a:extLst>
                  </p:cNvPr>
                  <p:cNvSpPr>
                    <a:spLocks noChangeArrowheads="1"/>
                  </p:cNvSpPr>
                  <p:nvPr/>
                </p:nvSpPr>
                <p:spPr bwMode="auto">
                  <a:xfrm>
                    <a:off x="3782838"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987" name="Group 268">
                  <a:extLst>
                    <a:ext uri="{FF2B5EF4-FFF2-40B4-BE49-F238E27FC236}">
                      <a16:creationId xmlns:a16="http://schemas.microsoft.com/office/drawing/2014/main" id="{FCDC2BE7-28E2-960B-5658-60FC1C2E2531}"/>
                    </a:ext>
                  </a:extLst>
                </p:cNvPr>
                <p:cNvGrpSpPr>
                  <a:grpSpLocks/>
                </p:cNvGrpSpPr>
                <p:nvPr/>
              </p:nvGrpSpPr>
              <p:grpSpPr bwMode="auto">
                <a:xfrm>
                  <a:off x="1066800" y="2438400"/>
                  <a:ext cx="91440" cy="536863"/>
                  <a:chOff x="3794101" y="3425537"/>
                  <a:chExt cx="91440" cy="536863"/>
                </a:xfrm>
              </p:grpSpPr>
              <p:grpSp>
                <p:nvGrpSpPr>
                  <p:cNvPr id="59988" name="Group 269">
                    <a:extLst>
                      <a:ext uri="{FF2B5EF4-FFF2-40B4-BE49-F238E27FC236}">
                        <a16:creationId xmlns:a16="http://schemas.microsoft.com/office/drawing/2014/main" id="{037BF9CE-D700-DA1A-2DBD-77D409F4B5CC}"/>
                      </a:ext>
                    </a:extLst>
                  </p:cNvPr>
                  <p:cNvGrpSpPr>
                    <a:grpSpLocks/>
                  </p:cNvGrpSpPr>
                  <p:nvPr/>
                </p:nvGrpSpPr>
                <p:grpSpPr bwMode="auto">
                  <a:xfrm>
                    <a:off x="3817178" y="3619500"/>
                    <a:ext cx="45286" cy="228600"/>
                    <a:chOff x="3792424" y="3619500"/>
                    <a:chExt cx="45286" cy="228600"/>
                  </a:xfrm>
                </p:grpSpPr>
                <p:cxnSp>
                  <p:nvCxnSpPr>
                    <p:cNvPr id="273" name="Straight Connector 272">
                      <a:extLst>
                        <a:ext uri="{FF2B5EF4-FFF2-40B4-BE49-F238E27FC236}">
                          <a16:creationId xmlns:a16="http://schemas.microsoft.com/office/drawing/2014/main" id="{0FD0A8EC-2A1C-6CFE-206B-0FBD25656084}"/>
                        </a:ext>
                      </a:extLst>
                    </p:cNvPr>
                    <p:cNvCxnSpPr/>
                    <p:nvPr/>
                  </p:nvCxnSpPr>
                  <p:spPr>
                    <a:xfrm>
                      <a:off x="379175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3C21D419-896D-E2BF-C082-2F3F58433785}"/>
                        </a:ext>
                      </a:extLst>
                    </p:cNvPr>
                    <p:cNvCxnSpPr/>
                    <p:nvPr/>
                  </p:nvCxnSpPr>
                  <p:spPr>
                    <a:xfrm>
                      <a:off x="382350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1" name="Oval 270">
                    <a:extLst>
                      <a:ext uri="{FF2B5EF4-FFF2-40B4-BE49-F238E27FC236}">
                        <a16:creationId xmlns:a16="http://schemas.microsoft.com/office/drawing/2014/main" id="{DEA1A09E-8B24-B2A0-BA31-A6C29F48267E}"/>
                      </a:ext>
                    </a:extLst>
                  </p:cNvPr>
                  <p:cNvSpPr>
                    <a:spLocks noChangeArrowheads="1"/>
                  </p:cNvSpPr>
                  <p:nvPr/>
                </p:nvSpPr>
                <p:spPr bwMode="auto">
                  <a:xfrm>
                    <a:off x="3783171"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272" name="Oval 271">
                    <a:extLst>
                      <a:ext uri="{FF2B5EF4-FFF2-40B4-BE49-F238E27FC236}">
                        <a16:creationId xmlns:a16="http://schemas.microsoft.com/office/drawing/2014/main" id="{4B8905B8-ABF2-7BC0-956F-367FACE03651}"/>
                      </a:ext>
                    </a:extLst>
                  </p:cNvPr>
                  <p:cNvSpPr>
                    <a:spLocks noChangeArrowheads="1"/>
                  </p:cNvSpPr>
                  <p:nvPr/>
                </p:nvSpPr>
                <p:spPr bwMode="auto">
                  <a:xfrm>
                    <a:off x="3783171"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921" name="Group 279">
                <a:extLst>
                  <a:ext uri="{FF2B5EF4-FFF2-40B4-BE49-F238E27FC236}">
                    <a16:creationId xmlns:a16="http://schemas.microsoft.com/office/drawing/2014/main" id="{AB7CCCC6-6E74-B275-8CA1-88319593453D}"/>
                  </a:ext>
                </a:extLst>
              </p:cNvPr>
              <p:cNvGrpSpPr>
                <a:grpSpLocks/>
              </p:cNvGrpSpPr>
              <p:nvPr/>
            </p:nvGrpSpPr>
            <p:grpSpPr bwMode="auto">
              <a:xfrm>
                <a:off x="1698984" y="2434937"/>
                <a:ext cx="201304" cy="536863"/>
                <a:chOff x="1066800" y="2438400"/>
                <a:chExt cx="201304" cy="536863"/>
              </a:xfrm>
            </p:grpSpPr>
            <p:grpSp>
              <p:nvGrpSpPr>
                <p:cNvPr id="59974" name="Group 280">
                  <a:extLst>
                    <a:ext uri="{FF2B5EF4-FFF2-40B4-BE49-F238E27FC236}">
                      <a16:creationId xmlns:a16="http://schemas.microsoft.com/office/drawing/2014/main" id="{962F8D27-CCF4-6ACA-A33B-0C6F138F1A31}"/>
                    </a:ext>
                  </a:extLst>
                </p:cNvPr>
                <p:cNvGrpSpPr>
                  <a:grpSpLocks/>
                </p:cNvGrpSpPr>
                <p:nvPr/>
              </p:nvGrpSpPr>
              <p:grpSpPr bwMode="auto">
                <a:xfrm>
                  <a:off x="1176664" y="2438400"/>
                  <a:ext cx="91440" cy="536863"/>
                  <a:chOff x="3794101" y="3425537"/>
                  <a:chExt cx="91440" cy="536863"/>
                </a:xfrm>
              </p:grpSpPr>
              <p:grpSp>
                <p:nvGrpSpPr>
                  <p:cNvPr id="59981" name="Group 287">
                    <a:extLst>
                      <a:ext uri="{FF2B5EF4-FFF2-40B4-BE49-F238E27FC236}">
                        <a16:creationId xmlns:a16="http://schemas.microsoft.com/office/drawing/2014/main" id="{20A8846D-475B-CEF8-E6EE-AABD729C5931}"/>
                      </a:ext>
                    </a:extLst>
                  </p:cNvPr>
                  <p:cNvGrpSpPr>
                    <a:grpSpLocks/>
                  </p:cNvGrpSpPr>
                  <p:nvPr/>
                </p:nvGrpSpPr>
                <p:grpSpPr bwMode="auto">
                  <a:xfrm>
                    <a:off x="3817178" y="3619500"/>
                    <a:ext cx="45286" cy="228600"/>
                    <a:chOff x="3792424" y="3619500"/>
                    <a:chExt cx="45286" cy="228600"/>
                  </a:xfrm>
                </p:grpSpPr>
                <p:cxnSp>
                  <p:nvCxnSpPr>
                    <p:cNvPr id="291" name="Straight Connector 290">
                      <a:extLst>
                        <a:ext uri="{FF2B5EF4-FFF2-40B4-BE49-F238E27FC236}">
                          <a16:creationId xmlns:a16="http://schemas.microsoft.com/office/drawing/2014/main" id="{E16EBEFF-ADCD-8AE3-AA1F-236B4DCC5735}"/>
                        </a:ext>
                      </a:extLst>
                    </p:cNvPr>
                    <p:cNvCxnSpPr/>
                    <p:nvPr/>
                  </p:nvCxnSpPr>
                  <p:spPr>
                    <a:xfrm>
                      <a:off x="379181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3E6D0535-7F01-84A4-DDC8-3AA3F3E2BE90}"/>
                        </a:ext>
                      </a:extLst>
                    </p:cNvPr>
                    <p:cNvCxnSpPr/>
                    <p:nvPr/>
                  </p:nvCxnSpPr>
                  <p:spPr>
                    <a:xfrm>
                      <a:off x="382356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9" name="Oval 288">
                    <a:extLst>
                      <a:ext uri="{FF2B5EF4-FFF2-40B4-BE49-F238E27FC236}">
                        <a16:creationId xmlns:a16="http://schemas.microsoft.com/office/drawing/2014/main" id="{967644AE-9AF0-E0D7-83D1-93A5119A3EB7}"/>
                      </a:ext>
                    </a:extLst>
                  </p:cNvPr>
                  <p:cNvSpPr>
                    <a:spLocks noChangeArrowheads="1"/>
                  </p:cNvSpPr>
                  <p:nvPr/>
                </p:nvSpPr>
                <p:spPr bwMode="auto">
                  <a:xfrm>
                    <a:off x="3783233"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290" name="Oval 289">
                    <a:extLst>
                      <a:ext uri="{FF2B5EF4-FFF2-40B4-BE49-F238E27FC236}">
                        <a16:creationId xmlns:a16="http://schemas.microsoft.com/office/drawing/2014/main" id="{CE447E77-ACEC-DB02-AE78-2A8BCFDE88CE}"/>
                      </a:ext>
                    </a:extLst>
                  </p:cNvPr>
                  <p:cNvSpPr>
                    <a:spLocks noChangeArrowheads="1"/>
                  </p:cNvSpPr>
                  <p:nvPr/>
                </p:nvSpPr>
                <p:spPr bwMode="auto">
                  <a:xfrm>
                    <a:off x="3783233"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975" name="Group 281">
                  <a:extLst>
                    <a:ext uri="{FF2B5EF4-FFF2-40B4-BE49-F238E27FC236}">
                      <a16:creationId xmlns:a16="http://schemas.microsoft.com/office/drawing/2014/main" id="{D3B3265B-EEA9-170E-CBFD-92C82ADF884D}"/>
                    </a:ext>
                  </a:extLst>
                </p:cNvPr>
                <p:cNvGrpSpPr>
                  <a:grpSpLocks/>
                </p:cNvGrpSpPr>
                <p:nvPr/>
              </p:nvGrpSpPr>
              <p:grpSpPr bwMode="auto">
                <a:xfrm>
                  <a:off x="1066800" y="2438400"/>
                  <a:ext cx="91440" cy="536863"/>
                  <a:chOff x="3794101" y="3425537"/>
                  <a:chExt cx="91440" cy="536863"/>
                </a:xfrm>
              </p:grpSpPr>
              <p:grpSp>
                <p:nvGrpSpPr>
                  <p:cNvPr id="59976" name="Group 282">
                    <a:extLst>
                      <a:ext uri="{FF2B5EF4-FFF2-40B4-BE49-F238E27FC236}">
                        <a16:creationId xmlns:a16="http://schemas.microsoft.com/office/drawing/2014/main" id="{293DACC8-A136-F89E-9D94-F0C7F6E147B4}"/>
                      </a:ext>
                    </a:extLst>
                  </p:cNvPr>
                  <p:cNvGrpSpPr>
                    <a:grpSpLocks/>
                  </p:cNvGrpSpPr>
                  <p:nvPr/>
                </p:nvGrpSpPr>
                <p:grpSpPr bwMode="auto">
                  <a:xfrm>
                    <a:off x="3817178" y="3619500"/>
                    <a:ext cx="45286" cy="228600"/>
                    <a:chOff x="3792424" y="3619500"/>
                    <a:chExt cx="45286" cy="228600"/>
                  </a:xfrm>
                </p:grpSpPr>
                <p:cxnSp>
                  <p:nvCxnSpPr>
                    <p:cNvPr id="286" name="Straight Connector 285">
                      <a:extLst>
                        <a:ext uri="{FF2B5EF4-FFF2-40B4-BE49-F238E27FC236}">
                          <a16:creationId xmlns:a16="http://schemas.microsoft.com/office/drawing/2014/main" id="{E485DC24-19E0-41BD-9A0E-8E135C852861}"/>
                        </a:ext>
                      </a:extLst>
                    </p:cNvPr>
                    <p:cNvCxnSpPr/>
                    <p:nvPr/>
                  </p:nvCxnSpPr>
                  <p:spPr>
                    <a:xfrm>
                      <a:off x="379214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97171F9F-1325-244C-9477-85CA5C2687C5}"/>
                        </a:ext>
                      </a:extLst>
                    </p:cNvPr>
                    <p:cNvCxnSpPr/>
                    <p:nvPr/>
                  </p:nvCxnSpPr>
                  <p:spPr>
                    <a:xfrm>
                      <a:off x="382389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4" name="Oval 283">
                    <a:extLst>
                      <a:ext uri="{FF2B5EF4-FFF2-40B4-BE49-F238E27FC236}">
                        <a16:creationId xmlns:a16="http://schemas.microsoft.com/office/drawing/2014/main" id="{4495F50D-1D1A-0310-EBFA-E936E16313D0}"/>
                      </a:ext>
                    </a:extLst>
                  </p:cNvPr>
                  <p:cNvSpPr>
                    <a:spLocks noChangeArrowheads="1"/>
                  </p:cNvSpPr>
                  <p:nvPr/>
                </p:nvSpPr>
                <p:spPr bwMode="auto">
                  <a:xfrm>
                    <a:off x="3783567"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285" name="Oval 284">
                    <a:extLst>
                      <a:ext uri="{FF2B5EF4-FFF2-40B4-BE49-F238E27FC236}">
                        <a16:creationId xmlns:a16="http://schemas.microsoft.com/office/drawing/2014/main" id="{03657057-E749-BAA0-79ED-2F56EE76D903}"/>
                      </a:ext>
                    </a:extLst>
                  </p:cNvPr>
                  <p:cNvSpPr>
                    <a:spLocks noChangeArrowheads="1"/>
                  </p:cNvSpPr>
                  <p:nvPr/>
                </p:nvSpPr>
                <p:spPr bwMode="auto">
                  <a:xfrm>
                    <a:off x="3783567"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922" name="Group 292">
                <a:extLst>
                  <a:ext uri="{FF2B5EF4-FFF2-40B4-BE49-F238E27FC236}">
                    <a16:creationId xmlns:a16="http://schemas.microsoft.com/office/drawing/2014/main" id="{23130A28-280B-CBA3-C748-636BAB4A8219}"/>
                  </a:ext>
                </a:extLst>
              </p:cNvPr>
              <p:cNvGrpSpPr>
                <a:grpSpLocks/>
              </p:cNvGrpSpPr>
              <p:nvPr/>
            </p:nvGrpSpPr>
            <p:grpSpPr bwMode="auto">
              <a:xfrm>
                <a:off x="1909712" y="2434937"/>
                <a:ext cx="201304" cy="536863"/>
                <a:chOff x="1066800" y="2438400"/>
                <a:chExt cx="201304" cy="536863"/>
              </a:xfrm>
            </p:grpSpPr>
            <p:grpSp>
              <p:nvGrpSpPr>
                <p:cNvPr id="59962" name="Group 293">
                  <a:extLst>
                    <a:ext uri="{FF2B5EF4-FFF2-40B4-BE49-F238E27FC236}">
                      <a16:creationId xmlns:a16="http://schemas.microsoft.com/office/drawing/2014/main" id="{3D1D59D0-C66F-3DB5-A596-93D6A9FFE52C}"/>
                    </a:ext>
                  </a:extLst>
                </p:cNvPr>
                <p:cNvGrpSpPr>
                  <a:grpSpLocks/>
                </p:cNvGrpSpPr>
                <p:nvPr/>
              </p:nvGrpSpPr>
              <p:grpSpPr bwMode="auto">
                <a:xfrm>
                  <a:off x="1176664" y="2438400"/>
                  <a:ext cx="91440" cy="536863"/>
                  <a:chOff x="3794101" y="3425537"/>
                  <a:chExt cx="91440" cy="536863"/>
                </a:xfrm>
              </p:grpSpPr>
              <p:grpSp>
                <p:nvGrpSpPr>
                  <p:cNvPr id="59969" name="Group 300">
                    <a:extLst>
                      <a:ext uri="{FF2B5EF4-FFF2-40B4-BE49-F238E27FC236}">
                        <a16:creationId xmlns:a16="http://schemas.microsoft.com/office/drawing/2014/main" id="{AC2E3007-218C-86D3-CA0C-EC6877DB2BAE}"/>
                      </a:ext>
                    </a:extLst>
                  </p:cNvPr>
                  <p:cNvGrpSpPr>
                    <a:grpSpLocks/>
                  </p:cNvGrpSpPr>
                  <p:nvPr/>
                </p:nvGrpSpPr>
                <p:grpSpPr bwMode="auto">
                  <a:xfrm>
                    <a:off x="3817178" y="3619500"/>
                    <a:ext cx="45286" cy="228600"/>
                    <a:chOff x="3792424" y="3619500"/>
                    <a:chExt cx="45286" cy="228600"/>
                  </a:xfrm>
                </p:grpSpPr>
                <p:cxnSp>
                  <p:nvCxnSpPr>
                    <p:cNvPr id="304" name="Straight Connector 303">
                      <a:extLst>
                        <a:ext uri="{FF2B5EF4-FFF2-40B4-BE49-F238E27FC236}">
                          <a16:creationId xmlns:a16="http://schemas.microsoft.com/office/drawing/2014/main" id="{138F445B-1652-06F8-ACE5-CC2397830942}"/>
                        </a:ext>
                      </a:extLst>
                    </p:cNvPr>
                    <p:cNvCxnSpPr/>
                    <p:nvPr/>
                  </p:nvCxnSpPr>
                  <p:spPr>
                    <a:xfrm>
                      <a:off x="379221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8F44CDF4-C22E-5635-FCEC-8A23CE32F832}"/>
                        </a:ext>
                      </a:extLst>
                    </p:cNvPr>
                    <p:cNvCxnSpPr/>
                    <p:nvPr/>
                  </p:nvCxnSpPr>
                  <p:spPr>
                    <a:xfrm>
                      <a:off x="382395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2" name="Oval 301">
                    <a:extLst>
                      <a:ext uri="{FF2B5EF4-FFF2-40B4-BE49-F238E27FC236}">
                        <a16:creationId xmlns:a16="http://schemas.microsoft.com/office/drawing/2014/main" id="{CF1A0513-1CFD-3A3F-E023-0A4F55EE21B8}"/>
                      </a:ext>
                    </a:extLst>
                  </p:cNvPr>
                  <p:cNvSpPr>
                    <a:spLocks noChangeArrowheads="1"/>
                  </p:cNvSpPr>
                  <p:nvPr/>
                </p:nvSpPr>
                <p:spPr bwMode="auto">
                  <a:xfrm>
                    <a:off x="3783630"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03" name="Oval 302">
                    <a:extLst>
                      <a:ext uri="{FF2B5EF4-FFF2-40B4-BE49-F238E27FC236}">
                        <a16:creationId xmlns:a16="http://schemas.microsoft.com/office/drawing/2014/main" id="{BCF29504-201D-BACD-E720-103033128C34}"/>
                      </a:ext>
                    </a:extLst>
                  </p:cNvPr>
                  <p:cNvSpPr>
                    <a:spLocks noChangeArrowheads="1"/>
                  </p:cNvSpPr>
                  <p:nvPr/>
                </p:nvSpPr>
                <p:spPr bwMode="auto">
                  <a:xfrm>
                    <a:off x="3783630"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963" name="Group 294">
                  <a:extLst>
                    <a:ext uri="{FF2B5EF4-FFF2-40B4-BE49-F238E27FC236}">
                      <a16:creationId xmlns:a16="http://schemas.microsoft.com/office/drawing/2014/main" id="{7E0A4FA8-14FF-6FB8-6548-43CEF4145AFB}"/>
                    </a:ext>
                  </a:extLst>
                </p:cNvPr>
                <p:cNvGrpSpPr>
                  <a:grpSpLocks/>
                </p:cNvGrpSpPr>
                <p:nvPr/>
              </p:nvGrpSpPr>
              <p:grpSpPr bwMode="auto">
                <a:xfrm>
                  <a:off x="1066800" y="2438400"/>
                  <a:ext cx="91440" cy="536863"/>
                  <a:chOff x="3794101" y="3425537"/>
                  <a:chExt cx="91440" cy="536863"/>
                </a:xfrm>
              </p:grpSpPr>
              <p:grpSp>
                <p:nvGrpSpPr>
                  <p:cNvPr id="59964" name="Group 295">
                    <a:extLst>
                      <a:ext uri="{FF2B5EF4-FFF2-40B4-BE49-F238E27FC236}">
                        <a16:creationId xmlns:a16="http://schemas.microsoft.com/office/drawing/2014/main" id="{72A21F10-C2E1-CB22-05F9-D3AE7984523A}"/>
                      </a:ext>
                    </a:extLst>
                  </p:cNvPr>
                  <p:cNvGrpSpPr>
                    <a:grpSpLocks/>
                  </p:cNvGrpSpPr>
                  <p:nvPr/>
                </p:nvGrpSpPr>
                <p:grpSpPr bwMode="auto">
                  <a:xfrm>
                    <a:off x="3817178" y="3619500"/>
                    <a:ext cx="45286" cy="228600"/>
                    <a:chOff x="3792424" y="3619500"/>
                    <a:chExt cx="45286" cy="228600"/>
                  </a:xfrm>
                </p:grpSpPr>
                <p:cxnSp>
                  <p:nvCxnSpPr>
                    <p:cNvPr id="299" name="Straight Connector 298">
                      <a:extLst>
                        <a:ext uri="{FF2B5EF4-FFF2-40B4-BE49-F238E27FC236}">
                          <a16:creationId xmlns:a16="http://schemas.microsoft.com/office/drawing/2014/main" id="{737B607C-4319-C81C-F122-53778AA1B312}"/>
                        </a:ext>
                      </a:extLst>
                    </p:cNvPr>
                    <p:cNvCxnSpPr/>
                    <p:nvPr/>
                  </p:nvCxnSpPr>
                  <p:spPr>
                    <a:xfrm>
                      <a:off x="379254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F112F814-B780-334C-4A66-46B75A70E39A}"/>
                        </a:ext>
                      </a:extLst>
                    </p:cNvPr>
                    <p:cNvCxnSpPr/>
                    <p:nvPr/>
                  </p:nvCxnSpPr>
                  <p:spPr>
                    <a:xfrm>
                      <a:off x="383699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7" name="Oval 296">
                    <a:extLst>
                      <a:ext uri="{FF2B5EF4-FFF2-40B4-BE49-F238E27FC236}">
                        <a16:creationId xmlns:a16="http://schemas.microsoft.com/office/drawing/2014/main" id="{03779513-B803-FB4A-3674-92B5F6D1CCEA}"/>
                      </a:ext>
                    </a:extLst>
                  </p:cNvPr>
                  <p:cNvSpPr>
                    <a:spLocks noChangeArrowheads="1"/>
                  </p:cNvSpPr>
                  <p:nvPr/>
                </p:nvSpPr>
                <p:spPr bwMode="auto">
                  <a:xfrm>
                    <a:off x="3793487"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298" name="Oval 297">
                    <a:extLst>
                      <a:ext uri="{FF2B5EF4-FFF2-40B4-BE49-F238E27FC236}">
                        <a16:creationId xmlns:a16="http://schemas.microsoft.com/office/drawing/2014/main" id="{F0C2AE75-D983-F893-1546-E7B7309B6173}"/>
                      </a:ext>
                    </a:extLst>
                  </p:cNvPr>
                  <p:cNvSpPr>
                    <a:spLocks noChangeArrowheads="1"/>
                  </p:cNvSpPr>
                  <p:nvPr/>
                </p:nvSpPr>
                <p:spPr bwMode="auto">
                  <a:xfrm>
                    <a:off x="3793487"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923" name="Group 305">
                <a:extLst>
                  <a:ext uri="{FF2B5EF4-FFF2-40B4-BE49-F238E27FC236}">
                    <a16:creationId xmlns:a16="http://schemas.microsoft.com/office/drawing/2014/main" id="{C87E8EB6-7936-FE1C-6404-E76354B089C7}"/>
                  </a:ext>
                </a:extLst>
              </p:cNvPr>
              <p:cNvGrpSpPr>
                <a:grpSpLocks/>
              </p:cNvGrpSpPr>
              <p:nvPr/>
            </p:nvGrpSpPr>
            <p:grpSpPr bwMode="auto">
              <a:xfrm>
                <a:off x="2120440" y="2434937"/>
                <a:ext cx="201304" cy="536863"/>
                <a:chOff x="1066800" y="2438400"/>
                <a:chExt cx="201304" cy="536863"/>
              </a:xfrm>
            </p:grpSpPr>
            <p:grpSp>
              <p:nvGrpSpPr>
                <p:cNvPr id="59950" name="Group 306">
                  <a:extLst>
                    <a:ext uri="{FF2B5EF4-FFF2-40B4-BE49-F238E27FC236}">
                      <a16:creationId xmlns:a16="http://schemas.microsoft.com/office/drawing/2014/main" id="{60D5043D-E5E5-7434-5809-04A4613A51A3}"/>
                    </a:ext>
                  </a:extLst>
                </p:cNvPr>
                <p:cNvGrpSpPr>
                  <a:grpSpLocks/>
                </p:cNvGrpSpPr>
                <p:nvPr/>
              </p:nvGrpSpPr>
              <p:grpSpPr bwMode="auto">
                <a:xfrm>
                  <a:off x="1176664" y="2438400"/>
                  <a:ext cx="91440" cy="536863"/>
                  <a:chOff x="3794101" y="3425537"/>
                  <a:chExt cx="91440" cy="536863"/>
                </a:xfrm>
              </p:grpSpPr>
              <p:grpSp>
                <p:nvGrpSpPr>
                  <p:cNvPr id="59957" name="Group 313">
                    <a:extLst>
                      <a:ext uri="{FF2B5EF4-FFF2-40B4-BE49-F238E27FC236}">
                        <a16:creationId xmlns:a16="http://schemas.microsoft.com/office/drawing/2014/main" id="{4DD03AA9-F439-F33A-9830-98DF7EFF508D}"/>
                      </a:ext>
                    </a:extLst>
                  </p:cNvPr>
                  <p:cNvGrpSpPr>
                    <a:grpSpLocks/>
                  </p:cNvGrpSpPr>
                  <p:nvPr/>
                </p:nvGrpSpPr>
                <p:grpSpPr bwMode="auto">
                  <a:xfrm>
                    <a:off x="3817178" y="3619500"/>
                    <a:ext cx="45286" cy="228600"/>
                    <a:chOff x="3792424" y="3619500"/>
                    <a:chExt cx="45286" cy="228600"/>
                  </a:xfrm>
                </p:grpSpPr>
                <p:cxnSp>
                  <p:nvCxnSpPr>
                    <p:cNvPr id="317" name="Straight Connector 316">
                      <a:extLst>
                        <a:ext uri="{FF2B5EF4-FFF2-40B4-BE49-F238E27FC236}">
                          <a16:creationId xmlns:a16="http://schemas.microsoft.com/office/drawing/2014/main" id="{8C696A8F-477A-41CA-7861-1C8751C46619}"/>
                        </a:ext>
                      </a:extLst>
                    </p:cNvPr>
                    <p:cNvCxnSpPr/>
                    <p:nvPr/>
                  </p:nvCxnSpPr>
                  <p:spPr>
                    <a:xfrm>
                      <a:off x="379260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0E02E12B-DC52-E641-01FA-BE3877649F17}"/>
                        </a:ext>
                      </a:extLst>
                    </p:cNvPr>
                    <p:cNvCxnSpPr/>
                    <p:nvPr/>
                  </p:nvCxnSpPr>
                  <p:spPr>
                    <a:xfrm>
                      <a:off x="383705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5" name="Oval 314">
                    <a:extLst>
                      <a:ext uri="{FF2B5EF4-FFF2-40B4-BE49-F238E27FC236}">
                        <a16:creationId xmlns:a16="http://schemas.microsoft.com/office/drawing/2014/main" id="{CA6086E0-7505-0A79-2B02-F56DBBA09822}"/>
                      </a:ext>
                    </a:extLst>
                  </p:cNvPr>
                  <p:cNvSpPr>
                    <a:spLocks noChangeArrowheads="1"/>
                  </p:cNvSpPr>
                  <p:nvPr/>
                </p:nvSpPr>
                <p:spPr bwMode="auto">
                  <a:xfrm>
                    <a:off x="3793550"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16" name="Oval 315">
                    <a:extLst>
                      <a:ext uri="{FF2B5EF4-FFF2-40B4-BE49-F238E27FC236}">
                        <a16:creationId xmlns:a16="http://schemas.microsoft.com/office/drawing/2014/main" id="{C3E70E48-8493-A085-1934-F837A31910B1}"/>
                      </a:ext>
                    </a:extLst>
                  </p:cNvPr>
                  <p:cNvSpPr>
                    <a:spLocks noChangeArrowheads="1"/>
                  </p:cNvSpPr>
                  <p:nvPr/>
                </p:nvSpPr>
                <p:spPr bwMode="auto">
                  <a:xfrm>
                    <a:off x="3793550"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951" name="Group 307">
                  <a:extLst>
                    <a:ext uri="{FF2B5EF4-FFF2-40B4-BE49-F238E27FC236}">
                      <a16:creationId xmlns:a16="http://schemas.microsoft.com/office/drawing/2014/main" id="{E2C89FD7-5959-4DE7-FB66-8A1C6C31FACC}"/>
                    </a:ext>
                  </a:extLst>
                </p:cNvPr>
                <p:cNvGrpSpPr>
                  <a:grpSpLocks/>
                </p:cNvGrpSpPr>
                <p:nvPr/>
              </p:nvGrpSpPr>
              <p:grpSpPr bwMode="auto">
                <a:xfrm>
                  <a:off x="1066800" y="2438400"/>
                  <a:ext cx="91440" cy="536863"/>
                  <a:chOff x="3794101" y="3425537"/>
                  <a:chExt cx="91440" cy="536863"/>
                </a:xfrm>
              </p:grpSpPr>
              <p:grpSp>
                <p:nvGrpSpPr>
                  <p:cNvPr id="59952" name="Group 308">
                    <a:extLst>
                      <a:ext uri="{FF2B5EF4-FFF2-40B4-BE49-F238E27FC236}">
                        <a16:creationId xmlns:a16="http://schemas.microsoft.com/office/drawing/2014/main" id="{DBB3C543-2ABF-26EC-1F50-0C0997F27901}"/>
                      </a:ext>
                    </a:extLst>
                  </p:cNvPr>
                  <p:cNvGrpSpPr>
                    <a:grpSpLocks/>
                  </p:cNvGrpSpPr>
                  <p:nvPr/>
                </p:nvGrpSpPr>
                <p:grpSpPr bwMode="auto">
                  <a:xfrm>
                    <a:off x="3817178" y="3619500"/>
                    <a:ext cx="45286" cy="228600"/>
                    <a:chOff x="3792424" y="3619500"/>
                    <a:chExt cx="45286" cy="228600"/>
                  </a:xfrm>
                </p:grpSpPr>
                <p:cxnSp>
                  <p:nvCxnSpPr>
                    <p:cNvPr id="312" name="Straight Connector 311">
                      <a:extLst>
                        <a:ext uri="{FF2B5EF4-FFF2-40B4-BE49-F238E27FC236}">
                          <a16:creationId xmlns:a16="http://schemas.microsoft.com/office/drawing/2014/main" id="{E4DCA26E-6A1D-975B-A509-252E8F99F300}"/>
                        </a:ext>
                      </a:extLst>
                    </p:cNvPr>
                    <p:cNvCxnSpPr/>
                    <p:nvPr/>
                  </p:nvCxnSpPr>
                  <p:spPr>
                    <a:xfrm>
                      <a:off x="379294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CB60F84A-B762-7755-5D93-A0DADE9374DE}"/>
                        </a:ext>
                      </a:extLst>
                    </p:cNvPr>
                    <p:cNvCxnSpPr/>
                    <p:nvPr/>
                  </p:nvCxnSpPr>
                  <p:spPr>
                    <a:xfrm>
                      <a:off x="383738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0" name="Oval 309">
                    <a:extLst>
                      <a:ext uri="{FF2B5EF4-FFF2-40B4-BE49-F238E27FC236}">
                        <a16:creationId xmlns:a16="http://schemas.microsoft.com/office/drawing/2014/main" id="{239401BB-606E-32F3-1620-76A47FFDA564}"/>
                      </a:ext>
                    </a:extLst>
                  </p:cNvPr>
                  <p:cNvSpPr>
                    <a:spLocks noChangeArrowheads="1"/>
                  </p:cNvSpPr>
                  <p:nvPr/>
                </p:nvSpPr>
                <p:spPr bwMode="auto">
                  <a:xfrm>
                    <a:off x="3793884"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11" name="Oval 310">
                    <a:extLst>
                      <a:ext uri="{FF2B5EF4-FFF2-40B4-BE49-F238E27FC236}">
                        <a16:creationId xmlns:a16="http://schemas.microsoft.com/office/drawing/2014/main" id="{670DDDF3-14FC-CF6A-2EA2-DA36F71C3414}"/>
                      </a:ext>
                    </a:extLst>
                  </p:cNvPr>
                  <p:cNvSpPr>
                    <a:spLocks noChangeArrowheads="1"/>
                  </p:cNvSpPr>
                  <p:nvPr/>
                </p:nvSpPr>
                <p:spPr bwMode="auto">
                  <a:xfrm>
                    <a:off x="3793884"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924" name="Group 318">
                <a:extLst>
                  <a:ext uri="{FF2B5EF4-FFF2-40B4-BE49-F238E27FC236}">
                    <a16:creationId xmlns:a16="http://schemas.microsoft.com/office/drawing/2014/main" id="{F4267CBA-8308-9AE9-E2C0-A20DAE9F1AD5}"/>
                  </a:ext>
                </a:extLst>
              </p:cNvPr>
              <p:cNvGrpSpPr>
                <a:grpSpLocks/>
              </p:cNvGrpSpPr>
              <p:nvPr/>
            </p:nvGrpSpPr>
            <p:grpSpPr bwMode="auto">
              <a:xfrm>
                <a:off x="2331168" y="2434937"/>
                <a:ext cx="201304" cy="536863"/>
                <a:chOff x="1066800" y="2438400"/>
                <a:chExt cx="201304" cy="536863"/>
              </a:xfrm>
            </p:grpSpPr>
            <p:grpSp>
              <p:nvGrpSpPr>
                <p:cNvPr id="59938" name="Group 319">
                  <a:extLst>
                    <a:ext uri="{FF2B5EF4-FFF2-40B4-BE49-F238E27FC236}">
                      <a16:creationId xmlns:a16="http://schemas.microsoft.com/office/drawing/2014/main" id="{40770966-BEFC-E081-A1D7-2AEB54028D2F}"/>
                    </a:ext>
                  </a:extLst>
                </p:cNvPr>
                <p:cNvGrpSpPr>
                  <a:grpSpLocks/>
                </p:cNvGrpSpPr>
                <p:nvPr/>
              </p:nvGrpSpPr>
              <p:grpSpPr bwMode="auto">
                <a:xfrm>
                  <a:off x="1176664" y="2438400"/>
                  <a:ext cx="91440" cy="536863"/>
                  <a:chOff x="3794101" y="3425537"/>
                  <a:chExt cx="91440" cy="536863"/>
                </a:xfrm>
              </p:grpSpPr>
              <p:grpSp>
                <p:nvGrpSpPr>
                  <p:cNvPr id="59945" name="Group 326">
                    <a:extLst>
                      <a:ext uri="{FF2B5EF4-FFF2-40B4-BE49-F238E27FC236}">
                        <a16:creationId xmlns:a16="http://schemas.microsoft.com/office/drawing/2014/main" id="{C9B1EE5B-A40B-56A9-0142-3AC9CED7E8D1}"/>
                      </a:ext>
                    </a:extLst>
                  </p:cNvPr>
                  <p:cNvGrpSpPr>
                    <a:grpSpLocks/>
                  </p:cNvGrpSpPr>
                  <p:nvPr/>
                </p:nvGrpSpPr>
                <p:grpSpPr bwMode="auto">
                  <a:xfrm>
                    <a:off x="3817178" y="3619500"/>
                    <a:ext cx="45286" cy="228600"/>
                    <a:chOff x="3792424" y="3619500"/>
                    <a:chExt cx="45286" cy="228600"/>
                  </a:xfrm>
                </p:grpSpPr>
                <p:cxnSp>
                  <p:nvCxnSpPr>
                    <p:cNvPr id="330" name="Straight Connector 329">
                      <a:extLst>
                        <a:ext uri="{FF2B5EF4-FFF2-40B4-BE49-F238E27FC236}">
                          <a16:creationId xmlns:a16="http://schemas.microsoft.com/office/drawing/2014/main" id="{A27E1306-676E-D865-0BC4-D684C8D54320}"/>
                        </a:ext>
                      </a:extLst>
                    </p:cNvPr>
                    <p:cNvCxnSpPr/>
                    <p:nvPr/>
                  </p:nvCxnSpPr>
                  <p:spPr>
                    <a:xfrm>
                      <a:off x="378030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A245F214-1990-BF53-3947-85068B3572A2}"/>
                        </a:ext>
                      </a:extLst>
                    </p:cNvPr>
                    <p:cNvCxnSpPr/>
                    <p:nvPr/>
                  </p:nvCxnSpPr>
                  <p:spPr>
                    <a:xfrm>
                      <a:off x="382316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8" name="Oval 327">
                    <a:extLst>
                      <a:ext uri="{FF2B5EF4-FFF2-40B4-BE49-F238E27FC236}">
                        <a16:creationId xmlns:a16="http://schemas.microsoft.com/office/drawing/2014/main" id="{77A0F93E-D229-7A8D-26A3-2E58FC5DD28E}"/>
                      </a:ext>
                    </a:extLst>
                  </p:cNvPr>
                  <p:cNvSpPr>
                    <a:spLocks noChangeArrowheads="1"/>
                  </p:cNvSpPr>
                  <p:nvPr/>
                </p:nvSpPr>
                <p:spPr bwMode="auto">
                  <a:xfrm>
                    <a:off x="3782835"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29" name="Oval 328">
                    <a:extLst>
                      <a:ext uri="{FF2B5EF4-FFF2-40B4-BE49-F238E27FC236}">
                        <a16:creationId xmlns:a16="http://schemas.microsoft.com/office/drawing/2014/main" id="{BCE51A7B-E776-BEB6-DCF9-BD6C62EF7982}"/>
                      </a:ext>
                    </a:extLst>
                  </p:cNvPr>
                  <p:cNvSpPr>
                    <a:spLocks noChangeArrowheads="1"/>
                  </p:cNvSpPr>
                  <p:nvPr/>
                </p:nvSpPr>
                <p:spPr bwMode="auto">
                  <a:xfrm>
                    <a:off x="3782835"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939" name="Group 320">
                  <a:extLst>
                    <a:ext uri="{FF2B5EF4-FFF2-40B4-BE49-F238E27FC236}">
                      <a16:creationId xmlns:a16="http://schemas.microsoft.com/office/drawing/2014/main" id="{F06AAEA2-A7F7-11B3-AC8D-82560CD6312C}"/>
                    </a:ext>
                  </a:extLst>
                </p:cNvPr>
                <p:cNvGrpSpPr>
                  <a:grpSpLocks/>
                </p:cNvGrpSpPr>
                <p:nvPr/>
              </p:nvGrpSpPr>
              <p:grpSpPr bwMode="auto">
                <a:xfrm>
                  <a:off x="1066800" y="2438400"/>
                  <a:ext cx="91440" cy="536863"/>
                  <a:chOff x="3794101" y="3425537"/>
                  <a:chExt cx="91440" cy="536863"/>
                </a:xfrm>
              </p:grpSpPr>
              <p:grpSp>
                <p:nvGrpSpPr>
                  <p:cNvPr id="59940" name="Group 321">
                    <a:extLst>
                      <a:ext uri="{FF2B5EF4-FFF2-40B4-BE49-F238E27FC236}">
                        <a16:creationId xmlns:a16="http://schemas.microsoft.com/office/drawing/2014/main" id="{8B1312A4-80A1-C8B1-E90C-E5B9046DC867}"/>
                      </a:ext>
                    </a:extLst>
                  </p:cNvPr>
                  <p:cNvGrpSpPr>
                    <a:grpSpLocks/>
                  </p:cNvGrpSpPr>
                  <p:nvPr/>
                </p:nvGrpSpPr>
                <p:grpSpPr bwMode="auto">
                  <a:xfrm>
                    <a:off x="3817178" y="3619500"/>
                    <a:ext cx="45286" cy="228600"/>
                    <a:chOff x="3792424" y="3619500"/>
                    <a:chExt cx="45286" cy="228600"/>
                  </a:xfrm>
                </p:grpSpPr>
                <p:cxnSp>
                  <p:nvCxnSpPr>
                    <p:cNvPr id="325" name="Straight Connector 324">
                      <a:extLst>
                        <a:ext uri="{FF2B5EF4-FFF2-40B4-BE49-F238E27FC236}">
                          <a16:creationId xmlns:a16="http://schemas.microsoft.com/office/drawing/2014/main" id="{6522B09E-D2B0-27C7-744B-82449683FBA4}"/>
                        </a:ext>
                      </a:extLst>
                    </p:cNvPr>
                    <p:cNvCxnSpPr/>
                    <p:nvPr/>
                  </p:nvCxnSpPr>
                  <p:spPr>
                    <a:xfrm>
                      <a:off x="379174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BF54531E-9141-92F9-8EBD-F699D74AD0E9}"/>
                        </a:ext>
                      </a:extLst>
                    </p:cNvPr>
                    <p:cNvCxnSpPr/>
                    <p:nvPr/>
                  </p:nvCxnSpPr>
                  <p:spPr>
                    <a:xfrm>
                      <a:off x="382349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3" name="Oval 322">
                    <a:extLst>
                      <a:ext uri="{FF2B5EF4-FFF2-40B4-BE49-F238E27FC236}">
                        <a16:creationId xmlns:a16="http://schemas.microsoft.com/office/drawing/2014/main" id="{24CBFFCB-B871-C63D-4505-AC6D1DF214F4}"/>
                      </a:ext>
                    </a:extLst>
                  </p:cNvPr>
                  <p:cNvSpPr>
                    <a:spLocks noChangeArrowheads="1"/>
                  </p:cNvSpPr>
                  <p:nvPr/>
                </p:nvSpPr>
                <p:spPr bwMode="auto">
                  <a:xfrm>
                    <a:off x="3783169"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24" name="Oval 323">
                    <a:extLst>
                      <a:ext uri="{FF2B5EF4-FFF2-40B4-BE49-F238E27FC236}">
                        <a16:creationId xmlns:a16="http://schemas.microsoft.com/office/drawing/2014/main" id="{309747C8-397D-3A05-4CBF-58D2A69CA741}"/>
                      </a:ext>
                    </a:extLst>
                  </p:cNvPr>
                  <p:cNvSpPr>
                    <a:spLocks noChangeArrowheads="1"/>
                  </p:cNvSpPr>
                  <p:nvPr/>
                </p:nvSpPr>
                <p:spPr bwMode="auto">
                  <a:xfrm>
                    <a:off x="3783169"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925" name="Group 331">
                <a:extLst>
                  <a:ext uri="{FF2B5EF4-FFF2-40B4-BE49-F238E27FC236}">
                    <a16:creationId xmlns:a16="http://schemas.microsoft.com/office/drawing/2014/main" id="{E79C4C8C-E55E-EDA1-716D-D88EB8D92B34}"/>
                  </a:ext>
                </a:extLst>
              </p:cNvPr>
              <p:cNvGrpSpPr>
                <a:grpSpLocks/>
              </p:cNvGrpSpPr>
              <p:nvPr/>
            </p:nvGrpSpPr>
            <p:grpSpPr bwMode="auto">
              <a:xfrm>
                <a:off x="2541896" y="2434937"/>
                <a:ext cx="201304" cy="536863"/>
                <a:chOff x="1066800" y="2438400"/>
                <a:chExt cx="201304" cy="536863"/>
              </a:xfrm>
            </p:grpSpPr>
            <p:grpSp>
              <p:nvGrpSpPr>
                <p:cNvPr id="59926" name="Group 332">
                  <a:extLst>
                    <a:ext uri="{FF2B5EF4-FFF2-40B4-BE49-F238E27FC236}">
                      <a16:creationId xmlns:a16="http://schemas.microsoft.com/office/drawing/2014/main" id="{D951F739-0AF9-F70B-583B-D4AEB911A01F}"/>
                    </a:ext>
                  </a:extLst>
                </p:cNvPr>
                <p:cNvGrpSpPr>
                  <a:grpSpLocks/>
                </p:cNvGrpSpPr>
                <p:nvPr/>
              </p:nvGrpSpPr>
              <p:grpSpPr bwMode="auto">
                <a:xfrm>
                  <a:off x="1176664" y="2438400"/>
                  <a:ext cx="91440" cy="536863"/>
                  <a:chOff x="3794101" y="3425537"/>
                  <a:chExt cx="91440" cy="536863"/>
                </a:xfrm>
              </p:grpSpPr>
              <p:grpSp>
                <p:nvGrpSpPr>
                  <p:cNvPr id="59933" name="Group 339">
                    <a:extLst>
                      <a:ext uri="{FF2B5EF4-FFF2-40B4-BE49-F238E27FC236}">
                        <a16:creationId xmlns:a16="http://schemas.microsoft.com/office/drawing/2014/main" id="{E14B2218-41E5-7E57-45AF-F02F0E35CA16}"/>
                      </a:ext>
                    </a:extLst>
                  </p:cNvPr>
                  <p:cNvGrpSpPr>
                    <a:grpSpLocks/>
                  </p:cNvGrpSpPr>
                  <p:nvPr/>
                </p:nvGrpSpPr>
                <p:grpSpPr bwMode="auto">
                  <a:xfrm>
                    <a:off x="3817178" y="3619500"/>
                    <a:ext cx="45286" cy="228600"/>
                    <a:chOff x="3792424" y="3619500"/>
                    <a:chExt cx="45286" cy="228600"/>
                  </a:xfrm>
                </p:grpSpPr>
                <p:cxnSp>
                  <p:nvCxnSpPr>
                    <p:cNvPr id="343" name="Straight Connector 342">
                      <a:extLst>
                        <a:ext uri="{FF2B5EF4-FFF2-40B4-BE49-F238E27FC236}">
                          <a16:creationId xmlns:a16="http://schemas.microsoft.com/office/drawing/2014/main" id="{B6010618-E310-8609-A26C-AAAE86432CC0}"/>
                        </a:ext>
                      </a:extLst>
                    </p:cNvPr>
                    <p:cNvCxnSpPr/>
                    <p:nvPr/>
                  </p:nvCxnSpPr>
                  <p:spPr>
                    <a:xfrm>
                      <a:off x="379181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63FE68AC-A320-88FE-21CA-3AFFD3C88323}"/>
                        </a:ext>
                      </a:extLst>
                    </p:cNvPr>
                    <p:cNvCxnSpPr/>
                    <p:nvPr/>
                  </p:nvCxnSpPr>
                  <p:spPr>
                    <a:xfrm>
                      <a:off x="382356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1" name="Oval 340">
                    <a:extLst>
                      <a:ext uri="{FF2B5EF4-FFF2-40B4-BE49-F238E27FC236}">
                        <a16:creationId xmlns:a16="http://schemas.microsoft.com/office/drawing/2014/main" id="{D8ED5CAA-AB90-76C3-F6A2-818173E0FAA9}"/>
                      </a:ext>
                    </a:extLst>
                  </p:cNvPr>
                  <p:cNvSpPr>
                    <a:spLocks noChangeArrowheads="1"/>
                  </p:cNvSpPr>
                  <p:nvPr/>
                </p:nvSpPr>
                <p:spPr bwMode="auto">
                  <a:xfrm>
                    <a:off x="3783232"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42" name="Oval 341">
                    <a:extLst>
                      <a:ext uri="{FF2B5EF4-FFF2-40B4-BE49-F238E27FC236}">
                        <a16:creationId xmlns:a16="http://schemas.microsoft.com/office/drawing/2014/main" id="{DA7A7EFD-3BDC-F72A-9666-E630519E520C}"/>
                      </a:ext>
                    </a:extLst>
                  </p:cNvPr>
                  <p:cNvSpPr>
                    <a:spLocks noChangeArrowheads="1"/>
                  </p:cNvSpPr>
                  <p:nvPr/>
                </p:nvSpPr>
                <p:spPr bwMode="auto">
                  <a:xfrm>
                    <a:off x="3783232"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927" name="Group 333">
                  <a:extLst>
                    <a:ext uri="{FF2B5EF4-FFF2-40B4-BE49-F238E27FC236}">
                      <a16:creationId xmlns:a16="http://schemas.microsoft.com/office/drawing/2014/main" id="{B1C0D7CA-44E7-D46D-A37F-D8E7244D333E}"/>
                    </a:ext>
                  </a:extLst>
                </p:cNvPr>
                <p:cNvGrpSpPr>
                  <a:grpSpLocks/>
                </p:cNvGrpSpPr>
                <p:nvPr/>
              </p:nvGrpSpPr>
              <p:grpSpPr bwMode="auto">
                <a:xfrm>
                  <a:off x="1066800" y="2438400"/>
                  <a:ext cx="91440" cy="536863"/>
                  <a:chOff x="3794101" y="3425537"/>
                  <a:chExt cx="91440" cy="536863"/>
                </a:xfrm>
              </p:grpSpPr>
              <p:grpSp>
                <p:nvGrpSpPr>
                  <p:cNvPr id="59928" name="Group 334">
                    <a:extLst>
                      <a:ext uri="{FF2B5EF4-FFF2-40B4-BE49-F238E27FC236}">
                        <a16:creationId xmlns:a16="http://schemas.microsoft.com/office/drawing/2014/main" id="{AFA1E193-950F-96A9-9133-20C46EFAF73F}"/>
                      </a:ext>
                    </a:extLst>
                  </p:cNvPr>
                  <p:cNvGrpSpPr>
                    <a:grpSpLocks/>
                  </p:cNvGrpSpPr>
                  <p:nvPr/>
                </p:nvGrpSpPr>
                <p:grpSpPr bwMode="auto">
                  <a:xfrm>
                    <a:off x="3817178" y="3619500"/>
                    <a:ext cx="45286" cy="228600"/>
                    <a:chOff x="3792424" y="3619500"/>
                    <a:chExt cx="45286" cy="228600"/>
                  </a:xfrm>
                </p:grpSpPr>
                <p:cxnSp>
                  <p:nvCxnSpPr>
                    <p:cNvPr id="338" name="Straight Connector 337">
                      <a:extLst>
                        <a:ext uri="{FF2B5EF4-FFF2-40B4-BE49-F238E27FC236}">
                          <a16:creationId xmlns:a16="http://schemas.microsoft.com/office/drawing/2014/main" id="{31124554-AB83-824E-EA88-C4289CB770F6}"/>
                        </a:ext>
                      </a:extLst>
                    </p:cNvPr>
                    <p:cNvCxnSpPr/>
                    <p:nvPr/>
                  </p:nvCxnSpPr>
                  <p:spPr>
                    <a:xfrm>
                      <a:off x="379214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a:extLst>
                        <a:ext uri="{FF2B5EF4-FFF2-40B4-BE49-F238E27FC236}">
                          <a16:creationId xmlns:a16="http://schemas.microsoft.com/office/drawing/2014/main" id="{72605112-C407-9096-C43D-AA7CC16831EB}"/>
                        </a:ext>
                      </a:extLst>
                    </p:cNvPr>
                    <p:cNvCxnSpPr/>
                    <p:nvPr/>
                  </p:nvCxnSpPr>
                  <p:spPr>
                    <a:xfrm>
                      <a:off x="382389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6" name="Oval 335">
                    <a:extLst>
                      <a:ext uri="{FF2B5EF4-FFF2-40B4-BE49-F238E27FC236}">
                        <a16:creationId xmlns:a16="http://schemas.microsoft.com/office/drawing/2014/main" id="{FB2BB49E-A9DB-ADD7-695A-1C78FAB237E8}"/>
                      </a:ext>
                    </a:extLst>
                  </p:cNvPr>
                  <p:cNvSpPr>
                    <a:spLocks noChangeArrowheads="1"/>
                  </p:cNvSpPr>
                  <p:nvPr/>
                </p:nvSpPr>
                <p:spPr bwMode="auto">
                  <a:xfrm>
                    <a:off x="3783565"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37" name="Oval 336">
                    <a:extLst>
                      <a:ext uri="{FF2B5EF4-FFF2-40B4-BE49-F238E27FC236}">
                        <a16:creationId xmlns:a16="http://schemas.microsoft.com/office/drawing/2014/main" id="{72D6B401-D598-4411-03A2-DA55CC0945E9}"/>
                      </a:ext>
                    </a:extLst>
                  </p:cNvPr>
                  <p:cNvSpPr>
                    <a:spLocks noChangeArrowheads="1"/>
                  </p:cNvSpPr>
                  <p:nvPr/>
                </p:nvSpPr>
                <p:spPr bwMode="auto">
                  <a:xfrm>
                    <a:off x="3783565"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grpSp>
          <p:nvGrpSpPr>
            <p:cNvPr id="59458" name="Group 345">
              <a:extLst>
                <a:ext uri="{FF2B5EF4-FFF2-40B4-BE49-F238E27FC236}">
                  <a16:creationId xmlns:a16="http://schemas.microsoft.com/office/drawing/2014/main" id="{AB268E5F-CD3A-A63B-42D0-6FB2DFC7AB79}"/>
                </a:ext>
              </a:extLst>
            </p:cNvPr>
            <p:cNvGrpSpPr>
              <a:grpSpLocks/>
            </p:cNvGrpSpPr>
            <p:nvPr/>
          </p:nvGrpSpPr>
          <p:grpSpPr bwMode="auto">
            <a:xfrm>
              <a:off x="2357098" y="2434937"/>
              <a:ext cx="1676400" cy="536863"/>
              <a:chOff x="1066800" y="2434937"/>
              <a:chExt cx="1676400" cy="536863"/>
            </a:xfrm>
          </p:grpSpPr>
          <p:grpSp>
            <p:nvGrpSpPr>
              <p:cNvPr id="59814" name="Group 346">
                <a:extLst>
                  <a:ext uri="{FF2B5EF4-FFF2-40B4-BE49-F238E27FC236}">
                    <a16:creationId xmlns:a16="http://schemas.microsoft.com/office/drawing/2014/main" id="{94685618-0580-F8F5-A130-526584F00F75}"/>
                  </a:ext>
                </a:extLst>
              </p:cNvPr>
              <p:cNvGrpSpPr>
                <a:grpSpLocks/>
              </p:cNvGrpSpPr>
              <p:nvPr/>
            </p:nvGrpSpPr>
            <p:grpSpPr bwMode="auto">
              <a:xfrm>
                <a:off x="1066800" y="2434937"/>
                <a:ext cx="201304" cy="536863"/>
                <a:chOff x="1066800" y="2438400"/>
                <a:chExt cx="201304" cy="536863"/>
              </a:xfrm>
            </p:grpSpPr>
            <p:grpSp>
              <p:nvGrpSpPr>
                <p:cNvPr id="59906" name="Group 438">
                  <a:extLst>
                    <a:ext uri="{FF2B5EF4-FFF2-40B4-BE49-F238E27FC236}">
                      <a16:creationId xmlns:a16="http://schemas.microsoft.com/office/drawing/2014/main" id="{76E53438-E8DC-554E-DEFA-F5947950DB29}"/>
                    </a:ext>
                  </a:extLst>
                </p:cNvPr>
                <p:cNvGrpSpPr>
                  <a:grpSpLocks/>
                </p:cNvGrpSpPr>
                <p:nvPr/>
              </p:nvGrpSpPr>
              <p:grpSpPr bwMode="auto">
                <a:xfrm>
                  <a:off x="1176664" y="2438400"/>
                  <a:ext cx="91440" cy="536863"/>
                  <a:chOff x="3794101" y="3425537"/>
                  <a:chExt cx="91440" cy="536863"/>
                </a:xfrm>
              </p:grpSpPr>
              <p:grpSp>
                <p:nvGrpSpPr>
                  <p:cNvPr id="59913" name="Group 445">
                    <a:extLst>
                      <a:ext uri="{FF2B5EF4-FFF2-40B4-BE49-F238E27FC236}">
                        <a16:creationId xmlns:a16="http://schemas.microsoft.com/office/drawing/2014/main" id="{443E183E-B4D0-C88C-87A8-EE7E3D7D0AC9}"/>
                      </a:ext>
                    </a:extLst>
                  </p:cNvPr>
                  <p:cNvGrpSpPr>
                    <a:grpSpLocks/>
                  </p:cNvGrpSpPr>
                  <p:nvPr/>
                </p:nvGrpSpPr>
                <p:grpSpPr bwMode="auto">
                  <a:xfrm>
                    <a:off x="3817178" y="3619500"/>
                    <a:ext cx="45286" cy="228600"/>
                    <a:chOff x="3792424" y="3619500"/>
                    <a:chExt cx="45286" cy="228600"/>
                  </a:xfrm>
                </p:grpSpPr>
                <p:cxnSp>
                  <p:nvCxnSpPr>
                    <p:cNvPr id="449" name="Straight Connector 448">
                      <a:extLst>
                        <a:ext uri="{FF2B5EF4-FFF2-40B4-BE49-F238E27FC236}">
                          <a16:creationId xmlns:a16="http://schemas.microsoft.com/office/drawing/2014/main" id="{D431284C-7E96-B583-2A1E-95B7E9DBB1DB}"/>
                        </a:ext>
                      </a:extLst>
                    </p:cNvPr>
                    <p:cNvCxnSpPr/>
                    <p:nvPr/>
                  </p:nvCxnSpPr>
                  <p:spPr>
                    <a:xfrm>
                      <a:off x="380628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C0BBD993-25C8-2ACE-BE0A-7CBF745A3EE8}"/>
                        </a:ext>
                      </a:extLst>
                    </p:cNvPr>
                    <p:cNvCxnSpPr/>
                    <p:nvPr/>
                  </p:nvCxnSpPr>
                  <p:spPr>
                    <a:xfrm>
                      <a:off x="383803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7" name="Oval 446">
                    <a:extLst>
                      <a:ext uri="{FF2B5EF4-FFF2-40B4-BE49-F238E27FC236}">
                        <a16:creationId xmlns:a16="http://schemas.microsoft.com/office/drawing/2014/main" id="{4AED70D5-6B76-EE53-7B0F-5548C34000A7}"/>
                      </a:ext>
                    </a:extLst>
                  </p:cNvPr>
                  <p:cNvSpPr>
                    <a:spLocks noChangeArrowheads="1"/>
                  </p:cNvSpPr>
                  <p:nvPr/>
                </p:nvSpPr>
                <p:spPr bwMode="auto">
                  <a:xfrm>
                    <a:off x="3794526"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48" name="Oval 447">
                    <a:extLst>
                      <a:ext uri="{FF2B5EF4-FFF2-40B4-BE49-F238E27FC236}">
                        <a16:creationId xmlns:a16="http://schemas.microsoft.com/office/drawing/2014/main" id="{9561D971-4207-DF35-462F-D6014B152D4E}"/>
                      </a:ext>
                    </a:extLst>
                  </p:cNvPr>
                  <p:cNvSpPr>
                    <a:spLocks noChangeArrowheads="1"/>
                  </p:cNvSpPr>
                  <p:nvPr/>
                </p:nvSpPr>
                <p:spPr bwMode="auto">
                  <a:xfrm>
                    <a:off x="3794526"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907" name="Group 439">
                  <a:extLst>
                    <a:ext uri="{FF2B5EF4-FFF2-40B4-BE49-F238E27FC236}">
                      <a16:creationId xmlns:a16="http://schemas.microsoft.com/office/drawing/2014/main" id="{CAF2E67C-9453-D544-4747-224110E89EBE}"/>
                    </a:ext>
                  </a:extLst>
                </p:cNvPr>
                <p:cNvGrpSpPr>
                  <a:grpSpLocks/>
                </p:cNvGrpSpPr>
                <p:nvPr/>
              </p:nvGrpSpPr>
              <p:grpSpPr bwMode="auto">
                <a:xfrm>
                  <a:off x="1066800" y="2438400"/>
                  <a:ext cx="91440" cy="536863"/>
                  <a:chOff x="3794101" y="3425537"/>
                  <a:chExt cx="91440" cy="536863"/>
                </a:xfrm>
              </p:grpSpPr>
              <p:grpSp>
                <p:nvGrpSpPr>
                  <p:cNvPr id="59908" name="Group 440">
                    <a:extLst>
                      <a:ext uri="{FF2B5EF4-FFF2-40B4-BE49-F238E27FC236}">
                        <a16:creationId xmlns:a16="http://schemas.microsoft.com/office/drawing/2014/main" id="{BF420399-A00D-4257-B99F-69B35A6CD025}"/>
                      </a:ext>
                    </a:extLst>
                  </p:cNvPr>
                  <p:cNvGrpSpPr>
                    <a:grpSpLocks/>
                  </p:cNvGrpSpPr>
                  <p:nvPr/>
                </p:nvGrpSpPr>
                <p:grpSpPr bwMode="auto">
                  <a:xfrm>
                    <a:off x="3817178" y="3619500"/>
                    <a:ext cx="45286" cy="228600"/>
                    <a:chOff x="3792424" y="3619500"/>
                    <a:chExt cx="45286" cy="228600"/>
                  </a:xfrm>
                </p:grpSpPr>
                <p:cxnSp>
                  <p:nvCxnSpPr>
                    <p:cNvPr id="444" name="Straight Connector 443">
                      <a:extLst>
                        <a:ext uri="{FF2B5EF4-FFF2-40B4-BE49-F238E27FC236}">
                          <a16:creationId xmlns:a16="http://schemas.microsoft.com/office/drawing/2014/main" id="{A574E284-C178-4601-FEFF-CD3119680C74}"/>
                        </a:ext>
                      </a:extLst>
                    </p:cNvPr>
                    <p:cNvCxnSpPr/>
                    <p:nvPr/>
                  </p:nvCxnSpPr>
                  <p:spPr>
                    <a:xfrm>
                      <a:off x="380661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E2B483EB-7022-FF0E-30A5-8B91F1FA13EF}"/>
                        </a:ext>
                      </a:extLst>
                    </p:cNvPr>
                    <p:cNvCxnSpPr/>
                    <p:nvPr/>
                  </p:nvCxnSpPr>
                  <p:spPr>
                    <a:xfrm>
                      <a:off x="383836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2" name="Oval 441">
                    <a:extLst>
                      <a:ext uri="{FF2B5EF4-FFF2-40B4-BE49-F238E27FC236}">
                        <a16:creationId xmlns:a16="http://schemas.microsoft.com/office/drawing/2014/main" id="{5ADD5261-0492-8C7C-B778-E02FDB56DCC7}"/>
                      </a:ext>
                    </a:extLst>
                  </p:cNvPr>
                  <p:cNvSpPr>
                    <a:spLocks noChangeArrowheads="1"/>
                  </p:cNvSpPr>
                  <p:nvPr/>
                </p:nvSpPr>
                <p:spPr bwMode="auto">
                  <a:xfrm>
                    <a:off x="3794860"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43" name="Oval 442">
                    <a:extLst>
                      <a:ext uri="{FF2B5EF4-FFF2-40B4-BE49-F238E27FC236}">
                        <a16:creationId xmlns:a16="http://schemas.microsoft.com/office/drawing/2014/main" id="{88A52BDE-97A7-7549-58D0-53C7516575DA}"/>
                      </a:ext>
                    </a:extLst>
                  </p:cNvPr>
                  <p:cNvSpPr>
                    <a:spLocks noChangeArrowheads="1"/>
                  </p:cNvSpPr>
                  <p:nvPr/>
                </p:nvSpPr>
                <p:spPr bwMode="auto">
                  <a:xfrm>
                    <a:off x="3794860"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815" name="Group 347">
                <a:extLst>
                  <a:ext uri="{FF2B5EF4-FFF2-40B4-BE49-F238E27FC236}">
                    <a16:creationId xmlns:a16="http://schemas.microsoft.com/office/drawing/2014/main" id="{F6593DBF-3600-853E-E7DB-52EEA7543434}"/>
                  </a:ext>
                </a:extLst>
              </p:cNvPr>
              <p:cNvGrpSpPr>
                <a:grpSpLocks/>
              </p:cNvGrpSpPr>
              <p:nvPr/>
            </p:nvGrpSpPr>
            <p:grpSpPr bwMode="auto">
              <a:xfrm>
                <a:off x="1277528" y="2434937"/>
                <a:ext cx="201304" cy="536863"/>
                <a:chOff x="1066800" y="2438400"/>
                <a:chExt cx="201304" cy="536863"/>
              </a:xfrm>
            </p:grpSpPr>
            <p:grpSp>
              <p:nvGrpSpPr>
                <p:cNvPr id="59894" name="Group 426">
                  <a:extLst>
                    <a:ext uri="{FF2B5EF4-FFF2-40B4-BE49-F238E27FC236}">
                      <a16:creationId xmlns:a16="http://schemas.microsoft.com/office/drawing/2014/main" id="{23C41E54-765E-8A66-A277-D264A6F45093}"/>
                    </a:ext>
                  </a:extLst>
                </p:cNvPr>
                <p:cNvGrpSpPr>
                  <a:grpSpLocks/>
                </p:cNvGrpSpPr>
                <p:nvPr/>
              </p:nvGrpSpPr>
              <p:grpSpPr bwMode="auto">
                <a:xfrm>
                  <a:off x="1176664" y="2438400"/>
                  <a:ext cx="91440" cy="536863"/>
                  <a:chOff x="3794101" y="3425537"/>
                  <a:chExt cx="91440" cy="536863"/>
                </a:xfrm>
              </p:grpSpPr>
              <p:grpSp>
                <p:nvGrpSpPr>
                  <p:cNvPr id="59901" name="Group 433">
                    <a:extLst>
                      <a:ext uri="{FF2B5EF4-FFF2-40B4-BE49-F238E27FC236}">
                        <a16:creationId xmlns:a16="http://schemas.microsoft.com/office/drawing/2014/main" id="{E26369FF-8413-4089-F00F-F27AAC10FACF}"/>
                      </a:ext>
                    </a:extLst>
                  </p:cNvPr>
                  <p:cNvGrpSpPr>
                    <a:grpSpLocks/>
                  </p:cNvGrpSpPr>
                  <p:nvPr/>
                </p:nvGrpSpPr>
                <p:grpSpPr bwMode="auto">
                  <a:xfrm>
                    <a:off x="3817178" y="3619500"/>
                    <a:ext cx="45286" cy="228600"/>
                    <a:chOff x="3792424" y="3619500"/>
                    <a:chExt cx="45286" cy="228600"/>
                  </a:xfrm>
                </p:grpSpPr>
                <p:cxnSp>
                  <p:nvCxnSpPr>
                    <p:cNvPr id="437" name="Straight Connector 436">
                      <a:extLst>
                        <a:ext uri="{FF2B5EF4-FFF2-40B4-BE49-F238E27FC236}">
                          <a16:creationId xmlns:a16="http://schemas.microsoft.com/office/drawing/2014/main" id="{A6E81230-5F6D-79B5-56AF-EE4236957C7E}"/>
                        </a:ext>
                      </a:extLst>
                    </p:cNvPr>
                    <p:cNvCxnSpPr/>
                    <p:nvPr/>
                  </p:nvCxnSpPr>
                  <p:spPr>
                    <a:xfrm>
                      <a:off x="380667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D354AF94-B092-ABD4-85FA-72E7CE5A62F0}"/>
                        </a:ext>
                      </a:extLst>
                    </p:cNvPr>
                    <p:cNvCxnSpPr/>
                    <p:nvPr/>
                  </p:nvCxnSpPr>
                  <p:spPr>
                    <a:xfrm>
                      <a:off x="383842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5" name="Oval 434">
                    <a:extLst>
                      <a:ext uri="{FF2B5EF4-FFF2-40B4-BE49-F238E27FC236}">
                        <a16:creationId xmlns:a16="http://schemas.microsoft.com/office/drawing/2014/main" id="{D26DEB8D-825B-EC63-152C-B9F78E74F316}"/>
                      </a:ext>
                    </a:extLst>
                  </p:cNvPr>
                  <p:cNvSpPr>
                    <a:spLocks noChangeArrowheads="1"/>
                  </p:cNvSpPr>
                  <p:nvPr/>
                </p:nvSpPr>
                <p:spPr bwMode="auto">
                  <a:xfrm>
                    <a:off x="3804447"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36" name="Oval 435">
                    <a:extLst>
                      <a:ext uri="{FF2B5EF4-FFF2-40B4-BE49-F238E27FC236}">
                        <a16:creationId xmlns:a16="http://schemas.microsoft.com/office/drawing/2014/main" id="{CD631E1F-867C-3036-882F-D13F4FC5015A}"/>
                      </a:ext>
                    </a:extLst>
                  </p:cNvPr>
                  <p:cNvSpPr>
                    <a:spLocks noChangeArrowheads="1"/>
                  </p:cNvSpPr>
                  <p:nvPr/>
                </p:nvSpPr>
                <p:spPr bwMode="auto">
                  <a:xfrm>
                    <a:off x="3804447"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895" name="Group 427">
                  <a:extLst>
                    <a:ext uri="{FF2B5EF4-FFF2-40B4-BE49-F238E27FC236}">
                      <a16:creationId xmlns:a16="http://schemas.microsoft.com/office/drawing/2014/main" id="{2584EABE-C242-C878-368E-332A5D521515}"/>
                    </a:ext>
                  </a:extLst>
                </p:cNvPr>
                <p:cNvGrpSpPr>
                  <a:grpSpLocks/>
                </p:cNvGrpSpPr>
                <p:nvPr/>
              </p:nvGrpSpPr>
              <p:grpSpPr bwMode="auto">
                <a:xfrm>
                  <a:off x="1066800" y="2438400"/>
                  <a:ext cx="91440" cy="536863"/>
                  <a:chOff x="3794101" y="3425537"/>
                  <a:chExt cx="91440" cy="536863"/>
                </a:xfrm>
              </p:grpSpPr>
              <p:grpSp>
                <p:nvGrpSpPr>
                  <p:cNvPr id="59896" name="Group 428">
                    <a:extLst>
                      <a:ext uri="{FF2B5EF4-FFF2-40B4-BE49-F238E27FC236}">
                        <a16:creationId xmlns:a16="http://schemas.microsoft.com/office/drawing/2014/main" id="{008E6570-E642-AF22-BE7A-2DD98FF89F29}"/>
                      </a:ext>
                    </a:extLst>
                  </p:cNvPr>
                  <p:cNvGrpSpPr>
                    <a:grpSpLocks/>
                  </p:cNvGrpSpPr>
                  <p:nvPr/>
                </p:nvGrpSpPr>
                <p:grpSpPr bwMode="auto">
                  <a:xfrm>
                    <a:off x="3817178" y="3619500"/>
                    <a:ext cx="45286" cy="228600"/>
                    <a:chOff x="3792424" y="3619500"/>
                    <a:chExt cx="45286" cy="228600"/>
                  </a:xfrm>
                </p:grpSpPr>
                <p:cxnSp>
                  <p:nvCxnSpPr>
                    <p:cNvPr id="432" name="Straight Connector 431">
                      <a:extLst>
                        <a:ext uri="{FF2B5EF4-FFF2-40B4-BE49-F238E27FC236}">
                          <a16:creationId xmlns:a16="http://schemas.microsoft.com/office/drawing/2014/main" id="{6D957E25-D480-CE29-6ECE-6CCC7F219025}"/>
                        </a:ext>
                      </a:extLst>
                    </p:cNvPr>
                    <p:cNvCxnSpPr/>
                    <p:nvPr/>
                  </p:nvCxnSpPr>
                  <p:spPr>
                    <a:xfrm>
                      <a:off x="380701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4152EC4C-BEB4-6AE8-C183-68E066271223}"/>
                        </a:ext>
                      </a:extLst>
                    </p:cNvPr>
                    <p:cNvCxnSpPr/>
                    <p:nvPr/>
                  </p:nvCxnSpPr>
                  <p:spPr>
                    <a:xfrm>
                      <a:off x="385145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0" name="Oval 429">
                    <a:extLst>
                      <a:ext uri="{FF2B5EF4-FFF2-40B4-BE49-F238E27FC236}">
                        <a16:creationId xmlns:a16="http://schemas.microsoft.com/office/drawing/2014/main" id="{B47D58D0-B7E6-351F-1E60-5D2E886FA9E1}"/>
                      </a:ext>
                    </a:extLst>
                  </p:cNvPr>
                  <p:cNvSpPr>
                    <a:spLocks noChangeArrowheads="1"/>
                  </p:cNvSpPr>
                  <p:nvPr/>
                </p:nvSpPr>
                <p:spPr bwMode="auto">
                  <a:xfrm>
                    <a:off x="3804780"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31" name="Oval 430">
                    <a:extLst>
                      <a:ext uri="{FF2B5EF4-FFF2-40B4-BE49-F238E27FC236}">
                        <a16:creationId xmlns:a16="http://schemas.microsoft.com/office/drawing/2014/main" id="{FF0338D3-9CFC-15E0-DDEE-012A142A398A}"/>
                      </a:ext>
                    </a:extLst>
                  </p:cNvPr>
                  <p:cNvSpPr>
                    <a:spLocks noChangeArrowheads="1"/>
                  </p:cNvSpPr>
                  <p:nvPr/>
                </p:nvSpPr>
                <p:spPr bwMode="auto">
                  <a:xfrm>
                    <a:off x="3804780"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816" name="Group 348">
                <a:extLst>
                  <a:ext uri="{FF2B5EF4-FFF2-40B4-BE49-F238E27FC236}">
                    <a16:creationId xmlns:a16="http://schemas.microsoft.com/office/drawing/2014/main" id="{88A3539F-474B-3D9B-07D3-09B9C0F43CE9}"/>
                  </a:ext>
                </a:extLst>
              </p:cNvPr>
              <p:cNvGrpSpPr>
                <a:grpSpLocks/>
              </p:cNvGrpSpPr>
              <p:nvPr/>
            </p:nvGrpSpPr>
            <p:grpSpPr bwMode="auto">
              <a:xfrm>
                <a:off x="1488256" y="2434937"/>
                <a:ext cx="201304" cy="536863"/>
                <a:chOff x="1066800" y="2438400"/>
                <a:chExt cx="201304" cy="536863"/>
              </a:xfrm>
            </p:grpSpPr>
            <p:grpSp>
              <p:nvGrpSpPr>
                <p:cNvPr id="59882" name="Group 414">
                  <a:extLst>
                    <a:ext uri="{FF2B5EF4-FFF2-40B4-BE49-F238E27FC236}">
                      <a16:creationId xmlns:a16="http://schemas.microsoft.com/office/drawing/2014/main" id="{E90FE129-CC1B-9A05-889C-6A80A638CABA}"/>
                    </a:ext>
                  </a:extLst>
                </p:cNvPr>
                <p:cNvGrpSpPr>
                  <a:grpSpLocks/>
                </p:cNvGrpSpPr>
                <p:nvPr/>
              </p:nvGrpSpPr>
              <p:grpSpPr bwMode="auto">
                <a:xfrm>
                  <a:off x="1176664" y="2438400"/>
                  <a:ext cx="91440" cy="536863"/>
                  <a:chOff x="3794101" y="3425537"/>
                  <a:chExt cx="91440" cy="536863"/>
                </a:xfrm>
              </p:grpSpPr>
              <p:grpSp>
                <p:nvGrpSpPr>
                  <p:cNvPr id="59889" name="Group 421">
                    <a:extLst>
                      <a:ext uri="{FF2B5EF4-FFF2-40B4-BE49-F238E27FC236}">
                        <a16:creationId xmlns:a16="http://schemas.microsoft.com/office/drawing/2014/main" id="{4CE0173F-EF63-2C49-16C5-83B7A6F4CF16}"/>
                      </a:ext>
                    </a:extLst>
                  </p:cNvPr>
                  <p:cNvGrpSpPr>
                    <a:grpSpLocks/>
                  </p:cNvGrpSpPr>
                  <p:nvPr/>
                </p:nvGrpSpPr>
                <p:grpSpPr bwMode="auto">
                  <a:xfrm>
                    <a:off x="3817178" y="3619500"/>
                    <a:ext cx="45286" cy="228600"/>
                    <a:chOff x="3792424" y="3619500"/>
                    <a:chExt cx="45286" cy="228600"/>
                  </a:xfrm>
                </p:grpSpPr>
                <p:cxnSp>
                  <p:nvCxnSpPr>
                    <p:cNvPr id="425" name="Straight Connector 424">
                      <a:extLst>
                        <a:ext uri="{FF2B5EF4-FFF2-40B4-BE49-F238E27FC236}">
                          <a16:creationId xmlns:a16="http://schemas.microsoft.com/office/drawing/2014/main" id="{E31913E5-1E38-2AE7-4660-F0FC308D21B8}"/>
                        </a:ext>
                      </a:extLst>
                    </p:cNvPr>
                    <p:cNvCxnSpPr/>
                    <p:nvPr/>
                  </p:nvCxnSpPr>
                  <p:spPr>
                    <a:xfrm>
                      <a:off x="379278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0DB58E97-C8D9-302A-00E7-EA9DFDBA7BA3}"/>
                        </a:ext>
                      </a:extLst>
                    </p:cNvPr>
                    <p:cNvCxnSpPr/>
                    <p:nvPr/>
                  </p:nvCxnSpPr>
                  <p:spPr>
                    <a:xfrm>
                      <a:off x="383723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3" name="Oval 422">
                    <a:extLst>
                      <a:ext uri="{FF2B5EF4-FFF2-40B4-BE49-F238E27FC236}">
                        <a16:creationId xmlns:a16="http://schemas.microsoft.com/office/drawing/2014/main" id="{7C03098C-4A28-930F-70E6-7D736D96FD5A}"/>
                      </a:ext>
                    </a:extLst>
                  </p:cNvPr>
                  <p:cNvSpPr>
                    <a:spLocks noChangeArrowheads="1"/>
                  </p:cNvSpPr>
                  <p:nvPr/>
                </p:nvSpPr>
                <p:spPr bwMode="auto">
                  <a:xfrm>
                    <a:off x="3793732"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24" name="Oval 423">
                    <a:extLst>
                      <a:ext uri="{FF2B5EF4-FFF2-40B4-BE49-F238E27FC236}">
                        <a16:creationId xmlns:a16="http://schemas.microsoft.com/office/drawing/2014/main" id="{588EBD0C-4504-0A8E-56E8-1AF972E3C1B6}"/>
                      </a:ext>
                    </a:extLst>
                  </p:cNvPr>
                  <p:cNvSpPr>
                    <a:spLocks noChangeArrowheads="1"/>
                  </p:cNvSpPr>
                  <p:nvPr/>
                </p:nvSpPr>
                <p:spPr bwMode="auto">
                  <a:xfrm>
                    <a:off x="3793732"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883" name="Group 415">
                  <a:extLst>
                    <a:ext uri="{FF2B5EF4-FFF2-40B4-BE49-F238E27FC236}">
                      <a16:creationId xmlns:a16="http://schemas.microsoft.com/office/drawing/2014/main" id="{E5C777CB-8FCA-C31A-8AFC-A3DD3E6901A9}"/>
                    </a:ext>
                  </a:extLst>
                </p:cNvPr>
                <p:cNvGrpSpPr>
                  <a:grpSpLocks/>
                </p:cNvGrpSpPr>
                <p:nvPr/>
              </p:nvGrpSpPr>
              <p:grpSpPr bwMode="auto">
                <a:xfrm>
                  <a:off x="1066800" y="2438400"/>
                  <a:ext cx="91440" cy="536863"/>
                  <a:chOff x="3794101" y="3425537"/>
                  <a:chExt cx="91440" cy="536863"/>
                </a:xfrm>
              </p:grpSpPr>
              <p:grpSp>
                <p:nvGrpSpPr>
                  <p:cNvPr id="59884" name="Group 416">
                    <a:extLst>
                      <a:ext uri="{FF2B5EF4-FFF2-40B4-BE49-F238E27FC236}">
                        <a16:creationId xmlns:a16="http://schemas.microsoft.com/office/drawing/2014/main" id="{CFBC9103-80A1-9935-E81B-3FFD15C432A2}"/>
                      </a:ext>
                    </a:extLst>
                  </p:cNvPr>
                  <p:cNvGrpSpPr>
                    <a:grpSpLocks/>
                  </p:cNvGrpSpPr>
                  <p:nvPr/>
                </p:nvGrpSpPr>
                <p:grpSpPr bwMode="auto">
                  <a:xfrm>
                    <a:off x="3817178" y="3619500"/>
                    <a:ext cx="45286" cy="228600"/>
                    <a:chOff x="3792424" y="3619500"/>
                    <a:chExt cx="45286" cy="228600"/>
                  </a:xfrm>
                </p:grpSpPr>
                <p:cxnSp>
                  <p:nvCxnSpPr>
                    <p:cNvPr id="420" name="Straight Connector 419">
                      <a:extLst>
                        <a:ext uri="{FF2B5EF4-FFF2-40B4-BE49-F238E27FC236}">
                          <a16:creationId xmlns:a16="http://schemas.microsoft.com/office/drawing/2014/main" id="{E08E4550-6355-FC27-AC4D-6AC87BD094A8}"/>
                        </a:ext>
                      </a:extLst>
                    </p:cNvPr>
                    <p:cNvCxnSpPr/>
                    <p:nvPr/>
                  </p:nvCxnSpPr>
                  <p:spPr>
                    <a:xfrm>
                      <a:off x="379312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1A8E391E-4348-4ED4-CD6D-A682CCB897F8}"/>
                        </a:ext>
                      </a:extLst>
                    </p:cNvPr>
                    <p:cNvCxnSpPr/>
                    <p:nvPr/>
                  </p:nvCxnSpPr>
                  <p:spPr>
                    <a:xfrm>
                      <a:off x="383756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8" name="Oval 417">
                    <a:extLst>
                      <a:ext uri="{FF2B5EF4-FFF2-40B4-BE49-F238E27FC236}">
                        <a16:creationId xmlns:a16="http://schemas.microsoft.com/office/drawing/2014/main" id="{8FF382C2-6B42-2818-C0E5-BB92A38F0C07}"/>
                      </a:ext>
                    </a:extLst>
                  </p:cNvPr>
                  <p:cNvSpPr>
                    <a:spLocks noChangeArrowheads="1"/>
                  </p:cNvSpPr>
                  <p:nvPr/>
                </p:nvSpPr>
                <p:spPr bwMode="auto">
                  <a:xfrm>
                    <a:off x="3794065"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19" name="Oval 418">
                    <a:extLst>
                      <a:ext uri="{FF2B5EF4-FFF2-40B4-BE49-F238E27FC236}">
                        <a16:creationId xmlns:a16="http://schemas.microsoft.com/office/drawing/2014/main" id="{FE147317-5331-2B05-6AA0-36B1C4D45E56}"/>
                      </a:ext>
                    </a:extLst>
                  </p:cNvPr>
                  <p:cNvSpPr>
                    <a:spLocks noChangeArrowheads="1"/>
                  </p:cNvSpPr>
                  <p:nvPr/>
                </p:nvSpPr>
                <p:spPr bwMode="auto">
                  <a:xfrm>
                    <a:off x="3794065"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817" name="Group 349">
                <a:extLst>
                  <a:ext uri="{FF2B5EF4-FFF2-40B4-BE49-F238E27FC236}">
                    <a16:creationId xmlns:a16="http://schemas.microsoft.com/office/drawing/2014/main" id="{04E64A66-3E9C-996E-F9C7-821773E5FBB9}"/>
                  </a:ext>
                </a:extLst>
              </p:cNvPr>
              <p:cNvGrpSpPr>
                <a:grpSpLocks/>
              </p:cNvGrpSpPr>
              <p:nvPr/>
            </p:nvGrpSpPr>
            <p:grpSpPr bwMode="auto">
              <a:xfrm>
                <a:off x="1698984" y="2434937"/>
                <a:ext cx="201304" cy="536863"/>
                <a:chOff x="1066800" y="2438400"/>
                <a:chExt cx="201304" cy="536863"/>
              </a:xfrm>
            </p:grpSpPr>
            <p:grpSp>
              <p:nvGrpSpPr>
                <p:cNvPr id="59870" name="Group 402">
                  <a:extLst>
                    <a:ext uri="{FF2B5EF4-FFF2-40B4-BE49-F238E27FC236}">
                      <a16:creationId xmlns:a16="http://schemas.microsoft.com/office/drawing/2014/main" id="{8450411A-CCF7-7ED9-E590-02DBCD90CF04}"/>
                    </a:ext>
                  </a:extLst>
                </p:cNvPr>
                <p:cNvGrpSpPr>
                  <a:grpSpLocks/>
                </p:cNvGrpSpPr>
                <p:nvPr/>
              </p:nvGrpSpPr>
              <p:grpSpPr bwMode="auto">
                <a:xfrm>
                  <a:off x="1176664" y="2438400"/>
                  <a:ext cx="91440" cy="536863"/>
                  <a:chOff x="3794101" y="3425537"/>
                  <a:chExt cx="91440" cy="536863"/>
                </a:xfrm>
              </p:grpSpPr>
              <p:grpSp>
                <p:nvGrpSpPr>
                  <p:cNvPr id="59877" name="Group 409">
                    <a:extLst>
                      <a:ext uri="{FF2B5EF4-FFF2-40B4-BE49-F238E27FC236}">
                        <a16:creationId xmlns:a16="http://schemas.microsoft.com/office/drawing/2014/main" id="{CBF11BFF-B1F8-7EBD-1CC5-A6DFE430E3B6}"/>
                      </a:ext>
                    </a:extLst>
                  </p:cNvPr>
                  <p:cNvGrpSpPr>
                    <a:grpSpLocks/>
                  </p:cNvGrpSpPr>
                  <p:nvPr/>
                </p:nvGrpSpPr>
                <p:grpSpPr bwMode="auto">
                  <a:xfrm>
                    <a:off x="3817178" y="3619500"/>
                    <a:ext cx="45286" cy="228600"/>
                    <a:chOff x="3792424" y="3619500"/>
                    <a:chExt cx="45286" cy="228600"/>
                  </a:xfrm>
                </p:grpSpPr>
                <p:cxnSp>
                  <p:nvCxnSpPr>
                    <p:cNvPr id="413" name="Straight Connector 412">
                      <a:extLst>
                        <a:ext uri="{FF2B5EF4-FFF2-40B4-BE49-F238E27FC236}">
                          <a16:creationId xmlns:a16="http://schemas.microsoft.com/office/drawing/2014/main" id="{FBB12619-6256-B9B7-D93C-B0DD0998192A}"/>
                        </a:ext>
                      </a:extLst>
                    </p:cNvPr>
                    <p:cNvCxnSpPr/>
                    <p:nvPr/>
                  </p:nvCxnSpPr>
                  <p:spPr>
                    <a:xfrm>
                      <a:off x="379318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6BE3CF22-20EA-2427-3A48-4122C61061B9}"/>
                        </a:ext>
                      </a:extLst>
                    </p:cNvPr>
                    <p:cNvCxnSpPr/>
                    <p:nvPr/>
                  </p:nvCxnSpPr>
                  <p:spPr>
                    <a:xfrm>
                      <a:off x="383763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1" name="Oval 410">
                    <a:extLst>
                      <a:ext uri="{FF2B5EF4-FFF2-40B4-BE49-F238E27FC236}">
                        <a16:creationId xmlns:a16="http://schemas.microsoft.com/office/drawing/2014/main" id="{5F8AC301-C897-776C-82D2-489DDDA8B840}"/>
                      </a:ext>
                    </a:extLst>
                  </p:cNvPr>
                  <p:cNvSpPr>
                    <a:spLocks noChangeArrowheads="1"/>
                  </p:cNvSpPr>
                  <p:nvPr/>
                </p:nvSpPr>
                <p:spPr bwMode="auto">
                  <a:xfrm>
                    <a:off x="3794127"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12" name="Oval 411">
                    <a:extLst>
                      <a:ext uri="{FF2B5EF4-FFF2-40B4-BE49-F238E27FC236}">
                        <a16:creationId xmlns:a16="http://schemas.microsoft.com/office/drawing/2014/main" id="{64738680-F025-3AD2-6FD3-B67EDD8321C6}"/>
                      </a:ext>
                    </a:extLst>
                  </p:cNvPr>
                  <p:cNvSpPr>
                    <a:spLocks noChangeArrowheads="1"/>
                  </p:cNvSpPr>
                  <p:nvPr/>
                </p:nvSpPr>
                <p:spPr bwMode="auto">
                  <a:xfrm>
                    <a:off x="3794127"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871" name="Group 403">
                  <a:extLst>
                    <a:ext uri="{FF2B5EF4-FFF2-40B4-BE49-F238E27FC236}">
                      <a16:creationId xmlns:a16="http://schemas.microsoft.com/office/drawing/2014/main" id="{E5947138-8333-EA9E-9CC5-AEEC52EEC58B}"/>
                    </a:ext>
                  </a:extLst>
                </p:cNvPr>
                <p:cNvGrpSpPr>
                  <a:grpSpLocks/>
                </p:cNvGrpSpPr>
                <p:nvPr/>
              </p:nvGrpSpPr>
              <p:grpSpPr bwMode="auto">
                <a:xfrm>
                  <a:off x="1066800" y="2438400"/>
                  <a:ext cx="91440" cy="536863"/>
                  <a:chOff x="3794101" y="3425537"/>
                  <a:chExt cx="91440" cy="536863"/>
                </a:xfrm>
              </p:grpSpPr>
              <p:grpSp>
                <p:nvGrpSpPr>
                  <p:cNvPr id="59872" name="Group 404">
                    <a:extLst>
                      <a:ext uri="{FF2B5EF4-FFF2-40B4-BE49-F238E27FC236}">
                        <a16:creationId xmlns:a16="http://schemas.microsoft.com/office/drawing/2014/main" id="{935EC71D-1870-8A76-F39A-67FC582C6D41}"/>
                      </a:ext>
                    </a:extLst>
                  </p:cNvPr>
                  <p:cNvGrpSpPr>
                    <a:grpSpLocks/>
                  </p:cNvGrpSpPr>
                  <p:nvPr/>
                </p:nvGrpSpPr>
                <p:grpSpPr bwMode="auto">
                  <a:xfrm>
                    <a:off x="3817178" y="3619500"/>
                    <a:ext cx="45286" cy="228600"/>
                    <a:chOff x="3792424" y="3619500"/>
                    <a:chExt cx="45286" cy="228600"/>
                  </a:xfrm>
                </p:grpSpPr>
                <p:cxnSp>
                  <p:nvCxnSpPr>
                    <p:cNvPr id="408" name="Straight Connector 407">
                      <a:extLst>
                        <a:ext uri="{FF2B5EF4-FFF2-40B4-BE49-F238E27FC236}">
                          <a16:creationId xmlns:a16="http://schemas.microsoft.com/office/drawing/2014/main" id="{6372E7E7-6E41-09E9-5E5D-69B6E6AB5536}"/>
                        </a:ext>
                      </a:extLst>
                    </p:cNvPr>
                    <p:cNvCxnSpPr/>
                    <p:nvPr/>
                  </p:nvCxnSpPr>
                  <p:spPr>
                    <a:xfrm>
                      <a:off x="380621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a:extLst>
                        <a:ext uri="{FF2B5EF4-FFF2-40B4-BE49-F238E27FC236}">
                          <a16:creationId xmlns:a16="http://schemas.microsoft.com/office/drawing/2014/main" id="{E42F1B77-B0D7-50C3-63B0-47719BDEBF09}"/>
                        </a:ext>
                      </a:extLst>
                    </p:cNvPr>
                    <p:cNvCxnSpPr/>
                    <p:nvPr/>
                  </p:nvCxnSpPr>
                  <p:spPr>
                    <a:xfrm>
                      <a:off x="383796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06" name="Oval 405">
                    <a:extLst>
                      <a:ext uri="{FF2B5EF4-FFF2-40B4-BE49-F238E27FC236}">
                        <a16:creationId xmlns:a16="http://schemas.microsoft.com/office/drawing/2014/main" id="{BF3CAD62-C5E7-0F3E-39D5-BB77B893B58B}"/>
                      </a:ext>
                    </a:extLst>
                  </p:cNvPr>
                  <p:cNvSpPr>
                    <a:spLocks noChangeArrowheads="1"/>
                  </p:cNvSpPr>
                  <p:nvPr/>
                </p:nvSpPr>
                <p:spPr bwMode="auto">
                  <a:xfrm>
                    <a:off x="3794461"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07" name="Oval 406">
                    <a:extLst>
                      <a:ext uri="{FF2B5EF4-FFF2-40B4-BE49-F238E27FC236}">
                        <a16:creationId xmlns:a16="http://schemas.microsoft.com/office/drawing/2014/main" id="{B8A434F1-24BC-6476-9816-195DEF351825}"/>
                      </a:ext>
                    </a:extLst>
                  </p:cNvPr>
                  <p:cNvSpPr>
                    <a:spLocks noChangeArrowheads="1"/>
                  </p:cNvSpPr>
                  <p:nvPr/>
                </p:nvSpPr>
                <p:spPr bwMode="auto">
                  <a:xfrm>
                    <a:off x="3794461"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818" name="Group 350">
                <a:extLst>
                  <a:ext uri="{FF2B5EF4-FFF2-40B4-BE49-F238E27FC236}">
                    <a16:creationId xmlns:a16="http://schemas.microsoft.com/office/drawing/2014/main" id="{F4E657E8-60B6-31B8-FB92-0E4072F17CE3}"/>
                  </a:ext>
                </a:extLst>
              </p:cNvPr>
              <p:cNvGrpSpPr>
                <a:grpSpLocks/>
              </p:cNvGrpSpPr>
              <p:nvPr/>
            </p:nvGrpSpPr>
            <p:grpSpPr bwMode="auto">
              <a:xfrm>
                <a:off x="1909712" y="2434937"/>
                <a:ext cx="201304" cy="536863"/>
                <a:chOff x="1066800" y="2438400"/>
                <a:chExt cx="201304" cy="536863"/>
              </a:xfrm>
            </p:grpSpPr>
            <p:grpSp>
              <p:nvGrpSpPr>
                <p:cNvPr id="59858" name="Group 390">
                  <a:extLst>
                    <a:ext uri="{FF2B5EF4-FFF2-40B4-BE49-F238E27FC236}">
                      <a16:creationId xmlns:a16="http://schemas.microsoft.com/office/drawing/2014/main" id="{28E7F630-8381-6CAE-0DB2-DFA33616DE14}"/>
                    </a:ext>
                  </a:extLst>
                </p:cNvPr>
                <p:cNvGrpSpPr>
                  <a:grpSpLocks/>
                </p:cNvGrpSpPr>
                <p:nvPr/>
              </p:nvGrpSpPr>
              <p:grpSpPr bwMode="auto">
                <a:xfrm>
                  <a:off x="1176664" y="2438400"/>
                  <a:ext cx="91440" cy="536863"/>
                  <a:chOff x="3794101" y="3425537"/>
                  <a:chExt cx="91440" cy="536863"/>
                </a:xfrm>
              </p:grpSpPr>
              <p:grpSp>
                <p:nvGrpSpPr>
                  <p:cNvPr id="59865" name="Group 397">
                    <a:extLst>
                      <a:ext uri="{FF2B5EF4-FFF2-40B4-BE49-F238E27FC236}">
                        <a16:creationId xmlns:a16="http://schemas.microsoft.com/office/drawing/2014/main" id="{96469E1E-4B6C-AC7E-550D-0EFF64B4186C}"/>
                      </a:ext>
                    </a:extLst>
                  </p:cNvPr>
                  <p:cNvGrpSpPr>
                    <a:grpSpLocks/>
                  </p:cNvGrpSpPr>
                  <p:nvPr/>
                </p:nvGrpSpPr>
                <p:grpSpPr bwMode="auto">
                  <a:xfrm>
                    <a:off x="3817178" y="3619500"/>
                    <a:ext cx="45286" cy="228600"/>
                    <a:chOff x="3792424" y="3619500"/>
                    <a:chExt cx="45286" cy="228600"/>
                  </a:xfrm>
                </p:grpSpPr>
                <p:cxnSp>
                  <p:nvCxnSpPr>
                    <p:cNvPr id="401" name="Straight Connector 400">
                      <a:extLst>
                        <a:ext uri="{FF2B5EF4-FFF2-40B4-BE49-F238E27FC236}">
                          <a16:creationId xmlns:a16="http://schemas.microsoft.com/office/drawing/2014/main" id="{E07E4DF0-E363-76FA-E2E1-F88CF81971CB}"/>
                        </a:ext>
                      </a:extLst>
                    </p:cNvPr>
                    <p:cNvCxnSpPr/>
                    <p:nvPr/>
                  </p:nvCxnSpPr>
                  <p:spPr>
                    <a:xfrm>
                      <a:off x="380627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7ED9BFBA-E348-5968-64AC-FDD180D3F8E6}"/>
                        </a:ext>
                      </a:extLst>
                    </p:cNvPr>
                    <p:cNvCxnSpPr/>
                    <p:nvPr/>
                  </p:nvCxnSpPr>
                  <p:spPr>
                    <a:xfrm>
                      <a:off x="383802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9" name="Oval 398">
                    <a:extLst>
                      <a:ext uri="{FF2B5EF4-FFF2-40B4-BE49-F238E27FC236}">
                        <a16:creationId xmlns:a16="http://schemas.microsoft.com/office/drawing/2014/main" id="{466EAA54-F421-B90D-EB7F-C9E97C1E5B12}"/>
                      </a:ext>
                    </a:extLst>
                  </p:cNvPr>
                  <p:cNvSpPr>
                    <a:spLocks noChangeArrowheads="1"/>
                  </p:cNvSpPr>
                  <p:nvPr/>
                </p:nvSpPr>
                <p:spPr bwMode="auto">
                  <a:xfrm>
                    <a:off x="3794524"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00" name="Oval 399">
                    <a:extLst>
                      <a:ext uri="{FF2B5EF4-FFF2-40B4-BE49-F238E27FC236}">
                        <a16:creationId xmlns:a16="http://schemas.microsoft.com/office/drawing/2014/main" id="{E1B0D794-1FBE-AEA5-5225-40F98FE469BE}"/>
                      </a:ext>
                    </a:extLst>
                  </p:cNvPr>
                  <p:cNvSpPr>
                    <a:spLocks noChangeArrowheads="1"/>
                  </p:cNvSpPr>
                  <p:nvPr/>
                </p:nvSpPr>
                <p:spPr bwMode="auto">
                  <a:xfrm>
                    <a:off x="3794524"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859" name="Group 391">
                  <a:extLst>
                    <a:ext uri="{FF2B5EF4-FFF2-40B4-BE49-F238E27FC236}">
                      <a16:creationId xmlns:a16="http://schemas.microsoft.com/office/drawing/2014/main" id="{E2825AF9-51FE-6D66-70B5-D440DE5FAF5F}"/>
                    </a:ext>
                  </a:extLst>
                </p:cNvPr>
                <p:cNvGrpSpPr>
                  <a:grpSpLocks/>
                </p:cNvGrpSpPr>
                <p:nvPr/>
              </p:nvGrpSpPr>
              <p:grpSpPr bwMode="auto">
                <a:xfrm>
                  <a:off x="1066800" y="2438400"/>
                  <a:ext cx="91440" cy="536863"/>
                  <a:chOff x="3794101" y="3425537"/>
                  <a:chExt cx="91440" cy="536863"/>
                </a:xfrm>
              </p:grpSpPr>
              <p:grpSp>
                <p:nvGrpSpPr>
                  <p:cNvPr id="59860" name="Group 392">
                    <a:extLst>
                      <a:ext uri="{FF2B5EF4-FFF2-40B4-BE49-F238E27FC236}">
                        <a16:creationId xmlns:a16="http://schemas.microsoft.com/office/drawing/2014/main" id="{F05699D0-3595-4578-0FBA-D085077F1225}"/>
                      </a:ext>
                    </a:extLst>
                  </p:cNvPr>
                  <p:cNvGrpSpPr>
                    <a:grpSpLocks/>
                  </p:cNvGrpSpPr>
                  <p:nvPr/>
                </p:nvGrpSpPr>
                <p:grpSpPr bwMode="auto">
                  <a:xfrm>
                    <a:off x="3817178" y="3619500"/>
                    <a:ext cx="45286" cy="228600"/>
                    <a:chOff x="3792424" y="3619500"/>
                    <a:chExt cx="45286" cy="228600"/>
                  </a:xfrm>
                </p:grpSpPr>
                <p:cxnSp>
                  <p:nvCxnSpPr>
                    <p:cNvPr id="396" name="Straight Connector 395">
                      <a:extLst>
                        <a:ext uri="{FF2B5EF4-FFF2-40B4-BE49-F238E27FC236}">
                          <a16:creationId xmlns:a16="http://schemas.microsoft.com/office/drawing/2014/main" id="{56053AD4-7846-A0BD-4513-B874289DDB2F}"/>
                        </a:ext>
                      </a:extLst>
                    </p:cNvPr>
                    <p:cNvCxnSpPr/>
                    <p:nvPr/>
                  </p:nvCxnSpPr>
                  <p:spPr>
                    <a:xfrm>
                      <a:off x="380661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7D1CA661-E073-71F8-5882-6BE2EF2ED368}"/>
                        </a:ext>
                      </a:extLst>
                    </p:cNvPr>
                    <p:cNvCxnSpPr/>
                    <p:nvPr/>
                  </p:nvCxnSpPr>
                  <p:spPr>
                    <a:xfrm>
                      <a:off x="383836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4" name="Oval 393">
                    <a:extLst>
                      <a:ext uri="{FF2B5EF4-FFF2-40B4-BE49-F238E27FC236}">
                        <a16:creationId xmlns:a16="http://schemas.microsoft.com/office/drawing/2014/main" id="{08A1AD2A-D16F-CD59-9BAB-7388E2A4CF15}"/>
                      </a:ext>
                    </a:extLst>
                  </p:cNvPr>
                  <p:cNvSpPr>
                    <a:spLocks noChangeArrowheads="1"/>
                  </p:cNvSpPr>
                  <p:nvPr/>
                </p:nvSpPr>
                <p:spPr bwMode="auto">
                  <a:xfrm>
                    <a:off x="3794857"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95" name="Oval 394">
                    <a:extLst>
                      <a:ext uri="{FF2B5EF4-FFF2-40B4-BE49-F238E27FC236}">
                        <a16:creationId xmlns:a16="http://schemas.microsoft.com/office/drawing/2014/main" id="{8C99E373-DF3C-6BA5-3E75-A3CCA0AF34A3}"/>
                      </a:ext>
                    </a:extLst>
                  </p:cNvPr>
                  <p:cNvSpPr>
                    <a:spLocks noChangeArrowheads="1"/>
                  </p:cNvSpPr>
                  <p:nvPr/>
                </p:nvSpPr>
                <p:spPr bwMode="auto">
                  <a:xfrm>
                    <a:off x="3794857"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819" name="Group 351">
                <a:extLst>
                  <a:ext uri="{FF2B5EF4-FFF2-40B4-BE49-F238E27FC236}">
                    <a16:creationId xmlns:a16="http://schemas.microsoft.com/office/drawing/2014/main" id="{547540C0-E573-E0AF-7DBA-D749E67803FA}"/>
                  </a:ext>
                </a:extLst>
              </p:cNvPr>
              <p:cNvGrpSpPr>
                <a:grpSpLocks/>
              </p:cNvGrpSpPr>
              <p:nvPr/>
            </p:nvGrpSpPr>
            <p:grpSpPr bwMode="auto">
              <a:xfrm>
                <a:off x="2120440" y="2434937"/>
                <a:ext cx="201304" cy="536863"/>
                <a:chOff x="1066800" y="2438400"/>
                <a:chExt cx="201304" cy="536863"/>
              </a:xfrm>
            </p:grpSpPr>
            <p:grpSp>
              <p:nvGrpSpPr>
                <p:cNvPr id="59846" name="Group 378">
                  <a:extLst>
                    <a:ext uri="{FF2B5EF4-FFF2-40B4-BE49-F238E27FC236}">
                      <a16:creationId xmlns:a16="http://schemas.microsoft.com/office/drawing/2014/main" id="{3FCB3CB2-8B53-5FB5-4A9A-279495EBFCF3}"/>
                    </a:ext>
                  </a:extLst>
                </p:cNvPr>
                <p:cNvGrpSpPr>
                  <a:grpSpLocks/>
                </p:cNvGrpSpPr>
                <p:nvPr/>
              </p:nvGrpSpPr>
              <p:grpSpPr bwMode="auto">
                <a:xfrm>
                  <a:off x="1176664" y="2438400"/>
                  <a:ext cx="91440" cy="536863"/>
                  <a:chOff x="3794101" y="3425537"/>
                  <a:chExt cx="91440" cy="536863"/>
                </a:xfrm>
              </p:grpSpPr>
              <p:grpSp>
                <p:nvGrpSpPr>
                  <p:cNvPr id="59853" name="Group 385">
                    <a:extLst>
                      <a:ext uri="{FF2B5EF4-FFF2-40B4-BE49-F238E27FC236}">
                        <a16:creationId xmlns:a16="http://schemas.microsoft.com/office/drawing/2014/main" id="{A3796B51-2EC9-34FA-54EA-B4F7A41D6148}"/>
                      </a:ext>
                    </a:extLst>
                  </p:cNvPr>
                  <p:cNvGrpSpPr>
                    <a:grpSpLocks/>
                  </p:cNvGrpSpPr>
                  <p:nvPr/>
                </p:nvGrpSpPr>
                <p:grpSpPr bwMode="auto">
                  <a:xfrm>
                    <a:off x="3817178" y="3619500"/>
                    <a:ext cx="45286" cy="228600"/>
                    <a:chOff x="3792424" y="3619500"/>
                    <a:chExt cx="45286" cy="228600"/>
                  </a:xfrm>
                </p:grpSpPr>
                <p:cxnSp>
                  <p:nvCxnSpPr>
                    <p:cNvPr id="389" name="Straight Connector 388">
                      <a:extLst>
                        <a:ext uri="{FF2B5EF4-FFF2-40B4-BE49-F238E27FC236}">
                          <a16:creationId xmlns:a16="http://schemas.microsoft.com/office/drawing/2014/main" id="{8E269C89-B7CB-CDC6-078B-8930D41D8A80}"/>
                        </a:ext>
                      </a:extLst>
                    </p:cNvPr>
                    <p:cNvCxnSpPr/>
                    <p:nvPr/>
                  </p:nvCxnSpPr>
                  <p:spPr>
                    <a:xfrm>
                      <a:off x="380667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CD00A018-6FF1-707A-5410-920F70857657}"/>
                        </a:ext>
                      </a:extLst>
                    </p:cNvPr>
                    <p:cNvCxnSpPr/>
                    <p:nvPr/>
                  </p:nvCxnSpPr>
                  <p:spPr>
                    <a:xfrm>
                      <a:off x="383842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7" name="Oval 386">
                    <a:extLst>
                      <a:ext uri="{FF2B5EF4-FFF2-40B4-BE49-F238E27FC236}">
                        <a16:creationId xmlns:a16="http://schemas.microsoft.com/office/drawing/2014/main" id="{9B35CC7D-FA3D-9F17-8C40-44C5CBCF0981}"/>
                      </a:ext>
                    </a:extLst>
                  </p:cNvPr>
                  <p:cNvSpPr>
                    <a:spLocks noChangeArrowheads="1"/>
                  </p:cNvSpPr>
                  <p:nvPr/>
                </p:nvSpPr>
                <p:spPr bwMode="auto">
                  <a:xfrm>
                    <a:off x="3804444"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88" name="Oval 387">
                    <a:extLst>
                      <a:ext uri="{FF2B5EF4-FFF2-40B4-BE49-F238E27FC236}">
                        <a16:creationId xmlns:a16="http://schemas.microsoft.com/office/drawing/2014/main" id="{17BA12D6-45B6-0D86-B04A-F0DCF3723D3D}"/>
                      </a:ext>
                    </a:extLst>
                  </p:cNvPr>
                  <p:cNvSpPr>
                    <a:spLocks noChangeArrowheads="1"/>
                  </p:cNvSpPr>
                  <p:nvPr/>
                </p:nvSpPr>
                <p:spPr bwMode="auto">
                  <a:xfrm>
                    <a:off x="3804444"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847" name="Group 379">
                  <a:extLst>
                    <a:ext uri="{FF2B5EF4-FFF2-40B4-BE49-F238E27FC236}">
                      <a16:creationId xmlns:a16="http://schemas.microsoft.com/office/drawing/2014/main" id="{4891390D-6960-E49C-CDD5-816F905CFA30}"/>
                    </a:ext>
                  </a:extLst>
                </p:cNvPr>
                <p:cNvGrpSpPr>
                  <a:grpSpLocks/>
                </p:cNvGrpSpPr>
                <p:nvPr/>
              </p:nvGrpSpPr>
              <p:grpSpPr bwMode="auto">
                <a:xfrm>
                  <a:off x="1066800" y="2438400"/>
                  <a:ext cx="91440" cy="536863"/>
                  <a:chOff x="3794101" y="3425537"/>
                  <a:chExt cx="91440" cy="536863"/>
                </a:xfrm>
              </p:grpSpPr>
              <p:grpSp>
                <p:nvGrpSpPr>
                  <p:cNvPr id="59848" name="Group 380">
                    <a:extLst>
                      <a:ext uri="{FF2B5EF4-FFF2-40B4-BE49-F238E27FC236}">
                        <a16:creationId xmlns:a16="http://schemas.microsoft.com/office/drawing/2014/main" id="{F80C1290-DF92-1322-44EA-5A741B1A1346}"/>
                      </a:ext>
                    </a:extLst>
                  </p:cNvPr>
                  <p:cNvGrpSpPr>
                    <a:grpSpLocks/>
                  </p:cNvGrpSpPr>
                  <p:nvPr/>
                </p:nvGrpSpPr>
                <p:grpSpPr bwMode="auto">
                  <a:xfrm>
                    <a:off x="3817178" y="3619500"/>
                    <a:ext cx="45286" cy="228600"/>
                    <a:chOff x="3792424" y="3619500"/>
                    <a:chExt cx="45286" cy="228600"/>
                  </a:xfrm>
                </p:grpSpPr>
                <p:cxnSp>
                  <p:nvCxnSpPr>
                    <p:cNvPr id="384" name="Straight Connector 383">
                      <a:extLst>
                        <a:ext uri="{FF2B5EF4-FFF2-40B4-BE49-F238E27FC236}">
                          <a16:creationId xmlns:a16="http://schemas.microsoft.com/office/drawing/2014/main" id="{C6CF8BDC-E758-BBD4-650E-3FE1795221EF}"/>
                        </a:ext>
                      </a:extLst>
                    </p:cNvPr>
                    <p:cNvCxnSpPr/>
                    <p:nvPr/>
                  </p:nvCxnSpPr>
                  <p:spPr>
                    <a:xfrm>
                      <a:off x="380700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id="{5D129D0E-B553-B859-8B00-2A1DB27AD943}"/>
                        </a:ext>
                      </a:extLst>
                    </p:cNvPr>
                    <p:cNvCxnSpPr/>
                    <p:nvPr/>
                  </p:nvCxnSpPr>
                  <p:spPr>
                    <a:xfrm>
                      <a:off x="385145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2" name="Oval 381">
                    <a:extLst>
                      <a:ext uri="{FF2B5EF4-FFF2-40B4-BE49-F238E27FC236}">
                        <a16:creationId xmlns:a16="http://schemas.microsoft.com/office/drawing/2014/main" id="{D75FBC41-0FDE-BAC5-840E-AD548ACC0EC2}"/>
                      </a:ext>
                    </a:extLst>
                  </p:cNvPr>
                  <p:cNvSpPr>
                    <a:spLocks noChangeArrowheads="1"/>
                  </p:cNvSpPr>
                  <p:nvPr/>
                </p:nvSpPr>
                <p:spPr bwMode="auto">
                  <a:xfrm>
                    <a:off x="3804778"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83" name="Oval 382">
                    <a:extLst>
                      <a:ext uri="{FF2B5EF4-FFF2-40B4-BE49-F238E27FC236}">
                        <a16:creationId xmlns:a16="http://schemas.microsoft.com/office/drawing/2014/main" id="{41CBE59D-D2B7-7D01-415D-758913845B67}"/>
                      </a:ext>
                    </a:extLst>
                  </p:cNvPr>
                  <p:cNvSpPr>
                    <a:spLocks noChangeArrowheads="1"/>
                  </p:cNvSpPr>
                  <p:nvPr/>
                </p:nvSpPr>
                <p:spPr bwMode="auto">
                  <a:xfrm>
                    <a:off x="3804778"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820" name="Group 352">
                <a:extLst>
                  <a:ext uri="{FF2B5EF4-FFF2-40B4-BE49-F238E27FC236}">
                    <a16:creationId xmlns:a16="http://schemas.microsoft.com/office/drawing/2014/main" id="{CADA7957-03CA-BDBE-A18B-CF9D0560F0A4}"/>
                  </a:ext>
                </a:extLst>
              </p:cNvPr>
              <p:cNvGrpSpPr>
                <a:grpSpLocks/>
              </p:cNvGrpSpPr>
              <p:nvPr/>
            </p:nvGrpSpPr>
            <p:grpSpPr bwMode="auto">
              <a:xfrm>
                <a:off x="2331168" y="2434937"/>
                <a:ext cx="201304" cy="536863"/>
                <a:chOff x="1066800" y="2438400"/>
                <a:chExt cx="201304" cy="536863"/>
              </a:xfrm>
            </p:grpSpPr>
            <p:grpSp>
              <p:nvGrpSpPr>
                <p:cNvPr id="59834" name="Group 366">
                  <a:extLst>
                    <a:ext uri="{FF2B5EF4-FFF2-40B4-BE49-F238E27FC236}">
                      <a16:creationId xmlns:a16="http://schemas.microsoft.com/office/drawing/2014/main" id="{FA296110-BB49-88C2-2D1C-5A1D8AB6947C}"/>
                    </a:ext>
                  </a:extLst>
                </p:cNvPr>
                <p:cNvGrpSpPr>
                  <a:grpSpLocks/>
                </p:cNvGrpSpPr>
                <p:nvPr/>
              </p:nvGrpSpPr>
              <p:grpSpPr bwMode="auto">
                <a:xfrm>
                  <a:off x="1176664" y="2438400"/>
                  <a:ext cx="91440" cy="536863"/>
                  <a:chOff x="3794101" y="3425537"/>
                  <a:chExt cx="91440" cy="536863"/>
                </a:xfrm>
              </p:grpSpPr>
              <p:grpSp>
                <p:nvGrpSpPr>
                  <p:cNvPr id="59841" name="Group 373">
                    <a:extLst>
                      <a:ext uri="{FF2B5EF4-FFF2-40B4-BE49-F238E27FC236}">
                        <a16:creationId xmlns:a16="http://schemas.microsoft.com/office/drawing/2014/main" id="{B31DCBF3-0AEB-F78C-5411-B2CB0703A695}"/>
                      </a:ext>
                    </a:extLst>
                  </p:cNvPr>
                  <p:cNvGrpSpPr>
                    <a:grpSpLocks/>
                  </p:cNvGrpSpPr>
                  <p:nvPr/>
                </p:nvGrpSpPr>
                <p:grpSpPr bwMode="auto">
                  <a:xfrm>
                    <a:off x="3817178" y="3619500"/>
                    <a:ext cx="45286" cy="228600"/>
                    <a:chOff x="3792424" y="3619500"/>
                    <a:chExt cx="45286" cy="228600"/>
                  </a:xfrm>
                </p:grpSpPr>
                <p:cxnSp>
                  <p:nvCxnSpPr>
                    <p:cNvPr id="377" name="Straight Connector 376">
                      <a:extLst>
                        <a:ext uri="{FF2B5EF4-FFF2-40B4-BE49-F238E27FC236}">
                          <a16:creationId xmlns:a16="http://schemas.microsoft.com/office/drawing/2014/main" id="{E73EA318-170C-9483-038F-4ED5E4EE1BAA}"/>
                        </a:ext>
                      </a:extLst>
                    </p:cNvPr>
                    <p:cNvCxnSpPr/>
                    <p:nvPr/>
                  </p:nvCxnSpPr>
                  <p:spPr>
                    <a:xfrm>
                      <a:off x="379278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9FC77829-BE6B-798C-ED8D-76DCF26BA4D6}"/>
                        </a:ext>
                      </a:extLst>
                    </p:cNvPr>
                    <p:cNvCxnSpPr/>
                    <p:nvPr/>
                  </p:nvCxnSpPr>
                  <p:spPr>
                    <a:xfrm>
                      <a:off x="383723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5" name="Oval 374">
                    <a:extLst>
                      <a:ext uri="{FF2B5EF4-FFF2-40B4-BE49-F238E27FC236}">
                        <a16:creationId xmlns:a16="http://schemas.microsoft.com/office/drawing/2014/main" id="{A2B1D403-6E82-7698-A206-5AD59D0910D4}"/>
                      </a:ext>
                    </a:extLst>
                  </p:cNvPr>
                  <p:cNvSpPr>
                    <a:spLocks noChangeArrowheads="1"/>
                  </p:cNvSpPr>
                  <p:nvPr/>
                </p:nvSpPr>
                <p:spPr bwMode="auto">
                  <a:xfrm>
                    <a:off x="3793729"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76" name="Oval 375">
                    <a:extLst>
                      <a:ext uri="{FF2B5EF4-FFF2-40B4-BE49-F238E27FC236}">
                        <a16:creationId xmlns:a16="http://schemas.microsoft.com/office/drawing/2014/main" id="{C44B4951-F41B-18B0-6881-8D9F44C21856}"/>
                      </a:ext>
                    </a:extLst>
                  </p:cNvPr>
                  <p:cNvSpPr>
                    <a:spLocks noChangeArrowheads="1"/>
                  </p:cNvSpPr>
                  <p:nvPr/>
                </p:nvSpPr>
                <p:spPr bwMode="auto">
                  <a:xfrm>
                    <a:off x="3793729"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835" name="Group 367">
                  <a:extLst>
                    <a:ext uri="{FF2B5EF4-FFF2-40B4-BE49-F238E27FC236}">
                      <a16:creationId xmlns:a16="http://schemas.microsoft.com/office/drawing/2014/main" id="{0E6C6D6D-44E4-265E-7ECA-81FDAFA87DA0}"/>
                    </a:ext>
                  </a:extLst>
                </p:cNvPr>
                <p:cNvGrpSpPr>
                  <a:grpSpLocks/>
                </p:cNvGrpSpPr>
                <p:nvPr/>
              </p:nvGrpSpPr>
              <p:grpSpPr bwMode="auto">
                <a:xfrm>
                  <a:off x="1066800" y="2438400"/>
                  <a:ext cx="91440" cy="536863"/>
                  <a:chOff x="3794101" y="3425537"/>
                  <a:chExt cx="91440" cy="536863"/>
                </a:xfrm>
              </p:grpSpPr>
              <p:grpSp>
                <p:nvGrpSpPr>
                  <p:cNvPr id="59836" name="Group 368">
                    <a:extLst>
                      <a:ext uri="{FF2B5EF4-FFF2-40B4-BE49-F238E27FC236}">
                        <a16:creationId xmlns:a16="http://schemas.microsoft.com/office/drawing/2014/main" id="{DD66F721-3C4C-FD3D-B193-C44CA06AD80C}"/>
                      </a:ext>
                    </a:extLst>
                  </p:cNvPr>
                  <p:cNvGrpSpPr>
                    <a:grpSpLocks/>
                  </p:cNvGrpSpPr>
                  <p:nvPr/>
                </p:nvGrpSpPr>
                <p:grpSpPr bwMode="auto">
                  <a:xfrm>
                    <a:off x="3817178" y="3619500"/>
                    <a:ext cx="45286" cy="228600"/>
                    <a:chOff x="3792424" y="3619500"/>
                    <a:chExt cx="45286" cy="228600"/>
                  </a:xfrm>
                </p:grpSpPr>
                <p:cxnSp>
                  <p:nvCxnSpPr>
                    <p:cNvPr id="372" name="Straight Connector 371">
                      <a:extLst>
                        <a:ext uri="{FF2B5EF4-FFF2-40B4-BE49-F238E27FC236}">
                          <a16:creationId xmlns:a16="http://schemas.microsoft.com/office/drawing/2014/main" id="{4BF9BA14-4486-C1A7-7D7A-C2CBD3F476D0}"/>
                        </a:ext>
                      </a:extLst>
                    </p:cNvPr>
                    <p:cNvCxnSpPr/>
                    <p:nvPr/>
                  </p:nvCxnSpPr>
                  <p:spPr>
                    <a:xfrm>
                      <a:off x="379311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2AA435FF-43A3-2EB0-D080-8AB2C6EEDDB5}"/>
                        </a:ext>
                      </a:extLst>
                    </p:cNvPr>
                    <p:cNvCxnSpPr/>
                    <p:nvPr/>
                  </p:nvCxnSpPr>
                  <p:spPr>
                    <a:xfrm>
                      <a:off x="383756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0" name="Oval 369">
                    <a:extLst>
                      <a:ext uri="{FF2B5EF4-FFF2-40B4-BE49-F238E27FC236}">
                        <a16:creationId xmlns:a16="http://schemas.microsoft.com/office/drawing/2014/main" id="{2132FD5E-8EB0-9835-8773-7B07BB27D4D1}"/>
                      </a:ext>
                    </a:extLst>
                  </p:cNvPr>
                  <p:cNvSpPr>
                    <a:spLocks noChangeArrowheads="1"/>
                  </p:cNvSpPr>
                  <p:nvPr/>
                </p:nvSpPr>
                <p:spPr bwMode="auto">
                  <a:xfrm>
                    <a:off x="3794063"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71" name="Oval 370">
                    <a:extLst>
                      <a:ext uri="{FF2B5EF4-FFF2-40B4-BE49-F238E27FC236}">
                        <a16:creationId xmlns:a16="http://schemas.microsoft.com/office/drawing/2014/main" id="{F97169A1-4035-2F97-FAD1-35CC87260944}"/>
                      </a:ext>
                    </a:extLst>
                  </p:cNvPr>
                  <p:cNvSpPr>
                    <a:spLocks noChangeArrowheads="1"/>
                  </p:cNvSpPr>
                  <p:nvPr/>
                </p:nvSpPr>
                <p:spPr bwMode="auto">
                  <a:xfrm>
                    <a:off x="3794063"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821" name="Group 353">
                <a:extLst>
                  <a:ext uri="{FF2B5EF4-FFF2-40B4-BE49-F238E27FC236}">
                    <a16:creationId xmlns:a16="http://schemas.microsoft.com/office/drawing/2014/main" id="{94062632-C8BE-F892-1DD8-874FE96F5F50}"/>
                  </a:ext>
                </a:extLst>
              </p:cNvPr>
              <p:cNvGrpSpPr>
                <a:grpSpLocks/>
              </p:cNvGrpSpPr>
              <p:nvPr/>
            </p:nvGrpSpPr>
            <p:grpSpPr bwMode="auto">
              <a:xfrm>
                <a:off x="2541896" y="2434937"/>
                <a:ext cx="201304" cy="536863"/>
                <a:chOff x="1066800" y="2438400"/>
                <a:chExt cx="201304" cy="536863"/>
              </a:xfrm>
            </p:grpSpPr>
            <p:grpSp>
              <p:nvGrpSpPr>
                <p:cNvPr id="59822" name="Group 354">
                  <a:extLst>
                    <a:ext uri="{FF2B5EF4-FFF2-40B4-BE49-F238E27FC236}">
                      <a16:creationId xmlns:a16="http://schemas.microsoft.com/office/drawing/2014/main" id="{E3A95FBA-7D53-3F78-3AB1-4D6ECB6B5277}"/>
                    </a:ext>
                  </a:extLst>
                </p:cNvPr>
                <p:cNvGrpSpPr>
                  <a:grpSpLocks/>
                </p:cNvGrpSpPr>
                <p:nvPr/>
              </p:nvGrpSpPr>
              <p:grpSpPr bwMode="auto">
                <a:xfrm>
                  <a:off x="1176664" y="2438400"/>
                  <a:ext cx="91440" cy="536863"/>
                  <a:chOff x="3794101" y="3425537"/>
                  <a:chExt cx="91440" cy="536863"/>
                </a:xfrm>
              </p:grpSpPr>
              <p:grpSp>
                <p:nvGrpSpPr>
                  <p:cNvPr id="59829" name="Group 361">
                    <a:extLst>
                      <a:ext uri="{FF2B5EF4-FFF2-40B4-BE49-F238E27FC236}">
                        <a16:creationId xmlns:a16="http://schemas.microsoft.com/office/drawing/2014/main" id="{1737C270-E358-984D-4D2D-DA7EBD36E47F}"/>
                      </a:ext>
                    </a:extLst>
                  </p:cNvPr>
                  <p:cNvGrpSpPr>
                    <a:grpSpLocks/>
                  </p:cNvGrpSpPr>
                  <p:nvPr/>
                </p:nvGrpSpPr>
                <p:grpSpPr bwMode="auto">
                  <a:xfrm>
                    <a:off x="3817178" y="3619500"/>
                    <a:ext cx="45286" cy="228600"/>
                    <a:chOff x="3792424" y="3619500"/>
                    <a:chExt cx="45286" cy="228600"/>
                  </a:xfrm>
                </p:grpSpPr>
                <p:cxnSp>
                  <p:nvCxnSpPr>
                    <p:cNvPr id="365" name="Straight Connector 364">
                      <a:extLst>
                        <a:ext uri="{FF2B5EF4-FFF2-40B4-BE49-F238E27FC236}">
                          <a16:creationId xmlns:a16="http://schemas.microsoft.com/office/drawing/2014/main" id="{85C1C7FD-0984-F339-5CD7-B2E0CF0BA31F}"/>
                        </a:ext>
                      </a:extLst>
                    </p:cNvPr>
                    <p:cNvCxnSpPr/>
                    <p:nvPr/>
                  </p:nvCxnSpPr>
                  <p:spPr>
                    <a:xfrm>
                      <a:off x="379318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51A6C096-CB8E-9076-C11C-F41F8ABC3B5C}"/>
                        </a:ext>
                      </a:extLst>
                    </p:cNvPr>
                    <p:cNvCxnSpPr/>
                    <p:nvPr/>
                  </p:nvCxnSpPr>
                  <p:spPr>
                    <a:xfrm>
                      <a:off x="383762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3" name="Oval 362">
                    <a:extLst>
                      <a:ext uri="{FF2B5EF4-FFF2-40B4-BE49-F238E27FC236}">
                        <a16:creationId xmlns:a16="http://schemas.microsoft.com/office/drawing/2014/main" id="{EDF94EE4-0036-3FE4-D0F7-4B74D835DDF2}"/>
                      </a:ext>
                    </a:extLst>
                  </p:cNvPr>
                  <p:cNvSpPr>
                    <a:spLocks noChangeArrowheads="1"/>
                  </p:cNvSpPr>
                  <p:nvPr/>
                </p:nvSpPr>
                <p:spPr bwMode="auto">
                  <a:xfrm>
                    <a:off x="3794126"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64" name="Oval 363">
                    <a:extLst>
                      <a:ext uri="{FF2B5EF4-FFF2-40B4-BE49-F238E27FC236}">
                        <a16:creationId xmlns:a16="http://schemas.microsoft.com/office/drawing/2014/main" id="{B798F590-6DCC-F9BA-3658-EE29009AA1BE}"/>
                      </a:ext>
                    </a:extLst>
                  </p:cNvPr>
                  <p:cNvSpPr>
                    <a:spLocks noChangeArrowheads="1"/>
                  </p:cNvSpPr>
                  <p:nvPr/>
                </p:nvSpPr>
                <p:spPr bwMode="auto">
                  <a:xfrm>
                    <a:off x="3794126"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823" name="Group 355">
                  <a:extLst>
                    <a:ext uri="{FF2B5EF4-FFF2-40B4-BE49-F238E27FC236}">
                      <a16:creationId xmlns:a16="http://schemas.microsoft.com/office/drawing/2014/main" id="{3997BAC7-CE5F-A302-210F-622F11A0093B}"/>
                    </a:ext>
                  </a:extLst>
                </p:cNvPr>
                <p:cNvGrpSpPr>
                  <a:grpSpLocks/>
                </p:cNvGrpSpPr>
                <p:nvPr/>
              </p:nvGrpSpPr>
              <p:grpSpPr bwMode="auto">
                <a:xfrm>
                  <a:off x="1066800" y="2438400"/>
                  <a:ext cx="91440" cy="536863"/>
                  <a:chOff x="3794101" y="3425537"/>
                  <a:chExt cx="91440" cy="536863"/>
                </a:xfrm>
              </p:grpSpPr>
              <p:grpSp>
                <p:nvGrpSpPr>
                  <p:cNvPr id="59824" name="Group 356">
                    <a:extLst>
                      <a:ext uri="{FF2B5EF4-FFF2-40B4-BE49-F238E27FC236}">
                        <a16:creationId xmlns:a16="http://schemas.microsoft.com/office/drawing/2014/main" id="{E08918FB-9D78-6B95-DB59-5457947FB43B}"/>
                      </a:ext>
                    </a:extLst>
                  </p:cNvPr>
                  <p:cNvGrpSpPr>
                    <a:grpSpLocks/>
                  </p:cNvGrpSpPr>
                  <p:nvPr/>
                </p:nvGrpSpPr>
                <p:grpSpPr bwMode="auto">
                  <a:xfrm>
                    <a:off x="3817178" y="3619500"/>
                    <a:ext cx="45286" cy="228600"/>
                    <a:chOff x="3792424" y="3619500"/>
                    <a:chExt cx="45286" cy="228600"/>
                  </a:xfrm>
                </p:grpSpPr>
                <p:cxnSp>
                  <p:nvCxnSpPr>
                    <p:cNvPr id="360" name="Straight Connector 359">
                      <a:extLst>
                        <a:ext uri="{FF2B5EF4-FFF2-40B4-BE49-F238E27FC236}">
                          <a16:creationId xmlns:a16="http://schemas.microsoft.com/office/drawing/2014/main" id="{1A7480B2-17DA-7F82-D7F6-0622E94839AB}"/>
                        </a:ext>
                      </a:extLst>
                    </p:cNvPr>
                    <p:cNvCxnSpPr/>
                    <p:nvPr/>
                  </p:nvCxnSpPr>
                  <p:spPr>
                    <a:xfrm>
                      <a:off x="380621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id="{862F1AB9-6A81-84F3-9165-1A7EF2F65AB5}"/>
                        </a:ext>
                      </a:extLst>
                    </p:cNvPr>
                    <p:cNvCxnSpPr/>
                    <p:nvPr/>
                  </p:nvCxnSpPr>
                  <p:spPr>
                    <a:xfrm>
                      <a:off x="383796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8" name="Oval 357">
                    <a:extLst>
                      <a:ext uri="{FF2B5EF4-FFF2-40B4-BE49-F238E27FC236}">
                        <a16:creationId xmlns:a16="http://schemas.microsoft.com/office/drawing/2014/main" id="{61DEA39A-EF3A-9054-BC9B-6EE08F0D985C}"/>
                      </a:ext>
                    </a:extLst>
                  </p:cNvPr>
                  <p:cNvSpPr>
                    <a:spLocks noChangeArrowheads="1"/>
                  </p:cNvSpPr>
                  <p:nvPr/>
                </p:nvSpPr>
                <p:spPr bwMode="auto">
                  <a:xfrm>
                    <a:off x="3794459"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359" name="Oval 358">
                    <a:extLst>
                      <a:ext uri="{FF2B5EF4-FFF2-40B4-BE49-F238E27FC236}">
                        <a16:creationId xmlns:a16="http://schemas.microsoft.com/office/drawing/2014/main" id="{29231F83-D13A-EA90-B114-55F668C8EBC2}"/>
                      </a:ext>
                    </a:extLst>
                  </p:cNvPr>
                  <p:cNvSpPr>
                    <a:spLocks noChangeArrowheads="1"/>
                  </p:cNvSpPr>
                  <p:nvPr/>
                </p:nvSpPr>
                <p:spPr bwMode="auto">
                  <a:xfrm>
                    <a:off x="3794459"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grpSp>
          <p:nvGrpSpPr>
            <p:cNvPr id="59459" name="Group 450">
              <a:extLst>
                <a:ext uri="{FF2B5EF4-FFF2-40B4-BE49-F238E27FC236}">
                  <a16:creationId xmlns:a16="http://schemas.microsoft.com/office/drawing/2014/main" id="{B5E4F71D-9BB8-07FD-88D6-93EA910C7C84}"/>
                </a:ext>
              </a:extLst>
            </p:cNvPr>
            <p:cNvGrpSpPr>
              <a:grpSpLocks/>
            </p:cNvGrpSpPr>
            <p:nvPr/>
          </p:nvGrpSpPr>
          <p:grpSpPr bwMode="auto">
            <a:xfrm>
              <a:off x="4035198" y="2434937"/>
              <a:ext cx="1676400" cy="536863"/>
              <a:chOff x="1066800" y="2434937"/>
              <a:chExt cx="1676400" cy="536863"/>
            </a:xfrm>
          </p:grpSpPr>
          <p:grpSp>
            <p:nvGrpSpPr>
              <p:cNvPr id="59710" name="Group 451">
                <a:extLst>
                  <a:ext uri="{FF2B5EF4-FFF2-40B4-BE49-F238E27FC236}">
                    <a16:creationId xmlns:a16="http://schemas.microsoft.com/office/drawing/2014/main" id="{A0F6536A-6CB1-AB77-93BD-52C55A69D511}"/>
                  </a:ext>
                </a:extLst>
              </p:cNvPr>
              <p:cNvGrpSpPr>
                <a:grpSpLocks/>
              </p:cNvGrpSpPr>
              <p:nvPr/>
            </p:nvGrpSpPr>
            <p:grpSpPr bwMode="auto">
              <a:xfrm>
                <a:off x="1066800" y="2434937"/>
                <a:ext cx="201304" cy="536863"/>
                <a:chOff x="1066800" y="2438400"/>
                <a:chExt cx="201304" cy="536863"/>
              </a:xfrm>
            </p:grpSpPr>
            <p:grpSp>
              <p:nvGrpSpPr>
                <p:cNvPr id="59802" name="Group 543">
                  <a:extLst>
                    <a:ext uri="{FF2B5EF4-FFF2-40B4-BE49-F238E27FC236}">
                      <a16:creationId xmlns:a16="http://schemas.microsoft.com/office/drawing/2014/main" id="{98540077-2BF5-04DF-BFE3-15A23D2EEC89}"/>
                    </a:ext>
                  </a:extLst>
                </p:cNvPr>
                <p:cNvGrpSpPr>
                  <a:grpSpLocks/>
                </p:cNvGrpSpPr>
                <p:nvPr/>
              </p:nvGrpSpPr>
              <p:grpSpPr bwMode="auto">
                <a:xfrm>
                  <a:off x="1176664" y="2438400"/>
                  <a:ext cx="91440" cy="536863"/>
                  <a:chOff x="3794101" y="3425537"/>
                  <a:chExt cx="91440" cy="536863"/>
                </a:xfrm>
              </p:grpSpPr>
              <p:grpSp>
                <p:nvGrpSpPr>
                  <p:cNvPr id="59809" name="Group 550">
                    <a:extLst>
                      <a:ext uri="{FF2B5EF4-FFF2-40B4-BE49-F238E27FC236}">
                        <a16:creationId xmlns:a16="http://schemas.microsoft.com/office/drawing/2014/main" id="{B06C7B00-E437-EEE7-DB64-E6729C6CACEF}"/>
                      </a:ext>
                    </a:extLst>
                  </p:cNvPr>
                  <p:cNvGrpSpPr>
                    <a:grpSpLocks/>
                  </p:cNvGrpSpPr>
                  <p:nvPr/>
                </p:nvGrpSpPr>
                <p:grpSpPr bwMode="auto">
                  <a:xfrm>
                    <a:off x="3817178" y="3619500"/>
                    <a:ext cx="45286" cy="228600"/>
                    <a:chOff x="3792424" y="3619500"/>
                    <a:chExt cx="45286" cy="228600"/>
                  </a:xfrm>
                </p:grpSpPr>
                <p:cxnSp>
                  <p:nvCxnSpPr>
                    <p:cNvPr id="554" name="Straight Connector 553">
                      <a:extLst>
                        <a:ext uri="{FF2B5EF4-FFF2-40B4-BE49-F238E27FC236}">
                          <a16:creationId xmlns:a16="http://schemas.microsoft.com/office/drawing/2014/main" id="{FDF4D850-4D67-D9C5-4C76-523496F6E46B}"/>
                        </a:ext>
                      </a:extLst>
                    </p:cNvPr>
                    <p:cNvCxnSpPr/>
                    <p:nvPr/>
                  </p:nvCxnSpPr>
                  <p:spPr>
                    <a:xfrm>
                      <a:off x="380130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3658358C-D205-54CA-25E8-D751D976F626}"/>
                        </a:ext>
                      </a:extLst>
                    </p:cNvPr>
                    <p:cNvCxnSpPr/>
                    <p:nvPr/>
                  </p:nvCxnSpPr>
                  <p:spPr>
                    <a:xfrm>
                      <a:off x="383781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2" name="Oval 551">
                    <a:extLst>
                      <a:ext uri="{FF2B5EF4-FFF2-40B4-BE49-F238E27FC236}">
                        <a16:creationId xmlns:a16="http://schemas.microsoft.com/office/drawing/2014/main" id="{03AEC333-2068-0565-0703-CB0E875B18C9}"/>
                      </a:ext>
                    </a:extLst>
                  </p:cNvPr>
                  <p:cNvSpPr>
                    <a:spLocks noChangeArrowheads="1"/>
                  </p:cNvSpPr>
                  <p:nvPr/>
                </p:nvSpPr>
                <p:spPr bwMode="auto">
                  <a:xfrm>
                    <a:off x="3794309"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53" name="Oval 552">
                    <a:extLst>
                      <a:ext uri="{FF2B5EF4-FFF2-40B4-BE49-F238E27FC236}">
                        <a16:creationId xmlns:a16="http://schemas.microsoft.com/office/drawing/2014/main" id="{517A3218-01D0-4D14-5AE9-4771F8A01ADE}"/>
                      </a:ext>
                    </a:extLst>
                  </p:cNvPr>
                  <p:cNvSpPr>
                    <a:spLocks noChangeArrowheads="1"/>
                  </p:cNvSpPr>
                  <p:nvPr/>
                </p:nvSpPr>
                <p:spPr bwMode="auto">
                  <a:xfrm>
                    <a:off x="3794309"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803" name="Group 544">
                  <a:extLst>
                    <a:ext uri="{FF2B5EF4-FFF2-40B4-BE49-F238E27FC236}">
                      <a16:creationId xmlns:a16="http://schemas.microsoft.com/office/drawing/2014/main" id="{BFC38A3B-02D1-1482-EF52-0CF46A967B74}"/>
                    </a:ext>
                  </a:extLst>
                </p:cNvPr>
                <p:cNvGrpSpPr>
                  <a:grpSpLocks/>
                </p:cNvGrpSpPr>
                <p:nvPr/>
              </p:nvGrpSpPr>
              <p:grpSpPr bwMode="auto">
                <a:xfrm>
                  <a:off x="1066800" y="2438400"/>
                  <a:ext cx="91440" cy="536863"/>
                  <a:chOff x="3794101" y="3425537"/>
                  <a:chExt cx="91440" cy="536863"/>
                </a:xfrm>
              </p:grpSpPr>
              <p:grpSp>
                <p:nvGrpSpPr>
                  <p:cNvPr id="59804" name="Group 545">
                    <a:extLst>
                      <a:ext uri="{FF2B5EF4-FFF2-40B4-BE49-F238E27FC236}">
                        <a16:creationId xmlns:a16="http://schemas.microsoft.com/office/drawing/2014/main" id="{8641B6DE-810E-3951-95B8-00E1DECE6E46}"/>
                      </a:ext>
                    </a:extLst>
                  </p:cNvPr>
                  <p:cNvGrpSpPr>
                    <a:grpSpLocks/>
                  </p:cNvGrpSpPr>
                  <p:nvPr/>
                </p:nvGrpSpPr>
                <p:grpSpPr bwMode="auto">
                  <a:xfrm>
                    <a:off x="3817178" y="3619500"/>
                    <a:ext cx="45286" cy="228600"/>
                    <a:chOff x="3792424" y="3619500"/>
                    <a:chExt cx="45286" cy="228600"/>
                  </a:xfrm>
                </p:grpSpPr>
                <p:cxnSp>
                  <p:nvCxnSpPr>
                    <p:cNvPr id="549" name="Straight Connector 548">
                      <a:extLst>
                        <a:ext uri="{FF2B5EF4-FFF2-40B4-BE49-F238E27FC236}">
                          <a16:creationId xmlns:a16="http://schemas.microsoft.com/office/drawing/2014/main" id="{8B1F129D-B330-89CF-8D4B-F9FE7385B9F7}"/>
                        </a:ext>
                      </a:extLst>
                    </p:cNvPr>
                    <p:cNvCxnSpPr/>
                    <p:nvPr/>
                  </p:nvCxnSpPr>
                  <p:spPr>
                    <a:xfrm>
                      <a:off x="380639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4AC6AF9F-E027-6347-0988-0B3139CB2029}"/>
                        </a:ext>
                      </a:extLst>
                    </p:cNvPr>
                    <p:cNvCxnSpPr/>
                    <p:nvPr/>
                  </p:nvCxnSpPr>
                  <p:spPr>
                    <a:xfrm>
                      <a:off x="383814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7" name="Oval 546">
                    <a:extLst>
                      <a:ext uri="{FF2B5EF4-FFF2-40B4-BE49-F238E27FC236}">
                        <a16:creationId xmlns:a16="http://schemas.microsoft.com/office/drawing/2014/main" id="{4B575A60-0651-9340-D592-266C133A1E5B}"/>
                      </a:ext>
                    </a:extLst>
                  </p:cNvPr>
                  <p:cNvSpPr>
                    <a:spLocks noChangeArrowheads="1"/>
                  </p:cNvSpPr>
                  <p:nvPr/>
                </p:nvSpPr>
                <p:spPr bwMode="auto">
                  <a:xfrm>
                    <a:off x="3794642"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48" name="Oval 547">
                    <a:extLst>
                      <a:ext uri="{FF2B5EF4-FFF2-40B4-BE49-F238E27FC236}">
                        <a16:creationId xmlns:a16="http://schemas.microsoft.com/office/drawing/2014/main" id="{BB2AD919-48BA-5021-796D-5BA805E3C28E}"/>
                      </a:ext>
                    </a:extLst>
                  </p:cNvPr>
                  <p:cNvSpPr>
                    <a:spLocks noChangeArrowheads="1"/>
                  </p:cNvSpPr>
                  <p:nvPr/>
                </p:nvSpPr>
                <p:spPr bwMode="auto">
                  <a:xfrm>
                    <a:off x="3794642"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711" name="Group 452">
                <a:extLst>
                  <a:ext uri="{FF2B5EF4-FFF2-40B4-BE49-F238E27FC236}">
                    <a16:creationId xmlns:a16="http://schemas.microsoft.com/office/drawing/2014/main" id="{B82270A9-5A94-D06C-432B-CEECAECE4C35}"/>
                  </a:ext>
                </a:extLst>
              </p:cNvPr>
              <p:cNvGrpSpPr>
                <a:grpSpLocks/>
              </p:cNvGrpSpPr>
              <p:nvPr/>
            </p:nvGrpSpPr>
            <p:grpSpPr bwMode="auto">
              <a:xfrm>
                <a:off x="1277528" y="2434937"/>
                <a:ext cx="201304" cy="536863"/>
                <a:chOff x="1066800" y="2438400"/>
                <a:chExt cx="201304" cy="536863"/>
              </a:xfrm>
            </p:grpSpPr>
            <p:grpSp>
              <p:nvGrpSpPr>
                <p:cNvPr id="59790" name="Group 531">
                  <a:extLst>
                    <a:ext uri="{FF2B5EF4-FFF2-40B4-BE49-F238E27FC236}">
                      <a16:creationId xmlns:a16="http://schemas.microsoft.com/office/drawing/2014/main" id="{6B162CCC-8FF0-C50D-B6B7-9AE2B94D48C7}"/>
                    </a:ext>
                  </a:extLst>
                </p:cNvPr>
                <p:cNvGrpSpPr>
                  <a:grpSpLocks/>
                </p:cNvGrpSpPr>
                <p:nvPr/>
              </p:nvGrpSpPr>
              <p:grpSpPr bwMode="auto">
                <a:xfrm>
                  <a:off x="1176664" y="2438400"/>
                  <a:ext cx="91440" cy="536863"/>
                  <a:chOff x="3794101" y="3425537"/>
                  <a:chExt cx="91440" cy="536863"/>
                </a:xfrm>
              </p:grpSpPr>
              <p:grpSp>
                <p:nvGrpSpPr>
                  <p:cNvPr id="59797" name="Group 538">
                    <a:extLst>
                      <a:ext uri="{FF2B5EF4-FFF2-40B4-BE49-F238E27FC236}">
                        <a16:creationId xmlns:a16="http://schemas.microsoft.com/office/drawing/2014/main" id="{E7525DA9-2B91-2420-E0F0-DBAD035870B4}"/>
                      </a:ext>
                    </a:extLst>
                  </p:cNvPr>
                  <p:cNvGrpSpPr>
                    <a:grpSpLocks/>
                  </p:cNvGrpSpPr>
                  <p:nvPr/>
                </p:nvGrpSpPr>
                <p:grpSpPr bwMode="auto">
                  <a:xfrm>
                    <a:off x="3817178" y="3619500"/>
                    <a:ext cx="45286" cy="228600"/>
                    <a:chOff x="3792424" y="3619500"/>
                    <a:chExt cx="45286" cy="228600"/>
                  </a:xfrm>
                </p:grpSpPr>
                <p:cxnSp>
                  <p:nvCxnSpPr>
                    <p:cNvPr id="542" name="Straight Connector 541">
                      <a:extLst>
                        <a:ext uri="{FF2B5EF4-FFF2-40B4-BE49-F238E27FC236}">
                          <a16:creationId xmlns:a16="http://schemas.microsoft.com/office/drawing/2014/main" id="{131991D8-E374-8B40-E11E-A7171F1D8D92}"/>
                        </a:ext>
                      </a:extLst>
                    </p:cNvPr>
                    <p:cNvCxnSpPr/>
                    <p:nvPr/>
                  </p:nvCxnSpPr>
                  <p:spPr>
                    <a:xfrm>
                      <a:off x="380646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1C9DD048-AA41-2F34-BBE0-38444567B5CD}"/>
                        </a:ext>
                      </a:extLst>
                    </p:cNvPr>
                    <p:cNvCxnSpPr/>
                    <p:nvPr/>
                  </p:nvCxnSpPr>
                  <p:spPr>
                    <a:xfrm>
                      <a:off x="383820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0" name="Oval 539">
                    <a:extLst>
                      <a:ext uri="{FF2B5EF4-FFF2-40B4-BE49-F238E27FC236}">
                        <a16:creationId xmlns:a16="http://schemas.microsoft.com/office/drawing/2014/main" id="{B1A2D0A1-6BF1-AED5-0DC7-496F7E56E5EC}"/>
                      </a:ext>
                    </a:extLst>
                  </p:cNvPr>
                  <p:cNvSpPr>
                    <a:spLocks noChangeArrowheads="1"/>
                  </p:cNvSpPr>
                  <p:nvPr/>
                </p:nvSpPr>
                <p:spPr bwMode="auto">
                  <a:xfrm>
                    <a:off x="3794705"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41" name="Oval 540">
                    <a:extLst>
                      <a:ext uri="{FF2B5EF4-FFF2-40B4-BE49-F238E27FC236}">
                        <a16:creationId xmlns:a16="http://schemas.microsoft.com/office/drawing/2014/main" id="{D46E5839-5485-320F-3E8A-5AC348746357}"/>
                      </a:ext>
                    </a:extLst>
                  </p:cNvPr>
                  <p:cNvSpPr>
                    <a:spLocks noChangeArrowheads="1"/>
                  </p:cNvSpPr>
                  <p:nvPr/>
                </p:nvSpPr>
                <p:spPr bwMode="auto">
                  <a:xfrm>
                    <a:off x="3794705"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791" name="Group 532">
                  <a:extLst>
                    <a:ext uri="{FF2B5EF4-FFF2-40B4-BE49-F238E27FC236}">
                      <a16:creationId xmlns:a16="http://schemas.microsoft.com/office/drawing/2014/main" id="{A2F69152-E5EC-592C-4C78-CAA08707DCB6}"/>
                    </a:ext>
                  </a:extLst>
                </p:cNvPr>
                <p:cNvGrpSpPr>
                  <a:grpSpLocks/>
                </p:cNvGrpSpPr>
                <p:nvPr/>
              </p:nvGrpSpPr>
              <p:grpSpPr bwMode="auto">
                <a:xfrm>
                  <a:off x="1066800" y="2438400"/>
                  <a:ext cx="91440" cy="536863"/>
                  <a:chOff x="3794101" y="3425537"/>
                  <a:chExt cx="91440" cy="536863"/>
                </a:xfrm>
              </p:grpSpPr>
              <p:grpSp>
                <p:nvGrpSpPr>
                  <p:cNvPr id="59792" name="Group 533">
                    <a:extLst>
                      <a:ext uri="{FF2B5EF4-FFF2-40B4-BE49-F238E27FC236}">
                        <a16:creationId xmlns:a16="http://schemas.microsoft.com/office/drawing/2014/main" id="{6E29CB3E-C7C1-C1E1-D0F6-B394A6D9D4B5}"/>
                      </a:ext>
                    </a:extLst>
                  </p:cNvPr>
                  <p:cNvGrpSpPr>
                    <a:grpSpLocks/>
                  </p:cNvGrpSpPr>
                  <p:nvPr/>
                </p:nvGrpSpPr>
                <p:grpSpPr bwMode="auto">
                  <a:xfrm>
                    <a:off x="3817178" y="3619500"/>
                    <a:ext cx="45286" cy="228600"/>
                    <a:chOff x="3792424" y="3619500"/>
                    <a:chExt cx="45286" cy="228600"/>
                  </a:xfrm>
                </p:grpSpPr>
                <p:cxnSp>
                  <p:nvCxnSpPr>
                    <p:cNvPr id="537" name="Straight Connector 536">
                      <a:extLst>
                        <a:ext uri="{FF2B5EF4-FFF2-40B4-BE49-F238E27FC236}">
                          <a16:creationId xmlns:a16="http://schemas.microsoft.com/office/drawing/2014/main" id="{4DE78C42-4CB7-AB44-6CE0-2F11679F4440}"/>
                        </a:ext>
                      </a:extLst>
                    </p:cNvPr>
                    <p:cNvCxnSpPr/>
                    <p:nvPr/>
                  </p:nvCxnSpPr>
                  <p:spPr>
                    <a:xfrm>
                      <a:off x="380679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24230D93-D772-8A17-1F08-C88C9DE7EEBC}"/>
                        </a:ext>
                      </a:extLst>
                    </p:cNvPr>
                    <p:cNvCxnSpPr/>
                    <p:nvPr/>
                  </p:nvCxnSpPr>
                  <p:spPr>
                    <a:xfrm>
                      <a:off x="384013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35" name="Oval 534">
                    <a:extLst>
                      <a:ext uri="{FF2B5EF4-FFF2-40B4-BE49-F238E27FC236}">
                        <a16:creationId xmlns:a16="http://schemas.microsoft.com/office/drawing/2014/main" id="{E597B493-8F70-0773-A9DB-818909767B1C}"/>
                      </a:ext>
                    </a:extLst>
                  </p:cNvPr>
                  <p:cNvSpPr>
                    <a:spLocks noChangeArrowheads="1"/>
                  </p:cNvSpPr>
                  <p:nvPr/>
                </p:nvSpPr>
                <p:spPr bwMode="auto">
                  <a:xfrm>
                    <a:off x="3804563"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36" name="Oval 535">
                    <a:extLst>
                      <a:ext uri="{FF2B5EF4-FFF2-40B4-BE49-F238E27FC236}">
                        <a16:creationId xmlns:a16="http://schemas.microsoft.com/office/drawing/2014/main" id="{65E31922-BF22-D6A7-4E9B-EE3A55736607}"/>
                      </a:ext>
                    </a:extLst>
                  </p:cNvPr>
                  <p:cNvSpPr>
                    <a:spLocks noChangeArrowheads="1"/>
                  </p:cNvSpPr>
                  <p:nvPr/>
                </p:nvSpPr>
                <p:spPr bwMode="auto">
                  <a:xfrm>
                    <a:off x="3804563"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712" name="Group 453">
                <a:extLst>
                  <a:ext uri="{FF2B5EF4-FFF2-40B4-BE49-F238E27FC236}">
                    <a16:creationId xmlns:a16="http://schemas.microsoft.com/office/drawing/2014/main" id="{0A82D5CD-144E-70B2-9F79-9EAD8D6D1C6D}"/>
                  </a:ext>
                </a:extLst>
              </p:cNvPr>
              <p:cNvGrpSpPr>
                <a:grpSpLocks/>
              </p:cNvGrpSpPr>
              <p:nvPr/>
            </p:nvGrpSpPr>
            <p:grpSpPr bwMode="auto">
              <a:xfrm>
                <a:off x="1488256" y="2434937"/>
                <a:ext cx="201304" cy="536863"/>
                <a:chOff x="1066800" y="2438400"/>
                <a:chExt cx="201304" cy="536863"/>
              </a:xfrm>
            </p:grpSpPr>
            <p:grpSp>
              <p:nvGrpSpPr>
                <p:cNvPr id="59778" name="Group 519">
                  <a:extLst>
                    <a:ext uri="{FF2B5EF4-FFF2-40B4-BE49-F238E27FC236}">
                      <a16:creationId xmlns:a16="http://schemas.microsoft.com/office/drawing/2014/main" id="{E57C015E-6E2C-D731-2AD1-175D5B15D86F}"/>
                    </a:ext>
                  </a:extLst>
                </p:cNvPr>
                <p:cNvGrpSpPr>
                  <a:grpSpLocks/>
                </p:cNvGrpSpPr>
                <p:nvPr/>
              </p:nvGrpSpPr>
              <p:grpSpPr bwMode="auto">
                <a:xfrm>
                  <a:off x="1176664" y="2438400"/>
                  <a:ext cx="91440" cy="536863"/>
                  <a:chOff x="3794101" y="3425537"/>
                  <a:chExt cx="91440" cy="536863"/>
                </a:xfrm>
              </p:grpSpPr>
              <p:grpSp>
                <p:nvGrpSpPr>
                  <p:cNvPr id="59785" name="Group 526">
                    <a:extLst>
                      <a:ext uri="{FF2B5EF4-FFF2-40B4-BE49-F238E27FC236}">
                        <a16:creationId xmlns:a16="http://schemas.microsoft.com/office/drawing/2014/main" id="{3AB19AD0-0174-3AF6-0F7D-3A094E76472E}"/>
                      </a:ext>
                    </a:extLst>
                  </p:cNvPr>
                  <p:cNvGrpSpPr>
                    <a:grpSpLocks/>
                  </p:cNvGrpSpPr>
                  <p:nvPr/>
                </p:nvGrpSpPr>
                <p:grpSpPr bwMode="auto">
                  <a:xfrm>
                    <a:off x="3817178" y="3619500"/>
                    <a:ext cx="45286" cy="228600"/>
                    <a:chOff x="3792424" y="3619500"/>
                    <a:chExt cx="45286" cy="228600"/>
                  </a:xfrm>
                </p:grpSpPr>
                <p:cxnSp>
                  <p:nvCxnSpPr>
                    <p:cNvPr id="530" name="Straight Connector 529">
                      <a:extLst>
                        <a:ext uri="{FF2B5EF4-FFF2-40B4-BE49-F238E27FC236}">
                          <a16:creationId xmlns:a16="http://schemas.microsoft.com/office/drawing/2014/main" id="{3D926773-1B9B-B8BC-71BB-960FB8D22147}"/>
                        </a:ext>
                      </a:extLst>
                    </p:cNvPr>
                    <p:cNvCxnSpPr/>
                    <p:nvPr/>
                  </p:nvCxnSpPr>
                  <p:spPr>
                    <a:xfrm>
                      <a:off x="379257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1D4322D0-5490-540A-9A77-F9DACA9F9D10}"/>
                        </a:ext>
                      </a:extLst>
                    </p:cNvPr>
                    <p:cNvCxnSpPr/>
                    <p:nvPr/>
                  </p:nvCxnSpPr>
                  <p:spPr>
                    <a:xfrm>
                      <a:off x="383701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8" name="Oval 527">
                    <a:extLst>
                      <a:ext uri="{FF2B5EF4-FFF2-40B4-BE49-F238E27FC236}">
                        <a16:creationId xmlns:a16="http://schemas.microsoft.com/office/drawing/2014/main" id="{36EFB1A0-7532-E020-97DF-120930D4FFD0}"/>
                      </a:ext>
                    </a:extLst>
                  </p:cNvPr>
                  <p:cNvSpPr>
                    <a:spLocks noChangeArrowheads="1"/>
                  </p:cNvSpPr>
                  <p:nvPr/>
                </p:nvSpPr>
                <p:spPr bwMode="auto">
                  <a:xfrm>
                    <a:off x="3793514"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29" name="Oval 528">
                    <a:extLst>
                      <a:ext uri="{FF2B5EF4-FFF2-40B4-BE49-F238E27FC236}">
                        <a16:creationId xmlns:a16="http://schemas.microsoft.com/office/drawing/2014/main" id="{1EC829B5-FE07-DEA3-7FF6-AB2205C4A772}"/>
                      </a:ext>
                    </a:extLst>
                  </p:cNvPr>
                  <p:cNvSpPr>
                    <a:spLocks noChangeArrowheads="1"/>
                  </p:cNvSpPr>
                  <p:nvPr/>
                </p:nvSpPr>
                <p:spPr bwMode="auto">
                  <a:xfrm>
                    <a:off x="3793514"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779" name="Group 520">
                  <a:extLst>
                    <a:ext uri="{FF2B5EF4-FFF2-40B4-BE49-F238E27FC236}">
                      <a16:creationId xmlns:a16="http://schemas.microsoft.com/office/drawing/2014/main" id="{77D81E76-1659-4148-9C66-5B3B960256EB}"/>
                    </a:ext>
                  </a:extLst>
                </p:cNvPr>
                <p:cNvGrpSpPr>
                  <a:grpSpLocks/>
                </p:cNvGrpSpPr>
                <p:nvPr/>
              </p:nvGrpSpPr>
              <p:grpSpPr bwMode="auto">
                <a:xfrm>
                  <a:off x="1066800" y="2438400"/>
                  <a:ext cx="91440" cy="536863"/>
                  <a:chOff x="3794101" y="3425537"/>
                  <a:chExt cx="91440" cy="536863"/>
                </a:xfrm>
              </p:grpSpPr>
              <p:grpSp>
                <p:nvGrpSpPr>
                  <p:cNvPr id="59780" name="Group 521">
                    <a:extLst>
                      <a:ext uri="{FF2B5EF4-FFF2-40B4-BE49-F238E27FC236}">
                        <a16:creationId xmlns:a16="http://schemas.microsoft.com/office/drawing/2014/main" id="{564B2150-FE7D-B034-2903-CD5FB98C6F02}"/>
                      </a:ext>
                    </a:extLst>
                  </p:cNvPr>
                  <p:cNvGrpSpPr>
                    <a:grpSpLocks/>
                  </p:cNvGrpSpPr>
                  <p:nvPr/>
                </p:nvGrpSpPr>
                <p:grpSpPr bwMode="auto">
                  <a:xfrm>
                    <a:off x="3817178" y="3619500"/>
                    <a:ext cx="45286" cy="228600"/>
                    <a:chOff x="3792424" y="3619500"/>
                    <a:chExt cx="45286" cy="228600"/>
                  </a:xfrm>
                </p:grpSpPr>
                <p:cxnSp>
                  <p:nvCxnSpPr>
                    <p:cNvPr id="525" name="Straight Connector 524">
                      <a:extLst>
                        <a:ext uri="{FF2B5EF4-FFF2-40B4-BE49-F238E27FC236}">
                          <a16:creationId xmlns:a16="http://schemas.microsoft.com/office/drawing/2014/main" id="{1D18C3AA-47CE-7FAE-2667-C4E170312C2F}"/>
                        </a:ext>
                      </a:extLst>
                    </p:cNvPr>
                    <p:cNvCxnSpPr/>
                    <p:nvPr/>
                  </p:nvCxnSpPr>
                  <p:spPr>
                    <a:xfrm>
                      <a:off x="379290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E9E34FAA-700C-08F9-71C8-778997889C7A}"/>
                        </a:ext>
                      </a:extLst>
                    </p:cNvPr>
                    <p:cNvCxnSpPr/>
                    <p:nvPr/>
                  </p:nvCxnSpPr>
                  <p:spPr>
                    <a:xfrm>
                      <a:off x="383735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23" name="Oval 522">
                    <a:extLst>
                      <a:ext uri="{FF2B5EF4-FFF2-40B4-BE49-F238E27FC236}">
                        <a16:creationId xmlns:a16="http://schemas.microsoft.com/office/drawing/2014/main" id="{810445C7-2DF6-6BCF-217A-71A307CAC03F}"/>
                      </a:ext>
                    </a:extLst>
                  </p:cNvPr>
                  <p:cNvSpPr>
                    <a:spLocks noChangeArrowheads="1"/>
                  </p:cNvSpPr>
                  <p:nvPr/>
                </p:nvSpPr>
                <p:spPr bwMode="auto">
                  <a:xfrm>
                    <a:off x="3793848"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24" name="Oval 523">
                    <a:extLst>
                      <a:ext uri="{FF2B5EF4-FFF2-40B4-BE49-F238E27FC236}">
                        <a16:creationId xmlns:a16="http://schemas.microsoft.com/office/drawing/2014/main" id="{680D999C-A2B6-B50B-1B4A-066AA8DE383F}"/>
                      </a:ext>
                    </a:extLst>
                  </p:cNvPr>
                  <p:cNvSpPr>
                    <a:spLocks noChangeArrowheads="1"/>
                  </p:cNvSpPr>
                  <p:nvPr/>
                </p:nvSpPr>
                <p:spPr bwMode="auto">
                  <a:xfrm>
                    <a:off x="3793848"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713" name="Group 454">
                <a:extLst>
                  <a:ext uri="{FF2B5EF4-FFF2-40B4-BE49-F238E27FC236}">
                    <a16:creationId xmlns:a16="http://schemas.microsoft.com/office/drawing/2014/main" id="{0A9656A0-6643-37E6-69D3-0FFC18176579}"/>
                  </a:ext>
                </a:extLst>
              </p:cNvPr>
              <p:cNvGrpSpPr>
                <a:grpSpLocks/>
              </p:cNvGrpSpPr>
              <p:nvPr/>
            </p:nvGrpSpPr>
            <p:grpSpPr bwMode="auto">
              <a:xfrm>
                <a:off x="1698984" y="2434937"/>
                <a:ext cx="201304" cy="536863"/>
                <a:chOff x="1066800" y="2438400"/>
                <a:chExt cx="201304" cy="536863"/>
              </a:xfrm>
            </p:grpSpPr>
            <p:grpSp>
              <p:nvGrpSpPr>
                <p:cNvPr id="59766" name="Group 507">
                  <a:extLst>
                    <a:ext uri="{FF2B5EF4-FFF2-40B4-BE49-F238E27FC236}">
                      <a16:creationId xmlns:a16="http://schemas.microsoft.com/office/drawing/2014/main" id="{75CFB020-A718-AD9B-051F-E0110E144271}"/>
                    </a:ext>
                  </a:extLst>
                </p:cNvPr>
                <p:cNvGrpSpPr>
                  <a:grpSpLocks/>
                </p:cNvGrpSpPr>
                <p:nvPr/>
              </p:nvGrpSpPr>
              <p:grpSpPr bwMode="auto">
                <a:xfrm>
                  <a:off x="1176664" y="2438400"/>
                  <a:ext cx="91440" cy="536863"/>
                  <a:chOff x="3794101" y="3425537"/>
                  <a:chExt cx="91440" cy="536863"/>
                </a:xfrm>
              </p:grpSpPr>
              <p:grpSp>
                <p:nvGrpSpPr>
                  <p:cNvPr id="59773" name="Group 514">
                    <a:extLst>
                      <a:ext uri="{FF2B5EF4-FFF2-40B4-BE49-F238E27FC236}">
                        <a16:creationId xmlns:a16="http://schemas.microsoft.com/office/drawing/2014/main" id="{9AF5ABC7-D3C6-88BE-1258-4D93CA411FDB}"/>
                      </a:ext>
                    </a:extLst>
                  </p:cNvPr>
                  <p:cNvGrpSpPr>
                    <a:grpSpLocks/>
                  </p:cNvGrpSpPr>
                  <p:nvPr/>
                </p:nvGrpSpPr>
                <p:grpSpPr bwMode="auto">
                  <a:xfrm>
                    <a:off x="3817178" y="3619500"/>
                    <a:ext cx="45286" cy="228600"/>
                    <a:chOff x="3792424" y="3619500"/>
                    <a:chExt cx="45286" cy="228600"/>
                  </a:xfrm>
                </p:grpSpPr>
                <p:cxnSp>
                  <p:nvCxnSpPr>
                    <p:cNvPr id="518" name="Straight Connector 517">
                      <a:extLst>
                        <a:ext uri="{FF2B5EF4-FFF2-40B4-BE49-F238E27FC236}">
                          <a16:creationId xmlns:a16="http://schemas.microsoft.com/office/drawing/2014/main" id="{326414A3-B37C-0503-423A-900890CF3B52}"/>
                        </a:ext>
                      </a:extLst>
                    </p:cNvPr>
                    <p:cNvCxnSpPr/>
                    <p:nvPr/>
                  </p:nvCxnSpPr>
                  <p:spPr>
                    <a:xfrm>
                      <a:off x="379296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0CA08A17-7813-61A1-45C2-74BC3B06F52D}"/>
                        </a:ext>
                      </a:extLst>
                    </p:cNvPr>
                    <p:cNvCxnSpPr/>
                    <p:nvPr/>
                  </p:nvCxnSpPr>
                  <p:spPr>
                    <a:xfrm>
                      <a:off x="383741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6" name="Oval 515">
                    <a:extLst>
                      <a:ext uri="{FF2B5EF4-FFF2-40B4-BE49-F238E27FC236}">
                        <a16:creationId xmlns:a16="http://schemas.microsoft.com/office/drawing/2014/main" id="{D2C0E722-3E71-518D-E53F-77819AC71E6C}"/>
                      </a:ext>
                    </a:extLst>
                  </p:cNvPr>
                  <p:cNvSpPr>
                    <a:spLocks noChangeArrowheads="1"/>
                  </p:cNvSpPr>
                  <p:nvPr/>
                </p:nvSpPr>
                <p:spPr bwMode="auto">
                  <a:xfrm>
                    <a:off x="3793910"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17" name="Oval 516">
                    <a:extLst>
                      <a:ext uri="{FF2B5EF4-FFF2-40B4-BE49-F238E27FC236}">
                        <a16:creationId xmlns:a16="http://schemas.microsoft.com/office/drawing/2014/main" id="{6E35C102-16B6-FF02-C79A-E0C99DAA4470}"/>
                      </a:ext>
                    </a:extLst>
                  </p:cNvPr>
                  <p:cNvSpPr>
                    <a:spLocks noChangeArrowheads="1"/>
                  </p:cNvSpPr>
                  <p:nvPr/>
                </p:nvSpPr>
                <p:spPr bwMode="auto">
                  <a:xfrm>
                    <a:off x="3793910"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767" name="Group 508">
                  <a:extLst>
                    <a:ext uri="{FF2B5EF4-FFF2-40B4-BE49-F238E27FC236}">
                      <a16:creationId xmlns:a16="http://schemas.microsoft.com/office/drawing/2014/main" id="{731DF2F3-B8C1-9357-12CD-EDB670A2276A}"/>
                    </a:ext>
                  </a:extLst>
                </p:cNvPr>
                <p:cNvGrpSpPr>
                  <a:grpSpLocks/>
                </p:cNvGrpSpPr>
                <p:nvPr/>
              </p:nvGrpSpPr>
              <p:grpSpPr bwMode="auto">
                <a:xfrm>
                  <a:off x="1066800" y="2438400"/>
                  <a:ext cx="91440" cy="536863"/>
                  <a:chOff x="3794101" y="3425537"/>
                  <a:chExt cx="91440" cy="536863"/>
                </a:xfrm>
              </p:grpSpPr>
              <p:grpSp>
                <p:nvGrpSpPr>
                  <p:cNvPr id="59768" name="Group 509">
                    <a:extLst>
                      <a:ext uri="{FF2B5EF4-FFF2-40B4-BE49-F238E27FC236}">
                        <a16:creationId xmlns:a16="http://schemas.microsoft.com/office/drawing/2014/main" id="{E21AE447-FD46-C51C-A336-D82102F6C432}"/>
                      </a:ext>
                    </a:extLst>
                  </p:cNvPr>
                  <p:cNvGrpSpPr>
                    <a:grpSpLocks/>
                  </p:cNvGrpSpPr>
                  <p:nvPr/>
                </p:nvGrpSpPr>
                <p:grpSpPr bwMode="auto">
                  <a:xfrm>
                    <a:off x="3817178" y="3619500"/>
                    <a:ext cx="45286" cy="228600"/>
                    <a:chOff x="3792424" y="3619500"/>
                    <a:chExt cx="45286" cy="228600"/>
                  </a:xfrm>
                </p:grpSpPr>
                <p:cxnSp>
                  <p:nvCxnSpPr>
                    <p:cNvPr id="513" name="Straight Connector 512">
                      <a:extLst>
                        <a:ext uri="{FF2B5EF4-FFF2-40B4-BE49-F238E27FC236}">
                          <a16:creationId xmlns:a16="http://schemas.microsoft.com/office/drawing/2014/main" id="{921C53AE-0ED6-F877-0D25-E71F15CC40E6}"/>
                        </a:ext>
                      </a:extLst>
                    </p:cNvPr>
                    <p:cNvCxnSpPr/>
                    <p:nvPr/>
                  </p:nvCxnSpPr>
                  <p:spPr>
                    <a:xfrm>
                      <a:off x="379806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6C0E5B7A-A4D1-7F2A-1C3B-E779EE1BADD4}"/>
                        </a:ext>
                      </a:extLst>
                    </p:cNvPr>
                    <p:cNvCxnSpPr/>
                    <p:nvPr/>
                  </p:nvCxnSpPr>
                  <p:spPr>
                    <a:xfrm>
                      <a:off x="383774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1" name="Oval 510">
                    <a:extLst>
                      <a:ext uri="{FF2B5EF4-FFF2-40B4-BE49-F238E27FC236}">
                        <a16:creationId xmlns:a16="http://schemas.microsoft.com/office/drawing/2014/main" id="{1EB1F00C-4074-18B9-A568-C5A66101B679}"/>
                      </a:ext>
                    </a:extLst>
                  </p:cNvPr>
                  <p:cNvSpPr>
                    <a:spLocks noChangeArrowheads="1"/>
                  </p:cNvSpPr>
                  <p:nvPr/>
                </p:nvSpPr>
                <p:spPr bwMode="auto">
                  <a:xfrm>
                    <a:off x="3794243"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12" name="Oval 511">
                    <a:extLst>
                      <a:ext uri="{FF2B5EF4-FFF2-40B4-BE49-F238E27FC236}">
                        <a16:creationId xmlns:a16="http://schemas.microsoft.com/office/drawing/2014/main" id="{21ACC5CD-4C9C-9A56-D042-90186C9790D6}"/>
                      </a:ext>
                    </a:extLst>
                  </p:cNvPr>
                  <p:cNvSpPr>
                    <a:spLocks noChangeArrowheads="1"/>
                  </p:cNvSpPr>
                  <p:nvPr/>
                </p:nvSpPr>
                <p:spPr bwMode="auto">
                  <a:xfrm>
                    <a:off x="3794243"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714" name="Group 455">
                <a:extLst>
                  <a:ext uri="{FF2B5EF4-FFF2-40B4-BE49-F238E27FC236}">
                    <a16:creationId xmlns:a16="http://schemas.microsoft.com/office/drawing/2014/main" id="{2CA6B80A-A86D-CBB1-CF55-2BE2AF21AFB5}"/>
                  </a:ext>
                </a:extLst>
              </p:cNvPr>
              <p:cNvGrpSpPr>
                <a:grpSpLocks/>
              </p:cNvGrpSpPr>
              <p:nvPr/>
            </p:nvGrpSpPr>
            <p:grpSpPr bwMode="auto">
              <a:xfrm>
                <a:off x="1909712" y="2434937"/>
                <a:ext cx="201304" cy="536863"/>
                <a:chOff x="1066800" y="2438400"/>
                <a:chExt cx="201304" cy="536863"/>
              </a:xfrm>
            </p:grpSpPr>
            <p:grpSp>
              <p:nvGrpSpPr>
                <p:cNvPr id="59754" name="Group 495">
                  <a:extLst>
                    <a:ext uri="{FF2B5EF4-FFF2-40B4-BE49-F238E27FC236}">
                      <a16:creationId xmlns:a16="http://schemas.microsoft.com/office/drawing/2014/main" id="{54C62D0E-CE2B-AAAA-EDE3-EF96929A8330}"/>
                    </a:ext>
                  </a:extLst>
                </p:cNvPr>
                <p:cNvGrpSpPr>
                  <a:grpSpLocks/>
                </p:cNvGrpSpPr>
                <p:nvPr/>
              </p:nvGrpSpPr>
              <p:grpSpPr bwMode="auto">
                <a:xfrm>
                  <a:off x="1176664" y="2438400"/>
                  <a:ext cx="91440" cy="536863"/>
                  <a:chOff x="3794101" y="3425537"/>
                  <a:chExt cx="91440" cy="536863"/>
                </a:xfrm>
              </p:grpSpPr>
              <p:grpSp>
                <p:nvGrpSpPr>
                  <p:cNvPr id="59761" name="Group 502">
                    <a:extLst>
                      <a:ext uri="{FF2B5EF4-FFF2-40B4-BE49-F238E27FC236}">
                        <a16:creationId xmlns:a16="http://schemas.microsoft.com/office/drawing/2014/main" id="{64B75032-2736-683C-4B66-BD7A9B6543C7}"/>
                      </a:ext>
                    </a:extLst>
                  </p:cNvPr>
                  <p:cNvGrpSpPr>
                    <a:grpSpLocks/>
                  </p:cNvGrpSpPr>
                  <p:nvPr/>
                </p:nvGrpSpPr>
                <p:grpSpPr bwMode="auto">
                  <a:xfrm>
                    <a:off x="3817178" y="3619500"/>
                    <a:ext cx="45286" cy="228600"/>
                    <a:chOff x="3792424" y="3619500"/>
                    <a:chExt cx="45286" cy="228600"/>
                  </a:xfrm>
                </p:grpSpPr>
                <p:cxnSp>
                  <p:nvCxnSpPr>
                    <p:cNvPr id="506" name="Straight Connector 505">
                      <a:extLst>
                        <a:ext uri="{FF2B5EF4-FFF2-40B4-BE49-F238E27FC236}">
                          <a16:creationId xmlns:a16="http://schemas.microsoft.com/office/drawing/2014/main" id="{E903FCE3-7029-37CB-E6F4-31ED9F37F2F5}"/>
                        </a:ext>
                      </a:extLst>
                    </p:cNvPr>
                    <p:cNvCxnSpPr/>
                    <p:nvPr/>
                  </p:nvCxnSpPr>
                  <p:spPr>
                    <a:xfrm>
                      <a:off x="380129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819C4BB4-A791-2BA0-DD2D-FBD178A10CB9}"/>
                        </a:ext>
                      </a:extLst>
                    </p:cNvPr>
                    <p:cNvCxnSpPr/>
                    <p:nvPr/>
                  </p:nvCxnSpPr>
                  <p:spPr>
                    <a:xfrm>
                      <a:off x="383781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04" name="Oval 503">
                    <a:extLst>
                      <a:ext uri="{FF2B5EF4-FFF2-40B4-BE49-F238E27FC236}">
                        <a16:creationId xmlns:a16="http://schemas.microsoft.com/office/drawing/2014/main" id="{61F29564-A1E4-4F83-7E1E-54DAEAC2BDB2}"/>
                      </a:ext>
                    </a:extLst>
                  </p:cNvPr>
                  <p:cNvSpPr>
                    <a:spLocks noChangeArrowheads="1"/>
                  </p:cNvSpPr>
                  <p:nvPr/>
                </p:nvSpPr>
                <p:spPr bwMode="auto">
                  <a:xfrm>
                    <a:off x="3794306"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05" name="Oval 504">
                    <a:extLst>
                      <a:ext uri="{FF2B5EF4-FFF2-40B4-BE49-F238E27FC236}">
                        <a16:creationId xmlns:a16="http://schemas.microsoft.com/office/drawing/2014/main" id="{54915569-2676-0471-2E29-434583DFAF58}"/>
                      </a:ext>
                    </a:extLst>
                  </p:cNvPr>
                  <p:cNvSpPr>
                    <a:spLocks noChangeArrowheads="1"/>
                  </p:cNvSpPr>
                  <p:nvPr/>
                </p:nvSpPr>
                <p:spPr bwMode="auto">
                  <a:xfrm>
                    <a:off x="3794306"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755" name="Group 496">
                  <a:extLst>
                    <a:ext uri="{FF2B5EF4-FFF2-40B4-BE49-F238E27FC236}">
                      <a16:creationId xmlns:a16="http://schemas.microsoft.com/office/drawing/2014/main" id="{BB1F3400-4B86-8F9E-9250-86ABF2EDC5BE}"/>
                    </a:ext>
                  </a:extLst>
                </p:cNvPr>
                <p:cNvGrpSpPr>
                  <a:grpSpLocks/>
                </p:cNvGrpSpPr>
                <p:nvPr/>
              </p:nvGrpSpPr>
              <p:grpSpPr bwMode="auto">
                <a:xfrm>
                  <a:off x="1066800" y="2438400"/>
                  <a:ext cx="91440" cy="536863"/>
                  <a:chOff x="3794101" y="3425537"/>
                  <a:chExt cx="91440" cy="536863"/>
                </a:xfrm>
              </p:grpSpPr>
              <p:grpSp>
                <p:nvGrpSpPr>
                  <p:cNvPr id="59756" name="Group 497">
                    <a:extLst>
                      <a:ext uri="{FF2B5EF4-FFF2-40B4-BE49-F238E27FC236}">
                        <a16:creationId xmlns:a16="http://schemas.microsoft.com/office/drawing/2014/main" id="{EBB9D904-3C9C-5D5D-9042-19CE5BE5F6D2}"/>
                      </a:ext>
                    </a:extLst>
                  </p:cNvPr>
                  <p:cNvGrpSpPr>
                    <a:grpSpLocks/>
                  </p:cNvGrpSpPr>
                  <p:nvPr/>
                </p:nvGrpSpPr>
                <p:grpSpPr bwMode="auto">
                  <a:xfrm>
                    <a:off x="3817178" y="3619500"/>
                    <a:ext cx="45286" cy="228600"/>
                    <a:chOff x="3792424" y="3619500"/>
                    <a:chExt cx="45286" cy="228600"/>
                  </a:xfrm>
                </p:grpSpPr>
                <p:cxnSp>
                  <p:nvCxnSpPr>
                    <p:cNvPr id="501" name="Straight Connector 500">
                      <a:extLst>
                        <a:ext uri="{FF2B5EF4-FFF2-40B4-BE49-F238E27FC236}">
                          <a16:creationId xmlns:a16="http://schemas.microsoft.com/office/drawing/2014/main" id="{D93DD754-DFDA-4F43-AE3C-4D28147D63B8}"/>
                        </a:ext>
                      </a:extLst>
                    </p:cNvPr>
                    <p:cNvCxnSpPr/>
                    <p:nvPr/>
                  </p:nvCxnSpPr>
                  <p:spPr>
                    <a:xfrm>
                      <a:off x="380639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6E9B6CC7-77C2-FCFF-6E8C-189BB54E1DB6}"/>
                        </a:ext>
                      </a:extLst>
                    </p:cNvPr>
                    <p:cNvCxnSpPr/>
                    <p:nvPr/>
                  </p:nvCxnSpPr>
                  <p:spPr>
                    <a:xfrm>
                      <a:off x="383814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9" name="Oval 498">
                    <a:extLst>
                      <a:ext uri="{FF2B5EF4-FFF2-40B4-BE49-F238E27FC236}">
                        <a16:creationId xmlns:a16="http://schemas.microsoft.com/office/drawing/2014/main" id="{585E0552-BB7F-D76B-CEEF-640C2F39DA80}"/>
                      </a:ext>
                    </a:extLst>
                  </p:cNvPr>
                  <p:cNvSpPr>
                    <a:spLocks noChangeArrowheads="1"/>
                  </p:cNvSpPr>
                  <p:nvPr/>
                </p:nvSpPr>
                <p:spPr bwMode="auto">
                  <a:xfrm>
                    <a:off x="3794640"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00" name="Oval 499">
                    <a:extLst>
                      <a:ext uri="{FF2B5EF4-FFF2-40B4-BE49-F238E27FC236}">
                        <a16:creationId xmlns:a16="http://schemas.microsoft.com/office/drawing/2014/main" id="{819DA04F-4E47-FA22-36FC-5EF43348B4C3}"/>
                      </a:ext>
                    </a:extLst>
                  </p:cNvPr>
                  <p:cNvSpPr>
                    <a:spLocks noChangeArrowheads="1"/>
                  </p:cNvSpPr>
                  <p:nvPr/>
                </p:nvSpPr>
                <p:spPr bwMode="auto">
                  <a:xfrm>
                    <a:off x="3794640"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715" name="Group 456">
                <a:extLst>
                  <a:ext uri="{FF2B5EF4-FFF2-40B4-BE49-F238E27FC236}">
                    <a16:creationId xmlns:a16="http://schemas.microsoft.com/office/drawing/2014/main" id="{5AD25467-A3A8-93E4-6D00-86E6FE8E7F4D}"/>
                  </a:ext>
                </a:extLst>
              </p:cNvPr>
              <p:cNvGrpSpPr>
                <a:grpSpLocks/>
              </p:cNvGrpSpPr>
              <p:nvPr/>
            </p:nvGrpSpPr>
            <p:grpSpPr bwMode="auto">
              <a:xfrm>
                <a:off x="2120440" y="2434937"/>
                <a:ext cx="201304" cy="536863"/>
                <a:chOff x="1066800" y="2438400"/>
                <a:chExt cx="201304" cy="536863"/>
              </a:xfrm>
            </p:grpSpPr>
            <p:grpSp>
              <p:nvGrpSpPr>
                <p:cNvPr id="59742" name="Group 483">
                  <a:extLst>
                    <a:ext uri="{FF2B5EF4-FFF2-40B4-BE49-F238E27FC236}">
                      <a16:creationId xmlns:a16="http://schemas.microsoft.com/office/drawing/2014/main" id="{7451C5B2-A1BD-E407-85BF-A9A2E721B007}"/>
                    </a:ext>
                  </a:extLst>
                </p:cNvPr>
                <p:cNvGrpSpPr>
                  <a:grpSpLocks/>
                </p:cNvGrpSpPr>
                <p:nvPr/>
              </p:nvGrpSpPr>
              <p:grpSpPr bwMode="auto">
                <a:xfrm>
                  <a:off x="1176664" y="2438400"/>
                  <a:ext cx="91440" cy="536863"/>
                  <a:chOff x="3794101" y="3425537"/>
                  <a:chExt cx="91440" cy="536863"/>
                </a:xfrm>
              </p:grpSpPr>
              <p:grpSp>
                <p:nvGrpSpPr>
                  <p:cNvPr id="59749" name="Group 490">
                    <a:extLst>
                      <a:ext uri="{FF2B5EF4-FFF2-40B4-BE49-F238E27FC236}">
                        <a16:creationId xmlns:a16="http://schemas.microsoft.com/office/drawing/2014/main" id="{66ECDC37-40A8-8FF1-FAE8-9EC6E6EE5F3F}"/>
                      </a:ext>
                    </a:extLst>
                  </p:cNvPr>
                  <p:cNvGrpSpPr>
                    <a:grpSpLocks/>
                  </p:cNvGrpSpPr>
                  <p:nvPr/>
                </p:nvGrpSpPr>
                <p:grpSpPr bwMode="auto">
                  <a:xfrm>
                    <a:off x="3817178" y="3619500"/>
                    <a:ext cx="45286" cy="228600"/>
                    <a:chOff x="3792424" y="3619500"/>
                    <a:chExt cx="45286" cy="228600"/>
                  </a:xfrm>
                </p:grpSpPr>
                <p:cxnSp>
                  <p:nvCxnSpPr>
                    <p:cNvPr id="494" name="Straight Connector 493">
                      <a:extLst>
                        <a:ext uri="{FF2B5EF4-FFF2-40B4-BE49-F238E27FC236}">
                          <a16:creationId xmlns:a16="http://schemas.microsoft.com/office/drawing/2014/main" id="{714CFC90-BB06-FB09-C547-66C09CB378A1}"/>
                        </a:ext>
                      </a:extLst>
                    </p:cNvPr>
                    <p:cNvCxnSpPr/>
                    <p:nvPr/>
                  </p:nvCxnSpPr>
                  <p:spPr>
                    <a:xfrm>
                      <a:off x="380645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3D36A5EC-6EAE-60CB-3006-81B46F93E306}"/>
                        </a:ext>
                      </a:extLst>
                    </p:cNvPr>
                    <p:cNvCxnSpPr/>
                    <p:nvPr/>
                  </p:nvCxnSpPr>
                  <p:spPr>
                    <a:xfrm>
                      <a:off x="383820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2" name="Oval 491">
                    <a:extLst>
                      <a:ext uri="{FF2B5EF4-FFF2-40B4-BE49-F238E27FC236}">
                        <a16:creationId xmlns:a16="http://schemas.microsoft.com/office/drawing/2014/main" id="{974267C0-7A40-E808-78A5-2FA4FE4A8595}"/>
                      </a:ext>
                    </a:extLst>
                  </p:cNvPr>
                  <p:cNvSpPr>
                    <a:spLocks noChangeArrowheads="1"/>
                  </p:cNvSpPr>
                  <p:nvPr/>
                </p:nvSpPr>
                <p:spPr bwMode="auto">
                  <a:xfrm>
                    <a:off x="3794703"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93" name="Oval 492">
                    <a:extLst>
                      <a:ext uri="{FF2B5EF4-FFF2-40B4-BE49-F238E27FC236}">
                        <a16:creationId xmlns:a16="http://schemas.microsoft.com/office/drawing/2014/main" id="{F06837CD-E590-FB5B-3FBC-08CDE2D97305}"/>
                      </a:ext>
                    </a:extLst>
                  </p:cNvPr>
                  <p:cNvSpPr>
                    <a:spLocks noChangeArrowheads="1"/>
                  </p:cNvSpPr>
                  <p:nvPr/>
                </p:nvSpPr>
                <p:spPr bwMode="auto">
                  <a:xfrm>
                    <a:off x="3794703"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743" name="Group 484">
                  <a:extLst>
                    <a:ext uri="{FF2B5EF4-FFF2-40B4-BE49-F238E27FC236}">
                      <a16:creationId xmlns:a16="http://schemas.microsoft.com/office/drawing/2014/main" id="{F0027108-A784-74A7-049B-D83E23372CCF}"/>
                    </a:ext>
                  </a:extLst>
                </p:cNvPr>
                <p:cNvGrpSpPr>
                  <a:grpSpLocks/>
                </p:cNvGrpSpPr>
                <p:nvPr/>
              </p:nvGrpSpPr>
              <p:grpSpPr bwMode="auto">
                <a:xfrm>
                  <a:off x="1066800" y="2438400"/>
                  <a:ext cx="91440" cy="536863"/>
                  <a:chOff x="3794101" y="3425537"/>
                  <a:chExt cx="91440" cy="536863"/>
                </a:xfrm>
              </p:grpSpPr>
              <p:grpSp>
                <p:nvGrpSpPr>
                  <p:cNvPr id="59744" name="Group 485">
                    <a:extLst>
                      <a:ext uri="{FF2B5EF4-FFF2-40B4-BE49-F238E27FC236}">
                        <a16:creationId xmlns:a16="http://schemas.microsoft.com/office/drawing/2014/main" id="{4A0F17D5-7D4A-A934-FDD2-09D44D0E0403}"/>
                      </a:ext>
                    </a:extLst>
                  </p:cNvPr>
                  <p:cNvGrpSpPr>
                    <a:grpSpLocks/>
                  </p:cNvGrpSpPr>
                  <p:nvPr/>
                </p:nvGrpSpPr>
                <p:grpSpPr bwMode="auto">
                  <a:xfrm>
                    <a:off x="3817178" y="3619500"/>
                    <a:ext cx="45286" cy="228600"/>
                    <a:chOff x="3792424" y="3619500"/>
                    <a:chExt cx="45286" cy="228600"/>
                  </a:xfrm>
                </p:grpSpPr>
                <p:cxnSp>
                  <p:nvCxnSpPr>
                    <p:cNvPr id="489" name="Straight Connector 488">
                      <a:extLst>
                        <a:ext uri="{FF2B5EF4-FFF2-40B4-BE49-F238E27FC236}">
                          <a16:creationId xmlns:a16="http://schemas.microsoft.com/office/drawing/2014/main" id="{97155815-5724-A761-214D-5091F9B1B30B}"/>
                        </a:ext>
                      </a:extLst>
                    </p:cNvPr>
                    <p:cNvCxnSpPr/>
                    <p:nvPr/>
                  </p:nvCxnSpPr>
                  <p:spPr>
                    <a:xfrm>
                      <a:off x="380679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1DC52BDC-D8B8-7043-1DD5-DD6997D77C61}"/>
                        </a:ext>
                      </a:extLst>
                    </p:cNvPr>
                    <p:cNvCxnSpPr/>
                    <p:nvPr/>
                  </p:nvCxnSpPr>
                  <p:spPr>
                    <a:xfrm>
                      <a:off x="384012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7" name="Oval 486">
                    <a:extLst>
                      <a:ext uri="{FF2B5EF4-FFF2-40B4-BE49-F238E27FC236}">
                        <a16:creationId xmlns:a16="http://schemas.microsoft.com/office/drawing/2014/main" id="{41C3192D-41E7-4418-F7C2-7CA99924A073}"/>
                      </a:ext>
                    </a:extLst>
                  </p:cNvPr>
                  <p:cNvSpPr>
                    <a:spLocks noChangeArrowheads="1"/>
                  </p:cNvSpPr>
                  <p:nvPr/>
                </p:nvSpPr>
                <p:spPr bwMode="auto">
                  <a:xfrm>
                    <a:off x="3804560"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88" name="Oval 487">
                    <a:extLst>
                      <a:ext uri="{FF2B5EF4-FFF2-40B4-BE49-F238E27FC236}">
                        <a16:creationId xmlns:a16="http://schemas.microsoft.com/office/drawing/2014/main" id="{76A09B1C-B855-1E60-3E87-F1A654CC6229}"/>
                      </a:ext>
                    </a:extLst>
                  </p:cNvPr>
                  <p:cNvSpPr>
                    <a:spLocks noChangeArrowheads="1"/>
                  </p:cNvSpPr>
                  <p:nvPr/>
                </p:nvSpPr>
                <p:spPr bwMode="auto">
                  <a:xfrm>
                    <a:off x="3804560"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716" name="Group 457">
                <a:extLst>
                  <a:ext uri="{FF2B5EF4-FFF2-40B4-BE49-F238E27FC236}">
                    <a16:creationId xmlns:a16="http://schemas.microsoft.com/office/drawing/2014/main" id="{A42FF834-16DC-823A-7718-E051E10E8733}"/>
                  </a:ext>
                </a:extLst>
              </p:cNvPr>
              <p:cNvGrpSpPr>
                <a:grpSpLocks/>
              </p:cNvGrpSpPr>
              <p:nvPr/>
            </p:nvGrpSpPr>
            <p:grpSpPr bwMode="auto">
              <a:xfrm>
                <a:off x="2331168" y="2434937"/>
                <a:ext cx="201304" cy="536863"/>
                <a:chOff x="1066800" y="2438400"/>
                <a:chExt cx="201304" cy="536863"/>
              </a:xfrm>
            </p:grpSpPr>
            <p:grpSp>
              <p:nvGrpSpPr>
                <p:cNvPr id="59730" name="Group 471">
                  <a:extLst>
                    <a:ext uri="{FF2B5EF4-FFF2-40B4-BE49-F238E27FC236}">
                      <a16:creationId xmlns:a16="http://schemas.microsoft.com/office/drawing/2014/main" id="{58819CD5-12D9-8EC0-2B6C-DDA80356170A}"/>
                    </a:ext>
                  </a:extLst>
                </p:cNvPr>
                <p:cNvGrpSpPr>
                  <a:grpSpLocks/>
                </p:cNvGrpSpPr>
                <p:nvPr/>
              </p:nvGrpSpPr>
              <p:grpSpPr bwMode="auto">
                <a:xfrm>
                  <a:off x="1176664" y="2438400"/>
                  <a:ext cx="91440" cy="536863"/>
                  <a:chOff x="3794101" y="3425537"/>
                  <a:chExt cx="91440" cy="536863"/>
                </a:xfrm>
              </p:grpSpPr>
              <p:grpSp>
                <p:nvGrpSpPr>
                  <p:cNvPr id="59737" name="Group 478">
                    <a:extLst>
                      <a:ext uri="{FF2B5EF4-FFF2-40B4-BE49-F238E27FC236}">
                        <a16:creationId xmlns:a16="http://schemas.microsoft.com/office/drawing/2014/main" id="{C40C00D6-EE41-372E-8191-633D5A0E4E3B}"/>
                      </a:ext>
                    </a:extLst>
                  </p:cNvPr>
                  <p:cNvGrpSpPr>
                    <a:grpSpLocks/>
                  </p:cNvGrpSpPr>
                  <p:nvPr/>
                </p:nvGrpSpPr>
                <p:grpSpPr bwMode="auto">
                  <a:xfrm>
                    <a:off x="3817178" y="3619500"/>
                    <a:ext cx="45286" cy="228600"/>
                    <a:chOff x="3792424" y="3619500"/>
                    <a:chExt cx="45286" cy="228600"/>
                  </a:xfrm>
                </p:grpSpPr>
                <p:cxnSp>
                  <p:nvCxnSpPr>
                    <p:cNvPr id="482" name="Straight Connector 481">
                      <a:extLst>
                        <a:ext uri="{FF2B5EF4-FFF2-40B4-BE49-F238E27FC236}">
                          <a16:creationId xmlns:a16="http://schemas.microsoft.com/office/drawing/2014/main" id="{217C5FA9-BAF6-7C48-77AA-F1DCDCDD7DD2}"/>
                        </a:ext>
                      </a:extLst>
                    </p:cNvPr>
                    <p:cNvCxnSpPr/>
                    <p:nvPr/>
                  </p:nvCxnSpPr>
                  <p:spPr>
                    <a:xfrm>
                      <a:off x="379256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26EBAFD2-214A-575E-2FAF-F9D9FF2D9295}"/>
                        </a:ext>
                      </a:extLst>
                    </p:cNvPr>
                    <p:cNvCxnSpPr/>
                    <p:nvPr/>
                  </p:nvCxnSpPr>
                  <p:spPr>
                    <a:xfrm>
                      <a:off x="383701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0" name="Oval 479">
                    <a:extLst>
                      <a:ext uri="{FF2B5EF4-FFF2-40B4-BE49-F238E27FC236}">
                        <a16:creationId xmlns:a16="http://schemas.microsoft.com/office/drawing/2014/main" id="{AB5A83AF-D22F-3F95-8750-07E0E0F9C577}"/>
                      </a:ext>
                    </a:extLst>
                  </p:cNvPr>
                  <p:cNvSpPr>
                    <a:spLocks noChangeArrowheads="1"/>
                  </p:cNvSpPr>
                  <p:nvPr/>
                </p:nvSpPr>
                <p:spPr bwMode="auto">
                  <a:xfrm>
                    <a:off x="3793512"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81" name="Oval 480">
                    <a:extLst>
                      <a:ext uri="{FF2B5EF4-FFF2-40B4-BE49-F238E27FC236}">
                        <a16:creationId xmlns:a16="http://schemas.microsoft.com/office/drawing/2014/main" id="{ADD685EB-FF82-5A6E-F8B1-2F3D2ED5209C}"/>
                      </a:ext>
                    </a:extLst>
                  </p:cNvPr>
                  <p:cNvSpPr>
                    <a:spLocks noChangeArrowheads="1"/>
                  </p:cNvSpPr>
                  <p:nvPr/>
                </p:nvSpPr>
                <p:spPr bwMode="auto">
                  <a:xfrm>
                    <a:off x="3793512"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731" name="Group 472">
                  <a:extLst>
                    <a:ext uri="{FF2B5EF4-FFF2-40B4-BE49-F238E27FC236}">
                      <a16:creationId xmlns:a16="http://schemas.microsoft.com/office/drawing/2014/main" id="{16A7F5E2-713E-2549-0DD8-6067924FAD74}"/>
                    </a:ext>
                  </a:extLst>
                </p:cNvPr>
                <p:cNvGrpSpPr>
                  <a:grpSpLocks/>
                </p:cNvGrpSpPr>
                <p:nvPr/>
              </p:nvGrpSpPr>
              <p:grpSpPr bwMode="auto">
                <a:xfrm>
                  <a:off x="1066800" y="2438400"/>
                  <a:ext cx="91440" cy="536863"/>
                  <a:chOff x="3794101" y="3425537"/>
                  <a:chExt cx="91440" cy="536863"/>
                </a:xfrm>
              </p:grpSpPr>
              <p:grpSp>
                <p:nvGrpSpPr>
                  <p:cNvPr id="59732" name="Group 473">
                    <a:extLst>
                      <a:ext uri="{FF2B5EF4-FFF2-40B4-BE49-F238E27FC236}">
                        <a16:creationId xmlns:a16="http://schemas.microsoft.com/office/drawing/2014/main" id="{A2C974E5-1E5C-0A67-9A6C-BC0D9F847014}"/>
                      </a:ext>
                    </a:extLst>
                  </p:cNvPr>
                  <p:cNvGrpSpPr>
                    <a:grpSpLocks/>
                  </p:cNvGrpSpPr>
                  <p:nvPr/>
                </p:nvGrpSpPr>
                <p:grpSpPr bwMode="auto">
                  <a:xfrm>
                    <a:off x="3817178" y="3619500"/>
                    <a:ext cx="45286" cy="228600"/>
                    <a:chOff x="3792424" y="3619500"/>
                    <a:chExt cx="45286" cy="228600"/>
                  </a:xfrm>
                </p:grpSpPr>
                <p:cxnSp>
                  <p:nvCxnSpPr>
                    <p:cNvPr id="477" name="Straight Connector 476">
                      <a:extLst>
                        <a:ext uri="{FF2B5EF4-FFF2-40B4-BE49-F238E27FC236}">
                          <a16:creationId xmlns:a16="http://schemas.microsoft.com/office/drawing/2014/main" id="{8CC2B244-0CCD-057E-D7B8-3AFE30BA8378}"/>
                        </a:ext>
                      </a:extLst>
                    </p:cNvPr>
                    <p:cNvCxnSpPr/>
                    <p:nvPr/>
                  </p:nvCxnSpPr>
                  <p:spPr>
                    <a:xfrm>
                      <a:off x="379290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C88EACC0-F4B5-6BF6-99A5-A4A702A57E64}"/>
                        </a:ext>
                      </a:extLst>
                    </p:cNvPr>
                    <p:cNvCxnSpPr/>
                    <p:nvPr/>
                  </p:nvCxnSpPr>
                  <p:spPr>
                    <a:xfrm>
                      <a:off x="383734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5" name="Oval 474">
                    <a:extLst>
                      <a:ext uri="{FF2B5EF4-FFF2-40B4-BE49-F238E27FC236}">
                        <a16:creationId xmlns:a16="http://schemas.microsoft.com/office/drawing/2014/main" id="{FBC58F64-21AA-6FD3-0269-EFD4B4D8E6E6}"/>
                      </a:ext>
                    </a:extLst>
                  </p:cNvPr>
                  <p:cNvSpPr>
                    <a:spLocks noChangeArrowheads="1"/>
                  </p:cNvSpPr>
                  <p:nvPr/>
                </p:nvSpPr>
                <p:spPr bwMode="auto">
                  <a:xfrm>
                    <a:off x="3793845"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76" name="Oval 475">
                    <a:extLst>
                      <a:ext uri="{FF2B5EF4-FFF2-40B4-BE49-F238E27FC236}">
                        <a16:creationId xmlns:a16="http://schemas.microsoft.com/office/drawing/2014/main" id="{70D1352D-8DD3-4756-0E62-B891119AA26D}"/>
                      </a:ext>
                    </a:extLst>
                  </p:cNvPr>
                  <p:cNvSpPr>
                    <a:spLocks noChangeArrowheads="1"/>
                  </p:cNvSpPr>
                  <p:nvPr/>
                </p:nvSpPr>
                <p:spPr bwMode="auto">
                  <a:xfrm>
                    <a:off x="3793845"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717" name="Group 458">
                <a:extLst>
                  <a:ext uri="{FF2B5EF4-FFF2-40B4-BE49-F238E27FC236}">
                    <a16:creationId xmlns:a16="http://schemas.microsoft.com/office/drawing/2014/main" id="{5EC2E73F-AD5D-F700-4E9D-E394D97ED324}"/>
                  </a:ext>
                </a:extLst>
              </p:cNvPr>
              <p:cNvGrpSpPr>
                <a:grpSpLocks/>
              </p:cNvGrpSpPr>
              <p:nvPr/>
            </p:nvGrpSpPr>
            <p:grpSpPr bwMode="auto">
              <a:xfrm>
                <a:off x="2541896" y="2434937"/>
                <a:ext cx="201304" cy="536863"/>
                <a:chOff x="1066800" y="2438400"/>
                <a:chExt cx="201304" cy="536863"/>
              </a:xfrm>
            </p:grpSpPr>
            <p:grpSp>
              <p:nvGrpSpPr>
                <p:cNvPr id="59718" name="Group 459">
                  <a:extLst>
                    <a:ext uri="{FF2B5EF4-FFF2-40B4-BE49-F238E27FC236}">
                      <a16:creationId xmlns:a16="http://schemas.microsoft.com/office/drawing/2014/main" id="{27418C8C-2F22-FDFC-030E-86CF0987006F}"/>
                    </a:ext>
                  </a:extLst>
                </p:cNvPr>
                <p:cNvGrpSpPr>
                  <a:grpSpLocks/>
                </p:cNvGrpSpPr>
                <p:nvPr/>
              </p:nvGrpSpPr>
              <p:grpSpPr bwMode="auto">
                <a:xfrm>
                  <a:off x="1176664" y="2438400"/>
                  <a:ext cx="91440" cy="536863"/>
                  <a:chOff x="3794101" y="3425537"/>
                  <a:chExt cx="91440" cy="536863"/>
                </a:xfrm>
              </p:grpSpPr>
              <p:grpSp>
                <p:nvGrpSpPr>
                  <p:cNvPr id="59725" name="Group 466">
                    <a:extLst>
                      <a:ext uri="{FF2B5EF4-FFF2-40B4-BE49-F238E27FC236}">
                        <a16:creationId xmlns:a16="http://schemas.microsoft.com/office/drawing/2014/main" id="{8B4A82F2-706A-889E-E3D0-D0B7C046E150}"/>
                      </a:ext>
                    </a:extLst>
                  </p:cNvPr>
                  <p:cNvGrpSpPr>
                    <a:grpSpLocks/>
                  </p:cNvGrpSpPr>
                  <p:nvPr/>
                </p:nvGrpSpPr>
                <p:grpSpPr bwMode="auto">
                  <a:xfrm>
                    <a:off x="3817178" y="3619500"/>
                    <a:ext cx="45286" cy="228600"/>
                    <a:chOff x="3792424" y="3619500"/>
                    <a:chExt cx="45286" cy="228600"/>
                  </a:xfrm>
                </p:grpSpPr>
                <p:cxnSp>
                  <p:nvCxnSpPr>
                    <p:cNvPr id="470" name="Straight Connector 469">
                      <a:extLst>
                        <a:ext uri="{FF2B5EF4-FFF2-40B4-BE49-F238E27FC236}">
                          <a16:creationId xmlns:a16="http://schemas.microsoft.com/office/drawing/2014/main" id="{EFE886F2-5702-AE1A-B25D-96F9E1F34CFB}"/>
                        </a:ext>
                      </a:extLst>
                    </p:cNvPr>
                    <p:cNvCxnSpPr/>
                    <p:nvPr/>
                  </p:nvCxnSpPr>
                  <p:spPr>
                    <a:xfrm>
                      <a:off x="379296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a:extLst>
                        <a:ext uri="{FF2B5EF4-FFF2-40B4-BE49-F238E27FC236}">
                          <a16:creationId xmlns:a16="http://schemas.microsoft.com/office/drawing/2014/main" id="{DEF19F02-B621-6C54-4E2F-38FDAA028968}"/>
                        </a:ext>
                      </a:extLst>
                    </p:cNvPr>
                    <p:cNvCxnSpPr/>
                    <p:nvPr/>
                  </p:nvCxnSpPr>
                  <p:spPr>
                    <a:xfrm>
                      <a:off x="383741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8" name="Oval 467">
                    <a:extLst>
                      <a:ext uri="{FF2B5EF4-FFF2-40B4-BE49-F238E27FC236}">
                        <a16:creationId xmlns:a16="http://schemas.microsoft.com/office/drawing/2014/main" id="{1A401153-13E4-FCB6-EC38-E13A0203909A}"/>
                      </a:ext>
                    </a:extLst>
                  </p:cNvPr>
                  <p:cNvSpPr>
                    <a:spLocks noChangeArrowheads="1"/>
                  </p:cNvSpPr>
                  <p:nvPr/>
                </p:nvSpPr>
                <p:spPr bwMode="auto">
                  <a:xfrm>
                    <a:off x="3793908"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69" name="Oval 468">
                    <a:extLst>
                      <a:ext uri="{FF2B5EF4-FFF2-40B4-BE49-F238E27FC236}">
                        <a16:creationId xmlns:a16="http://schemas.microsoft.com/office/drawing/2014/main" id="{3ACF86B7-79C6-2A87-739E-310735B43BE9}"/>
                      </a:ext>
                    </a:extLst>
                  </p:cNvPr>
                  <p:cNvSpPr>
                    <a:spLocks noChangeArrowheads="1"/>
                  </p:cNvSpPr>
                  <p:nvPr/>
                </p:nvSpPr>
                <p:spPr bwMode="auto">
                  <a:xfrm>
                    <a:off x="3793908"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719" name="Group 460">
                  <a:extLst>
                    <a:ext uri="{FF2B5EF4-FFF2-40B4-BE49-F238E27FC236}">
                      <a16:creationId xmlns:a16="http://schemas.microsoft.com/office/drawing/2014/main" id="{F6D33EBA-5D9B-FB8D-B00F-B28811EDA362}"/>
                    </a:ext>
                  </a:extLst>
                </p:cNvPr>
                <p:cNvGrpSpPr>
                  <a:grpSpLocks/>
                </p:cNvGrpSpPr>
                <p:nvPr/>
              </p:nvGrpSpPr>
              <p:grpSpPr bwMode="auto">
                <a:xfrm>
                  <a:off x="1066800" y="2438400"/>
                  <a:ext cx="91440" cy="536863"/>
                  <a:chOff x="3794101" y="3425537"/>
                  <a:chExt cx="91440" cy="536863"/>
                </a:xfrm>
              </p:grpSpPr>
              <p:grpSp>
                <p:nvGrpSpPr>
                  <p:cNvPr id="59720" name="Group 461">
                    <a:extLst>
                      <a:ext uri="{FF2B5EF4-FFF2-40B4-BE49-F238E27FC236}">
                        <a16:creationId xmlns:a16="http://schemas.microsoft.com/office/drawing/2014/main" id="{BD853A35-80D8-2096-216E-8164C8C54AB6}"/>
                      </a:ext>
                    </a:extLst>
                  </p:cNvPr>
                  <p:cNvGrpSpPr>
                    <a:grpSpLocks/>
                  </p:cNvGrpSpPr>
                  <p:nvPr/>
                </p:nvGrpSpPr>
                <p:grpSpPr bwMode="auto">
                  <a:xfrm>
                    <a:off x="3817178" y="3619500"/>
                    <a:ext cx="45286" cy="228600"/>
                    <a:chOff x="3792424" y="3619500"/>
                    <a:chExt cx="45286" cy="228600"/>
                  </a:xfrm>
                </p:grpSpPr>
                <p:cxnSp>
                  <p:nvCxnSpPr>
                    <p:cNvPr id="465" name="Straight Connector 464">
                      <a:extLst>
                        <a:ext uri="{FF2B5EF4-FFF2-40B4-BE49-F238E27FC236}">
                          <a16:creationId xmlns:a16="http://schemas.microsoft.com/office/drawing/2014/main" id="{D35FBD9B-EE25-DF6D-8A03-89AC985BC58E}"/>
                        </a:ext>
                      </a:extLst>
                    </p:cNvPr>
                    <p:cNvCxnSpPr/>
                    <p:nvPr/>
                  </p:nvCxnSpPr>
                  <p:spPr>
                    <a:xfrm>
                      <a:off x="379806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1BA5076A-F2F8-FA51-7A6D-204D0BC28FE9}"/>
                        </a:ext>
                      </a:extLst>
                    </p:cNvPr>
                    <p:cNvCxnSpPr/>
                    <p:nvPr/>
                  </p:nvCxnSpPr>
                  <p:spPr>
                    <a:xfrm>
                      <a:off x="383774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3" name="Oval 462">
                    <a:extLst>
                      <a:ext uri="{FF2B5EF4-FFF2-40B4-BE49-F238E27FC236}">
                        <a16:creationId xmlns:a16="http://schemas.microsoft.com/office/drawing/2014/main" id="{D0110A90-79DA-F731-9024-B6431AF90A8C}"/>
                      </a:ext>
                    </a:extLst>
                  </p:cNvPr>
                  <p:cNvSpPr>
                    <a:spLocks noChangeArrowheads="1"/>
                  </p:cNvSpPr>
                  <p:nvPr/>
                </p:nvSpPr>
                <p:spPr bwMode="auto">
                  <a:xfrm>
                    <a:off x="3794242"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464" name="Oval 463">
                    <a:extLst>
                      <a:ext uri="{FF2B5EF4-FFF2-40B4-BE49-F238E27FC236}">
                        <a16:creationId xmlns:a16="http://schemas.microsoft.com/office/drawing/2014/main" id="{11B1F151-6EE1-C554-C22A-7FA8A98A0496}"/>
                      </a:ext>
                    </a:extLst>
                  </p:cNvPr>
                  <p:cNvSpPr>
                    <a:spLocks noChangeArrowheads="1"/>
                  </p:cNvSpPr>
                  <p:nvPr/>
                </p:nvSpPr>
                <p:spPr bwMode="auto">
                  <a:xfrm>
                    <a:off x="3794242"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grpSp>
          <p:nvGrpSpPr>
            <p:cNvPr id="59460" name="Group 555">
              <a:extLst>
                <a:ext uri="{FF2B5EF4-FFF2-40B4-BE49-F238E27FC236}">
                  <a16:creationId xmlns:a16="http://schemas.microsoft.com/office/drawing/2014/main" id="{1D976DD6-AEDA-F219-8F91-2FEE20AD1555}"/>
                </a:ext>
              </a:extLst>
            </p:cNvPr>
            <p:cNvGrpSpPr>
              <a:grpSpLocks/>
            </p:cNvGrpSpPr>
            <p:nvPr/>
          </p:nvGrpSpPr>
          <p:grpSpPr bwMode="auto">
            <a:xfrm>
              <a:off x="5713298" y="2434937"/>
              <a:ext cx="1676400" cy="536863"/>
              <a:chOff x="1066800" y="2434937"/>
              <a:chExt cx="1676400" cy="536863"/>
            </a:xfrm>
          </p:grpSpPr>
          <p:grpSp>
            <p:nvGrpSpPr>
              <p:cNvPr id="59606" name="Group 556">
                <a:extLst>
                  <a:ext uri="{FF2B5EF4-FFF2-40B4-BE49-F238E27FC236}">
                    <a16:creationId xmlns:a16="http://schemas.microsoft.com/office/drawing/2014/main" id="{59017851-00A8-A0B8-480E-852EFDFE671C}"/>
                  </a:ext>
                </a:extLst>
              </p:cNvPr>
              <p:cNvGrpSpPr>
                <a:grpSpLocks/>
              </p:cNvGrpSpPr>
              <p:nvPr/>
            </p:nvGrpSpPr>
            <p:grpSpPr bwMode="auto">
              <a:xfrm>
                <a:off x="1066800" y="2434937"/>
                <a:ext cx="201304" cy="536863"/>
                <a:chOff x="1066800" y="2438400"/>
                <a:chExt cx="201304" cy="536863"/>
              </a:xfrm>
            </p:grpSpPr>
            <p:grpSp>
              <p:nvGrpSpPr>
                <p:cNvPr id="59698" name="Group 648">
                  <a:extLst>
                    <a:ext uri="{FF2B5EF4-FFF2-40B4-BE49-F238E27FC236}">
                      <a16:creationId xmlns:a16="http://schemas.microsoft.com/office/drawing/2014/main" id="{1338281D-619C-9CFE-DEFF-D3714FC261BD}"/>
                    </a:ext>
                  </a:extLst>
                </p:cNvPr>
                <p:cNvGrpSpPr>
                  <a:grpSpLocks/>
                </p:cNvGrpSpPr>
                <p:nvPr/>
              </p:nvGrpSpPr>
              <p:grpSpPr bwMode="auto">
                <a:xfrm>
                  <a:off x="1176664" y="2438400"/>
                  <a:ext cx="91440" cy="536863"/>
                  <a:chOff x="3794101" y="3425537"/>
                  <a:chExt cx="91440" cy="536863"/>
                </a:xfrm>
              </p:grpSpPr>
              <p:grpSp>
                <p:nvGrpSpPr>
                  <p:cNvPr id="59705" name="Group 655">
                    <a:extLst>
                      <a:ext uri="{FF2B5EF4-FFF2-40B4-BE49-F238E27FC236}">
                        <a16:creationId xmlns:a16="http://schemas.microsoft.com/office/drawing/2014/main" id="{7BBEF8B8-DB2D-B279-60E6-DB7F1817AA17}"/>
                      </a:ext>
                    </a:extLst>
                  </p:cNvPr>
                  <p:cNvGrpSpPr>
                    <a:grpSpLocks/>
                  </p:cNvGrpSpPr>
                  <p:nvPr/>
                </p:nvGrpSpPr>
                <p:grpSpPr bwMode="auto">
                  <a:xfrm>
                    <a:off x="3817178" y="3619500"/>
                    <a:ext cx="45286" cy="228600"/>
                    <a:chOff x="3792424" y="3619500"/>
                    <a:chExt cx="45286" cy="228600"/>
                  </a:xfrm>
                </p:grpSpPr>
                <p:cxnSp>
                  <p:nvCxnSpPr>
                    <p:cNvPr id="659" name="Straight Connector 658">
                      <a:extLst>
                        <a:ext uri="{FF2B5EF4-FFF2-40B4-BE49-F238E27FC236}">
                          <a16:creationId xmlns:a16="http://schemas.microsoft.com/office/drawing/2014/main" id="{E0196E20-444B-61CD-D2D1-C9D3CC4EC514}"/>
                        </a:ext>
                      </a:extLst>
                    </p:cNvPr>
                    <p:cNvCxnSpPr/>
                    <p:nvPr/>
                  </p:nvCxnSpPr>
                  <p:spPr>
                    <a:xfrm>
                      <a:off x="379314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514CC813-52AD-3E3E-D6C3-66DD22372B8B}"/>
                        </a:ext>
                      </a:extLst>
                    </p:cNvPr>
                    <p:cNvCxnSpPr/>
                    <p:nvPr/>
                  </p:nvCxnSpPr>
                  <p:spPr>
                    <a:xfrm>
                      <a:off x="383759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7" name="Oval 656">
                    <a:extLst>
                      <a:ext uri="{FF2B5EF4-FFF2-40B4-BE49-F238E27FC236}">
                        <a16:creationId xmlns:a16="http://schemas.microsoft.com/office/drawing/2014/main" id="{9CB3A971-4258-AC60-D5FD-58B5EFCDC7C2}"/>
                      </a:ext>
                    </a:extLst>
                  </p:cNvPr>
                  <p:cNvSpPr>
                    <a:spLocks noChangeArrowheads="1"/>
                  </p:cNvSpPr>
                  <p:nvPr/>
                </p:nvSpPr>
                <p:spPr bwMode="auto">
                  <a:xfrm>
                    <a:off x="3794092"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58" name="Oval 657">
                    <a:extLst>
                      <a:ext uri="{FF2B5EF4-FFF2-40B4-BE49-F238E27FC236}">
                        <a16:creationId xmlns:a16="http://schemas.microsoft.com/office/drawing/2014/main" id="{8AEFF8A0-FC1B-0ECE-0B7B-03BAB1DEE5ED}"/>
                      </a:ext>
                    </a:extLst>
                  </p:cNvPr>
                  <p:cNvSpPr>
                    <a:spLocks noChangeArrowheads="1"/>
                  </p:cNvSpPr>
                  <p:nvPr/>
                </p:nvSpPr>
                <p:spPr bwMode="auto">
                  <a:xfrm>
                    <a:off x="3794092"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699" name="Group 649">
                  <a:extLst>
                    <a:ext uri="{FF2B5EF4-FFF2-40B4-BE49-F238E27FC236}">
                      <a16:creationId xmlns:a16="http://schemas.microsoft.com/office/drawing/2014/main" id="{C7C37B4B-AEC4-00CF-D475-7EF6E03B2CBC}"/>
                    </a:ext>
                  </a:extLst>
                </p:cNvPr>
                <p:cNvGrpSpPr>
                  <a:grpSpLocks/>
                </p:cNvGrpSpPr>
                <p:nvPr/>
              </p:nvGrpSpPr>
              <p:grpSpPr bwMode="auto">
                <a:xfrm>
                  <a:off x="1066800" y="2438400"/>
                  <a:ext cx="91440" cy="536863"/>
                  <a:chOff x="3794101" y="3425537"/>
                  <a:chExt cx="91440" cy="536863"/>
                </a:xfrm>
              </p:grpSpPr>
              <p:grpSp>
                <p:nvGrpSpPr>
                  <p:cNvPr id="59700" name="Group 650">
                    <a:extLst>
                      <a:ext uri="{FF2B5EF4-FFF2-40B4-BE49-F238E27FC236}">
                        <a16:creationId xmlns:a16="http://schemas.microsoft.com/office/drawing/2014/main" id="{F99A415D-CBF4-5AA5-24F4-00B0430D3790}"/>
                      </a:ext>
                    </a:extLst>
                  </p:cNvPr>
                  <p:cNvGrpSpPr>
                    <a:grpSpLocks/>
                  </p:cNvGrpSpPr>
                  <p:nvPr/>
                </p:nvGrpSpPr>
                <p:grpSpPr bwMode="auto">
                  <a:xfrm>
                    <a:off x="3817178" y="3619500"/>
                    <a:ext cx="45286" cy="228600"/>
                    <a:chOff x="3792424" y="3619500"/>
                    <a:chExt cx="45286" cy="228600"/>
                  </a:xfrm>
                </p:grpSpPr>
                <p:cxnSp>
                  <p:nvCxnSpPr>
                    <p:cNvPr id="654" name="Straight Connector 653">
                      <a:extLst>
                        <a:ext uri="{FF2B5EF4-FFF2-40B4-BE49-F238E27FC236}">
                          <a16:creationId xmlns:a16="http://schemas.microsoft.com/office/drawing/2014/main" id="{1EB9C725-08BE-6696-E9EF-1162D278874F}"/>
                        </a:ext>
                      </a:extLst>
                    </p:cNvPr>
                    <p:cNvCxnSpPr/>
                    <p:nvPr/>
                  </p:nvCxnSpPr>
                  <p:spPr>
                    <a:xfrm>
                      <a:off x="380618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9097AFC3-2EB4-3AB9-5998-93912D8C427C}"/>
                        </a:ext>
                      </a:extLst>
                    </p:cNvPr>
                    <p:cNvCxnSpPr/>
                    <p:nvPr/>
                  </p:nvCxnSpPr>
                  <p:spPr>
                    <a:xfrm>
                      <a:off x="383792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52" name="Oval 651">
                    <a:extLst>
                      <a:ext uri="{FF2B5EF4-FFF2-40B4-BE49-F238E27FC236}">
                        <a16:creationId xmlns:a16="http://schemas.microsoft.com/office/drawing/2014/main" id="{544E729D-39DE-A1C5-40B8-E3F5E22D2B6C}"/>
                      </a:ext>
                    </a:extLst>
                  </p:cNvPr>
                  <p:cNvSpPr>
                    <a:spLocks noChangeArrowheads="1"/>
                  </p:cNvSpPr>
                  <p:nvPr/>
                </p:nvSpPr>
                <p:spPr bwMode="auto">
                  <a:xfrm>
                    <a:off x="3794426"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53" name="Oval 652">
                    <a:extLst>
                      <a:ext uri="{FF2B5EF4-FFF2-40B4-BE49-F238E27FC236}">
                        <a16:creationId xmlns:a16="http://schemas.microsoft.com/office/drawing/2014/main" id="{C58D79E5-83D1-4D24-AF20-1064B7F008F6}"/>
                      </a:ext>
                    </a:extLst>
                  </p:cNvPr>
                  <p:cNvSpPr>
                    <a:spLocks noChangeArrowheads="1"/>
                  </p:cNvSpPr>
                  <p:nvPr/>
                </p:nvSpPr>
                <p:spPr bwMode="auto">
                  <a:xfrm>
                    <a:off x="3794426"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607" name="Group 557">
                <a:extLst>
                  <a:ext uri="{FF2B5EF4-FFF2-40B4-BE49-F238E27FC236}">
                    <a16:creationId xmlns:a16="http://schemas.microsoft.com/office/drawing/2014/main" id="{83A82242-1A77-4286-ECCA-9AD0303C4E25}"/>
                  </a:ext>
                </a:extLst>
              </p:cNvPr>
              <p:cNvGrpSpPr>
                <a:grpSpLocks/>
              </p:cNvGrpSpPr>
              <p:nvPr/>
            </p:nvGrpSpPr>
            <p:grpSpPr bwMode="auto">
              <a:xfrm>
                <a:off x="1277528" y="2434937"/>
                <a:ext cx="201304" cy="536863"/>
                <a:chOff x="1066800" y="2438400"/>
                <a:chExt cx="201304" cy="536863"/>
              </a:xfrm>
            </p:grpSpPr>
            <p:grpSp>
              <p:nvGrpSpPr>
                <p:cNvPr id="59686" name="Group 636">
                  <a:extLst>
                    <a:ext uri="{FF2B5EF4-FFF2-40B4-BE49-F238E27FC236}">
                      <a16:creationId xmlns:a16="http://schemas.microsoft.com/office/drawing/2014/main" id="{12083AFC-FABD-4BD1-C7C4-A10892CC17C0}"/>
                    </a:ext>
                  </a:extLst>
                </p:cNvPr>
                <p:cNvGrpSpPr>
                  <a:grpSpLocks/>
                </p:cNvGrpSpPr>
                <p:nvPr/>
              </p:nvGrpSpPr>
              <p:grpSpPr bwMode="auto">
                <a:xfrm>
                  <a:off x="1176664" y="2438400"/>
                  <a:ext cx="91440" cy="536863"/>
                  <a:chOff x="3794101" y="3425537"/>
                  <a:chExt cx="91440" cy="536863"/>
                </a:xfrm>
              </p:grpSpPr>
              <p:grpSp>
                <p:nvGrpSpPr>
                  <p:cNvPr id="59693" name="Group 643">
                    <a:extLst>
                      <a:ext uri="{FF2B5EF4-FFF2-40B4-BE49-F238E27FC236}">
                        <a16:creationId xmlns:a16="http://schemas.microsoft.com/office/drawing/2014/main" id="{FB5ADF88-01C6-27BC-CD5E-0A8F04472ADB}"/>
                      </a:ext>
                    </a:extLst>
                  </p:cNvPr>
                  <p:cNvGrpSpPr>
                    <a:grpSpLocks/>
                  </p:cNvGrpSpPr>
                  <p:nvPr/>
                </p:nvGrpSpPr>
                <p:grpSpPr bwMode="auto">
                  <a:xfrm>
                    <a:off x="3817178" y="3619500"/>
                    <a:ext cx="45286" cy="228600"/>
                    <a:chOff x="3792424" y="3619500"/>
                    <a:chExt cx="45286" cy="228600"/>
                  </a:xfrm>
                </p:grpSpPr>
                <p:cxnSp>
                  <p:nvCxnSpPr>
                    <p:cNvPr id="647" name="Straight Connector 646">
                      <a:extLst>
                        <a:ext uri="{FF2B5EF4-FFF2-40B4-BE49-F238E27FC236}">
                          <a16:creationId xmlns:a16="http://schemas.microsoft.com/office/drawing/2014/main" id="{70611D38-551C-77AD-9F18-379A5D67A51A}"/>
                        </a:ext>
                      </a:extLst>
                    </p:cNvPr>
                    <p:cNvCxnSpPr/>
                    <p:nvPr/>
                  </p:nvCxnSpPr>
                  <p:spPr>
                    <a:xfrm>
                      <a:off x="380624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07E673F2-7EB0-B719-7D5A-B3F4C0530FBE}"/>
                        </a:ext>
                      </a:extLst>
                    </p:cNvPr>
                    <p:cNvCxnSpPr/>
                    <p:nvPr/>
                  </p:nvCxnSpPr>
                  <p:spPr>
                    <a:xfrm>
                      <a:off x="383799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5" name="Oval 644">
                    <a:extLst>
                      <a:ext uri="{FF2B5EF4-FFF2-40B4-BE49-F238E27FC236}">
                        <a16:creationId xmlns:a16="http://schemas.microsoft.com/office/drawing/2014/main" id="{CF05FECD-8414-8456-F0B2-1540FD1D0764}"/>
                      </a:ext>
                    </a:extLst>
                  </p:cNvPr>
                  <p:cNvSpPr>
                    <a:spLocks noChangeArrowheads="1"/>
                  </p:cNvSpPr>
                  <p:nvPr/>
                </p:nvSpPr>
                <p:spPr bwMode="auto">
                  <a:xfrm>
                    <a:off x="3794489"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46" name="Oval 645">
                    <a:extLst>
                      <a:ext uri="{FF2B5EF4-FFF2-40B4-BE49-F238E27FC236}">
                        <a16:creationId xmlns:a16="http://schemas.microsoft.com/office/drawing/2014/main" id="{D858D853-5DEC-1A05-8841-606055D61187}"/>
                      </a:ext>
                    </a:extLst>
                  </p:cNvPr>
                  <p:cNvSpPr>
                    <a:spLocks noChangeArrowheads="1"/>
                  </p:cNvSpPr>
                  <p:nvPr/>
                </p:nvSpPr>
                <p:spPr bwMode="auto">
                  <a:xfrm>
                    <a:off x="3794489"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687" name="Group 637">
                  <a:extLst>
                    <a:ext uri="{FF2B5EF4-FFF2-40B4-BE49-F238E27FC236}">
                      <a16:creationId xmlns:a16="http://schemas.microsoft.com/office/drawing/2014/main" id="{1660B56B-5C5F-30BA-27F4-9441455B3D9C}"/>
                    </a:ext>
                  </a:extLst>
                </p:cNvPr>
                <p:cNvGrpSpPr>
                  <a:grpSpLocks/>
                </p:cNvGrpSpPr>
                <p:nvPr/>
              </p:nvGrpSpPr>
              <p:grpSpPr bwMode="auto">
                <a:xfrm>
                  <a:off x="1066800" y="2438400"/>
                  <a:ext cx="91440" cy="536863"/>
                  <a:chOff x="3794101" y="3425537"/>
                  <a:chExt cx="91440" cy="536863"/>
                </a:xfrm>
              </p:grpSpPr>
              <p:grpSp>
                <p:nvGrpSpPr>
                  <p:cNvPr id="59688" name="Group 638">
                    <a:extLst>
                      <a:ext uri="{FF2B5EF4-FFF2-40B4-BE49-F238E27FC236}">
                        <a16:creationId xmlns:a16="http://schemas.microsoft.com/office/drawing/2014/main" id="{0293F5A4-3B35-B85F-27FF-3F4698A6851F}"/>
                      </a:ext>
                    </a:extLst>
                  </p:cNvPr>
                  <p:cNvGrpSpPr>
                    <a:grpSpLocks/>
                  </p:cNvGrpSpPr>
                  <p:nvPr/>
                </p:nvGrpSpPr>
                <p:grpSpPr bwMode="auto">
                  <a:xfrm>
                    <a:off x="3817178" y="3619500"/>
                    <a:ext cx="45286" cy="228600"/>
                    <a:chOff x="3792424" y="3619500"/>
                    <a:chExt cx="45286" cy="228600"/>
                  </a:xfrm>
                </p:grpSpPr>
                <p:cxnSp>
                  <p:nvCxnSpPr>
                    <p:cNvPr id="642" name="Straight Connector 641">
                      <a:extLst>
                        <a:ext uri="{FF2B5EF4-FFF2-40B4-BE49-F238E27FC236}">
                          <a16:creationId xmlns:a16="http://schemas.microsoft.com/office/drawing/2014/main" id="{C031A5C2-82BE-E014-10F4-9597B18CE50A}"/>
                        </a:ext>
                      </a:extLst>
                    </p:cNvPr>
                    <p:cNvCxnSpPr/>
                    <p:nvPr/>
                  </p:nvCxnSpPr>
                  <p:spPr>
                    <a:xfrm>
                      <a:off x="380657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05FD74BA-DD51-F1FE-CFF2-DA35AD278C58}"/>
                        </a:ext>
                      </a:extLst>
                    </p:cNvPr>
                    <p:cNvCxnSpPr/>
                    <p:nvPr/>
                  </p:nvCxnSpPr>
                  <p:spPr>
                    <a:xfrm>
                      <a:off x="383832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40" name="Oval 639">
                    <a:extLst>
                      <a:ext uri="{FF2B5EF4-FFF2-40B4-BE49-F238E27FC236}">
                        <a16:creationId xmlns:a16="http://schemas.microsoft.com/office/drawing/2014/main" id="{4F54EC48-2495-FAEC-59CF-0696C641A1D3}"/>
                      </a:ext>
                    </a:extLst>
                  </p:cNvPr>
                  <p:cNvSpPr>
                    <a:spLocks noChangeArrowheads="1"/>
                  </p:cNvSpPr>
                  <p:nvPr/>
                </p:nvSpPr>
                <p:spPr bwMode="auto">
                  <a:xfrm>
                    <a:off x="3794822"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41" name="Oval 640">
                    <a:extLst>
                      <a:ext uri="{FF2B5EF4-FFF2-40B4-BE49-F238E27FC236}">
                        <a16:creationId xmlns:a16="http://schemas.microsoft.com/office/drawing/2014/main" id="{19EB416D-6C5E-A8AA-B0C5-3B84CC0B2727}"/>
                      </a:ext>
                    </a:extLst>
                  </p:cNvPr>
                  <p:cNvSpPr>
                    <a:spLocks noChangeArrowheads="1"/>
                  </p:cNvSpPr>
                  <p:nvPr/>
                </p:nvSpPr>
                <p:spPr bwMode="auto">
                  <a:xfrm>
                    <a:off x="3794822"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608" name="Group 558">
                <a:extLst>
                  <a:ext uri="{FF2B5EF4-FFF2-40B4-BE49-F238E27FC236}">
                    <a16:creationId xmlns:a16="http://schemas.microsoft.com/office/drawing/2014/main" id="{52D8234A-92F7-81FE-F431-26D20C0F586A}"/>
                  </a:ext>
                </a:extLst>
              </p:cNvPr>
              <p:cNvGrpSpPr>
                <a:grpSpLocks/>
              </p:cNvGrpSpPr>
              <p:nvPr/>
            </p:nvGrpSpPr>
            <p:grpSpPr bwMode="auto">
              <a:xfrm>
                <a:off x="1488256" y="2434937"/>
                <a:ext cx="201304" cy="536863"/>
                <a:chOff x="1066800" y="2438400"/>
                <a:chExt cx="201304" cy="536863"/>
              </a:xfrm>
            </p:grpSpPr>
            <p:grpSp>
              <p:nvGrpSpPr>
                <p:cNvPr id="59674" name="Group 624">
                  <a:extLst>
                    <a:ext uri="{FF2B5EF4-FFF2-40B4-BE49-F238E27FC236}">
                      <a16:creationId xmlns:a16="http://schemas.microsoft.com/office/drawing/2014/main" id="{B4042E64-698F-BD6A-CD03-A5681C2A95D7}"/>
                    </a:ext>
                  </a:extLst>
                </p:cNvPr>
                <p:cNvGrpSpPr>
                  <a:grpSpLocks/>
                </p:cNvGrpSpPr>
                <p:nvPr/>
              </p:nvGrpSpPr>
              <p:grpSpPr bwMode="auto">
                <a:xfrm>
                  <a:off x="1176664" y="2438400"/>
                  <a:ext cx="91440" cy="536863"/>
                  <a:chOff x="3794101" y="3425537"/>
                  <a:chExt cx="91440" cy="536863"/>
                </a:xfrm>
              </p:grpSpPr>
              <p:grpSp>
                <p:nvGrpSpPr>
                  <p:cNvPr id="59681" name="Group 631">
                    <a:extLst>
                      <a:ext uri="{FF2B5EF4-FFF2-40B4-BE49-F238E27FC236}">
                        <a16:creationId xmlns:a16="http://schemas.microsoft.com/office/drawing/2014/main" id="{FED7F500-E1BF-6F5E-E74D-58D0C0F9C99F}"/>
                      </a:ext>
                    </a:extLst>
                  </p:cNvPr>
                  <p:cNvGrpSpPr>
                    <a:grpSpLocks/>
                  </p:cNvGrpSpPr>
                  <p:nvPr/>
                </p:nvGrpSpPr>
                <p:grpSpPr bwMode="auto">
                  <a:xfrm>
                    <a:off x="3817178" y="3619500"/>
                    <a:ext cx="45286" cy="228600"/>
                    <a:chOff x="3792424" y="3619500"/>
                    <a:chExt cx="45286" cy="228600"/>
                  </a:xfrm>
                </p:grpSpPr>
                <p:cxnSp>
                  <p:nvCxnSpPr>
                    <p:cNvPr id="635" name="Straight Connector 634">
                      <a:extLst>
                        <a:ext uri="{FF2B5EF4-FFF2-40B4-BE49-F238E27FC236}">
                          <a16:creationId xmlns:a16="http://schemas.microsoft.com/office/drawing/2014/main" id="{25FAC39F-BE3E-4836-195E-0763C7E959C1}"/>
                        </a:ext>
                      </a:extLst>
                    </p:cNvPr>
                    <p:cNvCxnSpPr/>
                    <p:nvPr/>
                  </p:nvCxnSpPr>
                  <p:spPr>
                    <a:xfrm>
                      <a:off x="379235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C13EBBAD-A863-275A-0A11-BE7744F71CC6}"/>
                        </a:ext>
                      </a:extLst>
                    </p:cNvPr>
                    <p:cNvCxnSpPr/>
                    <p:nvPr/>
                  </p:nvCxnSpPr>
                  <p:spPr>
                    <a:xfrm>
                      <a:off x="383045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3" name="Oval 632">
                    <a:extLst>
                      <a:ext uri="{FF2B5EF4-FFF2-40B4-BE49-F238E27FC236}">
                        <a16:creationId xmlns:a16="http://schemas.microsoft.com/office/drawing/2014/main" id="{35A3CAAA-FA4B-2089-96D1-49A3E2C4B5AD}"/>
                      </a:ext>
                    </a:extLst>
                  </p:cNvPr>
                  <p:cNvSpPr>
                    <a:spLocks noChangeArrowheads="1"/>
                  </p:cNvSpPr>
                  <p:nvPr/>
                </p:nvSpPr>
                <p:spPr bwMode="auto">
                  <a:xfrm>
                    <a:off x="3783774"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34" name="Oval 633">
                    <a:extLst>
                      <a:ext uri="{FF2B5EF4-FFF2-40B4-BE49-F238E27FC236}">
                        <a16:creationId xmlns:a16="http://schemas.microsoft.com/office/drawing/2014/main" id="{AB33BECB-3F5E-918A-C35E-43FC5934C537}"/>
                      </a:ext>
                    </a:extLst>
                  </p:cNvPr>
                  <p:cNvSpPr>
                    <a:spLocks noChangeArrowheads="1"/>
                  </p:cNvSpPr>
                  <p:nvPr/>
                </p:nvSpPr>
                <p:spPr bwMode="auto">
                  <a:xfrm>
                    <a:off x="3783774"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675" name="Group 625">
                  <a:extLst>
                    <a:ext uri="{FF2B5EF4-FFF2-40B4-BE49-F238E27FC236}">
                      <a16:creationId xmlns:a16="http://schemas.microsoft.com/office/drawing/2014/main" id="{D748C04E-BA21-85B6-3069-9241052CDB16}"/>
                    </a:ext>
                  </a:extLst>
                </p:cNvPr>
                <p:cNvGrpSpPr>
                  <a:grpSpLocks/>
                </p:cNvGrpSpPr>
                <p:nvPr/>
              </p:nvGrpSpPr>
              <p:grpSpPr bwMode="auto">
                <a:xfrm>
                  <a:off x="1066800" y="2438400"/>
                  <a:ext cx="91440" cy="536863"/>
                  <a:chOff x="3794101" y="3425537"/>
                  <a:chExt cx="91440" cy="536863"/>
                </a:xfrm>
              </p:grpSpPr>
              <p:grpSp>
                <p:nvGrpSpPr>
                  <p:cNvPr id="59676" name="Group 626">
                    <a:extLst>
                      <a:ext uri="{FF2B5EF4-FFF2-40B4-BE49-F238E27FC236}">
                        <a16:creationId xmlns:a16="http://schemas.microsoft.com/office/drawing/2014/main" id="{D8BCF3ED-9558-5D1D-46EC-C8D82C46522C}"/>
                      </a:ext>
                    </a:extLst>
                  </p:cNvPr>
                  <p:cNvGrpSpPr>
                    <a:grpSpLocks/>
                  </p:cNvGrpSpPr>
                  <p:nvPr/>
                </p:nvGrpSpPr>
                <p:grpSpPr bwMode="auto">
                  <a:xfrm>
                    <a:off x="3817178" y="3619500"/>
                    <a:ext cx="45286" cy="228600"/>
                    <a:chOff x="3792424" y="3619500"/>
                    <a:chExt cx="45286" cy="228600"/>
                  </a:xfrm>
                </p:grpSpPr>
                <p:cxnSp>
                  <p:nvCxnSpPr>
                    <p:cNvPr id="630" name="Straight Connector 629">
                      <a:extLst>
                        <a:ext uri="{FF2B5EF4-FFF2-40B4-BE49-F238E27FC236}">
                          <a16:creationId xmlns:a16="http://schemas.microsoft.com/office/drawing/2014/main" id="{14A2AD44-4E82-665C-A40F-4D87D3B0726F}"/>
                        </a:ext>
                      </a:extLst>
                    </p:cNvPr>
                    <p:cNvCxnSpPr/>
                    <p:nvPr/>
                  </p:nvCxnSpPr>
                  <p:spPr>
                    <a:xfrm>
                      <a:off x="379268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9753F1AA-FD84-0286-8383-B173A6983E32}"/>
                        </a:ext>
                      </a:extLst>
                    </p:cNvPr>
                    <p:cNvCxnSpPr/>
                    <p:nvPr/>
                  </p:nvCxnSpPr>
                  <p:spPr>
                    <a:xfrm>
                      <a:off x="383713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8" name="Oval 627">
                    <a:extLst>
                      <a:ext uri="{FF2B5EF4-FFF2-40B4-BE49-F238E27FC236}">
                        <a16:creationId xmlns:a16="http://schemas.microsoft.com/office/drawing/2014/main" id="{14961FA2-A211-2FB4-011C-C7E07B499394}"/>
                      </a:ext>
                    </a:extLst>
                  </p:cNvPr>
                  <p:cNvSpPr>
                    <a:spLocks noChangeArrowheads="1"/>
                  </p:cNvSpPr>
                  <p:nvPr/>
                </p:nvSpPr>
                <p:spPr bwMode="auto">
                  <a:xfrm>
                    <a:off x="3793631"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29" name="Oval 628">
                    <a:extLst>
                      <a:ext uri="{FF2B5EF4-FFF2-40B4-BE49-F238E27FC236}">
                        <a16:creationId xmlns:a16="http://schemas.microsoft.com/office/drawing/2014/main" id="{BA178EC7-B2FC-9434-F170-B66DC5E66D08}"/>
                      </a:ext>
                    </a:extLst>
                  </p:cNvPr>
                  <p:cNvSpPr>
                    <a:spLocks noChangeArrowheads="1"/>
                  </p:cNvSpPr>
                  <p:nvPr/>
                </p:nvSpPr>
                <p:spPr bwMode="auto">
                  <a:xfrm>
                    <a:off x="3793631"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609" name="Group 559">
                <a:extLst>
                  <a:ext uri="{FF2B5EF4-FFF2-40B4-BE49-F238E27FC236}">
                    <a16:creationId xmlns:a16="http://schemas.microsoft.com/office/drawing/2014/main" id="{1219288D-2FD9-5DEA-3D66-DC370F8D3A89}"/>
                  </a:ext>
                </a:extLst>
              </p:cNvPr>
              <p:cNvGrpSpPr>
                <a:grpSpLocks/>
              </p:cNvGrpSpPr>
              <p:nvPr/>
            </p:nvGrpSpPr>
            <p:grpSpPr bwMode="auto">
              <a:xfrm>
                <a:off x="1698984" y="2434937"/>
                <a:ext cx="201304" cy="536863"/>
                <a:chOff x="1066800" y="2438400"/>
                <a:chExt cx="201304" cy="536863"/>
              </a:xfrm>
            </p:grpSpPr>
            <p:grpSp>
              <p:nvGrpSpPr>
                <p:cNvPr id="59662" name="Group 612">
                  <a:extLst>
                    <a:ext uri="{FF2B5EF4-FFF2-40B4-BE49-F238E27FC236}">
                      <a16:creationId xmlns:a16="http://schemas.microsoft.com/office/drawing/2014/main" id="{08D66B15-5C4B-E2BC-1D8C-5208D9A69154}"/>
                    </a:ext>
                  </a:extLst>
                </p:cNvPr>
                <p:cNvGrpSpPr>
                  <a:grpSpLocks/>
                </p:cNvGrpSpPr>
                <p:nvPr/>
              </p:nvGrpSpPr>
              <p:grpSpPr bwMode="auto">
                <a:xfrm>
                  <a:off x="1176664" y="2438400"/>
                  <a:ext cx="91440" cy="536863"/>
                  <a:chOff x="3794101" y="3425537"/>
                  <a:chExt cx="91440" cy="536863"/>
                </a:xfrm>
              </p:grpSpPr>
              <p:grpSp>
                <p:nvGrpSpPr>
                  <p:cNvPr id="59669" name="Group 619">
                    <a:extLst>
                      <a:ext uri="{FF2B5EF4-FFF2-40B4-BE49-F238E27FC236}">
                        <a16:creationId xmlns:a16="http://schemas.microsoft.com/office/drawing/2014/main" id="{DD0FC38C-7D41-4D82-CA27-4E055DE6C38E}"/>
                      </a:ext>
                    </a:extLst>
                  </p:cNvPr>
                  <p:cNvGrpSpPr>
                    <a:grpSpLocks/>
                  </p:cNvGrpSpPr>
                  <p:nvPr/>
                </p:nvGrpSpPr>
                <p:grpSpPr bwMode="auto">
                  <a:xfrm>
                    <a:off x="3817178" y="3619500"/>
                    <a:ext cx="45286" cy="228600"/>
                    <a:chOff x="3792424" y="3619500"/>
                    <a:chExt cx="45286" cy="228600"/>
                  </a:xfrm>
                </p:grpSpPr>
                <p:cxnSp>
                  <p:nvCxnSpPr>
                    <p:cNvPr id="623" name="Straight Connector 622">
                      <a:extLst>
                        <a:ext uri="{FF2B5EF4-FFF2-40B4-BE49-F238E27FC236}">
                          <a16:creationId xmlns:a16="http://schemas.microsoft.com/office/drawing/2014/main" id="{E6C583BE-5FA6-4A94-A159-5D2ECDBC8DFA}"/>
                        </a:ext>
                      </a:extLst>
                    </p:cNvPr>
                    <p:cNvCxnSpPr/>
                    <p:nvPr/>
                  </p:nvCxnSpPr>
                  <p:spPr>
                    <a:xfrm>
                      <a:off x="379275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C9A0BC8-2C00-02FD-7F7A-2A450160C308}"/>
                        </a:ext>
                      </a:extLst>
                    </p:cNvPr>
                    <p:cNvCxnSpPr/>
                    <p:nvPr/>
                  </p:nvCxnSpPr>
                  <p:spPr>
                    <a:xfrm>
                      <a:off x="383719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1" name="Oval 620">
                    <a:extLst>
                      <a:ext uri="{FF2B5EF4-FFF2-40B4-BE49-F238E27FC236}">
                        <a16:creationId xmlns:a16="http://schemas.microsoft.com/office/drawing/2014/main" id="{790B482A-4951-2958-0A12-2D11E394599B}"/>
                      </a:ext>
                    </a:extLst>
                  </p:cNvPr>
                  <p:cNvSpPr>
                    <a:spLocks noChangeArrowheads="1"/>
                  </p:cNvSpPr>
                  <p:nvPr/>
                </p:nvSpPr>
                <p:spPr bwMode="auto">
                  <a:xfrm>
                    <a:off x="3793693"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22" name="Oval 621">
                    <a:extLst>
                      <a:ext uri="{FF2B5EF4-FFF2-40B4-BE49-F238E27FC236}">
                        <a16:creationId xmlns:a16="http://schemas.microsoft.com/office/drawing/2014/main" id="{503CE1E6-9D32-763C-3B5F-B9165A94C101}"/>
                      </a:ext>
                    </a:extLst>
                  </p:cNvPr>
                  <p:cNvSpPr>
                    <a:spLocks noChangeArrowheads="1"/>
                  </p:cNvSpPr>
                  <p:nvPr/>
                </p:nvSpPr>
                <p:spPr bwMode="auto">
                  <a:xfrm>
                    <a:off x="3793693"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663" name="Group 613">
                  <a:extLst>
                    <a:ext uri="{FF2B5EF4-FFF2-40B4-BE49-F238E27FC236}">
                      <a16:creationId xmlns:a16="http://schemas.microsoft.com/office/drawing/2014/main" id="{470EA37D-5D11-FB22-D7A2-8C2E05A0CFA6}"/>
                    </a:ext>
                  </a:extLst>
                </p:cNvPr>
                <p:cNvGrpSpPr>
                  <a:grpSpLocks/>
                </p:cNvGrpSpPr>
                <p:nvPr/>
              </p:nvGrpSpPr>
              <p:grpSpPr bwMode="auto">
                <a:xfrm>
                  <a:off x="1066800" y="2438400"/>
                  <a:ext cx="91440" cy="536863"/>
                  <a:chOff x="3794101" y="3425537"/>
                  <a:chExt cx="91440" cy="536863"/>
                </a:xfrm>
              </p:grpSpPr>
              <p:grpSp>
                <p:nvGrpSpPr>
                  <p:cNvPr id="59664" name="Group 614">
                    <a:extLst>
                      <a:ext uri="{FF2B5EF4-FFF2-40B4-BE49-F238E27FC236}">
                        <a16:creationId xmlns:a16="http://schemas.microsoft.com/office/drawing/2014/main" id="{9316EBA4-9FD9-7190-7C40-483222CD9B22}"/>
                      </a:ext>
                    </a:extLst>
                  </p:cNvPr>
                  <p:cNvGrpSpPr>
                    <a:grpSpLocks/>
                  </p:cNvGrpSpPr>
                  <p:nvPr/>
                </p:nvGrpSpPr>
                <p:grpSpPr bwMode="auto">
                  <a:xfrm>
                    <a:off x="3817178" y="3619500"/>
                    <a:ext cx="45286" cy="228600"/>
                    <a:chOff x="3792424" y="3619500"/>
                    <a:chExt cx="45286" cy="228600"/>
                  </a:xfrm>
                </p:grpSpPr>
                <p:cxnSp>
                  <p:nvCxnSpPr>
                    <p:cNvPr id="618" name="Straight Connector 617">
                      <a:extLst>
                        <a:ext uri="{FF2B5EF4-FFF2-40B4-BE49-F238E27FC236}">
                          <a16:creationId xmlns:a16="http://schemas.microsoft.com/office/drawing/2014/main" id="{FB94A81C-5642-79B9-B726-66F2B1E8C4B2}"/>
                        </a:ext>
                      </a:extLst>
                    </p:cNvPr>
                    <p:cNvCxnSpPr/>
                    <p:nvPr/>
                  </p:nvCxnSpPr>
                  <p:spPr>
                    <a:xfrm>
                      <a:off x="379308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D3BDA7AC-BF4D-5B75-689C-A690EABE41CE}"/>
                        </a:ext>
                      </a:extLst>
                    </p:cNvPr>
                    <p:cNvCxnSpPr/>
                    <p:nvPr/>
                  </p:nvCxnSpPr>
                  <p:spPr>
                    <a:xfrm>
                      <a:off x="383753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6" name="Oval 615">
                    <a:extLst>
                      <a:ext uri="{FF2B5EF4-FFF2-40B4-BE49-F238E27FC236}">
                        <a16:creationId xmlns:a16="http://schemas.microsoft.com/office/drawing/2014/main" id="{1E0B84BB-72BA-2011-1DCF-42E57E3B5BE0}"/>
                      </a:ext>
                    </a:extLst>
                  </p:cNvPr>
                  <p:cNvSpPr>
                    <a:spLocks noChangeArrowheads="1"/>
                  </p:cNvSpPr>
                  <p:nvPr/>
                </p:nvSpPr>
                <p:spPr bwMode="auto">
                  <a:xfrm>
                    <a:off x="3794027"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17" name="Oval 616">
                    <a:extLst>
                      <a:ext uri="{FF2B5EF4-FFF2-40B4-BE49-F238E27FC236}">
                        <a16:creationId xmlns:a16="http://schemas.microsoft.com/office/drawing/2014/main" id="{A79F3F31-ED61-4198-194E-F770F01771FE}"/>
                      </a:ext>
                    </a:extLst>
                  </p:cNvPr>
                  <p:cNvSpPr>
                    <a:spLocks noChangeArrowheads="1"/>
                  </p:cNvSpPr>
                  <p:nvPr/>
                </p:nvSpPr>
                <p:spPr bwMode="auto">
                  <a:xfrm>
                    <a:off x="3794027"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610" name="Group 560">
                <a:extLst>
                  <a:ext uri="{FF2B5EF4-FFF2-40B4-BE49-F238E27FC236}">
                    <a16:creationId xmlns:a16="http://schemas.microsoft.com/office/drawing/2014/main" id="{012925A8-3BD4-8732-4EE6-0D923DF62194}"/>
                  </a:ext>
                </a:extLst>
              </p:cNvPr>
              <p:cNvGrpSpPr>
                <a:grpSpLocks/>
              </p:cNvGrpSpPr>
              <p:nvPr/>
            </p:nvGrpSpPr>
            <p:grpSpPr bwMode="auto">
              <a:xfrm>
                <a:off x="1909712" y="2434937"/>
                <a:ext cx="201304" cy="536863"/>
                <a:chOff x="1066800" y="2438400"/>
                <a:chExt cx="201304" cy="536863"/>
              </a:xfrm>
            </p:grpSpPr>
            <p:grpSp>
              <p:nvGrpSpPr>
                <p:cNvPr id="59650" name="Group 600">
                  <a:extLst>
                    <a:ext uri="{FF2B5EF4-FFF2-40B4-BE49-F238E27FC236}">
                      <a16:creationId xmlns:a16="http://schemas.microsoft.com/office/drawing/2014/main" id="{E062205A-EAED-F93B-DD03-D07F6D1714EF}"/>
                    </a:ext>
                  </a:extLst>
                </p:cNvPr>
                <p:cNvGrpSpPr>
                  <a:grpSpLocks/>
                </p:cNvGrpSpPr>
                <p:nvPr/>
              </p:nvGrpSpPr>
              <p:grpSpPr bwMode="auto">
                <a:xfrm>
                  <a:off x="1176664" y="2438400"/>
                  <a:ext cx="91440" cy="536863"/>
                  <a:chOff x="3794101" y="3425537"/>
                  <a:chExt cx="91440" cy="536863"/>
                </a:xfrm>
              </p:grpSpPr>
              <p:grpSp>
                <p:nvGrpSpPr>
                  <p:cNvPr id="59657" name="Group 607">
                    <a:extLst>
                      <a:ext uri="{FF2B5EF4-FFF2-40B4-BE49-F238E27FC236}">
                        <a16:creationId xmlns:a16="http://schemas.microsoft.com/office/drawing/2014/main" id="{1BA4C91E-7CE3-A5C3-5E85-311D8450BA67}"/>
                      </a:ext>
                    </a:extLst>
                  </p:cNvPr>
                  <p:cNvGrpSpPr>
                    <a:grpSpLocks/>
                  </p:cNvGrpSpPr>
                  <p:nvPr/>
                </p:nvGrpSpPr>
                <p:grpSpPr bwMode="auto">
                  <a:xfrm>
                    <a:off x="3817178" y="3619500"/>
                    <a:ext cx="45286" cy="228600"/>
                    <a:chOff x="3792424" y="3619500"/>
                    <a:chExt cx="45286" cy="228600"/>
                  </a:xfrm>
                </p:grpSpPr>
                <p:cxnSp>
                  <p:nvCxnSpPr>
                    <p:cNvPr id="611" name="Straight Connector 610">
                      <a:extLst>
                        <a:ext uri="{FF2B5EF4-FFF2-40B4-BE49-F238E27FC236}">
                          <a16:creationId xmlns:a16="http://schemas.microsoft.com/office/drawing/2014/main" id="{EF284474-DBE2-CA12-CAEA-78898CD9CBE2}"/>
                        </a:ext>
                      </a:extLst>
                    </p:cNvPr>
                    <p:cNvCxnSpPr/>
                    <p:nvPr/>
                  </p:nvCxnSpPr>
                  <p:spPr>
                    <a:xfrm>
                      <a:off x="379314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1C6CBA5A-11C2-E3E9-A859-ED282C0D7041}"/>
                        </a:ext>
                      </a:extLst>
                    </p:cNvPr>
                    <p:cNvCxnSpPr/>
                    <p:nvPr/>
                  </p:nvCxnSpPr>
                  <p:spPr>
                    <a:xfrm>
                      <a:off x="383759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9" name="Oval 608">
                    <a:extLst>
                      <a:ext uri="{FF2B5EF4-FFF2-40B4-BE49-F238E27FC236}">
                        <a16:creationId xmlns:a16="http://schemas.microsoft.com/office/drawing/2014/main" id="{70DF46E1-44DD-8A37-45B1-C18177FE93A1}"/>
                      </a:ext>
                    </a:extLst>
                  </p:cNvPr>
                  <p:cNvSpPr>
                    <a:spLocks noChangeArrowheads="1"/>
                  </p:cNvSpPr>
                  <p:nvPr/>
                </p:nvSpPr>
                <p:spPr bwMode="auto">
                  <a:xfrm>
                    <a:off x="3794090"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10" name="Oval 609">
                    <a:extLst>
                      <a:ext uri="{FF2B5EF4-FFF2-40B4-BE49-F238E27FC236}">
                        <a16:creationId xmlns:a16="http://schemas.microsoft.com/office/drawing/2014/main" id="{D6DA875D-1A8A-9328-35CC-E5388CF98F50}"/>
                      </a:ext>
                    </a:extLst>
                  </p:cNvPr>
                  <p:cNvSpPr>
                    <a:spLocks noChangeArrowheads="1"/>
                  </p:cNvSpPr>
                  <p:nvPr/>
                </p:nvSpPr>
                <p:spPr bwMode="auto">
                  <a:xfrm>
                    <a:off x="3794090"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651" name="Group 601">
                  <a:extLst>
                    <a:ext uri="{FF2B5EF4-FFF2-40B4-BE49-F238E27FC236}">
                      <a16:creationId xmlns:a16="http://schemas.microsoft.com/office/drawing/2014/main" id="{2FB473D5-F9F3-61CB-74F2-65806DD6F3E6}"/>
                    </a:ext>
                  </a:extLst>
                </p:cNvPr>
                <p:cNvGrpSpPr>
                  <a:grpSpLocks/>
                </p:cNvGrpSpPr>
                <p:nvPr/>
              </p:nvGrpSpPr>
              <p:grpSpPr bwMode="auto">
                <a:xfrm>
                  <a:off x="1066800" y="2438400"/>
                  <a:ext cx="91440" cy="536863"/>
                  <a:chOff x="3794101" y="3425537"/>
                  <a:chExt cx="91440" cy="536863"/>
                </a:xfrm>
              </p:grpSpPr>
              <p:grpSp>
                <p:nvGrpSpPr>
                  <p:cNvPr id="59652" name="Group 602">
                    <a:extLst>
                      <a:ext uri="{FF2B5EF4-FFF2-40B4-BE49-F238E27FC236}">
                        <a16:creationId xmlns:a16="http://schemas.microsoft.com/office/drawing/2014/main" id="{5F739883-42AF-DA30-6722-E973BB2F1151}"/>
                      </a:ext>
                    </a:extLst>
                  </p:cNvPr>
                  <p:cNvGrpSpPr>
                    <a:grpSpLocks/>
                  </p:cNvGrpSpPr>
                  <p:nvPr/>
                </p:nvGrpSpPr>
                <p:grpSpPr bwMode="auto">
                  <a:xfrm>
                    <a:off x="3817178" y="3619500"/>
                    <a:ext cx="45286" cy="228600"/>
                    <a:chOff x="3792424" y="3619500"/>
                    <a:chExt cx="45286" cy="228600"/>
                  </a:xfrm>
                </p:grpSpPr>
                <p:cxnSp>
                  <p:nvCxnSpPr>
                    <p:cNvPr id="606" name="Straight Connector 605">
                      <a:extLst>
                        <a:ext uri="{FF2B5EF4-FFF2-40B4-BE49-F238E27FC236}">
                          <a16:creationId xmlns:a16="http://schemas.microsoft.com/office/drawing/2014/main" id="{2D9ECB89-DAD3-2388-0FCF-4404E0BA879A}"/>
                        </a:ext>
                      </a:extLst>
                    </p:cNvPr>
                    <p:cNvCxnSpPr/>
                    <p:nvPr/>
                  </p:nvCxnSpPr>
                  <p:spPr>
                    <a:xfrm>
                      <a:off x="380617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35A181DC-96AC-CF54-1F52-0DEC338EE629}"/>
                        </a:ext>
                      </a:extLst>
                    </p:cNvPr>
                    <p:cNvCxnSpPr/>
                    <p:nvPr/>
                  </p:nvCxnSpPr>
                  <p:spPr>
                    <a:xfrm>
                      <a:off x="383792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4" name="Oval 603">
                    <a:extLst>
                      <a:ext uri="{FF2B5EF4-FFF2-40B4-BE49-F238E27FC236}">
                        <a16:creationId xmlns:a16="http://schemas.microsoft.com/office/drawing/2014/main" id="{BDBC9B02-5363-77A5-F8B0-7EE0F359B6C1}"/>
                      </a:ext>
                    </a:extLst>
                  </p:cNvPr>
                  <p:cNvSpPr>
                    <a:spLocks noChangeArrowheads="1"/>
                  </p:cNvSpPr>
                  <p:nvPr/>
                </p:nvSpPr>
                <p:spPr bwMode="auto">
                  <a:xfrm>
                    <a:off x="3794423"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05" name="Oval 604">
                    <a:extLst>
                      <a:ext uri="{FF2B5EF4-FFF2-40B4-BE49-F238E27FC236}">
                        <a16:creationId xmlns:a16="http://schemas.microsoft.com/office/drawing/2014/main" id="{43FF2670-ABB8-0886-1732-D86314D7BFD3}"/>
                      </a:ext>
                    </a:extLst>
                  </p:cNvPr>
                  <p:cNvSpPr>
                    <a:spLocks noChangeArrowheads="1"/>
                  </p:cNvSpPr>
                  <p:nvPr/>
                </p:nvSpPr>
                <p:spPr bwMode="auto">
                  <a:xfrm>
                    <a:off x="3794423"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611" name="Group 561">
                <a:extLst>
                  <a:ext uri="{FF2B5EF4-FFF2-40B4-BE49-F238E27FC236}">
                    <a16:creationId xmlns:a16="http://schemas.microsoft.com/office/drawing/2014/main" id="{A6B1D4CC-5165-6E27-1CED-515418084743}"/>
                  </a:ext>
                </a:extLst>
              </p:cNvPr>
              <p:cNvGrpSpPr>
                <a:grpSpLocks/>
              </p:cNvGrpSpPr>
              <p:nvPr/>
            </p:nvGrpSpPr>
            <p:grpSpPr bwMode="auto">
              <a:xfrm>
                <a:off x="2120440" y="2434937"/>
                <a:ext cx="201304" cy="536863"/>
                <a:chOff x="1066800" y="2438400"/>
                <a:chExt cx="201304" cy="536863"/>
              </a:xfrm>
            </p:grpSpPr>
            <p:grpSp>
              <p:nvGrpSpPr>
                <p:cNvPr id="59638" name="Group 588">
                  <a:extLst>
                    <a:ext uri="{FF2B5EF4-FFF2-40B4-BE49-F238E27FC236}">
                      <a16:creationId xmlns:a16="http://schemas.microsoft.com/office/drawing/2014/main" id="{8897FD53-57FC-F065-FDD4-93D176FD868B}"/>
                    </a:ext>
                  </a:extLst>
                </p:cNvPr>
                <p:cNvGrpSpPr>
                  <a:grpSpLocks/>
                </p:cNvGrpSpPr>
                <p:nvPr/>
              </p:nvGrpSpPr>
              <p:grpSpPr bwMode="auto">
                <a:xfrm>
                  <a:off x="1176664" y="2438400"/>
                  <a:ext cx="91440" cy="536863"/>
                  <a:chOff x="3794101" y="3425537"/>
                  <a:chExt cx="91440" cy="536863"/>
                </a:xfrm>
              </p:grpSpPr>
              <p:grpSp>
                <p:nvGrpSpPr>
                  <p:cNvPr id="59645" name="Group 595">
                    <a:extLst>
                      <a:ext uri="{FF2B5EF4-FFF2-40B4-BE49-F238E27FC236}">
                        <a16:creationId xmlns:a16="http://schemas.microsoft.com/office/drawing/2014/main" id="{1956ACEB-F720-D43A-F789-5F5012D3C7DE}"/>
                      </a:ext>
                    </a:extLst>
                  </p:cNvPr>
                  <p:cNvGrpSpPr>
                    <a:grpSpLocks/>
                  </p:cNvGrpSpPr>
                  <p:nvPr/>
                </p:nvGrpSpPr>
                <p:grpSpPr bwMode="auto">
                  <a:xfrm>
                    <a:off x="3817178" y="3619500"/>
                    <a:ext cx="45286" cy="228600"/>
                    <a:chOff x="3792424" y="3619500"/>
                    <a:chExt cx="45286" cy="228600"/>
                  </a:xfrm>
                </p:grpSpPr>
                <p:cxnSp>
                  <p:nvCxnSpPr>
                    <p:cNvPr id="599" name="Straight Connector 598">
                      <a:extLst>
                        <a:ext uri="{FF2B5EF4-FFF2-40B4-BE49-F238E27FC236}">
                          <a16:creationId xmlns:a16="http://schemas.microsoft.com/office/drawing/2014/main" id="{1F931EBE-AFC0-2163-66C3-B42AB387A9B6}"/>
                        </a:ext>
                      </a:extLst>
                    </p:cNvPr>
                    <p:cNvCxnSpPr/>
                    <p:nvPr/>
                  </p:nvCxnSpPr>
                  <p:spPr>
                    <a:xfrm>
                      <a:off x="380624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54EEF1F2-29F5-5FAF-621C-12EBA684E49E}"/>
                        </a:ext>
                      </a:extLst>
                    </p:cNvPr>
                    <p:cNvCxnSpPr/>
                    <p:nvPr/>
                  </p:nvCxnSpPr>
                  <p:spPr>
                    <a:xfrm>
                      <a:off x="383799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7" name="Oval 596">
                    <a:extLst>
                      <a:ext uri="{FF2B5EF4-FFF2-40B4-BE49-F238E27FC236}">
                        <a16:creationId xmlns:a16="http://schemas.microsoft.com/office/drawing/2014/main" id="{421B2746-4AD1-060C-4C0D-CC9E76986D35}"/>
                      </a:ext>
                    </a:extLst>
                  </p:cNvPr>
                  <p:cNvSpPr>
                    <a:spLocks noChangeArrowheads="1"/>
                  </p:cNvSpPr>
                  <p:nvPr/>
                </p:nvSpPr>
                <p:spPr bwMode="auto">
                  <a:xfrm>
                    <a:off x="3794486"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98" name="Oval 597">
                    <a:extLst>
                      <a:ext uri="{FF2B5EF4-FFF2-40B4-BE49-F238E27FC236}">
                        <a16:creationId xmlns:a16="http://schemas.microsoft.com/office/drawing/2014/main" id="{B7A50C65-20FB-E7C3-4A3C-B5495F3220BB}"/>
                      </a:ext>
                    </a:extLst>
                  </p:cNvPr>
                  <p:cNvSpPr>
                    <a:spLocks noChangeArrowheads="1"/>
                  </p:cNvSpPr>
                  <p:nvPr/>
                </p:nvSpPr>
                <p:spPr bwMode="auto">
                  <a:xfrm>
                    <a:off x="3794486"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639" name="Group 589">
                  <a:extLst>
                    <a:ext uri="{FF2B5EF4-FFF2-40B4-BE49-F238E27FC236}">
                      <a16:creationId xmlns:a16="http://schemas.microsoft.com/office/drawing/2014/main" id="{55047DAF-709D-1DA7-2D90-C0C00306D7FC}"/>
                    </a:ext>
                  </a:extLst>
                </p:cNvPr>
                <p:cNvGrpSpPr>
                  <a:grpSpLocks/>
                </p:cNvGrpSpPr>
                <p:nvPr/>
              </p:nvGrpSpPr>
              <p:grpSpPr bwMode="auto">
                <a:xfrm>
                  <a:off x="1066800" y="2438400"/>
                  <a:ext cx="91440" cy="536863"/>
                  <a:chOff x="3794101" y="3425537"/>
                  <a:chExt cx="91440" cy="536863"/>
                </a:xfrm>
              </p:grpSpPr>
              <p:grpSp>
                <p:nvGrpSpPr>
                  <p:cNvPr id="59640" name="Group 590">
                    <a:extLst>
                      <a:ext uri="{FF2B5EF4-FFF2-40B4-BE49-F238E27FC236}">
                        <a16:creationId xmlns:a16="http://schemas.microsoft.com/office/drawing/2014/main" id="{EF3CE9B8-07EA-47DE-847D-0CBF423BA715}"/>
                      </a:ext>
                    </a:extLst>
                  </p:cNvPr>
                  <p:cNvGrpSpPr>
                    <a:grpSpLocks/>
                  </p:cNvGrpSpPr>
                  <p:nvPr/>
                </p:nvGrpSpPr>
                <p:grpSpPr bwMode="auto">
                  <a:xfrm>
                    <a:off x="3817178" y="3619500"/>
                    <a:ext cx="45286" cy="228600"/>
                    <a:chOff x="3792424" y="3619500"/>
                    <a:chExt cx="45286" cy="228600"/>
                  </a:xfrm>
                </p:grpSpPr>
                <p:cxnSp>
                  <p:nvCxnSpPr>
                    <p:cNvPr id="594" name="Straight Connector 593">
                      <a:extLst>
                        <a:ext uri="{FF2B5EF4-FFF2-40B4-BE49-F238E27FC236}">
                          <a16:creationId xmlns:a16="http://schemas.microsoft.com/office/drawing/2014/main" id="{6832F6C1-F79F-9DED-9A7A-810ECEB62A9C}"/>
                        </a:ext>
                      </a:extLst>
                    </p:cNvPr>
                    <p:cNvCxnSpPr/>
                    <p:nvPr/>
                  </p:nvCxnSpPr>
                  <p:spPr>
                    <a:xfrm>
                      <a:off x="380657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9B1C2567-EDC3-619B-8395-4DF2F3087185}"/>
                        </a:ext>
                      </a:extLst>
                    </p:cNvPr>
                    <p:cNvCxnSpPr/>
                    <p:nvPr/>
                  </p:nvCxnSpPr>
                  <p:spPr>
                    <a:xfrm>
                      <a:off x="383832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2" name="Oval 591">
                    <a:extLst>
                      <a:ext uri="{FF2B5EF4-FFF2-40B4-BE49-F238E27FC236}">
                        <a16:creationId xmlns:a16="http://schemas.microsoft.com/office/drawing/2014/main" id="{91660E4A-D350-016C-1AF4-2DE9AEA0D896}"/>
                      </a:ext>
                    </a:extLst>
                  </p:cNvPr>
                  <p:cNvSpPr>
                    <a:spLocks noChangeArrowheads="1"/>
                  </p:cNvSpPr>
                  <p:nvPr/>
                </p:nvSpPr>
                <p:spPr bwMode="auto">
                  <a:xfrm>
                    <a:off x="3794820"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93" name="Oval 592">
                    <a:extLst>
                      <a:ext uri="{FF2B5EF4-FFF2-40B4-BE49-F238E27FC236}">
                        <a16:creationId xmlns:a16="http://schemas.microsoft.com/office/drawing/2014/main" id="{AC013795-D16E-BA83-816F-88206F91FC10}"/>
                      </a:ext>
                    </a:extLst>
                  </p:cNvPr>
                  <p:cNvSpPr>
                    <a:spLocks noChangeArrowheads="1"/>
                  </p:cNvSpPr>
                  <p:nvPr/>
                </p:nvSpPr>
                <p:spPr bwMode="auto">
                  <a:xfrm>
                    <a:off x="3794820"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612" name="Group 562">
                <a:extLst>
                  <a:ext uri="{FF2B5EF4-FFF2-40B4-BE49-F238E27FC236}">
                    <a16:creationId xmlns:a16="http://schemas.microsoft.com/office/drawing/2014/main" id="{ADF0DAF1-1A72-763E-BE91-34CD0D54538E}"/>
                  </a:ext>
                </a:extLst>
              </p:cNvPr>
              <p:cNvGrpSpPr>
                <a:grpSpLocks/>
              </p:cNvGrpSpPr>
              <p:nvPr/>
            </p:nvGrpSpPr>
            <p:grpSpPr bwMode="auto">
              <a:xfrm>
                <a:off x="2331168" y="2434937"/>
                <a:ext cx="201304" cy="536863"/>
                <a:chOff x="1066800" y="2438400"/>
                <a:chExt cx="201304" cy="536863"/>
              </a:xfrm>
            </p:grpSpPr>
            <p:grpSp>
              <p:nvGrpSpPr>
                <p:cNvPr id="59626" name="Group 576">
                  <a:extLst>
                    <a:ext uri="{FF2B5EF4-FFF2-40B4-BE49-F238E27FC236}">
                      <a16:creationId xmlns:a16="http://schemas.microsoft.com/office/drawing/2014/main" id="{40740F74-38F7-1677-EF23-39AB85DA14F3}"/>
                    </a:ext>
                  </a:extLst>
                </p:cNvPr>
                <p:cNvGrpSpPr>
                  <a:grpSpLocks/>
                </p:cNvGrpSpPr>
                <p:nvPr/>
              </p:nvGrpSpPr>
              <p:grpSpPr bwMode="auto">
                <a:xfrm>
                  <a:off x="1176664" y="2438400"/>
                  <a:ext cx="91440" cy="536863"/>
                  <a:chOff x="3794101" y="3425537"/>
                  <a:chExt cx="91440" cy="536863"/>
                </a:xfrm>
              </p:grpSpPr>
              <p:grpSp>
                <p:nvGrpSpPr>
                  <p:cNvPr id="59633" name="Group 583">
                    <a:extLst>
                      <a:ext uri="{FF2B5EF4-FFF2-40B4-BE49-F238E27FC236}">
                        <a16:creationId xmlns:a16="http://schemas.microsoft.com/office/drawing/2014/main" id="{073C455F-6BE3-AE59-E79D-C3E407E671C0}"/>
                      </a:ext>
                    </a:extLst>
                  </p:cNvPr>
                  <p:cNvGrpSpPr>
                    <a:grpSpLocks/>
                  </p:cNvGrpSpPr>
                  <p:nvPr/>
                </p:nvGrpSpPr>
                <p:grpSpPr bwMode="auto">
                  <a:xfrm>
                    <a:off x="3817178" y="3619500"/>
                    <a:ext cx="45286" cy="228600"/>
                    <a:chOff x="3792424" y="3619500"/>
                    <a:chExt cx="45286" cy="228600"/>
                  </a:xfrm>
                </p:grpSpPr>
                <p:cxnSp>
                  <p:nvCxnSpPr>
                    <p:cNvPr id="587" name="Straight Connector 586">
                      <a:extLst>
                        <a:ext uri="{FF2B5EF4-FFF2-40B4-BE49-F238E27FC236}">
                          <a16:creationId xmlns:a16="http://schemas.microsoft.com/office/drawing/2014/main" id="{7E4BCCBD-368E-4A5C-DA57-6F7B45E3E00D}"/>
                        </a:ext>
                      </a:extLst>
                    </p:cNvPr>
                    <p:cNvCxnSpPr/>
                    <p:nvPr/>
                  </p:nvCxnSpPr>
                  <p:spPr>
                    <a:xfrm>
                      <a:off x="379235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1B683F2D-CB61-ED10-8059-2BDBE45464A0}"/>
                        </a:ext>
                      </a:extLst>
                    </p:cNvPr>
                    <p:cNvCxnSpPr/>
                    <p:nvPr/>
                  </p:nvCxnSpPr>
                  <p:spPr>
                    <a:xfrm>
                      <a:off x="383044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5" name="Oval 584">
                    <a:extLst>
                      <a:ext uri="{FF2B5EF4-FFF2-40B4-BE49-F238E27FC236}">
                        <a16:creationId xmlns:a16="http://schemas.microsoft.com/office/drawing/2014/main" id="{CC4E98AB-E506-1EF7-7546-0309FB3817E6}"/>
                      </a:ext>
                    </a:extLst>
                  </p:cNvPr>
                  <p:cNvSpPr>
                    <a:spLocks noChangeArrowheads="1"/>
                  </p:cNvSpPr>
                  <p:nvPr/>
                </p:nvSpPr>
                <p:spPr bwMode="auto">
                  <a:xfrm>
                    <a:off x="3783771"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86" name="Oval 585">
                    <a:extLst>
                      <a:ext uri="{FF2B5EF4-FFF2-40B4-BE49-F238E27FC236}">
                        <a16:creationId xmlns:a16="http://schemas.microsoft.com/office/drawing/2014/main" id="{A1F44529-5EA3-DD25-D915-D8EE4A1675CC}"/>
                      </a:ext>
                    </a:extLst>
                  </p:cNvPr>
                  <p:cNvSpPr>
                    <a:spLocks noChangeArrowheads="1"/>
                  </p:cNvSpPr>
                  <p:nvPr/>
                </p:nvSpPr>
                <p:spPr bwMode="auto">
                  <a:xfrm>
                    <a:off x="3783771"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627" name="Group 577">
                  <a:extLst>
                    <a:ext uri="{FF2B5EF4-FFF2-40B4-BE49-F238E27FC236}">
                      <a16:creationId xmlns:a16="http://schemas.microsoft.com/office/drawing/2014/main" id="{E3D8627D-FCD0-EBA2-BE0B-857F005813C9}"/>
                    </a:ext>
                  </a:extLst>
                </p:cNvPr>
                <p:cNvGrpSpPr>
                  <a:grpSpLocks/>
                </p:cNvGrpSpPr>
                <p:nvPr/>
              </p:nvGrpSpPr>
              <p:grpSpPr bwMode="auto">
                <a:xfrm>
                  <a:off x="1066800" y="2438400"/>
                  <a:ext cx="91440" cy="536863"/>
                  <a:chOff x="3794101" y="3425537"/>
                  <a:chExt cx="91440" cy="536863"/>
                </a:xfrm>
              </p:grpSpPr>
              <p:grpSp>
                <p:nvGrpSpPr>
                  <p:cNvPr id="59628" name="Group 578">
                    <a:extLst>
                      <a:ext uri="{FF2B5EF4-FFF2-40B4-BE49-F238E27FC236}">
                        <a16:creationId xmlns:a16="http://schemas.microsoft.com/office/drawing/2014/main" id="{2D4B2873-2597-9940-5446-A5A2C2676432}"/>
                      </a:ext>
                    </a:extLst>
                  </p:cNvPr>
                  <p:cNvGrpSpPr>
                    <a:grpSpLocks/>
                  </p:cNvGrpSpPr>
                  <p:nvPr/>
                </p:nvGrpSpPr>
                <p:grpSpPr bwMode="auto">
                  <a:xfrm>
                    <a:off x="3817178" y="3619500"/>
                    <a:ext cx="45286" cy="228600"/>
                    <a:chOff x="3792424" y="3619500"/>
                    <a:chExt cx="45286" cy="228600"/>
                  </a:xfrm>
                </p:grpSpPr>
                <p:cxnSp>
                  <p:nvCxnSpPr>
                    <p:cNvPr id="582" name="Straight Connector 581">
                      <a:extLst>
                        <a:ext uri="{FF2B5EF4-FFF2-40B4-BE49-F238E27FC236}">
                          <a16:creationId xmlns:a16="http://schemas.microsoft.com/office/drawing/2014/main" id="{CB15C512-041D-F1FE-CD3F-E63C80D9D3DE}"/>
                        </a:ext>
                      </a:extLst>
                    </p:cNvPr>
                    <p:cNvCxnSpPr/>
                    <p:nvPr/>
                  </p:nvCxnSpPr>
                  <p:spPr>
                    <a:xfrm>
                      <a:off x="379268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C2DD7F0D-F5D9-C862-F1DB-DA8D7838E80F}"/>
                        </a:ext>
                      </a:extLst>
                    </p:cNvPr>
                    <p:cNvCxnSpPr/>
                    <p:nvPr/>
                  </p:nvCxnSpPr>
                  <p:spPr>
                    <a:xfrm>
                      <a:off x="383713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80" name="Oval 579">
                    <a:extLst>
                      <a:ext uri="{FF2B5EF4-FFF2-40B4-BE49-F238E27FC236}">
                        <a16:creationId xmlns:a16="http://schemas.microsoft.com/office/drawing/2014/main" id="{BA969D6E-B091-DA4C-EAB6-FDCFB1A8DFB4}"/>
                      </a:ext>
                    </a:extLst>
                  </p:cNvPr>
                  <p:cNvSpPr>
                    <a:spLocks noChangeArrowheads="1"/>
                  </p:cNvSpPr>
                  <p:nvPr/>
                </p:nvSpPr>
                <p:spPr bwMode="auto">
                  <a:xfrm>
                    <a:off x="3793629"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81" name="Oval 580">
                    <a:extLst>
                      <a:ext uri="{FF2B5EF4-FFF2-40B4-BE49-F238E27FC236}">
                        <a16:creationId xmlns:a16="http://schemas.microsoft.com/office/drawing/2014/main" id="{5F929DF2-7BF6-C02F-0806-E0E24A097918}"/>
                      </a:ext>
                    </a:extLst>
                  </p:cNvPr>
                  <p:cNvSpPr>
                    <a:spLocks noChangeArrowheads="1"/>
                  </p:cNvSpPr>
                  <p:nvPr/>
                </p:nvSpPr>
                <p:spPr bwMode="auto">
                  <a:xfrm>
                    <a:off x="3793629"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613" name="Group 563">
                <a:extLst>
                  <a:ext uri="{FF2B5EF4-FFF2-40B4-BE49-F238E27FC236}">
                    <a16:creationId xmlns:a16="http://schemas.microsoft.com/office/drawing/2014/main" id="{DEF5CA9B-F8A7-C105-1574-4C6D9C7DEDCE}"/>
                  </a:ext>
                </a:extLst>
              </p:cNvPr>
              <p:cNvGrpSpPr>
                <a:grpSpLocks/>
              </p:cNvGrpSpPr>
              <p:nvPr/>
            </p:nvGrpSpPr>
            <p:grpSpPr bwMode="auto">
              <a:xfrm>
                <a:off x="2541896" y="2434937"/>
                <a:ext cx="201304" cy="536863"/>
                <a:chOff x="1066800" y="2438400"/>
                <a:chExt cx="201304" cy="536863"/>
              </a:xfrm>
            </p:grpSpPr>
            <p:grpSp>
              <p:nvGrpSpPr>
                <p:cNvPr id="59614" name="Group 564">
                  <a:extLst>
                    <a:ext uri="{FF2B5EF4-FFF2-40B4-BE49-F238E27FC236}">
                      <a16:creationId xmlns:a16="http://schemas.microsoft.com/office/drawing/2014/main" id="{0482623C-34D0-DB5F-E848-26BBA3DE3D98}"/>
                    </a:ext>
                  </a:extLst>
                </p:cNvPr>
                <p:cNvGrpSpPr>
                  <a:grpSpLocks/>
                </p:cNvGrpSpPr>
                <p:nvPr/>
              </p:nvGrpSpPr>
              <p:grpSpPr bwMode="auto">
                <a:xfrm>
                  <a:off x="1176664" y="2438400"/>
                  <a:ext cx="91440" cy="536863"/>
                  <a:chOff x="3794101" y="3425537"/>
                  <a:chExt cx="91440" cy="536863"/>
                </a:xfrm>
              </p:grpSpPr>
              <p:grpSp>
                <p:nvGrpSpPr>
                  <p:cNvPr id="59621" name="Group 571">
                    <a:extLst>
                      <a:ext uri="{FF2B5EF4-FFF2-40B4-BE49-F238E27FC236}">
                        <a16:creationId xmlns:a16="http://schemas.microsoft.com/office/drawing/2014/main" id="{CCEE26E0-DF52-13AC-46D4-019D48B51578}"/>
                      </a:ext>
                    </a:extLst>
                  </p:cNvPr>
                  <p:cNvGrpSpPr>
                    <a:grpSpLocks/>
                  </p:cNvGrpSpPr>
                  <p:nvPr/>
                </p:nvGrpSpPr>
                <p:grpSpPr bwMode="auto">
                  <a:xfrm>
                    <a:off x="3817178" y="3619500"/>
                    <a:ext cx="45286" cy="228600"/>
                    <a:chOff x="3792424" y="3619500"/>
                    <a:chExt cx="45286" cy="228600"/>
                  </a:xfrm>
                </p:grpSpPr>
                <p:cxnSp>
                  <p:nvCxnSpPr>
                    <p:cNvPr id="575" name="Straight Connector 574">
                      <a:extLst>
                        <a:ext uri="{FF2B5EF4-FFF2-40B4-BE49-F238E27FC236}">
                          <a16:creationId xmlns:a16="http://schemas.microsoft.com/office/drawing/2014/main" id="{C9264554-474F-8D8F-89E0-119EB0AEB6A8}"/>
                        </a:ext>
                      </a:extLst>
                    </p:cNvPr>
                    <p:cNvCxnSpPr/>
                    <p:nvPr/>
                  </p:nvCxnSpPr>
                  <p:spPr>
                    <a:xfrm>
                      <a:off x="379274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94C54A05-1E6C-BB19-763A-974F4C73BD6C}"/>
                        </a:ext>
                      </a:extLst>
                    </p:cNvPr>
                    <p:cNvCxnSpPr/>
                    <p:nvPr/>
                  </p:nvCxnSpPr>
                  <p:spPr>
                    <a:xfrm>
                      <a:off x="383719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73" name="Oval 572">
                    <a:extLst>
                      <a:ext uri="{FF2B5EF4-FFF2-40B4-BE49-F238E27FC236}">
                        <a16:creationId xmlns:a16="http://schemas.microsoft.com/office/drawing/2014/main" id="{F46577C1-4D7D-1909-E526-6ADFE750C55F}"/>
                      </a:ext>
                    </a:extLst>
                  </p:cNvPr>
                  <p:cNvSpPr>
                    <a:spLocks noChangeArrowheads="1"/>
                  </p:cNvSpPr>
                  <p:nvPr/>
                </p:nvSpPr>
                <p:spPr bwMode="auto">
                  <a:xfrm>
                    <a:off x="3793692"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74" name="Oval 573">
                    <a:extLst>
                      <a:ext uri="{FF2B5EF4-FFF2-40B4-BE49-F238E27FC236}">
                        <a16:creationId xmlns:a16="http://schemas.microsoft.com/office/drawing/2014/main" id="{427B343C-4492-A469-33A8-F2F53308A1C1}"/>
                      </a:ext>
                    </a:extLst>
                  </p:cNvPr>
                  <p:cNvSpPr>
                    <a:spLocks noChangeArrowheads="1"/>
                  </p:cNvSpPr>
                  <p:nvPr/>
                </p:nvSpPr>
                <p:spPr bwMode="auto">
                  <a:xfrm>
                    <a:off x="3793692"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615" name="Group 565">
                  <a:extLst>
                    <a:ext uri="{FF2B5EF4-FFF2-40B4-BE49-F238E27FC236}">
                      <a16:creationId xmlns:a16="http://schemas.microsoft.com/office/drawing/2014/main" id="{85F82119-9491-7773-4F57-BAB9A534A61A}"/>
                    </a:ext>
                  </a:extLst>
                </p:cNvPr>
                <p:cNvGrpSpPr>
                  <a:grpSpLocks/>
                </p:cNvGrpSpPr>
                <p:nvPr/>
              </p:nvGrpSpPr>
              <p:grpSpPr bwMode="auto">
                <a:xfrm>
                  <a:off x="1066800" y="2438400"/>
                  <a:ext cx="91440" cy="536863"/>
                  <a:chOff x="3794101" y="3425537"/>
                  <a:chExt cx="91440" cy="536863"/>
                </a:xfrm>
              </p:grpSpPr>
              <p:grpSp>
                <p:nvGrpSpPr>
                  <p:cNvPr id="59616" name="Group 566">
                    <a:extLst>
                      <a:ext uri="{FF2B5EF4-FFF2-40B4-BE49-F238E27FC236}">
                        <a16:creationId xmlns:a16="http://schemas.microsoft.com/office/drawing/2014/main" id="{57A8D4DF-E4D3-9979-C789-0C49CEA3B414}"/>
                      </a:ext>
                    </a:extLst>
                  </p:cNvPr>
                  <p:cNvGrpSpPr>
                    <a:grpSpLocks/>
                  </p:cNvGrpSpPr>
                  <p:nvPr/>
                </p:nvGrpSpPr>
                <p:grpSpPr bwMode="auto">
                  <a:xfrm>
                    <a:off x="3817178" y="3619500"/>
                    <a:ext cx="45286" cy="228600"/>
                    <a:chOff x="3792424" y="3619500"/>
                    <a:chExt cx="45286" cy="228600"/>
                  </a:xfrm>
                </p:grpSpPr>
                <p:cxnSp>
                  <p:nvCxnSpPr>
                    <p:cNvPr id="570" name="Straight Connector 569">
                      <a:extLst>
                        <a:ext uri="{FF2B5EF4-FFF2-40B4-BE49-F238E27FC236}">
                          <a16:creationId xmlns:a16="http://schemas.microsoft.com/office/drawing/2014/main" id="{070E0321-FA71-4F12-4699-DDCED413978C}"/>
                        </a:ext>
                      </a:extLst>
                    </p:cNvPr>
                    <p:cNvCxnSpPr/>
                    <p:nvPr/>
                  </p:nvCxnSpPr>
                  <p:spPr>
                    <a:xfrm>
                      <a:off x="379308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3DDBCEE8-6402-CA2A-09D6-53D8423F4C84}"/>
                        </a:ext>
                      </a:extLst>
                    </p:cNvPr>
                    <p:cNvCxnSpPr/>
                    <p:nvPr/>
                  </p:nvCxnSpPr>
                  <p:spPr>
                    <a:xfrm>
                      <a:off x="383752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8" name="Oval 567">
                    <a:extLst>
                      <a:ext uri="{FF2B5EF4-FFF2-40B4-BE49-F238E27FC236}">
                        <a16:creationId xmlns:a16="http://schemas.microsoft.com/office/drawing/2014/main" id="{DD1FAA97-DBDF-ED48-D317-C3E6A14BDE78}"/>
                      </a:ext>
                    </a:extLst>
                  </p:cNvPr>
                  <p:cNvSpPr>
                    <a:spLocks noChangeArrowheads="1"/>
                  </p:cNvSpPr>
                  <p:nvPr/>
                </p:nvSpPr>
                <p:spPr bwMode="auto">
                  <a:xfrm>
                    <a:off x="3794025"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569" name="Oval 568">
                    <a:extLst>
                      <a:ext uri="{FF2B5EF4-FFF2-40B4-BE49-F238E27FC236}">
                        <a16:creationId xmlns:a16="http://schemas.microsoft.com/office/drawing/2014/main" id="{D56D16E7-6FAB-62CD-22F9-D71F4599B7AE}"/>
                      </a:ext>
                    </a:extLst>
                  </p:cNvPr>
                  <p:cNvSpPr>
                    <a:spLocks noChangeArrowheads="1"/>
                  </p:cNvSpPr>
                  <p:nvPr/>
                </p:nvSpPr>
                <p:spPr bwMode="auto">
                  <a:xfrm>
                    <a:off x="3794025"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grpSp>
          <p:nvGrpSpPr>
            <p:cNvPr id="59461" name="Group 660">
              <a:extLst>
                <a:ext uri="{FF2B5EF4-FFF2-40B4-BE49-F238E27FC236}">
                  <a16:creationId xmlns:a16="http://schemas.microsoft.com/office/drawing/2014/main" id="{9E953BC1-CEC6-9F99-8612-40A4BBDEC838}"/>
                </a:ext>
              </a:extLst>
            </p:cNvPr>
            <p:cNvGrpSpPr>
              <a:grpSpLocks/>
            </p:cNvGrpSpPr>
            <p:nvPr/>
          </p:nvGrpSpPr>
          <p:grpSpPr bwMode="auto">
            <a:xfrm>
              <a:off x="7391400" y="2434937"/>
              <a:ext cx="1676400" cy="536863"/>
              <a:chOff x="1066800" y="2434937"/>
              <a:chExt cx="1676400" cy="536863"/>
            </a:xfrm>
          </p:grpSpPr>
          <p:grpSp>
            <p:nvGrpSpPr>
              <p:cNvPr id="59502" name="Group 661">
                <a:extLst>
                  <a:ext uri="{FF2B5EF4-FFF2-40B4-BE49-F238E27FC236}">
                    <a16:creationId xmlns:a16="http://schemas.microsoft.com/office/drawing/2014/main" id="{F0EC42AC-EF39-A0E4-4F4A-F2A8FF7ED829}"/>
                  </a:ext>
                </a:extLst>
              </p:cNvPr>
              <p:cNvGrpSpPr>
                <a:grpSpLocks/>
              </p:cNvGrpSpPr>
              <p:nvPr/>
            </p:nvGrpSpPr>
            <p:grpSpPr bwMode="auto">
              <a:xfrm>
                <a:off x="1066800" y="2434937"/>
                <a:ext cx="201304" cy="536863"/>
                <a:chOff x="1066800" y="2438400"/>
                <a:chExt cx="201304" cy="536863"/>
              </a:xfrm>
            </p:grpSpPr>
            <p:grpSp>
              <p:nvGrpSpPr>
                <p:cNvPr id="59594" name="Group 753">
                  <a:extLst>
                    <a:ext uri="{FF2B5EF4-FFF2-40B4-BE49-F238E27FC236}">
                      <a16:creationId xmlns:a16="http://schemas.microsoft.com/office/drawing/2014/main" id="{E607AE5D-3FBE-2D48-B729-DE145A6D4D33}"/>
                    </a:ext>
                  </a:extLst>
                </p:cNvPr>
                <p:cNvGrpSpPr>
                  <a:grpSpLocks/>
                </p:cNvGrpSpPr>
                <p:nvPr/>
              </p:nvGrpSpPr>
              <p:grpSpPr bwMode="auto">
                <a:xfrm>
                  <a:off x="1176664" y="2438400"/>
                  <a:ext cx="91440" cy="536863"/>
                  <a:chOff x="3794101" y="3425537"/>
                  <a:chExt cx="91440" cy="536863"/>
                </a:xfrm>
              </p:grpSpPr>
              <p:grpSp>
                <p:nvGrpSpPr>
                  <p:cNvPr id="59601" name="Group 760">
                    <a:extLst>
                      <a:ext uri="{FF2B5EF4-FFF2-40B4-BE49-F238E27FC236}">
                        <a16:creationId xmlns:a16="http://schemas.microsoft.com/office/drawing/2014/main" id="{573CE57D-F555-12B1-DCA7-4A62AC94C77E}"/>
                      </a:ext>
                    </a:extLst>
                  </p:cNvPr>
                  <p:cNvGrpSpPr>
                    <a:grpSpLocks/>
                  </p:cNvGrpSpPr>
                  <p:nvPr/>
                </p:nvGrpSpPr>
                <p:grpSpPr bwMode="auto">
                  <a:xfrm>
                    <a:off x="3817178" y="3619500"/>
                    <a:ext cx="45286" cy="228600"/>
                    <a:chOff x="3792424" y="3619500"/>
                    <a:chExt cx="45286" cy="228600"/>
                  </a:xfrm>
                </p:grpSpPr>
                <p:cxnSp>
                  <p:nvCxnSpPr>
                    <p:cNvPr id="764" name="Straight Connector 763">
                      <a:extLst>
                        <a:ext uri="{FF2B5EF4-FFF2-40B4-BE49-F238E27FC236}">
                          <a16:creationId xmlns:a16="http://schemas.microsoft.com/office/drawing/2014/main" id="{9281BDCE-0303-019E-D5B5-58E7E4FEBF5D}"/>
                        </a:ext>
                      </a:extLst>
                    </p:cNvPr>
                    <p:cNvCxnSpPr/>
                    <p:nvPr/>
                  </p:nvCxnSpPr>
                  <p:spPr>
                    <a:xfrm>
                      <a:off x="379292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3A0A430B-C4D0-6BE8-DC9F-60CA744C3578}"/>
                        </a:ext>
                      </a:extLst>
                    </p:cNvPr>
                    <p:cNvCxnSpPr/>
                    <p:nvPr/>
                  </p:nvCxnSpPr>
                  <p:spPr>
                    <a:xfrm>
                      <a:off x="383737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62" name="Oval 761">
                    <a:extLst>
                      <a:ext uri="{FF2B5EF4-FFF2-40B4-BE49-F238E27FC236}">
                        <a16:creationId xmlns:a16="http://schemas.microsoft.com/office/drawing/2014/main" id="{B1A2CF34-C625-9339-A56C-610644E34399}"/>
                      </a:ext>
                    </a:extLst>
                  </p:cNvPr>
                  <p:cNvSpPr>
                    <a:spLocks noChangeArrowheads="1"/>
                  </p:cNvSpPr>
                  <p:nvPr/>
                </p:nvSpPr>
                <p:spPr bwMode="auto">
                  <a:xfrm>
                    <a:off x="3793873"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63" name="Oval 762">
                    <a:extLst>
                      <a:ext uri="{FF2B5EF4-FFF2-40B4-BE49-F238E27FC236}">
                        <a16:creationId xmlns:a16="http://schemas.microsoft.com/office/drawing/2014/main" id="{847F4765-789A-DA28-0D40-E2916D96DDEE}"/>
                      </a:ext>
                    </a:extLst>
                  </p:cNvPr>
                  <p:cNvSpPr>
                    <a:spLocks noChangeArrowheads="1"/>
                  </p:cNvSpPr>
                  <p:nvPr/>
                </p:nvSpPr>
                <p:spPr bwMode="auto">
                  <a:xfrm>
                    <a:off x="3793873"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595" name="Group 754">
                  <a:extLst>
                    <a:ext uri="{FF2B5EF4-FFF2-40B4-BE49-F238E27FC236}">
                      <a16:creationId xmlns:a16="http://schemas.microsoft.com/office/drawing/2014/main" id="{76233F7C-3B1B-0563-47A6-0AF7B64D36A7}"/>
                    </a:ext>
                  </a:extLst>
                </p:cNvPr>
                <p:cNvGrpSpPr>
                  <a:grpSpLocks/>
                </p:cNvGrpSpPr>
                <p:nvPr/>
              </p:nvGrpSpPr>
              <p:grpSpPr bwMode="auto">
                <a:xfrm>
                  <a:off x="1066800" y="2438400"/>
                  <a:ext cx="91440" cy="536863"/>
                  <a:chOff x="3794101" y="3425537"/>
                  <a:chExt cx="91440" cy="536863"/>
                </a:xfrm>
              </p:grpSpPr>
              <p:grpSp>
                <p:nvGrpSpPr>
                  <p:cNvPr id="59596" name="Group 755">
                    <a:extLst>
                      <a:ext uri="{FF2B5EF4-FFF2-40B4-BE49-F238E27FC236}">
                        <a16:creationId xmlns:a16="http://schemas.microsoft.com/office/drawing/2014/main" id="{C2F80508-7B88-8B19-7535-CB99BFA6ABE3}"/>
                      </a:ext>
                    </a:extLst>
                  </p:cNvPr>
                  <p:cNvGrpSpPr>
                    <a:grpSpLocks/>
                  </p:cNvGrpSpPr>
                  <p:nvPr/>
                </p:nvGrpSpPr>
                <p:grpSpPr bwMode="auto">
                  <a:xfrm>
                    <a:off x="3817178" y="3619500"/>
                    <a:ext cx="45286" cy="228600"/>
                    <a:chOff x="3792424" y="3619500"/>
                    <a:chExt cx="45286" cy="228600"/>
                  </a:xfrm>
                </p:grpSpPr>
                <p:cxnSp>
                  <p:nvCxnSpPr>
                    <p:cNvPr id="759" name="Straight Connector 758">
                      <a:extLst>
                        <a:ext uri="{FF2B5EF4-FFF2-40B4-BE49-F238E27FC236}">
                          <a16:creationId xmlns:a16="http://schemas.microsoft.com/office/drawing/2014/main" id="{A9F99390-392A-BDCF-2DB0-F036098265D1}"/>
                        </a:ext>
                      </a:extLst>
                    </p:cNvPr>
                    <p:cNvCxnSpPr/>
                    <p:nvPr/>
                  </p:nvCxnSpPr>
                  <p:spPr>
                    <a:xfrm>
                      <a:off x="379485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B6E361F5-2C39-782A-1864-CC2869C243D6}"/>
                        </a:ext>
                      </a:extLst>
                    </p:cNvPr>
                    <p:cNvCxnSpPr/>
                    <p:nvPr/>
                  </p:nvCxnSpPr>
                  <p:spPr>
                    <a:xfrm>
                      <a:off x="383771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7" name="Oval 756">
                    <a:extLst>
                      <a:ext uri="{FF2B5EF4-FFF2-40B4-BE49-F238E27FC236}">
                        <a16:creationId xmlns:a16="http://schemas.microsoft.com/office/drawing/2014/main" id="{BC49F844-C885-62EE-B93D-7832D53914DC}"/>
                      </a:ext>
                    </a:extLst>
                  </p:cNvPr>
                  <p:cNvSpPr>
                    <a:spLocks noChangeArrowheads="1"/>
                  </p:cNvSpPr>
                  <p:nvPr/>
                </p:nvSpPr>
                <p:spPr bwMode="auto">
                  <a:xfrm>
                    <a:off x="3794206"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58" name="Oval 757">
                    <a:extLst>
                      <a:ext uri="{FF2B5EF4-FFF2-40B4-BE49-F238E27FC236}">
                        <a16:creationId xmlns:a16="http://schemas.microsoft.com/office/drawing/2014/main" id="{59073F39-74F5-62D9-27EA-1481D2E3B8BE}"/>
                      </a:ext>
                    </a:extLst>
                  </p:cNvPr>
                  <p:cNvSpPr>
                    <a:spLocks noChangeArrowheads="1"/>
                  </p:cNvSpPr>
                  <p:nvPr/>
                </p:nvSpPr>
                <p:spPr bwMode="auto">
                  <a:xfrm>
                    <a:off x="3794206"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503" name="Group 662">
                <a:extLst>
                  <a:ext uri="{FF2B5EF4-FFF2-40B4-BE49-F238E27FC236}">
                    <a16:creationId xmlns:a16="http://schemas.microsoft.com/office/drawing/2014/main" id="{F6B1B0E3-6EC5-764B-471F-4F3B383C877F}"/>
                  </a:ext>
                </a:extLst>
              </p:cNvPr>
              <p:cNvGrpSpPr>
                <a:grpSpLocks/>
              </p:cNvGrpSpPr>
              <p:nvPr/>
            </p:nvGrpSpPr>
            <p:grpSpPr bwMode="auto">
              <a:xfrm>
                <a:off x="1277528" y="2434937"/>
                <a:ext cx="201304" cy="536863"/>
                <a:chOff x="1066800" y="2438400"/>
                <a:chExt cx="201304" cy="536863"/>
              </a:xfrm>
            </p:grpSpPr>
            <p:grpSp>
              <p:nvGrpSpPr>
                <p:cNvPr id="59582" name="Group 741">
                  <a:extLst>
                    <a:ext uri="{FF2B5EF4-FFF2-40B4-BE49-F238E27FC236}">
                      <a16:creationId xmlns:a16="http://schemas.microsoft.com/office/drawing/2014/main" id="{5C56C2D8-BE95-0939-D2EE-9EA5352A9271}"/>
                    </a:ext>
                  </a:extLst>
                </p:cNvPr>
                <p:cNvGrpSpPr>
                  <a:grpSpLocks/>
                </p:cNvGrpSpPr>
                <p:nvPr/>
              </p:nvGrpSpPr>
              <p:grpSpPr bwMode="auto">
                <a:xfrm>
                  <a:off x="1176664" y="2438400"/>
                  <a:ext cx="91440" cy="536863"/>
                  <a:chOff x="3794101" y="3425537"/>
                  <a:chExt cx="91440" cy="536863"/>
                </a:xfrm>
              </p:grpSpPr>
              <p:grpSp>
                <p:nvGrpSpPr>
                  <p:cNvPr id="59589" name="Group 748">
                    <a:extLst>
                      <a:ext uri="{FF2B5EF4-FFF2-40B4-BE49-F238E27FC236}">
                        <a16:creationId xmlns:a16="http://schemas.microsoft.com/office/drawing/2014/main" id="{D306D4FB-24E5-B291-D469-EB5C0A5C2100}"/>
                      </a:ext>
                    </a:extLst>
                  </p:cNvPr>
                  <p:cNvGrpSpPr>
                    <a:grpSpLocks/>
                  </p:cNvGrpSpPr>
                  <p:nvPr/>
                </p:nvGrpSpPr>
                <p:grpSpPr bwMode="auto">
                  <a:xfrm>
                    <a:off x="3817178" y="3619500"/>
                    <a:ext cx="45286" cy="228600"/>
                    <a:chOff x="3792424" y="3619500"/>
                    <a:chExt cx="45286" cy="228600"/>
                  </a:xfrm>
                </p:grpSpPr>
                <p:cxnSp>
                  <p:nvCxnSpPr>
                    <p:cNvPr id="752" name="Straight Connector 751">
                      <a:extLst>
                        <a:ext uri="{FF2B5EF4-FFF2-40B4-BE49-F238E27FC236}">
                          <a16:creationId xmlns:a16="http://schemas.microsoft.com/office/drawing/2014/main" id="{83246F27-0BA4-2701-9C54-3E76CA2E799E}"/>
                        </a:ext>
                      </a:extLst>
                    </p:cNvPr>
                    <p:cNvCxnSpPr/>
                    <p:nvPr/>
                  </p:nvCxnSpPr>
                  <p:spPr>
                    <a:xfrm>
                      <a:off x="379967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3" name="Straight Connector 752">
                      <a:extLst>
                        <a:ext uri="{FF2B5EF4-FFF2-40B4-BE49-F238E27FC236}">
                          <a16:creationId xmlns:a16="http://schemas.microsoft.com/office/drawing/2014/main" id="{324F154F-E89E-270B-1C4F-8BC5791165D2}"/>
                        </a:ext>
                      </a:extLst>
                    </p:cNvPr>
                    <p:cNvCxnSpPr/>
                    <p:nvPr/>
                  </p:nvCxnSpPr>
                  <p:spPr>
                    <a:xfrm>
                      <a:off x="383777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50" name="Oval 749">
                    <a:extLst>
                      <a:ext uri="{FF2B5EF4-FFF2-40B4-BE49-F238E27FC236}">
                        <a16:creationId xmlns:a16="http://schemas.microsoft.com/office/drawing/2014/main" id="{FAC1B3BF-3548-3D4F-6C38-C9853B187EBB}"/>
                      </a:ext>
                    </a:extLst>
                  </p:cNvPr>
                  <p:cNvSpPr>
                    <a:spLocks noChangeArrowheads="1"/>
                  </p:cNvSpPr>
                  <p:nvPr/>
                </p:nvSpPr>
                <p:spPr bwMode="auto">
                  <a:xfrm>
                    <a:off x="3794269"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51" name="Oval 750">
                    <a:extLst>
                      <a:ext uri="{FF2B5EF4-FFF2-40B4-BE49-F238E27FC236}">
                        <a16:creationId xmlns:a16="http://schemas.microsoft.com/office/drawing/2014/main" id="{E56FAF2E-68A6-9EBD-09C6-A23C57011270}"/>
                      </a:ext>
                    </a:extLst>
                  </p:cNvPr>
                  <p:cNvSpPr>
                    <a:spLocks noChangeArrowheads="1"/>
                  </p:cNvSpPr>
                  <p:nvPr/>
                </p:nvSpPr>
                <p:spPr bwMode="auto">
                  <a:xfrm>
                    <a:off x="3794269"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583" name="Group 742">
                  <a:extLst>
                    <a:ext uri="{FF2B5EF4-FFF2-40B4-BE49-F238E27FC236}">
                      <a16:creationId xmlns:a16="http://schemas.microsoft.com/office/drawing/2014/main" id="{18F828BD-8FE4-FB9E-63F4-1B69BEE78E9B}"/>
                    </a:ext>
                  </a:extLst>
                </p:cNvPr>
                <p:cNvGrpSpPr>
                  <a:grpSpLocks/>
                </p:cNvGrpSpPr>
                <p:nvPr/>
              </p:nvGrpSpPr>
              <p:grpSpPr bwMode="auto">
                <a:xfrm>
                  <a:off x="1066800" y="2438400"/>
                  <a:ext cx="91440" cy="536863"/>
                  <a:chOff x="3794101" y="3425537"/>
                  <a:chExt cx="91440" cy="536863"/>
                </a:xfrm>
              </p:grpSpPr>
              <p:grpSp>
                <p:nvGrpSpPr>
                  <p:cNvPr id="59584" name="Group 743">
                    <a:extLst>
                      <a:ext uri="{FF2B5EF4-FFF2-40B4-BE49-F238E27FC236}">
                        <a16:creationId xmlns:a16="http://schemas.microsoft.com/office/drawing/2014/main" id="{71D0BD78-4A7C-2763-5CB3-3EECC235F16A}"/>
                      </a:ext>
                    </a:extLst>
                  </p:cNvPr>
                  <p:cNvGrpSpPr>
                    <a:grpSpLocks/>
                  </p:cNvGrpSpPr>
                  <p:nvPr/>
                </p:nvGrpSpPr>
                <p:grpSpPr bwMode="auto">
                  <a:xfrm>
                    <a:off x="3817178" y="3619500"/>
                    <a:ext cx="45286" cy="228600"/>
                    <a:chOff x="3792424" y="3619500"/>
                    <a:chExt cx="45286" cy="228600"/>
                  </a:xfrm>
                </p:grpSpPr>
                <p:cxnSp>
                  <p:nvCxnSpPr>
                    <p:cNvPr id="747" name="Straight Connector 746">
                      <a:extLst>
                        <a:ext uri="{FF2B5EF4-FFF2-40B4-BE49-F238E27FC236}">
                          <a16:creationId xmlns:a16="http://schemas.microsoft.com/office/drawing/2014/main" id="{6E8D0122-6DCF-64E9-BD45-8B3D1624529A}"/>
                        </a:ext>
                      </a:extLst>
                    </p:cNvPr>
                    <p:cNvCxnSpPr/>
                    <p:nvPr/>
                  </p:nvCxnSpPr>
                  <p:spPr>
                    <a:xfrm>
                      <a:off x="380635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7CB9D865-3DE6-6772-5514-84B740D09319}"/>
                        </a:ext>
                      </a:extLst>
                    </p:cNvPr>
                    <p:cNvCxnSpPr/>
                    <p:nvPr/>
                  </p:nvCxnSpPr>
                  <p:spPr>
                    <a:xfrm>
                      <a:off x="383810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45" name="Oval 744">
                    <a:extLst>
                      <a:ext uri="{FF2B5EF4-FFF2-40B4-BE49-F238E27FC236}">
                        <a16:creationId xmlns:a16="http://schemas.microsoft.com/office/drawing/2014/main" id="{3A9A0790-73E0-A1CA-C2F5-9279490884BD}"/>
                      </a:ext>
                    </a:extLst>
                  </p:cNvPr>
                  <p:cNvSpPr>
                    <a:spLocks noChangeArrowheads="1"/>
                  </p:cNvSpPr>
                  <p:nvPr/>
                </p:nvSpPr>
                <p:spPr bwMode="auto">
                  <a:xfrm>
                    <a:off x="3794603"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46" name="Oval 745">
                    <a:extLst>
                      <a:ext uri="{FF2B5EF4-FFF2-40B4-BE49-F238E27FC236}">
                        <a16:creationId xmlns:a16="http://schemas.microsoft.com/office/drawing/2014/main" id="{2BC823FD-FBD4-5BB0-6E8C-FCA86B95F0BC}"/>
                      </a:ext>
                    </a:extLst>
                  </p:cNvPr>
                  <p:cNvSpPr>
                    <a:spLocks noChangeArrowheads="1"/>
                  </p:cNvSpPr>
                  <p:nvPr/>
                </p:nvSpPr>
                <p:spPr bwMode="auto">
                  <a:xfrm>
                    <a:off x="3794603"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504" name="Group 663">
                <a:extLst>
                  <a:ext uri="{FF2B5EF4-FFF2-40B4-BE49-F238E27FC236}">
                    <a16:creationId xmlns:a16="http://schemas.microsoft.com/office/drawing/2014/main" id="{0F9BE1F4-EBDB-CB2D-3C18-AC4BEF3ADCAA}"/>
                  </a:ext>
                </a:extLst>
              </p:cNvPr>
              <p:cNvGrpSpPr>
                <a:grpSpLocks/>
              </p:cNvGrpSpPr>
              <p:nvPr/>
            </p:nvGrpSpPr>
            <p:grpSpPr bwMode="auto">
              <a:xfrm>
                <a:off x="1488256" y="2434937"/>
                <a:ext cx="201304" cy="536863"/>
                <a:chOff x="1066800" y="2438400"/>
                <a:chExt cx="201304" cy="536863"/>
              </a:xfrm>
            </p:grpSpPr>
            <p:grpSp>
              <p:nvGrpSpPr>
                <p:cNvPr id="59570" name="Group 729">
                  <a:extLst>
                    <a:ext uri="{FF2B5EF4-FFF2-40B4-BE49-F238E27FC236}">
                      <a16:creationId xmlns:a16="http://schemas.microsoft.com/office/drawing/2014/main" id="{7E576431-77F5-66A9-86DF-92D1759C2234}"/>
                    </a:ext>
                  </a:extLst>
                </p:cNvPr>
                <p:cNvGrpSpPr>
                  <a:grpSpLocks/>
                </p:cNvGrpSpPr>
                <p:nvPr/>
              </p:nvGrpSpPr>
              <p:grpSpPr bwMode="auto">
                <a:xfrm>
                  <a:off x="1176664" y="2438400"/>
                  <a:ext cx="91440" cy="536863"/>
                  <a:chOff x="3794101" y="3425537"/>
                  <a:chExt cx="91440" cy="536863"/>
                </a:xfrm>
              </p:grpSpPr>
              <p:grpSp>
                <p:nvGrpSpPr>
                  <p:cNvPr id="59577" name="Group 736">
                    <a:extLst>
                      <a:ext uri="{FF2B5EF4-FFF2-40B4-BE49-F238E27FC236}">
                        <a16:creationId xmlns:a16="http://schemas.microsoft.com/office/drawing/2014/main" id="{B8302542-F313-9A39-6EEC-0E736CC7EE69}"/>
                      </a:ext>
                    </a:extLst>
                  </p:cNvPr>
                  <p:cNvGrpSpPr>
                    <a:grpSpLocks/>
                  </p:cNvGrpSpPr>
                  <p:nvPr/>
                </p:nvGrpSpPr>
                <p:grpSpPr bwMode="auto">
                  <a:xfrm>
                    <a:off x="3817178" y="3619500"/>
                    <a:ext cx="45286" cy="228600"/>
                    <a:chOff x="3792424" y="3619500"/>
                    <a:chExt cx="45286" cy="228600"/>
                  </a:xfrm>
                </p:grpSpPr>
                <p:cxnSp>
                  <p:nvCxnSpPr>
                    <p:cNvPr id="740" name="Straight Connector 739">
                      <a:extLst>
                        <a:ext uri="{FF2B5EF4-FFF2-40B4-BE49-F238E27FC236}">
                          <a16:creationId xmlns:a16="http://schemas.microsoft.com/office/drawing/2014/main" id="{B6CA3FE7-BBF0-BA20-5E7C-149664D7B65B}"/>
                        </a:ext>
                      </a:extLst>
                    </p:cNvPr>
                    <p:cNvCxnSpPr/>
                    <p:nvPr/>
                  </p:nvCxnSpPr>
                  <p:spPr>
                    <a:xfrm>
                      <a:off x="379213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F9D1EAE1-C761-BB20-B9F3-524FB733DA9C}"/>
                        </a:ext>
                      </a:extLst>
                    </p:cNvPr>
                    <p:cNvCxnSpPr/>
                    <p:nvPr/>
                  </p:nvCxnSpPr>
                  <p:spPr>
                    <a:xfrm>
                      <a:off x="382388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8" name="Oval 737">
                    <a:extLst>
                      <a:ext uri="{FF2B5EF4-FFF2-40B4-BE49-F238E27FC236}">
                        <a16:creationId xmlns:a16="http://schemas.microsoft.com/office/drawing/2014/main" id="{F703003D-71AE-5510-3BA1-47C1239F9BCB}"/>
                      </a:ext>
                    </a:extLst>
                  </p:cNvPr>
                  <p:cNvSpPr>
                    <a:spLocks noChangeArrowheads="1"/>
                  </p:cNvSpPr>
                  <p:nvPr/>
                </p:nvSpPr>
                <p:spPr bwMode="auto">
                  <a:xfrm>
                    <a:off x="3783554"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39" name="Oval 738">
                    <a:extLst>
                      <a:ext uri="{FF2B5EF4-FFF2-40B4-BE49-F238E27FC236}">
                        <a16:creationId xmlns:a16="http://schemas.microsoft.com/office/drawing/2014/main" id="{3DD4DE34-75F2-5656-1977-1E5368563E37}"/>
                      </a:ext>
                    </a:extLst>
                  </p:cNvPr>
                  <p:cNvSpPr>
                    <a:spLocks noChangeArrowheads="1"/>
                  </p:cNvSpPr>
                  <p:nvPr/>
                </p:nvSpPr>
                <p:spPr bwMode="auto">
                  <a:xfrm>
                    <a:off x="3783554"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571" name="Group 730">
                  <a:extLst>
                    <a:ext uri="{FF2B5EF4-FFF2-40B4-BE49-F238E27FC236}">
                      <a16:creationId xmlns:a16="http://schemas.microsoft.com/office/drawing/2014/main" id="{A0D7EB10-7D14-7636-322F-CA20F8B2CF3B}"/>
                    </a:ext>
                  </a:extLst>
                </p:cNvPr>
                <p:cNvGrpSpPr>
                  <a:grpSpLocks/>
                </p:cNvGrpSpPr>
                <p:nvPr/>
              </p:nvGrpSpPr>
              <p:grpSpPr bwMode="auto">
                <a:xfrm>
                  <a:off x="1066800" y="2438400"/>
                  <a:ext cx="91440" cy="536863"/>
                  <a:chOff x="3794101" y="3425537"/>
                  <a:chExt cx="91440" cy="536863"/>
                </a:xfrm>
              </p:grpSpPr>
              <p:grpSp>
                <p:nvGrpSpPr>
                  <p:cNvPr id="59572" name="Group 731">
                    <a:extLst>
                      <a:ext uri="{FF2B5EF4-FFF2-40B4-BE49-F238E27FC236}">
                        <a16:creationId xmlns:a16="http://schemas.microsoft.com/office/drawing/2014/main" id="{525E34B9-0F30-FF0F-D3C5-78D8CFDC0644}"/>
                      </a:ext>
                    </a:extLst>
                  </p:cNvPr>
                  <p:cNvGrpSpPr>
                    <a:grpSpLocks/>
                  </p:cNvGrpSpPr>
                  <p:nvPr/>
                </p:nvGrpSpPr>
                <p:grpSpPr bwMode="auto">
                  <a:xfrm>
                    <a:off x="3817178" y="3619500"/>
                    <a:ext cx="45286" cy="228600"/>
                    <a:chOff x="3792424" y="3619500"/>
                    <a:chExt cx="45286" cy="228600"/>
                  </a:xfrm>
                </p:grpSpPr>
                <p:cxnSp>
                  <p:nvCxnSpPr>
                    <p:cNvPr id="735" name="Straight Connector 734">
                      <a:extLst>
                        <a:ext uri="{FF2B5EF4-FFF2-40B4-BE49-F238E27FC236}">
                          <a16:creationId xmlns:a16="http://schemas.microsoft.com/office/drawing/2014/main" id="{D921ADE8-0D31-C582-1B5B-7DDC3A9C4A2B}"/>
                        </a:ext>
                      </a:extLst>
                    </p:cNvPr>
                    <p:cNvCxnSpPr/>
                    <p:nvPr/>
                  </p:nvCxnSpPr>
                  <p:spPr>
                    <a:xfrm>
                      <a:off x="379246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8F9EC0C2-A3DC-78B8-EAB4-F318C232B328}"/>
                        </a:ext>
                      </a:extLst>
                    </p:cNvPr>
                    <p:cNvCxnSpPr/>
                    <p:nvPr/>
                  </p:nvCxnSpPr>
                  <p:spPr>
                    <a:xfrm>
                      <a:off x="383691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3" name="Oval 732">
                    <a:extLst>
                      <a:ext uri="{FF2B5EF4-FFF2-40B4-BE49-F238E27FC236}">
                        <a16:creationId xmlns:a16="http://schemas.microsoft.com/office/drawing/2014/main" id="{FE1E7E67-099A-AE32-C4C6-6A9353BE6543}"/>
                      </a:ext>
                    </a:extLst>
                  </p:cNvPr>
                  <p:cNvSpPr>
                    <a:spLocks noChangeArrowheads="1"/>
                  </p:cNvSpPr>
                  <p:nvPr/>
                </p:nvSpPr>
                <p:spPr bwMode="auto">
                  <a:xfrm>
                    <a:off x="3793412"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34" name="Oval 733">
                    <a:extLst>
                      <a:ext uri="{FF2B5EF4-FFF2-40B4-BE49-F238E27FC236}">
                        <a16:creationId xmlns:a16="http://schemas.microsoft.com/office/drawing/2014/main" id="{2C0A97FA-6753-D775-0699-6D8612A32E7F}"/>
                      </a:ext>
                    </a:extLst>
                  </p:cNvPr>
                  <p:cNvSpPr>
                    <a:spLocks noChangeArrowheads="1"/>
                  </p:cNvSpPr>
                  <p:nvPr/>
                </p:nvSpPr>
                <p:spPr bwMode="auto">
                  <a:xfrm>
                    <a:off x="3793412"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505" name="Group 664">
                <a:extLst>
                  <a:ext uri="{FF2B5EF4-FFF2-40B4-BE49-F238E27FC236}">
                    <a16:creationId xmlns:a16="http://schemas.microsoft.com/office/drawing/2014/main" id="{882BEFEE-013F-75BC-6838-799D53043B59}"/>
                  </a:ext>
                </a:extLst>
              </p:cNvPr>
              <p:cNvGrpSpPr>
                <a:grpSpLocks/>
              </p:cNvGrpSpPr>
              <p:nvPr/>
            </p:nvGrpSpPr>
            <p:grpSpPr bwMode="auto">
              <a:xfrm>
                <a:off x="1698984" y="2434937"/>
                <a:ext cx="201304" cy="536863"/>
                <a:chOff x="1066800" y="2438400"/>
                <a:chExt cx="201304" cy="536863"/>
              </a:xfrm>
            </p:grpSpPr>
            <p:grpSp>
              <p:nvGrpSpPr>
                <p:cNvPr id="59558" name="Group 717">
                  <a:extLst>
                    <a:ext uri="{FF2B5EF4-FFF2-40B4-BE49-F238E27FC236}">
                      <a16:creationId xmlns:a16="http://schemas.microsoft.com/office/drawing/2014/main" id="{8FAF049D-8881-5913-1A8C-215B96E5B1DA}"/>
                    </a:ext>
                  </a:extLst>
                </p:cNvPr>
                <p:cNvGrpSpPr>
                  <a:grpSpLocks/>
                </p:cNvGrpSpPr>
                <p:nvPr/>
              </p:nvGrpSpPr>
              <p:grpSpPr bwMode="auto">
                <a:xfrm>
                  <a:off x="1176664" y="2438400"/>
                  <a:ext cx="91440" cy="536863"/>
                  <a:chOff x="3794101" y="3425537"/>
                  <a:chExt cx="91440" cy="536863"/>
                </a:xfrm>
              </p:grpSpPr>
              <p:grpSp>
                <p:nvGrpSpPr>
                  <p:cNvPr id="59565" name="Group 724">
                    <a:extLst>
                      <a:ext uri="{FF2B5EF4-FFF2-40B4-BE49-F238E27FC236}">
                        <a16:creationId xmlns:a16="http://schemas.microsoft.com/office/drawing/2014/main" id="{1B5280A8-9AF5-E764-6B3E-127C1941A9A2}"/>
                      </a:ext>
                    </a:extLst>
                  </p:cNvPr>
                  <p:cNvGrpSpPr>
                    <a:grpSpLocks/>
                  </p:cNvGrpSpPr>
                  <p:nvPr/>
                </p:nvGrpSpPr>
                <p:grpSpPr bwMode="auto">
                  <a:xfrm>
                    <a:off x="3817178" y="3619500"/>
                    <a:ext cx="45286" cy="228600"/>
                    <a:chOff x="3792424" y="3619500"/>
                    <a:chExt cx="45286" cy="228600"/>
                  </a:xfrm>
                </p:grpSpPr>
                <p:cxnSp>
                  <p:nvCxnSpPr>
                    <p:cNvPr id="728" name="Straight Connector 727">
                      <a:extLst>
                        <a:ext uri="{FF2B5EF4-FFF2-40B4-BE49-F238E27FC236}">
                          <a16:creationId xmlns:a16="http://schemas.microsoft.com/office/drawing/2014/main" id="{D01A7750-8658-50CC-E6A7-344F281F43C6}"/>
                        </a:ext>
                      </a:extLst>
                    </p:cNvPr>
                    <p:cNvCxnSpPr/>
                    <p:nvPr/>
                  </p:nvCxnSpPr>
                  <p:spPr>
                    <a:xfrm>
                      <a:off x="379253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C7C9F6B4-2296-0D52-08C3-53BC2957AA9D}"/>
                        </a:ext>
                      </a:extLst>
                    </p:cNvPr>
                    <p:cNvCxnSpPr/>
                    <p:nvPr/>
                  </p:nvCxnSpPr>
                  <p:spPr>
                    <a:xfrm>
                      <a:off x="383697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6" name="Oval 725">
                    <a:extLst>
                      <a:ext uri="{FF2B5EF4-FFF2-40B4-BE49-F238E27FC236}">
                        <a16:creationId xmlns:a16="http://schemas.microsoft.com/office/drawing/2014/main" id="{9319481A-108C-A333-2295-8FFE20EF9F4B}"/>
                      </a:ext>
                    </a:extLst>
                  </p:cNvPr>
                  <p:cNvSpPr>
                    <a:spLocks noChangeArrowheads="1"/>
                  </p:cNvSpPr>
                  <p:nvPr/>
                </p:nvSpPr>
                <p:spPr bwMode="auto">
                  <a:xfrm>
                    <a:off x="3793474"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27" name="Oval 726">
                    <a:extLst>
                      <a:ext uri="{FF2B5EF4-FFF2-40B4-BE49-F238E27FC236}">
                        <a16:creationId xmlns:a16="http://schemas.microsoft.com/office/drawing/2014/main" id="{28B5AC1A-8F65-5E00-ECE0-2B57AF811E50}"/>
                      </a:ext>
                    </a:extLst>
                  </p:cNvPr>
                  <p:cNvSpPr>
                    <a:spLocks noChangeArrowheads="1"/>
                  </p:cNvSpPr>
                  <p:nvPr/>
                </p:nvSpPr>
                <p:spPr bwMode="auto">
                  <a:xfrm>
                    <a:off x="3793474"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559" name="Group 718">
                  <a:extLst>
                    <a:ext uri="{FF2B5EF4-FFF2-40B4-BE49-F238E27FC236}">
                      <a16:creationId xmlns:a16="http://schemas.microsoft.com/office/drawing/2014/main" id="{E103D7A5-79E5-58C0-541A-AD1F4187871E}"/>
                    </a:ext>
                  </a:extLst>
                </p:cNvPr>
                <p:cNvGrpSpPr>
                  <a:grpSpLocks/>
                </p:cNvGrpSpPr>
                <p:nvPr/>
              </p:nvGrpSpPr>
              <p:grpSpPr bwMode="auto">
                <a:xfrm>
                  <a:off x="1066800" y="2438400"/>
                  <a:ext cx="91440" cy="536863"/>
                  <a:chOff x="3794101" y="3425537"/>
                  <a:chExt cx="91440" cy="536863"/>
                </a:xfrm>
              </p:grpSpPr>
              <p:grpSp>
                <p:nvGrpSpPr>
                  <p:cNvPr id="59560" name="Group 719">
                    <a:extLst>
                      <a:ext uri="{FF2B5EF4-FFF2-40B4-BE49-F238E27FC236}">
                        <a16:creationId xmlns:a16="http://schemas.microsoft.com/office/drawing/2014/main" id="{0DC9C570-4A21-E4A0-1177-D7C0D0ADB5CC}"/>
                      </a:ext>
                    </a:extLst>
                  </p:cNvPr>
                  <p:cNvGrpSpPr>
                    <a:grpSpLocks/>
                  </p:cNvGrpSpPr>
                  <p:nvPr/>
                </p:nvGrpSpPr>
                <p:grpSpPr bwMode="auto">
                  <a:xfrm>
                    <a:off x="3817178" y="3619500"/>
                    <a:ext cx="45286" cy="228600"/>
                    <a:chOff x="3792424" y="3619500"/>
                    <a:chExt cx="45286" cy="228600"/>
                  </a:xfrm>
                </p:grpSpPr>
                <p:cxnSp>
                  <p:nvCxnSpPr>
                    <p:cNvPr id="723" name="Straight Connector 722">
                      <a:extLst>
                        <a:ext uri="{FF2B5EF4-FFF2-40B4-BE49-F238E27FC236}">
                          <a16:creationId xmlns:a16="http://schemas.microsoft.com/office/drawing/2014/main" id="{F902110B-52AE-2448-F80E-2A0FB2686698}"/>
                        </a:ext>
                      </a:extLst>
                    </p:cNvPr>
                    <p:cNvCxnSpPr/>
                    <p:nvPr/>
                  </p:nvCxnSpPr>
                  <p:spPr>
                    <a:xfrm>
                      <a:off x="379286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F6DA8193-D5E1-AB21-E585-242947785419}"/>
                        </a:ext>
                      </a:extLst>
                    </p:cNvPr>
                    <p:cNvCxnSpPr/>
                    <p:nvPr/>
                  </p:nvCxnSpPr>
                  <p:spPr>
                    <a:xfrm>
                      <a:off x="383731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21" name="Oval 720">
                    <a:extLst>
                      <a:ext uri="{FF2B5EF4-FFF2-40B4-BE49-F238E27FC236}">
                        <a16:creationId xmlns:a16="http://schemas.microsoft.com/office/drawing/2014/main" id="{62719D21-6071-48AF-5255-28249F69B269}"/>
                      </a:ext>
                    </a:extLst>
                  </p:cNvPr>
                  <p:cNvSpPr>
                    <a:spLocks noChangeArrowheads="1"/>
                  </p:cNvSpPr>
                  <p:nvPr/>
                </p:nvSpPr>
                <p:spPr bwMode="auto">
                  <a:xfrm>
                    <a:off x="3793807"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22" name="Oval 721">
                    <a:extLst>
                      <a:ext uri="{FF2B5EF4-FFF2-40B4-BE49-F238E27FC236}">
                        <a16:creationId xmlns:a16="http://schemas.microsoft.com/office/drawing/2014/main" id="{5F308C54-07A1-F996-A153-C84FFFD5B72F}"/>
                      </a:ext>
                    </a:extLst>
                  </p:cNvPr>
                  <p:cNvSpPr>
                    <a:spLocks noChangeArrowheads="1"/>
                  </p:cNvSpPr>
                  <p:nvPr/>
                </p:nvSpPr>
                <p:spPr bwMode="auto">
                  <a:xfrm>
                    <a:off x="3793807"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506" name="Group 665">
                <a:extLst>
                  <a:ext uri="{FF2B5EF4-FFF2-40B4-BE49-F238E27FC236}">
                    <a16:creationId xmlns:a16="http://schemas.microsoft.com/office/drawing/2014/main" id="{17F93212-55C0-5331-3763-14570CAA012D}"/>
                  </a:ext>
                </a:extLst>
              </p:cNvPr>
              <p:cNvGrpSpPr>
                <a:grpSpLocks/>
              </p:cNvGrpSpPr>
              <p:nvPr/>
            </p:nvGrpSpPr>
            <p:grpSpPr bwMode="auto">
              <a:xfrm>
                <a:off x="1909712" y="2434937"/>
                <a:ext cx="201304" cy="536863"/>
                <a:chOff x="1066800" y="2438400"/>
                <a:chExt cx="201304" cy="536863"/>
              </a:xfrm>
            </p:grpSpPr>
            <p:grpSp>
              <p:nvGrpSpPr>
                <p:cNvPr id="59546" name="Group 705">
                  <a:extLst>
                    <a:ext uri="{FF2B5EF4-FFF2-40B4-BE49-F238E27FC236}">
                      <a16:creationId xmlns:a16="http://schemas.microsoft.com/office/drawing/2014/main" id="{FBD04DAC-7BAC-775C-C8DF-FFC28CF69FE0}"/>
                    </a:ext>
                  </a:extLst>
                </p:cNvPr>
                <p:cNvGrpSpPr>
                  <a:grpSpLocks/>
                </p:cNvGrpSpPr>
                <p:nvPr/>
              </p:nvGrpSpPr>
              <p:grpSpPr bwMode="auto">
                <a:xfrm>
                  <a:off x="1176664" y="2438400"/>
                  <a:ext cx="91440" cy="536863"/>
                  <a:chOff x="3794101" y="3425537"/>
                  <a:chExt cx="91440" cy="536863"/>
                </a:xfrm>
              </p:grpSpPr>
              <p:grpSp>
                <p:nvGrpSpPr>
                  <p:cNvPr id="59553" name="Group 712">
                    <a:extLst>
                      <a:ext uri="{FF2B5EF4-FFF2-40B4-BE49-F238E27FC236}">
                        <a16:creationId xmlns:a16="http://schemas.microsoft.com/office/drawing/2014/main" id="{348B8578-5570-FF2C-F730-62C4565D4116}"/>
                      </a:ext>
                    </a:extLst>
                  </p:cNvPr>
                  <p:cNvGrpSpPr>
                    <a:grpSpLocks/>
                  </p:cNvGrpSpPr>
                  <p:nvPr/>
                </p:nvGrpSpPr>
                <p:grpSpPr bwMode="auto">
                  <a:xfrm>
                    <a:off x="3817178" y="3619500"/>
                    <a:ext cx="45286" cy="228600"/>
                    <a:chOff x="3792424" y="3619500"/>
                    <a:chExt cx="45286" cy="228600"/>
                  </a:xfrm>
                </p:grpSpPr>
                <p:cxnSp>
                  <p:nvCxnSpPr>
                    <p:cNvPr id="716" name="Straight Connector 715">
                      <a:extLst>
                        <a:ext uri="{FF2B5EF4-FFF2-40B4-BE49-F238E27FC236}">
                          <a16:creationId xmlns:a16="http://schemas.microsoft.com/office/drawing/2014/main" id="{F76010D5-A4F7-826E-C120-A32C08FE733F}"/>
                        </a:ext>
                      </a:extLst>
                    </p:cNvPr>
                    <p:cNvCxnSpPr/>
                    <p:nvPr/>
                  </p:nvCxnSpPr>
                  <p:spPr>
                    <a:xfrm>
                      <a:off x="379292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997F9D91-5678-ACA2-AED0-40DAF6C976E1}"/>
                        </a:ext>
                      </a:extLst>
                    </p:cNvPr>
                    <p:cNvCxnSpPr/>
                    <p:nvPr/>
                  </p:nvCxnSpPr>
                  <p:spPr>
                    <a:xfrm>
                      <a:off x="383737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4" name="Oval 713">
                    <a:extLst>
                      <a:ext uri="{FF2B5EF4-FFF2-40B4-BE49-F238E27FC236}">
                        <a16:creationId xmlns:a16="http://schemas.microsoft.com/office/drawing/2014/main" id="{A8EF6518-EF58-D4D4-3F7E-1530E7B8D28E}"/>
                      </a:ext>
                    </a:extLst>
                  </p:cNvPr>
                  <p:cNvSpPr>
                    <a:spLocks noChangeArrowheads="1"/>
                  </p:cNvSpPr>
                  <p:nvPr/>
                </p:nvSpPr>
                <p:spPr bwMode="auto">
                  <a:xfrm>
                    <a:off x="3793870"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15" name="Oval 714">
                    <a:extLst>
                      <a:ext uri="{FF2B5EF4-FFF2-40B4-BE49-F238E27FC236}">
                        <a16:creationId xmlns:a16="http://schemas.microsoft.com/office/drawing/2014/main" id="{746DDA7A-ACFF-1DC9-5AA2-A4A0242CD804}"/>
                      </a:ext>
                    </a:extLst>
                  </p:cNvPr>
                  <p:cNvSpPr>
                    <a:spLocks noChangeArrowheads="1"/>
                  </p:cNvSpPr>
                  <p:nvPr/>
                </p:nvSpPr>
                <p:spPr bwMode="auto">
                  <a:xfrm>
                    <a:off x="3793870"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547" name="Group 706">
                  <a:extLst>
                    <a:ext uri="{FF2B5EF4-FFF2-40B4-BE49-F238E27FC236}">
                      <a16:creationId xmlns:a16="http://schemas.microsoft.com/office/drawing/2014/main" id="{088CA6C8-F3DA-F972-CF91-74EDFA7F9BF9}"/>
                    </a:ext>
                  </a:extLst>
                </p:cNvPr>
                <p:cNvGrpSpPr>
                  <a:grpSpLocks/>
                </p:cNvGrpSpPr>
                <p:nvPr/>
              </p:nvGrpSpPr>
              <p:grpSpPr bwMode="auto">
                <a:xfrm>
                  <a:off x="1066800" y="2438400"/>
                  <a:ext cx="91440" cy="536863"/>
                  <a:chOff x="3794101" y="3425537"/>
                  <a:chExt cx="91440" cy="536863"/>
                </a:xfrm>
              </p:grpSpPr>
              <p:grpSp>
                <p:nvGrpSpPr>
                  <p:cNvPr id="59548" name="Group 707">
                    <a:extLst>
                      <a:ext uri="{FF2B5EF4-FFF2-40B4-BE49-F238E27FC236}">
                        <a16:creationId xmlns:a16="http://schemas.microsoft.com/office/drawing/2014/main" id="{275FC400-9E30-092C-7197-B7E68B350FAB}"/>
                      </a:ext>
                    </a:extLst>
                  </p:cNvPr>
                  <p:cNvGrpSpPr>
                    <a:grpSpLocks/>
                  </p:cNvGrpSpPr>
                  <p:nvPr/>
                </p:nvGrpSpPr>
                <p:grpSpPr bwMode="auto">
                  <a:xfrm>
                    <a:off x="3817178" y="3619500"/>
                    <a:ext cx="45286" cy="228600"/>
                    <a:chOff x="3792424" y="3619500"/>
                    <a:chExt cx="45286" cy="228600"/>
                  </a:xfrm>
                </p:grpSpPr>
                <p:cxnSp>
                  <p:nvCxnSpPr>
                    <p:cNvPr id="711" name="Straight Connector 710">
                      <a:extLst>
                        <a:ext uri="{FF2B5EF4-FFF2-40B4-BE49-F238E27FC236}">
                          <a16:creationId xmlns:a16="http://schemas.microsoft.com/office/drawing/2014/main" id="{D94C2D75-9667-0E19-2955-BE54CC6D0E3C}"/>
                        </a:ext>
                      </a:extLst>
                    </p:cNvPr>
                    <p:cNvCxnSpPr/>
                    <p:nvPr/>
                  </p:nvCxnSpPr>
                  <p:spPr>
                    <a:xfrm>
                      <a:off x="379484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A3621FFE-6713-B83A-449C-85A9592B9804}"/>
                        </a:ext>
                      </a:extLst>
                    </p:cNvPr>
                    <p:cNvCxnSpPr/>
                    <p:nvPr/>
                  </p:nvCxnSpPr>
                  <p:spPr>
                    <a:xfrm>
                      <a:off x="383770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9" name="Oval 708">
                    <a:extLst>
                      <a:ext uri="{FF2B5EF4-FFF2-40B4-BE49-F238E27FC236}">
                        <a16:creationId xmlns:a16="http://schemas.microsoft.com/office/drawing/2014/main" id="{0B78CB21-2498-91FC-AF2A-6DA0EF7A964F}"/>
                      </a:ext>
                    </a:extLst>
                  </p:cNvPr>
                  <p:cNvSpPr>
                    <a:spLocks noChangeArrowheads="1"/>
                  </p:cNvSpPr>
                  <p:nvPr/>
                </p:nvSpPr>
                <p:spPr bwMode="auto">
                  <a:xfrm>
                    <a:off x="3794204"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10" name="Oval 709">
                    <a:extLst>
                      <a:ext uri="{FF2B5EF4-FFF2-40B4-BE49-F238E27FC236}">
                        <a16:creationId xmlns:a16="http://schemas.microsoft.com/office/drawing/2014/main" id="{E62F2F97-0CA9-4455-39F3-8C95D8E44FA1}"/>
                      </a:ext>
                    </a:extLst>
                  </p:cNvPr>
                  <p:cNvSpPr>
                    <a:spLocks noChangeArrowheads="1"/>
                  </p:cNvSpPr>
                  <p:nvPr/>
                </p:nvSpPr>
                <p:spPr bwMode="auto">
                  <a:xfrm>
                    <a:off x="3794204"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507" name="Group 666">
                <a:extLst>
                  <a:ext uri="{FF2B5EF4-FFF2-40B4-BE49-F238E27FC236}">
                    <a16:creationId xmlns:a16="http://schemas.microsoft.com/office/drawing/2014/main" id="{FFE6AD95-42D8-5873-326C-77E9246BF70E}"/>
                  </a:ext>
                </a:extLst>
              </p:cNvPr>
              <p:cNvGrpSpPr>
                <a:grpSpLocks/>
              </p:cNvGrpSpPr>
              <p:nvPr/>
            </p:nvGrpSpPr>
            <p:grpSpPr bwMode="auto">
              <a:xfrm>
                <a:off x="2120440" y="2434937"/>
                <a:ext cx="201304" cy="536863"/>
                <a:chOff x="1066800" y="2438400"/>
                <a:chExt cx="201304" cy="536863"/>
              </a:xfrm>
            </p:grpSpPr>
            <p:grpSp>
              <p:nvGrpSpPr>
                <p:cNvPr id="59534" name="Group 693">
                  <a:extLst>
                    <a:ext uri="{FF2B5EF4-FFF2-40B4-BE49-F238E27FC236}">
                      <a16:creationId xmlns:a16="http://schemas.microsoft.com/office/drawing/2014/main" id="{8DAA30C9-53D6-CC50-A4BF-B3AF60A88804}"/>
                    </a:ext>
                  </a:extLst>
                </p:cNvPr>
                <p:cNvGrpSpPr>
                  <a:grpSpLocks/>
                </p:cNvGrpSpPr>
                <p:nvPr/>
              </p:nvGrpSpPr>
              <p:grpSpPr bwMode="auto">
                <a:xfrm>
                  <a:off x="1176664" y="2438400"/>
                  <a:ext cx="91440" cy="536863"/>
                  <a:chOff x="3794101" y="3425537"/>
                  <a:chExt cx="91440" cy="536863"/>
                </a:xfrm>
              </p:grpSpPr>
              <p:grpSp>
                <p:nvGrpSpPr>
                  <p:cNvPr id="59541" name="Group 700">
                    <a:extLst>
                      <a:ext uri="{FF2B5EF4-FFF2-40B4-BE49-F238E27FC236}">
                        <a16:creationId xmlns:a16="http://schemas.microsoft.com/office/drawing/2014/main" id="{23FE69E1-0DB4-11BC-1962-77CF266E1B1D}"/>
                      </a:ext>
                    </a:extLst>
                  </p:cNvPr>
                  <p:cNvGrpSpPr>
                    <a:grpSpLocks/>
                  </p:cNvGrpSpPr>
                  <p:nvPr/>
                </p:nvGrpSpPr>
                <p:grpSpPr bwMode="auto">
                  <a:xfrm>
                    <a:off x="3817178" y="3619500"/>
                    <a:ext cx="45286" cy="228600"/>
                    <a:chOff x="3792424" y="3619500"/>
                    <a:chExt cx="45286" cy="228600"/>
                  </a:xfrm>
                </p:grpSpPr>
                <p:cxnSp>
                  <p:nvCxnSpPr>
                    <p:cNvPr id="704" name="Straight Connector 703">
                      <a:extLst>
                        <a:ext uri="{FF2B5EF4-FFF2-40B4-BE49-F238E27FC236}">
                          <a16:creationId xmlns:a16="http://schemas.microsoft.com/office/drawing/2014/main" id="{826911CF-61D6-D9E5-563B-7E5A5F030C34}"/>
                        </a:ext>
                      </a:extLst>
                    </p:cNvPr>
                    <p:cNvCxnSpPr/>
                    <p:nvPr/>
                  </p:nvCxnSpPr>
                  <p:spPr>
                    <a:xfrm>
                      <a:off x="379967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152B2AE4-54CD-32CE-2C63-E3595639787F}"/>
                        </a:ext>
                      </a:extLst>
                    </p:cNvPr>
                    <p:cNvCxnSpPr/>
                    <p:nvPr/>
                  </p:nvCxnSpPr>
                  <p:spPr>
                    <a:xfrm>
                      <a:off x="383777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02" name="Oval 701">
                    <a:extLst>
                      <a:ext uri="{FF2B5EF4-FFF2-40B4-BE49-F238E27FC236}">
                        <a16:creationId xmlns:a16="http://schemas.microsoft.com/office/drawing/2014/main" id="{A8D5497B-39AC-128E-9DA9-7B6B47DA62CD}"/>
                      </a:ext>
                    </a:extLst>
                  </p:cNvPr>
                  <p:cNvSpPr>
                    <a:spLocks noChangeArrowheads="1"/>
                  </p:cNvSpPr>
                  <p:nvPr/>
                </p:nvSpPr>
                <p:spPr bwMode="auto">
                  <a:xfrm>
                    <a:off x="3794267"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703" name="Oval 702">
                    <a:extLst>
                      <a:ext uri="{FF2B5EF4-FFF2-40B4-BE49-F238E27FC236}">
                        <a16:creationId xmlns:a16="http://schemas.microsoft.com/office/drawing/2014/main" id="{7221DD74-3C5F-5E95-0FB1-4EB55CBDFA93}"/>
                      </a:ext>
                    </a:extLst>
                  </p:cNvPr>
                  <p:cNvSpPr>
                    <a:spLocks noChangeArrowheads="1"/>
                  </p:cNvSpPr>
                  <p:nvPr/>
                </p:nvSpPr>
                <p:spPr bwMode="auto">
                  <a:xfrm>
                    <a:off x="3794267"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535" name="Group 694">
                  <a:extLst>
                    <a:ext uri="{FF2B5EF4-FFF2-40B4-BE49-F238E27FC236}">
                      <a16:creationId xmlns:a16="http://schemas.microsoft.com/office/drawing/2014/main" id="{19ACF2CC-2C80-F1E5-28C3-EB31642DE74C}"/>
                    </a:ext>
                  </a:extLst>
                </p:cNvPr>
                <p:cNvGrpSpPr>
                  <a:grpSpLocks/>
                </p:cNvGrpSpPr>
                <p:nvPr/>
              </p:nvGrpSpPr>
              <p:grpSpPr bwMode="auto">
                <a:xfrm>
                  <a:off x="1066800" y="2438400"/>
                  <a:ext cx="91440" cy="536863"/>
                  <a:chOff x="3794101" y="3425537"/>
                  <a:chExt cx="91440" cy="536863"/>
                </a:xfrm>
              </p:grpSpPr>
              <p:grpSp>
                <p:nvGrpSpPr>
                  <p:cNvPr id="59536" name="Group 695">
                    <a:extLst>
                      <a:ext uri="{FF2B5EF4-FFF2-40B4-BE49-F238E27FC236}">
                        <a16:creationId xmlns:a16="http://schemas.microsoft.com/office/drawing/2014/main" id="{2504CA90-6E6D-3D35-2223-0C5A129C8DE5}"/>
                      </a:ext>
                    </a:extLst>
                  </p:cNvPr>
                  <p:cNvGrpSpPr>
                    <a:grpSpLocks/>
                  </p:cNvGrpSpPr>
                  <p:nvPr/>
                </p:nvGrpSpPr>
                <p:grpSpPr bwMode="auto">
                  <a:xfrm>
                    <a:off x="3817178" y="3619500"/>
                    <a:ext cx="45286" cy="228600"/>
                    <a:chOff x="3792424" y="3619500"/>
                    <a:chExt cx="45286" cy="228600"/>
                  </a:xfrm>
                </p:grpSpPr>
                <p:cxnSp>
                  <p:nvCxnSpPr>
                    <p:cNvPr id="699" name="Straight Connector 698">
                      <a:extLst>
                        <a:ext uri="{FF2B5EF4-FFF2-40B4-BE49-F238E27FC236}">
                          <a16:creationId xmlns:a16="http://schemas.microsoft.com/office/drawing/2014/main" id="{726B9209-6464-4FBA-9FA7-168E9782EFAE}"/>
                        </a:ext>
                      </a:extLst>
                    </p:cNvPr>
                    <p:cNvCxnSpPr/>
                    <p:nvPr/>
                  </p:nvCxnSpPr>
                  <p:spPr>
                    <a:xfrm>
                      <a:off x="380635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0DFF339A-AB87-1E9F-AB43-D12574439501}"/>
                        </a:ext>
                      </a:extLst>
                    </p:cNvPr>
                    <p:cNvCxnSpPr/>
                    <p:nvPr/>
                  </p:nvCxnSpPr>
                  <p:spPr>
                    <a:xfrm>
                      <a:off x="383810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7" name="Oval 696">
                    <a:extLst>
                      <a:ext uri="{FF2B5EF4-FFF2-40B4-BE49-F238E27FC236}">
                        <a16:creationId xmlns:a16="http://schemas.microsoft.com/office/drawing/2014/main" id="{46E8B595-05A6-E9D5-D18A-7D4691CEA940}"/>
                      </a:ext>
                    </a:extLst>
                  </p:cNvPr>
                  <p:cNvSpPr>
                    <a:spLocks noChangeArrowheads="1"/>
                  </p:cNvSpPr>
                  <p:nvPr/>
                </p:nvSpPr>
                <p:spPr bwMode="auto">
                  <a:xfrm>
                    <a:off x="3794600"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98" name="Oval 697">
                    <a:extLst>
                      <a:ext uri="{FF2B5EF4-FFF2-40B4-BE49-F238E27FC236}">
                        <a16:creationId xmlns:a16="http://schemas.microsoft.com/office/drawing/2014/main" id="{423DA0F4-D92A-9169-96A5-CA13727E6974}"/>
                      </a:ext>
                    </a:extLst>
                  </p:cNvPr>
                  <p:cNvSpPr>
                    <a:spLocks noChangeArrowheads="1"/>
                  </p:cNvSpPr>
                  <p:nvPr/>
                </p:nvSpPr>
                <p:spPr bwMode="auto">
                  <a:xfrm>
                    <a:off x="3794600"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508" name="Group 667">
                <a:extLst>
                  <a:ext uri="{FF2B5EF4-FFF2-40B4-BE49-F238E27FC236}">
                    <a16:creationId xmlns:a16="http://schemas.microsoft.com/office/drawing/2014/main" id="{18E03198-A171-C52F-51EC-F1C05D1EEA27}"/>
                  </a:ext>
                </a:extLst>
              </p:cNvPr>
              <p:cNvGrpSpPr>
                <a:grpSpLocks/>
              </p:cNvGrpSpPr>
              <p:nvPr/>
            </p:nvGrpSpPr>
            <p:grpSpPr bwMode="auto">
              <a:xfrm>
                <a:off x="2331168" y="2434937"/>
                <a:ext cx="201304" cy="536863"/>
                <a:chOff x="1066800" y="2438400"/>
                <a:chExt cx="201304" cy="536863"/>
              </a:xfrm>
            </p:grpSpPr>
            <p:grpSp>
              <p:nvGrpSpPr>
                <p:cNvPr id="59522" name="Group 681">
                  <a:extLst>
                    <a:ext uri="{FF2B5EF4-FFF2-40B4-BE49-F238E27FC236}">
                      <a16:creationId xmlns:a16="http://schemas.microsoft.com/office/drawing/2014/main" id="{F2A0909D-FDED-A68F-56CA-1D2B4F33152E}"/>
                    </a:ext>
                  </a:extLst>
                </p:cNvPr>
                <p:cNvGrpSpPr>
                  <a:grpSpLocks/>
                </p:cNvGrpSpPr>
                <p:nvPr/>
              </p:nvGrpSpPr>
              <p:grpSpPr bwMode="auto">
                <a:xfrm>
                  <a:off x="1176664" y="2438400"/>
                  <a:ext cx="91440" cy="536863"/>
                  <a:chOff x="3794101" y="3425537"/>
                  <a:chExt cx="91440" cy="536863"/>
                </a:xfrm>
              </p:grpSpPr>
              <p:grpSp>
                <p:nvGrpSpPr>
                  <p:cNvPr id="59529" name="Group 688">
                    <a:extLst>
                      <a:ext uri="{FF2B5EF4-FFF2-40B4-BE49-F238E27FC236}">
                        <a16:creationId xmlns:a16="http://schemas.microsoft.com/office/drawing/2014/main" id="{C2C32AAC-F757-0179-9508-5F09C818A8E4}"/>
                      </a:ext>
                    </a:extLst>
                  </p:cNvPr>
                  <p:cNvGrpSpPr>
                    <a:grpSpLocks/>
                  </p:cNvGrpSpPr>
                  <p:nvPr/>
                </p:nvGrpSpPr>
                <p:grpSpPr bwMode="auto">
                  <a:xfrm>
                    <a:off x="3817178" y="3619500"/>
                    <a:ext cx="45286" cy="228600"/>
                    <a:chOff x="3792424" y="3619500"/>
                    <a:chExt cx="45286" cy="228600"/>
                  </a:xfrm>
                </p:grpSpPr>
                <p:cxnSp>
                  <p:nvCxnSpPr>
                    <p:cNvPr id="692" name="Straight Connector 691">
                      <a:extLst>
                        <a:ext uri="{FF2B5EF4-FFF2-40B4-BE49-F238E27FC236}">
                          <a16:creationId xmlns:a16="http://schemas.microsoft.com/office/drawing/2014/main" id="{8ADF5BE2-9543-2F24-7810-DFC9D076510E}"/>
                        </a:ext>
                      </a:extLst>
                    </p:cNvPr>
                    <p:cNvCxnSpPr/>
                    <p:nvPr/>
                  </p:nvCxnSpPr>
                  <p:spPr>
                    <a:xfrm>
                      <a:off x="379213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216709C1-2402-571D-6D2D-7E4D61ECB1FC}"/>
                        </a:ext>
                      </a:extLst>
                    </p:cNvPr>
                    <p:cNvCxnSpPr/>
                    <p:nvPr/>
                  </p:nvCxnSpPr>
                  <p:spPr>
                    <a:xfrm>
                      <a:off x="382388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90" name="Oval 689">
                    <a:extLst>
                      <a:ext uri="{FF2B5EF4-FFF2-40B4-BE49-F238E27FC236}">
                        <a16:creationId xmlns:a16="http://schemas.microsoft.com/office/drawing/2014/main" id="{EDC8A637-7632-1CB7-8980-A3B739729E74}"/>
                      </a:ext>
                    </a:extLst>
                  </p:cNvPr>
                  <p:cNvSpPr>
                    <a:spLocks noChangeArrowheads="1"/>
                  </p:cNvSpPr>
                  <p:nvPr/>
                </p:nvSpPr>
                <p:spPr bwMode="auto">
                  <a:xfrm>
                    <a:off x="3783552"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91" name="Oval 690">
                    <a:extLst>
                      <a:ext uri="{FF2B5EF4-FFF2-40B4-BE49-F238E27FC236}">
                        <a16:creationId xmlns:a16="http://schemas.microsoft.com/office/drawing/2014/main" id="{A22EC8FC-05A8-2A11-AAAC-B8C000D31DCF}"/>
                      </a:ext>
                    </a:extLst>
                  </p:cNvPr>
                  <p:cNvSpPr>
                    <a:spLocks noChangeArrowheads="1"/>
                  </p:cNvSpPr>
                  <p:nvPr/>
                </p:nvSpPr>
                <p:spPr bwMode="auto">
                  <a:xfrm>
                    <a:off x="3783552"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523" name="Group 682">
                  <a:extLst>
                    <a:ext uri="{FF2B5EF4-FFF2-40B4-BE49-F238E27FC236}">
                      <a16:creationId xmlns:a16="http://schemas.microsoft.com/office/drawing/2014/main" id="{16D8E8A4-89E7-CE5F-4D90-0385D27D5ED6}"/>
                    </a:ext>
                  </a:extLst>
                </p:cNvPr>
                <p:cNvGrpSpPr>
                  <a:grpSpLocks/>
                </p:cNvGrpSpPr>
                <p:nvPr/>
              </p:nvGrpSpPr>
              <p:grpSpPr bwMode="auto">
                <a:xfrm>
                  <a:off x="1066800" y="2438400"/>
                  <a:ext cx="91440" cy="536863"/>
                  <a:chOff x="3794101" y="3425537"/>
                  <a:chExt cx="91440" cy="536863"/>
                </a:xfrm>
              </p:grpSpPr>
              <p:grpSp>
                <p:nvGrpSpPr>
                  <p:cNvPr id="59524" name="Group 683">
                    <a:extLst>
                      <a:ext uri="{FF2B5EF4-FFF2-40B4-BE49-F238E27FC236}">
                        <a16:creationId xmlns:a16="http://schemas.microsoft.com/office/drawing/2014/main" id="{9A95F7F0-3894-CF0C-4C9B-91E37F72CE0C}"/>
                      </a:ext>
                    </a:extLst>
                  </p:cNvPr>
                  <p:cNvGrpSpPr>
                    <a:grpSpLocks/>
                  </p:cNvGrpSpPr>
                  <p:nvPr/>
                </p:nvGrpSpPr>
                <p:grpSpPr bwMode="auto">
                  <a:xfrm>
                    <a:off x="3817178" y="3619500"/>
                    <a:ext cx="45286" cy="228600"/>
                    <a:chOff x="3792424" y="3619500"/>
                    <a:chExt cx="45286" cy="228600"/>
                  </a:xfrm>
                </p:grpSpPr>
                <p:cxnSp>
                  <p:nvCxnSpPr>
                    <p:cNvPr id="687" name="Straight Connector 686">
                      <a:extLst>
                        <a:ext uri="{FF2B5EF4-FFF2-40B4-BE49-F238E27FC236}">
                          <a16:creationId xmlns:a16="http://schemas.microsoft.com/office/drawing/2014/main" id="{78A3AF14-0276-E672-D54F-A91DAB0C0F54}"/>
                        </a:ext>
                      </a:extLst>
                    </p:cNvPr>
                    <p:cNvCxnSpPr/>
                    <p:nvPr/>
                  </p:nvCxnSpPr>
                  <p:spPr>
                    <a:xfrm>
                      <a:off x="379246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B1674D1C-A9D1-06A5-5FBC-2B87330944E1}"/>
                        </a:ext>
                      </a:extLst>
                    </p:cNvPr>
                    <p:cNvCxnSpPr/>
                    <p:nvPr/>
                  </p:nvCxnSpPr>
                  <p:spPr>
                    <a:xfrm>
                      <a:off x="383691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85" name="Oval 684">
                    <a:extLst>
                      <a:ext uri="{FF2B5EF4-FFF2-40B4-BE49-F238E27FC236}">
                        <a16:creationId xmlns:a16="http://schemas.microsoft.com/office/drawing/2014/main" id="{546058C4-2827-2725-C665-EE755179FD91}"/>
                      </a:ext>
                    </a:extLst>
                  </p:cNvPr>
                  <p:cNvSpPr>
                    <a:spLocks noChangeArrowheads="1"/>
                  </p:cNvSpPr>
                  <p:nvPr/>
                </p:nvSpPr>
                <p:spPr bwMode="auto">
                  <a:xfrm>
                    <a:off x="3793409"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86" name="Oval 685">
                    <a:extLst>
                      <a:ext uri="{FF2B5EF4-FFF2-40B4-BE49-F238E27FC236}">
                        <a16:creationId xmlns:a16="http://schemas.microsoft.com/office/drawing/2014/main" id="{5C7D3BD5-709F-73A6-9183-76B5CC577C80}"/>
                      </a:ext>
                    </a:extLst>
                  </p:cNvPr>
                  <p:cNvSpPr>
                    <a:spLocks noChangeArrowheads="1"/>
                  </p:cNvSpPr>
                  <p:nvPr/>
                </p:nvSpPr>
                <p:spPr bwMode="auto">
                  <a:xfrm>
                    <a:off x="3793409"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509" name="Group 668">
                <a:extLst>
                  <a:ext uri="{FF2B5EF4-FFF2-40B4-BE49-F238E27FC236}">
                    <a16:creationId xmlns:a16="http://schemas.microsoft.com/office/drawing/2014/main" id="{3D102494-15DF-4C05-ACEF-14172FF95F20}"/>
                  </a:ext>
                </a:extLst>
              </p:cNvPr>
              <p:cNvGrpSpPr>
                <a:grpSpLocks/>
              </p:cNvGrpSpPr>
              <p:nvPr/>
            </p:nvGrpSpPr>
            <p:grpSpPr bwMode="auto">
              <a:xfrm>
                <a:off x="2541896" y="2434937"/>
                <a:ext cx="201304" cy="536863"/>
                <a:chOff x="1066800" y="2438400"/>
                <a:chExt cx="201304" cy="536863"/>
              </a:xfrm>
            </p:grpSpPr>
            <p:grpSp>
              <p:nvGrpSpPr>
                <p:cNvPr id="59510" name="Group 669">
                  <a:extLst>
                    <a:ext uri="{FF2B5EF4-FFF2-40B4-BE49-F238E27FC236}">
                      <a16:creationId xmlns:a16="http://schemas.microsoft.com/office/drawing/2014/main" id="{DF3E81FE-E47C-C83A-D9D3-BB9AA2ACD52D}"/>
                    </a:ext>
                  </a:extLst>
                </p:cNvPr>
                <p:cNvGrpSpPr>
                  <a:grpSpLocks/>
                </p:cNvGrpSpPr>
                <p:nvPr/>
              </p:nvGrpSpPr>
              <p:grpSpPr bwMode="auto">
                <a:xfrm>
                  <a:off x="1176664" y="2438400"/>
                  <a:ext cx="91440" cy="536863"/>
                  <a:chOff x="3794101" y="3425537"/>
                  <a:chExt cx="91440" cy="536863"/>
                </a:xfrm>
              </p:grpSpPr>
              <p:grpSp>
                <p:nvGrpSpPr>
                  <p:cNvPr id="59517" name="Group 676">
                    <a:extLst>
                      <a:ext uri="{FF2B5EF4-FFF2-40B4-BE49-F238E27FC236}">
                        <a16:creationId xmlns:a16="http://schemas.microsoft.com/office/drawing/2014/main" id="{87573C0C-7F47-17D9-420E-2E706DBE80DE}"/>
                      </a:ext>
                    </a:extLst>
                  </p:cNvPr>
                  <p:cNvGrpSpPr>
                    <a:grpSpLocks/>
                  </p:cNvGrpSpPr>
                  <p:nvPr/>
                </p:nvGrpSpPr>
                <p:grpSpPr bwMode="auto">
                  <a:xfrm>
                    <a:off x="3817178" y="3619500"/>
                    <a:ext cx="45286" cy="228600"/>
                    <a:chOff x="3792424" y="3619500"/>
                    <a:chExt cx="45286" cy="228600"/>
                  </a:xfrm>
                </p:grpSpPr>
                <p:cxnSp>
                  <p:nvCxnSpPr>
                    <p:cNvPr id="680" name="Straight Connector 679">
                      <a:extLst>
                        <a:ext uri="{FF2B5EF4-FFF2-40B4-BE49-F238E27FC236}">
                          <a16:creationId xmlns:a16="http://schemas.microsoft.com/office/drawing/2014/main" id="{0CDF0DD2-8B92-A3CF-7E27-ACB8FD11CC81}"/>
                        </a:ext>
                      </a:extLst>
                    </p:cNvPr>
                    <p:cNvCxnSpPr/>
                    <p:nvPr/>
                  </p:nvCxnSpPr>
                  <p:spPr>
                    <a:xfrm>
                      <a:off x="379252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a:extLst>
                        <a:ext uri="{FF2B5EF4-FFF2-40B4-BE49-F238E27FC236}">
                          <a16:creationId xmlns:a16="http://schemas.microsoft.com/office/drawing/2014/main" id="{CA29A030-0AA1-291B-B98A-04C767CD9A31}"/>
                        </a:ext>
                      </a:extLst>
                    </p:cNvPr>
                    <p:cNvCxnSpPr/>
                    <p:nvPr/>
                  </p:nvCxnSpPr>
                  <p:spPr>
                    <a:xfrm>
                      <a:off x="3836976"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8" name="Oval 677">
                    <a:extLst>
                      <a:ext uri="{FF2B5EF4-FFF2-40B4-BE49-F238E27FC236}">
                        <a16:creationId xmlns:a16="http://schemas.microsoft.com/office/drawing/2014/main" id="{DAA72BA7-387F-6684-E39D-2699BBF7445D}"/>
                      </a:ext>
                    </a:extLst>
                  </p:cNvPr>
                  <p:cNvSpPr>
                    <a:spLocks noChangeArrowheads="1"/>
                  </p:cNvSpPr>
                  <p:nvPr/>
                </p:nvSpPr>
                <p:spPr bwMode="auto">
                  <a:xfrm>
                    <a:off x="3793472"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79" name="Oval 678">
                    <a:extLst>
                      <a:ext uri="{FF2B5EF4-FFF2-40B4-BE49-F238E27FC236}">
                        <a16:creationId xmlns:a16="http://schemas.microsoft.com/office/drawing/2014/main" id="{DB9A5ECF-F60F-8309-D888-5621DAD8E8A6}"/>
                      </a:ext>
                    </a:extLst>
                  </p:cNvPr>
                  <p:cNvSpPr>
                    <a:spLocks noChangeArrowheads="1"/>
                  </p:cNvSpPr>
                  <p:nvPr/>
                </p:nvSpPr>
                <p:spPr bwMode="auto">
                  <a:xfrm>
                    <a:off x="3793472"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511" name="Group 670">
                  <a:extLst>
                    <a:ext uri="{FF2B5EF4-FFF2-40B4-BE49-F238E27FC236}">
                      <a16:creationId xmlns:a16="http://schemas.microsoft.com/office/drawing/2014/main" id="{3423593C-311B-1D8D-01D0-D2ACCE49B35C}"/>
                    </a:ext>
                  </a:extLst>
                </p:cNvPr>
                <p:cNvGrpSpPr>
                  <a:grpSpLocks/>
                </p:cNvGrpSpPr>
                <p:nvPr/>
              </p:nvGrpSpPr>
              <p:grpSpPr bwMode="auto">
                <a:xfrm>
                  <a:off x="1066800" y="2438400"/>
                  <a:ext cx="91440" cy="536863"/>
                  <a:chOff x="3794101" y="3425537"/>
                  <a:chExt cx="91440" cy="536863"/>
                </a:xfrm>
              </p:grpSpPr>
              <p:grpSp>
                <p:nvGrpSpPr>
                  <p:cNvPr id="59512" name="Group 671">
                    <a:extLst>
                      <a:ext uri="{FF2B5EF4-FFF2-40B4-BE49-F238E27FC236}">
                        <a16:creationId xmlns:a16="http://schemas.microsoft.com/office/drawing/2014/main" id="{75F6FE92-56EA-E913-4620-BAEDD2BDF8C6}"/>
                      </a:ext>
                    </a:extLst>
                  </p:cNvPr>
                  <p:cNvGrpSpPr>
                    <a:grpSpLocks/>
                  </p:cNvGrpSpPr>
                  <p:nvPr/>
                </p:nvGrpSpPr>
                <p:grpSpPr bwMode="auto">
                  <a:xfrm>
                    <a:off x="3817178" y="3619500"/>
                    <a:ext cx="45286" cy="228600"/>
                    <a:chOff x="3792424" y="3619500"/>
                    <a:chExt cx="45286" cy="228600"/>
                  </a:xfrm>
                </p:grpSpPr>
                <p:cxnSp>
                  <p:nvCxnSpPr>
                    <p:cNvPr id="675" name="Straight Connector 674">
                      <a:extLst>
                        <a:ext uri="{FF2B5EF4-FFF2-40B4-BE49-F238E27FC236}">
                          <a16:creationId xmlns:a16="http://schemas.microsoft.com/office/drawing/2014/main" id="{C1171F75-0393-ECE7-F55D-9E1B8C73AE8F}"/>
                        </a:ext>
                      </a:extLst>
                    </p:cNvPr>
                    <p:cNvCxnSpPr/>
                    <p:nvPr/>
                  </p:nvCxnSpPr>
                  <p:spPr>
                    <a:xfrm>
                      <a:off x="3792862"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D21384D7-6770-48A2-562E-90246661B061}"/>
                        </a:ext>
                      </a:extLst>
                    </p:cNvPr>
                    <p:cNvCxnSpPr/>
                    <p:nvPr/>
                  </p:nvCxnSpPr>
                  <p:spPr>
                    <a:xfrm>
                      <a:off x="3837309"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73" name="Oval 672">
                    <a:extLst>
                      <a:ext uri="{FF2B5EF4-FFF2-40B4-BE49-F238E27FC236}">
                        <a16:creationId xmlns:a16="http://schemas.microsoft.com/office/drawing/2014/main" id="{A63F238E-0527-8A12-2F1C-99D02BFC2407}"/>
                      </a:ext>
                    </a:extLst>
                  </p:cNvPr>
                  <p:cNvSpPr>
                    <a:spLocks noChangeArrowheads="1"/>
                  </p:cNvSpPr>
                  <p:nvPr/>
                </p:nvSpPr>
                <p:spPr bwMode="auto">
                  <a:xfrm>
                    <a:off x="3793806"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674" name="Oval 673">
                    <a:extLst>
                      <a:ext uri="{FF2B5EF4-FFF2-40B4-BE49-F238E27FC236}">
                        <a16:creationId xmlns:a16="http://schemas.microsoft.com/office/drawing/2014/main" id="{0A206500-E799-55BB-F537-0C52E96682D9}"/>
                      </a:ext>
                    </a:extLst>
                  </p:cNvPr>
                  <p:cNvSpPr>
                    <a:spLocks noChangeArrowheads="1"/>
                  </p:cNvSpPr>
                  <p:nvPr/>
                </p:nvSpPr>
                <p:spPr bwMode="auto">
                  <a:xfrm>
                    <a:off x="3793806"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grpSp>
          <p:nvGrpSpPr>
            <p:cNvPr id="59462" name="Group 11">
              <a:extLst>
                <a:ext uri="{FF2B5EF4-FFF2-40B4-BE49-F238E27FC236}">
                  <a16:creationId xmlns:a16="http://schemas.microsoft.com/office/drawing/2014/main" id="{551BC2A4-D96A-0CE6-7243-F5C336004807}"/>
                </a:ext>
              </a:extLst>
            </p:cNvPr>
            <p:cNvGrpSpPr>
              <a:grpSpLocks/>
            </p:cNvGrpSpPr>
            <p:nvPr/>
          </p:nvGrpSpPr>
          <p:grpSpPr bwMode="auto">
            <a:xfrm>
              <a:off x="54538" y="2434937"/>
              <a:ext cx="622760" cy="536863"/>
              <a:chOff x="210966" y="1680261"/>
              <a:chExt cx="622760" cy="536863"/>
            </a:xfrm>
          </p:grpSpPr>
          <p:grpSp>
            <p:nvGrpSpPr>
              <p:cNvPr id="59463" name="Group 836">
                <a:extLst>
                  <a:ext uri="{FF2B5EF4-FFF2-40B4-BE49-F238E27FC236}">
                    <a16:creationId xmlns:a16="http://schemas.microsoft.com/office/drawing/2014/main" id="{41D5D723-5443-0CEE-AA30-64B8C753634B}"/>
                  </a:ext>
                </a:extLst>
              </p:cNvPr>
              <p:cNvGrpSpPr>
                <a:grpSpLocks/>
              </p:cNvGrpSpPr>
              <p:nvPr/>
            </p:nvGrpSpPr>
            <p:grpSpPr bwMode="auto">
              <a:xfrm>
                <a:off x="210966" y="1680261"/>
                <a:ext cx="201304" cy="536863"/>
                <a:chOff x="1066800" y="2438400"/>
                <a:chExt cx="201304" cy="536863"/>
              </a:xfrm>
            </p:grpSpPr>
            <p:grpSp>
              <p:nvGrpSpPr>
                <p:cNvPr id="59490" name="Group 928">
                  <a:extLst>
                    <a:ext uri="{FF2B5EF4-FFF2-40B4-BE49-F238E27FC236}">
                      <a16:creationId xmlns:a16="http://schemas.microsoft.com/office/drawing/2014/main" id="{EF41636B-33E3-7251-6A13-747CD854837E}"/>
                    </a:ext>
                  </a:extLst>
                </p:cNvPr>
                <p:cNvGrpSpPr>
                  <a:grpSpLocks/>
                </p:cNvGrpSpPr>
                <p:nvPr/>
              </p:nvGrpSpPr>
              <p:grpSpPr bwMode="auto">
                <a:xfrm>
                  <a:off x="1176664" y="2438400"/>
                  <a:ext cx="91440" cy="536863"/>
                  <a:chOff x="3794101" y="3425537"/>
                  <a:chExt cx="91440" cy="536863"/>
                </a:xfrm>
              </p:grpSpPr>
              <p:grpSp>
                <p:nvGrpSpPr>
                  <p:cNvPr id="59497" name="Group 935">
                    <a:extLst>
                      <a:ext uri="{FF2B5EF4-FFF2-40B4-BE49-F238E27FC236}">
                        <a16:creationId xmlns:a16="http://schemas.microsoft.com/office/drawing/2014/main" id="{25D99456-3C33-965E-F7BE-781956E80257}"/>
                      </a:ext>
                    </a:extLst>
                  </p:cNvPr>
                  <p:cNvGrpSpPr>
                    <a:grpSpLocks/>
                  </p:cNvGrpSpPr>
                  <p:nvPr/>
                </p:nvGrpSpPr>
                <p:grpSpPr bwMode="auto">
                  <a:xfrm>
                    <a:off x="3817178" y="3619500"/>
                    <a:ext cx="45286" cy="228600"/>
                    <a:chOff x="3792424" y="3619500"/>
                    <a:chExt cx="45286" cy="228600"/>
                  </a:xfrm>
                </p:grpSpPr>
                <p:cxnSp>
                  <p:nvCxnSpPr>
                    <p:cNvPr id="939" name="Straight Connector 938">
                      <a:extLst>
                        <a:ext uri="{FF2B5EF4-FFF2-40B4-BE49-F238E27FC236}">
                          <a16:creationId xmlns:a16="http://schemas.microsoft.com/office/drawing/2014/main" id="{5D5B66E1-B3B3-2C33-0A5D-F267700C5E3C}"/>
                        </a:ext>
                      </a:extLst>
                    </p:cNvPr>
                    <p:cNvCxnSpPr/>
                    <p:nvPr/>
                  </p:nvCxnSpPr>
                  <p:spPr>
                    <a:xfrm>
                      <a:off x="379282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0" name="Straight Connector 939">
                      <a:extLst>
                        <a:ext uri="{FF2B5EF4-FFF2-40B4-BE49-F238E27FC236}">
                          <a16:creationId xmlns:a16="http://schemas.microsoft.com/office/drawing/2014/main" id="{8BB39C5E-DBF4-7FCE-6473-24F67E075E2C}"/>
                        </a:ext>
                      </a:extLst>
                    </p:cNvPr>
                    <p:cNvCxnSpPr/>
                    <p:nvPr/>
                  </p:nvCxnSpPr>
                  <p:spPr>
                    <a:xfrm>
                      <a:off x="383727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7" name="Oval 936">
                    <a:extLst>
                      <a:ext uri="{FF2B5EF4-FFF2-40B4-BE49-F238E27FC236}">
                        <a16:creationId xmlns:a16="http://schemas.microsoft.com/office/drawing/2014/main" id="{663A2BD8-CD2B-4C78-5993-53C1F351A01C}"/>
                      </a:ext>
                    </a:extLst>
                  </p:cNvPr>
                  <p:cNvSpPr>
                    <a:spLocks noChangeArrowheads="1"/>
                  </p:cNvSpPr>
                  <p:nvPr/>
                </p:nvSpPr>
                <p:spPr bwMode="auto">
                  <a:xfrm>
                    <a:off x="3793768"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938" name="Oval 937">
                    <a:extLst>
                      <a:ext uri="{FF2B5EF4-FFF2-40B4-BE49-F238E27FC236}">
                        <a16:creationId xmlns:a16="http://schemas.microsoft.com/office/drawing/2014/main" id="{74A58F0B-A02C-5D29-C4EF-AC3FE7C52C2D}"/>
                      </a:ext>
                    </a:extLst>
                  </p:cNvPr>
                  <p:cNvSpPr>
                    <a:spLocks noChangeArrowheads="1"/>
                  </p:cNvSpPr>
                  <p:nvPr/>
                </p:nvSpPr>
                <p:spPr bwMode="auto">
                  <a:xfrm>
                    <a:off x="3793768"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491" name="Group 929">
                  <a:extLst>
                    <a:ext uri="{FF2B5EF4-FFF2-40B4-BE49-F238E27FC236}">
                      <a16:creationId xmlns:a16="http://schemas.microsoft.com/office/drawing/2014/main" id="{8D1F07FD-4A4B-CA58-2B13-87A2AF4CC0CE}"/>
                    </a:ext>
                  </a:extLst>
                </p:cNvPr>
                <p:cNvGrpSpPr>
                  <a:grpSpLocks/>
                </p:cNvGrpSpPr>
                <p:nvPr/>
              </p:nvGrpSpPr>
              <p:grpSpPr bwMode="auto">
                <a:xfrm>
                  <a:off x="1066800" y="2438400"/>
                  <a:ext cx="91440" cy="536863"/>
                  <a:chOff x="3794101" y="3425537"/>
                  <a:chExt cx="91440" cy="536863"/>
                </a:xfrm>
              </p:grpSpPr>
              <p:grpSp>
                <p:nvGrpSpPr>
                  <p:cNvPr id="59492" name="Group 930">
                    <a:extLst>
                      <a:ext uri="{FF2B5EF4-FFF2-40B4-BE49-F238E27FC236}">
                        <a16:creationId xmlns:a16="http://schemas.microsoft.com/office/drawing/2014/main" id="{A5C02634-DB2C-2375-C614-9008FE7D1789}"/>
                      </a:ext>
                    </a:extLst>
                  </p:cNvPr>
                  <p:cNvGrpSpPr>
                    <a:grpSpLocks/>
                  </p:cNvGrpSpPr>
                  <p:nvPr/>
                </p:nvGrpSpPr>
                <p:grpSpPr bwMode="auto">
                  <a:xfrm>
                    <a:off x="3817178" y="3619500"/>
                    <a:ext cx="45286" cy="228600"/>
                    <a:chOff x="3792424" y="3619500"/>
                    <a:chExt cx="45286" cy="228600"/>
                  </a:xfrm>
                </p:grpSpPr>
                <p:cxnSp>
                  <p:nvCxnSpPr>
                    <p:cNvPr id="934" name="Straight Connector 933">
                      <a:extLst>
                        <a:ext uri="{FF2B5EF4-FFF2-40B4-BE49-F238E27FC236}">
                          <a16:creationId xmlns:a16="http://schemas.microsoft.com/office/drawing/2014/main" id="{2365367F-388A-31B5-8BA9-8DB434368CD4}"/>
                        </a:ext>
                      </a:extLst>
                    </p:cNvPr>
                    <p:cNvCxnSpPr/>
                    <p:nvPr/>
                  </p:nvCxnSpPr>
                  <p:spPr>
                    <a:xfrm>
                      <a:off x="379315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id="{63B388E1-1AC9-A301-5E29-65E9AAD91657}"/>
                        </a:ext>
                      </a:extLst>
                    </p:cNvPr>
                    <p:cNvCxnSpPr/>
                    <p:nvPr/>
                  </p:nvCxnSpPr>
                  <p:spPr>
                    <a:xfrm>
                      <a:off x="3837605"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2" name="Oval 931">
                    <a:extLst>
                      <a:ext uri="{FF2B5EF4-FFF2-40B4-BE49-F238E27FC236}">
                        <a16:creationId xmlns:a16="http://schemas.microsoft.com/office/drawing/2014/main" id="{4868823E-E362-EAEB-DAD0-65839D9BAD50}"/>
                      </a:ext>
                    </a:extLst>
                  </p:cNvPr>
                  <p:cNvSpPr>
                    <a:spLocks noChangeArrowheads="1"/>
                  </p:cNvSpPr>
                  <p:nvPr/>
                </p:nvSpPr>
                <p:spPr bwMode="auto">
                  <a:xfrm>
                    <a:off x="3794101" y="342553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933" name="Oval 932">
                    <a:extLst>
                      <a:ext uri="{FF2B5EF4-FFF2-40B4-BE49-F238E27FC236}">
                        <a16:creationId xmlns:a16="http://schemas.microsoft.com/office/drawing/2014/main" id="{139AC943-7673-B5D1-89D0-DD705E0E8E43}"/>
                      </a:ext>
                    </a:extLst>
                  </p:cNvPr>
                  <p:cNvSpPr>
                    <a:spLocks noChangeArrowheads="1"/>
                  </p:cNvSpPr>
                  <p:nvPr/>
                </p:nvSpPr>
                <p:spPr bwMode="auto">
                  <a:xfrm>
                    <a:off x="3794101" y="3733677"/>
                    <a:ext cx="92069"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464" name="Group 837">
                <a:extLst>
                  <a:ext uri="{FF2B5EF4-FFF2-40B4-BE49-F238E27FC236}">
                    <a16:creationId xmlns:a16="http://schemas.microsoft.com/office/drawing/2014/main" id="{77924AF1-6CB6-0912-258E-8BAA87F3858F}"/>
                  </a:ext>
                </a:extLst>
              </p:cNvPr>
              <p:cNvGrpSpPr>
                <a:grpSpLocks/>
              </p:cNvGrpSpPr>
              <p:nvPr/>
            </p:nvGrpSpPr>
            <p:grpSpPr bwMode="auto">
              <a:xfrm>
                <a:off x="421694" y="1680261"/>
                <a:ext cx="201304" cy="536863"/>
                <a:chOff x="1066800" y="2438400"/>
                <a:chExt cx="201304" cy="536863"/>
              </a:xfrm>
            </p:grpSpPr>
            <p:grpSp>
              <p:nvGrpSpPr>
                <p:cNvPr id="59478" name="Group 916">
                  <a:extLst>
                    <a:ext uri="{FF2B5EF4-FFF2-40B4-BE49-F238E27FC236}">
                      <a16:creationId xmlns:a16="http://schemas.microsoft.com/office/drawing/2014/main" id="{D482118C-9C5F-9541-77F6-68D325750A07}"/>
                    </a:ext>
                  </a:extLst>
                </p:cNvPr>
                <p:cNvGrpSpPr>
                  <a:grpSpLocks/>
                </p:cNvGrpSpPr>
                <p:nvPr/>
              </p:nvGrpSpPr>
              <p:grpSpPr bwMode="auto">
                <a:xfrm>
                  <a:off x="1176664" y="2438400"/>
                  <a:ext cx="91440" cy="536863"/>
                  <a:chOff x="3794101" y="3425537"/>
                  <a:chExt cx="91440" cy="536863"/>
                </a:xfrm>
              </p:grpSpPr>
              <p:grpSp>
                <p:nvGrpSpPr>
                  <p:cNvPr id="59485" name="Group 923">
                    <a:extLst>
                      <a:ext uri="{FF2B5EF4-FFF2-40B4-BE49-F238E27FC236}">
                        <a16:creationId xmlns:a16="http://schemas.microsoft.com/office/drawing/2014/main" id="{DBBBF270-3EEE-5012-1C06-FBD9964F4BD1}"/>
                      </a:ext>
                    </a:extLst>
                  </p:cNvPr>
                  <p:cNvGrpSpPr>
                    <a:grpSpLocks/>
                  </p:cNvGrpSpPr>
                  <p:nvPr/>
                </p:nvGrpSpPr>
                <p:grpSpPr bwMode="auto">
                  <a:xfrm>
                    <a:off x="3817178" y="3619500"/>
                    <a:ext cx="45286" cy="228600"/>
                    <a:chOff x="3792424" y="3619500"/>
                    <a:chExt cx="45286" cy="228600"/>
                  </a:xfrm>
                </p:grpSpPr>
                <p:cxnSp>
                  <p:nvCxnSpPr>
                    <p:cNvPr id="927" name="Straight Connector 926">
                      <a:extLst>
                        <a:ext uri="{FF2B5EF4-FFF2-40B4-BE49-F238E27FC236}">
                          <a16:creationId xmlns:a16="http://schemas.microsoft.com/office/drawing/2014/main" id="{EAE75468-CFBA-2D91-A659-120B136E95C7}"/>
                        </a:ext>
                      </a:extLst>
                    </p:cNvPr>
                    <p:cNvCxnSpPr/>
                    <p:nvPr/>
                  </p:nvCxnSpPr>
                  <p:spPr>
                    <a:xfrm>
                      <a:off x="3778934"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a:extLst>
                        <a:ext uri="{FF2B5EF4-FFF2-40B4-BE49-F238E27FC236}">
                          <a16:creationId xmlns:a16="http://schemas.microsoft.com/office/drawing/2014/main" id="{C2370434-DECE-0F46-EF48-6A9823D0E737}"/>
                        </a:ext>
                      </a:extLst>
                    </p:cNvPr>
                    <p:cNvCxnSpPr/>
                    <p:nvPr/>
                  </p:nvCxnSpPr>
                  <p:spPr>
                    <a:xfrm>
                      <a:off x="383766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5" name="Oval 924">
                    <a:extLst>
                      <a:ext uri="{FF2B5EF4-FFF2-40B4-BE49-F238E27FC236}">
                        <a16:creationId xmlns:a16="http://schemas.microsoft.com/office/drawing/2014/main" id="{1C29E747-3A76-4A88-8A66-903DE11355A9}"/>
                      </a:ext>
                    </a:extLst>
                  </p:cNvPr>
                  <p:cNvSpPr>
                    <a:spLocks noChangeArrowheads="1"/>
                  </p:cNvSpPr>
                  <p:nvPr/>
                </p:nvSpPr>
                <p:spPr bwMode="auto">
                  <a:xfrm>
                    <a:off x="3794164" y="3425537"/>
                    <a:ext cx="80958"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926" name="Oval 925">
                    <a:extLst>
                      <a:ext uri="{FF2B5EF4-FFF2-40B4-BE49-F238E27FC236}">
                        <a16:creationId xmlns:a16="http://schemas.microsoft.com/office/drawing/2014/main" id="{5A2F52D5-64B2-3B46-2239-395877D3813B}"/>
                      </a:ext>
                    </a:extLst>
                  </p:cNvPr>
                  <p:cNvSpPr>
                    <a:spLocks noChangeArrowheads="1"/>
                  </p:cNvSpPr>
                  <p:nvPr/>
                </p:nvSpPr>
                <p:spPr bwMode="auto">
                  <a:xfrm>
                    <a:off x="3794164" y="3733677"/>
                    <a:ext cx="80958"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479" name="Group 917">
                  <a:extLst>
                    <a:ext uri="{FF2B5EF4-FFF2-40B4-BE49-F238E27FC236}">
                      <a16:creationId xmlns:a16="http://schemas.microsoft.com/office/drawing/2014/main" id="{6C5FEF6D-56F3-6DE3-789B-A261D9947C84}"/>
                    </a:ext>
                  </a:extLst>
                </p:cNvPr>
                <p:cNvGrpSpPr>
                  <a:grpSpLocks/>
                </p:cNvGrpSpPr>
                <p:nvPr/>
              </p:nvGrpSpPr>
              <p:grpSpPr bwMode="auto">
                <a:xfrm>
                  <a:off x="1066800" y="2438400"/>
                  <a:ext cx="91440" cy="536863"/>
                  <a:chOff x="3794101" y="3425537"/>
                  <a:chExt cx="91440" cy="536863"/>
                </a:xfrm>
              </p:grpSpPr>
              <p:grpSp>
                <p:nvGrpSpPr>
                  <p:cNvPr id="59480" name="Group 918">
                    <a:extLst>
                      <a:ext uri="{FF2B5EF4-FFF2-40B4-BE49-F238E27FC236}">
                        <a16:creationId xmlns:a16="http://schemas.microsoft.com/office/drawing/2014/main" id="{2C4C0421-BE1E-0BBB-FDA0-727A5C1D6DEE}"/>
                      </a:ext>
                    </a:extLst>
                  </p:cNvPr>
                  <p:cNvGrpSpPr>
                    <a:grpSpLocks/>
                  </p:cNvGrpSpPr>
                  <p:nvPr/>
                </p:nvGrpSpPr>
                <p:grpSpPr bwMode="auto">
                  <a:xfrm>
                    <a:off x="3817178" y="3619500"/>
                    <a:ext cx="45286" cy="228600"/>
                    <a:chOff x="3792424" y="3619500"/>
                    <a:chExt cx="45286" cy="228600"/>
                  </a:xfrm>
                </p:grpSpPr>
                <p:cxnSp>
                  <p:nvCxnSpPr>
                    <p:cNvPr id="922" name="Straight Connector 921">
                      <a:extLst>
                        <a:ext uri="{FF2B5EF4-FFF2-40B4-BE49-F238E27FC236}">
                          <a16:creationId xmlns:a16="http://schemas.microsoft.com/office/drawing/2014/main" id="{202445A2-3982-63A1-750D-B1152C4DC06D}"/>
                        </a:ext>
                      </a:extLst>
                    </p:cNvPr>
                    <p:cNvCxnSpPr/>
                    <p:nvPr/>
                  </p:nvCxnSpPr>
                  <p:spPr>
                    <a:xfrm>
                      <a:off x="3791967"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3" name="Straight Connector 922">
                      <a:extLst>
                        <a:ext uri="{FF2B5EF4-FFF2-40B4-BE49-F238E27FC236}">
                          <a16:creationId xmlns:a16="http://schemas.microsoft.com/office/drawing/2014/main" id="{27827D7F-0B72-D4F0-5B38-AE8ECB87ADEE}"/>
                        </a:ext>
                      </a:extLst>
                    </p:cNvPr>
                    <p:cNvCxnSpPr/>
                    <p:nvPr/>
                  </p:nvCxnSpPr>
                  <p:spPr>
                    <a:xfrm>
                      <a:off x="3838001"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20" name="Oval 919">
                    <a:extLst>
                      <a:ext uri="{FF2B5EF4-FFF2-40B4-BE49-F238E27FC236}">
                        <a16:creationId xmlns:a16="http://schemas.microsoft.com/office/drawing/2014/main" id="{F22AF56E-F5FC-2DCF-E717-7D3900374EF5}"/>
                      </a:ext>
                    </a:extLst>
                  </p:cNvPr>
                  <p:cNvSpPr>
                    <a:spLocks noChangeArrowheads="1"/>
                  </p:cNvSpPr>
                  <p:nvPr/>
                </p:nvSpPr>
                <p:spPr bwMode="auto">
                  <a:xfrm>
                    <a:off x="3794498" y="3425537"/>
                    <a:ext cx="90481"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921" name="Oval 920">
                    <a:extLst>
                      <a:ext uri="{FF2B5EF4-FFF2-40B4-BE49-F238E27FC236}">
                        <a16:creationId xmlns:a16="http://schemas.microsoft.com/office/drawing/2014/main" id="{D67D4E26-98B6-8675-719C-0B9298EE0FE7}"/>
                      </a:ext>
                    </a:extLst>
                  </p:cNvPr>
                  <p:cNvSpPr>
                    <a:spLocks noChangeArrowheads="1"/>
                  </p:cNvSpPr>
                  <p:nvPr/>
                </p:nvSpPr>
                <p:spPr bwMode="auto">
                  <a:xfrm>
                    <a:off x="3794498" y="3733677"/>
                    <a:ext cx="90481"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nvGrpSpPr>
              <p:cNvPr id="59465" name="Group 838">
                <a:extLst>
                  <a:ext uri="{FF2B5EF4-FFF2-40B4-BE49-F238E27FC236}">
                    <a16:creationId xmlns:a16="http://schemas.microsoft.com/office/drawing/2014/main" id="{E2FDD0D7-2DCC-8998-0E29-8000AE5C4A4D}"/>
                  </a:ext>
                </a:extLst>
              </p:cNvPr>
              <p:cNvGrpSpPr>
                <a:grpSpLocks/>
              </p:cNvGrpSpPr>
              <p:nvPr/>
            </p:nvGrpSpPr>
            <p:grpSpPr bwMode="auto">
              <a:xfrm>
                <a:off x="632422" y="1680261"/>
                <a:ext cx="201304" cy="536863"/>
                <a:chOff x="1066800" y="2438400"/>
                <a:chExt cx="201304" cy="536863"/>
              </a:xfrm>
            </p:grpSpPr>
            <p:grpSp>
              <p:nvGrpSpPr>
                <p:cNvPr id="59466" name="Group 904">
                  <a:extLst>
                    <a:ext uri="{FF2B5EF4-FFF2-40B4-BE49-F238E27FC236}">
                      <a16:creationId xmlns:a16="http://schemas.microsoft.com/office/drawing/2014/main" id="{AF98A4DF-2447-5DE0-7531-F4901FE02BFB}"/>
                    </a:ext>
                  </a:extLst>
                </p:cNvPr>
                <p:cNvGrpSpPr>
                  <a:grpSpLocks/>
                </p:cNvGrpSpPr>
                <p:nvPr/>
              </p:nvGrpSpPr>
              <p:grpSpPr bwMode="auto">
                <a:xfrm>
                  <a:off x="1176664" y="2438400"/>
                  <a:ext cx="91440" cy="536863"/>
                  <a:chOff x="3794101" y="3425537"/>
                  <a:chExt cx="91440" cy="536863"/>
                </a:xfrm>
              </p:grpSpPr>
              <p:grpSp>
                <p:nvGrpSpPr>
                  <p:cNvPr id="59473" name="Group 911">
                    <a:extLst>
                      <a:ext uri="{FF2B5EF4-FFF2-40B4-BE49-F238E27FC236}">
                        <a16:creationId xmlns:a16="http://schemas.microsoft.com/office/drawing/2014/main" id="{6FCAB920-A0F5-0163-440F-80C069DF6B19}"/>
                      </a:ext>
                    </a:extLst>
                  </p:cNvPr>
                  <p:cNvGrpSpPr>
                    <a:grpSpLocks/>
                  </p:cNvGrpSpPr>
                  <p:nvPr/>
                </p:nvGrpSpPr>
                <p:grpSpPr bwMode="auto">
                  <a:xfrm>
                    <a:off x="3817178" y="3619500"/>
                    <a:ext cx="45286" cy="228600"/>
                    <a:chOff x="3792424" y="3619500"/>
                    <a:chExt cx="45286" cy="228600"/>
                  </a:xfrm>
                </p:grpSpPr>
                <p:cxnSp>
                  <p:nvCxnSpPr>
                    <p:cNvPr id="915" name="Straight Connector 914">
                      <a:extLst>
                        <a:ext uri="{FF2B5EF4-FFF2-40B4-BE49-F238E27FC236}">
                          <a16:creationId xmlns:a16="http://schemas.microsoft.com/office/drawing/2014/main" id="{2D9ACB8E-8EEB-D6A5-88EA-7F7AE7B72B12}"/>
                        </a:ext>
                      </a:extLst>
                    </p:cNvPr>
                    <p:cNvCxnSpPr/>
                    <p:nvPr/>
                  </p:nvCxnSpPr>
                  <p:spPr>
                    <a:xfrm>
                      <a:off x="379203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6" name="Straight Connector 915">
                      <a:extLst>
                        <a:ext uri="{FF2B5EF4-FFF2-40B4-BE49-F238E27FC236}">
                          <a16:creationId xmlns:a16="http://schemas.microsoft.com/office/drawing/2014/main" id="{E487BCD2-5662-5E6B-FB5F-E48A80396849}"/>
                        </a:ext>
                      </a:extLst>
                    </p:cNvPr>
                    <p:cNvCxnSpPr/>
                    <p:nvPr/>
                  </p:nvCxnSpPr>
                  <p:spPr>
                    <a:xfrm>
                      <a:off x="3823778"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13" name="Oval 912">
                    <a:extLst>
                      <a:ext uri="{FF2B5EF4-FFF2-40B4-BE49-F238E27FC236}">
                        <a16:creationId xmlns:a16="http://schemas.microsoft.com/office/drawing/2014/main" id="{0F1EB289-2BAA-8684-E21F-FDB4DAD2DFB8}"/>
                      </a:ext>
                    </a:extLst>
                  </p:cNvPr>
                  <p:cNvSpPr>
                    <a:spLocks noChangeArrowheads="1"/>
                  </p:cNvSpPr>
                  <p:nvPr/>
                </p:nvSpPr>
                <p:spPr bwMode="auto">
                  <a:xfrm>
                    <a:off x="3783449"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914" name="Oval 913">
                    <a:extLst>
                      <a:ext uri="{FF2B5EF4-FFF2-40B4-BE49-F238E27FC236}">
                        <a16:creationId xmlns:a16="http://schemas.microsoft.com/office/drawing/2014/main" id="{E4BCB85F-18C5-D28E-0D46-A84E1D0AD618}"/>
                      </a:ext>
                    </a:extLst>
                  </p:cNvPr>
                  <p:cNvSpPr>
                    <a:spLocks noChangeArrowheads="1"/>
                  </p:cNvSpPr>
                  <p:nvPr/>
                </p:nvSpPr>
                <p:spPr bwMode="auto">
                  <a:xfrm>
                    <a:off x="3783449"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nvGrpSpPr>
                <p:cNvPr id="59467" name="Group 905">
                  <a:extLst>
                    <a:ext uri="{FF2B5EF4-FFF2-40B4-BE49-F238E27FC236}">
                      <a16:creationId xmlns:a16="http://schemas.microsoft.com/office/drawing/2014/main" id="{CC23F961-F3E5-FAE3-02CB-5304F8B1CDD8}"/>
                    </a:ext>
                  </a:extLst>
                </p:cNvPr>
                <p:cNvGrpSpPr>
                  <a:grpSpLocks/>
                </p:cNvGrpSpPr>
                <p:nvPr/>
              </p:nvGrpSpPr>
              <p:grpSpPr bwMode="auto">
                <a:xfrm>
                  <a:off x="1066800" y="2438400"/>
                  <a:ext cx="91440" cy="536863"/>
                  <a:chOff x="3794101" y="3425537"/>
                  <a:chExt cx="91440" cy="536863"/>
                </a:xfrm>
              </p:grpSpPr>
              <p:grpSp>
                <p:nvGrpSpPr>
                  <p:cNvPr id="59468" name="Group 906">
                    <a:extLst>
                      <a:ext uri="{FF2B5EF4-FFF2-40B4-BE49-F238E27FC236}">
                        <a16:creationId xmlns:a16="http://schemas.microsoft.com/office/drawing/2014/main" id="{268C8063-5358-B7B1-72A0-EDE97BEAB894}"/>
                      </a:ext>
                    </a:extLst>
                  </p:cNvPr>
                  <p:cNvGrpSpPr>
                    <a:grpSpLocks/>
                  </p:cNvGrpSpPr>
                  <p:nvPr/>
                </p:nvGrpSpPr>
                <p:grpSpPr bwMode="auto">
                  <a:xfrm>
                    <a:off x="3817178" y="3619500"/>
                    <a:ext cx="45286" cy="228600"/>
                    <a:chOff x="3792424" y="3619500"/>
                    <a:chExt cx="45286" cy="228600"/>
                  </a:xfrm>
                </p:grpSpPr>
                <p:cxnSp>
                  <p:nvCxnSpPr>
                    <p:cNvPr id="910" name="Straight Connector 909">
                      <a:extLst>
                        <a:ext uri="{FF2B5EF4-FFF2-40B4-BE49-F238E27FC236}">
                          <a16:creationId xmlns:a16="http://schemas.microsoft.com/office/drawing/2014/main" id="{291A2614-C948-92A5-C410-29005CDA7F58}"/>
                        </a:ext>
                      </a:extLst>
                    </p:cNvPr>
                    <p:cNvCxnSpPr/>
                    <p:nvPr/>
                  </p:nvCxnSpPr>
                  <p:spPr>
                    <a:xfrm>
                      <a:off x="3792363"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1" name="Straight Connector 910">
                      <a:extLst>
                        <a:ext uri="{FF2B5EF4-FFF2-40B4-BE49-F238E27FC236}">
                          <a16:creationId xmlns:a16="http://schemas.microsoft.com/office/drawing/2014/main" id="{CA3B3A15-E8D7-6952-25C9-80D8FAA36644}"/>
                        </a:ext>
                      </a:extLst>
                    </p:cNvPr>
                    <p:cNvCxnSpPr/>
                    <p:nvPr/>
                  </p:nvCxnSpPr>
                  <p:spPr>
                    <a:xfrm>
                      <a:off x="3830460" y="3619316"/>
                      <a:ext cx="0" cy="22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08" name="Oval 907">
                    <a:extLst>
                      <a:ext uri="{FF2B5EF4-FFF2-40B4-BE49-F238E27FC236}">
                        <a16:creationId xmlns:a16="http://schemas.microsoft.com/office/drawing/2014/main" id="{5EE40A60-388F-E6CC-D200-FE1BAD3B873F}"/>
                      </a:ext>
                    </a:extLst>
                  </p:cNvPr>
                  <p:cNvSpPr>
                    <a:spLocks noChangeArrowheads="1"/>
                  </p:cNvSpPr>
                  <p:nvPr/>
                </p:nvSpPr>
                <p:spPr bwMode="auto">
                  <a:xfrm>
                    <a:off x="3783783" y="342553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909" name="Oval 908">
                    <a:extLst>
                      <a:ext uri="{FF2B5EF4-FFF2-40B4-BE49-F238E27FC236}">
                        <a16:creationId xmlns:a16="http://schemas.microsoft.com/office/drawing/2014/main" id="{06B38296-0869-E655-43A8-1C9BD175DBD4}"/>
                      </a:ext>
                    </a:extLst>
                  </p:cNvPr>
                  <p:cNvSpPr>
                    <a:spLocks noChangeArrowheads="1"/>
                  </p:cNvSpPr>
                  <p:nvPr/>
                </p:nvSpPr>
                <p:spPr bwMode="auto">
                  <a:xfrm>
                    <a:off x="3783783" y="3733677"/>
                    <a:ext cx="101593" cy="228723"/>
                  </a:xfrm>
                  <a:prstGeom prst="ellipse">
                    <a:avLst/>
                  </a:prstGeom>
                  <a:gradFill rotWithShape="1">
                    <a:gsLst>
                      <a:gs pos="0">
                        <a:srgbClr val="EDEDED"/>
                      </a:gs>
                      <a:gs pos="64999">
                        <a:srgbClr val="D0D0D0"/>
                      </a:gs>
                      <a:gs pos="100000">
                        <a:srgbClr val="BCBCBC"/>
                      </a:gs>
                    </a:gsLst>
                    <a:lin ang="5400000" scaled="1"/>
                  </a:gradFill>
                  <a:ln w="9525">
                    <a:solidFill>
                      <a:srgbClr val="000000"/>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grpSp>
          </p:grpSp>
        </p:grpSp>
      </p:grpSp>
      <p:grpSp>
        <p:nvGrpSpPr>
          <p:cNvPr id="59397" name="Group 15">
            <a:extLst>
              <a:ext uri="{FF2B5EF4-FFF2-40B4-BE49-F238E27FC236}">
                <a16:creationId xmlns:a16="http://schemas.microsoft.com/office/drawing/2014/main" id="{C37AA1E2-E183-072E-3693-E3D8EBACDA96}"/>
              </a:ext>
            </a:extLst>
          </p:cNvPr>
          <p:cNvGrpSpPr>
            <a:grpSpLocks/>
          </p:cNvGrpSpPr>
          <p:nvPr/>
        </p:nvGrpSpPr>
        <p:grpSpPr bwMode="auto">
          <a:xfrm>
            <a:off x="5805439" y="1119033"/>
            <a:ext cx="479074" cy="1515977"/>
            <a:chOff x="6814236" y="1529303"/>
            <a:chExt cx="638027" cy="2019066"/>
          </a:xfrm>
        </p:grpSpPr>
        <p:grpSp>
          <p:nvGrpSpPr>
            <p:cNvPr id="59453" name="Group 769">
              <a:extLst>
                <a:ext uri="{FF2B5EF4-FFF2-40B4-BE49-F238E27FC236}">
                  <a16:creationId xmlns:a16="http://schemas.microsoft.com/office/drawing/2014/main" id="{14E40CB8-E192-15F8-36E8-B0EE63008073}"/>
                </a:ext>
              </a:extLst>
            </p:cNvPr>
            <p:cNvGrpSpPr>
              <a:grpSpLocks/>
            </p:cNvGrpSpPr>
            <p:nvPr/>
          </p:nvGrpSpPr>
          <p:grpSpPr bwMode="auto">
            <a:xfrm>
              <a:off x="6814236" y="1529303"/>
              <a:ext cx="638027" cy="1988776"/>
              <a:chOff x="439534" y="1559256"/>
              <a:chExt cx="638027" cy="1988776"/>
            </a:xfrm>
          </p:grpSpPr>
          <p:sp>
            <p:nvSpPr>
              <p:cNvPr id="768" name="Rounded Rectangle 767">
                <a:extLst>
                  <a:ext uri="{FF2B5EF4-FFF2-40B4-BE49-F238E27FC236}">
                    <a16:creationId xmlns:a16="http://schemas.microsoft.com/office/drawing/2014/main" id="{CF1ADE15-5951-C124-BE5E-D7B18E0BE7FD}"/>
                  </a:ext>
                </a:extLst>
              </p:cNvPr>
              <p:cNvSpPr>
                <a:spLocks noChangeArrowheads="1"/>
              </p:cNvSpPr>
              <p:nvPr/>
            </p:nvSpPr>
            <p:spPr bwMode="auto">
              <a:xfrm>
                <a:off x="664907" y="2267153"/>
                <a:ext cx="187282" cy="1280879"/>
              </a:xfrm>
              <a:prstGeom prst="roundRect">
                <a:avLst>
                  <a:gd name="adj" fmla="val 16667"/>
                </a:avLst>
              </a:prstGeom>
              <a:gradFill rotWithShape="1">
                <a:gsLst>
                  <a:gs pos="0">
                    <a:srgbClr val="E4F9FF"/>
                  </a:gs>
                  <a:gs pos="64999">
                    <a:srgbClr val="BBEFFF"/>
                  </a:gs>
                  <a:gs pos="100000">
                    <a:srgbClr val="9EEAFF"/>
                  </a:gs>
                </a:gsLst>
                <a:lin ang="5400000" scaled="1"/>
              </a:gradFill>
              <a:ln w="9525">
                <a:solidFill>
                  <a:srgbClr val="46AAC5"/>
                </a:solidFill>
                <a:round/>
                <a:headEnd/>
                <a:tailEnd/>
              </a:ln>
              <a:effectLst>
                <a:outerShdw blurRad="40000" dist="20000" dir="5400000" rotWithShape="0">
                  <a:srgbClr val="808080">
                    <a:alpha val="37999"/>
                  </a:srgbClr>
                </a:outerShdw>
              </a:effectLst>
            </p:spPr>
            <p:txBody>
              <a:bodyPr anchor="ctr"/>
              <a:lstStyle/>
              <a:p>
                <a:pPr algn="ctr" defTabSz="684902" fontAlgn="auto">
                  <a:spcBef>
                    <a:spcPts val="0"/>
                  </a:spcBef>
                  <a:spcAft>
                    <a:spcPts val="0"/>
                  </a:spcAft>
                  <a:defRPr/>
                </a:pPr>
                <a:endParaRPr lang="en-US" sz="1351" dirty="0">
                  <a:solidFill>
                    <a:prstClr val="black"/>
                  </a:solidFill>
                  <a:latin typeface="Calibri"/>
                  <a:ea typeface="ＭＳ Ｐゴシック" panose="020B0600070205080204" pitchFamily="34" charset="-128"/>
                  <a:cs typeface="+mn-cs"/>
                </a:endParaRPr>
              </a:p>
            </p:txBody>
          </p:sp>
          <p:sp>
            <p:nvSpPr>
              <p:cNvPr id="769" name="Block Arc 768">
                <a:extLst>
                  <a:ext uri="{FF2B5EF4-FFF2-40B4-BE49-F238E27FC236}">
                    <a16:creationId xmlns:a16="http://schemas.microsoft.com/office/drawing/2014/main" id="{2A860F5B-2B49-902F-B97A-781CD3A933F3}"/>
                  </a:ext>
                </a:extLst>
              </p:cNvPr>
              <p:cNvSpPr>
                <a:spLocks/>
              </p:cNvSpPr>
              <p:nvPr/>
            </p:nvSpPr>
            <p:spPr bwMode="auto">
              <a:xfrm rot="10800000">
                <a:off x="439534" y="1559256"/>
                <a:ext cx="638027" cy="817414"/>
              </a:xfrm>
              <a:custGeom>
                <a:avLst/>
                <a:gdLst>
                  <a:gd name="T0" fmla="*/ 0 w 638027"/>
                  <a:gd name="T1" fmla="*/ 408707 h 817414"/>
                  <a:gd name="T2" fmla="*/ 319014 w 638027"/>
                  <a:gd name="T3" fmla="*/ 0 h 817414"/>
                  <a:gd name="T4" fmla="*/ 638028 w 638027"/>
                  <a:gd name="T5" fmla="*/ 408707 h 817414"/>
                  <a:gd name="T6" fmla="*/ 478520 w 638027"/>
                  <a:gd name="T7" fmla="*/ 408707 h 817414"/>
                  <a:gd name="T8" fmla="*/ 319013 w 638027"/>
                  <a:gd name="T9" fmla="*/ 159507 h 817414"/>
                  <a:gd name="T10" fmla="*/ 159506 w 638027"/>
                  <a:gd name="T11" fmla="*/ 408707 h 817414"/>
                  <a:gd name="T12" fmla="*/ 0 w 638027"/>
                  <a:gd name="T13" fmla="*/ 408707 h 8174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8027" h="817414">
                    <a:moveTo>
                      <a:pt x="0" y="408707"/>
                    </a:moveTo>
                    <a:cubicBezTo>
                      <a:pt x="0" y="182984"/>
                      <a:pt x="142827" y="0"/>
                      <a:pt x="319014" y="0"/>
                    </a:cubicBezTo>
                    <a:cubicBezTo>
                      <a:pt x="495201" y="0"/>
                      <a:pt x="638028" y="182984"/>
                      <a:pt x="638028" y="408707"/>
                    </a:cubicBezTo>
                    <a:lnTo>
                      <a:pt x="478520" y="408707"/>
                    </a:lnTo>
                    <a:cubicBezTo>
                      <a:pt x="478520" y="271078"/>
                      <a:pt x="407106" y="159507"/>
                      <a:pt x="319013" y="159507"/>
                    </a:cubicBezTo>
                    <a:cubicBezTo>
                      <a:pt x="230920" y="159507"/>
                      <a:pt x="159506" y="271078"/>
                      <a:pt x="159506" y="408707"/>
                    </a:cubicBezTo>
                    <a:lnTo>
                      <a:pt x="0" y="408707"/>
                    </a:lnTo>
                    <a:close/>
                  </a:path>
                </a:pathLst>
              </a:custGeom>
              <a:gradFill rotWithShape="1">
                <a:gsLst>
                  <a:gs pos="0">
                    <a:srgbClr val="E4F9FF"/>
                  </a:gs>
                  <a:gs pos="64999">
                    <a:srgbClr val="BBEFFF"/>
                  </a:gs>
                  <a:gs pos="100000">
                    <a:srgbClr val="9EEAFF"/>
                  </a:gs>
                </a:gsLst>
                <a:lin ang="5400000" scaled="1"/>
              </a:gradFill>
              <a:ln w="9525" cap="flat" cmpd="sng">
                <a:solidFill>
                  <a:srgbClr val="46AAC5"/>
                </a:solidFill>
                <a:prstDash val="solid"/>
                <a:round/>
                <a:headEnd/>
                <a:tailEnd/>
              </a:ln>
              <a:effectLst>
                <a:outerShdw blurRad="40000" dist="20000" dir="5400000" rotWithShape="0">
                  <a:srgbClr val="000000">
                    <a:alpha val="37999"/>
                  </a:srgbClr>
                </a:outerShdw>
              </a:effectLst>
            </p:spPr>
            <p:txBody>
              <a:bodyPr anchor="ctr"/>
              <a:lstStyle/>
              <a:p>
                <a:pPr defTabSz="686440" eaLnBrk="0" hangingPunct="0">
                  <a:defRPr/>
                </a:pPr>
                <a:endParaRPr lang="en-US" sz="1802">
                  <a:solidFill>
                    <a:prstClr val="black"/>
                  </a:solidFill>
                  <a:latin typeface="Arial" panose="020B0604020202020204" pitchFamily="34" charset="0"/>
                  <a:ea typeface="ＭＳ Ｐゴシック" panose="020B0600070205080204" pitchFamily="34" charset="-128"/>
                  <a:cs typeface="+mn-cs"/>
                </a:endParaRPr>
              </a:p>
            </p:txBody>
          </p:sp>
        </p:grpSp>
        <p:sp>
          <p:nvSpPr>
            <p:cNvPr id="14" name="TextBox 13">
              <a:extLst>
                <a:ext uri="{FF2B5EF4-FFF2-40B4-BE49-F238E27FC236}">
                  <a16:creationId xmlns:a16="http://schemas.microsoft.com/office/drawing/2014/main" id="{BEBFB9B9-17A4-42FB-9320-E0A73B71E2EB}"/>
                </a:ext>
              </a:extLst>
            </p:cNvPr>
            <p:cNvSpPr txBox="1"/>
            <p:nvPr/>
          </p:nvSpPr>
          <p:spPr>
            <a:xfrm rot="16200000">
              <a:off x="6805356" y="3022449"/>
              <a:ext cx="682765" cy="369076"/>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EGFR</a:t>
              </a:r>
            </a:p>
          </p:txBody>
        </p:sp>
      </p:grpSp>
      <p:grpSp>
        <p:nvGrpSpPr>
          <p:cNvPr id="59398" name="Group 14">
            <a:extLst>
              <a:ext uri="{FF2B5EF4-FFF2-40B4-BE49-F238E27FC236}">
                <a16:creationId xmlns:a16="http://schemas.microsoft.com/office/drawing/2014/main" id="{FD8DC4A7-D6CF-5921-D5DE-971FC2F1134C}"/>
              </a:ext>
            </a:extLst>
          </p:cNvPr>
          <p:cNvGrpSpPr>
            <a:grpSpLocks/>
          </p:cNvGrpSpPr>
          <p:nvPr/>
        </p:nvGrpSpPr>
        <p:grpSpPr bwMode="auto">
          <a:xfrm>
            <a:off x="6577678" y="1119033"/>
            <a:ext cx="479074" cy="1515710"/>
            <a:chOff x="7527838" y="1577945"/>
            <a:chExt cx="638027" cy="2018711"/>
          </a:xfrm>
        </p:grpSpPr>
        <p:grpSp>
          <p:nvGrpSpPr>
            <p:cNvPr id="59449" name="Group 940">
              <a:extLst>
                <a:ext uri="{FF2B5EF4-FFF2-40B4-BE49-F238E27FC236}">
                  <a16:creationId xmlns:a16="http://schemas.microsoft.com/office/drawing/2014/main" id="{89D66C19-8A9C-97E4-7505-B09437B44418}"/>
                </a:ext>
              </a:extLst>
            </p:cNvPr>
            <p:cNvGrpSpPr>
              <a:grpSpLocks/>
            </p:cNvGrpSpPr>
            <p:nvPr/>
          </p:nvGrpSpPr>
          <p:grpSpPr bwMode="auto">
            <a:xfrm>
              <a:off x="7527838" y="1577945"/>
              <a:ext cx="638027" cy="1988776"/>
              <a:chOff x="439534" y="1559256"/>
              <a:chExt cx="638027" cy="1988776"/>
            </a:xfrm>
          </p:grpSpPr>
          <p:sp>
            <p:nvSpPr>
              <p:cNvPr id="942" name="Rounded Rectangle 941">
                <a:extLst>
                  <a:ext uri="{FF2B5EF4-FFF2-40B4-BE49-F238E27FC236}">
                    <a16:creationId xmlns:a16="http://schemas.microsoft.com/office/drawing/2014/main" id="{F243795B-A485-284C-994C-0C289231DB0F}"/>
                  </a:ext>
                </a:extLst>
              </p:cNvPr>
              <p:cNvSpPr>
                <a:spLocks noChangeArrowheads="1"/>
              </p:cNvSpPr>
              <p:nvPr/>
            </p:nvSpPr>
            <p:spPr bwMode="auto">
              <a:xfrm>
                <a:off x="664907" y="2267153"/>
                <a:ext cx="187282" cy="1280879"/>
              </a:xfrm>
              <a:prstGeom prst="roundRect">
                <a:avLst>
                  <a:gd name="adj" fmla="val 16667"/>
                </a:avLst>
              </a:prstGeom>
              <a:gradFill rotWithShape="1">
                <a:gsLst>
                  <a:gs pos="0">
                    <a:srgbClr val="FFEBDB"/>
                  </a:gs>
                  <a:gs pos="64999">
                    <a:srgbClr val="FFD0AA"/>
                  </a:gs>
                  <a:gs pos="100000">
                    <a:srgbClr val="FFBE86"/>
                  </a:gs>
                </a:gsLst>
                <a:lin ang="5400000" scaled="1"/>
              </a:gradFill>
              <a:ln w="9525">
                <a:solidFill>
                  <a:srgbClr val="F69240"/>
                </a:solidFill>
                <a:round/>
                <a:headEnd/>
                <a:tailEnd/>
              </a:ln>
              <a:effectLst>
                <a:outerShdw blurRad="40000" dist="20000" dir="5400000" rotWithShape="0">
                  <a:srgbClr val="808080">
                    <a:alpha val="37999"/>
                  </a:srgbClr>
                </a:outerShdw>
              </a:effectLst>
            </p:spPr>
            <p:txBody>
              <a:bodyPr anchor="ctr"/>
              <a:lstStyle/>
              <a:p>
                <a:pPr algn="ctr" defTabSz="684902" fontAlgn="auto">
                  <a:spcBef>
                    <a:spcPts val="0"/>
                  </a:spcBef>
                  <a:spcAft>
                    <a:spcPts val="0"/>
                  </a:spcAft>
                  <a:defRPr/>
                </a:pPr>
                <a:endParaRPr lang="en-US" sz="1351" dirty="0">
                  <a:solidFill>
                    <a:prstClr val="black"/>
                  </a:solidFill>
                  <a:latin typeface="Calibri"/>
                  <a:ea typeface="ＭＳ Ｐゴシック" panose="020B0600070205080204" pitchFamily="34" charset="-128"/>
                  <a:cs typeface="+mn-cs"/>
                </a:endParaRPr>
              </a:p>
            </p:txBody>
          </p:sp>
          <p:sp>
            <p:nvSpPr>
              <p:cNvPr id="943" name="Block Arc 942">
                <a:extLst>
                  <a:ext uri="{FF2B5EF4-FFF2-40B4-BE49-F238E27FC236}">
                    <a16:creationId xmlns:a16="http://schemas.microsoft.com/office/drawing/2014/main" id="{9E061BDC-EC18-B15F-4CA5-4905F7643190}"/>
                  </a:ext>
                </a:extLst>
              </p:cNvPr>
              <p:cNvSpPr>
                <a:spLocks/>
              </p:cNvSpPr>
              <p:nvPr/>
            </p:nvSpPr>
            <p:spPr bwMode="auto">
              <a:xfrm rot="10800000">
                <a:off x="439534" y="1559256"/>
                <a:ext cx="638027" cy="817414"/>
              </a:xfrm>
              <a:custGeom>
                <a:avLst/>
                <a:gdLst>
                  <a:gd name="T0" fmla="*/ 0 w 638027"/>
                  <a:gd name="T1" fmla="*/ 408707 h 817414"/>
                  <a:gd name="T2" fmla="*/ 319014 w 638027"/>
                  <a:gd name="T3" fmla="*/ 0 h 817414"/>
                  <a:gd name="T4" fmla="*/ 638028 w 638027"/>
                  <a:gd name="T5" fmla="*/ 408707 h 817414"/>
                  <a:gd name="T6" fmla="*/ 478520 w 638027"/>
                  <a:gd name="T7" fmla="*/ 408707 h 817414"/>
                  <a:gd name="T8" fmla="*/ 319013 w 638027"/>
                  <a:gd name="T9" fmla="*/ 159507 h 817414"/>
                  <a:gd name="T10" fmla="*/ 159506 w 638027"/>
                  <a:gd name="T11" fmla="*/ 408707 h 817414"/>
                  <a:gd name="T12" fmla="*/ 0 w 638027"/>
                  <a:gd name="T13" fmla="*/ 408707 h 8174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8027" h="817414">
                    <a:moveTo>
                      <a:pt x="0" y="408707"/>
                    </a:moveTo>
                    <a:cubicBezTo>
                      <a:pt x="0" y="182984"/>
                      <a:pt x="142827" y="0"/>
                      <a:pt x="319014" y="0"/>
                    </a:cubicBezTo>
                    <a:cubicBezTo>
                      <a:pt x="495201" y="0"/>
                      <a:pt x="638028" y="182984"/>
                      <a:pt x="638028" y="408707"/>
                    </a:cubicBezTo>
                    <a:lnTo>
                      <a:pt x="478520" y="408707"/>
                    </a:lnTo>
                    <a:cubicBezTo>
                      <a:pt x="478520" y="271078"/>
                      <a:pt x="407106" y="159507"/>
                      <a:pt x="319013" y="159507"/>
                    </a:cubicBezTo>
                    <a:cubicBezTo>
                      <a:pt x="230920" y="159507"/>
                      <a:pt x="159506" y="271078"/>
                      <a:pt x="159506" y="408707"/>
                    </a:cubicBezTo>
                    <a:lnTo>
                      <a:pt x="0" y="408707"/>
                    </a:lnTo>
                    <a:close/>
                  </a:path>
                </a:pathLst>
              </a:custGeom>
              <a:gradFill rotWithShape="1">
                <a:gsLst>
                  <a:gs pos="0">
                    <a:srgbClr val="FFEBDB"/>
                  </a:gs>
                  <a:gs pos="64999">
                    <a:srgbClr val="FFD0AA"/>
                  </a:gs>
                  <a:gs pos="100000">
                    <a:srgbClr val="FFBE86"/>
                  </a:gs>
                </a:gsLst>
                <a:lin ang="5400000" scaled="1"/>
              </a:gradFill>
              <a:ln w="9525" cap="flat" cmpd="sng">
                <a:solidFill>
                  <a:srgbClr val="F69240"/>
                </a:solidFill>
                <a:prstDash val="solid"/>
                <a:round/>
                <a:headEnd/>
                <a:tailEnd/>
              </a:ln>
              <a:effectLst>
                <a:outerShdw blurRad="40000" dist="20000" dir="5400000" rotWithShape="0">
                  <a:srgbClr val="000000">
                    <a:alpha val="37999"/>
                  </a:srgbClr>
                </a:outerShdw>
              </a:effectLst>
            </p:spPr>
            <p:txBody>
              <a:bodyPr anchor="ctr"/>
              <a:lstStyle/>
              <a:p>
                <a:pPr defTabSz="686440" eaLnBrk="0" hangingPunct="0">
                  <a:defRPr/>
                </a:pPr>
                <a:endParaRPr lang="en-US" sz="1802">
                  <a:solidFill>
                    <a:prstClr val="black"/>
                  </a:solidFill>
                  <a:latin typeface="Arial" panose="020B0604020202020204" pitchFamily="34" charset="0"/>
                  <a:ea typeface="ＭＳ Ｐゴシック" panose="020B0600070205080204" pitchFamily="34" charset="-128"/>
                  <a:cs typeface="+mn-cs"/>
                </a:endParaRPr>
              </a:p>
            </p:txBody>
          </p:sp>
        </p:grpSp>
        <p:sp>
          <p:nvSpPr>
            <p:cNvPr id="948" name="TextBox 947">
              <a:extLst>
                <a:ext uri="{FF2B5EF4-FFF2-40B4-BE49-F238E27FC236}">
                  <a16:creationId xmlns:a16="http://schemas.microsoft.com/office/drawing/2014/main" id="{AE1FCA56-DB2A-99C6-0B2D-4A50D436E958}"/>
                </a:ext>
              </a:extLst>
            </p:cNvPr>
            <p:cNvSpPr txBox="1"/>
            <p:nvPr/>
          </p:nvSpPr>
          <p:spPr>
            <a:xfrm rot="16200000">
              <a:off x="7443129" y="3008395"/>
              <a:ext cx="807447" cy="369076"/>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IGF-1R</a:t>
              </a:r>
            </a:p>
          </p:txBody>
        </p:sp>
      </p:grpSp>
      <p:grpSp>
        <p:nvGrpSpPr>
          <p:cNvPr id="59399" name="Group 16">
            <a:extLst>
              <a:ext uri="{FF2B5EF4-FFF2-40B4-BE49-F238E27FC236}">
                <a16:creationId xmlns:a16="http://schemas.microsoft.com/office/drawing/2014/main" id="{AD634575-828C-4E01-E236-9F621B164540}"/>
              </a:ext>
            </a:extLst>
          </p:cNvPr>
          <p:cNvGrpSpPr>
            <a:grpSpLocks/>
          </p:cNvGrpSpPr>
          <p:nvPr/>
        </p:nvGrpSpPr>
        <p:grpSpPr bwMode="auto">
          <a:xfrm>
            <a:off x="7407121" y="1119032"/>
            <a:ext cx="479074" cy="1543048"/>
            <a:chOff x="8235890" y="1473052"/>
            <a:chExt cx="638027" cy="2055425"/>
          </a:xfrm>
        </p:grpSpPr>
        <p:grpSp>
          <p:nvGrpSpPr>
            <p:cNvPr id="59445" name="Group 944">
              <a:extLst>
                <a:ext uri="{FF2B5EF4-FFF2-40B4-BE49-F238E27FC236}">
                  <a16:creationId xmlns:a16="http://schemas.microsoft.com/office/drawing/2014/main" id="{8A88A764-789E-93A6-F005-3988DFBBDED6}"/>
                </a:ext>
              </a:extLst>
            </p:cNvPr>
            <p:cNvGrpSpPr>
              <a:grpSpLocks/>
            </p:cNvGrpSpPr>
            <p:nvPr/>
          </p:nvGrpSpPr>
          <p:grpSpPr bwMode="auto">
            <a:xfrm>
              <a:off x="8235890" y="1473052"/>
              <a:ext cx="638027" cy="1988776"/>
              <a:chOff x="439534" y="1559256"/>
              <a:chExt cx="638027" cy="1988776"/>
            </a:xfrm>
          </p:grpSpPr>
          <p:sp>
            <p:nvSpPr>
              <p:cNvPr id="946" name="Rounded Rectangle 945">
                <a:extLst>
                  <a:ext uri="{FF2B5EF4-FFF2-40B4-BE49-F238E27FC236}">
                    <a16:creationId xmlns:a16="http://schemas.microsoft.com/office/drawing/2014/main" id="{F2DA3A32-D91B-F13E-6E2F-FF60A00A6378}"/>
                  </a:ext>
                </a:extLst>
              </p:cNvPr>
              <p:cNvSpPr>
                <a:spLocks noChangeArrowheads="1"/>
              </p:cNvSpPr>
              <p:nvPr/>
            </p:nvSpPr>
            <p:spPr bwMode="auto">
              <a:xfrm>
                <a:off x="664907" y="2267258"/>
                <a:ext cx="187282" cy="1281069"/>
              </a:xfrm>
              <a:prstGeom prst="roundRect">
                <a:avLst>
                  <a:gd name="adj" fmla="val 16667"/>
                </a:avLst>
              </a:prstGeom>
              <a:gradFill rotWithShape="1">
                <a:gsLst>
                  <a:gs pos="0">
                    <a:srgbClr val="F0EAF9"/>
                  </a:gs>
                  <a:gs pos="64999">
                    <a:srgbClr val="D9CBEE"/>
                  </a:gs>
                  <a:gs pos="100000">
                    <a:srgbClr val="C9B5E8"/>
                  </a:gs>
                </a:gsLst>
                <a:lin ang="5400000" scaled="1"/>
              </a:gradFill>
              <a:ln w="9525">
                <a:solidFill>
                  <a:srgbClr val="7D60A0"/>
                </a:solidFill>
                <a:round/>
                <a:headEnd/>
                <a:tailEnd/>
              </a:ln>
              <a:effectLst>
                <a:outerShdw blurRad="40000" dist="20000" dir="5400000" rotWithShape="0">
                  <a:srgbClr val="808080">
                    <a:alpha val="37999"/>
                  </a:srgbClr>
                </a:outerShdw>
              </a:effectLst>
            </p:spPr>
            <p:txBody>
              <a:bodyPr anchor="ctr"/>
              <a:lstStyle/>
              <a:p>
                <a:pPr algn="ctr" defTabSz="684902" fontAlgn="auto">
                  <a:spcBef>
                    <a:spcPts val="0"/>
                  </a:spcBef>
                  <a:spcAft>
                    <a:spcPts val="0"/>
                  </a:spcAft>
                  <a:defRPr/>
                </a:pPr>
                <a:endParaRPr lang="en-US" sz="1351" dirty="0">
                  <a:solidFill>
                    <a:prstClr val="black"/>
                  </a:solidFill>
                  <a:latin typeface="Calibri"/>
                  <a:ea typeface="ＭＳ Ｐゴシック" panose="020B0600070205080204" pitchFamily="34" charset="-128"/>
                  <a:cs typeface="+mn-cs"/>
                </a:endParaRPr>
              </a:p>
            </p:txBody>
          </p:sp>
          <p:sp>
            <p:nvSpPr>
              <p:cNvPr id="947" name="Block Arc 946">
                <a:extLst>
                  <a:ext uri="{FF2B5EF4-FFF2-40B4-BE49-F238E27FC236}">
                    <a16:creationId xmlns:a16="http://schemas.microsoft.com/office/drawing/2014/main" id="{06FF58AE-91C6-27E1-DE35-C535F693EABE}"/>
                  </a:ext>
                </a:extLst>
              </p:cNvPr>
              <p:cNvSpPr>
                <a:spLocks/>
              </p:cNvSpPr>
              <p:nvPr/>
            </p:nvSpPr>
            <p:spPr bwMode="auto">
              <a:xfrm rot="10800000">
                <a:off x="439534" y="1559256"/>
                <a:ext cx="638027" cy="817535"/>
              </a:xfrm>
              <a:custGeom>
                <a:avLst/>
                <a:gdLst>
                  <a:gd name="T0" fmla="*/ 0 w 638027"/>
                  <a:gd name="T1" fmla="*/ 408768 h 817535"/>
                  <a:gd name="T2" fmla="*/ 319014 w 638027"/>
                  <a:gd name="T3" fmla="*/ 0 h 817535"/>
                  <a:gd name="T4" fmla="*/ 638028 w 638027"/>
                  <a:gd name="T5" fmla="*/ 408768 h 817535"/>
                  <a:gd name="T6" fmla="*/ 478520 w 638027"/>
                  <a:gd name="T7" fmla="*/ 408768 h 817535"/>
                  <a:gd name="T8" fmla="*/ 319013 w 638027"/>
                  <a:gd name="T9" fmla="*/ 159507 h 817535"/>
                  <a:gd name="T10" fmla="*/ 159506 w 638027"/>
                  <a:gd name="T11" fmla="*/ 408768 h 817535"/>
                  <a:gd name="T12" fmla="*/ 0 w 638027"/>
                  <a:gd name="T13" fmla="*/ 408768 h 8175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8027" h="817535">
                    <a:moveTo>
                      <a:pt x="0" y="408768"/>
                    </a:moveTo>
                    <a:cubicBezTo>
                      <a:pt x="0" y="183012"/>
                      <a:pt x="142827" y="0"/>
                      <a:pt x="319014" y="0"/>
                    </a:cubicBezTo>
                    <a:cubicBezTo>
                      <a:pt x="495201" y="0"/>
                      <a:pt x="638028" y="183012"/>
                      <a:pt x="638028" y="408768"/>
                    </a:cubicBezTo>
                    <a:lnTo>
                      <a:pt x="478520" y="408768"/>
                    </a:lnTo>
                    <a:cubicBezTo>
                      <a:pt x="478520" y="271105"/>
                      <a:pt x="407106" y="159507"/>
                      <a:pt x="319013" y="159507"/>
                    </a:cubicBezTo>
                    <a:cubicBezTo>
                      <a:pt x="230920" y="159507"/>
                      <a:pt x="159506" y="271105"/>
                      <a:pt x="159506" y="408768"/>
                    </a:cubicBezTo>
                    <a:lnTo>
                      <a:pt x="0" y="408768"/>
                    </a:lnTo>
                    <a:close/>
                  </a:path>
                </a:pathLst>
              </a:custGeom>
              <a:gradFill rotWithShape="1">
                <a:gsLst>
                  <a:gs pos="0">
                    <a:srgbClr val="F0EAF9"/>
                  </a:gs>
                  <a:gs pos="64999">
                    <a:srgbClr val="D9CBEE"/>
                  </a:gs>
                  <a:gs pos="100000">
                    <a:srgbClr val="C9B5E8"/>
                  </a:gs>
                </a:gsLst>
                <a:lin ang="5400000" scaled="1"/>
              </a:gradFill>
              <a:ln w="9525" cap="flat" cmpd="sng">
                <a:solidFill>
                  <a:srgbClr val="7D60A0"/>
                </a:solidFill>
                <a:prstDash val="solid"/>
                <a:round/>
                <a:headEnd/>
                <a:tailEnd/>
              </a:ln>
              <a:effectLst>
                <a:outerShdw blurRad="40000" dist="20000" dir="5400000" rotWithShape="0">
                  <a:srgbClr val="000000">
                    <a:alpha val="37999"/>
                  </a:srgbClr>
                </a:outerShdw>
              </a:effectLst>
            </p:spPr>
            <p:txBody>
              <a:bodyPr anchor="ctr"/>
              <a:lstStyle/>
              <a:p>
                <a:pPr defTabSz="686440" eaLnBrk="0" hangingPunct="0">
                  <a:defRPr/>
                </a:pPr>
                <a:endParaRPr lang="en-US" sz="1802">
                  <a:solidFill>
                    <a:prstClr val="black"/>
                  </a:solidFill>
                  <a:latin typeface="Arial" panose="020B0604020202020204" pitchFamily="34" charset="0"/>
                  <a:ea typeface="ＭＳ Ｐゴシック" panose="020B0600070205080204" pitchFamily="34" charset="-128"/>
                  <a:cs typeface="+mn-cs"/>
                </a:endParaRPr>
              </a:p>
            </p:txBody>
          </p:sp>
        </p:grpSp>
        <p:sp>
          <p:nvSpPr>
            <p:cNvPr id="949" name="TextBox 948">
              <a:extLst>
                <a:ext uri="{FF2B5EF4-FFF2-40B4-BE49-F238E27FC236}">
                  <a16:creationId xmlns:a16="http://schemas.microsoft.com/office/drawing/2014/main" id="{90FE96F9-6515-1C8D-A9FC-19AE8094C161}"/>
                </a:ext>
              </a:extLst>
            </p:cNvPr>
            <p:cNvSpPr txBox="1"/>
            <p:nvPr/>
          </p:nvSpPr>
          <p:spPr>
            <a:xfrm rot="16200000">
              <a:off x="8229794" y="3011688"/>
              <a:ext cx="664502" cy="369076"/>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c-KIT</a:t>
              </a:r>
            </a:p>
          </p:txBody>
        </p:sp>
      </p:grpSp>
      <p:grpSp>
        <p:nvGrpSpPr>
          <p:cNvPr id="59400" name="Group 18">
            <a:extLst>
              <a:ext uri="{FF2B5EF4-FFF2-40B4-BE49-F238E27FC236}">
                <a16:creationId xmlns:a16="http://schemas.microsoft.com/office/drawing/2014/main" id="{9F825AC5-2324-DAA2-98CB-09ABAB2650A6}"/>
              </a:ext>
            </a:extLst>
          </p:cNvPr>
          <p:cNvGrpSpPr>
            <a:grpSpLocks/>
          </p:cNvGrpSpPr>
          <p:nvPr/>
        </p:nvGrpSpPr>
        <p:grpSpPr bwMode="auto">
          <a:xfrm>
            <a:off x="5999687" y="3553731"/>
            <a:ext cx="784970" cy="302699"/>
            <a:chOff x="6111711" y="3907167"/>
            <a:chExt cx="1045129" cy="403077"/>
          </a:xfrm>
        </p:grpSpPr>
        <p:sp>
          <p:nvSpPr>
            <p:cNvPr id="951" name="Rounded Rectangle 950">
              <a:extLst>
                <a:ext uri="{FF2B5EF4-FFF2-40B4-BE49-F238E27FC236}">
                  <a16:creationId xmlns:a16="http://schemas.microsoft.com/office/drawing/2014/main" id="{9205C387-A8A2-F4C1-4FA7-32C8BC9521FE}"/>
                </a:ext>
              </a:extLst>
            </p:cNvPr>
            <p:cNvSpPr>
              <a:spLocks noChangeArrowheads="1"/>
            </p:cNvSpPr>
            <p:nvPr/>
          </p:nvSpPr>
          <p:spPr bwMode="auto">
            <a:xfrm>
              <a:off x="6111711" y="3907167"/>
              <a:ext cx="990098" cy="403077"/>
            </a:xfrm>
            <a:prstGeom prst="roundRect">
              <a:avLst>
                <a:gd name="adj" fmla="val 16667"/>
              </a:avLst>
            </a:prstGeom>
            <a:gradFill rotWithShape="1">
              <a:gsLst>
                <a:gs pos="0">
                  <a:srgbClr val="E5EEFF"/>
                </a:gs>
                <a:gs pos="64999">
                  <a:srgbClr val="BFD5FF"/>
                </a:gs>
                <a:gs pos="100000">
                  <a:srgbClr val="A3C4FF"/>
                </a:gs>
              </a:gsLst>
              <a:lin ang="5400000" scaled="1"/>
            </a:gradFill>
            <a:ln w="9525">
              <a:solidFill>
                <a:srgbClr val="4A7EBB"/>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b="1" dirty="0">
                <a:solidFill>
                  <a:prstClr val="black"/>
                </a:solidFill>
                <a:latin typeface="Calibri"/>
                <a:ea typeface="ＭＳ Ｐゴシック" panose="020B0600070205080204" pitchFamily="34" charset="-128"/>
                <a:cs typeface="+mn-cs"/>
              </a:endParaRPr>
            </a:p>
          </p:txBody>
        </p:sp>
        <p:sp>
          <p:nvSpPr>
            <p:cNvPr id="952" name="TextBox 951">
              <a:extLst>
                <a:ext uri="{FF2B5EF4-FFF2-40B4-BE49-F238E27FC236}">
                  <a16:creationId xmlns:a16="http://schemas.microsoft.com/office/drawing/2014/main" id="{5F8AD3CB-483F-0627-98A6-4B070D1A7F16}"/>
                </a:ext>
              </a:extLst>
            </p:cNvPr>
            <p:cNvSpPr txBox="1"/>
            <p:nvPr/>
          </p:nvSpPr>
          <p:spPr>
            <a:xfrm>
              <a:off x="6114884" y="3938905"/>
              <a:ext cx="1041956" cy="369025"/>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KRASmut</a:t>
              </a:r>
            </a:p>
          </p:txBody>
        </p:sp>
      </p:grpSp>
      <p:grpSp>
        <p:nvGrpSpPr>
          <p:cNvPr id="59401" name="Group 19">
            <a:extLst>
              <a:ext uri="{FF2B5EF4-FFF2-40B4-BE49-F238E27FC236}">
                <a16:creationId xmlns:a16="http://schemas.microsoft.com/office/drawing/2014/main" id="{0F1CD523-617C-9003-0068-17637FAD37A1}"/>
              </a:ext>
            </a:extLst>
          </p:cNvPr>
          <p:cNvGrpSpPr>
            <a:grpSpLocks/>
          </p:cNvGrpSpPr>
          <p:nvPr/>
        </p:nvGrpSpPr>
        <p:grpSpPr bwMode="auto">
          <a:xfrm>
            <a:off x="5999689" y="3987520"/>
            <a:ext cx="765459" cy="302699"/>
            <a:chOff x="6490092" y="4471701"/>
            <a:chExt cx="1019151" cy="403077"/>
          </a:xfrm>
        </p:grpSpPr>
        <p:sp>
          <p:nvSpPr>
            <p:cNvPr id="954" name="Rounded Rectangle 953">
              <a:extLst>
                <a:ext uri="{FF2B5EF4-FFF2-40B4-BE49-F238E27FC236}">
                  <a16:creationId xmlns:a16="http://schemas.microsoft.com/office/drawing/2014/main" id="{F1D6BB5D-4960-9F46-A534-2EC1466CDDDD}"/>
                </a:ext>
              </a:extLst>
            </p:cNvPr>
            <p:cNvSpPr>
              <a:spLocks noChangeArrowheads="1"/>
            </p:cNvSpPr>
            <p:nvPr/>
          </p:nvSpPr>
          <p:spPr bwMode="auto">
            <a:xfrm>
              <a:off x="6490092" y="4471701"/>
              <a:ext cx="990098" cy="403077"/>
            </a:xfrm>
            <a:prstGeom prst="roundRect">
              <a:avLst>
                <a:gd name="adj" fmla="val 16667"/>
              </a:avLst>
            </a:prstGeom>
            <a:gradFill rotWithShape="1">
              <a:gsLst>
                <a:gs pos="0">
                  <a:srgbClr val="E4F9FF"/>
                </a:gs>
                <a:gs pos="64999">
                  <a:srgbClr val="BBEFFF"/>
                </a:gs>
                <a:gs pos="100000">
                  <a:srgbClr val="9EEAFF"/>
                </a:gs>
              </a:gsLst>
              <a:lin ang="5400000" scaled="1"/>
            </a:gradFill>
            <a:ln w="9525">
              <a:solidFill>
                <a:srgbClr val="46AAC5"/>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b="1" dirty="0">
                <a:solidFill>
                  <a:prstClr val="black"/>
                </a:solidFill>
                <a:latin typeface="Calibri"/>
                <a:ea typeface="ＭＳ Ｐゴシック" panose="020B0600070205080204" pitchFamily="34" charset="-128"/>
                <a:cs typeface="+mn-cs"/>
              </a:endParaRPr>
            </a:p>
          </p:txBody>
        </p:sp>
        <p:sp>
          <p:nvSpPr>
            <p:cNvPr id="955" name="TextBox 954">
              <a:extLst>
                <a:ext uri="{FF2B5EF4-FFF2-40B4-BE49-F238E27FC236}">
                  <a16:creationId xmlns:a16="http://schemas.microsoft.com/office/drawing/2014/main" id="{B18FD9B0-367F-1511-BB3D-C11ED2069B5E}"/>
                </a:ext>
              </a:extLst>
            </p:cNvPr>
            <p:cNvSpPr txBox="1"/>
            <p:nvPr/>
          </p:nvSpPr>
          <p:spPr>
            <a:xfrm>
              <a:off x="6524999" y="4503439"/>
              <a:ext cx="984244" cy="369025"/>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MEKmut</a:t>
              </a:r>
            </a:p>
          </p:txBody>
        </p:sp>
      </p:grpSp>
      <p:grpSp>
        <p:nvGrpSpPr>
          <p:cNvPr id="59402" name="Group 20">
            <a:extLst>
              <a:ext uri="{FF2B5EF4-FFF2-40B4-BE49-F238E27FC236}">
                <a16:creationId xmlns:a16="http://schemas.microsoft.com/office/drawing/2014/main" id="{35462562-70C4-2EBB-99FB-ED42CC52BE49}"/>
              </a:ext>
            </a:extLst>
          </p:cNvPr>
          <p:cNvGrpSpPr>
            <a:grpSpLocks/>
          </p:cNvGrpSpPr>
          <p:nvPr/>
        </p:nvGrpSpPr>
        <p:grpSpPr bwMode="auto">
          <a:xfrm>
            <a:off x="7206910" y="3683630"/>
            <a:ext cx="511251" cy="320574"/>
            <a:chOff x="5477793" y="5287175"/>
            <a:chExt cx="680038" cy="427826"/>
          </a:xfrm>
        </p:grpSpPr>
        <p:sp>
          <p:nvSpPr>
            <p:cNvPr id="18" name="Oval 17">
              <a:extLst>
                <a:ext uri="{FF2B5EF4-FFF2-40B4-BE49-F238E27FC236}">
                  <a16:creationId xmlns:a16="http://schemas.microsoft.com/office/drawing/2014/main" id="{B428A352-F056-E4F7-04C1-1F223DBDF89C}"/>
                </a:ext>
              </a:extLst>
            </p:cNvPr>
            <p:cNvSpPr>
              <a:spLocks noChangeArrowheads="1"/>
            </p:cNvSpPr>
            <p:nvPr/>
          </p:nvSpPr>
          <p:spPr bwMode="auto">
            <a:xfrm>
              <a:off x="5477793" y="5287175"/>
              <a:ext cx="680038" cy="427826"/>
            </a:xfrm>
            <a:prstGeom prst="ellipse">
              <a:avLst/>
            </a:prstGeom>
            <a:gradFill rotWithShape="1">
              <a:gsLst>
                <a:gs pos="0">
                  <a:srgbClr val="FFE5E5"/>
                </a:gs>
                <a:gs pos="64999">
                  <a:srgbClr val="FFBEBD"/>
                </a:gs>
                <a:gs pos="100000">
                  <a:srgbClr val="FFA2A1"/>
                </a:gs>
              </a:gsLst>
              <a:lin ang="5400000" scaled="1"/>
            </a:gradFill>
            <a:ln w="9525">
              <a:solidFill>
                <a:srgbClr val="BE4B48"/>
              </a:solidFill>
              <a:round/>
              <a:headEnd/>
              <a:tailEnd/>
            </a:ln>
            <a:effectLst>
              <a:outerShdw blurRad="40000" dist="20000" dir="5400000" rotWithShape="0">
                <a:srgbClr val="808080">
                  <a:alpha val="37999"/>
                </a:srgbClr>
              </a:outerShdw>
            </a:effectLst>
          </p:spPr>
          <p:txBody>
            <a:bodyPr anchor="ctr"/>
            <a:lstStyle/>
            <a:p>
              <a:pPr algn="ctr" defTabSz="686440" fontAlgn="auto">
                <a:spcBef>
                  <a:spcPts val="0"/>
                </a:spcBef>
                <a:spcAft>
                  <a:spcPts val="0"/>
                </a:spcAft>
                <a:defRPr/>
              </a:pPr>
              <a:endParaRPr lang="en-US" sz="1351">
                <a:solidFill>
                  <a:prstClr val="black"/>
                </a:solidFill>
                <a:latin typeface="Calibri"/>
                <a:ea typeface="ＭＳ Ｐゴシック" panose="020B0600070205080204" pitchFamily="34" charset="-128"/>
                <a:cs typeface="+mn-cs"/>
              </a:endParaRPr>
            </a:p>
          </p:txBody>
        </p:sp>
        <p:sp>
          <p:nvSpPr>
            <p:cNvPr id="958" name="TextBox 957">
              <a:extLst>
                <a:ext uri="{FF2B5EF4-FFF2-40B4-BE49-F238E27FC236}">
                  <a16:creationId xmlns:a16="http://schemas.microsoft.com/office/drawing/2014/main" id="{AB84D454-87E4-BB74-B222-80EE401A951E}"/>
                </a:ext>
              </a:extLst>
            </p:cNvPr>
            <p:cNvSpPr txBox="1"/>
            <p:nvPr/>
          </p:nvSpPr>
          <p:spPr>
            <a:xfrm>
              <a:off x="5564977" y="5331707"/>
              <a:ext cx="563931" cy="369843"/>
            </a:xfrm>
            <a:prstGeom prst="rect">
              <a:avLst/>
            </a:prstGeom>
            <a:noFill/>
          </p:spPr>
          <p:txBody>
            <a:bodyPr wrap="none">
              <a:spAutoFit/>
            </a:bodyPr>
            <a:lstStyle/>
            <a:p>
              <a:pPr defTabSz="686440" fontAlgn="auto">
                <a:spcBef>
                  <a:spcPts val="0"/>
                </a:spcBef>
                <a:spcAft>
                  <a:spcPts val="0"/>
                </a:spcAft>
                <a:defRPr/>
              </a:pPr>
              <a:r>
                <a:rPr lang="en-US" sz="1201" b="1" dirty="0">
                  <a:solidFill>
                    <a:prstClr val="black"/>
                  </a:solidFill>
                  <a:latin typeface="Calibri"/>
                  <a:ea typeface="ＭＳ Ｐゴシック" panose="020B0600070205080204" pitchFamily="34" charset="-128"/>
                  <a:cs typeface="+mn-cs"/>
                </a:rPr>
                <a:t>SRC</a:t>
              </a:r>
            </a:p>
          </p:txBody>
        </p:sp>
      </p:grpSp>
      <p:sp>
        <p:nvSpPr>
          <p:cNvPr id="23" name="TextBox 22">
            <a:extLst>
              <a:ext uri="{FF2B5EF4-FFF2-40B4-BE49-F238E27FC236}">
                <a16:creationId xmlns:a16="http://schemas.microsoft.com/office/drawing/2014/main" id="{E929BBE0-E29E-F098-FFAC-AFCA637D05D4}"/>
              </a:ext>
            </a:extLst>
          </p:cNvPr>
          <p:cNvSpPr txBox="1"/>
          <p:nvPr/>
        </p:nvSpPr>
        <p:spPr>
          <a:xfrm>
            <a:off x="1398890" y="791307"/>
            <a:ext cx="1336200" cy="508088"/>
          </a:xfrm>
          <a:prstGeom prst="rect">
            <a:avLst/>
          </a:prstGeom>
          <a:noFill/>
        </p:spPr>
        <p:txBody>
          <a:bodyPr wrap="none">
            <a:spAutoFit/>
          </a:bodyPr>
          <a:lstStyle/>
          <a:p>
            <a:pPr algn="ctr" defTabSz="686440" fontAlgn="auto">
              <a:spcBef>
                <a:spcPts val="0"/>
              </a:spcBef>
              <a:spcAft>
                <a:spcPts val="0"/>
              </a:spcAft>
              <a:defRPr/>
            </a:pPr>
            <a:r>
              <a:rPr lang="en-US" sz="1351" b="1" dirty="0">
                <a:solidFill>
                  <a:prstClr val="black"/>
                </a:solidFill>
                <a:latin typeface="Calibri"/>
                <a:ea typeface="ＭＳ Ｐゴシック" panose="020B0600070205080204" pitchFamily="34" charset="-128"/>
                <a:cs typeface="+mn-cs"/>
              </a:rPr>
              <a:t>Amplification of</a:t>
            </a:r>
          </a:p>
          <a:p>
            <a:pPr algn="ctr" defTabSz="686440" fontAlgn="auto">
              <a:spcBef>
                <a:spcPts val="0"/>
              </a:spcBef>
              <a:spcAft>
                <a:spcPts val="0"/>
              </a:spcAft>
              <a:defRPr/>
            </a:pPr>
            <a:r>
              <a:rPr lang="en-US" sz="1351" b="1" u="sng" dirty="0">
                <a:solidFill>
                  <a:prstClr val="black"/>
                </a:solidFill>
                <a:latin typeface="Calibri"/>
                <a:ea typeface="ＭＳ Ｐゴシック" panose="020B0600070205080204" pitchFamily="34" charset="-128"/>
                <a:cs typeface="+mn-cs"/>
              </a:rPr>
              <a:t>the </a:t>
            </a:r>
            <a:r>
              <a:rPr lang="en-US" sz="1351" b="1" i="1" u="sng" dirty="0">
                <a:solidFill>
                  <a:prstClr val="black"/>
                </a:solidFill>
                <a:latin typeface="Calibri"/>
                <a:ea typeface="ＭＳ Ｐゴシック" panose="020B0600070205080204" pitchFamily="34" charset="-128"/>
                <a:cs typeface="+mn-cs"/>
              </a:rPr>
              <a:t>ALK</a:t>
            </a:r>
            <a:r>
              <a:rPr lang="en-US" sz="1351" b="1" u="sng" dirty="0">
                <a:solidFill>
                  <a:prstClr val="black"/>
                </a:solidFill>
                <a:latin typeface="Calibri"/>
                <a:ea typeface="ＭＳ Ｐゴシック" panose="020B0600070205080204" pitchFamily="34" charset="-128"/>
                <a:cs typeface="+mn-cs"/>
              </a:rPr>
              <a:t> fusion</a:t>
            </a:r>
          </a:p>
        </p:txBody>
      </p:sp>
      <p:sp>
        <p:nvSpPr>
          <p:cNvPr id="960" name="TextBox 959">
            <a:extLst>
              <a:ext uri="{FF2B5EF4-FFF2-40B4-BE49-F238E27FC236}">
                <a16:creationId xmlns:a16="http://schemas.microsoft.com/office/drawing/2014/main" id="{78CA4FCF-0709-928F-42EE-FE0D820842E1}"/>
              </a:ext>
            </a:extLst>
          </p:cNvPr>
          <p:cNvSpPr txBox="1"/>
          <p:nvPr/>
        </p:nvSpPr>
        <p:spPr>
          <a:xfrm>
            <a:off x="3025069" y="797561"/>
            <a:ext cx="1542410" cy="508088"/>
          </a:xfrm>
          <a:prstGeom prst="rect">
            <a:avLst/>
          </a:prstGeom>
          <a:noFill/>
        </p:spPr>
        <p:txBody>
          <a:bodyPr wrap="none">
            <a:spAutoFit/>
          </a:bodyPr>
          <a:lstStyle/>
          <a:p>
            <a:pPr algn="ctr" defTabSz="686440" fontAlgn="auto">
              <a:spcBef>
                <a:spcPts val="0"/>
              </a:spcBef>
              <a:spcAft>
                <a:spcPts val="0"/>
              </a:spcAft>
              <a:defRPr/>
            </a:pPr>
            <a:r>
              <a:rPr lang="en-US" sz="1351" b="1" dirty="0">
                <a:solidFill>
                  <a:prstClr val="black"/>
                </a:solidFill>
                <a:latin typeface="Calibri"/>
                <a:ea typeface="ＭＳ Ｐゴシック" panose="020B0600070205080204" pitchFamily="34" charset="-128"/>
                <a:cs typeface="+mn-cs"/>
              </a:rPr>
              <a:t>Mutation in the</a:t>
            </a:r>
          </a:p>
          <a:p>
            <a:pPr algn="ctr" defTabSz="686440" fontAlgn="auto">
              <a:spcBef>
                <a:spcPts val="0"/>
              </a:spcBef>
              <a:spcAft>
                <a:spcPts val="0"/>
              </a:spcAft>
              <a:defRPr/>
            </a:pPr>
            <a:r>
              <a:rPr lang="en-US" sz="1351" b="1" i="1" u="sng" dirty="0">
                <a:solidFill>
                  <a:prstClr val="black"/>
                </a:solidFill>
                <a:latin typeface="Calibri"/>
                <a:ea typeface="ＭＳ Ｐゴシック" panose="020B0600070205080204" pitchFamily="34" charset="-128"/>
                <a:cs typeface="+mn-cs"/>
              </a:rPr>
              <a:t>ALK</a:t>
            </a:r>
            <a:r>
              <a:rPr lang="en-US" sz="1351" b="1" u="sng" dirty="0">
                <a:solidFill>
                  <a:prstClr val="black"/>
                </a:solidFill>
                <a:latin typeface="Calibri"/>
                <a:ea typeface="ＭＳ Ｐゴシック" panose="020B0600070205080204" pitchFamily="34" charset="-128"/>
                <a:cs typeface="+mn-cs"/>
              </a:rPr>
              <a:t> kinase domain</a:t>
            </a:r>
          </a:p>
        </p:txBody>
      </p:sp>
      <p:sp>
        <p:nvSpPr>
          <p:cNvPr id="961" name="TextBox 960">
            <a:extLst>
              <a:ext uri="{FF2B5EF4-FFF2-40B4-BE49-F238E27FC236}">
                <a16:creationId xmlns:a16="http://schemas.microsoft.com/office/drawing/2014/main" id="{CCC78F4C-80FF-88F7-7768-746EF9A7187C}"/>
              </a:ext>
            </a:extLst>
          </p:cNvPr>
          <p:cNvSpPr txBox="1"/>
          <p:nvPr/>
        </p:nvSpPr>
        <p:spPr>
          <a:xfrm>
            <a:off x="6206122" y="791307"/>
            <a:ext cx="1362809" cy="300210"/>
          </a:xfrm>
          <a:prstGeom prst="rect">
            <a:avLst/>
          </a:prstGeom>
          <a:noFill/>
        </p:spPr>
        <p:txBody>
          <a:bodyPr wrap="none">
            <a:spAutoFit/>
          </a:bodyPr>
          <a:lstStyle/>
          <a:p>
            <a:pPr algn="ctr" defTabSz="686440" fontAlgn="auto">
              <a:spcBef>
                <a:spcPts val="0"/>
              </a:spcBef>
              <a:spcAft>
                <a:spcPts val="0"/>
              </a:spcAft>
              <a:defRPr/>
            </a:pPr>
            <a:r>
              <a:rPr lang="en-US" sz="1351" b="1" u="sng" dirty="0">
                <a:solidFill>
                  <a:prstClr val="black"/>
                </a:solidFill>
                <a:latin typeface="Calibri"/>
                <a:ea typeface="ＭＳ Ｐゴシック" panose="020B0600070205080204" pitchFamily="34" charset="-128"/>
                <a:cs typeface="+mn-cs"/>
              </a:rPr>
              <a:t>Bypass Signaling</a:t>
            </a:r>
          </a:p>
        </p:txBody>
      </p:sp>
      <p:grpSp>
        <p:nvGrpSpPr>
          <p:cNvPr id="59406" name="Group 26">
            <a:extLst>
              <a:ext uri="{FF2B5EF4-FFF2-40B4-BE49-F238E27FC236}">
                <a16:creationId xmlns:a16="http://schemas.microsoft.com/office/drawing/2014/main" id="{9C39F40A-B785-903B-AB81-3191AB447F08}"/>
              </a:ext>
            </a:extLst>
          </p:cNvPr>
          <p:cNvGrpSpPr>
            <a:grpSpLocks/>
          </p:cNvGrpSpPr>
          <p:nvPr/>
        </p:nvGrpSpPr>
        <p:grpSpPr bwMode="auto">
          <a:xfrm>
            <a:off x="4299095" y="4347421"/>
            <a:ext cx="274097" cy="343218"/>
            <a:chOff x="2961986" y="6160826"/>
            <a:chExt cx="365760" cy="457200"/>
          </a:xfrm>
        </p:grpSpPr>
        <p:cxnSp>
          <p:nvCxnSpPr>
            <p:cNvPr id="25" name="Straight Connector 24">
              <a:extLst>
                <a:ext uri="{FF2B5EF4-FFF2-40B4-BE49-F238E27FC236}">
                  <a16:creationId xmlns:a16="http://schemas.microsoft.com/office/drawing/2014/main" id="{4142CB11-3C8E-0440-ED61-754FC89A4345}"/>
                </a:ext>
              </a:extLst>
            </p:cNvPr>
            <p:cNvCxnSpPr/>
            <p:nvPr/>
          </p:nvCxnSpPr>
          <p:spPr>
            <a:xfrm>
              <a:off x="3144865" y="6160826"/>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8D90E488-68E8-884B-EAA5-303076E95D77}"/>
                </a:ext>
              </a:extLst>
            </p:cNvPr>
            <p:cNvCxnSpPr/>
            <p:nvPr/>
          </p:nvCxnSpPr>
          <p:spPr>
            <a:xfrm rot="16200000">
              <a:off x="3144867" y="5977946"/>
              <a:ext cx="0" cy="3657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407" name="Group 962">
            <a:extLst>
              <a:ext uri="{FF2B5EF4-FFF2-40B4-BE49-F238E27FC236}">
                <a16:creationId xmlns:a16="http://schemas.microsoft.com/office/drawing/2014/main" id="{7CA5ADD4-A019-31E9-D4B2-C958BF4E7D5B}"/>
              </a:ext>
            </a:extLst>
          </p:cNvPr>
          <p:cNvGrpSpPr>
            <a:grpSpLocks/>
          </p:cNvGrpSpPr>
          <p:nvPr/>
        </p:nvGrpSpPr>
        <p:grpSpPr bwMode="auto">
          <a:xfrm>
            <a:off x="7324891" y="4068557"/>
            <a:ext cx="275289" cy="343218"/>
            <a:chOff x="2961986" y="6160826"/>
            <a:chExt cx="365760" cy="457200"/>
          </a:xfrm>
        </p:grpSpPr>
        <p:cxnSp>
          <p:nvCxnSpPr>
            <p:cNvPr id="964" name="Straight Connector 963">
              <a:extLst>
                <a:ext uri="{FF2B5EF4-FFF2-40B4-BE49-F238E27FC236}">
                  <a16:creationId xmlns:a16="http://schemas.microsoft.com/office/drawing/2014/main" id="{C2610B26-A8C8-7005-B5D5-16B24CC086EB}"/>
                </a:ext>
              </a:extLst>
            </p:cNvPr>
            <p:cNvCxnSpPr/>
            <p:nvPr/>
          </p:nvCxnSpPr>
          <p:spPr>
            <a:xfrm>
              <a:off x="3145657" y="6160826"/>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4B8A34AD-5600-ABA8-F1A8-075DCE67B13E}"/>
                </a:ext>
              </a:extLst>
            </p:cNvPr>
            <p:cNvCxnSpPr/>
            <p:nvPr/>
          </p:nvCxnSpPr>
          <p:spPr>
            <a:xfrm rot="16200000">
              <a:off x="3144866" y="5977946"/>
              <a:ext cx="0" cy="3657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408" name="Group 965">
            <a:extLst>
              <a:ext uri="{FF2B5EF4-FFF2-40B4-BE49-F238E27FC236}">
                <a16:creationId xmlns:a16="http://schemas.microsoft.com/office/drawing/2014/main" id="{9A15757E-C9CD-51EF-912B-0928DC1EFDF4}"/>
              </a:ext>
            </a:extLst>
          </p:cNvPr>
          <p:cNvGrpSpPr>
            <a:grpSpLocks/>
          </p:cNvGrpSpPr>
          <p:nvPr/>
        </p:nvGrpSpPr>
        <p:grpSpPr bwMode="auto">
          <a:xfrm>
            <a:off x="5907927" y="2682578"/>
            <a:ext cx="274097" cy="343218"/>
            <a:chOff x="2961986" y="6160826"/>
            <a:chExt cx="365760" cy="457200"/>
          </a:xfrm>
        </p:grpSpPr>
        <p:cxnSp>
          <p:nvCxnSpPr>
            <p:cNvPr id="967" name="Straight Connector 966">
              <a:extLst>
                <a:ext uri="{FF2B5EF4-FFF2-40B4-BE49-F238E27FC236}">
                  <a16:creationId xmlns:a16="http://schemas.microsoft.com/office/drawing/2014/main" id="{75AEFEA6-1D97-FDC4-4819-62EC11F4CD55}"/>
                </a:ext>
              </a:extLst>
            </p:cNvPr>
            <p:cNvCxnSpPr/>
            <p:nvPr/>
          </p:nvCxnSpPr>
          <p:spPr>
            <a:xfrm>
              <a:off x="3144865" y="6160826"/>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52BB8A6A-561E-F5C2-3EE1-C2B81442CCEE}"/>
                </a:ext>
              </a:extLst>
            </p:cNvPr>
            <p:cNvCxnSpPr/>
            <p:nvPr/>
          </p:nvCxnSpPr>
          <p:spPr>
            <a:xfrm rot="16200000">
              <a:off x="3144867" y="5977946"/>
              <a:ext cx="0" cy="3657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409" name="Group 968">
            <a:extLst>
              <a:ext uri="{FF2B5EF4-FFF2-40B4-BE49-F238E27FC236}">
                <a16:creationId xmlns:a16="http://schemas.microsoft.com/office/drawing/2014/main" id="{3F71B2A7-D616-94EC-653E-E7333DE5426D}"/>
              </a:ext>
            </a:extLst>
          </p:cNvPr>
          <p:cNvGrpSpPr>
            <a:grpSpLocks/>
          </p:cNvGrpSpPr>
          <p:nvPr/>
        </p:nvGrpSpPr>
        <p:grpSpPr bwMode="auto">
          <a:xfrm>
            <a:off x="6680167" y="2682578"/>
            <a:ext cx="274097" cy="343218"/>
            <a:chOff x="2961986" y="6160826"/>
            <a:chExt cx="365760" cy="457200"/>
          </a:xfrm>
        </p:grpSpPr>
        <p:cxnSp>
          <p:nvCxnSpPr>
            <p:cNvPr id="970" name="Straight Connector 969">
              <a:extLst>
                <a:ext uri="{FF2B5EF4-FFF2-40B4-BE49-F238E27FC236}">
                  <a16:creationId xmlns:a16="http://schemas.microsoft.com/office/drawing/2014/main" id="{F56B970E-21CE-C191-0C20-EAE90D2BF2F2}"/>
                </a:ext>
              </a:extLst>
            </p:cNvPr>
            <p:cNvCxnSpPr/>
            <p:nvPr/>
          </p:nvCxnSpPr>
          <p:spPr>
            <a:xfrm>
              <a:off x="3144865" y="6160826"/>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1" name="Straight Connector 970">
              <a:extLst>
                <a:ext uri="{FF2B5EF4-FFF2-40B4-BE49-F238E27FC236}">
                  <a16:creationId xmlns:a16="http://schemas.microsoft.com/office/drawing/2014/main" id="{068F3630-81B6-FDCA-8E62-EF5820E5BCCE}"/>
                </a:ext>
              </a:extLst>
            </p:cNvPr>
            <p:cNvCxnSpPr/>
            <p:nvPr/>
          </p:nvCxnSpPr>
          <p:spPr>
            <a:xfrm rot="16200000">
              <a:off x="3144867" y="5977946"/>
              <a:ext cx="0" cy="3657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9410" name="Group 971">
            <a:extLst>
              <a:ext uri="{FF2B5EF4-FFF2-40B4-BE49-F238E27FC236}">
                <a16:creationId xmlns:a16="http://schemas.microsoft.com/office/drawing/2014/main" id="{8E5C145F-EA3A-8717-4AF1-D99A47EFFD89}"/>
              </a:ext>
            </a:extLst>
          </p:cNvPr>
          <p:cNvGrpSpPr>
            <a:grpSpLocks/>
          </p:cNvGrpSpPr>
          <p:nvPr/>
        </p:nvGrpSpPr>
        <p:grpSpPr bwMode="auto">
          <a:xfrm>
            <a:off x="7509609" y="2682578"/>
            <a:ext cx="274097" cy="343218"/>
            <a:chOff x="2961986" y="6160826"/>
            <a:chExt cx="365760" cy="457200"/>
          </a:xfrm>
        </p:grpSpPr>
        <p:cxnSp>
          <p:nvCxnSpPr>
            <p:cNvPr id="973" name="Straight Connector 972">
              <a:extLst>
                <a:ext uri="{FF2B5EF4-FFF2-40B4-BE49-F238E27FC236}">
                  <a16:creationId xmlns:a16="http://schemas.microsoft.com/office/drawing/2014/main" id="{8EB94B16-B286-0D7B-39A5-65FA13C9279B}"/>
                </a:ext>
              </a:extLst>
            </p:cNvPr>
            <p:cNvCxnSpPr/>
            <p:nvPr/>
          </p:nvCxnSpPr>
          <p:spPr>
            <a:xfrm>
              <a:off x="3144865" y="6160826"/>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id="{53872E1E-787D-85B9-2CE9-BA8803D15128}"/>
                </a:ext>
              </a:extLst>
            </p:cNvPr>
            <p:cNvCxnSpPr/>
            <p:nvPr/>
          </p:nvCxnSpPr>
          <p:spPr>
            <a:xfrm rot="16200000">
              <a:off x="3144867" y="5977946"/>
              <a:ext cx="0" cy="3657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42979E3D-43F4-DCDB-7615-34119B268B1E}"/>
              </a:ext>
            </a:extLst>
          </p:cNvPr>
          <p:cNvSpPr txBox="1"/>
          <p:nvPr/>
        </p:nvSpPr>
        <p:spPr>
          <a:xfrm>
            <a:off x="3945464" y="4690639"/>
            <a:ext cx="981359" cy="369588"/>
          </a:xfrm>
          <a:prstGeom prst="rect">
            <a:avLst/>
          </a:prstGeom>
          <a:noFill/>
          <a:ln w="12700">
            <a:solidFill>
              <a:schemeClr val="tx1"/>
            </a:solidFill>
          </a:ln>
        </p:spPr>
        <p:txBody>
          <a:bodyPr wrap="none">
            <a:spAutoFit/>
          </a:bodyPr>
          <a:lstStyle/>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Next-generation </a:t>
            </a:r>
          </a:p>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ALK inhibitors</a:t>
            </a:r>
          </a:p>
        </p:txBody>
      </p:sp>
      <p:sp>
        <p:nvSpPr>
          <p:cNvPr id="29" name="TextBox 28">
            <a:extLst>
              <a:ext uri="{FF2B5EF4-FFF2-40B4-BE49-F238E27FC236}">
                <a16:creationId xmlns:a16="http://schemas.microsoft.com/office/drawing/2014/main" id="{C4E2FEDA-4CD5-48FC-62BB-50C391734EBE}"/>
              </a:ext>
            </a:extLst>
          </p:cNvPr>
          <p:cNvSpPr txBox="1"/>
          <p:nvPr/>
        </p:nvSpPr>
        <p:spPr>
          <a:xfrm>
            <a:off x="5728818" y="3038905"/>
            <a:ext cx="633507" cy="369588"/>
          </a:xfrm>
          <a:prstGeom prst="rect">
            <a:avLst/>
          </a:prstGeom>
          <a:noFill/>
          <a:ln w="12700">
            <a:solidFill>
              <a:schemeClr val="tx1"/>
            </a:solidFill>
          </a:ln>
        </p:spPr>
        <p:txBody>
          <a:bodyPr wrap="none">
            <a:spAutoFit/>
          </a:bodyPr>
          <a:lstStyle/>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EGFR</a:t>
            </a:r>
          </a:p>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inhibitors</a:t>
            </a:r>
          </a:p>
        </p:txBody>
      </p:sp>
      <p:sp>
        <p:nvSpPr>
          <p:cNvPr id="975" name="TextBox 974">
            <a:extLst>
              <a:ext uri="{FF2B5EF4-FFF2-40B4-BE49-F238E27FC236}">
                <a16:creationId xmlns:a16="http://schemas.microsoft.com/office/drawing/2014/main" id="{3A958E0D-41A1-B562-3069-3630D3F81B6C}"/>
              </a:ext>
            </a:extLst>
          </p:cNvPr>
          <p:cNvSpPr txBox="1"/>
          <p:nvPr/>
        </p:nvSpPr>
        <p:spPr>
          <a:xfrm>
            <a:off x="6499866" y="3038905"/>
            <a:ext cx="633507" cy="369588"/>
          </a:xfrm>
          <a:prstGeom prst="rect">
            <a:avLst/>
          </a:prstGeom>
          <a:noFill/>
          <a:ln w="12700">
            <a:solidFill>
              <a:schemeClr val="tx1"/>
            </a:solidFill>
          </a:ln>
        </p:spPr>
        <p:txBody>
          <a:bodyPr wrap="none">
            <a:spAutoFit/>
          </a:bodyPr>
          <a:lstStyle/>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IGF-1R</a:t>
            </a:r>
          </a:p>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inhibitors</a:t>
            </a:r>
          </a:p>
        </p:txBody>
      </p:sp>
      <p:sp>
        <p:nvSpPr>
          <p:cNvPr id="976" name="TextBox 975">
            <a:extLst>
              <a:ext uri="{FF2B5EF4-FFF2-40B4-BE49-F238E27FC236}">
                <a16:creationId xmlns:a16="http://schemas.microsoft.com/office/drawing/2014/main" id="{B80C201C-0B3A-8DB5-0040-10B5007B624B}"/>
              </a:ext>
            </a:extLst>
          </p:cNvPr>
          <p:cNvSpPr txBox="1"/>
          <p:nvPr/>
        </p:nvSpPr>
        <p:spPr>
          <a:xfrm>
            <a:off x="7330500" y="3038905"/>
            <a:ext cx="633507" cy="369588"/>
          </a:xfrm>
          <a:prstGeom prst="rect">
            <a:avLst/>
          </a:prstGeom>
          <a:noFill/>
          <a:ln w="12700">
            <a:solidFill>
              <a:schemeClr val="tx1"/>
            </a:solidFill>
          </a:ln>
        </p:spPr>
        <p:txBody>
          <a:bodyPr wrap="none">
            <a:spAutoFit/>
          </a:bodyPr>
          <a:lstStyle/>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KIT</a:t>
            </a:r>
          </a:p>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inhibitors</a:t>
            </a:r>
          </a:p>
        </p:txBody>
      </p:sp>
      <p:sp>
        <p:nvSpPr>
          <p:cNvPr id="977" name="TextBox 976">
            <a:extLst>
              <a:ext uri="{FF2B5EF4-FFF2-40B4-BE49-F238E27FC236}">
                <a16:creationId xmlns:a16="http://schemas.microsoft.com/office/drawing/2014/main" id="{A0BFCBAD-D41E-38C5-A7F8-44417C8EE1EC}"/>
              </a:ext>
            </a:extLst>
          </p:cNvPr>
          <p:cNvSpPr txBox="1"/>
          <p:nvPr/>
        </p:nvSpPr>
        <p:spPr>
          <a:xfrm>
            <a:off x="7145782" y="4411775"/>
            <a:ext cx="633507" cy="369588"/>
          </a:xfrm>
          <a:prstGeom prst="rect">
            <a:avLst/>
          </a:prstGeom>
          <a:noFill/>
          <a:ln w="12700">
            <a:solidFill>
              <a:schemeClr val="tx1"/>
            </a:solidFill>
          </a:ln>
        </p:spPr>
        <p:txBody>
          <a:bodyPr wrap="none">
            <a:spAutoFit/>
          </a:bodyPr>
          <a:lstStyle/>
          <a:p>
            <a:pPr algn="ctr" defTabSz="686440" fontAlgn="auto">
              <a:spcBef>
                <a:spcPts val="0"/>
              </a:spcBef>
              <a:spcAft>
                <a:spcPts val="0"/>
              </a:spcAft>
              <a:defRPr/>
            </a:pPr>
            <a:r>
              <a:rPr lang="en-US" sz="901" dirty="0" err="1">
                <a:solidFill>
                  <a:prstClr val="black"/>
                </a:solidFill>
                <a:latin typeface="Calibri"/>
                <a:ea typeface="ＭＳ Ｐゴシック" panose="020B0600070205080204" pitchFamily="34" charset="-128"/>
                <a:cs typeface="+mn-cs"/>
              </a:rPr>
              <a:t>Src</a:t>
            </a:r>
            <a:endParaRPr lang="en-US" sz="901" dirty="0">
              <a:solidFill>
                <a:prstClr val="black"/>
              </a:solidFill>
              <a:latin typeface="Calibri"/>
              <a:ea typeface="ＭＳ Ｐゴシック" panose="020B0600070205080204" pitchFamily="34" charset="-128"/>
              <a:cs typeface="+mn-cs"/>
            </a:endParaRPr>
          </a:p>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inhibitors</a:t>
            </a:r>
          </a:p>
        </p:txBody>
      </p:sp>
      <p:grpSp>
        <p:nvGrpSpPr>
          <p:cNvPr id="59416" name="Group 977">
            <a:extLst>
              <a:ext uri="{FF2B5EF4-FFF2-40B4-BE49-F238E27FC236}">
                <a16:creationId xmlns:a16="http://schemas.microsoft.com/office/drawing/2014/main" id="{DB47CA2F-6CC1-0EB5-95A3-BFC55A5C3487}"/>
              </a:ext>
            </a:extLst>
          </p:cNvPr>
          <p:cNvGrpSpPr>
            <a:grpSpLocks/>
          </p:cNvGrpSpPr>
          <p:nvPr/>
        </p:nvGrpSpPr>
        <p:grpSpPr bwMode="auto">
          <a:xfrm>
            <a:off x="6234461" y="4359339"/>
            <a:ext cx="274097" cy="281248"/>
            <a:chOff x="2961986" y="6160826"/>
            <a:chExt cx="365760" cy="457200"/>
          </a:xfrm>
        </p:grpSpPr>
        <p:cxnSp>
          <p:nvCxnSpPr>
            <p:cNvPr id="979" name="Straight Connector 978">
              <a:extLst>
                <a:ext uri="{FF2B5EF4-FFF2-40B4-BE49-F238E27FC236}">
                  <a16:creationId xmlns:a16="http://schemas.microsoft.com/office/drawing/2014/main" id="{C0F9668F-FCBA-6E2F-CFA3-AF3321A5BCE9}"/>
                </a:ext>
              </a:extLst>
            </p:cNvPr>
            <p:cNvCxnSpPr/>
            <p:nvPr/>
          </p:nvCxnSpPr>
          <p:spPr>
            <a:xfrm>
              <a:off x="3144865" y="6160826"/>
              <a:ext cx="0" cy="457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0" name="Straight Connector 979">
              <a:extLst>
                <a:ext uri="{FF2B5EF4-FFF2-40B4-BE49-F238E27FC236}">
                  <a16:creationId xmlns:a16="http://schemas.microsoft.com/office/drawing/2014/main" id="{3A131A2E-2ED6-2A86-F539-C6FE6C906C97}"/>
                </a:ext>
              </a:extLst>
            </p:cNvPr>
            <p:cNvCxnSpPr/>
            <p:nvPr/>
          </p:nvCxnSpPr>
          <p:spPr>
            <a:xfrm rot="16200000">
              <a:off x="3144867" y="5977945"/>
              <a:ext cx="0" cy="3657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1" name="TextBox 980">
            <a:extLst>
              <a:ext uri="{FF2B5EF4-FFF2-40B4-BE49-F238E27FC236}">
                <a16:creationId xmlns:a16="http://schemas.microsoft.com/office/drawing/2014/main" id="{F3464A4B-23B6-FBD8-F7D1-A272A1031612}"/>
              </a:ext>
            </a:extLst>
          </p:cNvPr>
          <p:cNvSpPr txBox="1"/>
          <p:nvPr/>
        </p:nvSpPr>
        <p:spPr>
          <a:xfrm>
            <a:off x="6054755" y="4640586"/>
            <a:ext cx="633507" cy="369588"/>
          </a:xfrm>
          <a:prstGeom prst="rect">
            <a:avLst/>
          </a:prstGeom>
          <a:noFill/>
          <a:ln w="12700">
            <a:solidFill>
              <a:schemeClr val="tx1"/>
            </a:solidFill>
          </a:ln>
        </p:spPr>
        <p:txBody>
          <a:bodyPr wrap="none">
            <a:spAutoFit/>
          </a:bodyPr>
          <a:lstStyle/>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MEK</a:t>
            </a:r>
          </a:p>
          <a:p>
            <a:pPr algn="ct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inhibitors</a:t>
            </a:r>
          </a:p>
        </p:txBody>
      </p:sp>
      <p:sp>
        <p:nvSpPr>
          <p:cNvPr id="766" name="Rectangle 765">
            <a:extLst>
              <a:ext uri="{FF2B5EF4-FFF2-40B4-BE49-F238E27FC236}">
                <a16:creationId xmlns:a16="http://schemas.microsoft.com/office/drawing/2014/main" id="{4C88F828-97DC-6FE6-3426-63FA4404CA0F}"/>
              </a:ext>
            </a:extLst>
          </p:cNvPr>
          <p:cNvSpPr/>
          <p:nvPr/>
        </p:nvSpPr>
        <p:spPr>
          <a:xfrm>
            <a:off x="1324543" y="0"/>
            <a:ext cx="6578335" cy="716058"/>
          </a:xfrm>
          <a:prstGeom prst="rect">
            <a:avLst/>
          </a:prstGeom>
        </p:spPr>
        <p:txBody>
          <a:bodyPr lIns="68415" tIns="34209" rIns="68415" bIns="34209">
            <a:spAutoFit/>
          </a:bodyPr>
          <a:lstStyle/>
          <a:p>
            <a:pPr algn="ctr" defTabSz="686440" fontAlgn="auto">
              <a:spcBef>
                <a:spcPts val="0"/>
              </a:spcBef>
              <a:spcAft>
                <a:spcPts val="0"/>
              </a:spcAft>
              <a:defRPr/>
            </a:pPr>
            <a:r>
              <a:rPr lang="en-US" sz="2102" b="1" dirty="0">
                <a:solidFill>
                  <a:prstClr val="black"/>
                </a:solidFill>
                <a:latin typeface="Candara" pitchFamily="34" charset="0"/>
                <a:ea typeface="ＭＳ Ｐゴシック" panose="020B0600070205080204" pitchFamily="34" charset="-128"/>
                <a:cs typeface="+mn-cs"/>
              </a:rPr>
              <a:t>Mechanisms and potential strategies to overcome </a:t>
            </a:r>
          </a:p>
          <a:p>
            <a:pPr algn="ctr" defTabSz="686440" fontAlgn="auto">
              <a:spcBef>
                <a:spcPts val="0"/>
              </a:spcBef>
              <a:spcAft>
                <a:spcPts val="0"/>
              </a:spcAft>
              <a:defRPr/>
            </a:pPr>
            <a:r>
              <a:rPr lang="en-US" sz="2102" b="1" dirty="0">
                <a:solidFill>
                  <a:prstClr val="black"/>
                </a:solidFill>
                <a:latin typeface="Candara" pitchFamily="34" charset="0"/>
                <a:ea typeface="ＭＳ Ｐゴシック" panose="020B0600070205080204" pitchFamily="34" charset="-128"/>
                <a:cs typeface="+mn-cs"/>
              </a:rPr>
              <a:t>acquired resistance to crizotinib </a:t>
            </a:r>
          </a:p>
        </p:txBody>
      </p:sp>
      <p:cxnSp>
        <p:nvCxnSpPr>
          <p:cNvPr id="772" name="Straight Connector 771">
            <a:extLst>
              <a:ext uri="{FF2B5EF4-FFF2-40B4-BE49-F238E27FC236}">
                <a16:creationId xmlns:a16="http://schemas.microsoft.com/office/drawing/2014/main" id="{903798A7-F67D-29FC-FCF4-1E63BB9FEFC8}"/>
              </a:ext>
            </a:extLst>
          </p:cNvPr>
          <p:cNvCxnSpPr>
            <a:cxnSpLocks noChangeShapeType="1"/>
          </p:cNvCxnSpPr>
          <p:nvPr/>
        </p:nvCxnSpPr>
        <p:spPr bwMode="auto">
          <a:xfrm>
            <a:off x="1254231" y="629232"/>
            <a:ext cx="6720151" cy="0"/>
          </a:xfrm>
          <a:prstGeom prst="line">
            <a:avLst/>
          </a:prstGeom>
          <a:noFill/>
          <a:ln w="25400">
            <a:solidFill>
              <a:schemeClr val="tx1"/>
            </a:solidFill>
            <a:round/>
            <a:headEnd/>
            <a:tailEnd/>
          </a:ln>
          <a:effectLst>
            <a:outerShdw blurRad="50800" dist="38100" dir="2700000" algn="tl" rotWithShape="0">
              <a:srgbClr val="808080">
                <a:alpha val="39998"/>
              </a:srgbClr>
            </a:outerShdw>
          </a:effectLst>
        </p:spPr>
      </p:cxnSp>
      <p:sp>
        <p:nvSpPr>
          <p:cNvPr id="3" name="Rectangle 2">
            <a:extLst>
              <a:ext uri="{FF2B5EF4-FFF2-40B4-BE49-F238E27FC236}">
                <a16:creationId xmlns:a16="http://schemas.microsoft.com/office/drawing/2014/main" id="{FB2DA800-63A2-68CF-CA15-688A7880E102}"/>
              </a:ext>
            </a:extLst>
          </p:cNvPr>
          <p:cNvSpPr/>
          <p:nvPr/>
        </p:nvSpPr>
        <p:spPr>
          <a:xfrm>
            <a:off x="1021212" y="4690639"/>
            <a:ext cx="1487908" cy="230961"/>
          </a:xfrm>
          <a:prstGeom prst="rect">
            <a:avLst/>
          </a:prstGeom>
        </p:spPr>
        <p:txBody>
          <a:bodyPr wrap="none">
            <a:spAutoFit/>
          </a:bodyPr>
          <a:lstStyle/>
          <a:p>
            <a:pP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Lovly ASCO </a:t>
            </a:r>
            <a:r>
              <a:rPr lang="en-US" sz="901" dirty="0" err="1">
                <a:solidFill>
                  <a:prstClr val="black"/>
                </a:solidFill>
                <a:latin typeface="Calibri"/>
                <a:ea typeface="ＭＳ Ｐゴシック" panose="020B0600070205080204" pitchFamily="34" charset="-128"/>
                <a:cs typeface="+mn-cs"/>
              </a:rPr>
              <a:t>Educ</a:t>
            </a:r>
            <a:r>
              <a:rPr lang="en-US" sz="901" dirty="0">
                <a:solidFill>
                  <a:prstClr val="black"/>
                </a:solidFill>
                <a:latin typeface="Calibri"/>
                <a:ea typeface="ＭＳ Ｐゴシック" panose="020B0600070205080204" pitchFamily="34" charset="-128"/>
                <a:cs typeface="+mn-cs"/>
              </a:rPr>
              <a:t> Book 2015</a:t>
            </a:r>
          </a:p>
        </p:txBody>
      </p:sp>
      <p:sp>
        <p:nvSpPr>
          <p:cNvPr id="7" name="TextBox 6">
            <a:extLst>
              <a:ext uri="{FF2B5EF4-FFF2-40B4-BE49-F238E27FC236}">
                <a16:creationId xmlns:a16="http://schemas.microsoft.com/office/drawing/2014/main" id="{C5C21E06-5221-825B-3450-7F6D1587BBD4}"/>
              </a:ext>
            </a:extLst>
          </p:cNvPr>
          <p:cNvSpPr txBox="1"/>
          <p:nvPr/>
        </p:nvSpPr>
        <p:spPr>
          <a:xfrm>
            <a:off x="4638737" y="687255"/>
            <a:ext cx="1360950" cy="715965"/>
          </a:xfrm>
          <a:prstGeom prst="rect">
            <a:avLst/>
          </a:prstGeom>
          <a:noFill/>
        </p:spPr>
        <p:txBody>
          <a:bodyPr wrap="square" rtlCol="0">
            <a:spAutoFit/>
          </a:bodyPr>
          <a:lstStyle/>
          <a:p>
            <a:pPr defTabSz="686440" eaLnBrk="0" hangingPunct="0"/>
            <a:r>
              <a:rPr lang="en-US" sz="1351" b="1" dirty="0">
                <a:solidFill>
                  <a:prstClr val="black"/>
                </a:solidFill>
                <a:latin typeface="Calibri"/>
                <a:ea typeface="ＭＳ Ｐゴシック" panose="020B0600070205080204" pitchFamily="34" charset="-128"/>
                <a:cs typeface="+mn-cs"/>
              </a:rPr>
              <a:t>Small Cell or Squamous Cell Transformation</a:t>
            </a:r>
          </a:p>
        </p:txBody>
      </p:sp>
      <p:pic>
        <p:nvPicPr>
          <p:cNvPr id="6" name="Picture 5" descr="A logo for a fitness center&#10;&#10;Description automatically generated">
            <a:extLst>
              <a:ext uri="{FF2B5EF4-FFF2-40B4-BE49-F238E27FC236}">
                <a16:creationId xmlns:a16="http://schemas.microsoft.com/office/drawing/2014/main" id="{19B78537-6B8D-0D56-BC68-C051D0D6EBF1}"/>
              </a:ext>
            </a:extLst>
          </p:cNvPr>
          <p:cNvPicPr>
            <a:picLocks noChangeAspect="1"/>
          </p:cNvPicPr>
          <p:nvPr/>
        </p:nvPicPr>
        <p:blipFill>
          <a:blip r:embed="rId2"/>
          <a:stretch>
            <a:fillRect/>
          </a:stretch>
        </p:blipFill>
        <p:spPr>
          <a:xfrm>
            <a:off x="8099127" y="4762644"/>
            <a:ext cx="908868" cy="225577"/>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BDEE961-DA24-416E-395A-C1D721699288}"/>
              </a:ext>
            </a:extLst>
          </p:cNvPr>
          <p:cNvGraphicFramePr>
            <a:graphicFrameLocks noGrp="1"/>
          </p:cNvGraphicFramePr>
          <p:nvPr/>
        </p:nvGraphicFramePr>
        <p:xfrm>
          <a:off x="1914448" y="514826"/>
          <a:ext cx="5344896" cy="3931782"/>
        </p:xfrm>
        <a:graphic>
          <a:graphicData uri="http://schemas.openxmlformats.org/drawingml/2006/table">
            <a:tbl>
              <a:tblPr firstRow="1" bandRow="1">
                <a:tableStyleId>{BC89EF96-8CEA-46FF-86C4-4CE0E7609802}</a:tableStyleId>
              </a:tblPr>
              <a:tblGrid>
                <a:gridCol w="890816">
                  <a:extLst>
                    <a:ext uri="{9D8B030D-6E8A-4147-A177-3AD203B41FA5}">
                      <a16:colId xmlns:a16="http://schemas.microsoft.com/office/drawing/2014/main" val="20000"/>
                    </a:ext>
                  </a:extLst>
                </a:gridCol>
                <a:gridCol w="890816">
                  <a:extLst>
                    <a:ext uri="{9D8B030D-6E8A-4147-A177-3AD203B41FA5}">
                      <a16:colId xmlns:a16="http://schemas.microsoft.com/office/drawing/2014/main" val="20001"/>
                    </a:ext>
                  </a:extLst>
                </a:gridCol>
                <a:gridCol w="890816">
                  <a:extLst>
                    <a:ext uri="{9D8B030D-6E8A-4147-A177-3AD203B41FA5}">
                      <a16:colId xmlns:a16="http://schemas.microsoft.com/office/drawing/2014/main" val="20002"/>
                    </a:ext>
                  </a:extLst>
                </a:gridCol>
                <a:gridCol w="890816">
                  <a:extLst>
                    <a:ext uri="{9D8B030D-6E8A-4147-A177-3AD203B41FA5}">
                      <a16:colId xmlns:a16="http://schemas.microsoft.com/office/drawing/2014/main" val="20003"/>
                    </a:ext>
                  </a:extLst>
                </a:gridCol>
                <a:gridCol w="890816">
                  <a:extLst>
                    <a:ext uri="{9D8B030D-6E8A-4147-A177-3AD203B41FA5}">
                      <a16:colId xmlns:a16="http://schemas.microsoft.com/office/drawing/2014/main" val="20004"/>
                    </a:ext>
                  </a:extLst>
                </a:gridCol>
                <a:gridCol w="890816">
                  <a:extLst>
                    <a:ext uri="{9D8B030D-6E8A-4147-A177-3AD203B41FA5}">
                      <a16:colId xmlns:a16="http://schemas.microsoft.com/office/drawing/2014/main" val="20005"/>
                    </a:ext>
                  </a:extLst>
                </a:gridCol>
              </a:tblGrid>
              <a:tr h="274566">
                <a:tc>
                  <a:txBody>
                    <a:bodyPr/>
                    <a:lstStyle/>
                    <a:p>
                      <a:endParaRPr lang="en-US" sz="1400" dirty="0"/>
                    </a:p>
                  </a:txBody>
                  <a:tcPr marL="68650" marR="68650" marT="34318" marB="34318"/>
                </a:tc>
                <a:tc>
                  <a:txBody>
                    <a:bodyPr/>
                    <a:lstStyle/>
                    <a:p>
                      <a:pPr algn="ctr"/>
                      <a:r>
                        <a:rPr lang="en-US" sz="1100" b="1" dirty="0">
                          <a:solidFill>
                            <a:schemeClr val="tx1"/>
                          </a:solidFill>
                        </a:rPr>
                        <a:t>1</a:t>
                      </a:r>
                      <a:r>
                        <a:rPr lang="en-US" sz="1100" b="1" baseline="30000" dirty="0">
                          <a:solidFill>
                            <a:schemeClr val="tx1"/>
                          </a:solidFill>
                        </a:rPr>
                        <a:t>st</a:t>
                      </a:r>
                      <a:r>
                        <a:rPr lang="en-US" sz="1100" b="1" dirty="0">
                          <a:solidFill>
                            <a:schemeClr val="tx1"/>
                          </a:solidFill>
                        </a:rPr>
                        <a:t> gen</a:t>
                      </a:r>
                    </a:p>
                  </a:txBody>
                  <a:tcPr marL="68650" marR="68650" marT="34318" marB="34318" anchor="ctr"/>
                </a:tc>
                <a:tc gridSpan="3">
                  <a:txBody>
                    <a:bodyPr/>
                    <a:lstStyle/>
                    <a:p>
                      <a:pPr algn="ctr"/>
                      <a:r>
                        <a:rPr lang="en-US" sz="1100" b="1" dirty="0">
                          <a:solidFill>
                            <a:schemeClr val="tx1"/>
                          </a:solidFill>
                        </a:rPr>
                        <a:t>2</a:t>
                      </a:r>
                      <a:r>
                        <a:rPr lang="en-US" sz="1100" b="1" baseline="30000" dirty="0">
                          <a:solidFill>
                            <a:schemeClr val="tx1"/>
                          </a:solidFill>
                        </a:rPr>
                        <a:t>nd</a:t>
                      </a:r>
                      <a:r>
                        <a:rPr lang="en-US" sz="1100" b="1" baseline="0" dirty="0">
                          <a:solidFill>
                            <a:schemeClr val="tx1"/>
                          </a:solidFill>
                        </a:rPr>
                        <a:t> gen</a:t>
                      </a:r>
                    </a:p>
                  </a:txBody>
                  <a:tcPr marL="68650" marR="68650" marT="34318" marB="34318" anchor="ctr"/>
                </a:tc>
                <a:tc hMerge="1">
                  <a:txBody>
                    <a:bodyPr/>
                    <a:lstStyle/>
                    <a:p>
                      <a:pPr algn="ctr"/>
                      <a:endParaRPr lang="en-US" b="1" dirty="0">
                        <a:solidFill>
                          <a:schemeClr val="tx1"/>
                        </a:solidFill>
                      </a:endParaRPr>
                    </a:p>
                  </a:txBody>
                  <a:tcPr/>
                </a:tc>
                <a:tc hMerge="1">
                  <a:txBody>
                    <a:bodyPr/>
                    <a:lstStyle/>
                    <a:p>
                      <a:pPr algn="ctr"/>
                      <a:endParaRPr lang="en-US" b="1" dirty="0">
                        <a:solidFill>
                          <a:schemeClr val="tx1"/>
                        </a:solidFill>
                      </a:endParaRPr>
                    </a:p>
                  </a:txBody>
                  <a:tcPr/>
                </a:tc>
                <a:tc>
                  <a:txBody>
                    <a:bodyPr/>
                    <a:lstStyle/>
                    <a:p>
                      <a:pPr algn="ctr"/>
                      <a:r>
                        <a:rPr lang="en-US" sz="1100" b="1" dirty="0">
                          <a:solidFill>
                            <a:schemeClr val="tx1"/>
                          </a:solidFill>
                        </a:rPr>
                        <a:t>3</a:t>
                      </a:r>
                      <a:r>
                        <a:rPr lang="en-US" sz="1100" b="1" baseline="30000" dirty="0">
                          <a:solidFill>
                            <a:schemeClr val="tx1"/>
                          </a:solidFill>
                        </a:rPr>
                        <a:t>rd</a:t>
                      </a:r>
                      <a:r>
                        <a:rPr lang="en-US" sz="1100" b="1" dirty="0">
                          <a:solidFill>
                            <a:schemeClr val="tx1"/>
                          </a:solidFill>
                        </a:rPr>
                        <a:t> gen</a:t>
                      </a:r>
                    </a:p>
                  </a:txBody>
                  <a:tcPr marL="68650" marR="68650" marT="34318" marB="34318" anchor="ctr"/>
                </a:tc>
                <a:extLst>
                  <a:ext uri="{0D108BD9-81ED-4DB2-BD59-A6C34878D82A}">
                    <a16:rowId xmlns:a16="http://schemas.microsoft.com/office/drawing/2014/main" val="10000"/>
                  </a:ext>
                </a:extLst>
              </a:tr>
              <a:tr h="369392">
                <a:tc>
                  <a:txBody>
                    <a:bodyPr/>
                    <a:lstStyle/>
                    <a:p>
                      <a:endParaRPr lang="en-US" sz="1400" dirty="0"/>
                    </a:p>
                  </a:txBody>
                  <a:tcPr marL="68650" marR="68650" marT="34318" marB="34318"/>
                </a:tc>
                <a:tc>
                  <a:txBody>
                    <a:bodyPr/>
                    <a:lstStyle/>
                    <a:p>
                      <a:pPr algn="ctr"/>
                      <a:r>
                        <a:rPr lang="en-US" sz="1400" b="1" dirty="0"/>
                        <a:t>Crizotinib</a:t>
                      </a:r>
                      <a:endParaRPr lang="en-US" sz="1400" b="1" dirty="0">
                        <a:solidFill>
                          <a:schemeClr val="tx1"/>
                        </a:solidFill>
                      </a:endParaRPr>
                    </a:p>
                  </a:txBody>
                  <a:tcPr marL="68650" marR="68650" marT="34318" marB="34318" anchor="b"/>
                </a:tc>
                <a:tc>
                  <a:txBody>
                    <a:bodyPr/>
                    <a:lstStyle/>
                    <a:p>
                      <a:pPr algn="ctr"/>
                      <a:r>
                        <a:rPr lang="en-US" sz="1400" b="1" dirty="0" err="1"/>
                        <a:t>Alectinib</a:t>
                      </a:r>
                      <a:endParaRPr lang="en-US" sz="1400" b="1" dirty="0">
                        <a:solidFill>
                          <a:schemeClr val="tx1"/>
                        </a:solidFill>
                      </a:endParaRPr>
                    </a:p>
                  </a:txBody>
                  <a:tcPr marL="68650" marR="68650" marT="34318" marB="34318" anchor="b"/>
                </a:tc>
                <a:tc>
                  <a:txBody>
                    <a:bodyPr/>
                    <a:lstStyle/>
                    <a:p>
                      <a:pPr algn="ctr"/>
                      <a:r>
                        <a:rPr lang="en-US" sz="1400" b="1" dirty="0" err="1"/>
                        <a:t>Brigatinib</a:t>
                      </a:r>
                      <a:endParaRPr lang="en-US" sz="1400" b="1" dirty="0">
                        <a:solidFill>
                          <a:schemeClr val="tx1"/>
                        </a:solidFill>
                      </a:endParaRPr>
                    </a:p>
                  </a:txBody>
                  <a:tcPr marL="68650" marR="68650" marT="34318" marB="34318" anchor="b"/>
                </a:tc>
                <a:tc>
                  <a:txBody>
                    <a:bodyPr/>
                    <a:lstStyle/>
                    <a:p>
                      <a:pPr algn="ctr"/>
                      <a:r>
                        <a:rPr lang="en-US" sz="1400" b="1" dirty="0" err="1"/>
                        <a:t>Ceritinib</a:t>
                      </a:r>
                      <a:endParaRPr lang="en-US" sz="1400" b="1" dirty="0">
                        <a:solidFill>
                          <a:schemeClr val="tx1"/>
                        </a:solidFill>
                      </a:endParaRPr>
                    </a:p>
                  </a:txBody>
                  <a:tcPr marL="68650" marR="68650" marT="34318" marB="34318" anchor="b"/>
                </a:tc>
                <a:tc>
                  <a:txBody>
                    <a:bodyPr/>
                    <a:lstStyle/>
                    <a:p>
                      <a:pPr algn="ctr"/>
                      <a:r>
                        <a:rPr lang="en-US" sz="1400" b="1" dirty="0" err="1"/>
                        <a:t>Lorlatinib</a:t>
                      </a:r>
                      <a:endParaRPr lang="en-US" sz="1400" b="1" dirty="0">
                        <a:solidFill>
                          <a:schemeClr val="tx1"/>
                        </a:solidFill>
                      </a:endParaRPr>
                    </a:p>
                  </a:txBody>
                  <a:tcPr marL="68650" marR="68650" marT="34318" marB="34318" anchor="b"/>
                </a:tc>
                <a:extLst>
                  <a:ext uri="{0D108BD9-81ED-4DB2-BD59-A6C34878D82A}">
                    <a16:rowId xmlns:a16="http://schemas.microsoft.com/office/drawing/2014/main" val="10001"/>
                  </a:ext>
                </a:extLst>
              </a:tr>
              <a:tr h="252338">
                <a:tc>
                  <a:txBody>
                    <a:bodyPr/>
                    <a:lstStyle/>
                    <a:p>
                      <a:pPr algn="l"/>
                      <a:r>
                        <a:rPr lang="en-US" sz="1200" b="1" dirty="0"/>
                        <a:t>G1123S</a:t>
                      </a:r>
                    </a:p>
                  </a:txBody>
                  <a:tcPr marL="68650" marR="68650" marT="34318" marB="34318"/>
                </a:tc>
                <a:tc>
                  <a:txBody>
                    <a:bodyPr/>
                    <a:lstStyle/>
                    <a:p>
                      <a:pPr algn="ctr"/>
                      <a:r>
                        <a:rPr lang="en-US" sz="1200" dirty="0"/>
                        <a:t>Res</a:t>
                      </a:r>
                    </a:p>
                  </a:txBody>
                  <a:tcPr marL="68650" marR="68650" marT="34318" marB="34318"/>
                </a:tc>
                <a:tc>
                  <a:txBody>
                    <a:bodyPr/>
                    <a:lstStyle/>
                    <a:p>
                      <a:pPr algn="ctr"/>
                      <a:r>
                        <a:rPr lang="en-US" sz="1200" dirty="0"/>
                        <a:t>Sens</a:t>
                      </a:r>
                      <a:r>
                        <a:rPr lang="en-US" sz="1200" baseline="30000" dirty="0"/>
                        <a:t>2</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N/D</a:t>
                      </a:r>
                    </a:p>
                  </a:txBody>
                  <a:tcPr marL="68650" marR="68650" marT="34318" marB="34318"/>
                </a:tc>
                <a:tc>
                  <a:txBody>
                    <a:bodyPr/>
                    <a:lstStyle/>
                    <a:p>
                      <a:pPr algn="ctr"/>
                      <a:r>
                        <a:rPr lang="en-US" sz="1200" dirty="0"/>
                        <a:t>Res</a:t>
                      </a:r>
                      <a:r>
                        <a:rPr lang="en-US" sz="1200" baseline="30000" dirty="0"/>
                        <a:t>2</a:t>
                      </a:r>
                    </a:p>
                  </a:txBody>
                  <a:tcPr marL="68650" marR="68650" marT="34318" marB="34318"/>
                </a:tc>
                <a:tc>
                  <a:txBody>
                    <a:bodyPr/>
                    <a:lstStyle/>
                    <a:p>
                      <a:pPr algn="ctr"/>
                      <a:r>
                        <a:rPr lang="en-US" sz="1200" dirty="0"/>
                        <a:t>N/D</a:t>
                      </a:r>
                    </a:p>
                  </a:txBody>
                  <a:tcPr marL="68650" marR="68650" marT="34318" marB="34318"/>
                </a:tc>
                <a:extLst>
                  <a:ext uri="{0D108BD9-81ED-4DB2-BD59-A6C34878D82A}">
                    <a16:rowId xmlns:a16="http://schemas.microsoft.com/office/drawing/2014/main" val="10002"/>
                  </a:ext>
                </a:extLst>
              </a:tr>
              <a:tr h="252338">
                <a:tc>
                  <a:txBody>
                    <a:bodyPr/>
                    <a:lstStyle/>
                    <a:p>
                      <a:pPr algn="l"/>
                      <a:r>
                        <a:rPr lang="en-US" sz="1200" b="1" dirty="0"/>
                        <a:t>1151Tins</a:t>
                      </a:r>
                    </a:p>
                  </a:txBody>
                  <a:tcPr marL="68650" marR="68650" marT="34318" marB="34318"/>
                </a:tc>
                <a:tc>
                  <a:txBody>
                    <a:bodyPr/>
                    <a:lstStyle/>
                    <a:p>
                      <a:pPr algn="ctr"/>
                      <a:r>
                        <a:rPr lang="en-US" sz="1200" dirty="0"/>
                        <a:t>Res</a:t>
                      </a:r>
                    </a:p>
                  </a:txBody>
                  <a:tcPr marL="68650" marR="68650" marT="34318" marB="34318"/>
                </a:tc>
                <a:tc>
                  <a:txBody>
                    <a:bodyPr/>
                    <a:lstStyle/>
                    <a:p>
                      <a:pPr algn="ctr"/>
                      <a:r>
                        <a:rPr lang="en-US" sz="1200" dirty="0"/>
                        <a:t>Res</a:t>
                      </a:r>
                      <a:r>
                        <a:rPr lang="en-US" sz="1200" baseline="30000" dirty="0"/>
                        <a:t>3</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N/D</a:t>
                      </a:r>
                    </a:p>
                  </a:txBody>
                  <a:tcPr marL="68650" marR="68650" marT="34318" marB="34318"/>
                </a:tc>
                <a:tc>
                  <a:txBody>
                    <a:bodyPr/>
                    <a:lstStyle/>
                    <a:p>
                      <a:pPr algn="ctr"/>
                      <a:r>
                        <a:rPr lang="en-US" sz="1200" dirty="0"/>
                        <a:t>Res</a:t>
                      </a:r>
                      <a:r>
                        <a:rPr lang="en-US" sz="1200" baseline="30000" dirty="0"/>
                        <a:t>7</a:t>
                      </a:r>
                    </a:p>
                  </a:txBody>
                  <a:tcPr marL="68650" marR="68650" marT="34318" marB="34318"/>
                </a:tc>
                <a:tc>
                  <a:txBody>
                    <a:bodyPr/>
                    <a:lstStyle/>
                    <a:p>
                      <a:pPr algn="ctr"/>
                      <a:r>
                        <a:rPr lang="en-US" sz="1200" dirty="0"/>
                        <a:t>Sens</a:t>
                      </a:r>
                      <a:r>
                        <a:rPr lang="en-US" sz="1200" baseline="30000" dirty="0"/>
                        <a:t>9</a:t>
                      </a:r>
                    </a:p>
                  </a:txBody>
                  <a:tcPr marL="68650" marR="68650" marT="34318" marB="34318"/>
                </a:tc>
                <a:extLst>
                  <a:ext uri="{0D108BD9-81ED-4DB2-BD59-A6C34878D82A}">
                    <a16:rowId xmlns:a16="http://schemas.microsoft.com/office/drawing/2014/main" val="10003"/>
                  </a:ext>
                </a:extLst>
              </a:tr>
              <a:tr h="252338">
                <a:tc>
                  <a:txBody>
                    <a:bodyPr/>
                    <a:lstStyle/>
                    <a:p>
                      <a:pPr algn="l"/>
                      <a:r>
                        <a:rPr lang="en-US" sz="1200" b="1" dirty="0"/>
                        <a:t>L1152P/R</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p>
                  </a:txBody>
                  <a:tcPr marL="68650" marR="68650" marT="34318" marB="34318"/>
                </a:tc>
                <a:tc>
                  <a:txBody>
                    <a:bodyPr/>
                    <a:lstStyle/>
                    <a:p>
                      <a:pPr algn="ctr"/>
                      <a:r>
                        <a:rPr lang="en-US" sz="1200" dirty="0"/>
                        <a:t>N/D</a:t>
                      </a:r>
                    </a:p>
                  </a:txBody>
                  <a:tcPr marL="68650" marR="68650" marT="34318" marB="34318"/>
                </a:tc>
                <a:tc>
                  <a:txBody>
                    <a:bodyPr/>
                    <a:lstStyle/>
                    <a:p>
                      <a:pPr algn="ctr"/>
                      <a:r>
                        <a:rPr lang="en-US" sz="1200" dirty="0"/>
                        <a:t>Res</a:t>
                      </a:r>
                      <a:r>
                        <a:rPr lang="en-US" sz="1200" baseline="30000" dirty="0"/>
                        <a:t>7</a:t>
                      </a:r>
                      <a:endParaRPr lang="en-US" sz="1200" dirty="0"/>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9</a:t>
                      </a:r>
                    </a:p>
                  </a:txBody>
                  <a:tcPr marL="68650" marR="68650" marT="34318" marB="34318"/>
                </a:tc>
                <a:extLst>
                  <a:ext uri="{0D108BD9-81ED-4DB2-BD59-A6C34878D82A}">
                    <a16:rowId xmlns:a16="http://schemas.microsoft.com/office/drawing/2014/main" val="10004"/>
                  </a:ext>
                </a:extLst>
              </a:tr>
              <a:tr h="252338">
                <a:tc>
                  <a:txBody>
                    <a:bodyPr/>
                    <a:lstStyle/>
                    <a:p>
                      <a:pPr algn="l"/>
                      <a:r>
                        <a:rPr lang="en-US" sz="1200" b="1" dirty="0"/>
                        <a:t>C1156Y/T</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p>
                  </a:txBody>
                  <a:tcPr marL="68650" marR="68650" marT="34318" marB="34318"/>
                </a:tc>
                <a:tc>
                  <a:txBody>
                    <a:bodyPr/>
                    <a:lstStyle/>
                    <a:p>
                      <a:pPr algn="ctr"/>
                      <a:r>
                        <a:rPr lang="en-US" sz="1200" dirty="0"/>
                        <a:t>Sens</a:t>
                      </a:r>
                    </a:p>
                  </a:txBody>
                  <a:tcPr marL="68650" marR="68650" marT="34318" marB="34318"/>
                </a:tc>
                <a:tc>
                  <a:txBody>
                    <a:bodyPr/>
                    <a:lstStyle/>
                    <a:p>
                      <a:pPr algn="ctr"/>
                      <a:r>
                        <a:rPr lang="en-US" sz="1200" dirty="0"/>
                        <a:t>N/D</a:t>
                      </a:r>
                    </a:p>
                  </a:txBody>
                  <a:tcPr marL="68650" marR="68650" marT="34318" marB="34318"/>
                </a:tc>
                <a:tc>
                  <a:txBody>
                    <a:bodyPr/>
                    <a:lstStyle/>
                    <a:p>
                      <a:pPr algn="ctr"/>
                      <a:r>
                        <a:rPr lang="en-US" sz="1200" dirty="0"/>
                        <a:t>Res</a:t>
                      </a:r>
                      <a:r>
                        <a:rPr lang="en-US" sz="1200" baseline="30000" dirty="0"/>
                        <a:t>7</a:t>
                      </a:r>
                      <a:endParaRPr lang="en-US" sz="1200" dirty="0"/>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9</a:t>
                      </a:r>
                    </a:p>
                  </a:txBody>
                  <a:tcPr marL="68650" marR="68650" marT="34318" marB="34318"/>
                </a:tc>
                <a:extLst>
                  <a:ext uri="{0D108BD9-81ED-4DB2-BD59-A6C34878D82A}">
                    <a16:rowId xmlns:a16="http://schemas.microsoft.com/office/drawing/2014/main" val="10005"/>
                  </a:ext>
                </a:extLst>
              </a:tr>
              <a:tr h="252338">
                <a:tc>
                  <a:txBody>
                    <a:bodyPr/>
                    <a:lstStyle/>
                    <a:p>
                      <a:pPr algn="l"/>
                      <a:r>
                        <a:rPr lang="en-US" sz="1200" b="1" dirty="0"/>
                        <a:t>I1171T/N</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p>
                  </a:txBody>
                  <a:tcPr marL="68650" marR="68650" marT="34318" marB="34318"/>
                </a:tc>
                <a:tc>
                  <a:txBody>
                    <a:bodyPr/>
                    <a:lstStyle/>
                    <a:p>
                      <a:pPr algn="ctr"/>
                      <a:r>
                        <a:rPr lang="en-US" sz="1200" dirty="0"/>
                        <a:t>Res</a:t>
                      </a:r>
                      <a:r>
                        <a:rPr lang="en-US" sz="1200" strike="noStrike" baseline="30000" dirty="0"/>
                        <a:t>4,5</a:t>
                      </a:r>
                    </a:p>
                  </a:txBody>
                  <a:tcPr marL="68650" marR="68650" marT="34318" marB="34318"/>
                </a:tc>
                <a:tc>
                  <a:txBody>
                    <a:bodyPr/>
                    <a:lstStyle/>
                    <a:p>
                      <a:pPr algn="ctr"/>
                      <a:r>
                        <a:rPr lang="en-US" sz="1200" dirty="0"/>
                        <a:t>N/D</a:t>
                      </a:r>
                    </a:p>
                  </a:txBody>
                  <a:tcPr marL="68650" marR="68650" marT="34318" marB="34318"/>
                </a:tc>
                <a:tc>
                  <a:txBody>
                    <a:bodyPr/>
                    <a:lstStyle/>
                    <a:p>
                      <a:pPr algn="ctr"/>
                      <a:r>
                        <a:rPr lang="en-US" sz="1200" dirty="0"/>
                        <a:t>Sens</a:t>
                      </a:r>
                      <a:r>
                        <a:rPr lang="en-US" sz="1200" baseline="30000" dirty="0"/>
                        <a:t>4,5,7</a:t>
                      </a:r>
                      <a:r>
                        <a:rPr lang="en-US" sz="1200" dirty="0"/>
                        <a:t> </a:t>
                      </a:r>
                    </a:p>
                  </a:txBody>
                  <a:tcPr marL="68650" marR="68650" marT="34318" marB="34318"/>
                </a:tc>
                <a:tc>
                  <a:txBody>
                    <a:bodyPr/>
                    <a:lstStyle/>
                    <a:p>
                      <a:pPr algn="ctr"/>
                      <a:r>
                        <a:rPr lang="en-US" sz="1200" dirty="0"/>
                        <a:t>N/D</a:t>
                      </a:r>
                    </a:p>
                  </a:txBody>
                  <a:tcPr marL="68650" marR="68650" marT="34318" marB="34318"/>
                </a:tc>
                <a:extLst>
                  <a:ext uri="{0D108BD9-81ED-4DB2-BD59-A6C34878D82A}">
                    <a16:rowId xmlns:a16="http://schemas.microsoft.com/office/drawing/2014/main" val="10006"/>
                  </a:ext>
                </a:extLst>
              </a:tr>
              <a:tr h="252338">
                <a:tc>
                  <a:txBody>
                    <a:bodyPr/>
                    <a:lstStyle/>
                    <a:p>
                      <a:pPr algn="l"/>
                      <a:r>
                        <a:rPr lang="en-US" sz="1200" b="1" dirty="0"/>
                        <a:t>F1174C/L/V</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p>
                  </a:txBody>
                  <a:tcPr marL="68650" marR="68650" marT="34318" marB="34318"/>
                </a:tc>
                <a:tc>
                  <a:txBody>
                    <a:bodyPr/>
                    <a:lstStyle/>
                    <a:p>
                      <a:pPr algn="ctr"/>
                      <a:r>
                        <a:rPr lang="en-US" sz="1200" dirty="0"/>
                        <a:t>Sens</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6</a:t>
                      </a:r>
                    </a:p>
                  </a:txBody>
                  <a:tcPr marL="68650" marR="68650" marT="34318" marB="34318"/>
                </a:tc>
                <a:tc>
                  <a:txBody>
                    <a:bodyPr/>
                    <a:lstStyle/>
                    <a:p>
                      <a:pPr algn="ctr"/>
                      <a:r>
                        <a:rPr lang="en-US" sz="1200" dirty="0"/>
                        <a:t>Res</a:t>
                      </a:r>
                      <a:r>
                        <a:rPr lang="en-US" sz="1200" baseline="30000" dirty="0"/>
                        <a:t>7</a:t>
                      </a:r>
                      <a:endParaRPr lang="en-US" sz="1200" dirty="0"/>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9</a:t>
                      </a:r>
                    </a:p>
                  </a:txBody>
                  <a:tcPr marL="68650" marR="68650" marT="34318" marB="34318"/>
                </a:tc>
                <a:extLst>
                  <a:ext uri="{0D108BD9-81ED-4DB2-BD59-A6C34878D82A}">
                    <a16:rowId xmlns:a16="http://schemas.microsoft.com/office/drawing/2014/main" val="10007"/>
                  </a:ext>
                </a:extLst>
              </a:tr>
              <a:tr h="252338">
                <a:tc>
                  <a:txBody>
                    <a:bodyPr/>
                    <a:lstStyle/>
                    <a:p>
                      <a:pPr algn="l"/>
                      <a:r>
                        <a:rPr lang="en-US" sz="1200" b="1" dirty="0"/>
                        <a:t>V1180L</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p>
                  </a:txBody>
                  <a:tcPr marL="68650" marR="68650" marT="34318" marB="34318"/>
                </a:tc>
                <a:tc>
                  <a:txBody>
                    <a:bodyPr/>
                    <a:lstStyle/>
                    <a:p>
                      <a:pPr algn="ctr"/>
                      <a:r>
                        <a:rPr lang="en-US" sz="1200" dirty="0"/>
                        <a:t>Res </a:t>
                      </a:r>
                      <a:r>
                        <a:rPr lang="en-US" sz="1200" baseline="30000" dirty="0"/>
                        <a:t>4</a:t>
                      </a:r>
                    </a:p>
                  </a:txBody>
                  <a:tcPr marL="68650" marR="68650" marT="34318" marB="34318"/>
                </a:tc>
                <a:tc>
                  <a:txBody>
                    <a:bodyPr/>
                    <a:lstStyle/>
                    <a:p>
                      <a:pPr algn="ctr"/>
                      <a:r>
                        <a:rPr lang="en-US" sz="1200" dirty="0"/>
                        <a:t>N/D</a:t>
                      </a:r>
                    </a:p>
                  </a:txBody>
                  <a:tcPr marL="68650" marR="68650" marT="34318" marB="34318"/>
                </a:tc>
                <a:tc>
                  <a:txBody>
                    <a:bodyPr/>
                    <a:lstStyle/>
                    <a:p>
                      <a:pPr algn="ctr"/>
                      <a:r>
                        <a:rPr lang="en-US" sz="1200" dirty="0"/>
                        <a:t>Sens</a:t>
                      </a:r>
                      <a:r>
                        <a:rPr lang="en-US" sz="1200" baseline="30000" dirty="0"/>
                        <a:t>4</a:t>
                      </a:r>
                    </a:p>
                  </a:txBody>
                  <a:tcPr marL="68650" marR="68650" marT="34318" marB="34318"/>
                </a:tc>
                <a:tc>
                  <a:txBody>
                    <a:bodyPr/>
                    <a:lstStyle/>
                    <a:p>
                      <a:pPr algn="ctr"/>
                      <a:r>
                        <a:rPr lang="en-US" sz="1200" dirty="0"/>
                        <a:t>N/D</a:t>
                      </a:r>
                    </a:p>
                  </a:txBody>
                  <a:tcPr marL="68650" marR="68650" marT="34318" marB="34318"/>
                </a:tc>
                <a:extLst>
                  <a:ext uri="{0D108BD9-81ED-4DB2-BD59-A6C34878D82A}">
                    <a16:rowId xmlns:a16="http://schemas.microsoft.com/office/drawing/2014/main" val="10008"/>
                  </a:ext>
                </a:extLst>
              </a:tr>
              <a:tr h="252338">
                <a:tc>
                  <a:txBody>
                    <a:bodyPr/>
                    <a:lstStyle/>
                    <a:p>
                      <a:pPr algn="l"/>
                      <a:r>
                        <a:rPr lang="en-US" sz="1200" b="1" dirty="0"/>
                        <a:t>L1196M</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3</a:t>
                      </a:r>
                    </a:p>
                  </a:txBody>
                  <a:tcPr marL="68650" marR="68650" marT="34318" marB="34318"/>
                </a:tc>
                <a:tc>
                  <a:txBody>
                    <a:bodyPr/>
                    <a:lstStyle/>
                    <a:p>
                      <a:pPr algn="ctr"/>
                      <a:r>
                        <a:rPr lang="en-US" sz="1200" dirty="0"/>
                        <a:t>Sens</a:t>
                      </a:r>
                      <a:r>
                        <a:rPr lang="en-US" sz="1200" baseline="30000" dirty="0"/>
                        <a:t>6</a:t>
                      </a:r>
                      <a:endParaRPr lang="en-US" sz="1200" dirty="0"/>
                    </a:p>
                  </a:txBody>
                  <a:tcPr marL="68650" marR="68650" marT="34318" marB="34318"/>
                </a:tc>
                <a:tc>
                  <a:txBody>
                    <a:bodyPr/>
                    <a:lstStyle/>
                    <a:p>
                      <a:pPr algn="ctr"/>
                      <a:r>
                        <a:rPr lang="en-US" sz="1200" dirty="0"/>
                        <a:t>Sens</a:t>
                      </a:r>
                      <a:r>
                        <a:rPr lang="en-US" sz="1200" baseline="30000" dirty="0"/>
                        <a:t>7</a:t>
                      </a:r>
                      <a:endParaRPr lang="en-US" sz="1200" dirty="0"/>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9</a:t>
                      </a:r>
                    </a:p>
                  </a:txBody>
                  <a:tcPr marL="68650" marR="68650" marT="34318" marB="34318"/>
                </a:tc>
                <a:extLst>
                  <a:ext uri="{0D108BD9-81ED-4DB2-BD59-A6C34878D82A}">
                    <a16:rowId xmlns:a16="http://schemas.microsoft.com/office/drawing/2014/main" val="10009"/>
                  </a:ext>
                </a:extLst>
              </a:tr>
              <a:tr h="252338">
                <a:tc>
                  <a:txBody>
                    <a:bodyPr/>
                    <a:lstStyle/>
                    <a:p>
                      <a:pPr algn="l"/>
                      <a:r>
                        <a:rPr lang="en-US" sz="1200" b="1" dirty="0"/>
                        <a:t>L1198F</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 </a:t>
                      </a:r>
                      <a:r>
                        <a:rPr lang="en-US" sz="1200" baseline="30000" dirty="0"/>
                        <a:t>1</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r>
                        <a:rPr lang="en-US" sz="1200" baseline="30000" dirty="0"/>
                        <a:t>1</a:t>
                      </a:r>
                      <a:endParaRPr lang="en-US" sz="1200" dirty="0"/>
                    </a:p>
                  </a:txBody>
                  <a:tcPr marL="68650" marR="68650" marT="34318" marB="34318"/>
                </a:tc>
                <a:tc>
                  <a:txBody>
                    <a:bodyPr/>
                    <a:lstStyle/>
                    <a:p>
                      <a:pPr algn="ctr"/>
                      <a:r>
                        <a:rPr lang="en-US" sz="1200" dirty="0"/>
                        <a:t>Res</a:t>
                      </a:r>
                      <a:r>
                        <a:rPr lang="en-US" sz="1200" baseline="30000" dirty="0"/>
                        <a:t>1</a:t>
                      </a:r>
                      <a:endParaRPr lang="en-US" sz="1200" dirty="0"/>
                    </a:p>
                  </a:txBody>
                  <a:tcPr marL="68650" marR="68650" marT="34318" marB="34318"/>
                </a:tc>
                <a:tc>
                  <a:txBody>
                    <a:bodyPr/>
                    <a:lstStyle/>
                    <a:p>
                      <a:pPr algn="ctr"/>
                      <a:r>
                        <a:rPr lang="en-US" sz="1200" dirty="0"/>
                        <a:t>Res</a:t>
                      </a:r>
                      <a:r>
                        <a:rPr lang="en-US" sz="1200" baseline="30000" dirty="0"/>
                        <a:t>1</a:t>
                      </a:r>
                      <a:endParaRPr lang="en-US" sz="1200" dirty="0"/>
                    </a:p>
                  </a:txBody>
                  <a:tcPr marL="68650" marR="68650" marT="34318" marB="34318"/>
                </a:tc>
                <a:tc>
                  <a:txBody>
                    <a:bodyPr/>
                    <a:lstStyle/>
                    <a:p>
                      <a:pPr algn="ctr"/>
                      <a:r>
                        <a:rPr lang="en-US" sz="1200" dirty="0"/>
                        <a:t>Res</a:t>
                      </a:r>
                      <a:r>
                        <a:rPr lang="en-US" sz="1200" baseline="30000" dirty="0"/>
                        <a:t>1</a:t>
                      </a:r>
                      <a:endParaRPr lang="en-US" sz="1200" dirty="0"/>
                    </a:p>
                  </a:txBody>
                  <a:tcPr marL="68650" marR="68650" marT="34318" marB="34318"/>
                </a:tc>
                <a:extLst>
                  <a:ext uri="{0D108BD9-81ED-4DB2-BD59-A6C34878D82A}">
                    <a16:rowId xmlns:a16="http://schemas.microsoft.com/office/drawing/2014/main" val="10010"/>
                  </a:ext>
                </a:extLst>
              </a:tr>
              <a:tr h="252338">
                <a:tc>
                  <a:txBody>
                    <a:bodyPr/>
                    <a:lstStyle/>
                    <a:p>
                      <a:pPr algn="l"/>
                      <a:r>
                        <a:rPr lang="en-US" sz="1200" b="1" dirty="0"/>
                        <a:t>G1202R</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r>
                        <a:rPr lang="en-US" sz="1200" baseline="30000" dirty="0"/>
                        <a:t>3</a:t>
                      </a:r>
                    </a:p>
                  </a:txBody>
                  <a:tcPr marL="68650" marR="68650" marT="34318" marB="34318"/>
                </a:tc>
                <a:tc>
                  <a:txBody>
                    <a:bodyPr/>
                    <a:lstStyle/>
                    <a:p>
                      <a:pPr algn="ctr"/>
                      <a:r>
                        <a:rPr lang="en-US" sz="1200" dirty="0"/>
                        <a:t>N/D</a:t>
                      </a:r>
                    </a:p>
                  </a:txBody>
                  <a:tcPr marL="68650" marR="68650" marT="34318" marB="34318"/>
                </a:tc>
                <a:tc>
                  <a:txBody>
                    <a:bodyPr/>
                    <a:lstStyle/>
                    <a:p>
                      <a:pPr algn="ctr"/>
                      <a:r>
                        <a:rPr lang="en-US" sz="1200" dirty="0"/>
                        <a:t>Res</a:t>
                      </a:r>
                      <a:r>
                        <a:rPr lang="en-US" sz="1200" baseline="30000" dirty="0"/>
                        <a:t>7</a:t>
                      </a:r>
                      <a:endParaRPr lang="en-US" sz="1200" dirty="0"/>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9</a:t>
                      </a:r>
                    </a:p>
                  </a:txBody>
                  <a:tcPr marL="68650" marR="68650" marT="34318" marB="34318"/>
                </a:tc>
                <a:extLst>
                  <a:ext uri="{0D108BD9-81ED-4DB2-BD59-A6C34878D82A}">
                    <a16:rowId xmlns:a16="http://schemas.microsoft.com/office/drawing/2014/main" val="10011"/>
                  </a:ext>
                </a:extLst>
              </a:tr>
              <a:tr h="252338">
                <a:tc>
                  <a:txBody>
                    <a:bodyPr/>
                    <a:lstStyle/>
                    <a:p>
                      <a:pPr algn="l"/>
                      <a:r>
                        <a:rPr lang="en-US" sz="1200" b="1" dirty="0"/>
                        <a:t>S1206C/Y</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3</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r>
                        <a:rPr lang="en-US" sz="1200" baseline="30000" dirty="0"/>
                        <a:t>6</a:t>
                      </a:r>
                      <a:endParaRPr lang="en-US" sz="1200" dirty="0"/>
                    </a:p>
                  </a:txBody>
                  <a:tcPr marL="68650" marR="68650" marT="34318" marB="34318"/>
                </a:tc>
                <a:tc>
                  <a:txBody>
                    <a:bodyPr/>
                    <a:lstStyle/>
                    <a:p>
                      <a:pPr algn="ctr"/>
                      <a:r>
                        <a:rPr lang="en-US" sz="1200" dirty="0"/>
                        <a:t>Sens</a:t>
                      </a:r>
                      <a:r>
                        <a:rPr lang="en-US" sz="1200" baseline="30000" dirty="0"/>
                        <a:t>7</a:t>
                      </a:r>
                      <a:endParaRPr lang="en-US" sz="1200" dirty="0"/>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9</a:t>
                      </a:r>
                    </a:p>
                  </a:txBody>
                  <a:tcPr marL="68650" marR="68650" marT="34318" marB="34318"/>
                </a:tc>
                <a:extLst>
                  <a:ext uri="{0D108BD9-81ED-4DB2-BD59-A6C34878D82A}">
                    <a16:rowId xmlns:a16="http://schemas.microsoft.com/office/drawing/2014/main" val="10012"/>
                  </a:ext>
                </a:extLst>
              </a:tr>
              <a:tr h="2523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F1245C</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r>
                        <a:rPr lang="en-US" sz="1200" baseline="30000" dirty="0"/>
                        <a:t>8</a:t>
                      </a:r>
                      <a:endParaRPr lang="en-US" sz="1200" dirty="0"/>
                    </a:p>
                  </a:txBody>
                  <a:tcPr marL="68650" marR="68650" marT="34318" marB="34318"/>
                </a:tc>
                <a:tc>
                  <a:txBody>
                    <a:bodyPr/>
                    <a:lstStyle/>
                    <a:p>
                      <a:pPr algn="ctr"/>
                      <a:r>
                        <a:rPr lang="en-US" sz="1200" dirty="0"/>
                        <a:t>N/D</a:t>
                      </a:r>
                    </a:p>
                  </a:txBody>
                  <a:tcPr marL="68650" marR="68650" marT="34318" marB="34318"/>
                </a:tc>
                <a:tc>
                  <a:txBody>
                    <a:bodyPr/>
                    <a:lstStyle/>
                    <a:p>
                      <a:pPr algn="ctr"/>
                      <a:r>
                        <a:rPr lang="en-US" sz="1200" dirty="0"/>
                        <a:t>N/D</a:t>
                      </a:r>
                    </a:p>
                  </a:txBody>
                  <a:tcPr marL="68650" marR="68650" marT="34318" marB="34318"/>
                </a:tc>
                <a:tc>
                  <a:txBody>
                    <a:bodyPr/>
                    <a:lstStyle/>
                    <a:p>
                      <a:pPr algn="ctr"/>
                      <a:r>
                        <a:rPr lang="en-US" sz="1200" dirty="0"/>
                        <a:t>Sens</a:t>
                      </a:r>
                      <a:r>
                        <a:rPr lang="en-US" sz="1200" baseline="30000" dirty="0"/>
                        <a:t>8</a:t>
                      </a:r>
                    </a:p>
                  </a:txBody>
                  <a:tcPr marL="68650" marR="68650" marT="34318" marB="34318"/>
                </a:tc>
                <a:tc>
                  <a:txBody>
                    <a:bodyPr/>
                    <a:lstStyle/>
                    <a:p>
                      <a:pPr algn="ctr"/>
                      <a:r>
                        <a:rPr lang="en-US" sz="1200" dirty="0"/>
                        <a:t>N/D</a:t>
                      </a:r>
                    </a:p>
                  </a:txBody>
                  <a:tcPr marL="68650" marR="68650" marT="34318" marB="34318"/>
                </a:tc>
                <a:extLst>
                  <a:ext uri="{0D108BD9-81ED-4DB2-BD59-A6C34878D82A}">
                    <a16:rowId xmlns:a16="http://schemas.microsoft.com/office/drawing/2014/main" val="10013"/>
                  </a:ext>
                </a:extLst>
              </a:tr>
              <a:tr h="252338">
                <a:tc>
                  <a:txBody>
                    <a:bodyPr/>
                    <a:lstStyle/>
                    <a:p>
                      <a:pPr algn="l"/>
                      <a:r>
                        <a:rPr lang="en-US" sz="1200" b="1" dirty="0"/>
                        <a:t>G1269A/S</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Res</a:t>
                      </a:r>
                    </a:p>
                  </a:txBody>
                  <a:tcPr marL="68650" marR="68650" marT="34318" marB="34318"/>
                </a:tc>
                <a:tc>
                  <a:txBody>
                    <a:bodyPr/>
                    <a:lstStyle/>
                    <a:p>
                      <a:pPr algn="ctr"/>
                      <a:r>
                        <a:rPr lang="en-US" sz="1200" dirty="0"/>
                        <a:t>Sens</a:t>
                      </a:r>
                    </a:p>
                  </a:txBody>
                  <a:tcPr marL="68650" marR="68650" marT="34318" marB="34318"/>
                </a:tc>
                <a:tc>
                  <a:txBody>
                    <a:bodyPr/>
                    <a:lstStyle/>
                    <a:p>
                      <a:pPr algn="ctr"/>
                      <a:r>
                        <a:rPr lang="en-US" sz="1200" dirty="0"/>
                        <a:t>N/D</a:t>
                      </a:r>
                    </a:p>
                  </a:txBody>
                  <a:tcPr marL="68650" marR="68650" marT="34318" marB="34318"/>
                </a:tc>
                <a:tc>
                  <a:txBody>
                    <a:bodyPr/>
                    <a:lstStyle/>
                    <a:p>
                      <a:pPr algn="ctr"/>
                      <a:r>
                        <a:rPr lang="en-US" sz="1200" dirty="0"/>
                        <a:t>Sens</a:t>
                      </a:r>
                      <a:r>
                        <a:rPr lang="en-US" sz="1200" baseline="30000" dirty="0"/>
                        <a:t>7</a:t>
                      </a:r>
                    </a:p>
                  </a:txBody>
                  <a:tcPr marL="68650" marR="68650" marT="34318" marB="34318"/>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Sens</a:t>
                      </a:r>
                      <a:r>
                        <a:rPr lang="en-US" sz="1200" baseline="30000" dirty="0"/>
                        <a:t>9</a:t>
                      </a:r>
                    </a:p>
                  </a:txBody>
                  <a:tcPr marL="68650" marR="68650" marT="34318" marB="34318"/>
                </a:tc>
                <a:extLst>
                  <a:ext uri="{0D108BD9-81ED-4DB2-BD59-A6C34878D82A}">
                    <a16:rowId xmlns:a16="http://schemas.microsoft.com/office/drawing/2014/main" val="10014"/>
                  </a:ext>
                </a:extLst>
              </a:tr>
            </a:tbl>
          </a:graphicData>
        </a:graphic>
      </p:graphicFrame>
      <p:sp>
        <p:nvSpPr>
          <p:cNvPr id="8" name="TextBox 7">
            <a:extLst>
              <a:ext uri="{FF2B5EF4-FFF2-40B4-BE49-F238E27FC236}">
                <a16:creationId xmlns:a16="http://schemas.microsoft.com/office/drawing/2014/main" id="{7F120841-489F-4734-DFDD-C717431A137A}"/>
              </a:ext>
            </a:extLst>
          </p:cNvPr>
          <p:cNvSpPr txBox="1"/>
          <p:nvPr/>
        </p:nvSpPr>
        <p:spPr>
          <a:xfrm>
            <a:off x="1139825" y="4557166"/>
            <a:ext cx="6521133" cy="785471"/>
          </a:xfrm>
          <a:prstGeom prst="rect">
            <a:avLst/>
          </a:prstGeom>
          <a:noFill/>
        </p:spPr>
        <p:txBody>
          <a:bodyPr>
            <a:spAutoFit/>
          </a:bodyPr>
          <a:lstStyle/>
          <a:p>
            <a:pPr defTabSz="686440" fontAlgn="auto">
              <a:spcBef>
                <a:spcPts val="0"/>
              </a:spcBef>
              <a:spcAft>
                <a:spcPts val="0"/>
              </a:spcAft>
              <a:defRPr/>
            </a:pPr>
            <a:r>
              <a:rPr lang="en-US" sz="901" u="sng" dirty="0">
                <a:solidFill>
                  <a:prstClr val="black"/>
                </a:solidFill>
                <a:latin typeface="Calibri"/>
                <a:ea typeface="ＭＳ Ｐゴシック" panose="020B0600070205080204" pitchFamily="34" charset="-128"/>
                <a:cs typeface="+mn-cs"/>
              </a:rPr>
              <a:t>REFERENCES</a:t>
            </a:r>
          </a:p>
          <a:p>
            <a:pPr marL="171610" indent="-171610" defTabSz="686440" fontAlgn="auto">
              <a:spcBef>
                <a:spcPts val="0"/>
              </a:spcBef>
              <a:spcAft>
                <a:spcPts val="0"/>
              </a:spcAft>
              <a:buFontTx/>
              <a:buAutoNum type="arabicPeriod"/>
              <a:defRPr/>
            </a:pPr>
            <a:r>
              <a:rPr lang="en-US" sz="901" dirty="0">
                <a:solidFill>
                  <a:prstClr val="black"/>
                </a:solidFill>
                <a:latin typeface="Calibri"/>
                <a:ea typeface="ＭＳ Ｐゴシック" panose="020B0600070205080204" pitchFamily="34" charset="-128"/>
                <a:cs typeface="+mn-cs"/>
              </a:rPr>
              <a:t>Shaw NEJM 2016	4.    Katayama CCR 2014	7.   </a:t>
            </a:r>
            <a:r>
              <a:rPr lang="en-US" sz="901" dirty="0" err="1">
                <a:solidFill>
                  <a:prstClr val="black"/>
                </a:solidFill>
                <a:latin typeface="Calibri"/>
                <a:ea typeface="ＭＳ Ｐゴシック" panose="020B0600070205080204" pitchFamily="34" charset="-128"/>
                <a:cs typeface="+mn-cs"/>
              </a:rPr>
              <a:t>Friboulet</a:t>
            </a:r>
            <a:r>
              <a:rPr lang="en-US" sz="901" dirty="0">
                <a:solidFill>
                  <a:prstClr val="black"/>
                </a:solidFill>
                <a:latin typeface="Calibri"/>
                <a:ea typeface="ＭＳ Ｐゴシック" panose="020B0600070205080204" pitchFamily="34" charset="-128"/>
                <a:cs typeface="+mn-cs"/>
              </a:rPr>
              <a:t> Cancer </a:t>
            </a:r>
            <a:r>
              <a:rPr lang="en-US" sz="901" dirty="0" err="1">
                <a:solidFill>
                  <a:prstClr val="black"/>
                </a:solidFill>
                <a:latin typeface="Calibri"/>
                <a:ea typeface="ＭＳ Ｐゴシック" panose="020B0600070205080204" pitchFamily="34" charset="-128"/>
                <a:cs typeface="+mn-cs"/>
              </a:rPr>
              <a:t>Discov</a:t>
            </a:r>
            <a:r>
              <a:rPr lang="en-US" sz="901" dirty="0">
                <a:solidFill>
                  <a:prstClr val="black"/>
                </a:solidFill>
                <a:latin typeface="Calibri"/>
                <a:ea typeface="ＭＳ Ｐゴシック" panose="020B0600070205080204" pitchFamily="34" charset="-128"/>
                <a:cs typeface="+mn-cs"/>
              </a:rPr>
              <a:t> 2014             10.   </a:t>
            </a:r>
            <a:r>
              <a:rPr lang="en-US" sz="901" dirty="0" err="1">
                <a:solidFill>
                  <a:prstClr val="black"/>
                </a:solidFill>
                <a:latin typeface="Calibri"/>
                <a:ea typeface="ＭＳ Ｐゴシック" panose="020B0600070205080204" pitchFamily="34" charset="-128"/>
                <a:cs typeface="+mn-cs"/>
              </a:rPr>
              <a:t>Bayliss</a:t>
            </a:r>
            <a:r>
              <a:rPr lang="en-US" sz="901" dirty="0">
                <a:solidFill>
                  <a:prstClr val="black"/>
                </a:solidFill>
                <a:latin typeface="Calibri"/>
                <a:ea typeface="ＭＳ Ｐゴシック" panose="020B0600070205080204" pitchFamily="34" charset="-128"/>
                <a:cs typeface="+mn-cs"/>
              </a:rPr>
              <a:t> </a:t>
            </a:r>
            <a:r>
              <a:rPr lang="en-US" sz="901" dirty="0" err="1">
                <a:solidFill>
                  <a:prstClr val="black"/>
                </a:solidFill>
                <a:latin typeface="Calibri"/>
                <a:ea typeface="ＭＳ Ｐゴシック" panose="020B0600070205080204" pitchFamily="34" charset="-128"/>
                <a:cs typeface="+mn-cs"/>
              </a:rPr>
              <a:t>Cel</a:t>
            </a:r>
            <a:r>
              <a:rPr lang="en-US" sz="901" dirty="0">
                <a:solidFill>
                  <a:prstClr val="black"/>
                </a:solidFill>
                <a:latin typeface="Calibri"/>
                <a:ea typeface="ＭＳ Ｐゴシック" panose="020B0600070205080204" pitchFamily="34" charset="-128"/>
                <a:cs typeface="+mn-cs"/>
              </a:rPr>
              <a:t> </a:t>
            </a:r>
            <a:r>
              <a:rPr lang="en-US" sz="901" dirty="0" err="1">
                <a:solidFill>
                  <a:prstClr val="black"/>
                </a:solidFill>
                <a:latin typeface="Calibri"/>
                <a:ea typeface="ＭＳ Ｐゴシック" panose="020B0600070205080204" pitchFamily="34" charset="-128"/>
                <a:cs typeface="+mn-cs"/>
              </a:rPr>
              <a:t>Mol</a:t>
            </a:r>
            <a:r>
              <a:rPr lang="en-US" sz="901" dirty="0">
                <a:solidFill>
                  <a:prstClr val="black"/>
                </a:solidFill>
                <a:latin typeface="Calibri"/>
                <a:ea typeface="ＭＳ Ｐゴシック" panose="020B0600070205080204" pitchFamily="34" charset="-128"/>
                <a:cs typeface="+mn-cs"/>
              </a:rPr>
              <a:t> </a:t>
            </a:r>
            <a:r>
              <a:rPr lang="en-US" sz="901" dirty="0" err="1">
                <a:solidFill>
                  <a:prstClr val="black"/>
                </a:solidFill>
                <a:latin typeface="Calibri"/>
                <a:ea typeface="ＭＳ Ｐゴシック" panose="020B0600070205080204" pitchFamily="34" charset="-128"/>
                <a:cs typeface="+mn-cs"/>
              </a:rPr>
              <a:t>Lif</a:t>
            </a:r>
            <a:r>
              <a:rPr lang="en-US" sz="901" dirty="0">
                <a:solidFill>
                  <a:prstClr val="black"/>
                </a:solidFill>
                <a:latin typeface="Calibri"/>
                <a:ea typeface="ＭＳ Ｐゴシック" panose="020B0600070205080204" pitchFamily="34" charset="-128"/>
                <a:cs typeface="+mn-cs"/>
              </a:rPr>
              <a:t> </a:t>
            </a:r>
            <a:r>
              <a:rPr lang="en-US" sz="901" dirty="0" err="1">
                <a:solidFill>
                  <a:prstClr val="black"/>
                </a:solidFill>
                <a:latin typeface="Calibri"/>
                <a:ea typeface="ＭＳ Ｐゴシック" panose="020B0600070205080204" pitchFamily="34" charset="-128"/>
                <a:cs typeface="+mn-cs"/>
              </a:rPr>
              <a:t>Sci</a:t>
            </a:r>
            <a:r>
              <a:rPr lang="en-US" sz="901" dirty="0">
                <a:solidFill>
                  <a:prstClr val="black"/>
                </a:solidFill>
                <a:latin typeface="Calibri"/>
                <a:ea typeface="ＭＳ Ｐゴシック" panose="020B0600070205080204" pitchFamily="34" charset="-128"/>
                <a:cs typeface="+mn-cs"/>
              </a:rPr>
              <a:t> 2015 </a:t>
            </a:r>
          </a:p>
          <a:p>
            <a:pPr marL="171610" indent="-171610" defTabSz="686440" fontAlgn="auto">
              <a:spcBef>
                <a:spcPts val="0"/>
              </a:spcBef>
              <a:spcAft>
                <a:spcPts val="0"/>
              </a:spcAft>
              <a:buFontTx/>
              <a:buAutoNum type="arabicPeriod"/>
              <a:defRPr/>
            </a:pPr>
            <a:r>
              <a:rPr lang="en-US" sz="901" dirty="0" err="1">
                <a:solidFill>
                  <a:prstClr val="black"/>
                </a:solidFill>
                <a:latin typeface="Calibri"/>
                <a:ea typeface="ＭＳ Ｐゴシック" panose="020B0600070205080204" pitchFamily="34" charset="-128"/>
                <a:cs typeface="+mn-cs"/>
              </a:rPr>
              <a:t>Toyokawa</a:t>
            </a:r>
            <a:r>
              <a:rPr lang="en-US" sz="901" dirty="0">
                <a:solidFill>
                  <a:prstClr val="black"/>
                </a:solidFill>
                <a:latin typeface="Calibri"/>
                <a:ea typeface="ＭＳ Ｐゴシック" panose="020B0600070205080204" pitchFamily="34" charset="-128"/>
                <a:cs typeface="+mn-cs"/>
              </a:rPr>
              <a:t> JTO 2015	5.    </a:t>
            </a:r>
            <a:r>
              <a:rPr lang="en-US" sz="901" dirty="0" err="1">
                <a:solidFill>
                  <a:prstClr val="black"/>
                </a:solidFill>
                <a:latin typeface="Calibri"/>
                <a:ea typeface="ＭＳ Ｐゴシック" panose="020B0600070205080204" pitchFamily="34" charset="-128"/>
                <a:cs typeface="+mn-cs"/>
              </a:rPr>
              <a:t>Ou</a:t>
            </a:r>
            <a:r>
              <a:rPr lang="en-US" sz="901" dirty="0">
                <a:solidFill>
                  <a:prstClr val="black"/>
                </a:solidFill>
                <a:latin typeface="Calibri"/>
                <a:ea typeface="ＭＳ Ｐゴシック" panose="020B0600070205080204" pitchFamily="34" charset="-128"/>
                <a:cs typeface="+mn-cs"/>
              </a:rPr>
              <a:t> Lung Cancer 2015	8.   </a:t>
            </a:r>
            <a:r>
              <a:rPr lang="en-US" sz="901" dirty="0" err="1">
                <a:solidFill>
                  <a:prstClr val="black"/>
                </a:solidFill>
                <a:latin typeface="Calibri"/>
                <a:ea typeface="ＭＳ Ｐゴシック" panose="020B0600070205080204" pitchFamily="34" charset="-128"/>
                <a:cs typeface="+mn-cs"/>
              </a:rPr>
              <a:t>Kodityal</a:t>
            </a:r>
            <a:r>
              <a:rPr lang="en-US" sz="901" dirty="0">
                <a:solidFill>
                  <a:prstClr val="black"/>
                </a:solidFill>
                <a:latin typeface="Calibri"/>
                <a:ea typeface="ＭＳ Ｐゴシック" panose="020B0600070205080204" pitchFamily="34" charset="-128"/>
                <a:cs typeface="+mn-cs"/>
              </a:rPr>
              <a:t> Lung Cancer 2016</a:t>
            </a:r>
          </a:p>
          <a:p>
            <a:pPr marL="171610" indent="-171610" defTabSz="686440" fontAlgn="auto">
              <a:spcBef>
                <a:spcPts val="0"/>
              </a:spcBef>
              <a:spcAft>
                <a:spcPts val="0"/>
              </a:spcAft>
              <a:buFontTx/>
              <a:buAutoNum type="arabicPeriod"/>
              <a:defRPr/>
            </a:pPr>
            <a:r>
              <a:rPr lang="en-US" sz="901" dirty="0">
                <a:solidFill>
                  <a:prstClr val="black"/>
                </a:solidFill>
                <a:latin typeface="Calibri"/>
                <a:ea typeface="ＭＳ Ｐゴシック" panose="020B0600070205080204" pitchFamily="34" charset="-128"/>
                <a:cs typeface="+mn-cs"/>
              </a:rPr>
              <a:t>Katayama STM 2012          6.    </a:t>
            </a:r>
            <a:r>
              <a:rPr lang="en-US" sz="901" dirty="0" err="1">
                <a:solidFill>
                  <a:prstClr val="black"/>
                </a:solidFill>
                <a:latin typeface="Calibri"/>
                <a:ea typeface="ＭＳ Ｐゴシック" panose="020B0600070205080204" pitchFamily="34" charset="-128"/>
                <a:cs typeface="+mn-cs"/>
              </a:rPr>
              <a:t>Ceccon</a:t>
            </a:r>
            <a:r>
              <a:rPr lang="en-US" sz="901" dirty="0">
                <a:solidFill>
                  <a:prstClr val="black"/>
                </a:solidFill>
                <a:latin typeface="Calibri"/>
                <a:ea typeface="ＭＳ Ｐゴシック" panose="020B0600070205080204" pitchFamily="34" charset="-128"/>
                <a:cs typeface="+mn-cs"/>
              </a:rPr>
              <a:t> MCR 2014	9.   Zou Cancer Cell 2015</a:t>
            </a:r>
            <a:endParaRPr lang="en-US" altLang="en-US" sz="901" dirty="0">
              <a:solidFill>
                <a:srgbClr val="000000"/>
              </a:solidFill>
              <a:latin typeface="Calibri"/>
              <a:ea typeface="ＭＳ Ｐゴシック" panose="020B0600070205080204" pitchFamily="34" charset="-128"/>
              <a:cs typeface="Arial" pitchFamily="34" charset="0"/>
            </a:endParaRPr>
          </a:p>
          <a:p>
            <a:pPr defTabSz="686440" fontAlgn="auto">
              <a:spcBef>
                <a:spcPts val="0"/>
              </a:spcBef>
              <a:spcAft>
                <a:spcPts val="0"/>
              </a:spcAft>
              <a:defRPr/>
            </a:pPr>
            <a:r>
              <a:rPr lang="en-US" sz="901" dirty="0">
                <a:solidFill>
                  <a:prstClr val="black"/>
                </a:solidFill>
                <a:latin typeface="Calibri"/>
                <a:ea typeface="ＭＳ Ｐゴシック" panose="020B0600070205080204" pitchFamily="34" charset="-128"/>
                <a:cs typeface="+mn-cs"/>
              </a:rPr>
              <a:t> </a:t>
            </a:r>
          </a:p>
        </p:txBody>
      </p:sp>
      <p:sp>
        <p:nvSpPr>
          <p:cNvPr id="69746" name="Rectangle 9">
            <a:extLst>
              <a:ext uri="{FF2B5EF4-FFF2-40B4-BE49-F238E27FC236}">
                <a16:creationId xmlns:a16="http://schemas.microsoft.com/office/drawing/2014/main" id="{5C40BD4E-E35F-7EF1-B721-0FB7331A3BBD}"/>
              </a:ext>
            </a:extLst>
          </p:cNvPr>
          <p:cNvSpPr>
            <a:spLocks noChangeArrowheads="1"/>
          </p:cNvSpPr>
          <p:nvPr/>
        </p:nvSpPr>
        <p:spPr bwMode="auto">
          <a:xfrm>
            <a:off x="1997869" y="64353"/>
            <a:ext cx="5340131" cy="39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36" tIns="34318" rIns="68636" bIns="34318">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85249">
              <a:spcBef>
                <a:spcPct val="0"/>
              </a:spcBef>
              <a:buNone/>
            </a:pPr>
            <a:r>
              <a:rPr lang="en-US" altLang="en-US" sz="2102" b="1">
                <a:solidFill>
                  <a:srgbClr val="000000"/>
                </a:solidFill>
                <a:latin typeface="Candara" panose="020E0502030303020204" pitchFamily="34" charset="0"/>
                <a:cs typeface="+mn-cs"/>
              </a:rPr>
              <a:t>ALK kinase domain mutations – drug efficacy</a:t>
            </a:r>
          </a:p>
        </p:txBody>
      </p:sp>
      <p:cxnSp>
        <p:nvCxnSpPr>
          <p:cNvPr id="11" name="Straight Connector 10">
            <a:extLst>
              <a:ext uri="{FF2B5EF4-FFF2-40B4-BE49-F238E27FC236}">
                <a16:creationId xmlns:a16="http://schemas.microsoft.com/office/drawing/2014/main" id="{36AEC920-DE57-72E8-0BD2-49EC6739B4F1}"/>
              </a:ext>
            </a:extLst>
          </p:cNvPr>
          <p:cNvCxnSpPr>
            <a:cxnSpLocks noChangeShapeType="1"/>
          </p:cNvCxnSpPr>
          <p:nvPr/>
        </p:nvCxnSpPr>
        <p:spPr bwMode="auto">
          <a:xfrm>
            <a:off x="1226821" y="400420"/>
            <a:ext cx="6720151" cy="0"/>
          </a:xfrm>
          <a:prstGeom prst="line">
            <a:avLst/>
          </a:prstGeom>
          <a:noFill/>
          <a:ln w="25400">
            <a:solidFill>
              <a:srgbClr val="000000"/>
            </a:solidFill>
            <a:round/>
            <a:headEnd/>
            <a:tailEnd/>
          </a:ln>
          <a:effectLst>
            <a:outerShdw blurRad="50800" dist="38100" dir="2700000" algn="tl" rotWithShape="0">
              <a:srgbClr val="808080">
                <a:alpha val="39998"/>
              </a:srgbClr>
            </a:outerShdw>
          </a:effectLst>
        </p:spPr>
      </p:cxnSp>
      <p:sp>
        <p:nvSpPr>
          <p:cNvPr id="3" name="Rounded Rectangle 2">
            <a:extLst>
              <a:ext uri="{FF2B5EF4-FFF2-40B4-BE49-F238E27FC236}">
                <a16:creationId xmlns:a16="http://schemas.microsoft.com/office/drawing/2014/main" id="{24165076-84D7-0498-DC36-123A379F7C90}"/>
              </a:ext>
            </a:extLst>
          </p:cNvPr>
          <p:cNvSpPr/>
          <p:nvPr/>
        </p:nvSpPr>
        <p:spPr>
          <a:xfrm>
            <a:off x="1883463" y="2173710"/>
            <a:ext cx="5377074" cy="22881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40" fontAlgn="auto">
              <a:spcBef>
                <a:spcPts val="0"/>
              </a:spcBef>
              <a:spcAft>
                <a:spcPts val="0"/>
              </a:spcAft>
              <a:defRPr/>
            </a:pPr>
            <a:endParaRPr lang="en-US" sz="1351">
              <a:solidFill>
                <a:prstClr val="white"/>
              </a:solidFill>
              <a:latin typeface="Calibri"/>
            </a:endParaRPr>
          </a:p>
        </p:txBody>
      </p:sp>
      <p:sp>
        <p:nvSpPr>
          <p:cNvPr id="7" name="Rounded Rectangle 6">
            <a:extLst>
              <a:ext uri="{FF2B5EF4-FFF2-40B4-BE49-F238E27FC236}">
                <a16:creationId xmlns:a16="http://schemas.microsoft.com/office/drawing/2014/main" id="{47ADBF61-71CB-BD7F-DF08-BD817331ED49}"/>
              </a:ext>
            </a:extLst>
          </p:cNvPr>
          <p:cNvSpPr/>
          <p:nvPr/>
        </p:nvSpPr>
        <p:spPr>
          <a:xfrm>
            <a:off x="1883463" y="1144058"/>
            <a:ext cx="5377074" cy="2860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40" fontAlgn="auto">
              <a:spcBef>
                <a:spcPts val="0"/>
              </a:spcBef>
              <a:spcAft>
                <a:spcPts val="0"/>
              </a:spcAft>
              <a:defRPr/>
            </a:pPr>
            <a:endParaRPr lang="en-US" sz="1351">
              <a:solidFill>
                <a:prstClr val="white"/>
              </a:solidFill>
              <a:latin typeface="Calibri"/>
            </a:endParaRPr>
          </a:p>
        </p:txBody>
      </p:sp>
      <p:sp>
        <p:nvSpPr>
          <p:cNvPr id="9" name="Rounded Rectangle 8">
            <a:extLst>
              <a:ext uri="{FF2B5EF4-FFF2-40B4-BE49-F238E27FC236}">
                <a16:creationId xmlns:a16="http://schemas.microsoft.com/office/drawing/2014/main" id="{437BC7C5-911F-1B99-862D-E8B14770DDD8}"/>
              </a:ext>
            </a:extLst>
          </p:cNvPr>
          <p:cNvSpPr/>
          <p:nvPr/>
        </p:nvSpPr>
        <p:spPr>
          <a:xfrm>
            <a:off x="1883463" y="3146160"/>
            <a:ext cx="5377074" cy="28601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6440" fontAlgn="auto">
              <a:spcBef>
                <a:spcPts val="0"/>
              </a:spcBef>
              <a:spcAft>
                <a:spcPts val="0"/>
              </a:spcAft>
              <a:defRPr/>
            </a:pPr>
            <a:endParaRPr lang="en-US" sz="1351">
              <a:solidFill>
                <a:prstClr val="white"/>
              </a:solidFill>
              <a:latin typeface="Calibri"/>
            </a:endParaRPr>
          </a:p>
        </p:txBody>
      </p:sp>
      <p:sp>
        <p:nvSpPr>
          <p:cNvPr id="5" name="Striped Right Arrow 4">
            <a:extLst>
              <a:ext uri="{FF2B5EF4-FFF2-40B4-BE49-F238E27FC236}">
                <a16:creationId xmlns:a16="http://schemas.microsoft.com/office/drawing/2014/main" id="{556CFBBA-20A2-C062-F890-EF31E3C3C5AC}"/>
              </a:ext>
            </a:extLst>
          </p:cNvPr>
          <p:cNvSpPr/>
          <p:nvPr/>
        </p:nvSpPr>
        <p:spPr bwMode="auto">
          <a:xfrm>
            <a:off x="1353144" y="1727523"/>
            <a:ext cx="343218" cy="173284"/>
          </a:xfrm>
          <a:prstGeom prst="stripedRightArrow">
            <a:avLst/>
          </a:prstGeom>
          <a:solidFill>
            <a:schemeClr val="accent1"/>
          </a:solidFill>
          <a:ln w="0">
            <a:solidFill>
              <a:schemeClr val="bg1"/>
            </a:solidFill>
            <a:miter lim="800000"/>
            <a:headEnd/>
            <a:tailEnd/>
          </a:ln>
        </p:spPr>
        <p:txBody>
          <a:bodyPr rtlCol="0" anchor="b"/>
          <a:lstStyle/>
          <a:p>
            <a:pPr algn="ctr" defTabSz="686440">
              <a:spcBef>
                <a:spcPct val="35000"/>
              </a:spcBef>
              <a:spcAft>
                <a:spcPct val="25000"/>
              </a:spcAft>
              <a:buClr>
                <a:srgbClr val="800080"/>
              </a:buClr>
            </a:pPr>
            <a:endParaRPr lang="en-US" sz="1351" dirty="0">
              <a:solidFill>
                <a:prstClr val="black"/>
              </a:solidFill>
              <a:latin typeface="Calibri" panose="020F0502020204030204" pitchFamily="34" charset="0"/>
              <a:ea typeface="ＭＳ Ｐゴシック" panose="020B0600070205080204" pitchFamily="34" charset="-128"/>
              <a:cs typeface="+mn-cs"/>
            </a:endParaRPr>
          </a:p>
        </p:txBody>
      </p:sp>
      <p:sp>
        <p:nvSpPr>
          <p:cNvPr id="6" name="Striped Right Arrow 5">
            <a:extLst>
              <a:ext uri="{FF2B5EF4-FFF2-40B4-BE49-F238E27FC236}">
                <a16:creationId xmlns:a16="http://schemas.microsoft.com/office/drawing/2014/main" id="{A293EA45-6F28-1CF3-D73B-BFEFDE3B8A4D}"/>
              </a:ext>
            </a:extLst>
          </p:cNvPr>
          <p:cNvSpPr/>
          <p:nvPr/>
        </p:nvSpPr>
        <p:spPr bwMode="auto">
          <a:xfrm>
            <a:off x="1353144" y="2970137"/>
            <a:ext cx="343218" cy="173284"/>
          </a:xfrm>
          <a:prstGeom prst="stripedRightArrow">
            <a:avLst/>
          </a:prstGeom>
          <a:solidFill>
            <a:schemeClr val="accent1"/>
          </a:solidFill>
          <a:ln w="0">
            <a:solidFill>
              <a:schemeClr val="bg1"/>
            </a:solidFill>
            <a:miter lim="800000"/>
            <a:headEnd/>
            <a:tailEnd/>
          </a:ln>
        </p:spPr>
        <p:txBody>
          <a:bodyPr rtlCol="0" anchor="b"/>
          <a:lstStyle/>
          <a:p>
            <a:pPr algn="ctr" defTabSz="686440">
              <a:spcBef>
                <a:spcPct val="35000"/>
              </a:spcBef>
              <a:spcAft>
                <a:spcPct val="25000"/>
              </a:spcAft>
              <a:buClr>
                <a:srgbClr val="800080"/>
              </a:buClr>
            </a:pPr>
            <a:endParaRPr lang="en-US" sz="1351" dirty="0">
              <a:solidFill>
                <a:prstClr val="black"/>
              </a:solidFill>
              <a:latin typeface="Calibri" panose="020F0502020204030204" pitchFamily="34" charset="0"/>
              <a:ea typeface="ＭＳ Ｐゴシック" panose="020B0600070205080204" pitchFamily="34" charset="-128"/>
              <a:cs typeface="+mn-cs"/>
            </a:endParaRPr>
          </a:p>
        </p:txBody>
      </p:sp>
      <p:sp>
        <p:nvSpPr>
          <p:cNvPr id="10" name="Striped Right Arrow 9">
            <a:extLst>
              <a:ext uri="{FF2B5EF4-FFF2-40B4-BE49-F238E27FC236}">
                <a16:creationId xmlns:a16="http://schemas.microsoft.com/office/drawing/2014/main" id="{ECEF2087-5A36-FF10-D1BE-AA7FD243FCA6}"/>
              </a:ext>
            </a:extLst>
          </p:cNvPr>
          <p:cNvSpPr/>
          <p:nvPr/>
        </p:nvSpPr>
        <p:spPr bwMode="auto">
          <a:xfrm>
            <a:off x="1353144" y="3539405"/>
            <a:ext cx="343218" cy="173284"/>
          </a:xfrm>
          <a:prstGeom prst="stripedRightArrow">
            <a:avLst/>
          </a:prstGeom>
          <a:solidFill>
            <a:schemeClr val="tx1"/>
          </a:solidFill>
          <a:ln w="0">
            <a:solidFill>
              <a:schemeClr val="bg1"/>
            </a:solidFill>
            <a:miter lim="800000"/>
            <a:headEnd/>
            <a:tailEnd/>
          </a:ln>
        </p:spPr>
        <p:txBody>
          <a:bodyPr rtlCol="0" anchor="b"/>
          <a:lstStyle/>
          <a:p>
            <a:pPr algn="ctr" defTabSz="686440">
              <a:spcBef>
                <a:spcPct val="35000"/>
              </a:spcBef>
              <a:spcAft>
                <a:spcPct val="25000"/>
              </a:spcAft>
              <a:buClr>
                <a:srgbClr val="800080"/>
              </a:buClr>
            </a:pPr>
            <a:endParaRPr lang="en-US" sz="1351" dirty="0">
              <a:solidFill>
                <a:prstClr val="black"/>
              </a:solidFill>
              <a:latin typeface="Calibri" panose="020F0502020204030204" pitchFamily="34" charset="0"/>
              <a:ea typeface="ＭＳ Ｐゴシック" panose="020B0600070205080204" pitchFamily="34" charset="-128"/>
              <a:cs typeface="+mn-cs"/>
            </a:endParaRPr>
          </a:p>
        </p:txBody>
      </p:sp>
      <p:sp>
        <p:nvSpPr>
          <p:cNvPr id="12" name="Striped Right Arrow 11">
            <a:extLst>
              <a:ext uri="{FF2B5EF4-FFF2-40B4-BE49-F238E27FC236}">
                <a16:creationId xmlns:a16="http://schemas.microsoft.com/office/drawing/2014/main" id="{7D954D73-01CD-D676-683C-C631AC1DA1BC}"/>
              </a:ext>
            </a:extLst>
          </p:cNvPr>
          <p:cNvSpPr/>
          <p:nvPr/>
        </p:nvSpPr>
        <p:spPr bwMode="auto">
          <a:xfrm>
            <a:off x="1353144" y="3208597"/>
            <a:ext cx="343218" cy="173284"/>
          </a:xfrm>
          <a:prstGeom prst="stripedRightArrow">
            <a:avLst/>
          </a:prstGeom>
          <a:solidFill>
            <a:schemeClr val="accent2"/>
          </a:solidFill>
          <a:ln w="0">
            <a:solidFill>
              <a:schemeClr val="bg1"/>
            </a:solidFill>
            <a:miter lim="800000"/>
            <a:headEnd/>
            <a:tailEnd/>
          </a:ln>
        </p:spPr>
        <p:txBody>
          <a:bodyPr rtlCol="0" anchor="b"/>
          <a:lstStyle/>
          <a:p>
            <a:pPr algn="ctr" defTabSz="686440">
              <a:spcBef>
                <a:spcPct val="35000"/>
              </a:spcBef>
              <a:spcAft>
                <a:spcPct val="25000"/>
              </a:spcAft>
              <a:buClr>
                <a:srgbClr val="800080"/>
              </a:buClr>
            </a:pPr>
            <a:endParaRPr lang="en-US" sz="1351" dirty="0">
              <a:solidFill>
                <a:srgbClr val="C00000"/>
              </a:solidFill>
              <a:latin typeface="Calibri" panose="020F0502020204030204" pitchFamily="34" charset="0"/>
              <a:ea typeface="ＭＳ Ｐゴシック" panose="020B0600070205080204" pitchFamily="34" charset="-128"/>
              <a:cs typeface="+mn-cs"/>
            </a:endParaRPr>
          </a:p>
        </p:txBody>
      </p:sp>
      <p:pic>
        <p:nvPicPr>
          <p:cNvPr id="4" name="Picture 3" descr="A logo for a fitness center&#10;&#10;Description automatically generated">
            <a:extLst>
              <a:ext uri="{FF2B5EF4-FFF2-40B4-BE49-F238E27FC236}">
                <a16:creationId xmlns:a16="http://schemas.microsoft.com/office/drawing/2014/main" id="{6B9D0377-DD8F-C97E-F6A0-AF99F0E2107D}"/>
              </a:ext>
            </a:extLst>
          </p:cNvPr>
          <p:cNvPicPr>
            <a:picLocks noChangeAspect="1"/>
          </p:cNvPicPr>
          <p:nvPr/>
        </p:nvPicPr>
        <p:blipFill>
          <a:blip r:embed="rId2"/>
          <a:stretch>
            <a:fillRect/>
          </a:stretch>
        </p:blipFill>
        <p:spPr>
          <a:xfrm>
            <a:off x="7697019" y="4716092"/>
            <a:ext cx="908868" cy="2255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P spid="7" grpId="0" animBg="1"/>
      <p:bldP spid="9"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4CF299B-5EEC-D7EB-4CB2-47310F37CF77}"/>
              </a:ext>
            </a:extLst>
          </p:cNvPr>
          <p:cNvCxnSpPr>
            <a:cxnSpLocks noChangeShapeType="1"/>
          </p:cNvCxnSpPr>
          <p:nvPr/>
        </p:nvCxnSpPr>
        <p:spPr bwMode="auto">
          <a:xfrm>
            <a:off x="1202987" y="468349"/>
            <a:ext cx="6720151" cy="0"/>
          </a:xfrm>
          <a:prstGeom prst="line">
            <a:avLst/>
          </a:prstGeom>
          <a:noFill/>
          <a:ln w="25400">
            <a:solidFill>
              <a:schemeClr val="tx1"/>
            </a:solidFill>
            <a:round/>
            <a:headEnd/>
            <a:tailEnd/>
          </a:ln>
          <a:effectLst>
            <a:outerShdw blurRad="50800" dist="38100" dir="2700000" algn="tl" rotWithShape="0">
              <a:srgbClr val="808080">
                <a:alpha val="39998"/>
              </a:srgbClr>
            </a:outerShdw>
          </a:effectLst>
        </p:spPr>
      </p:cxnSp>
      <p:sp>
        <p:nvSpPr>
          <p:cNvPr id="5" name="Rectangle 4">
            <a:extLst>
              <a:ext uri="{FF2B5EF4-FFF2-40B4-BE49-F238E27FC236}">
                <a16:creationId xmlns:a16="http://schemas.microsoft.com/office/drawing/2014/main" id="{4714061F-AFF4-B1EE-A7CF-E5F8142E1FE9}"/>
              </a:ext>
            </a:extLst>
          </p:cNvPr>
          <p:cNvSpPr/>
          <p:nvPr/>
        </p:nvSpPr>
        <p:spPr>
          <a:xfrm>
            <a:off x="3096154" y="42218"/>
            <a:ext cx="2933816" cy="461986"/>
          </a:xfrm>
          <a:prstGeom prst="rect">
            <a:avLst/>
          </a:prstGeom>
        </p:spPr>
        <p:txBody>
          <a:bodyPr wrap="none">
            <a:spAutoFit/>
          </a:bodyPr>
          <a:lstStyle/>
          <a:p>
            <a:pPr defTabSz="684902" fontAlgn="auto">
              <a:spcBef>
                <a:spcPts val="0"/>
              </a:spcBef>
              <a:spcAft>
                <a:spcPts val="0"/>
              </a:spcAft>
              <a:defRPr/>
            </a:pPr>
            <a:r>
              <a:rPr lang="en-US" sz="2402" b="1" dirty="0">
                <a:solidFill>
                  <a:prstClr val="black"/>
                </a:solidFill>
                <a:latin typeface="Candara" panose="020E0502030303020204" pitchFamily="34" charset="0"/>
                <a:ea typeface="ＭＳ Ｐゴシック" panose="020B0600070205080204" pitchFamily="34" charset="-128"/>
                <a:cs typeface="+mn-cs"/>
              </a:rPr>
              <a:t>Lorlatinib Resistance</a:t>
            </a:r>
          </a:p>
        </p:txBody>
      </p:sp>
      <p:pic>
        <p:nvPicPr>
          <p:cNvPr id="68611" name="Picture 2">
            <a:extLst>
              <a:ext uri="{FF2B5EF4-FFF2-40B4-BE49-F238E27FC236}">
                <a16:creationId xmlns:a16="http://schemas.microsoft.com/office/drawing/2014/main" id="{9F3F4E28-3489-6CB1-2214-DF84F7DEC2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9200"/>
          <a:stretch>
            <a:fillRect/>
          </a:stretch>
        </p:blipFill>
        <p:spPr bwMode="auto">
          <a:xfrm>
            <a:off x="1711854" y="743638"/>
            <a:ext cx="5436661" cy="2230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58D28EC0-620D-D500-A4B6-EB2F6FE07342}"/>
              </a:ext>
            </a:extLst>
          </p:cNvPr>
          <p:cNvSpPr txBox="1"/>
          <p:nvPr/>
        </p:nvSpPr>
        <p:spPr>
          <a:xfrm>
            <a:off x="2715289" y="2974551"/>
            <a:ext cx="855747" cy="300210"/>
          </a:xfrm>
          <a:prstGeom prst="rect">
            <a:avLst/>
          </a:prstGeom>
          <a:noFill/>
        </p:spPr>
        <p:txBody>
          <a:bodyPr wrap="none">
            <a:spAutoFit/>
          </a:bodyPr>
          <a:lstStyle/>
          <a:p>
            <a:pPr defTabSz="686440" fontAlgn="auto">
              <a:spcBef>
                <a:spcPts val="0"/>
              </a:spcBef>
              <a:spcAft>
                <a:spcPts val="0"/>
              </a:spcAft>
              <a:defRPr/>
            </a:pPr>
            <a:r>
              <a:rPr lang="en-US" sz="1351" dirty="0">
                <a:solidFill>
                  <a:prstClr val="black"/>
                </a:solidFill>
                <a:latin typeface="Calibri"/>
                <a:ea typeface="ＭＳ Ｐゴシック" panose="020B0600070205080204" pitchFamily="34" charset="-128"/>
                <a:cs typeface="+mn-cs"/>
              </a:rPr>
              <a:t>Crizotinib</a:t>
            </a:r>
          </a:p>
        </p:txBody>
      </p:sp>
      <p:sp>
        <p:nvSpPr>
          <p:cNvPr id="11" name="TextBox 10">
            <a:extLst>
              <a:ext uri="{FF2B5EF4-FFF2-40B4-BE49-F238E27FC236}">
                <a16:creationId xmlns:a16="http://schemas.microsoft.com/office/drawing/2014/main" id="{A829E26D-4057-D308-344D-D51650636C78}"/>
              </a:ext>
            </a:extLst>
          </p:cNvPr>
          <p:cNvSpPr txBox="1"/>
          <p:nvPr/>
        </p:nvSpPr>
        <p:spPr>
          <a:xfrm>
            <a:off x="5430044" y="2974551"/>
            <a:ext cx="851515" cy="300210"/>
          </a:xfrm>
          <a:prstGeom prst="rect">
            <a:avLst/>
          </a:prstGeom>
          <a:noFill/>
        </p:spPr>
        <p:txBody>
          <a:bodyPr wrap="none">
            <a:spAutoFit/>
          </a:bodyPr>
          <a:lstStyle/>
          <a:p>
            <a:pPr defTabSz="686440" fontAlgn="auto">
              <a:spcBef>
                <a:spcPts val="0"/>
              </a:spcBef>
              <a:spcAft>
                <a:spcPts val="0"/>
              </a:spcAft>
              <a:defRPr/>
            </a:pPr>
            <a:r>
              <a:rPr lang="en-US" sz="1351" dirty="0" err="1">
                <a:solidFill>
                  <a:prstClr val="black"/>
                </a:solidFill>
                <a:latin typeface="Calibri"/>
                <a:ea typeface="ＭＳ Ｐゴシック" panose="020B0600070205080204" pitchFamily="34" charset="-128"/>
                <a:cs typeface="+mn-cs"/>
              </a:rPr>
              <a:t>Lorlatinib</a:t>
            </a:r>
            <a:endParaRPr lang="en-US" sz="1351" dirty="0">
              <a:solidFill>
                <a:prstClr val="black"/>
              </a:solidFill>
              <a:latin typeface="Calibri"/>
              <a:ea typeface="ＭＳ Ｐゴシック" panose="020B0600070205080204" pitchFamily="34" charset="-128"/>
              <a:cs typeface="+mn-cs"/>
            </a:endParaRPr>
          </a:p>
        </p:txBody>
      </p:sp>
      <p:sp>
        <p:nvSpPr>
          <p:cNvPr id="68614" name="Rectangle 5">
            <a:extLst>
              <a:ext uri="{FF2B5EF4-FFF2-40B4-BE49-F238E27FC236}">
                <a16:creationId xmlns:a16="http://schemas.microsoft.com/office/drawing/2014/main" id="{FBF0D4B4-3B7C-6552-7BE7-6ABB88896DDD}"/>
              </a:ext>
            </a:extLst>
          </p:cNvPr>
          <p:cNvSpPr>
            <a:spLocks noChangeArrowheads="1"/>
          </p:cNvSpPr>
          <p:nvPr/>
        </p:nvSpPr>
        <p:spPr bwMode="auto">
          <a:xfrm>
            <a:off x="2156369" y="3603784"/>
            <a:ext cx="4813387" cy="92384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686440">
              <a:spcBef>
                <a:spcPct val="0"/>
              </a:spcBef>
              <a:buNone/>
            </a:pPr>
            <a:r>
              <a:rPr lang="en-US" altLang="en-US" sz="1351">
                <a:solidFill>
                  <a:srgbClr val="000000"/>
                </a:solidFill>
                <a:cs typeface="+mn-cs"/>
              </a:rPr>
              <a:t>ALK L1198 residue was targeted for lorlatinib</a:t>
            </a:r>
            <a:r>
              <a:rPr lang="ja-JP" altLang="en-US" sz="1351">
                <a:solidFill>
                  <a:srgbClr val="000000"/>
                </a:solidFill>
                <a:cs typeface="+mn-cs"/>
              </a:rPr>
              <a:t>’</a:t>
            </a:r>
            <a:r>
              <a:rPr lang="en-US" altLang="ja-JP" sz="1351">
                <a:solidFill>
                  <a:srgbClr val="000000"/>
                </a:solidFill>
                <a:cs typeface="+mn-cs"/>
              </a:rPr>
              <a:t>s design to increase selectivity against the majority of other kinases which do not have a leucine residue at this position within the ATP binding pocket. </a:t>
            </a:r>
          </a:p>
          <a:p>
            <a:pPr defTabSz="686440">
              <a:spcBef>
                <a:spcPct val="0"/>
              </a:spcBef>
              <a:buNone/>
            </a:pPr>
            <a:r>
              <a:rPr lang="en-US" altLang="en-US" sz="1351">
                <a:solidFill>
                  <a:srgbClr val="000000"/>
                </a:solidFill>
                <a:cs typeface="+mn-cs"/>
              </a:rPr>
              <a:t>[Ref: Johnson T Journal of Medicinal Chemistry 2014]</a:t>
            </a:r>
          </a:p>
        </p:txBody>
      </p:sp>
      <p:sp>
        <p:nvSpPr>
          <p:cNvPr id="3" name="TextBox 2">
            <a:extLst>
              <a:ext uri="{FF2B5EF4-FFF2-40B4-BE49-F238E27FC236}">
                <a16:creationId xmlns:a16="http://schemas.microsoft.com/office/drawing/2014/main" id="{0FE97C2C-6BC5-B8F9-8CDF-CB8919447EC0}"/>
              </a:ext>
            </a:extLst>
          </p:cNvPr>
          <p:cNvSpPr txBox="1"/>
          <p:nvPr/>
        </p:nvSpPr>
        <p:spPr>
          <a:xfrm>
            <a:off x="6885143" y="2870872"/>
            <a:ext cx="1156086" cy="254044"/>
          </a:xfrm>
          <a:prstGeom prst="rect">
            <a:avLst/>
          </a:prstGeom>
          <a:solidFill>
            <a:schemeClr val="bg1"/>
          </a:solidFill>
        </p:spPr>
        <p:txBody>
          <a:bodyPr wrap="none">
            <a:spAutoFit/>
          </a:bodyPr>
          <a:lstStyle/>
          <a:p>
            <a:pPr defTabSz="686440" fontAlgn="auto">
              <a:spcBef>
                <a:spcPts val="0"/>
              </a:spcBef>
              <a:spcAft>
                <a:spcPts val="0"/>
              </a:spcAft>
              <a:defRPr/>
            </a:pPr>
            <a:r>
              <a:rPr lang="en-US" sz="1051" dirty="0">
                <a:solidFill>
                  <a:prstClr val="black"/>
                </a:solidFill>
                <a:latin typeface="Calibri"/>
                <a:ea typeface="ＭＳ Ｐゴシック" panose="020B0600070205080204" pitchFamily="34" charset="-128"/>
                <a:cs typeface="+mn-cs"/>
              </a:rPr>
              <a:t>Shaw NEJM 2016 </a:t>
            </a:r>
          </a:p>
        </p:txBody>
      </p:sp>
      <p:pic>
        <p:nvPicPr>
          <p:cNvPr id="6" name="Picture 5" descr="A logo for a fitness center&#10;&#10;Description automatically generated">
            <a:extLst>
              <a:ext uri="{FF2B5EF4-FFF2-40B4-BE49-F238E27FC236}">
                <a16:creationId xmlns:a16="http://schemas.microsoft.com/office/drawing/2014/main" id="{91756E26-AF34-0171-979D-90902C02A72E}"/>
              </a:ext>
            </a:extLst>
          </p:cNvPr>
          <p:cNvPicPr>
            <a:picLocks noChangeAspect="1"/>
          </p:cNvPicPr>
          <p:nvPr/>
        </p:nvPicPr>
        <p:blipFill>
          <a:blip r:embed="rId3"/>
          <a:stretch>
            <a:fillRect/>
          </a:stretch>
        </p:blipFill>
        <p:spPr>
          <a:xfrm>
            <a:off x="7697019" y="4716092"/>
            <a:ext cx="908868" cy="225577"/>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6|5"/>
</p:tagLst>
</file>

<file path=ppt/theme/theme1.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6459BA09A55A48A26552F8CF890A5E" ma:contentTypeVersion="14" ma:contentTypeDescription="Create a new document." ma:contentTypeScope="" ma:versionID="23f5c8f08b1a1d65690ec793b377a057">
  <xsd:schema xmlns:xsd="http://www.w3.org/2001/XMLSchema" xmlns:xs="http://www.w3.org/2001/XMLSchema" xmlns:p="http://schemas.microsoft.com/office/2006/metadata/properties" xmlns:ns3="5d185315-3185-4f85-882e-9624ef9185a2" xmlns:ns4="bd2a530d-6ddd-4962-a7b9-5fc3be46eaed" targetNamespace="http://schemas.microsoft.com/office/2006/metadata/properties" ma:root="true" ma:fieldsID="eead1677efee3c2be5ce849ca58fdede" ns3:_="" ns4:_="">
    <xsd:import namespace="5d185315-3185-4f85-882e-9624ef9185a2"/>
    <xsd:import namespace="bd2a530d-6ddd-4962-a7b9-5fc3be46ea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185315-3185-4f85-882e-9624ef9185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2a530d-6ddd-4962-a7b9-5fc3be46eae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EC0C9A-B742-4687-A9CB-8B149E7DD7A8}">
  <ds:schemaRefs>
    <ds:schemaRef ds:uri="http://purl.org/dc/dcmitype/"/>
    <ds:schemaRef ds:uri="http://purl.org/dc/elements/1.1/"/>
    <ds:schemaRef ds:uri="bd2a530d-6ddd-4962-a7b9-5fc3be46eaed"/>
    <ds:schemaRef ds:uri="5d185315-3185-4f85-882e-9624ef9185a2"/>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895DAC3F-13AB-46E7-8F34-0AA229403C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185315-3185-4f85-882e-9624ef9185a2"/>
    <ds:schemaRef ds:uri="bd2a530d-6ddd-4962-a7b9-5fc3be46ea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D2C464-C771-4E2C-A4E0-A9031062A07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5825</TotalTime>
  <Words>13126</Words>
  <Application>Microsoft Office PowerPoint</Application>
  <PresentationFormat>Custom</PresentationFormat>
  <Paragraphs>2198</Paragraphs>
  <Slides>156</Slides>
  <Notes>64</Notes>
  <HiddenSlides>0</HiddenSlides>
  <MMClips>1</MMClips>
  <ScaleCrop>false</ScaleCrop>
  <HeadingPairs>
    <vt:vector size="8" baseType="variant">
      <vt:variant>
        <vt:lpstr>Fonts Used</vt:lpstr>
      </vt:variant>
      <vt:variant>
        <vt:i4>28</vt:i4>
      </vt:variant>
      <vt:variant>
        <vt:lpstr>Theme</vt:lpstr>
      </vt:variant>
      <vt:variant>
        <vt:i4>1</vt:i4>
      </vt:variant>
      <vt:variant>
        <vt:lpstr>Embedded OLE Servers</vt:lpstr>
      </vt:variant>
      <vt:variant>
        <vt:i4>2</vt:i4>
      </vt:variant>
      <vt:variant>
        <vt:lpstr>Slide Titles</vt:lpstr>
      </vt:variant>
      <vt:variant>
        <vt:i4>156</vt:i4>
      </vt:variant>
    </vt:vector>
  </HeadingPairs>
  <TitlesOfParts>
    <vt:vector size="187" baseType="lpstr">
      <vt:lpstr>-apple-system</vt:lpstr>
      <vt:lpstr>Arial</vt:lpstr>
      <vt:lpstr>Arial Black</vt:lpstr>
      <vt:lpstr>Arial Narrow</vt:lpstr>
      <vt:lpstr>Calibri</vt:lpstr>
      <vt:lpstr>Calibri Light</vt:lpstr>
      <vt:lpstr>Cambria</vt:lpstr>
      <vt:lpstr>Candara</vt:lpstr>
      <vt:lpstr>Corporate A Medium</vt:lpstr>
      <vt:lpstr>Corporate S Demi</vt:lpstr>
      <vt:lpstr>Courier New</vt:lpstr>
      <vt:lpstr>ElsevierSans</vt:lpstr>
      <vt:lpstr>Franklin Gothic Book</vt:lpstr>
      <vt:lpstr>Franklin Gothic Medium</vt:lpstr>
      <vt:lpstr>Georgia</vt:lpstr>
      <vt:lpstr>Haas Grot Disp 75 Bold</vt:lpstr>
      <vt:lpstr>Helvetica</vt:lpstr>
      <vt:lpstr>Helvetica Neue</vt:lpstr>
      <vt:lpstr>Helvetica Neue Light</vt:lpstr>
      <vt:lpstr>HelveticaNeueLT Std</vt:lpstr>
      <vt:lpstr>Noto Sans Symbols</vt:lpstr>
      <vt:lpstr>Open Sans</vt:lpstr>
      <vt:lpstr>Perpetua</vt:lpstr>
      <vt:lpstr>StarSymbol</vt:lpstr>
      <vt:lpstr>system-ui</vt:lpstr>
      <vt:lpstr>Times</vt:lpstr>
      <vt:lpstr>Wingdings</vt:lpstr>
      <vt:lpstr>Wingdings 2</vt:lpstr>
      <vt:lpstr>MLC2015_PPT_Slides</vt:lpstr>
      <vt:lpstr>Prism 9</vt:lpstr>
      <vt:lpstr>Prism 8</vt:lpstr>
      <vt:lpstr>PowerPoint Presentation</vt:lpstr>
      <vt:lpstr>PowerPoint Presentation</vt:lpstr>
      <vt:lpstr>PowerPoint Presentation</vt:lpstr>
      <vt:lpstr>PowerPoint Presentation</vt:lpstr>
      <vt:lpstr>PowerPoint Presentation</vt:lpstr>
      <vt:lpstr>PowerPoint Presentation</vt:lpstr>
      <vt:lpstr>Bronchoscopy</vt:lpstr>
      <vt:lpstr>Percutaneous needle biopsy</vt:lpstr>
      <vt:lpstr>Complimentary navigation techniques</vt:lpstr>
      <vt:lpstr>Endobronchial Ultrasound (EBUS)</vt:lpstr>
      <vt:lpstr>Staging (AJCC 8th Edition)</vt:lpstr>
      <vt:lpstr>Radial Endobronchial Ultrasound (EBUS)</vt:lpstr>
      <vt:lpstr>Linear Endobronchial Ultrasound (EBUS)</vt:lpstr>
      <vt:lpstr>PowerPoint Presentation</vt:lpstr>
      <vt:lpstr>Electromagnetic Navigation (EMN)</vt:lpstr>
      <vt:lpstr>PowerPoint Presentation</vt:lpstr>
      <vt:lpstr>PowerPoint Presentation</vt:lpstr>
      <vt:lpstr>PowerPoint Presentation</vt:lpstr>
      <vt:lpstr>Surgical biopsy</vt:lpstr>
      <vt:lpstr>Case Scenarios</vt:lpstr>
      <vt:lpstr>PowerPoint Presentation</vt:lpstr>
      <vt:lpstr>Take-aways</vt:lpstr>
      <vt:lpstr>75/F with prior R upper lobectomy 10 yrs ago for pT1cN0M0 SCC  new 1.9cm LUL nodule  subcarinal and supraclavicular adenopathy </vt:lpstr>
      <vt:lpstr>Take-aways</vt:lpstr>
      <vt:lpstr>60/F, never smoker, presenting with SOB  Dominant 4cm LUL mass  innumerable bilateral pulmonary nodules </vt:lpstr>
      <vt:lpstr>Take-aways</vt:lpstr>
      <vt:lpstr>55/F, never smoker, presenting with SOB  Moderate right pleural effusion </vt:lpstr>
      <vt:lpstr>Take-aways</vt:lpstr>
      <vt:lpstr>70/F with remote smoking hx, presenting with headaches  brain MRI: multiple brain masses  FDG-avid RML nodule no nodes</vt:lpstr>
      <vt:lpstr>Take-aways</vt:lpstr>
      <vt:lpstr>74/M with 30 py smoking history, presents with L hip pain  4.5cm RLL mass Lytic lesions in L iliac bone and vertebral body </vt:lpstr>
      <vt:lpstr>Take-aways</vt:lpstr>
      <vt:lpstr>PowerPoint Presentation</vt:lpstr>
      <vt:lpstr>PowerPoint Presentation</vt:lpstr>
      <vt:lpstr>Liquid Biopsies and the platforms</vt:lpstr>
      <vt:lpstr>Disclosures:</vt:lpstr>
      <vt:lpstr>Outline</vt:lpstr>
      <vt:lpstr>Tumor-derived fragments of nucleic acids identified in the blood are called circulating tumor DNA (ctDNA) ) </vt:lpstr>
      <vt:lpstr>Outline</vt:lpstr>
      <vt:lpstr>Tumor-informed vs. tumor-naïve assays</vt:lpstr>
      <vt:lpstr>Outline</vt:lpstr>
      <vt:lpstr>ctDNA Monitoring on Atezolizumab + Carboplatin +  Nab-Paclitaxel (A +CnP) identifies patients with SCC with higher risk for poorer outcomes   </vt:lpstr>
      <vt:lpstr>PowerPoint Presentation</vt:lpstr>
      <vt:lpstr>PowerPoint Presentation</vt:lpstr>
      <vt:lpstr>Patients with undetectable EGFR 8 weeks after treatment start had better PFS and OS</vt:lpstr>
      <vt:lpstr>PowerPoint Presentation</vt:lpstr>
      <vt:lpstr>Outline</vt:lpstr>
      <vt:lpstr>PowerPoint Presentation</vt:lpstr>
      <vt:lpstr>PowerPoint Presentation</vt:lpstr>
      <vt:lpstr>The sensitivity to detect disease recurrence is heterogenous across different platforms and may be too low</vt:lpstr>
      <vt:lpstr>PowerPoint Presentation</vt:lpstr>
      <vt:lpstr>Commercial ctDNA assays</vt:lpstr>
      <vt:lpstr>Commercial ctDNA assays</vt:lpstr>
      <vt:lpstr>PowerPoint Presentation</vt:lpstr>
      <vt:lpstr>PowerPoint Presentation</vt:lpstr>
      <vt:lpstr>Take home points</vt:lpstr>
      <vt:lpstr>PowerPoint Presentation</vt:lpstr>
      <vt:lpstr>PowerPoint Presentation</vt:lpstr>
      <vt:lpstr>Ideal Molecular Profiling for Lung Cancer</vt:lpstr>
      <vt:lpstr>Example CaseStudy Highlighting Important Role of Genetic Testing for Best Patient Care</vt:lpstr>
      <vt:lpstr>Case Continued: Rapid and Comprehensive Testing</vt:lpstr>
      <vt:lpstr>Case Continued: Resistance Testing</vt:lpstr>
      <vt:lpstr>DNA-Based NGS Alone Can Miss Pathogenic Gene Fusions1</vt:lpstr>
      <vt:lpstr>Moffitt Internal Solid Tumor NGS Assay</vt:lpstr>
      <vt:lpstr>PowerPoint Presentation</vt:lpstr>
      <vt:lpstr> Best Patient Care Requires Teamwork</vt:lpstr>
      <vt:lpstr>External Teamwork: SEQUOIA (SEQuencing Oncology Informatics Academic) Team</vt:lpstr>
      <vt:lpstr>PowerPoint Presentation</vt:lpstr>
      <vt:lpstr>PowerPoint Presentation</vt:lpstr>
      <vt:lpstr>PowerPoint Presentation</vt:lpstr>
      <vt:lpstr>PowerPoint Presentation</vt:lpstr>
      <vt:lpstr>PowerPoint Presentation</vt:lpstr>
      <vt:lpstr>Antibody / Target Selection</vt:lpstr>
      <vt:lpstr>Linker</vt:lpstr>
      <vt:lpstr>Payload</vt:lpstr>
      <vt:lpstr>Novel Payloads</vt:lpstr>
      <vt:lpstr>PowerPoint Presentation</vt:lpstr>
      <vt:lpstr>PowerPoint Presentation</vt:lpstr>
      <vt:lpstr>PowerPoint Presentation</vt:lpstr>
      <vt:lpstr>PowerPoint Presentation</vt:lpstr>
      <vt:lpstr>TROP2 </vt:lpstr>
      <vt:lpstr>PowerPoint Presentation</vt:lpstr>
      <vt:lpstr>PowerPoint Presentation</vt:lpstr>
      <vt:lpstr>HER3</vt:lpstr>
      <vt:lpstr>cMET</vt:lpstr>
      <vt:lpstr>PowerPoint Presentation</vt:lpstr>
      <vt:lpstr>Other Emerging Targets</vt:lpstr>
      <vt:lpstr>PowerPoint Presentation</vt:lpstr>
      <vt:lpstr>ALK</vt:lpstr>
      <vt:lpstr>Slide 4</vt:lpstr>
      <vt:lpstr>PowerPoint Presentation</vt:lpstr>
      <vt:lpstr>ALK Detection Methods</vt:lpstr>
      <vt:lpstr>Timeline of FDA Approvals of ALK-Targeted Therapies</vt:lpstr>
      <vt:lpstr>PFS for ALEX, ALTA-1L, eXALT3 and CROWN Trials  at Varying Levels of Data Maturity</vt:lpstr>
      <vt:lpstr>Crizotinib Comparisons in Lung Cancer:  ORR and Intracranial Responses</vt:lpstr>
      <vt:lpstr>Safety and Toxicity Profiles of ALK TKIs</vt:lpstr>
      <vt:lpstr>PowerPoint Presentation</vt:lpstr>
      <vt:lpstr>PowerPoint Presentation</vt:lpstr>
      <vt:lpstr>PowerPoint Presentation</vt:lpstr>
      <vt:lpstr>PowerPoint Presentation</vt:lpstr>
      <vt:lpstr>PEMETREXED BENEFIT MAY RELATE TO LOW THYMIDYLATE SYNTHASE LEVEL IN ALK-REARRANGED TUMORS</vt:lpstr>
      <vt:lpstr>ALINA: phase III, open-label superiority study</vt:lpstr>
      <vt:lpstr>ALINA: phase III, open-label superiority study</vt:lpstr>
      <vt:lpstr>ALINA: phase III, open-label superiority study</vt:lpstr>
      <vt:lpstr>ALINA: Baseline Characteristics </vt:lpstr>
      <vt:lpstr>Disease-free survival: ITT (stage IB–IIIA)*</vt:lpstr>
      <vt:lpstr>ALINA: DFS (Primary Endpoint)</vt:lpstr>
      <vt:lpstr>ALINA: CNS DFS, OS, and Sites of Recurrence</vt:lpstr>
      <vt:lpstr>Toxicity in adjuvant can be an issue</vt:lpstr>
      <vt:lpstr>ALINA: Conclusions</vt:lpstr>
      <vt:lpstr>Conclusions &amp; Future Directions</vt:lpstr>
      <vt:lpstr>Thank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DESTINY-Lung02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HERTHENA-Lung 01 Efficacy Results</vt:lpstr>
      <vt:lpstr>PowerPoint Presentation</vt:lpstr>
      <vt:lpstr>PowerPoint Presentation</vt:lpstr>
      <vt:lpstr>PowerPoint Presentation</vt:lpstr>
      <vt:lpstr>Overall Prevalence of KRAS G12C in NSCLC</vt:lpstr>
      <vt:lpstr>PowerPoint Presentation</vt:lpstr>
      <vt:lpstr>PowerPoint Presentation</vt:lpstr>
      <vt:lpstr>PowerPoint Presentation</vt:lpstr>
      <vt:lpstr>Slide 6</vt:lpstr>
      <vt:lpstr>KRYSTAL-1 CNS Cohort: Depth and Duration of Response</vt:lpstr>
      <vt:lpstr>KRYSTAL-1 CNS Cohort: Duration of Treatment</vt:lpstr>
      <vt:lpstr>Confirmatory Phase III Studies vs Docetaxel&lt;br /&gt;</vt:lpstr>
      <vt:lpstr>Confirmatory Phase III Sotorasib vs Docetaxel&lt;br /&gt;</vt:lpstr>
      <vt:lpstr>CodeBreaK 200: PFS by BICR (Primary Endpoint)</vt:lpstr>
      <vt:lpstr>CodeBreaK 200: OS</vt:lpstr>
      <vt:lpstr>Room for more?</vt:lpstr>
      <vt:lpstr>RAS(ON)i</vt:lpstr>
      <vt:lpstr>Objective Response Rates to KRAS G12C inhibitors by coalteration</vt:lpstr>
      <vt:lpstr>Prognostic Value of KRAS Mutations in Patients Treated with Immunotherapy (PD1/PD-L1)</vt:lpstr>
      <vt:lpstr>Acquired Mechanism of Resistance to KRAS-G12Ci</vt:lpstr>
      <vt:lpstr>Acquired Resistance to KRAS G12C inhibitors</vt:lpstr>
      <vt:lpstr>Combination Therapy</vt:lpstr>
      <vt:lpstr>SCARLET: study schema</vt:lpstr>
      <vt:lpstr>PowerPoint Presentation</vt:lpstr>
      <vt:lpstr>PowerPoint Presentation</vt:lpstr>
      <vt:lpstr>PowerPoint Presentation</vt:lpstr>
    </vt:vector>
  </TitlesOfParts>
  <Company>Intellisphere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Donald</dc:creator>
  <cp:lastModifiedBy>Shade Coleman</cp:lastModifiedBy>
  <cp:revision>161</cp:revision>
  <dcterms:modified xsi:type="dcterms:W3CDTF">2024-02-13T16:22:18Z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0x0101004A6459BA09A55A48A26552F8CF890A5E</vt:lpwstr>
  </property>
</Properties>
</file>