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omments/comment1.xml" ContentType="application/vnd.openxmlformats-officedocument.presentationml.comment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 id="2147483780" r:id="rId5"/>
    <p:sldMasterId id="2147483648" r:id="rId6"/>
    <p:sldMasterId id="2147483722" r:id="rId7"/>
    <p:sldMasterId id="2147483788" r:id="rId8"/>
    <p:sldMasterId id="2147483680" r:id="rId9"/>
    <p:sldMasterId id="2147483732" r:id="rId10"/>
    <p:sldMasterId id="2147483708" r:id="rId11"/>
  </p:sldMasterIdLst>
  <p:notesMasterIdLst>
    <p:notesMasterId r:id="rId197"/>
  </p:notesMasterIdLst>
  <p:handoutMasterIdLst>
    <p:handoutMasterId r:id="rId198"/>
  </p:handoutMasterIdLst>
  <p:sldIdLst>
    <p:sldId id="269" r:id="rId12"/>
    <p:sldId id="271" r:id="rId13"/>
    <p:sldId id="272" r:id="rId14"/>
    <p:sldId id="273" r:id="rId15"/>
    <p:sldId id="274" r:id="rId16"/>
    <p:sldId id="2134958636" r:id="rId17"/>
    <p:sldId id="2134958638" r:id="rId18"/>
    <p:sldId id="2134958639" r:id="rId19"/>
    <p:sldId id="2134958653" r:id="rId20"/>
    <p:sldId id="2134958652" r:id="rId21"/>
    <p:sldId id="2134958651" r:id="rId22"/>
    <p:sldId id="2134958650" r:id="rId23"/>
    <p:sldId id="2134958649" r:id="rId24"/>
    <p:sldId id="2134958648" r:id="rId25"/>
    <p:sldId id="2134958647" r:id="rId26"/>
    <p:sldId id="2134958646" r:id="rId27"/>
    <p:sldId id="2134958645" r:id="rId28"/>
    <p:sldId id="2134958644" r:id="rId29"/>
    <p:sldId id="2134958643" r:id="rId30"/>
    <p:sldId id="2134958642" r:id="rId31"/>
    <p:sldId id="2134958641" r:id="rId32"/>
    <p:sldId id="2134958640" r:id="rId33"/>
    <p:sldId id="2134958667" r:id="rId34"/>
    <p:sldId id="2134958666" r:id="rId35"/>
    <p:sldId id="2134958665" r:id="rId36"/>
    <p:sldId id="2134958664" r:id="rId37"/>
    <p:sldId id="2134958663" r:id="rId38"/>
    <p:sldId id="2134958662" r:id="rId39"/>
    <p:sldId id="2134958661" r:id="rId40"/>
    <p:sldId id="2134958660" r:id="rId41"/>
    <p:sldId id="2134958659" r:id="rId42"/>
    <p:sldId id="2134958658" r:id="rId43"/>
    <p:sldId id="2134958657" r:id="rId44"/>
    <p:sldId id="2134958656" r:id="rId45"/>
    <p:sldId id="2134958655" r:id="rId46"/>
    <p:sldId id="2134958654" r:id="rId47"/>
    <p:sldId id="2134958690" r:id="rId48"/>
    <p:sldId id="2134958689" r:id="rId49"/>
    <p:sldId id="2134958688" r:id="rId50"/>
    <p:sldId id="2134958687" r:id="rId51"/>
    <p:sldId id="2134958686" r:id="rId52"/>
    <p:sldId id="2134958685" r:id="rId53"/>
    <p:sldId id="2134958684" r:id="rId54"/>
    <p:sldId id="2134958683" r:id="rId55"/>
    <p:sldId id="2134958682" r:id="rId56"/>
    <p:sldId id="2134958681" r:id="rId57"/>
    <p:sldId id="2134958680" r:id="rId58"/>
    <p:sldId id="2134958679" r:id="rId59"/>
    <p:sldId id="2134958678" r:id="rId60"/>
    <p:sldId id="2134958677" r:id="rId61"/>
    <p:sldId id="2134958676" r:id="rId62"/>
    <p:sldId id="2134958675" r:id="rId63"/>
    <p:sldId id="2134958674" r:id="rId64"/>
    <p:sldId id="2134958673" r:id="rId65"/>
    <p:sldId id="2134958672" r:id="rId66"/>
    <p:sldId id="2134958671" r:id="rId67"/>
    <p:sldId id="2134958670" r:id="rId68"/>
    <p:sldId id="2134958669" r:id="rId69"/>
    <p:sldId id="2134958668" r:id="rId70"/>
    <p:sldId id="2134958712" r:id="rId71"/>
    <p:sldId id="2134958711" r:id="rId72"/>
    <p:sldId id="2134958710" r:id="rId73"/>
    <p:sldId id="2134958709" r:id="rId74"/>
    <p:sldId id="2134958708" r:id="rId75"/>
    <p:sldId id="2134958707" r:id="rId76"/>
    <p:sldId id="2134958706" r:id="rId77"/>
    <p:sldId id="2134958705" r:id="rId78"/>
    <p:sldId id="2134958704" r:id="rId79"/>
    <p:sldId id="2134958703" r:id="rId80"/>
    <p:sldId id="2134958702" r:id="rId81"/>
    <p:sldId id="2134958701" r:id="rId82"/>
    <p:sldId id="2134958700" r:id="rId83"/>
    <p:sldId id="2134958699" r:id="rId84"/>
    <p:sldId id="2134958698" r:id="rId85"/>
    <p:sldId id="2134958697" r:id="rId86"/>
    <p:sldId id="2134958696" r:id="rId87"/>
    <p:sldId id="2134958695" r:id="rId88"/>
    <p:sldId id="2134958694" r:id="rId89"/>
    <p:sldId id="2134958693" r:id="rId90"/>
    <p:sldId id="2134958692" r:id="rId91"/>
    <p:sldId id="2134958691" r:id="rId92"/>
    <p:sldId id="2134958716" r:id="rId93"/>
    <p:sldId id="2134958715" r:id="rId94"/>
    <p:sldId id="2134958714" r:id="rId95"/>
    <p:sldId id="2134958713" r:id="rId96"/>
    <p:sldId id="2134958730" r:id="rId97"/>
    <p:sldId id="2134958729" r:id="rId98"/>
    <p:sldId id="2134958728" r:id="rId99"/>
    <p:sldId id="2134958727" r:id="rId100"/>
    <p:sldId id="2134958726" r:id="rId101"/>
    <p:sldId id="2134958725" r:id="rId102"/>
    <p:sldId id="2134958724" r:id="rId103"/>
    <p:sldId id="2134958723" r:id="rId104"/>
    <p:sldId id="2134958722" r:id="rId105"/>
    <p:sldId id="2134958721" r:id="rId106"/>
    <p:sldId id="2134958720" r:id="rId107"/>
    <p:sldId id="2134958719" r:id="rId108"/>
    <p:sldId id="2134958718" r:id="rId109"/>
    <p:sldId id="2134958717" r:id="rId110"/>
    <p:sldId id="2134958737" r:id="rId111"/>
    <p:sldId id="2134958736" r:id="rId112"/>
    <p:sldId id="2134958735" r:id="rId113"/>
    <p:sldId id="2134958734" r:id="rId114"/>
    <p:sldId id="2134958733" r:id="rId115"/>
    <p:sldId id="2134958732" r:id="rId116"/>
    <p:sldId id="2134958731" r:id="rId117"/>
    <p:sldId id="2134958740" r:id="rId118"/>
    <p:sldId id="2134958739" r:id="rId119"/>
    <p:sldId id="2134958738" r:id="rId120"/>
    <p:sldId id="2134958750" r:id="rId121"/>
    <p:sldId id="2134958749" r:id="rId122"/>
    <p:sldId id="2134958748" r:id="rId123"/>
    <p:sldId id="2134958747" r:id="rId124"/>
    <p:sldId id="2134958746" r:id="rId125"/>
    <p:sldId id="2134958745" r:id="rId126"/>
    <p:sldId id="2134958744" r:id="rId127"/>
    <p:sldId id="2134958743" r:id="rId128"/>
    <p:sldId id="2134958742" r:id="rId129"/>
    <p:sldId id="2134958741" r:id="rId130"/>
    <p:sldId id="2134958765" r:id="rId131"/>
    <p:sldId id="2134958764" r:id="rId132"/>
    <p:sldId id="2134958763" r:id="rId133"/>
    <p:sldId id="2134958762" r:id="rId134"/>
    <p:sldId id="2134958761" r:id="rId135"/>
    <p:sldId id="2134958760" r:id="rId136"/>
    <p:sldId id="2134958759" r:id="rId137"/>
    <p:sldId id="2134958758" r:id="rId138"/>
    <p:sldId id="2134958757" r:id="rId139"/>
    <p:sldId id="2134958756" r:id="rId140"/>
    <p:sldId id="2134958755" r:id="rId141"/>
    <p:sldId id="2134958754" r:id="rId142"/>
    <p:sldId id="2134958753" r:id="rId143"/>
    <p:sldId id="2134958752" r:id="rId144"/>
    <p:sldId id="2134958751" r:id="rId145"/>
    <p:sldId id="2134958778" r:id="rId146"/>
    <p:sldId id="2134958777" r:id="rId147"/>
    <p:sldId id="2134958776" r:id="rId148"/>
    <p:sldId id="2134958775" r:id="rId149"/>
    <p:sldId id="2134958774" r:id="rId150"/>
    <p:sldId id="2134958773" r:id="rId151"/>
    <p:sldId id="2134958772" r:id="rId152"/>
    <p:sldId id="2134958771" r:id="rId153"/>
    <p:sldId id="2134958770" r:id="rId154"/>
    <p:sldId id="2134958769" r:id="rId155"/>
    <p:sldId id="2134958768" r:id="rId156"/>
    <p:sldId id="2134958767" r:id="rId157"/>
    <p:sldId id="2134958766" r:id="rId158"/>
    <p:sldId id="2134958790" r:id="rId159"/>
    <p:sldId id="2134958789" r:id="rId160"/>
    <p:sldId id="2134958788" r:id="rId161"/>
    <p:sldId id="2134958787" r:id="rId162"/>
    <p:sldId id="2134958786" r:id="rId163"/>
    <p:sldId id="2134958785" r:id="rId164"/>
    <p:sldId id="2134958784" r:id="rId165"/>
    <p:sldId id="2134958783" r:id="rId166"/>
    <p:sldId id="2134958782" r:id="rId167"/>
    <p:sldId id="2134958781" r:id="rId168"/>
    <p:sldId id="2134958780" r:id="rId169"/>
    <p:sldId id="2134958779" r:id="rId170"/>
    <p:sldId id="2134958809" r:id="rId171"/>
    <p:sldId id="2134958808" r:id="rId172"/>
    <p:sldId id="2134958807" r:id="rId173"/>
    <p:sldId id="2134958806" r:id="rId174"/>
    <p:sldId id="2134958805" r:id="rId175"/>
    <p:sldId id="2134958804" r:id="rId176"/>
    <p:sldId id="2134958803" r:id="rId177"/>
    <p:sldId id="2134958802" r:id="rId178"/>
    <p:sldId id="2134958801" r:id="rId179"/>
    <p:sldId id="2134958800" r:id="rId180"/>
    <p:sldId id="2134958799" r:id="rId181"/>
    <p:sldId id="2134958798" r:id="rId182"/>
    <p:sldId id="2134958797" r:id="rId183"/>
    <p:sldId id="2134958796" r:id="rId184"/>
    <p:sldId id="2134958795" r:id="rId185"/>
    <p:sldId id="2134958794" r:id="rId186"/>
    <p:sldId id="2134958793" r:id="rId187"/>
    <p:sldId id="2134958792" r:id="rId188"/>
    <p:sldId id="2134958791" r:id="rId189"/>
    <p:sldId id="2134958812" r:id="rId190"/>
    <p:sldId id="2134958811" r:id="rId191"/>
    <p:sldId id="2134958810" r:id="rId192"/>
    <p:sldId id="2134958816" r:id="rId193"/>
    <p:sldId id="2134958815" r:id="rId194"/>
    <p:sldId id="2134958814" r:id="rId195"/>
    <p:sldId id="2134958813" r:id="rId196"/>
  </p:sldIdLst>
  <p:sldSz cx="9144000" cy="514826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22">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Farina, PhD" initials="KFP" lastIdx="6" clrIdx="0">
    <p:extLst>
      <p:ext uri="{19B8F6BF-5375-455C-9EA6-DF929625EA0E}">
        <p15:presenceInfo xmlns:p15="http://schemas.microsoft.com/office/powerpoint/2012/main" userId="Kim Farina, Ph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767"/>
    <a:srgbClr val="002E51"/>
    <a:srgbClr val="FFC82C"/>
    <a:srgbClr val="FFC9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69907D-909F-15B1-6D2B-B548FE4072CB}" v="87" dt="2023-06-21T17:24:11.068"/>
    <p1510:client id="{08DDFA99-2D8E-4F1C-873E-BC7EFDB99366}" v="13" dt="2023-06-14T17:40:55.314"/>
    <p1510:client id="{34AB0DDA-6DE6-BC4B-F638-B08063C059C1}" v="139" dt="2023-06-21T17:18:24.4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2"/>
        <p:guide pos="288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63" Type="http://schemas.openxmlformats.org/officeDocument/2006/relationships/slide" Target="slides/slide52.xml"/><Relationship Id="rId84" Type="http://schemas.openxmlformats.org/officeDocument/2006/relationships/slide" Target="slides/slide73.xml"/><Relationship Id="rId138" Type="http://schemas.openxmlformats.org/officeDocument/2006/relationships/slide" Target="slides/slide127.xml"/><Relationship Id="rId159" Type="http://schemas.openxmlformats.org/officeDocument/2006/relationships/slide" Target="slides/slide148.xml"/><Relationship Id="rId170" Type="http://schemas.openxmlformats.org/officeDocument/2006/relationships/slide" Target="slides/slide159.xml"/><Relationship Id="rId191" Type="http://schemas.openxmlformats.org/officeDocument/2006/relationships/slide" Target="slides/slide180.xml"/><Relationship Id="rId107" Type="http://schemas.openxmlformats.org/officeDocument/2006/relationships/slide" Target="slides/slide96.xml"/><Relationship Id="rId11" Type="http://schemas.openxmlformats.org/officeDocument/2006/relationships/slideMaster" Target="slideMasters/slideMaster8.xml"/><Relationship Id="rId32" Type="http://schemas.openxmlformats.org/officeDocument/2006/relationships/slide" Target="slides/slide21.xml"/><Relationship Id="rId53" Type="http://schemas.openxmlformats.org/officeDocument/2006/relationships/slide" Target="slides/slide42.xml"/><Relationship Id="rId74" Type="http://schemas.openxmlformats.org/officeDocument/2006/relationships/slide" Target="slides/slide63.xml"/><Relationship Id="rId128" Type="http://schemas.openxmlformats.org/officeDocument/2006/relationships/slide" Target="slides/slide117.xml"/><Relationship Id="rId149" Type="http://schemas.openxmlformats.org/officeDocument/2006/relationships/slide" Target="slides/slide138.xml"/><Relationship Id="rId5" Type="http://schemas.openxmlformats.org/officeDocument/2006/relationships/slideMaster" Target="slideMasters/slideMaster2.xml"/><Relationship Id="rId95" Type="http://schemas.openxmlformats.org/officeDocument/2006/relationships/slide" Target="slides/slide84.xml"/><Relationship Id="rId160" Type="http://schemas.openxmlformats.org/officeDocument/2006/relationships/slide" Target="slides/slide149.xml"/><Relationship Id="rId181" Type="http://schemas.openxmlformats.org/officeDocument/2006/relationships/slide" Target="slides/slide170.xml"/><Relationship Id="rId22" Type="http://schemas.openxmlformats.org/officeDocument/2006/relationships/slide" Target="slides/slide11.xml"/><Relationship Id="rId43" Type="http://schemas.openxmlformats.org/officeDocument/2006/relationships/slide" Target="slides/slide32.xml"/><Relationship Id="rId64" Type="http://schemas.openxmlformats.org/officeDocument/2006/relationships/slide" Target="slides/slide53.xml"/><Relationship Id="rId118" Type="http://schemas.openxmlformats.org/officeDocument/2006/relationships/slide" Target="slides/slide107.xml"/><Relationship Id="rId139" Type="http://schemas.openxmlformats.org/officeDocument/2006/relationships/slide" Target="slides/slide128.xml"/><Relationship Id="rId85" Type="http://schemas.openxmlformats.org/officeDocument/2006/relationships/slide" Target="slides/slide74.xml"/><Relationship Id="rId150" Type="http://schemas.openxmlformats.org/officeDocument/2006/relationships/slide" Target="slides/slide139.xml"/><Relationship Id="rId171" Type="http://schemas.openxmlformats.org/officeDocument/2006/relationships/slide" Target="slides/slide160.xml"/><Relationship Id="rId192" Type="http://schemas.openxmlformats.org/officeDocument/2006/relationships/slide" Target="slides/slide181.xml"/><Relationship Id="rId12" Type="http://schemas.openxmlformats.org/officeDocument/2006/relationships/slide" Target="slides/slide1.xml"/><Relationship Id="rId33" Type="http://schemas.openxmlformats.org/officeDocument/2006/relationships/slide" Target="slides/slide22.xml"/><Relationship Id="rId108" Type="http://schemas.openxmlformats.org/officeDocument/2006/relationships/slide" Target="slides/slide97.xml"/><Relationship Id="rId129" Type="http://schemas.openxmlformats.org/officeDocument/2006/relationships/slide" Target="slides/slide118.xml"/><Relationship Id="rId54" Type="http://schemas.openxmlformats.org/officeDocument/2006/relationships/slide" Target="slides/slide43.xml"/><Relationship Id="rId75" Type="http://schemas.openxmlformats.org/officeDocument/2006/relationships/slide" Target="slides/slide64.xml"/><Relationship Id="rId96" Type="http://schemas.openxmlformats.org/officeDocument/2006/relationships/slide" Target="slides/slide85.xml"/><Relationship Id="rId140" Type="http://schemas.openxmlformats.org/officeDocument/2006/relationships/slide" Target="slides/slide129.xml"/><Relationship Id="rId161" Type="http://schemas.openxmlformats.org/officeDocument/2006/relationships/slide" Target="slides/slide150.xml"/><Relationship Id="rId182" Type="http://schemas.openxmlformats.org/officeDocument/2006/relationships/slide" Target="slides/slide171.xml"/><Relationship Id="rId6" Type="http://schemas.openxmlformats.org/officeDocument/2006/relationships/slideMaster" Target="slideMasters/slideMaster3.xml"/><Relationship Id="rId23" Type="http://schemas.openxmlformats.org/officeDocument/2006/relationships/slide" Target="slides/slide12.xml"/><Relationship Id="rId119" Type="http://schemas.openxmlformats.org/officeDocument/2006/relationships/slide" Target="slides/slide108.xml"/><Relationship Id="rId44" Type="http://schemas.openxmlformats.org/officeDocument/2006/relationships/slide" Target="slides/slide33.xml"/><Relationship Id="rId65" Type="http://schemas.openxmlformats.org/officeDocument/2006/relationships/slide" Target="slides/slide54.xml"/><Relationship Id="rId86" Type="http://schemas.openxmlformats.org/officeDocument/2006/relationships/slide" Target="slides/slide75.xml"/><Relationship Id="rId130" Type="http://schemas.openxmlformats.org/officeDocument/2006/relationships/slide" Target="slides/slide119.xml"/><Relationship Id="rId151" Type="http://schemas.openxmlformats.org/officeDocument/2006/relationships/slide" Target="slides/slide140.xml"/><Relationship Id="rId172" Type="http://schemas.openxmlformats.org/officeDocument/2006/relationships/slide" Target="slides/slide161.xml"/><Relationship Id="rId193" Type="http://schemas.openxmlformats.org/officeDocument/2006/relationships/slide" Target="slides/slide182.xml"/><Relationship Id="rId13" Type="http://schemas.openxmlformats.org/officeDocument/2006/relationships/slide" Target="slides/slide2.xml"/><Relationship Id="rId109" Type="http://schemas.openxmlformats.org/officeDocument/2006/relationships/slide" Target="slides/slide98.xml"/><Relationship Id="rId34" Type="http://schemas.openxmlformats.org/officeDocument/2006/relationships/slide" Target="slides/slide23.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20" Type="http://schemas.openxmlformats.org/officeDocument/2006/relationships/slide" Target="slides/slide109.xml"/><Relationship Id="rId141" Type="http://schemas.openxmlformats.org/officeDocument/2006/relationships/slide" Target="slides/slide130.xml"/><Relationship Id="rId7" Type="http://schemas.openxmlformats.org/officeDocument/2006/relationships/slideMaster" Target="slideMasters/slideMaster4.xml"/><Relationship Id="rId162" Type="http://schemas.openxmlformats.org/officeDocument/2006/relationships/slide" Target="slides/slide151.xml"/><Relationship Id="rId183" Type="http://schemas.openxmlformats.org/officeDocument/2006/relationships/slide" Target="slides/slide172.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slide" Target="slides/slide120.xml"/><Relationship Id="rId136" Type="http://schemas.openxmlformats.org/officeDocument/2006/relationships/slide" Target="slides/slide125.xml"/><Relationship Id="rId157" Type="http://schemas.openxmlformats.org/officeDocument/2006/relationships/slide" Target="slides/slide146.xml"/><Relationship Id="rId178" Type="http://schemas.openxmlformats.org/officeDocument/2006/relationships/slide" Target="slides/slide167.xml"/><Relationship Id="rId61" Type="http://schemas.openxmlformats.org/officeDocument/2006/relationships/slide" Target="slides/slide50.xml"/><Relationship Id="rId82" Type="http://schemas.openxmlformats.org/officeDocument/2006/relationships/slide" Target="slides/slide71.xml"/><Relationship Id="rId152" Type="http://schemas.openxmlformats.org/officeDocument/2006/relationships/slide" Target="slides/slide141.xml"/><Relationship Id="rId173" Type="http://schemas.openxmlformats.org/officeDocument/2006/relationships/slide" Target="slides/slide162.xml"/><Relationship Id="rId194" Type="http://schemas.openxmlformats.org/officeDocument/2006/relationships/slide" Target="slides/slide183.xml"/><Relationship Id="rId199" Type="http://schemas.openxmlformats.org/officeDocument/2006/relationships/commentAuthors" Target="commentAuthors.xml"/><Relationship Id="rId203" Type="http://schemas.openxmlformats.org/officeDocument/2006/relationships/tableStyles" Target="tableStyles.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slide" Target="slides/slide136.xml"/><Relationship Id="rId168" Type="http://schemas.openxmlformats.org/officeDocument/2006/relationships/slide" Target="slides/slide157.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 Id="rId163" Type="http://schemas.openxmlformats.org/officeDocument/2006/relationships/slide" Target="slides/slide152.xml"/><Relationship Id="rId184" Type="http://schemas.openxmlformats.org/officeDocument/2006/relationships/slide" Target="slides/slide173.xml"/><Relationship Id="rId189" Type="http://schemas.openxmlformats.org/officeDocument/2006/relationships/slide" Target="slides/slide178.xml"/><Relationship Id="rId3" Type="http://schemas.openxmlformats.org/officeDocument/2006/relationships/customXml" Target="../customXml/item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slide" Target="slides/slide126.xml"/><Relationship Id="rId158" Type="http://schemas.openxmlformats.org/officeDocument/2006/relationships/slide" Target="slides/slide147.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3" Type="http://schemas.openxmlformats.org/officeDocument/2006/relationships/slide" Target="slides/slide142.xml"/><Relationship Id="rId174" Type="http://schemas.openxmlformats.org/officeDocument/2006/relationships/slide" Target="slides/slide163.xml"/><Relationship Id="rId179" Type="http://schemas.openxmlformats.org/officeDocument/2006/relationships/slide" Target="slides/slide168.xml"/><Relationship Id="rId195" Type="http://schemas.openxmlformats.org/officeDocument/2006/relationships/slide" Target="slides/slide184.xml"/><Relationship Id="rId190" Type="http://schemas.openxmlformats.org/officeDocument/2006/relationships/slide" Target="slides/slide179.xml"/><Relationship Id="rId204" Type="http://schemas.microsoft.com/office/2015/10/relationships/revisionInfo" Target="revisionInfo.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7.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43" Type="http://schemas.openxmlformats.org/officeDocument/2006/relationships/slide" Target="slides/slide132.xml"/><Relationship Id="rId148" Type="http://schemas.openxmlformats.org/officeDocument/2006/relationships/slide" Target="slides/slide137.xml"/><Relationship Id="rId164" Type="http://schemas.openxmlformats.org/officeDocument/2006/relationships/slide" Target="slides/slide153.xml"/><Relationship Id="rId169" Type="http://schemas.openxmlformats.org/officeDocument/2006/relationships/slide" Target="slides/slide158.xml"/><Relationship Id="rId185" Type="http://schemas.openxmlformats.org/officeDocument/2006/relationships/slide" Target="slides/slide174.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slide" Target="slides/slide169.xml"/><Relationship Id="rId26" Type="http://schemas.openxmlformats.org/officeDocument/2006/relationships/slide" Target="slides/slide15.xml"/><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54" Type="http://schemas.openxmlformats.org/officeDocument/2006/relationships/slide" Target="slides/slide143.xml"/><Relationship Id="rId175" Type="http://schemas.openxmlformats.org/officeDocument/2006/relationships/slide" Target="slides/slide164.xml"/><Relationship Id="rId196" Type="http://schemas.openxmlformats.org/officeDocument/2006/relationships/slide" Target="slides/slide185.xml"/><Relationship Id="rId200" Type="http://schemas.openxmlformats.org/officeDocument/2006/relationships/presProps" Target="presProps.xml"/><Relationship Id="rId16" Type="http://schemas.openxmlformats.org/officeDocument/2006/relationships/slide" Target="slides/slide5.xml"/><Relationship Id="rId37" Type="http://schemas.openxmlformats.org/officeDocument/2006/relationships/slide" Target="slides/slide26.xml"/><Relationship Id="rId58" Type="http://schemas.openxmlformats.org/officeDocument/2006/relationships/slide" Target="slides/slide47.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44" Type="http://schemas.openxmlformats.org/officeDocument/2006/relationships/slide" Target="slides/slide133.xml"/><Relationship Id="rId90" Type="http://schemas.openxmlformats.org/officeDocument/2006/relationships/slide" Target="slides/slide79.xml"/><Relationship Id="rId165" Type="http://schemas.openxmlformats.org/officeDocument/2006/relationships/slide" Target="slides/slide154.xml"/><Relationship Id="rId186" Type="http://schemas.openxmlformats.org/officeDocument/2006/relationships/slide" Target="slides/slide175.xml"/><Relationship Id="rId27" Type="http://schemas.openxmlformats.org/officeDocument/2006/relationships/slide" Target="slides/slide16.xml"/><Relationship Id="rId48" Type="http://schemas.openxmlformats.org/officeDocument/2006/relationships/slide" Target="slides/slide37.xml"/><Relationship Id="rId69" Type="http://schemas.openxmlformats.org/officeDocument/2006/relationships/slide" Target="slides/slide58.xml"/><Relationship Id="rId113" Type="http://schemas.openxmlformats.org/officeDocument/2006/relationships/slide" Target="slides/slide102.xml"/><Relationship Id="rId134" Type="http://schemas.openxmlformats.org/officeDocument/2006/relationships/slide" Target="slides/slide123.xml"/><Relationship Id="rId80" Type="http://schemas.openxmlformats.org/officeDocument/2006/relationships/slide" Target="slides/slide69.xml"/><Relationship Id="rId155" Type="http://schemas.openxmlformats.org/officeDocument/2006/relationships/slide" Target="slides/slide144.xml"/><Relationship Id="rId176" Type="http://schemas.openxmlformats.org/officeDocument/2006/relationships/slide" Target="slides/slide165.xml"/><Relationship Id="rId197" Type="http://schemas.openxmlformats.org/officeDocument/2006/relationships/notesMaster" Target="notesMasters/notesMaster1.xml"/><Relationship Id="rId201" Type="http://schemas.openxmlformats.org/officeDocument/2006/relationships/viewProps" Target="viewProps.xml"/><Relationship Id="rId17" Type="http://schemas.openxmlformats.org/officeDocument/2006/relationships/slide" Target="slides/slide6.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24" Type="http://schemas.openxmlformats.org/officeDocument/2006/relationships/slide" Target="slides/slide113.xml"/><Relationship Id="rId70" Type="http://schemas.openxmlformats.org/officeDocument/2006/relationships/slide" Target="slides/slide59.xml"/><Relationship Id="rId91" Type="http://schemas.openxmlformats.org/officeDocument/2006/relationships/slide" Target="slides/slide80.xml"/><Relationship Id="rId145" Type="http://schemas.openxmlformats.org/officeDocument/2006/relationships/slide" Target="slides/slide134.xml"/><Relationship Id="rId166" Type="http://schemas.openxmlformats.org/officeDocument/2006/relationships/slide" Target="slides/slide155.xml"/><Relationship Id="rId187" Type="http://schemas.openxmlformats.org/officeDocument/2006/relationships/slide" Target="slides/slide176.xml"/><Relationship Id="rId1" Type="http://schemas.openxmlformats.org/officeDocument/2006/relationships/customXml" Target="../customXml/item1.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60" Type="http://schemas.openxmlformats.org/officeDocument/2006/relationships/slide" Target="slides/slide49.xml"/><Relationship Id="rId81" Type="http://schemas.openxmlformats.org/officeDocument/2006/relationships/slide" Target="slides/slide70.xml"/><Relationship Id="rId135" Type="http://schemas.openxmlformats.org/officeDocument/2006/relationships/slide" Target="slides/slide124.xml"/><Relationship Id="rId156" Type="http://schemas.openxmlformats.org/officeDocument/2006/relationships/slide" Target="slides/slide145.xml"/><Relationship Id="rId177" Type="http://schemas.openxmlformats.org/officeDocument/2006/relationships/slide" Target="slides/slide166.xml"/><Relationship Id="rId198" Type="http://schemas.openxmlformats.org/officeDocument/2006/relationships/handoutMaster" Target="handoutMasters/handoutMaster1.xml"/><Relationship Id="rId202" Type="http://schemas.openxmlformats.org/officeDocument/2006/relationships/theme" Target="theme/theme1.xml"/><Relationship Id="rId18" Type="http://schemas.openxmlformats.org/officeDocument/2006/relationships/slide" Target="slides/slide7.xml"/><Relationship Id="rId39" Type="http://schemas.openxmlformats.org/officeDocument/2006/relationships/slide" Target="slides/slide28.xml"/><Relationship Id="rId50" Type="http://schemas.openxmlformats.org/officeDocument/2006/relationships/slide" Target="slides/slide39.xml"/><Relationship Id="rId104" Type="http://schemas.openxmlformats.org/officeDocument/2006/relationships/slide" Target="slides/slide93.xml"/><Relationship Id="rId125" Type="http://schemas.openxmlformats.org/officeDocument/2006/relationships/slide" Target="slides/slide114.xml"/><Relationship Id="rId146" Type="http://schemas.openxmlformats.org/officeDocument/2006/relationships/slide" Target="slides/slide135.xml"/><Relationship Id="rId167" Type="http://schemas.openxmlformats.org/officeDocument/2006/relationships/slide" Target="slides/slide156.xml"/><Relationship Id="rId188" Type="http://schemas.openxmlformats.org/officeDocument/2006/relationships/slide" Target="slides/slide177.xml"/><Relationship Id="rId71" Type="http://schemas.openxmlformats.org/officeDocument/2006/relationships/slide" Target="slides/slide60.xml"/><Relationship Id="rId92" Type="http://schemas.openxmlformats.org/officeDocument/2006/relationships/slide" Target="slides/slide8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9-19T08:28:11.356" idx="6">
    <p:pos x="10" y="10"/>
    <p:text>See Note to Moderator in Notes section under slide.</p:text>
    <p:extLst>
      <p:ext uri="{C676402C-5697-4E1C-873F-D02D1690AC5C}">
        <p15:threadingInfo xmlns:p15="http://schemas.microsoft.com/office/powerpoint/2012/main" timeZoneBias="300"/>
      </p:ext>
    </p:extLst>
  </p:cm>
</p:cmLst>
</file>

<file path=ppt/diagrams/_rels/data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 Id="rId4" Type="http://schemas.openxmlformats.org/officeDocument/2006/relationships/image" Target="../media/image1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 Id="rId4"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670D50-AEDE-4A50-8201-64A5F672E4F6}" type="doc">
      <dgm:prSet loTypeId="urn:microsoft.com/office/officeart/2005/8/layout/vList3" loCatId="list" qsTypeId="urn:microsoft.com/office/officeart/2005/8/quickstyle/simple1" qsCatId="simple" csTypeId="urn:microsoft.com/office/officeart/2005/8/colors/accent1_2" csCatId="accent1" phldr="1"/>
      <dgm:spPr/>
    </dgm:pt>
    <dgm:pt modelId="{2ABAB8B7-3146-4AC4-968A-8861043F3C44}">
      <dgm:prSet phldrT="[Text]" custT="1"/>
      <dgm:spPr>
        <a:solidFill>
          <a:schemeClr val="bg1">
            <a:lumMod val="85000"/>
          </a:schemeClr>
        </a:solidFill>
      </dgm:spPr>
      <dgm:t>
        <a:bodyPr lIns="365760" rIns="228600"/>
        <a:lstStyle/>
        <a:p>
          <a:pPr marL="914400" indent="0" algn="l"/>
          <a:r>
            <a:rPr lang="en-US" sz="1400" b="1" i="0">
              <a:solidFill>
                <a:srgbClr val="2B3E61"/>
              </a:solidFill>
            </a:rPr>
            <a:t>To mute or unmute your microphone, toggle the microphone icon at the top right of your interface screen. </a:t>
          </a:r>
        </a:p>
      </dgm:t>
    </dgm:pt>
    <dgm:pt modelId="{809EE3D6-32B2-476C-B3B8-D40843360AF8}" type="parTrans" cxnId="{592FE852-1D80-4C50-A5E7-D17C2C99D48D}">
      <dgm:prSet/>
      <dgm:spPr/>
      <dgm:t>
        <a:bodyPr/>
        <a:lstStyle/>
        <a:p>
          <a:endParaRPr lang="en-US" sz="1200"/>
        </a:p>
      </dgm:t>
    </dgm:pt>
    <dgm:pt modelId="{E2F710D5-8A66-4C4E-870F-B929A8EECEDD}" type="sibTrans" cxnId="{592FE852-1D80-4C50-A5E7-D17C2C99D48D}">
      <dgm:prSet/>
      <dgm:spPr/>
      <dgm:t>
        <a:bodyPr/>
        <a:lstStyle/>
        <a:p>
          <a:endParaRPr lang="en-US" sz="1200"/>
        </a:p>
      </dgm:t>
    </dgm:pt>
    <dgm:pt modelId="{306F0856-E449-462F-9B67-EC399EF5321F}">
      <dgm:prSet phldrT="[Text]" custT="1"/>
      <dgm:spPr>
        <a:solidFill>
          <a:schemeClr val="bg1">
            <a:lumMod val="85000"/>
          </a:schemeClr>
        </a:solidFill>
      </dgm:spPr>
      <dgm:t>
        <a:bodyPr lIns="182880" rIns="228600"/>
        <a:lstStyle/>
        <a:p>
          <a:pPr marL="1089025" indent="0" algn="l">
            <a:buNone/>
          </a:pPr>
          <a:r>
            <a:rPr lang="en-US" sz="1400" b="1" i="0" kern="1200">
              <a:solidFill>
                <a:srgbClr val="2B3E61"/>
              </a:solidFill>
              <a:latin typeface="Arial"/>
              <a:ea typeface="+mn-ea"/>
              <a:cs typeface="+mn-cs"/>
            </a:rPr>
            <a:t>For tech support, please use Moderator Chat function</a:t>
          </a:r>
        </a:p>
        <a:p>
          <a:pPr marL="1089025" indent="0" algn="l">
            <a:buNone/>
          </a:pPr>
          <a:r>
            <a:rPr lang="en-US" sz="1100" b="0" i="0" kern="1200">
              <a:solidFill>
                <a:srgbClr val="2B3E61"/>
              </a:solidFill>
              <a:latin typeface="Arial"/>
              <a:ea typeface="+mn-ea"/>
              <a:cs typeface="+mn-cs"/>
            </a:rPr>
            <a:t>If you are having technical problems or have questions about the teleconference platform, please communicate directly with the Targeted Oncology team using the moderator chat function.</a:t>
          </a:r>
        </a:p>
      </dgm:t>
    </dgm:pt>
    <dgm:pt modelId="{AF7B421F-EF38-4F78-94D4-0D1D4ED2A2DD}" type="parTrans" cxnId="{02584B71-1B76-4636-B573-1499B337F691}">
      <dgm:prSet/>
      <dgm:spPr/>
      <dgm:t>
        <a:bodyPr/>
        <a:lstStyle/>
        <a:p>
          <a:endParaRPr lang="en-US" sz="1200"/>
        </a:p>
      </dgm:t>
    </dgm:pt>
    <dgm:pt modelId="{264A59F8-6580-404B-B529-6B9F1D6871F6}" type="sibTrans" cxnId="{02584B71-1B76-4636-B573-1499B337F691}">
      <dgm:prSet/>
      <dgm:spPr/>
      <dgm:t>
        <a:bodyPr/>
        <a:lstStyle/>
        <a:p>
          <a:endParaRPr lang="en-US" sz="1200"/>
        </a:p>
      </dgm:t>
    </dgm:pt>
    <dgm:pt modelId="{ED228D30-C958-4D46-9F2B-581C82703870}">
      <dgm:prSet phldrT="[Text]" custT="1"/>
      <dgm:spPr>
        <a:solidFill>
          <a:schemeClr val="bg1">
            <a:lumMod val="85000"/>
          </a:schemeClr>
        </a:solidFill>
      </dgm:spPr>
      <dgm:t>
        <a:bodyPr lIns="182880" rIns="228600"/>
        <a:lstStyle/>
        <a:p>
          <a:pPr marL="1089025" indent="0" algn="l"/>
          <a:r>
            <a:rPr lang="en-US" sz="1400" b="1" i="0" kern="1200">
              <a:solidFill>
                <a:srgbClr val="2B3E61"/>
              </a:solidFill>
              <a:latin typeface="Arial"/>
              <a:ea typeface="+mn-ea"/>
              <a:cs typeface="+mn-cs"/>
            </a:rPr>
            <a:t>Polling</a:t>
          </a:r>
        </a:p>
        <a:p>
          <a:pPr marL="1089025" indent="0" algn="l"/>
          <a:r>
            <a:rPr lang="en-US" sz="1100" b="0" i="0" kern="1200">
              <a:solidFill>
                <a:srgbClr val="2B3E61"/>
              </a:solidFill>
              <a:latin typeface="Arial"/>
              <a:ea typeface="+mn-ea"/>
              <a:cs typeface="+mn-cs"/>
            </a:rPr>
            <a:t>Throughout the program, your moderator will ask you to submit answers to polling questions. To access the question and vote, please click the polling icon on the right side of your screen.</a:t>
          </a:r>
        </a:p>
      </dgm:t>
    </dgm:pt>
    <dgm:pt modelId="{94C67DF1-8840-44D3-BDCA-FCC5CD4B69B0}" type="parTrans" cxnId="{5AEBC682-207C-4AE1-A740-A80DFFE359B0}">
      <dgm:prSet/>
      <dgm:spPr/>
      <dgm:t>
        <a:bodyPr/>
        <a:lstStyle/>
        <a:p>
          <a:endParaRPr lang="en-US" sz="1200"/>
        </a:p>
      </dgm:t>
    </dgm:pt>
    <dgm:pt modelId="{CCA8B19F-1465-4566-BF75-0630FC3DCBBA}" type="sibTrans" cxnId="{5AEBC682-207C-4AE1-A740-A80DFFE359B0}">
      <dgm:prSet/>
      <dgm:spPr/>
      <dgm:t>
        <a:bodyPr/>
        <a:lstStyle/>
        <a:p>
          <a:endParaRPr lang="en-US" sz="1200"/>
        </a:p>
      </dgm:t>
    </dgm:pt>
    <dgm:pt modelId="{D08AC018-DC0C-41D0-BBD7-46BC79FBCDFC}">
      <dgm:prSet phldrT="[Text]" custT="1"/>
      <dgm:spPr>
        <a:solidFill>
          <a:schemeClr val="bg1">
            <a:lumMod val="85000"/>
          </a:schemeClr>
        </a:solidFill>
      </dgm:spPr>
      <dgm:t>
        <a:bodyPr lIns="365760" rIns="228600"/>
        <a:lstStyle/>
        <a:p>
          <a:pPr marL="914400" indent="0" algn="l"/>
          <a:r>
            <a:rPr lang="en-US" sz="1400" b="1" i="0" kern="1200">
              <a:solidFill>
                <a:srgbClr val="2B3E61"/>
              </a:solidFill>
              <a:latin typeface="Arial"/>
              <a:ea typeface="+mn-ea"/>
              <a:cs typeface="+mn-cs"/>
              <a:sym typeface="Arial"/>
            </a:rPr>
            <a:t>We welcome comments and questions during this interactive program. </a:t>
          </a:r>
        </a:p>
        <a:p>
          <a:pPr marL="914400" indent="0" algn="l"/>
          <a:r>
            <a:rPr lang="en-US" sz="1100" b="0" i="0" kern="1200">
              <a:solidFill>
                <a:srgbClr val="2B3E61"/>
              </a:solidFill>
              <a:latin typeface="Arial"/>
              <a:ea typeface="+mn-ea"/>
              <a:cs typeface="+mn-cs"/>
              <a:sym typeface="Arial"/>
            </a:rPr>
            <a:t>If you would like to share a comment or question, unmute your microphone and proceed with your comment or question. Once your question/comment has been addressed, please remute your microphone. </a:t>
          </a:r>
          <a:endParaRPr lang="en-US" sz="1100" b="0" i="0" kern="1200">
            <a:solidFill>
              <a:srgbClr val="2B3E61"/>
            </a:solidFill>
            <a:latin typeface="Arial"/>
            <a:ea typeface="+mn-ea"/>
            <a:cs typeface="+mn-cs"/>
          </a:endParaRPr>
        </a:p>
      </dgm:t>
    </dgm:pt>
    <dgm:pt modelId="{2F5251BF-6300-4F96-91D2-0F847C4B967C}" type="sibTrans" cxnId="{1024EC59-27DC-4AF7-BD35-584E651513C5}">
      <dgm:prSet/>
      <dgm:spPr/>
      <dgm:t>
        <a:bodyPr/>
        <a:lstStyle/>
        <a:p>
          <a:endParaRPr lang="en-US"/>
        </a:p>
      </dgm:t>
    </dgm:pt>
    <dgm:pt modelId="{2DF74C08-C9D3-43FC-95B4-2D829F82DEF9}" type="parTrans" cxnId="{1024EC59-27DC-4AF7-BD35-584E651513C5}">
      <dgm:prSet/>
      <dgm:spPr/>
      <dgm:t>
        <a:bodyPr/>
        <a:lstStyle/>
        <a:p>
          <a:endParaRPr lang="en-US"/>
        </a:p>
      </dgm:t>
    </dgm:pt>
    <dgm:pt modelId="{628B0E30-03C8-4042-877B-5BA7352B5253}">
      <dgm:prSet phldrT="[Text]" custT="1"/>
      <dgm:spPr>
        <a:solidFill>
          <a:srgbClr val="FFFFFF">
            <a:lumMod val="85000"/>
          </a:srgbClr>
        </a:solidFill>
        <a:ln w="25400" cap="flat" cmpd="sng" algn="ctr">
          <a:solidFill>
            <a:srgbClr val="FFFFFF">
              <a:hueOff val="0"/>
              <a:satOff val="0"/>
              <a:lumOff val="0"/>
              <a:alphaOff val="0"/>
            </a:srgbClr>
          </a:solidFill>
          <a:prstDash val="solid"/>
        </a:ln>
        <a:effectLst/>
      </dgm:spPr>
      <dgm:t>
        <a:bodyPr spcFirstLastPara="0" vert="horz" wrap="square" lIns="228600" tIns="45720" rIns="228600" bIns="45720" numCol="1" spcCol="1270" anchor="ctr" anchorCtr="0"/>
        <a:lstStyle/>
        <a:p>
          <a:pPr marL="914400" indent="119063" algn="l"/>
          <a:r>
            <a:rPr lang="en-US" sz="1400" b="1" i="0" kern="1200">
              <a:solidFill>
                <a:srgbClr val="2B3E61"/>
              </a:solidFill>
              <a:latin typeface="Arial"/>
              <a:ea typeface="+mn-ea"/>
              <a:cs typeface="+mn-cs"/>
            </a:rPr>
            <a:t>Please keep microphone muted when you are not speaking</a:t>
          </a:r>
        </a:p>
      </dgm:t>
    </dgm:pt>
    <dgm:pt modelId="{2EB53DCC-B1B7-41FB-8A94-5C2247B8D374}" type="sibTrans" cxnId="{44FB521E-9FFB-492F-AE80-122C961D4109}">
      <dgm:prSet/>
      <dgm:spPr/>
      <dgm:t>
        <a:bodyPr/>
        <a:lstStyle/>
        <a:p>
          <a:endParaRPr lang="en-US"/>
        </a:p>
      </dgm:t>
    </dgm:pt>
    <dgm:pt modelId="{9742298D-D315-44AA-B03E-9B0DBAC82CAB}" type="parTrans" cxnId="{44FB521E-9FFB-492F-AE80-122C961D4109}">
      <dgm:prSet/>
      <dgm:spPr/>
      <dgm:t>
        <a:bodyPr/>
        <a:lstStyle/>
        <a:p>
          <a:endParaRPr lang="en-US"/>
        </a:p>
      </dgm:t>
    </dgm:pt>
    <dgm:pt modelId="{0614C866-A5B3-44A1-97A9-9D7CDC83AA6A}" type="pres">
      <dgm:prSet presAssocID="{F2670D50-AEDE-4A50-8201-64A5F672E4F6}" presName="linearFlow" presStyleCnt="0">
        <dgm:presLayoutVars>
          <dgm:dir/>
          <dgm:resizeHandles val="exact"/>
        </dgm:presLayoutVars>
      </dgm:prSet>
      <dgm:spPr/>
    </dgm:pt>
    <dgm:pt modelId="{948015EA-EF72-4597-BFC9-F930510C346A}" type="pres">
      <dgm:prSet presAssocID="{2ABAB8B7-3146-4AC4-968A-8861043F3C44}" presName="composite" presStyleCnt="0"/>
      <dgm:spPr/>
    </dgm:pt>
    <dgm:pt modelId="{31558907-928C-4233-9C70-DDF3D6860DB4}" type="pres">
      <dgm:prSet presAssocID="{2ABAB8B7-3146-4AC4-968A-8861043F3C44}" presName="imgShp" presStyleLbl="fgImgPlace1" presStyleIdx="0" presStyleCnt="5" custScaleX="126287" custScaleY="127321" custLinFactX="-39181" custLinFactNeighborX="-100000" custLinFactNeighborY="280"/>
      <dgm:spPr>
        <a:blipFill rotWithShape="1">
          <a:blip xmlns:r="http://schemas.openxmlformats.org/officeDocument/2006/relationships" r:embed="rId1"/>
          <a:srcRect/>
          <a:stretch>
            <a:fillRect t="-4000" b="-4000"/>
          </a:stretch>
        </a:blipFill>
      </dgm:spPr>
      <dgm:extLst>
        <a:ext uri="{E40237B7-FDA0-4F09-8148-C483321AD2D9}">
          <dgm14:cNvPr xmlns:dgm14="http://schemas.microsoft.com/office/drawing/2010/diagram" id="0" name="" descr="Document"/>
        </a:ext>
      </dgm:extLst>
    </dgm:pt>
    <dgm:pt modelId="{B25500B7-99BE-4549-BAE2-0F112E09D867}" type="pres">
      <dgm:prSet presAssocID="{2ABAB8B7-3146-4AC4-968A-8861043F3C44}" presName="txShp" presStyleLbl="node1" presStyleIdx="0" presStyleCnt="5" custScaleX="150376" custScaleY="170166" custLinFactNeighborX="914" custLinFactNeighborY="-6782">
        <dgm:presLayoutVars>
          <dgm:bulletEnabled val="1"/>
        </dgm:presLayoutVars>
      </dgm:prSet>
      <dgm:spPr>
        <a:prstGeom prst="rect">
          <a:avLst/>
        </a:prstGeom>
      </dgm:spPr>
    </dgm:pt>
    <dgm:pt modelId="{1D7CB020-ECBB-49A5-B0A3-F5A032D8C21D}" type="pres">
      <dgm:prSet presAssocID="{E2F710D5-8A66-4C4E-870F-B929A8EECEDD}" presName="spacing" presStyleCnt="0"/>
      <dgm:spPr/>
    </dgm:pt>
    <dgm:pt modelId="{B8B23663-27B7-420A-AED2-D3F301ED0B3A}" type="pres">
      <dgm:prSet presAssocID="{628B0E30-03C8-4042-877B-5BA7352B5253}" presName="composite" presStyleCnt="0"/>
      <dgm:spPr/>
    </dgm:pt>
    <dgm:pt modelId="{2F0C9AC1-694E-4E0C-B388-ABE96A2A160D}" type="pres">
      <dgm:prSet presAssocID="{628B0E30-03C8-4042-877B-5BA7352B5253}" presName="imgShp" presStyleLbl="fgImgPlace1" presStyleIdx="1" presStyleCnt="5" custScaleX="126287" custScaleY="127321" custLinFactX="-39204" custLinFactNeighborX="-100000" custLinFactNeighborY="-22370"/>
      <dgm:spPr>
        <a:blipFill rotWithShape="1">
          <a:blip xmlns:r="http://schemas.openxmlformats.org/officeDocument/2006/relationships" r:embed="rId2"/>
          <a:srcRect/>
          <a:stretch>
            <a:fillRect t="-21000" b="-21000"/>
          </a:stretch>
        </a:blipFill>
      </dgm:spPr>
    </dgm:pt>
    <dgm:pt modelId="{BD422804-153F-476F-BD28-8CCE3160BF0E}" type="pres">
      <dgm:prSet presAssocID="{628B0E30-03C8-4042-877B-5BA7352B5253}" presName="txShp" presStyleLbl="node1" presStyleIdx="1" presStyleCnt="5" custScaleX="150376" custScaleY="170979" custLinFactNeighborX="85929" custLinFactNeighborY="-20679">
        <dgm:presLayoutVars>
          <dgm:bulletEnabled val="1"/>
        </dgm:presLayoutVars>
      </dgm:prSet>
      <dgm:spPr>
        <a:xfrm rot="10800000">
          <a:off x="-1" y="859447"/>
          <a:ext cx="8050700" cy="758011"/>
        </a:xfrm>
        <a:prstGeom prst="rect">
          <a:avLst/>
        </a:prstGeom>
      </dgm:spPr>
    </dgm:pt>
    <dgm:pt modelId="{A4AAF142-4C0B-4458-8910-2D1BD5D6FE66}" type="pres">
      <dgm:prSet presAssocID="{2EB53DCC-B1B7-41FB-8A94-5C2247B8D374}" presName="spacing" presStyleCnt="0"/>
      <dgm:spPr/>
    </dgm:pt>
    <dgm:pt modelId="{1928B321-2F23-40D4-8524-D0A417AAA2D9}" type="pres">
      <dgm:prSet presAssocID="{D08AC018-DC0C-41D0-BBD7-46BC79FBCDFC}" presName="composite" presStyleCnt="0"/>
      <dgm:spPr/>
    </dgm:pt>
    <dgm:pt modelId="{E08D2DC7-762D-40D5-B238-9CDBF032166A}" type="pres">
      <dgm:prSet presAssocID="{D08AC018-DC0C-41D0-BBD7-46BC79FBCDFC}" presName="imgShp" presStyleLbl="fgImgPlace1" presStyleIdx="2" presStyleCnt="5" custScaleX="126287" custScaleY="127321" custLinFactX="-37460" custLinFactNeighborX="-100000" custLinFactNeighborY="-40667"/>
      <dgm:spPr>
        <a:blipFill rotWithShape="1">
          <a:blip xmlns:r="http://schemas.openxmlformats.org/officeDocument/2006/relationships" r:embed="rId1"/>
          <a:srcRect/>
          <a:stretch>
            <a:fillRect t="-4000" b="-4000"/>
          </a:stretch>
        </a:blipFill>
      </dgm:spPr>
    </dgm:pt>
    <dgm:pt modelId="{55D79FF1-6E96-4309-A4D7-5E1CD8C1D58E}" type="pres">
      <dgm:prSet presAssocID="{D08AC018-DC0C-41D0-BBD7-46BC79FBCDFC}" presName="txShp" presStyleLbl="node1" presStyleIdx="2" presStyleCnt="5" custScaleX="150302" custScaleY="167696" custLinFactNeighborX="-341" custLinFactNeighborY="-38404">
        <dgm:presLayoutVars>
          <dgm:bulletEnabled val="1"/>
        </dgm:presLayoutVars>
      </dgm:prSet>
      <dgm:spPr>
        <a:prstGeom prst="rect">
          <a:avLst/>
        </a:prstGeom>
      </dgm:spPr>
    </dgm:pt>
    <dgm:pt modelId="{CBF5F9CC-B7CD-4493-8012-4A22905A8E54}" type="pres">
      <dgm:prSet presAssocID="{2F5251BF-6300-4F96-91D2-0F847C4B967C}" presName="spacing" presStyleCnt="0"/>
      <dgm:spPr/>
    </dgm:pt>
    <dgm:pt modelId="{C5A8C80F-FF5D-42B9-9CCF-C5988D533837}" type="pres">
      <dgm:prSet presAssocID="{306F0856-E449-462F-9B67-EC399EF5321F}" presName="composite" presStyleCnt="0"/>
      <dgm:spPr/>
    </dgm:pt>
    <dgm:pt modelId="{1B44D380-6203-41BD-B3EF-419288C3B6E3}" type="pres">
      <dgm:prSet presAssocID="{306F0856-E449-462F-9B67-EC399EF5321F}" presName="imgShp" presStyleLbl="fgImgPlace1" presStyleIdx="3" presStyleCnt="5" custScaleX="129051" custScaleY="127321" custLinFactX="-33759" custLinFactNeighborX="-100000" custLinFactNeighborY="-57240"/>
      <dgm:spPr>
        <a:blipFill rotWithShape="1">
          <a:blip xmlns:r="http://schemas.openxmlformats.org/officeDocument/2006/relationships" r:embed="rId3"/>
          <a:srcRect/>
          <a:stretch>
            <a:fillRect t="-1000" b="-1000"/>
          </a:stretch>
        </a:blipFill>
      </dgm:spPr>
      <dgm:extLst>
        <a:ext uri="{E40237B7-FDA0-4F09-8148-C483321AD2D9}">
          <dgm14:cNvPr xmlns:dgm14="http://schemas.microsoft.com/office/drawing/2010/diagram" id="0" name="" descr="Smart Phone"/>
        </a:ext>
      </dgm:extLst>
    </dgm:pt>
    <dgm:pt modelId="{3CF82221-5FDB-451D-AE37-70A59B656E18}" type="pres">
      <dgm:prSet presAssocID="{306F0856-E449-462F-9B67-EC399EF5321F}" presName="txShp" presStyleLbl="node1" presStyleIdx="3" presStyleCnt="5" custScaleX="150376" custScaleY="163594" custLinFactNeighborX="229" custLinFactNeighborY="-57041">
        <dgm:presLayoutVars>
          <dgm:bulletEnabled val="1"/>
        </dgm:presLayoutVars>
      </dgm:prSet>
      <dgm:spPr>
        <a:prstGeom prst="rect">
          <a:avLst/>
        </a:prstGeom>
      </dgm:spPr>
    </dgm:pt>
    <dgm:pt modelId="{B4A117BD-01E6-4FF7-8CF4-880DD987793A}" type="pres">
      <dgm:prSet presAssocID="{264A59F8-6580-404B-B529-6B9F1D6871F6}" presName="spacing" presStyleCnt="0"/>
      <dgm:spPr/>
    </dgm:pt>
    <dgm:pt modelId="{4401A5E3-D8FA-4245-BAB8-7EA991DA0AEB}" type="pres">
      <dgm:prSet presAssocID="{ED228D30-C958-4D46-9F2B-581C82703870}" presName="composite" presStyleCnt="0"/>
      <dgm:spPr/>
    </dgm:pt>
    <dgm:pt modelId="{F4140C54-6F2C-4EC0-AA44-90EA952111ED}" type="pres">
      <dgm:prSet presAssocID="{ED228D30-C958-4D46-9F2B-581C82703870}" presName="imgShp" presStyleLbl="fgImgPlace1" presStyleIdx="4" presStyleCnt="5" custScaleX="126287" custScaleY="127321" custLinFactX="-32777" custLinFactNeighborX="-100000" custLinFactNeighborY="-76036"/>
      <dgm:spPr>
        <a:blipFill rotWithShape="1">
          <a:blip xmlns:r="http://schemas.openxmlformats.org/officeDocument/2006/relationships" r:embed="rId4"/>
          <a:srcRect/>
          <a:stretch>
            <a:fillRect l="-8000" r="-8000"/>
          </a:stretch>
        </a:blipFill>
      </dgm:spPr>
      <dgm:extLst>
        <a:ext uri="{E40237B7-FDA0-4F09-8148-C483321AD2D9}">
          <dgm14:cNvPr xmlns:dgm14="http://schemas.microsoft.com/office/drawing/2010/diagram" id="0" name="" descr="Pencil"/>
        </a:ext>
      </dgm:extLst>
    </dgm:pt>
    <dgm:pt modelId="{780C3995-8F1B-4F13-BA58-F697CC3325D7}" type="pres">
      <dgm:prSet presAssocID="{ED228D30-C958-4D46-9F2B-581C82703870}" presName="txShp" presStyleLbl="node1" presStyleIdx="4" presStyleCnt="5" custScaleX="150376" custScaleY="157413" custLinFactNeighborX="0" custLinFactNeighborY="-72549">
        <dgm:presLayoutVars>
          <dgm:bulletEnabled val="1"/>
        </dgm:presLayoutVars>
      </dgm:prSet>
      <dgm:spPr>
        <a:prstGeom prst="rect">
          <a:avLst/>
        </a:prstGeom>
      </dgm:spPr>
    </dgm:pt>
  </dgm:ptLst>
  <dgm:cxnLst>
    <dgm:cxn modelId="{8876EF18-9D54-4898-82DC-7203283FFE86}" type="presOf" srcId="{628B0E30-03C8-4042-877B-5BA7352B5253}" destId="{BD422804-153F-476F-BD28-8CCE3160BF0E}" srcOrd="0" destOrd="0" presId="urn:microsoft.com/office/officeart/2005/8/layout/vList3"/>
    <dgm:cxn modelId="{44FB521E-9FFB-492F-AE80-122C961D4109}" srcId="{F2670D50-AEDE-4A50-8201-64A5F672E4F6}" destId="{628B0E30-03C8-4042-877B-5BA7352B5253}" srcOrd="1" destOrd="0" parTransId="{9742298D-D315-44AA-B03E-9B0DBAC82CAB}" sibTransId="{2EB53DCC-B1B7-41FB-8A94-5C2247B8D374}"/>
    <dgm:cxn modelId="{E100E538-2EF8-494C-A505-F7AC192AD799}" type="presOf" srcId="{306F0856-E449-462F-9B67-EC399EF5321F}" destId="{3CF82221-5FDB-451D-AE37-70A59B656E18}" srcOrd="0" destOrd="0" presId="urn:microsoft.com/office/officeart/2005/8/layout/vList3"/>
    <dgm:cxn modelId="{4BEDB23C-881A-4031-BFE1-66CE7DC74C69}" type="presOf" srcId="{D08AC018-DC0C-41D0-BBD7-46BC79FBCDFC}" destId="{55D79FF1-6E96-4309-A4D7-5E1CD8C1D58E}" srcOrd="0" destOrd="0" presId="urn:microsoft.com/office/officeart/2005/8/layout/vList3"/>
    <dgm:cxn modelId="{1318BA62-0FB8-4185-ACAA-3E6939BAFA0B}" type="presOf" srcId="{2ABAB8B7-3146-4AC4-968A-8861043F3C44}" destId="{B25500B7-99BE-4549-BAE2-0F112E09D867}" srcOrd="0" destOrd="0" presId="urn:microsoft.com/office/officeart/2005/8/layout/vList3"/>
    <dgm:cxn modelId="{02584B71-1B76-4636-B573-1499B337F691}" srcId="{F2670D50-AEDE-4A50-8201-64A5F672E4F6}" destId="{306F0856-E449-462F-9B67-EC399EF5321F}" srcOrd="3" destOrd="0" parTransId="{AF7B421F-EF38-4F78-94D4-0D1D4ED2A2DD}" sibTransId="{264A59F8-6580-404B-B529-6B9F1D6871F6}"/>
    <dgm:cxn modelId="{592FE852-1D80-4C50-A5E7-D17C2C99D48D}" srcId="{F2670D50-AEDE-4A50-8201-64A5F672E4F6}" destId="{2ABAB8B7-3146-4AC4-968A-8861043F3C44}" srcOrd="0" destOrd="0" parTransId="{809EE3D6-32B2-476C-B3B8-D40843360AF8}" sibTransId="{E2F710D5-8A66-4C4E-870F-B929A8EECEDD}"/>
    <dgm:cxn modelId="{1024EC59-27DC-4AF7-BD35-584E651513C5}" srcId="{F2670D50-AEDE-4A50-8201-64A5F672E4F6}" destId="{D08AC018-DC0C-41D0-BBD7-46BC79FBCDFC}" srcOrd="2" destOrd="0" parTransId="{2DF74C08-C9D3-43FC-95B4-2D829F82DEF9}" sibTransId="{2F5251BF-6300-4F96-91D2-0F847C4B967C}"/>
    <dgm:cxn modelId="{5AEBC682-207C-4AE1-A740-A80DFFE359B0}" srcId="{F2670D50-AEDE-4A50-8201-64A5F672E4F6}" destId="{ED228D30-C958-4D46-9F2B-581C82703870}" srcOrd="4" destOrd="0" parTransId="{94C67DF1-8840-44D3-BDCA-FCC5CD4B69B0}" sibTransId="{CCA8B19F-1465-4566-BF75-0630FC3DCBBA}"/>
    <dgm:cxn modelId="{6329E794-7B28-4166-8A04-F0E52B65823F}" type="presOf" srcId="{ED228D30-C958-4D46-9F2B-581C82703870}" destId="{780C3995-8F1B-4F13-BA58-F697CC3325D7}" srcOrd="0" destOrd="0" presId="urn:microsoft.com/office/officeart/2005/8/layout/vList3"/>
    <dgm:cxn modelId="{8DC1A7A9-85BC-4B48-A9AB-CB24CE2E2F16}" type="presOf" srcId="{F2670D50-AEDE-4A50-8201-64A5F672E4F6}" destId="{0614C866-A5B3-44A1-97A9-9D7CDC83AA6A}" srcOrd="0" destOrd="0" presId="urn:microsoft.com/office/officeart/2005/8/layout/vList3"/>
    <dgm:cxn modelId="{2BB7CF6D-A26F-4467-9A79-4A87AFBDBD7F}" type="presParOf" srcId="{0614C866-A5B3-44A1-97A9-9D7CDC83AA6A}" destId="{948015EA-EF72-4597-BFC9-F930510C346A}" srcOrd="0" destOrd="0" presId="urn:microsoft.com/office/officeart/2005/8/layout/vList3"/>
    <dgm:cxn modelId="{5C6E5B06-55DC-4793-890D-5A2B9882AA9A}" type="presParOf" srcId="{948015EA-EF72-4597-BFC9-F930510C346A}" destId="{31558907-928C-4233-9C70-DDF3D6860DB4}" srcOrd="0" destOrd="0" presId="urn:microsoft.com/office/officeart/2005/8/layout/vList3"/>
    <dgm:cxn modelId="{787093FA-70AF-45C1-B860-4177364A130F}" type="presParOf" srcId="{948015EA-EF72-4597-BFC9-F930510C346A}" destId="{B25500B7-99BE-4549-BAE2-0F112E09D867}" srcOrd="1" destOrd="0" presId="urn:microsoft.com/office/officeart/2005/8/layout/vList3"/>
    <dgm:cxn modelId="{F0F2CD44-E50A-49DE-92FA-CFA5CDC65C0F}" type="presParOf" srcId="{0614C866-A5B3-44A1-97A9-9D7CDC83AA6A}" destId="{1D7CB020-ECBB-49A5-B0A3-F5A032D8C21D}" srcOrd="1" destOrd="0" presId="urn:microsoft.com/office/officeart/2005/8/layout/vList3"/>
    <dgm:cxn modelId="{7E41FA8E-B81D-4FA4-913B-7741520C4E04}" type="presParOf" srcId="{0614C866-A5B3-44A1-97A9-9D7CDC83AA6A}" destId="{B8B23663-27B7-420A-AED2-D3F301ED0B3A}" srcOrd="2" destOrd="0" presId="urn:microsoft.com/office/officeart/2005/8/layout/vList3"/>
    <dgm:cxn modelId="{CD1C0506-70C2-4428-B795-F50410EF8444}" type="presParOf" srcId="{B8B23663-27B7-420A-AED2-D3F301ED0B3A}" destId="{2F0C9AC1-694E-4E0C-B388-ABE96A2A160D}" srcOrd="0" destOrd="0" presId="urn:microsoft.com/office/officeart/2005/8/layout/vList3"/>
    <dgm:cxn modelId="{4920A7E1-2127-42EF-854C-654B38383BC2}" type="presParOf" srcId="{B8B23663-27B7-420A-AED2-D3F301ED0B3A}" destId="{BD422804-153F-476F-BD28-8CCE3160BF0E}" srcOrd="1" destOrd="0" presId="urn:microsoft.com/office/officeart/2005/8/layout/vList3"/>
    <dgm:cxn modelId="{C40C42A3-B21C-4A06-AD01-403898B690A4}" type="presParOf" srcId="{0614C866-A5B3-44A1-97A9-9D7CDC83AA6A}" destId="{A4AAF142-4C0B-4458-8910-2D1BD5D6FE66}" srcOrd="3" destOrd="0" presId="urn:microsoft.com/office/officeart/2005/8/layout/vList3"/>
    <dgm:cxn modelId="{2F06FF06-10EB-48A5-9DE3-FDE2E68572B3}" type="presParOf" srcId="{0614C866-A5B3-44A1-97A9-9D7CDC83AA6A}" destId="{1928B321-2F23-40D4-8524-D0A417AAA2D9}" srcOrd="4" destOrd="0" presId="urn:microsoft.com/office/officeart/2005/8/layout/vList3"/>
    <dgm:cxn modelId="{17B34DF2-59C6-45C2-9BF3-222A79309BCE}" type="presParOf" srcId="{1928B321-2F23-40D4-8524-D0A417AAA2D9}" destId="{E08D2DC7-762D-40D5-B238-9CDBF032166A}" srcOrd="0" destOrd="0" presId="urn:microsoft.com/office/officeart/2005/8/layout/vList3"/>
    <dgm:cxn modelId="{284CEEE6-5B02-49F9-952E-68B9D2C83F9C}" type="presParOf" srcId="{1928B321-2F23-40D4-8524-D0A417AAA2D9}" destId="{55D79FF1-6E96-4309-A4D7-5E1CD8C1D58E}" srcOrd="1" destOrd="0" presId="urn:microsoft.com/office/officeart/2005/8/layout/vList3"/>
    <dgm:cxn modelId="{68124311-611B-48F4-80A4-6719D2FEB412}" type="presParOf" srcId="{0614C866-A5B3-44A1-97A9-9D7CDC83AA6A}" destId="{CBF5F9CC-B7CD-4493-8012-4A22905A8E54}" srcOrd="5" destOrd="0" presId="urn:microsoft.com/office/officeart/2005/8/layout/vList3"/>
    <dgm:cxn modelId="{8A45645F-6EA7-4334-986A-A1974E3A00E9}" type="presParOf" srcId="{0614C866-A5B3-44A1-97A9-9D7CDC83AA6A}" destId="{C5A8C80F-FF5D-42B9-9CCF-C5988D533837}" srcOrd="6" destOrd="0" presId="urn:microsoft.com/office/officeart/2005/8/layout/vList3"/>
    <dgm:cxn modelId="{2AD2289B-ABBB-4E6C-94BF-91A3B70F1871}" type="presParOf" srcId="{C5A8C80F-FF5D-42B9-9CCF-C5988D533837}" destId="{1B44D380-6203-41BD-B3EF-419288C3B6E3}" srcOrd="0" destOrd="0" presId="urn:microsoft.com/office/officeart/2005/8/layout/vList3"/>
    <dgm:cxn modelId="{0E757561-45F1-4A5F-9D23-391DABD16A96}" type="presParOf" srcId="{C5A8C80F-FF5D-42B9-9CCF-C5988D533837}" destId="{3CF82221-5FDB-451D-AE37-70A59B656E18}" srcOrd="1" destOrd="0" presId="urn:microsoft.com/office/officeart/2005/8/layout/vList3"/>
    <dgm:cxn modelId="{F3C7FB1D-33B7-4BB5-A9C6-95B0BA77A609}" type="presParOf" srcId="{0614C866-A5B3-44A1-97A9-9D7CDC83AA6A}" destId="{B4A117BD-01E6-4FF7-8CF4-880DD987793A}" srcOrd="7" destOrd="0" presId="urn:microsoft.com/office/officeart/2005/8/layout/vList3"/>
    <dgm:cxn modelId="{871118F2-AA3C-4943-8FE4-6691B3A0017F}" type="presParOf" srcId="{0614C866-A5B3-44A1-97A9-9D7CDC83AA6A}" destId="{4401A5E3-D8FA-4245-BAB8-7EA991DA0AEB}" srcOrd="8" destOrd="0" presId="urn:microsoft.com/office/officeart/2005/8/layout/vList3"/>
    <dgm:cxn modelId="{2AB5C8D3-80D9-488B-8110-D4696B71987F}" type="presParOf" srcId="{4401A5E3-D8FA-4245-BAB8-7EA991DA0AEB}" destId="{F4140C54-6F2C-4EC0-AA44-90EA952111ED}" srcOrd="0" destOrd="0" presId="urn:microsoft.com/office/officeart/2005/8/layout/vList3"/>
    <dgm:cxn modelId="{57186AC8-2071-49FD-A49E-3219B8016DEC}" type="presParOf" srcId="{4401A5E3-D8FA-4245-BAB8-7EA991DA0AEB}" destId="{780C3995-8F1B-4F13-BA58-F697CC3325D7}" srcOrd="1" destOrd="0" presId="urn:microsoft.com/office/officeart/2005/8/layout/vList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C32237-8E8D-4988-872F-494D898000C1}"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F913242F-8AD4-46C2-83B6-5B26CF41DA41}">
      <dgm:prSet phldrT="[Text]"/>
      <dgm:spPr/>
      <dgm:t>
        <a:bodyPr/>
        <a:lstStyle/>
        <a:p>
          <a:r>
            <a:rPr lang="en-US"/>
            <a:t> RCC with Primary Tumor and Mets</a:t>
          </a:r>
        </a:p>
      </dgm:t>
    </dgm:pt>
    <dgm:pt modelId="{B13D2C57-9B09-46A7-8037-D05B08D086EF}" type="parTrans" cxnId="{C36DC06A-7AFE-464B-8943-BA0DABF8B63A}">
      <dgm:prSet/>
      <dgm:spPr/>
      <dgm:t>
        <a:bodyPr/>
        <a:lstStyle/>
        <a:p>
          <a:endParaRPr lang="en-US"/>
        </a:p>
      </dgm:t>
    </dgm:pt>
    <dgm:pt modelId="{8B2C7A86-8848-4CB3-84F1-B91076757276}" type="sibTrans" cxnId="{C36DC06A-7AFE-464B-8943-BA0DABF8B63A}">
      <dgm:prSet/>
      <dgm:spPr/>
      <dgm:t>
        <a:bodyPr/>
        <a:lstStyle/>
        <a:p>
          <a:endParaRPr lang="en-US"/>
        </a:p>
      </dgm:t>
    </dgm:pt>
    <dgm:pt modelId="{B9710F39-73F8-4ED5-B781-B60B776AF714}">
      <dgm:prSet phldrT="[Text]"/>
      <dgm:spPr/>
      <dgm:t>
        <a:bodyPr/>
        <a:lstStyle/>
        <a:p>
          <a:r>
            <a:rPr lang="en-US"/>
            <a:t>Start on I-O based regimen</a:t>
          </a:r>
        </a:p>
        <a:p>
          <a:r>
            <a:rPr lang="en-US"/>
            <a:t>Any of the 3 FDA approved regimens are permitted</a:t>
          </a:r>
        </a:p>
        <a:p>
          <a:r>
            <a:rPr lang="en-US"/>
            <a:t>12-16 week scan for response assessment</a:t>
          </a:r>
        </a:p>
        <a:p>
          <a:r>
            <a:rPr lang="en-US"/>
            <a:t>Randomize patient if PR or SD</a:t>
          </a:r>
        </a:p>
      </dgm:t>
    </dgm:pt>
    <dgm:pt modelId="{0F77E45D-F748-44C8-994F-416A5F6388E2}" type="parTrans" cxnId="{D6A7EE56-0D11-4E49-A478-0A29D981C48C}">
      <dgm:prSet/>
      <dgm:spPr/>
      <dgm:t>
        <a:bodyPr/>
        <a:lstStyle/>
        <a:p>
          <a:endParaRPr lang="en-US"/>
        </a:p>
      </dgm:t>
    </dgm:pt>
    <dgm:pt modelId="{9DD9E6C2-88B3-41F2-8538-4535FD6FFB7E}" type="sibTrans" cxnId="{D6A7EE56-0D11-4E49-A478-0A29D981C48C}">
      <dgm:prSet/>
      <dgm:spPr/>
      <dgm:t>
        <a:bodyPr/>
        <a:lstStyle/>
        <a:p>
          <a:endParaRPr lang="en-US"/>
        </a:p>
      </dgm:t>
    </dgm:pt>
    <dgm:pt modelId="{9C0B9081-E312-4E24-AC0A-878A82652FCA}">
      <dgm:prSet phldrT="[Text]"/>
      <dgm:spPr/>
      <dgm:t>
        <a:bodyPr/>
        <a:lstStyle/>
        <a:p>
          <a:r>
            <a:rPr lang="en-US"/>
            <a:t>Continue systemic therapy</a:t>
          </a:r>
        </a:p>
      </dgm:t>
    </dgm:pt>
    <dgm:pt modelId="{8751D3F7-4DD3-404E-A26B-A189C8231885}" type="parTrans" cxnId="{634E642F-C4AA-47EE-83B4-E33547BB3BA9}">
      <dgm:prSet/>
      <dgm:spPr/>
      <dgm:t>
        <a:bodyPr/>
        <a:lstStyle/>
        <a:p>
          <a:endParaRPr lang="en-US"/>
        </a:p>
      </dgm:t>
    </dgm:pt>
    <dgm:pt modelId="{FB9778DB-5063-4F25-8AF7-E6112E13F7BE}" type="sibTrans" cxnId="{634E642F-C4AA-47EE-83B4-E33547BB3BA9}">
      <dgm:prSet/>
      <dgm:spPr/>
      <dgm:t>
        <a:bodyPr/>
        <a:lstStyle/>
        <a:p>
          <a:endParaRPr lang="en-US"/>
        </a:p>
      </dgm:t>
    </dgm:pt>
    <dgm:pt modelId="{8100B65A-9FB3-47B7-B4FE-40FE60406C3A}">
      <dgm:prSet phldrT="[Text]"/>
      <dgm:spPr/>
      <dgm:t>
        <a:bodyPr/>
        <a:lstStyle/>
        <a:p>
          <a:r>
            <a:rPr lang="en-US"/>
            <a:t>Nephrectomy followed by continued systemic immune therapy</a:t>
          </a:r>
        </a:p>
      </dgm:t>
    </dgm:pt>
    <dgm:pt modelId="{FEBF3565-6F94-4EA9-BE5D-920BA5EE376A}" type="parTrans" cxnId="{96B1523E-0180-4C99-82A8-4AC698B51133}">
      <dgm:prSet/>
      <dgm:spPr/>
      <dgm:t>
        <a:bodyPr/>
        <a:lstStyle/>
        <a:p>
          <a:endParaRPr lang="en-US"/>
        </a:p>
      </dgm:t>
    </dgm:pt>
    <dgm:pt modelId="{F24D2B9F-B538-45FB-A7CE-968CECF7CDAB}" type="sibTrans" cxnId="{96B1523E-0180-4C99-82A8-4AC698B51133}">
      <dgm:prSet/>
      <dgm:spPr/>
      <dgm:t>
        <a:bodyPr/>
        <a:lstStyle/>
        <a:p>
          <a:endParaRPr lang="en-US"/>
        </a:p>
      </dgm:t>
    </dgm:pt>
    <dgm:pt modelId="{231E9677-F656-4FD0-B51F-9EA8F8E390CD}">
      <dgm:prSet/>
      <dgm:spPr/>
      <dgm:t>
        <a:bodyPr/>
        <a:lstStyle/>
        <a:p>
          <a:r>
            <a:rPr lang="en-US" b="1">
              <a:solidFill>
                <a:srgbClr val="FF0000"/>
              </a:solidFill>
            </a:rPr>
            <a:t>CR in primary or  Rapid symptomatic progression:</a:t>
          </a:r>
        </a:p>
        <a:p>
          <a:r>
            <a:rPr lang="en-US" b="1">
              <a:solidFill>
                <a:srgbClr val="FF0000"/>
              </a:solidFill>
            </a:rPr>
            <a:t>Not eligible for randomization</a:t>
          </a:r>
        </a:p>
      </dgm:t>
    </dgm:pt>
    <dgm:pt modelId="{DC56C0B3-F445-4786-8178-B30CF62754E7}" type="parTrans" cxnId="{08F6E67C-8CCC-4CEF-8F1D-5B1799A6B957}">
      <dgm:prSet/>
      <dgm:spPr/>
      <dgm:t>
        <a:bodyPr/>
        <a:lstStyle/>
        <a:p>
          <a:endParaRPr lang="en-US"/>
        </a:p>
      </dgm:t>
    </dgm:pt>
    <dgm:pt modelId="{49E10BFA-BBBA-422A-B3E4-D195DE8606C5}" type="sibTrans" cxnId="{08F6E67C-8CCC-4CEF-8F1D-5B1799A6B957}">
      <dgm:prSet/>
      <dgm:spPr/>
      <dgm:t>
        <a:bodyPr/>
        <a:lstStyle/>
        <a:p>
          <a:endParaRPr lang="en-US"/>
        </a:p>
      </dgm:t>
    </dgm:pt>
    <dgm:pt modelId="{0DB7FF9B-F323-4412-93AC-F31C01153A6B}" type="pres">
      <dgm:prSet presAssocID="{ECC32237-8E8D-4988-872F-494D898000C1}" presName="hierChild1" presStyleCnt="0">
        <dgm:presLayoutVars>
          <dgm:chPref val="1"/>
          <dgm:dir/>
          <dgm:animOne val="branch"/>
          <dgm:animLvl val="lvl"/>
          <dgm:resizeHandles/>
        </dgm:presLayoutVars>
      </dgm:prSet>
      <dgm:spPr/>
    </dgm:pt>
    <dgm:pt modelId="{E3C30F2F-EDCB-42ED-BA5F-05C566AEC9BF}" type="pres">
      <dgm:prSet presAssocID="{F913242F-8AD4-46C2-83B6-5B26CF41DA41}" presName="hierRoot1" presStyleCnt="0"/>
      <dgm:spPr/>
    </dgm:pt>
    <dgm:pt modelId="{124115FD-921E-4F6C-8C80-B7E29BA807C1}" type="pres">
      <dgm:prSet presAssocID="{F913242F-8AD4-46C2-83B6-5B26CF41DA41}" presName="composite" presStyleCnt="0"/>
      <dgm:spPr/>
    </dgm:pt>
    <dgm:pt modelId="{4BC3A754-8613-40BF-B115-B2C14E311E57}" type="pres">
      <dgm:prSet presAssocID="{F913242F-8AD4-46C2-83B6-5B26CF41DA41}" presName="background" presStyleLbl="node0" presStyleIdx="0" presStyleCnt="1"/>
      <dgm:spPr/>
    </dgm:pt>
    <dgm:pt modelId="{03011DDF-1BD6-4478-90D7-68FD082F956A}" type="pres">
      <dgm:prSet presAssocID="{F913242F-8AD4-46C2-83B6-5B26CF41DA41}" presName="text" presStyleLbl="fgAcc0" presStyleIdx="0" presStyleCnt="1" custScaleX="201051">
        <dgm:presLayoutVars>
          <dgm:chPref val="3"/>
        </dgm:presLayoutVars>
      </dgm:prSet>
      <dgm:spPr/>
    </dgm:pt>
    <dgm:pt modelId="{891F95D6-0B28-427D-86C5-03E26B213959}" type="pres">
      <dgm:prSet presAssocID="{F913242F-8AD4-46C2-83B6-5B26CF41DA41}" presName="hierChild2" presStyleCnt="0"/>
      <dgm:spPr/>
    </dgm:pt>
    <dgm:pt modelId="{32278E97-815A-4EAB-8C50-F25180B4BAEC}" type="pres">
      <dgm:prSet presAssocID="{0F77E45D-F748-44C8-994F-416A5F6388E2}" presName="Name10" presStyleLbl="parChTrans1D2" presStyleIdx="0" presStyleCnt="1"/>
      <dgm:spPr/>
    </dgm:pt>
    <dgm:pt modelId="{7A4ADA8C-4947-46A4-979D-130ABC645A64}" type="pres">
      <dgm:prSet presAssocID="{B9710F39-73F8-4ED5-B781-B60B776AF714}" presName="hierRoot2" presStyleCnt="0"/>
      <dgm:spPr/>
    </dgm:pt>
    <dgm:pt modelId="{5E8713AF-8B41-4589-899D-795CF4A1C338}" type="pres">
      <dgm:prSet presAssocID="{B9710F39-73F8-4ED5-B781-B60B776AF714}" presName="composite2" presStyleCnt="0"/>
      <dgm:spPr/>
    </dgm:pt>
    <dgm:pt modelId="{9D7EC359-A593-4172-B693-5A0E739A8044}" type="pres">
      <dgm:prSet presAssocID="{B9710F39-73F8-4ED5-B781-B60B776AF714}" presName="background2" presStyleLbl="node2" presStyleIdx="0" presStyleCnt="1"/>
      <dgm:spPr/>
    </dgm:pt>
    <dgm:pt modelId="{5C5A093B-6384-4F83-AEE5-518DC8FA642C}" type="pres">
      <dgm:prSet presAssocID="{B9710F39-73F8-4ED5-B781-B60B776AF714}" presName="text2" presStyleLbl="fgAcc2" presStyleIdx="0" presStyleCnt="1" custScaleX="270718">
        <dgm:presLayoutVars>
          <dgm:chPref val="3"/>
        </dgm:presLayoutVars>
      </dgm:prSet>
      <dgm:spPr/>
    </dgm:pt>
    <dgm:pt modelId="{8EE4A5E0-E2B2-45A1-BD8E-62C69EA4905E}" type="pres">
      <dgm:prSet presAssocID="{B9710F39-73F8-4ED5-B781-B60B776AF714}" presName="hierChild3" presStyleCnt="0"/>
      <dgm:spPr/>
    </dgm:pt>
    <dgm:pt modelId="{1609EE37-822B-4FFC-A8CB-4003A41797EF}" type="pres">
      <dgm:prSet presAssocID="{8751D3F7-4DD3-404E-A26B-A189C8231885}" presName="Name17" presStyleLbl="parChTrans1D3" presStyleIdx="0" presStyleCnt="3"/>
      <dgm:spPr/>
    </dgm:pt>
    <dgm:pt modelId="{6E2CF5E0-0FB0-4ABA-A8FF-08CDFA5E11B0}" type="pres">
      <dgm:prSet presAssocID="{9C0B9081-E312-4E24-AC0A-878A82652FCA}" presName="hierRoot3" presStyleCnt="0"/>
      <dgm:spPr/>
    </dgm:pt>
    <dgm:pt modelId="{EF80F62F-5178-49F9-9B60-D798BB4145C1}" type="pres">
      <dgm:prSet presAssocID="{9C0B9081-E312-4E24-AC0A-878A82652FCA}" presName="composite3" presStyleCnt="0"/>
      <dgm:spPr/>
    </dgm:pt>
    <dgm:pt modelId="{D95BECF3-B463-4D25-8C12-D9AD7B4B7121}" type="pres">
      <dgm:prSet presAssocID="{9C0B9081-E312-4E24-AC0A-878A82652FCA}" presName="background3" presStyleLbl="node3" presStyleIdx="0" presStyleCnt="3"/>
      <dgm:spPr/>
    </dgm:pt>
    <dgm:pt modelId="{69DAF166-ECB3-43A2-ADA3-D6DD432BC277}" type="pres">
      <dgm:prSet presAssocID="{9C0B9081-E312-4E24-AC0A-878A82652FCA}" presName="text3" presStyleLbl="fgAcc3" presStyleIdx="0" presStyleCnt="3">
        <dgm:presLayoutVars>
          <dgm:chPref val="3"/>
        </dgm:presLayoutVars>
      </dgm:prSet>
      <dgm:spPr/>
    </dgm:pt>
    <dgm:pt modelId="{D30BE21E-1CE5-4196-A6E7-4F05CEB44CC1}" type="pres">
      <dgm:prSet presAssocID="{9C0B9081-E312-4E24-AC0A-878A82652FCA}" presName="hierChild4" presStyleCnt="0"/>
      <dgm:spPr/>
    </dgm:pt>
    <dgm:pt modelId="{486EE6BC-CB8D-4DFD-9BB8-4EFE3AC08793}" type="pres">
      <dgm:prSet presAssocID="{FEBF3565-6F94-4EA9-BE5D-920BA5EE376A}" presName="Name17" presStyleLbl="parChTrans1D3" presStyleIdx="1" presStyleCnt="3"/>
      <dgm:spPr/>
    </dgm:pt>
    <dgm:pt modelId="{4EAE8D03-13AB-4692-A813-5D55D2EE848F}" type="pres">
      <dgm:prSet presAssocID="{8100B65A-9FB3-47B7-B4FE-40FE60406C3A}" presName="hierRoot3" presStyleCnt="0"/>
      <dgm:spPr/>
    </dgm:pt>
    <dgm:pt modelId="{8DA0EE6F-9860-48C1-8EFA-EB4015F7F418}" type="pres">
      <dgm:prSet presAssocID="{8100B65A-9FB3-47B7-B4FE-40FE60406C3A}" presName="composite3" presStyleCnt="0"/>
      <dgm:spPr/>
    </dgm:pt>
    <dgm:pt modelId="{D3697611-B589-496A-8847-97CA497B2F07}" type="pres">
      <dgm:prSet presAssocID="{8100B65A-9FB3-47B7-B4FE-40FE60406C3A}" presName="background3" presStyleLbl="node3" presStyleIdx="1" presStyleCnt="3"/>
      <dgm:spPr/>
    </dgm:pt>
    <dgm:pt modelId="{5461AD33-0255-4C64-AF34-5C83A25E49C6}" type="pres">
      <dgm:prSet presAssocID="{8100B65A-9FB3-47B7-B4FE-40FE60406C3A}" presName="text3" presStyleLbl="fgAcc3" presStyleIdx="1" presStyleCnt="3">
        <dgm:presLayoutVars>
          <dgm:chPref val="3"/>
        </dgm:presLayoutVars>
      </dgm:prSet>
      <dgm:spPr/>
    </dgm:pt>
    <dgm:pt modelId="{6253A249-34E3-4774-A860-3BB89F9C2E3C}" type="pres">
      <dgm:prSet presAssocID="{8100B65A-9FB3-47B7-B4FE-40FE60406C3A}" presName="hierChild4" presStyleCnt="0"/>
      <dgm:spPr/>
    </dgm:pt>
    <dgm:pt modelId="{D84DD056-39A8-418E-851F-BAC5355D780E}" type="pres">
      <dgm:prSet presAssocID="{DC56C0B3-F445-4786-8178-B30CF62754E7}" presName="Name17" presStyleLbl="parChTrans1D3" presStyleIdx="2" presStyleCnt="3"/>
      <dgm:spPr/>
    </dgm:pt>
    <dgm:pt modelId="{0A59CC41-1511-4CD8-A934-49F03EDC2AF6}" type="pres">
      <dgm:prSet presAssocID="{231E9677-F656-4FD0-B51F-9EA8F8E390CD}" presName="hierRoot3" presStyleCnt="0"/>
      <dgm:spPr/>
    </dgm:pt>
    <dgm:pt modelId="{0B1AB6E6-2637-43DC-A544-FB0F5069672B}" type="pres">
      <dgm:prSet presAssocID="{231E9677-F656-4FD0-B51F-9EA8F8E390CD}" presName="composite3" presStyleCnt="0"/>
      <dgm:spPr/>
    </dgm:pt>
    <dgm:pt modelId="{A50F0321-F831-49D2-AC1A-7D55A92C26DC}" type="pres">
      <dgm:prSet presAssocID="{231E9677-F656-4FD0-B51F-9EA8F8E390CD}" presName="background3" presStyleLbl="node3" presStyleIdx="2" presStyleCnt="3"/>
      <dgm:spPr/>
    </dgm:pt>
    <dgm:pt modelId="{D3A4FF54-22B3-4650-A988-C3B9246E4213}" type="pres">
      <dgm:prSet presAssocID="{231E9677-F656-4FD0-B51F-9EA8F8E390CD}" presName="text3" presStyleLbl="fgAcc3" presStyleIdx="2" presStyleCnt="3">
        <dgm:presLayoutVars>
          <dgm:chPref val="3"/>
        </dgm:presLayoutVars>
      </dgm:prSet>
      <dgm:spPr/>
    </dgm:pt>
    <dgm:pt modelId="{9CF68D9C-D21E-4323-BC6A-CCCBAB809980}" type="pres">
      <dgm:prSet presAssocID="{231E9677-F656-4FD0-B51F-9EA8F8E390CD}" presName="hierChild4" presStyleCnt="0"/>
      <dgm:spPr/>
    </dgm:pt>
  </dgm:ptLst>
  <dgm:cxnLst>
    <dgm:cxn modelId="{DBCE1D26-222E-4F39-83EA-DC6922FE0B00}" type="presOf" srcId="{ECC32237-8E8D-4988-872F-494D898000C1}" destId="{0DB7FF9B-F323-4412-93AC-F31C01153A6B}" srcOrd="0" destOrd="0" presId="urn:microsoft.com/office/officeart/2005/8/layout/hierarchy1"/>
    <dgm:cxn modelId="{634E642F-C4AA-47EE-83B4-E33547BB3BA9}" srcId="{B9710F39-73F8-4ED5-B781-B60B776AF714}" destId="{9C0B9081-E312-4E24-AC0A-878A82652FCA}" srcOrd="0" destOrd="0" parTransId="{8751D3F7-4DD3-404E-A26B-A189C8231885}" sibTransId="{FB9778DB-5063-4F25-8AF7-E6112E13F7BE}"/>
    <dgm:cxn modelId="{96B1523E-0180-4C99-82A8-4AC698B51133}" srcId="{B9710F39-73F8-4ED5-B781-B60B776AF714}" destId="{8100B65A-9FB3-47B7-B4FE-40FE60406C3A}" srcOrd="1" destOrd="0" parTransId="{FEBF3565-6F94-4EA9-BE5D-920BA5EE376A}" sibTransId="{F24D2B9F-B538-45FB-A7CE-968CECF7CDAB}"/>
    <dgm:cxn modelId="{C36DC06A-7AFE-464B-8943-BA0DABF8B63A}" srcId="{ECC32237-8E8D-4988-872F-494D898000C1}" destId="{F913242F-8AD4-46C2-83B6-5B26CF41DA41}" srcOrd="0" destOrd="0" parTransId="{B13D2C57-9B09-46A7-8037-D05B08D086EF}" sibTransId="{8B2C7A86-8848-4CB3-84F1-B91076757276}"/>
    <dgm:cxn modelId="{00A3F74A-9549-4095-A7B1-66491137DA8A}" type="presOf" srcId="{F913242F-8AD4-46C2-83B6-5B26CF41DA41}" destId="{03011DDF-1BD6-4478-90D7-68FD082F956A}" srcOrd="0" destOrd="0" presId="urn:microsoft.com/office/officeart/2005/8/layout/hierarchy1"/>
    <dgm:cxn modelId="{F84C256E-6CCB-423A-8921-0B3EBA9F69AD}" type="presOf" srcId="{9C0B9081-E312-4E24-AC0A-878A82652FCA}" destId="{69DAF166-ECB3-43A2-ADA3-D6DD432BC277}" srcOrd="0" destOrd="0" presId="urn:microsoft.com/office/officeart/2005/8/layout/hierarchy1"/>
    <dgm:cxn modelId="{D6A7EE56-0D11-4E49-A478-0A29D981C48C}" srcId="{F913242F-8AD4-46C2-83B6-5B26CF41DA41}" destId="{B9710F39-73F8-4ED5-B781-B60B776AF714}" srcOrd="0" destOrd="0" parTransId="{0F77E45D-F748-44C8-994F-416A5F6388E2}" sibTransId="{9DD9E6C2-88B3-41F2-8538-4535FD6FFB7E}"/>
    <dgm:cxn modelId="{08F6E67C-8CCC-4CEF-8F1D-5B1799A6B957}" srcId="{B9710F39-73F8-4ED5-B781-B60B776AF714}" destId="{231E9677-F656-4FD0-B51F-9EA8F8E390CD}" srcOrd="2" destOrd="0" parTransId="{DC56C0B3-F445-4786-8178-B30CF62754E7}" sibTransId="{49E10BFA-BBBA-422A-B3E4-D195DE8606C5}"/>
    <dgm:cxn modelId="{FA58817F-5E91-4C8F-9CD4-DC9BFFA4F5AE}" type="presOf" srcId="{DC56C0B3-F445-4786-8178-B30CF62754E7}" destId="{D84DD056-39A8-418E-851F-BAC5355D780E}" srcOrd="0" destOrd="0" presId="urn:microsoft.com/office/officeart/2005/8/layout/hierarchy1"/>
    <dgm:cxn modelId="{C4B9C1A4-4CC2-4AE4-B0E1-59B509B402CD}" type="presOf" srcId="{8100B65A-9FB3-47B7-B4FE-40FE60406C3A}" destId="{5461AD33-0255-4C64-AF34-5C83A25E49C6}" srcOrd="0" destOrd="0" presId="urn:microsoft.com/office/officeart/2005/8/layout/hierarchy1"/>
    <dgm:cxn modelId="{1FF05FB3-12F4-4260-A183-FFE382616BFE}" type="presOf" srcId="{231E9677-F656-4FD0-B51F-9EA8F8E390CD}" destId="{D3A4FF54-22B3-4650-A988-C3B9246E4213}" srcOrd="0" destOrd="0" presId="urn:microsoft.com/office/officeart/2005/8/layout/hierarchy1"/>
    <dgm:cxn modelId="{C83A76C3-C77A-412E-AC25-D5BDB352EA94}" type="presOf" srcId="{B9710F39-73F8-4ED5-B781-B60B776AF714}" destId="{5C5A093B-6384-4F83-AEE5-518DC8FA642C}" srcOrd="0" destOrd="0" presId="urn:microsoft.com/office/officeart/2005/8/layout/hierarchy1"/>
    <dgm:cxn modelId="{F4C829D9-B6EC-451C-B29E-CFF859CF522E}" type="presOf" srcId="{FEBF3565-6F94-4EA9-BE5D-920BA5EE376A}" destId="{486EE6BC-CB8D-4DFD-9BB8-4EFE3AC08793}" srcOrd="0" destOrd="0" presId="urn:microsoft.com/office/officeart/2005/8/layout/hierarchy1"/>
    <dgm:cxn modelId="{AA766BEC-D644-4C1E-A080-26741225D39A}" type="presOf" srcId="{8751D3F7-4DD3-404E-A26B-A189C8231885}" destId="{1609EE37-822B-4FFC-A8CB-4003A41797EF}" srcOrd="0" destOrd="0" presId="urn:microsoft.com/office/officeart/2005/8/layout/hierarchy1"/>
    <dgm:cxn modelId="{335016FD-8109-43C8-B94B-6F9E5065812B}" type="presOf" srcId="{0F77E45D-F748-44C8-994F-416A5F6388E2}" destId="{32278E97-815A-4EAB-8C50-F25180B4BAEC}" srcOrd="0" destOrd="0" presId="urn:microsoft.com/office/officeart/2005/8/layout/hierarchy1"/>
    <dgm:cxn modelId="{EFD76786-3B38-42EF-8705-61FB76470FA4}" type="presParOf" srcId="{0DB7FF9B-F323-4412-93AC-F31C01153A6B}" destId="{E3C30F2F-EDCB-42ED-BA5F-05C566AEC9BF}" srcOrd="0" destOrd="0" presId="urn:microsoft.com/office/officeart/2005/8/layout/hierarchy1"/>
    <dgm:cxn modelId="{021CA30C-F737-45FE-88E6-A680AE0971F6}" type="presParOf" srcId="{E3C30F2F-EDCB-42ED-BA5F-05C566AEC9BF}" destId="{124115FD-921E-4F6C-8C80-B7E29BA807C1}" srcOrd="0" destOrd="0" presId="urn:microsoft.com/office/officeart/2005/8/layout/hierarchy1"/>
    <dgm:cxn modelId="{3D65FF09-CBE1-4F67-BD9C-97200F72022D}" type="presParOf" srcId="{124115FD-921E-4F6C-8C80-B7E29BA807C1}" destId="{4BC3A754-8613-40BF-B115-B2C14E311E57}" srcOrd="0" destOrd="0" presId="urn:microsoft.com/office/officeart/2005/8/layout/hierarchy1"/>
    <dgm:cxn modelId="{0BC83ADD-8418-4E57-BB75-13BC51B67DD9}" type="presParOf" srcId="{124115FD-921E-4F6C-8C80-B7E29BA807C1}" destId="{03011DDF-1BD6-4478-90D7-68FD082F956A}" srcOrd="1" destOrd="0" presId="urn:microsoft.com/office/officeart/2005/8/layout/hierarchy1"/>
    <dgm:cxn modelId="{0FEC6F08-5D8B-414C-983A-5A91B3FC12E7}" type="presParOf" srcId="{E3C30F2F-EDCB-42ED-BA5F-05C566AEC9BF}" destId="{891F95D6-0B28-427D-86C5-03E26B213959}" srcOrd="1" destOrd="0" presId="urn:microsoft.com/office/officeart/2005/8/layout/hierarchy1"/>
    <dgm:cxn modelId="{904F87E0-438A-4F6B-BEFF-B34DF2541504}" type="presParOf" srcId="{891F95D6-0B28-427D-86C5-03E26B213959}" destId="{32278E97-815A-4EAB-8C50-F25180B4BAEC}" srcOrd="0" destOrd="0" presId="urn:microsoft.com/office/officeart/2005/8/layout/hierarchy1"/>
    <dgm:cxn modelId="{F736FC2A-F0CB-47B1-8638-8BDBB410D4FF}" type="presParOf" srcId="{891F95D6-0B28-427D-86C5-03E26B213959}" destId="{7A4ADA8C-4947-46A4-979D-130ABC645A64}" srcOrd="1" destOrd="0" presId="urn:microsoft.com/office/officeart/2005/8/layout/hierarchy1"/>
    <dgm:cxn modelId="{72AAFBE9-7B87-42EA-8EEB-39CB3A30490B}" type="presParOf" srcId="{7A4ADA8C-4947-46A4-979D-130ABC645A64}" destId="{5E8713AF-8B41-4589-899D-795CF4A1C338}" srcOrd="0" destOrd="0" presId="urn:microsoft.com/office/officeart/2005/8/layout/hierarchy1"/>
    <dgm:cxn modelId="{FD4E2FAE-4333-4A50-9A6B-3DE793C29434}" type="presParOf" srcId="{5E8713AF-8B41-4589-899D-795CF4A1C338}" destId="{9D7EC359-A593-4172-B693-5A0E739A8044}" srcOrd="0" destOrd="0" presId="urn:microsoft.com/office/officeart/2005/8/layout/hierarchy1"/>
    <dgm:cxn modelId="{E9730830-4682-4791-B6C3-731FA754B2A2}" type="presParOf" srcId="{5E8713AF-8B41-4589-899D-795CF4A1C338}" destId="{5C5A093B-6384-4F83-AEE5-518DC8FA642C}" srcOrd="1" destOrd="0" presId="urn:microsoft.com/office/officeart/2005/8/layout/hierarchy1"/>
    <dgm:cxn modelId="{46CE9D38-BB7E-490E-AAA2-9214CB8E370F}" type="presParOf" srcId="{7A4ADA8C-4947-46A4-979D-130ABC645A64}" destId="{8EE4A5E0-E2B2-45A1-BD8E-62C69EA4905E}" srcOrd="1" destOrd="0" presId="urn:microsoft.com/office/officeart/2005/8/layout/hierarchy1"/>
    <dgm:cxn modelId="{6D97C8CE-EEEF-4DAF-B3ED-A47FF70EB193}" type="presParOf" srcId="{8EE4A5E0-E2B2-45A1-BD8E-62C69EA4905E}" destId="{1609EE37-822B-4FFC-A8CB-4003A41797EF}" srcOrd="0" destOrd="0" presId="urn:microsoft.com/office/officeart/2005/8/layout/hierarchy1"/>
    <dgm:cxn modelId="{94B459EA-0E57-4A4B-9164-CF0E126B3BE3}" type="presParOf" srcId="{8EE4A5E0-E2B2-45A1-BD8E-62C69EA4905E}" destId="{6E2CF5E0-0FB0-4ABA-A8FF-08CDFA5E11B0}" srcOrd="1" destOrd="0" presId="urn:microsoft.com/office/officeart/2005/8/layout/hierarchy1"/>
    <dgm:cxn modelId="{63426627-25A0-4ABF-A07A-F0535C47D7DF}" type="presParOf" srcId="{6E2CF5E0-0FB0-4ABA-A8FF-08CDFA5E11B0}" destId="{EF80F62F-5178-49F9-9B60-D798BB4145C1}" srcOrd="0" destOrd="0" presId="urn:microsoft.com/office/officeart/2005/8/layout/hierarchy1"/>
    <dgm:cxn modelId="{BD38D075-C0B3-4793-B80B-CB06C708E2DF}" type="presParOf" srcId="{EF80F62F-5178-49F9-9B60-D798BB4145C1}" destId="{D95BECF3-B463-4D25-8C12-D9AD7B4B7121}" srcOrd="0" destOrd="0" presId="urn:microsoft.com/office/officeart/2005/8/layout/hierarchy1"/>
    <dgm:cxn modelId="{20D457B0-4AE8-4E6D-891C-49BC6F29F832}" type="presParOf" srcId="{EF80F62F-5178-49F9-9B60-D798BB4145C1}" destId="{69DAF166-ECB3-43A2-ADA3-D6DD432BC277}" srcOrd="1" destOrd="0" presId="urn:microsoft.com/office/officeart/2005/8/layout/hierarchy1"/>
    <dgm:cxn modelId="{6E007C5B-6D29-406D-A90A-7761344CC94F}" type="presParOf" srcId="{6E2CF5E0-0FB0-4ABA-A8FF-08CDFA5E11B0}" destId="{D30BE21E-1CE5-4196-A6E7-4F05CEB44CC1}" srcOrd="1" destOrd="0" presId="urn:microsoft.com/office/officeart/2005/8/layout/hierarchy1"/>
    <dgm:cxn modelId="{48D3C692-D99B-4D33-B0D0-23AAE57C021F}" type="presParOf" srcId="{8EE4A5E0-E2B2-45A1-BD8E-62C69EA4905E}" destId="{486EE6BC-CB8D-4DFD-9BB8-4EFE3AC08793}" srcOrd="2" destOrd="0" presId="urn:microsoft.com/office/officeart/2005/8/layout/hierarchy1"/>
    <dgm:cxn modelId="{4D5E0C33-18AE-4EEA-A4BC-7FF7EC93CA55}" type="presParOf" srcId="{8EE4A5E0-E2B2-45A1-BD8E-62C69EA4905E}" destId="{4EAE8D03-13AB-4692-A813-5D55D2EE848F}" srcOrd="3" destOrd="0" presId="urn:microsoft.com/office/officeart/2005/8/layout/hierarchy1"/>
    <dgm:cxn modelId="{E32563F5-734B-4D34-A9F0-6E34D11AC9A9}" type="presParOf" srcId="{4EAE8D03-13AB-4692-A813-5D55D2EE848F}" destId="{8DA0EE6F-9860-48C1-8EFA-EB4015F7F418}" srcOrd="0" destOrd="0" presId="urn:microsoft.com/office/officeart/2005/8/layout/hierarchy1"/>
    <dgm:cxn modelId="{69C23987-739A-4815-9ACC-C57241CB677E}" type="presParOf" srcId="{8DA0EE6F-9860-48C1-8EFA-EB4015F7F418}" destId="{D3697611-B589-496A-8847-97CA497B2F07}" srcOrd="0" destOrd="0" presId="urn:microsoft.com/office/officeart/2005/8/layout/hierarchy1"/>
    <dgm:cxn modelId="{538801C9-5B36-434C-AA02-3EFBFC472B86}" type="presParOf" srcId="{8DA0EE6F-9860-48C1-8EFA-EB4015F7F418}" destId="{5461AD33-0255-4C64-AF34-5C83A25E49C6}" srcOrd="1" destOrd="0" presId="urn:microsoft.com/office/officeart/2005/8/layout/hierarchy1"/>
    <dgm:cxn modelId="{DEA91673-7FD4-494F-ABD6-B7799C28A6D0}" type="presParOf" srcId="{4EAE8D03-13AB-4692-A813-5D55D2EE848F}" destId="{6253A249-34E3-4774-A860-3BB89F9C2E3C}" srcOrd="1" destOrd="0" presId="urn:microsoft.com/office/officeart/2005/8/layout/hierarchy1"/>
    <dgm:cxn modelId="{BDCF883F-AB41-448F-8845-1FB1631701A7}" type="presParOf" srcId="{8EE4A5E0-E2B2-45A1-BD8E-62C69EA4905E}" destId="{D84DD056-39A8-418E-851F-BAC5355D780E}" srcOrd="4" destOrd="0" presId="urn:microsoft.com/office/officeart/2005/8/layout/hierarchy1"/>
    <dgm:cxn modelId="{FA1C34E6-70E5-4532-904A-BBA14A9DD9EF}" type="presParOf" srcId="{8EE4A5E0-E2B2-45A1-BD8E-62C69EA4905E}" destId="{0A59CC41-1511-4CD8-A934-49F03EDC2AF6}" srcOrd="5" destOrd="0" presId="urn:microsoft.com/office/officeart/2005/8/layout/hierarchy1"/>
    <dgm:cxn modelId="{912975F3-B189-4A4D-B20C-76B59AD5C529}" type="presParOf" srcId="{0A59CC41-1511-4CD8-A934-49F03EDC2AF6}" destId="{0B1AB6E6-2637-43DC-A544-FB0F5069672B}" srcOrd="0" destOrd="0" presId="urn:microsoft.com/office/officeart/2005/8/layout/hierarchy1"/>
    <dgm:cxn modelId="{46CA876C-0344-4EDF-ABA5-976C9DF8C77D}" type="presParOf" srcId="{0B1AB6E6-2637-43DC-A544-FB0F5069672B}" destId="{A50F0321-F831-49D2-AC1A-7D55A92C26DC}" srcOrd="0" destOrd="0" presId="urn:microsoft.com/office/officeart/2005/8/layout/hierarchy1"/>
    <dgm:cxn modelId="{89C6C7FF-00F5-4CC7-B7EB-5349A65C60AE}" type="presParOf" srcId="{0B1AB6E6-2637-43DC-A544-FB0F5069672B}" destId="{D3A4FF54-22B3-4650-A988-C3B9246E4213}" srcOrd="1" destOrd="0" presId="urn:microsoft.com/office/officeart/2005/8/layout/hierarchy1"/>
    <dgm:cxn modelId="{32A98854-0187-4896-B52A-2DFDE83E1B1D}" type="presParOf" srcId="{0A59CC41-1511-4CD8-A934-49F03EDC2AF6}" destId="{9CF68D9C-D21E-4323-BC6A-CCCBAB809980}"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5500B7-99BE-4549-BAE2-0F112E09D867}">
      <dsp:nvSpPr>
        <dsp:cNvPr id="0" name=""/>
        <dsp:cNvSpPr/>
      </dsp:nvSpPr>
      <dsp:spPr>
        <a:xfrm rot="10800000">
          <a:off x="-1" y="0"/>
          <a:ext cx="6038025" cy="701679"/>
        </a:xfrm>
        <a:prstGeom prst="rect">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5760" tIns="53340" rIns="228600" bIns="53340" numCol="1" spcCol="1270" anchor="ctr" anchorCtr="0">
          <a:noAutofit/>
        </a:bodyPr>
        <a:lstStyle/>
        <a:p>
          <a:pPr marL="914400" lvl="0" indent="0" algn="l" defTabSz="622300">
            <a:lnSpc>
              <a:spcPct val="90000"/>
            </a:lnSpc>
            <a:spcBef>
              <a:spcPct val="0"/>
            </a:spcBef>
            <a:spcAft>
              <a:spcPct val="35000"/>
            </a:spcAft>
            <a:buNone/>
          </a:pPr>
          <a:r>
            <a:rPr lang="en-US" sz="1400" b="1" i="0" kern="1200">
              <a:solidFill>
                <a:srgbClr val="2B3E61"/>
              </a:solidFill>
            </a:rPr>
            <a:t>To mute or unmute your microphone, toggle the microphone icon at the top right of your interface screen. </a:t>
          </a:r>
        </a:p>
      </dsp:txBody>
      <dsp:txXfrm rot="10800000">
        <a:off x="-1" y="0"/>
        <a:ext cx="6038025" cy="701679"/>
      </dsp:txXfrm>
    </dsp:sp>
    <dsp:sp modelId="{31558907-928C-4233-9C70-DDF3D6860DB4}">
      <dsp:nvSpPr>
        <dsp:cNvPr id="0" name=""/>
        <dsp:cNvSpPr/>
      </dsp:nvSpPr>
      <dsp:spPr>
        <a:xfrm>
          <a:off x="177083" y="90949"/>
          <a:ext cx="520744" cy="525008"/>
        </a:xfrm>
        <a:prstGeom prst="ellipse">
          <a:avLst/>
        </a:prstGeom>
        <a:blipFill rotWithShape="1">
          <a:blip xmlns:r="http://schemas.openxmlformats.org/officeDocument/2006/relationships" r:embed="rId1"/>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422804-153F-476F-BD28-8CCE3160BF0E}">
      <dsp:nvSpPr>
        <dsp:cNvPr id="0" name=""/>
        <dsp:cNvSpPr/>
      </dsp:nvSpPr>
      <dsp:spPr>
        <a:xfrm rot="10800000">
          <a:off x="-1" y="740958"/>
          <a:ext cx="6038025" cy="705032"/>
        </a:xfrm>
        <a:prstGeom prst="rect">
          <a:avLst/>
        </a:prstGeom>
        <a:solidFill>
          <a:srgbClr val="FFFFFF">
            <a:lumMod val="8500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45720" rIns="228600" bIns="45720" numCol="1" spcCol="1270" anchor="ctr" anchorCtr="0">
          <a:noAutofit/>
        </a:bodyPr>
        <a:lstStyle/>
        <a:p>
          <a:pPr marL="914400" lvl="0" indent="119063" algn="l" defTabSz="622300">
            <a:lnSpc>
              <a:spcPct val="90000"/>
            </a:lnSpc>
            <a:spcBef>
              <a:spcPct val="0"/>
            </a:spcBef>
            <a:spcAft>
              <a:spcPct val="35000"/>
            </a:spcAft>
            <a:buNone/>
          </a:pPr>
          <a:r>
            <a:rPr lang="en-US" sz="1400" b="1" i="0" kern="1200">
              <a:solidFill>
                <a:srgbClr val="2B3E61"/>
              </a:solidFill>
              <a:latin typeface="Arial"/>
              <a:ea typeface="+mn-ea"/>
              <a:cs typeface="+mn-cs"/>
            </a:rPr>
            <a:t>Please keep microphone muted when you are not speaking</a:t>
          </a:r>
        </a:p>
      </dsp:txBody>
      <dsp:txXfrm rot="10800000">
        <a:off x="-1" y="740958"/>
        <a:ext cx="6038025" cy="705032"/>
      </dsp:txXfrm>
    </dsp:sp>
    <dsp:sp modelId="{2F0C9AC1-694E-4E0C-B388-ABE96A2A160D}">
      <dsp:nvSpPr>
        <dsp:cNvPr id="0" name=""/>
        <dsp:cNvSpPr/>
      </dsp:nvSpPr>
      <dsp:spPr>
        <a:xfrm>
          <a:off x="176988" y="823997"/>
          <a:ext cx="520744" cy="525008"/>
        </a:xfrm>
        <a:prstGeom prst="ellipse">
          <a:avLst/>
        </a:prstGeom>
        <a:blipFill rotWithShape="1">
          <a:blip xmlns:r="http://schemas.openxmlformats.org/officeDocument/2006/relationships" r:embed="rId2"/>
          <a:srcRect/>
          <a:stretch>
            <a:fillRect t="-21000" b="-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D79FF1-6E96-4309-A4D7-5E1CD8C1D58E}">
      <dsp:nvSpPr>
        <dsp:cNvPr id="0" name=""/>
        <dsp:cNvSpPr/>
      </dsp:nvSpPr>
      <dsp:spPr>
        <a:xfrm rot="10800000">
          <a:off x="0" y="1495991"/>
          <a:ext cx="6035054" cy="691494"/>
        </a:xfrm>
        <a:prstGeom prst="rect">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5760" tIns="53340" rIns="228600" bIns="53340" numCol="1" spcCol="1270" anchor="ctr" anchorCtr="0">
          <a:noAutofit/>
        </a:bodyPr>
        <a:lstStyle/>
        <a:p>
          <a:pPr marL="914400" lvl="0" indent="0" algn="l" defTabSz="622300">
            <a:lnSpc>
              <a:spcPct val="90000"/>
            </a:lnSpc>
            <a:spcBef>
              <a:spcPct val="0"/>
            </a:spcBef>
            <a:spcAft>
              <a:spcPct val="35000"/>
            </a:spcAft>
            <a:buNone/>
          </a:pPr>
          <a:r>
            <a:rPr lang="en-US" sz="1400" b="1" i="0" kern="1200">
              <a:solidFill>
                <a:srgbClr val="2B3E61"/>
              </a:solidFill>
              <a:latin typeface="Arial"/>
              <a:ea typeface="+mn-ea"/>
              <a:cs typeface="+mn-cs"/>
              <a:sym typeface="Arial"/>
            </a:rPr>
            <a:t>We welcome comments and questions during this interactive program. </a:t>
          </a:r>
        </a:p>
        <a:p>
          <a:pPr marL="914400" lvl="0" indent="0" algn="l" defTabSz="622300">
            <a:lnSpc>
              <a:spcPct val="90000"/>
            </a:lnSpc>
            <a:spcBef>
              <a:spcPct val="0"/>
            </a:spcBef>
            <a:spcAft>
              <a:spcPct val="35000"/>
            </a:spcAft>
            <a:buNone/>
          </a:pPr>
          <a:r>
            <a:rPr lang="en-US" sz="1100" b="0" i="0" kern="1200">
              <a:solidFill>
                <a:srgbClr val="2B3E61"/>
              </a:solidFill>
              <a:latin typeface="Arial"/>
              <a:ea typeface="+mn-ea"/>
              <a:cs typeface="+mn-cs"/>
              <a:sym typeface="Arial"/>
            </a:rPr>
            <a:t>If you would like to share a comment or question, unmute your microphone and proceed with your comment or question. Once your question/comment has been addressed, please remute your microphone. </a:t>
          </a:r>
          <a:endParaRPr lang="en-US" sz="1100" b="0" i="0" kern="1200">
            <a:solidFill>
              <a:srgbClr val="2B3E61"/>
            </a:solidFill>
            <a:latin typeface="Arial"/>
            <a:ea typeface="+mn-ea"/>
            <a:cs typeface="+mn-cs"/>
          </a:endParaRPr>
        </a:p>
      </dsp:txBody>
      <dsp:txXfrm rot="10800000">
        <a:off x="0" y="1495991"/>
        <a:ext cx="6035054" cy="691494"/>
      </dsp:txXfrm>
    </dsp:sp>
    <dsp:sp modelId="{E08D2DC7-762D-40D5-B238-9CDBF032166A}">
      <dsp:nvSpPr>
        <dsp:cNvPr id="0" name=""/>
        <dsp:cNvSpPr/>
      </dsp:nvSpPr>
      <dsp:spPr>
        <a:xfrm>
          <a:off x="184180" y="1569902"/>
          <a:ext cx="520744" cy="525008"/>
        </a:xfrm>
        <a:prstGeom prst="ellipse">
          <a:avLst/>
        </a:prstGeom>
        <a:blipFill rotWithShape="1">
          <a:blip xmlns:r="http://schemas.openxmlformats.org/officeDocument/2006/relationships" r:embed="rId1"/>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F82221-5FDB-451D-AE37-70A59B656E18}">
      <dsp:nvSpPr>
        <dsp:cNvPr id="0" name=""/>
        <dsp:cNvSpPr/>
      </dsp:nvSpPr>
      <dsp:spPr>
        <a:xfrm rot="10800000">
          <a:off x="-1" y="2233725"/>
          <a:ext cx="6038025" cy="674580"/>
        </a:xfrm>
        <a:prstGeom prst="rect">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53340" rIns="228600" bIns="53340" numCol="1" spcCol="1270" anchor="ctr" anchorCtr="0">
          <a:noAutofit/>
        </a:bodyPr>
        <a:lstStyle/>
        <a:p>
          <a:pPr marL="1089025" lvl="0" indent="0" algn="l" defTabSz="622300">
            <a:lnSpc>
              <a:spcPct val="90000"/>
            </a:lnSpc>
            <a:spcBef>
              <a:spcPct val="0"/>
            </a:spcBef>
            <a:spcAft>
              <a:spcPct val="35000"/>
            </a:spcAft>
            <a:buNone/>
          </a:pPr>
          <a:r>
            <a:rPr lang="en-US" sz="1400" b="1" i="0" kern="1200">
              <a:solidFill>
                <a:srgbClr val="2B3E61"/>
              </a:solidFill>
              <a:latin typeface="Arial"/>
              <a:ea typeface="+mn-ea"/>
              <a:cs typeface="+mn-cs"/>
            </a:rPr>
            <a:t>For tech support, please use Moderator Chat function</a:t>
          </a:r>
        </a:p>
        <a:p>
          <a:pPr marL="1089025" lvl="0" indent="0" algn="l" defTabSz="622300">
            <a:lnSpc>
              <a:spcPct val="90000"/>
            </a:lnSpc>
            <a:spcBef>
              <a:spcPct val="0"/>
            </a:spcBef>
            <a:spcAft>
              <a:spcPct val="35000"/>
            </a:spcAft>
            <a:buNone/>
          </a:pPr>
          <a:r>
            <a:rPr lang="en-US" sz="1100" b="0" i="0" kern="1200">
              <a:solidFill>
                <a:srgbClr val="2B3E61"/>
              </a:solidFill>
              <a:latin typeface="Arial"/>
              <a:ea typeface="+mn-ea"/>
              <a:cs typeface="+mn-cs"/>
            </a:rPr>
            <a:t>If you are having technical problems or have questions about the teleconference platform, please communicate directly with the Targeted Oncology team using the moderator chat function.</a:t>
          </a:r>
        </a:p>
      </dsp:txBody>
      <dsp:txXfrm rot="10800000">
        <a:off x="-1" y="2233725"/>
        <a:ext cx="6038025" cy="674580"/>
      </dsp:txXfrm>
    </dsp:sp>
    <dsp:sp modelId="{1B44D380-6203-41BD-B3EF-419288C3B6E3}">
      <dsp:nvSpPr>
        <dsp:cNvPr id="0" name=""/>
        <dsp:cNvSpPr/>
      </dsp:nvSpPr>
      <dsp:spPr>
        <a:xfrm>
          <a:off x="193742" y="2307691"/>
          <a:ext cx="532141" cy="525008"/>
        </a:xfrm>
        <a:prstGeom prst="ellipse">
          <a:avLst/>
        </a:prstGeom>
        <a:blipFill rotWithShape="1">
          <a:blip xmlns:r="http://schemas.openxmlformats.org/officeDocument/2006/relationships" r:embed="rId3"/>
          <a:srcRect/>
          <a:stretch>
            <a:fillRect t="-1000" b="-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0C3995-8F1B-4F13-BA58-F697CC3325D7}">
      <dsp:nvSpPr>
        <dsp:cNvPr id="0" name=""/>
        <dsp:cNvSpPr/>
      </dsp:nvSpPr>
      <dsp:spPr>
        <a:xfrm rot="10800000">
          <a:off x="-1" y="2967448"/>
          <a:ext cx="6038025" cy="649092"/>
        </a:xfrm>
        <a:prstGeom prst="rect">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53340" rIns="228600" bIns="53340" numCol="1" spcCol="1270" anchor="ctr" anchorCtr="0">
          <a:noAutofit/>
        </a:bodyPr>
        <a:lstStyle/>
        <a:p>
          <a:pPr marL="1089025" lvl="0" indent="0" algn="l" defTabSz="622300">
            <a:lnSpc>
              <a:spcPct val="90000"/>
            </a:lnSpc>
            <a:spcBef>
              <a:spcPct val="0"/>
            </a:spcBef>
            <a:spcAft>
              <a:spcPct val="35000"/>
            </a:spcAft>
            <a:buNone/>
          </a:pPr>
          <a:r>
            <a:rPr lang="en-US" sz="1400" b="1" i="0" kern="1200">
              <a:solidFill>
                <a:srgbClr val="2B3E61"/>
              </a:solidFill>
              <a:latin typeface="Arial"/>
              <a:ea typeface="+mn-ea"/>
              <a:cs typeface="+mn-cs"/>
            </a:rPr>
            <a:t>Polling</a:t>
          </a:r>
        </a:p>
        <a:p>
          <a:pPr marL="1089025" lvl="0" indent="0" algn="l" defTabSz="622300">
            <a:lnSpc>
              <a:spcPct val="90000"/>
            </a:lnSpc>
            <a:spcBef>
              <a:spcPct val="0"/>
            </a:spcBef>
            <a:spcAft>
              <a:spcPct val="35000"/>
            </a:spcAft>
            <a:buNone/>
          </a:pPr>
          <a:r>
            <a:rPr lang="en-US" sz="1100" b="0" i="0" kern="1200">
              <a:solidFill>
                <a:srgbClr val="2B3E61"/>
              </a:solidFill>
              <a:latin typeface="Arial"/>
              <a:ea typeface="+mn-ea"/>
              <a:cs typeface="+mn-cs"/>
            </a:rPr>
            <a:t>Throughout the program, your moderator will ask you to submit answers to polling questions. To access the question and vote, please click the polling icon on the right side of your screen.</a:t>
          </a:r>
        </a:p>
      </dsp:txBody>
      <dsp:txXfrm rot="10800000">
        <a:off x="-1" y="2967448"/>
        <a:ext cx="6038025" cy="649092"/>
      </dsp:txXfrm>
    </dsp:sp>
    <dsp:sp modelId="{F4140C54-6F2C-4EC0-AA44-90EA952111ED}">
      <dsp:nvSpPr>
        <dsp:cNvPr id="0" name=""/>
        <dsp:cNvSpPr/>
      </dsp:nvSpPr>
      <dsp:spPr>
        <a:xfrm>
          <a:off x="203490" y="3015111"/>
          <a:ext cx="520744" cy="525008"/>
        </a:xfrm>
        <a:prstGeom prst="ellipse">
          <a:avLst/>
        </a:prstGeom>
        <a:blipFill rotWithShape="1">
          <a:blip xmlns:r="http://schemas.openxmlformats.org/officeDocument/2006/relationships" r:embed="rId4"/>
          <a:srcRect/>
          <a:stretch>
            <a:fillRect l="-8000" r="-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4DD056-39A8-418E-851F-BAC5355D780E}">
      <dsp:nvSpPr>
        <dsp:cNvPr id="0" name=""/>
        <dsp:cNvSpPr/>
      </dsp:nvSpPr>
      <dsp:spPr>
        <a:xfrm>
          <a:off x="3430570" y="2289194"/>
          <a:ext cx="1792024" cy="426420"/>
        </a:xfrm>
        <a:custGeom>
          <a:avLst/>
          <a:gdLst/>
          <a:ahLst/>
          <a:cxnLst/>
          <a:rect l="0" t="0" r="0" b="0"/>
          <a:pathLst>
            <a:path>
              <a:moveTo>
                <a:pt x="0" y="0"/>
              </a:moveTo>
              <a:lnTo>
                <a:pt x="0" y="290593"/>
              </a:lnTo>
              <a:lnTo>
                <a:pt x="1792024" y="290593"/>
              </a:lnTo>
              <a:lnTo>
                <a:pt x="1792024" y="42642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86EE6BC-CB8D-4DFD-9BB8-4EFE3AC08793}">
      <dsp:nvSpPr>
        <dsp:cNvPr id="0" name=""/>
        <dsp:cNvSpPr/>
      </dsp:nvSpPr>
      <dsp:spPr>
        <a:xfrm>
          <a:off x="3384850" y="2289194"/>
          <a:ext cx="91440" cy="426420"/>
        </a:xfrm>
        <a:custGeom>
          <a:avLst/>
          <a:gdLst/>
          <a:ahLst/>
          <a:cxnLst/>
          <a:rect l="0" t="0" r="0" b="0"/>
          <a:pathLst>
            <a:path>
              <a:moveTo>
                <a:pt x="45720" y="0"/>
              </a:moveTo>
              <a:lnTo>
                <a:pt x="45720" y="42642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609EE37-822B-4FFC-A8CB-4003A41797EF}">
      <dsp:nvSpPr>
        <dsp:cNvPr id="0" name=""/>
        <dsp:cNvSpPr/>
      </dsp:nvSpPr>
      <dsp:spPr>
        <a:xfrm>
          <a:off x="1638545" y="2289194"/>
          <a:ext cx="1792024" cy="426420"/>
        </a:xfrm>
        <a:custGeom>
          <a:avLst/>
          <a:gdLst/>
          <a:ahLst/>
          <a:cxnLst/>
          <a:rect l="0" t="0" r="0" b="0"/>
          <a:pathLst>
            <a:path>
              <a:moveTo>
                <a:pt x="1792024" y="0"/>
              </a:moveTo>
              <a:lnTo>
                <a:pt x="1792024" y="290593"/>
              </a:lnTo>
              <a:lnTo>
                <a:pt x="0" y="290593"/>
              </a:lnTo>
              <a:lnTo>
                <a:pt x="0" y="42642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2278E97-815A-4EAB-8C50-F25180B4BAEC}">
      <dsp:nvSpPr>
        <dsp:cNvPr id="0" name=""/>
        <dsp:cNvSpPr/>
      </dsp:nvSpPr>
      <dsp:spPr>
        <a:xfrm>
          <a:off x="3384850" y="931735"/>
          <a:ext cx="91440" cy="426420"/>
        </a:xfrm>
        <a:custGeom>
          <a:avLst/>
          <a:gdLst/>
          <a:ahLst/>
          <a:cxnLst/>
          <a:rect l="0" t="0" r="0" b="0"/>
          <a:pathLst>
            <a:path>
              <a:moveTo>
                <a:pt x="45720" y="0"/>
              </a:moveTo>
              <a:lnTo>
                <a:pt x="45720" y="42642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C3A754-8613-40BF-B115-B2C14E311E57}">
      <dsp:nvSpPr>
        <dsp:cNvPr id="0" name=""/>
        <dsp:cNvSpPr/>
      </dsp:nvSpPr>
      <dsp:spPr>
        <a:xfrm>
          <a:off x="1956663" y="697"/>
          <a:ext cx="2947814" cy="9310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011DDF-1BD6-4478-90D7-68FD082F956A}">
      <dsp:nvSpPr>
        <dsp:cNvPr id="0" name=""/>
        <dsp:cNvSpPr/>
      </dsp:nvSpPr>
      <dsp:spPr>
        <a:xfrm>
          <a:off x="2119574" y="155463"/>
          <a:ext cx="2947814" cy="9310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 RCC with Primary Tumor and Mets</a:t>
          </a:r>
        </a:p>
      </dsp:txBody>
      <dsp:txXfrm>
        <a:off x="2146843" y="182732"/>
        <a:ext cx="2893276" cy="876500"/>
      </dsp:txXfrm>
    </dsp:sp>
    <dsp:sp modelId="{9D7EC359-A593-4172-B693-5A0E739A8044}">
      <dsp:nvSpPr>
        <dsp:cNvPr id="0" name=""/>
        <dsp:cNvSpPr/>
      </dsp:nvSpPr>
      <dsp:spPr>
        <a:xfrm>
          <a:off x="1445933" y="1358156"/>
          <a:ext cx="3969273" cy="9310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5A093B-6384-4F83-AEE5-518DC8FA642C}">
      <dsp:nvSpPr>
        <dsp:cNvPr id="0" name=""/>
        <dsp:cNvSpPr/>
      </dsp:nvSpPr>
      <dsp:spPr>
        <a:xfrm>
          <a:off x="1608844" y="1512922"/>
          <a:ext cx="3969273" cy="9310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Start on I-O based regimen</a:t>
          </a:r>
        </a:p>
        <a:p>
          <a:pPr marL="0" lvl="0" indent="0" algn="ctr" defTabSz="444500">
            <a:lnSpc>
              <a:spcPct val="90000"/>
            </a:lnSpc>
            <a:spcBef>
              <a:spcPct val="0"/>
            </a:spcBef>
            <a:spcAft>
              <a:spcPct val="35000"/>
            </a:spcAft>
            <a:buNone/>
          </a:pPr>
          <a:r>
            <a:rPr lang="en-US" sz="1000" kern="1200"/>
            <a:t>Any of the 3 FDA approved regimens are permitted</a:t>
          </a:r>
        </a:p>
        <a:p>
          <a:pPr marL="0" lvl="0" indent="0" algn="ctr" defTabSz="444500">
            <a:lnSpc>
              <a:spcPct val="90000"/>
            </a:lnSpc>
            <a:spcBef>
              <a:spcPct val="0"/>
            </a:spcBef>
            <a:spcAft>
              <a:spcPct val="35000"/>
            </a:spcAft>
            <a:buNone/>
          </a:pPr>
          <a:r>
            <a:rPr lang="en-US" sz="1000" kern="1200"/>
            <a:t>12-16 week scan for response assessment</a:t>
          </a:r>
        </a:p>
        <a:p>
          <a:pPr marL="0" lvl="0" indent="0" algn="ctr" defTabSz="444500">
            <a:lnSpc>
              <a:spcPct val="90000"/>
            </a:lnSpc>
            <a:spcBef>
              <a:spcPct val="0"/>
            </a:spcBef>
            <a:spcAft>
              <a:spcPct val="35000"/>
            </a:spcAft>
            <a:buNone/>
          </a:pPr>
          <a:r>
            <a:rPr lang="en-US" sz="1000" kern="1200"/>
            <a:t>Randomize patient if PR or SD</a:t>
          </a:r>
        </a:p>
      </dsp:txBody>
      <dsp:txXfrm>
        <a:off x="1636113" y="1540191"/>
        <a:ext cx="3914735" cy="876500"/>
      </dsp:txXfrm>
    </dsp:sp>
    <dsp:sp modelId="{D95BECF3-B463-4D25-8C12-D9AD7B4B7121}">
      <dsp:nvSpPr>
        <dsp:cNvPr id="0" name=""/>
        <dsp:cNvSpPr/>
      </dsp:nvSpPr>
      <dsp:spPr>
        <a:xfrm>
          <a:off x="905444" y="2715615"/>
          <a:ext cx="1466202" cy="9310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DAF166-ECB3-43A2-ADA3-D6DD432BC277}">
      <dsp:nvSpPr>
        <dsp:cNvPr id="0" name=""/>
        <dsp:cNvSpPr/>
      </dsp:nvSpPr>
      <dsp:spPr>
        <a:xfrm>
          <a:off x="1068355" y="2870381"/>
          <a:ext cx="1466202" cy="9310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Continue systemic therapy</a:t>
          </a:r>
        </a:p>
      </dsp:txBody>
      <dsp:txXfrm>
        <a:off x="1095624" y="2897650"/>
        <a:ext cx="1411664" cy="876500"/>
      </dsp:txXfrm>
    </dsp:sp>
    <dsp:sp modelId="{D3697611-B589-496A-8847-97CA497B2F07}">
      <dsp:nvSpPr>
        <dsp:cNvPr id="0" name=""/>
        <dsp:cNvSpPr/>
      </dsp:nvSpPr>
      <dsp:spPr>
        <a:xfrm>
          <a:off x="2697469" y="2715615"/>
          <a:ext cx="1466202" cy="9310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61AD33-0255-4C64-AF34-5C83A25E49C6}">
      <dsp:nvSpPr>
        <dsp:cNvPr id="0" name=""/>
        <dsp:cNvSpPr/>
      </dsp:nvSpPr>
      <dsp:spPr>
        <a:xfrm>
          <a:off x="2860380" y="2870381"/>
          <a:ext cx="1466202" cy="9310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Nephrectomy followed by continued systemic immune therapy</a:t>
          </a:r>
        </a:p>
      </dsp:txBody>
      <dsp:txXfrm>
        <a:off x="2887649" y="2897650"/>
        <a:ext cx="1411664" cy="876500"/>
      </dsp:txXfrm>
    </dsp:sp>
    <dsp:sp modelId="{A50F0321-F831-49D2-AC1A-7D55A92C26DC}">
      <dsp:nvSpPr>
        <dsp:cNvPr id="0" name=""/>
        <dsp:cNvSpPr/>
      </dsp:nvSpPr>
      <dsp:spPr>
        <a:xfrm>
          <a:off x="4489494" y="2715615"/>
          <a:ext cx="1466202" cy="9310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A4FF54-22B3-4650-A988-C3B9246E4213}">
      <dsp:nvSpPr>
        <dsp:cNvPr id="0" name=""/>
        <dsp:cNvSpPr/>
      </dsp:nvSpPr>
      <dsp:spPr>
        <a:xfrm>
          <a:off x="4652405" y="2870381"/>
          <a:ext cx="1466202" cy="9310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solidFill>
                <a:srgbClr val="FF0000"/>
              </a:solidFill>
            </a:rPr>
            <a:t>CR in primary or  Rapid symptomatic progression:</a:t>
          </a:r>
        </a:p>
        <a:p>
          <a:pPr marL="0" lvl="0" indent="0" algn="ctr" defTabSz="444500">
            <a:lnSpc>
              <a:spcPct val="90000"/>
            </a:lnSpc>
            <a:spcBef>
              <a:spcPct val="0"/>
            </a:spcBef>
            <a:spcAft>
              <a:spcPct val="35000"/>
            </a:spcAft>
            <a:buNone/>
          </a:pPr>
          <a:r>
            <a:rPr lang="en-US" sz="1000" b="1" kern="1200">
              <a:solidFill>
                <a:srgbClr val="FF0000"/>
              </a:solidFill>
            </a:rPr>
            <a:t>Not eligible for randomization</a:t>
          </a:r>
        </a:p>
      </dsp:txBody>
      <dsp:txXfrm>
        <a:off x="4679674" y="2897650"/>
        <a:ext cx="1411664" cy="876500"/>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7261D6C-14C5-3A44-8E3A-4D465321ED47}" type="datetimeFigureOut">
              <a:rPr lang="en-US" smtClean="0"/>
              <a:t>6/22/2023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EA34FCD-2836-494B-A704-E09BD8379176}" type="slidenum">
              <a:rPr lang="en-US" smtClean="0"/>
              <a:t>‹#›</a:t>
            </a:fld>
            <a:endParaRPr lang="en-US"/>
          </a:p>
        </p:txBody>
      </p:sp>
    </p:spTree>
    <p:extLst>
      <p:ext uri="{BB962C8B-B14F-4D97-AF65-F5344CB8AC3E}">
        <p14:creationId xmlns:p14="http://schemas.microsoft.com/office/powerpoint/2010/main" val="16288014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E80E03-59A3-E642-9C0D-E919381BCDC5}" type="datetimeFigureOut">
              <a:rPr lang="en-US" smtClean="0"/>
              <a:t>6/22/2023</a:t>
            </a:fld>
            <a:endParaRPr lang="en-US"/>
          </a:p>
        </p:txBody>
      </p:sp>
      <p:sp>
        <p:nvSpPr>
          <p:cNvPr id="4" name="Slide Image Placeholder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A96171-A15F-AF4E-B7C5-E1453CAAF64D}"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A96171-A15F-AF4E-B7C5-E1453CAAF64D}" type="slidenum">
              <a:rPr lang="en-US" smtClean="0"/>
              <a:t>1</a:t>
            </a:fld>
            <a:endParaRPr lang="en-US"/>
          </a:p>
        </p:txBody>
      </p:sp>
    </p:spTree>
    <p:extLst>
      <p:ext uri="{BB962C8B-B14F-4D97-AF65-F5344CB8AC3E}">
        <p14:creationId xmlns:p14="http://schemas.microsoft.com/office/powerpoint/2010/main" val="1682468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7FAAB71C-3376-41BE-815B-8504D0DEDA40}"/>
              </a:ext>
            </a:extLst>
          </p:cNvPr>
          <p:cNvSpPr>
            <a:spLocks noGrp="1" noRot="1" noChangeAspect="1" noTextEdit="1"/>
          </p:cNvSpPr>
          <p:nvPr>
            <p:ph type="sldImg"/>
          </p:nvPr>
        </p:nvSpPr>
        <p:spPr bwMode="auto">
          <a:xfrm>
            <a:off x="688975" y="1143000"/>
            <a:ext cx="548005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a:extLst>
              <a:ext uri="{FF2B5EF4-FFF2-40B4-BE49-F238E27FC236}">
                <a16:creationId xmlns:a16="http://schemas.microsoft.com/office/drawing/2014/main" id="{89C9E19B-465F-4361-BE4B-17BC2B8FA4A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914400" lvl="2" indent="0">
              <a:buFontTx/>
              <a:buNone/>
            </a:pPr>
            <a:endParaRPr lang="en-US" altLang="en-US"/>
          </a:p>
        </p:txBody>
      </p:sp>
      <p:sp>
        <p:nvSpPr>
          <p:cNvPr id="120836" name="Slide Number Placeholder 3">
            <a:extLst>
              <a:ext uri="{FF2B5EF4-FFF2-40B4-BE49-F238E27FC236}">
                <a16:creationId xmlns:a16="http://schemas.microsoft.com/office/drawing/2014/main" id="{60DD0B27-5173-48D9-B3BD-49FD907421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baseline="30000">
                <a:solidFill>
                  <a:srgbClr val="000000"/>
                </a:solidFill>
                <a:latin typeface="Arial" panose="020B0604020202020204" pitchFamily="34" charset="0"/>
              </a:defRPr>
            </a:lvl1pPr>
            <a:lvl2pPr marL="742950" indent="-285750">
              <a:defRPr sz="1900" baseline="30000">
                <a:solidFill>
                  <a:srgbClr val="000000"/>
                </a:solidFill>
                <a:latin typeface="Arial" panose="020B0604020202020204" pitchFamily="34" charset="0"/>
              </a:defRPr>
            </a:lvl2pPr>
            <a:lvl3pPr marL="1143000" indent="-228600">
              <a:defRPr sz="1900" baseline="30000">
                <a:solidFill>
                  <a:srgbClr val="000000"/>
                </a:solidFill>
                <a:latin typeface="Arial" panose="020B0604020202020204" pitchFamily="34" charset="0"/>
              </a:defRPr>
            </a:lvl3pPr>
            <a:lvl4pPr marL="1600200" indent="-228600">
              <a:defRPr sz="1900" baseline="30000">
                <a:solidFill>
                  <a:srgbClr val="000000"/>
                </a:solidFill>
                <a:latin typeface="Arial" panose="020B0604020202020204" pitchFamily="34" charset="0"/>
              </a:defRPr>
            </a:lvl4pPr>
            <a:lvl5pPr marL="2057400" indent="-228600">
              <a:defRPr sz="1900" baseline="30000">
                <a:solidFill>
                  <a:srgbClr val="000000"/>
                </a:solidFill>
                <a:latin typeface="Arial" panose="020B0604020202020204" pitchFamily="34" charset="0"/>
              </a:defRPr>
            </a:lvl5pPr>
            <a:lvl6pPr marL="2514600" indent="-228600" eaLnBrk="0" fontAlgn="base" hangingPunct="0">
              <a:spcBef>
                <a:spcPct val="0"/>
              </a:spcBef>
              <a:spcAft>
                <a:spcPct val="0"/>
              </a:spcAft>
              <a:defRPr sz="1900" baseline="30000">
                <a:solidFill>
                  <a:srgbClr val="000000"/>
                </a:solidFill>
                <a:latin typeface="Arial" panose="020B0604020202020204" pitchFamily="34" charset="0"/>
              </a:defRPr>
            </a:lvl6pPr>
            <a:lvl7pPr marL="2971800" indent="-228600" eaLnBrk="0" fontAlgn="base" hangingPunct="0">
              <a:spcBef>
                <a:spcPct val="0"/>
              </a:spcBef>
              <a:spcAft>
                <a:spcPct val="0"/>
              </a:spcAft>
              <a:defRPr sz="1900" baseline="30000">
                <a:solidFill>
                  <a:srgbClr val="000000"/>
                </a:solidFill>
                <a:latin typeface="Arial" panose="020B0604020202020204" pitchFamily="34" charset="0"/>
              </a:defRPr>
            </a:lvl7pPr>
            <a:lvl8pPr marL="3429000" indent="-228600" eaLnBrk="0" fontAlgn="base" hangingPunct="0">
              <a:spcBef>
                <a:spcPct val="0"/>
              </a:spcBef>
              <a:spcAft>
                <a:spcPct val="0"/>
              </a:spcAft>
              <a:defRPr sz="1900" baseline="30000">
                <a:solidFill>
                  <a:srgbClr val="000000"/>
                </a:solidFill>
                <a:latin typeface="Arial" panose="020B0604020202020204" pitchFamily="34" charset="0"/>
              </a:defRPr>
            </a:lvl8pPr>
            <a:lvl9pPr marL="3886200" indent="-228600" eaLnBrk="0" fontAlgn="base" hangingPunct="0">
              <a:spcBef>
                <a:spcPct val="0"/>
              </a:spcBef>
              <a:spcAft>
                <a:spcPct val="0"/>
              </a:spcAft>
              <a:defRPr sz="1900" baseline="30000">
                <a:solidFill>
                  <a:srgbClr val="000000"/>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418942A-42CD-4ED7-B1ED-4FE09831A7D7}" type="slidenum">
              <a:rPr kumimoji="0" lang="en-US" altLang="en-US" sz="1200" b="0" i="0" u="none" strike="noStrike" kern="1200" cap="none" spc="0" normalizeH="0" baseline="30000" noProof="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200" b="0" i="0" u="none" strike="noStrike" kern="1200" cap="none" spc="0" normalizeH="0" baseline="3000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96292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sz="1200" b="1" kern="1200" err="1">
                <a:solidFill>
                  <a:schemeClr val="tx1"/>
                </a:solidFill>
                <a:effectLst/>
                <a:latin typeface="+mn-lt"/>
                <a:ea typeface="+mn-ea"/>
                <a:cs typeface="+mn-cs"/>
              </a:rPr>
              <a:t>PROpel</a:t>
            </a:r>
            <a:r>
              <a:rPr lang="en-US" sz="1200" b="1" kern="1200">
                <a:solidFill>
                  <a:schemeClr val="tx1"/>
                </a:solidFill>
                <a:effectLst/>
                <a:latin typeface="+mn-lt"/>
                <a:ea typeface="+mn-ea"/>
                <a:cs typeface="+mn-cs"/>
              </a:rPr>
              <a:t> </a:t>
            </a:r>
            <a:r>
              <a:rPr lang="en-US" sz="1200" kern="1200">
                <a:solidFill>
                  <a:schemeClr val="tx1"/>
                </a:solidFill>
                <a:effectLst/>
                <a:latin typeface="+mn-lt"/>
                <a:ea typeface="+mn-ea"/>
                <a:cs typeface="+mn-cs"/>
              </a:rPr>
              <a:t>is a randomized phase III trial</a:t>
            </a:r>
            <a:r>
              <a:rPr lang="en-US" sz="1200" b="1" kern="1200">
                <a:solidFill>
                  <a:schemeClr val="tx1"/>
                </a:solidFill>
                <a:effectLst/>
                <a:latin typeface="+mn-lt"/>
                <a:ea typeface="+mn-ea"/>
                <a:cs typeface="+mn-cs"/>
              </a:rPr>
              <a:t> evaluating the efficacy and safety of olaparib + abiraterone versus placebo</a:t>
            </a:r>
            <a:r>
              <a:rPr lang="en-US" sz="1200" kern="1200">
                <a:solidFill>
                  <a:schemeClr val="tx1"/>
                </a:solidFill>
                <a:effectLst/>
                <a:latin typeface="+mn-lt"/>
                <a:ea typeface="+mn-ea"/>
                <a:cs typeface="+mn-cs"/>
              </a:rPr>
              <a:t> </a:t>
            </a:r>
            <a:r>
              <a:rPr lang="en-US" sz="1200" b="1" kern="1200">
                <a:solidFill>
                  <a:schemeClr val="tx1"/>
                </a:solidFill>
                <a:effectLst/>
                <a:latin typeface="+mn-lt"/>
                <a:ea typeface="+mn-ea"/>
                <a:cs typeface="+mn-cs"/>
              </a:rPr>
              <a:t>+ abiraterone</a:t>
            </a:r>
            <a:r>
              <a:rPr lang="en-US" sz="1200" kern="1200">
                <a:solidFill>
                  <a:schemeClr val="tx1"/>
                </a:solidFill>
                <a:effectLst/>
                <a:latin typeface="+mn-lt"/>
                <a:ea typeface="+mn-ea"/>
                <a:cs typeface="+mn-cs"/>
              </a:rPr>
              <a:t> in the first-line metastatic castration-resistant prostate cancer (mCRPC) setting.  Docetaxel therapy was allowed if given in the metastatic castration-sensitive prostate cancer setting. Enrollment in this study was independent of defects in the homologous recombination repair pathway. The primary endpoint was </a:t>
            </a:r>
            <a:r>
              <a:rPr lang="en-US" sz="1200" b="1" kern="1200">
                <a:solidFill>
                  <a:schemeClr val="tx1"/>
                </a:solidFill>
                <a:effectLst/>
                <a:latin typeface="+mn-lt"/>
                <a:ea typeface="+mn-ea"/>
                <a:cs typeface="+mn-cs"/>
              </a:rPr>
              <a:t>investigator-assessed radiographic Progression-Free Survival (rPFS)</a:t>
            </a:r>
            <a:r>
              <a:rPr lang="en-US" sz="1200" kern="1200">
                <a:solidFill>
                  <a:schemeClr val="tx1"/>
                </a:solidFill>
                <a:effectLst/>
                <a:latin typeface="+mn-lt"/>
                <a:ea typeface="+mn-ea"/>
                <a:cs typeface="+mn-cs"/>
              </a:rPr>
              <a:t> with multiple secondary endpoints, including overall survival (OS) and safety. A total of 796 patients were randomized to </a:t>
            </a:r>
            <a:r>
              <a:rPr lang="en-US" sz="1200" b="1" kern="1200">
                <a:solidFill>
                  <a:schemeClr val="tx1"/>
                </a:solidFill>
                <a:effectLst/>
                <a:latin typeface="+mn-lt"/>
                <a:ea typeface="+mn-ea"/>
                <a:cs typeface="+mn-cs"/>
              </a:rPr>
              <a:t>olaparib + abiraterone (n=399) or placebo + abiraterone (n=397)</a:t>
            </a:r>
            <a:r>
              <a:rPr lang="en-US" sz="1200" kern="1200">
                <a:solidFill>
                  <a:schemeClr val="tx1"/>
                </a:solidFill>
                <a:effectLst/>
                <a:latin typeface="+mn-lt"/>
                <a:ea typeface="+mn-ea"/>
                <a:cs typeface="+mn-cs"/>
              </a:rPr>
              <a:t>. Baseline characteristics were well-balanced between treatment arms including HRR mutation status.</a:t>
            </a:r>
            <a:endParaRPr lang="en-US"/>
          </a:p>
        </p:txBody>
      </p:sp>
      <p:sp>
        <p:nvSpPr>
          <p:cNvPr id="4" name="Slide Number Placeholder 3"/>
          <p:cNvSpPr>
            <a:spLocks noGrp="1"/>
          </p:cNvSpPr>
          <p:nvPr>
            <p:ph type="sldNum" sz="quarter" idx="5"/>
          </p:nvPr>
        </p:nvSpPr>
        <p:spPr/>
        <p:txBody>
          <a:bodyPr/>
          <a:lstStyle/>
          <a:p>
            <a:fld id="{2C8A38DF-6C33-40B9-8998-8C037513C6BB}" type="slidenum">
              <a:rPr lang="en-CA" smtClean="0"/>
              <a:t>32</a:t>
            </a:fld>
            <a:endParaRPr lang="en-CA"/>
          </a:p>
        </p:txBody>
      </p:sp>
    </p:spTree>
    <p:extLst>
      <p:ext uri="{BB962C8B-B14F-4D97-AF65-F5344CB8AC3E}">
        <p14:creationId xmlns:p14="http://schemas.microsoft.com/office/powerpoint/2010/main" val="1953614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At the pre-planned interim analysis, results show the trial met its primary endpoint with a significant improvement in rPFS for all patients receiving </a:t>
            </a:r>
            <a:r>
              <a:rPr lang="en-US" sz="1200" b="1" kern="1200">
                <a:solidFill>
                  <a:schemeClr val="tx1"/>
                </a:solidFill>
                <a:effectLst/>
                <a:latin typeface="+mn-lt"/>
                <a:ea typeface="+mn-ea"/>
                <a:cs typeface="+mn-cs"/>
              </a:rPr>
              <a:t>olaparib + abiraterone versus placebo</a:t>
            </a:r>
            <a:r>
              <a:rPr lang="en-US" sz="1200" kern="1200">
                <a:solidFill>
                  <a:schemeClr val="tx1"/>
                </a:solidFill>
                <a:effectLst/>
                <a:latin typeface="+mn-lt"/>
                <a:ea typeface="+mn-ea"/>
                <a:cs typeface="+mn-cs"/>
              </a:rPr>
              <a:t> </a:t>
            </a:r>
            <a:r>
              <a:rPr lang="en-US" sz="1200" b="1" kern="1200">
                <a:solidFill>
                  <a:schemeClr val="tx1"/>
                </a:solidFill>
                <a:effectLst/>
                <a:latin typeface="+mn-lt"/>
                <a:ea typeface="+mn-ea"/>
                <a:cs typeface="+mn-cs"/>
              </a:rPr>
              <a:t>+ abiraterone</a:t>
            </a:r>
            <a:r>
              <a:rPr lang="en-US" sz="1200" kern="1200">
                <a:solidFill>
                  <a:schemeClr val="tx1"/>
                </a:solidFill>
                <a:effectLst/>
                <a:latin typeface="+mn-lt"/>
                <a:ea typeface="+mn-ea"/>
                <a:cs typeface="+mn-cs"/>
              </a:rPr>
              <a:t> regardless of the presence of homologous recombination repair gene mutations. Median rPFS was 24.8 vs 16.6 months for patients receiving </a:t>
            </a:r>
            <a:r>
              <a:rPr lang="en-US" sz="1200" b="1" kern="1200">
                <a:solidFill>
                  <a:schemeClr val="tx1"/>
                </a:solidFill>
                <a:effectLst/>
                <a:latin typeface="+mn-lt"/>
                <a:ea typeface="+mn-ea"/>
                <a:cs typeface="+mn-cs"/>
              </a:rPr>
              <a:t>olaparib + abiraterone versus placebo</a:t>
            </a:r>
            <a:r>
              <a:rPr lang="en-US" sz="1200" kern="1200">
                <a:solidFill>
                  <a:schemeClr val="tx1"/>
                </a:solidFill>
                <a:effectLst/>
                <a:latin typeface="+mn-lt"/>
                <a:ea typeface="+mn-ea"/>
                <a:cs typeface="+mn-cs"/>
              </a:rPr>
              <a:t> </a:t>
            </a:r>
            <a:r>
              <a:rPr lang="en-US" sz="1200" b="1" kern="1200">
                <a:solidFill>
                  <a:schemeClr val="tx1"/>
                </a:solidFill>
                <a:effectLst/>
                <a:latin typeface="+mn-lt"/>
                <a:ea typeface="+mn-ea"/>
                <a:cs typeface="+mn-cs"/>
              </a:rPr>
              <a:t>+ abiraterone</a:t>
            </a:r>
            <a:r>
              <a:rPr lang="en-US" sz="1200" kern="1200">
                <a:solidFill>
                  <a:schemeClr val="tx1"/>
                </a:solidFill>
                <a:effectLst/>
                <a:latin typeface="+mn-lt"/>
                <a:ea typeface="+mn-ea"/>
                <a:cs typeface="+mn-cs"/>
              </a:rPr>
              <a:t> respectively, and a hazard ratio of 0.66, 95% confidence interval 0.54–0.81 and a  </a:t>
            </a:r>
            <a:r>
              <a:rPr lang="en-US" sz="1200" i="1" kern="1200">
                <a:solidFill>
                  <a:schemeClr val="tx1"/>
                </a:solidFill>
                <a:effectLst/>
                <a:latin typeface="+mn-lt"/>
                <a:ea typeface="+mn-ea"/>
                <a:cs typeface="+mn-cs"/>
              </a:rPr>
              <a:t>P value </a:t>
            </a:r>
            <a:r>
              <a:rPr lang="en-US" sz="1200" kern="1200">
                <a:solidFill>
                  <a:schemeClr val="tx1"/>
                </a:solidFill>
                <a:effectLst/>
                <a:latin typeface="+mn-lt"/>
                <a:ea typeface="+mn-ea"/>
                <a:cs typeface="+mn-cs"/>
              </a:rPr>
              <a:t>&lt;0.0001, which translates into a 34% reduction in the risk of progression or death. </a:t>
            </a:r>
            <a:endParaRPr lang="en-US"/>
          </a:p>
        </p:txBody>
      </p:sp>
      <p:sp>
        <p:nvSpPr>
          <p:cNvPr id="4" name="Slide Number Placeholder 3"/>
          <p:cNvSpPr>
            <a:spLocks noGrp="1"/>
          </p:cNvSpPr>
          <p:nvPr>
            <p:ph type="sldNum" sz="quarter" idx="5"/>
          </p:nvPr>
        </p:nvSpPr>
        <p:spPr/>
        <p:txBody>
          <a:bodyPr/>
          <a:lstStyle/>
          <a:p>
            <a:fld id="{2C8A38DF-6C33-40B9-8998-8C037513C6BB}" type="slidenum">
              <a:rPr lang="en-CA" smtClean="0"/>
              <a:t>34</a:t>
            </a:fld>
            <a:endParaRPr lang="en-CA"/>
          </a:p>
        </p:txBody>
      </p:sp>
    </p:spTree>
    <p:extLst>
      <p:ext uri="{BB962C8B-B14F-4D97-AF65-F5344CB8AC3E}">
        <p14:creationId xmlns:p14="http://schemas.microsoft.com/office/powerpoint/2010/main" val="3384835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It is interesting that even patients deemed negative for homologous recombination repair gene mutations showed significant improvement in rPFS when treated with </a:t>
            </a:r>
            <a:r>
              <a:rPr lang="en-US" sz="1200" b="1" kern="1200">
                <a:solidFill>
                  <a:schemeClr val="tx1"/>
                </a:solidFill>
                <a:effectLst/>
                <a:latin typeface="+mn-lt"/>
                <a:ea typeface="+mn-ea"/>
                <a:cs typeface="+mn-cs"/>
              </a:rPr>
              <a:t>olaparib + abiraterone versus placebo</a:t>
            </a:r>
            <a:r>
              <a:rPr lang="en-US" sz="1200" kern="1200">
                <a:solidFill>
                  <a:schemeClr val="tx1"/>
                </a:solidFill>
                <a:effectLst/>
                <a:latin typeface="+mn-lt"/>
                <a:ea typeface="+mn-ea"/>
                <a:cs typeface="+mn-cs"/>
              </a:rPr>
              <a:t> </a:t>
            </a:r>
            <a:r>
              <a:rPr lang="en-US" sz="1200" b="1" kern="1200">
                <a:solidFill>
                  <a:schemeClr val="tx1"/>
                </a:solidFill>
                <a:effectLst/>
                <a:latin typeface="+mn-lt"/>
                <a:ea typeface="+mn-ea"/>
                <a:cs typeface="+mn-cs"/>
              </a:rPr>
              <a:t>+ abiraterone. </a:t>
            </a:r>
            <a:r>
              <a:rPr lang="en-US" sz="1200" kern="1200">
                <a:solidFill>
                  <a:schemeClr val="tx1"/>
                </a:solidFill>
                <a:effectLst/>
                <a:latin typeface="+mn-lt"/>
                <a:ea typeface="+mn-ea"/>
                <a:cs typeface="+mn-cs"/>
              </a:rPr>
              <a:t>It is important to note that, based on what was mentioned in the abstract,  homologous recombination repair gene mutations were evaluated by cfDNA testing. This is notable for a reason. The levels of </a:t>
            </a:r>
            <a:r>
              <a:rPr lang="en-US" sz="1200" kern="1200" err="1">
                <a:solidFill>
                  <a:schemeClr val="tx1"/>
                </a:solidFill>
                <a:effectLst/>
                <a:latin typeface="+mn-lt"/>
                <a:ea typeface="+mn-ea"/>
                <a:cs typeface="+mn-cs"/>
              </a:rPr>
              <a:t>ctDNA</a:t>
            </a:r>
            <a:r>
              <a:rPr lang="en-US" sz="1200" kern="1200">
                <a:solidFill>
                  <a:schemeClr val="tx1"/>
                </a:solidFill>
                <a:effectLst/>
                <a:latin typeface="+mn-lt"/>
                <a:ea typeface="+mn-ea"/>
                <a:cs typeface="+mn-cs"/>
              </a:rPr>
              <a:t> present in the cfDNA  can affect sensitivity for detection of homologous recombination repair gene mutations, especially in the case of copy number gene loss. In the first-line mCRPC setting this fraction may be especially low. If this is true, it is possible that some of the HRR positive patients were falsely determined to be HRR negative by the </a:t>
            </a:r>
            <a:r>
              <a:rPr lang="en-US" sz="1200" kern="1200" err="1">
                <a:solidFill>
                  <a:schemeClr val="tx1"/>
                </a:solidFill>
                <a:effectLst/>
                <a:latin typeface="+mn-lt"/>
                <a:ea typeface="+mn-ea"/>
                <a:cs typeface="+mn-cs"/>
              </a:rPr>
              <a:t>ctDNA</a:t>
            </a:r>
            <a:r>
              <a:rPr lang="en-US" sz="1200" kern="1200">
                <a:solidFill>
                  <a:schemeClr val="tx1"/>
                </a:solidFill>
                <a:effectLst/>
                <a:latin typeface="+mn-lt"/>
                <a:ea typeface="+mn-ea"/>
                <a:cs typeface="+mn-cs"/>
              </a:rPr>
              <a:t> testing, and included among the HRR negative patients. Based on the current results, there is no doubt that the combination of </a:t>
            </a:r>
            <a:r>
              <a:rPr lang="en-US" sz="1200" b="1" kern="1200">
                <a:solidFill>
                  <a:schemeClr val="tx1"/>
                </a:solidFill>
                <a:effectLst/>
                <a:latin typeface="+mn-lt"/>
                <a:ea typeface="+mn-ea"/>
                <a:cs typeface="+mn-cs"/>
              </a:rPr>
              <a:t>olaparib + abiraterone </a:t>
            </a:r>
            <a:r>
              <a:rPr lang="en-US" sz="1200" kern="1200">
                <a:solidFill>
                  <a:schemeClr val="tx1"/>
                </a:solidFill>
                <a:effectLst/>
                <a:latin typeface="+mn-lt"/>
                <a:ea typeface="+mn-ea"/>
                <a:cs typeface="+mn-cs"/>
              </a:rPr>
              <a:t>was effective in improving survival outcomes in the patient population studied in this trial. The survival benefit was more pronounced in the patients that were homologous recombination repair mutation positive versus not, but benefit was observed in both groups. </a:t>
            </a:r>
            <a:endParaRPr lang="en-US"/>
          </a:p>
        </p:txBody>
      </p:sp>
      <p:sp>
        <p:nvSpPr>
          <p:cNvPr id="4" name="Slide Number Placeholder 3"/>
          <p:cNvSpPr>
            <a:spLocks noGrp="1"/>
          </p:cNvSpPr>
          <p:nvPr>
            <p:ph type="sldNum" sz="quarter" idx="5"/>
          </p:nvPr>
        </p:nvSpPr>
        <p:spPr/>
        <p:txBody>
          <a:bodyPr/>
          <a:lstStyle/>
          <a:p>
            <a:fld id="{2C8A38DF-6C33-40B9-8998-8C037513C6BB}" type="slidenum">
              <a:rPr lang="en-CA" smtClean="0"/>
              <a:t>37</a:t>
            </a:fld>
            <a:endParaRPr lang="en-CA"/>
          </a:p>
        </p:txBody>
      </p:sp>
    </p:spTree>
    <p:extLst>
      <p:ext uri="{BB962C8B-B14F-4D97-AF65-F5344CB8AC3E}">
        <p14:creationId xmlns:p14="http://schemas.microsoft.com/office/powerpoint/2010/main" val="31779682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E6D011-6963-4ECA-91C2-A275A0263B14}" type="slidenum">
              <a:rPr lang="en-US" smtClean="0"/>
              <a:t>38</a:t>
            </a:fld>
            <a:endParaRPr lang="en-US"/>
          </a:p>
        </p:txBody>
      </p:sp>
    </p:spTree>
    <p:extLst>
      <p:ext uri="{BB962C8B-B14F-4D97-AF65-F5344CB8AC3E}">
        <p14:creationId xmlns:p14="http://schemas.microsoft.com/office/powerpoint/2010/main" val="65060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Regarding the adverse events, they were what would be expected from the combination of a PARP inhibitor such as olaparib and abiraterone. We saw a higher frequency of all grade events of anemia, fatigue and nausea in the combination arm, while anemia was the only grade 3-4 adverse event observed at a significantly higher frequency in the combination arm. </a:t>
            </a:r>
            <a:endParaRPr lang="en-US"/>
          </a:p>
        </p:txBody>
      </p:sp>
      <p:sp>
        <p:nvSpPr>
          <p:cNvPr id="4" name="Slide Number Placeholder 3"/>
          <p:cNvSpPr>
            <a:spLocks noGrp="1"/>
          </p:cNvSpPr>
          <p:nvPr>
            <p:ph type="sldNum" sz="quarter" idx="5"/>
          </p:nvPr>
        </p:nvSpPr>
        <p:spPr/>
        <p:txBody>
          <a:bodyPr/>
          <a:lstStyle/>
          <a:p>
            <a:fld id="{2C8A38DF-6C33-40B9-8998-8C037513C6BB}" type="slidenum">
              <a:rPr lang="en-CA" smtClean="0"/>
              <a:t>40</a:t>
            </a:fld>
            <a:endParaRPr lang="en-CA"/>
          </a:p>
        </p:txBody>
      </p:sp>
    </p:spTree>
    <p:extLst>
      <p:ext uri="{BB962C8B-B14F-4D97-AF65-F5344CB8AC3E}">
        <p14:creationId xmlns:p14="http://schemas.microsoft.com/office/powerpoint/2010/main" val="25748173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a:t>Health-related quality of life, as determined by the FACT-P assessment, was not affected by the combination therapy.</a:t>
            </a:r>
          </a:p>
        </p:txBody>
      </p:sp>
      <p:sp>
        <p:nvSpPr>
          <p:cNvPr id="4" name="Slide Number Placeholder 3"/>
          <p:cNvSpPr>
            <a:spLocks noGrp="1"/>
          </p:cNvSpPr>
          <p:nvPr>
            <p:ph type="sldNum" sz="quarter" idx="5"/>
          </p:nvPr>
        </p:nvSpPr>
        <p:spPr/>
        <p:txBody>
          <a:bodyPr/>
          <a:lstStyle/>
          <a:p>
            <a:fld id="{2C8A38DF-6C33-40B9-8998-8C037513C6BB}" type="slidenum">
              <a:rPr lang="en-CA" smtClean="0"/>
              <a:t>41</a:t>
            </a:fld>
            <a:endParaRPr lang="en-CA"/>
          </a:p>
        </p:txBody>
      </p:sp>
    </p:spTree>
    <p:extLst>
      <p:ext uri="{BB962C8B-B14F-4D97-AF65-F5344CB8AC3E}">
        <p14:creationId xmlns:p14="http://schemas.microsoft.com/office/powerpoint/2010/main" val="5134743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MAGNITUDE</a:t>
            </a:r>
            <a:r>
              <a:rPr lang="en-US" sz="1200" kern="1200">
                <a:solidFill>
                  <a:schemeClr val="tx1"/>
                </a:solidFill>
                <a:effectLst/>
                <a:latin typeface="+mn-lt"/>
                <a:ea typeface="+mn-ea"/>
                <a:cs typeface="+mn-cs"/>
              </a:rPr>
              <a:t> is a randomized phase III trial</a:t>
            </a:r>
            <a:r>
              <a:rPr lang="en-US" sz="1200" b="1" kern="1200">
                <a:solidFill>
                  <a:schemeClr val="tx1"/>
                </a:solidFill>
                <a:effectLst/>
                <a:latin typeface="+mn-lt"/>
                <a:ea typeface="+mn-ea"/>
                <a:cs typeface="+mn-cs"/>
              </a:rPr>
              <a:t> evaluating the efficacy and safety of niraparib + abiraterone versus placebo</a:t>
            </a:r>
            <a:r>
              <a:rPr lang="en-US" sz="1200" kern="1200">
                <a:solidFill>
                  <a:schemeClr val="tx1"/>
                </a:solidFill>
                <a:effectLst/>
                <a:latin typeface="+mn-lt"/>
                <a:ea typeface="+mn-ea"/>
                <a:cs typeface="+mn-cs"/>
              </a:rPr>
              <a:t> </a:t>
            </a:r>
            <a:r>
              <a:rPr lang="en-US" sz="1200" b="1" kern="1200">
                <a:solidFill>
                  <a:schemeClr val="tx1"/>
                </a:solidFill>
                <a:effectLst/>
                <a:latin typeface="+mn-lt"/>
                <a:ea typeface="+mn-ea"/>
                <a:cs typeface="+mn-cs"/>
              </a:rPr>
              <a:t>+ abiraterone</a:t>
            </a:r>
            <a:r>
              <a:rPr lang="en-US" sz="1200" kern="1200">
                <a:solidFill>
                  <a:schemeClr val="tx1"/>
                </a:solidFill>
                <a:effectLst/>
                <a:latin typeface="+mn-lt"/>
                <a:ea typeface="+mn-ea"/>
                <a:cs typeface="+mn-cs"/>
              </a:rPr>
              <a:t> in the first-line metastatic castration-resistant prostate cancer (mCRPC) setting. Prior taxane in mCSPC or NHT for (</a:t>
            </a:r>
            <a:r>
              <a:rPr lang="en-US" sz="1200" kern="1200" err="1">
                <a:solidFill>
                  <a:schemeClr val="tx1"/>
                </a:solidFill>
                <a:effectLst/>
                <a:latin typeface="+mn-lt"/>
                <a:ea typeface="+mn-ea"/>
                <a:cs typeface="+mn-cs"/>
              </a:rPr>
              <a:t>nmCRPC</a:t>
            </a:r>
            <a:r>
              <a:rPr lang="en-US" sz="1200" kern="1200">
                <a:solidFill>
                  <a:schemeClr val="tx1"/>
                </a:solidFill>
                <a:effectLst/>
                <a:latin typeface="+mn-lt"/>
                <a:ea typeface="+mn-ea"/>
                <a:cs typeface="+mn-cs"/>
              </a:rPr>
              <a:t> or mCSPC) or ≤ 4 months abiraterone in 1</a:t>
            </a:r>
            <a:r>
              <a:rPr lang="en-US" sz="1200" kern="1200" baseline="30000">
                <a:solidFill>
                  <a:schemeClr val="tx1"/>
                </a:solidFill>
                <a:effectLst/>
                <a:latin typeface="+mn-lt"/>
                <a:ea typeface="+mn-ea"/>
                <a:cs typeface="+mn-cs"/>
              </a:rPr>
              <a:t>st</a:t>
            </a:r>
            <a:r>
              <a:rPr lang="en-US" sz="1200" kern="1200">
                <a:solidFill>
                  <a:schemeClr val="tx1"/>
                </a:solidFill>
                <a:effectLst/>
                <a:latin typeface="+mn-lt"/>
                <a:ea typeface="+mn-ea"/>
                <a:cs typeface="+mn-cs"/>
              </a:rPr>
              <a:t> line mCRPC were allowed. Prospective selection of patients with and without homologous recombination repair (HRR) pathway defects was required. The primary endpoint was radiographic Progression-Free Survival (rPFS) by central review with multiple secondary endpoints, including overall survival (OS) and safety. </a:t>
            </a:r>
            <a:endParaRPr lang="en-US"/>
          </a:p>
        </p:txBody>
      </p:sp>
      <p:sp>
        <p:nvSpPr>
          <p:cNvPr id="4" name="Slide Number Placeholder 3"/>
          <p:cNvSpPr>
            <a:spLocks noGrp="1"/>
          </p:cNvSpPr>
          <p:nvPr>
            <p:ph type="sldNum" sz="quarter" idx="5"/>
          </p:nvPr>
        </p:nvSpPr>
        <p:spPr/>
        <p:txBody>
          <a:bodyPr/>
          <a:lstStyle/>
          <a:p>
            <a:fld id="{2C8A38DF-6C33-40B9-8998-8C037513C6BB}" type="slidenum">
              <a:rPr lang="en-CA" smtClean="0"/>
              <a:t>46</a:t>
            </a:fld>
            <a:endParaRPr lang="en-CA"/>
          </a:p>
        </p:txBody>
      </p:sp>
    </p:spTree>
    <p:extLst>
      <p:ext uri="{BB962C8B-B14F-4D97-AF65-F5344CB8AC3E}">
        <p14:creationId xmlns:p14="http://schemas.microsoft.com/office/powerpoint/2010/main" val="25225499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A pre-specified early futility analysis was planned after enrolling ~200 HRR negative (n=233) patients which were randomized to receive either </a:t>
            </a:r>
            <a:r>
              <a:rPr lang="en-US" sz="1200" b="1" kern="1200">
                <a:solidFill>
                  <a:schemeClr val="tx1"/>
                </a:solidFill>
                <a:effectLst/>
                <a:latin typeface="+mn-lt"/>
                <a:ea typeface="+mn-ea"/>
                <a:cs typeface="+mn-cs"/>
              </a:rPr>
              <a:t>niraparib + abiraterone (n=117) or placebo</a:t>
            </a:r>
            <a:r>
              <a:rPr lang="en-US" sz="1200" kern="1200">
                <a:solidFill>
                  <a:schemeClr val="tx1"/>
                </a:solidFill>
                <a:effectLst/>
                <a:latin typeface="+mn-lt"/>
                <a:ea typeface="+mn-ea"/>
                <a:cs typeface="+mn-cs"/>
              </a:rPr>
              <a:t> </a:t>
            </a:r>
            <a:r>
              <a:rPr lang="en-US" sz="1200" b="1" kern="1200">
                <a:solidFill>
                  <a:schemeClr val="tx1"/>
                </a:solidFill>
                <a:effectLst/>
                <a:latin typeface="+mn-lt"/>
                <a:ea typeface="+mn-ea"/>
                <a:cs typeface="+mn-cs"/>
              </a:rPr>
              <a:t>+ abiraterone (n=116)</a:t>
            </a:r>
            <a:r>
              <a:rPr lang="en-US" sz="1200" kern="1200">
                <a:solidFill>
                  <a:schemeClr val="tx1"/>
                </a:solidFill>
                <a:effectLst/>
                <a:latin typeface="+mn-lt"/>
                <a:ea typeface="+mn-ea"/>
                <a:cs typeface="+mn-cs"/>
              </a:rPr>
              <a:t>. Evaluation of futility was based on a composite PFS of PSA or radiographic progression, whichever occurred first, and a prespecified threshold of ~125 events. The pre-planned futility analysis showed no benefit in the biomarker negative cohort. </a:t>
            </a:r>
            <a:endParaRPr lang="en-US"/>
          </a:p>
        </p:txBody>
      </p:sp>
      <p:sp>
        <p:nvSpPr>
          <p:cNvPr id="4" name="Slide Number Placeholder 3"/>
          <p:cNvSpPr>
            <a:spLocks noGrp="1"/>
          </p:cNvSpPr>
          <p:nvPr>
            <p:ph type="sldNum" sz="quarter" idx="5"/>
          </p:nvPr>
        </p:nvSpPr>
        <p:spPr/>
        <p:txBody>
          <a:bodyPr/>
          <a:lstStyle/>
          <a:p>
            <a:fld id="{2C8A38DF-6C33-40B9-8998-8C037513C6BB}" type="slidenum">
              <a:rPr lang="en-CA" smtClean="0"/>
              <a:t>47</a:t>
            </a:fld>
            <a:endParaRPr lang="en-CA"/>
          </a:p>
        </p:txBody>
      </p:sp>
    </p:spTree>
    <p:extLst>
      <p:ext uri="{BB962C8B-B14F-4D97-AF65-F5344CB8AC3E}">
        <p14:creationId xmlns:p14="http://schemas.microsoft.com/office/powerpoint/2010/main" val="22392163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HRR Positive (n=423) patients were randomized to receive either </a:t>
            </a:r>
            <a:r>
              <a:rPr lang="en-US" sz="1200" b="1" kern="1200">
                <a:solidFill>
                  <a:schemeClr val="tx1"/>
                </a:solidFill>
                <a:effectLst/>
                <a:latin typeface="+mn-lt"/>
                <a:ea typeface="+mn-ea"/>
                <a:cs typeface="+mn-cs"/>
              </a:rPr>
              <a:t>niraparib + abiraterone (n=212) or placebo</a:t>
            </a:r>
            <a:r>
              <a:rPr lang="en-US" sz="1200" kern="1200">
                <a:solidFill>
                  <a:schemeClr val="tx1"/>
                </a:solidFill>
                <a:effectLst/>
                <a:latin typeface="+mn-lt"/>
                <a:ea typeface="+mn-ea"/>
                <a:cs typeface="+mn-cs"/>
              </a:rPr>
              <a:t> </a:t>
            </a:r>
            <a:r>
              <a:rPr lang="en-US" sz="1200" b="1" kern="1200">
                <a:solidFill>
                  <a:schemeClr val="tx1"/>
                </a:solidFill>
                <a:effectLst/>
                <a:latin typeface="+mn-lt"/>
                <a:ea typeface="+mn-ea"/>
                <a:cs typeface="+mn-cs"/>
              </a:rPr>
              <a:t>+ abiraterone (n=211). </a:t>
            </a:r>
            <a:r>
              <a:rPr lang="en-US" sz="1200" kern="1200">
                <a:solidFill>
                  <a:schemeClr val="tx1"/>
                </a:solidFill>
                <a:effectLst/>
                <a:latin typeface="+mn-lt"/>
                <a:ea typeface="+mn-ea"/>
                <a:cs typeface="+mn-cs"/>
              </a:rPr>
              <a:t>At the pre-planned interim analysis, results show the trial met its primary endpoint with a significant improvement in rPFS for BRCA1/2 and all homologous recombination repair mutation positive patients receiving </a:t>
            </a:r>
            <a:r>
              <a:rPr lang="en-US" sz="1200" b="1" kern="1200">
                <a:solidFill>
                  <a:schemeClr val="tx1"/>
                </a:solidFill>
                <a:effectLst/>
                <a:latin typeface="+mn-lt"/>
                <a:ea typeface="+mn-ea"/>
                <a:cs typeface="+mn-cs"/>
              </a:rPr>
              <a:t>niraparib + abiraterone versus placebo</a:t>
            </a:r>
            <a:r>
              <a:rPr lang="en-US" sz="1200" kern="1200">
                <a:solidFill>
                  <a:schemeClr val="tx1"/>
                </a:solidFill>
                <a:effectLst/>
                <a:latin typeface="+mn-lt"/>
                <a:ea typeface="+mn-ea"/>
                <a:cs typeface="+mn-cs"/>
              </a:rPr>
              <a:t> </a:t>
            </a:r>
            <a:r>
              <a:rPr lang="en-US" sz="1200" b="1" kern="1200">
                <a:solidFill>
                  <a:schemeClr val="tx1"/>
                </a:solidFill>
                <a:effectLst/>
                <a:latin typeface="+mn-lt"/>
                <a:ea typeface="+mn-ea"/>
                <a:cs typeface="+mn-cs"/>
              </a:rPr>
              <a:t>+ abiraterone</a:t>
            </a:r>
            <a:r>
              <a:rPr lang="en-US" sz="1200" kern="1200">
                <a:solidFill>
                  <a:schemeClr val="tx1"/>
                </a:solidFill>
                <a:effectLst/>
                <a:latin typeface="+mn-lt"/>
                <a:ea typeface="+mn-ea"/>
                <a:cs typeface="+mn-cs"/>
              </a:rPr>
              <a:t>. Overall survival results are still immature. It is important to note that in the HRR positive cohort of patients, approximately 50% were BRCA1/2 positive and that these patients clearly derived the most benefit from the combination with an approximate 47% reduction in the risk of progression or death.  Median rPFS in the biomarker positive BRCA1/2 subgroup was 16.6 vs 10.9 months with a HR 0.53,  95% CI: 0.36 – 0.79; P=0.0014. </a:t>
            </a:r>
            <a:endParaRPr lang="en-US"/>
          </a:p>
        </p:txBody>
      </p:sp>
      <p:sp>
        <p:nvSpPr>
          <p:cNvPr id="4" name="Slide Number Placeholder 3"/>
          <p:cNvSpPr>
            <a:spLocks noGrp="1"/>
          </p:cNvSpPr>
          <p:nvPr>
            <p:ph type="sldNum" sz="quarter" idx="5"/>
          </p:nvPr>
        </p:nvSpPr>
        <p:spPr/>
        <p:txBody>
          <a:bodyPr/>
          <a:lstStyle/>
          <a:p>
            <a:fld id="{2C8A38DF-6C33-40B9-8998-8C037513C6BB}" type="slidenum">
              <a:rPr lang="en-CA" smtClean="0"/>
              <a:t>48</a:t>
            </a:fld>
            <a:endParaRPr lang="en-CA"/>
          </a:p>
        </p:txBody>
      </p:sp>
    </p:spTree>
    <p:extLst>
      <p:ext uri="{BB962C8B-B14F-4D97-AF65-F5344CB8AC3E}">
        <p14:creationId xmlns:p14="http://schemas.microsoft.com/office/powerpoint/2010/main" val="2010710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A96171-A15F-AF4E-B7C5-E1453CAAF64D}" type="slidenum">
              <a:rPr lang="en-US" smtClean="0"/>
              <a:t>2</a:t>
            </a:fld>
            <a:endParaRPr lang="en-US"/>
          </a:p>
        </p:txBody>
      </p:sp>
    </p:spTree>
    <p:extLst>
      <p:ext uri="{BB962C8B-B14F-4D97-AF65-F5344CB8AC3E}">
        <p14:creationId xmlns:p14="http://schemas.microsoft.com/office/powerpoint/2010/main" val="2651490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While benefit in all biomarker positive patients had a median rPFS of 16.5 versus 13.7 months with a HR of 0.73, 95% CI: 0.56 – 0.96 and  P value = 0.217, which translates to a 27% reduction in the risk of progression or death. </a:t>
            </a:r>
            <a:endParaRPr lang="en-US"/>
          </a:p>
        </p:txBody>
      </p:sp>
      <p:sp>
        <p:nvSpPr>
          <p:cNvPr id="4" name="Slide Number Placeholder 3"/>
          <p:cNvSpPr>
            <a:spLocks noGrp="1"/>
          </p:cNvSpPr>
          <p:nvPr>
            <p:ph type="sldNum" sz="quarter" idx="5"/>
          </p:nvPr>
        </p:nvSpPr>
        <p:spPr/>
        <p:txBody>
          <a:bodyPr/>
          <a:lstStyle/>
          <a:p>
            <a:fld id="{2C8A38DF-6C33-40B9-8998-8C037513C6BB}" type="slidenum">
              <a:rPr lang="en-CA" smtClean="0"/>
              <a:t>49</a:t>
            </a:fld>
            <a:endParaRPr lang="en-CA"/>
          </a:p>
        </p:txBody>
      </p:sp>
    </p:spTree>
    <p:extLst>
      <p:ext uri="{BB962C8B-B14F-4D97-AF65-F5344CB8AC3E}">
        <p14:creationId xmlns:p14="http://schemas.microsoft.com/office/powerpoint/2010/main" val="41311446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Overall survival results are still immature with only 27% events in the study population reported to date. </a:t>
            </a:r>
            <a:endParaRPr lang="en-US"/>
          </a:p>
        </p:txBody>
      </p:sp>
      <p:sp>
        <p:nvSpPr>
          <p:cNvPr id="4" name="Slide Number Placeholder 3"/>
          <p:cNvSpPr>
            <a:spLocks noGrp="1"/>
          </p:cNvSpPr>
          <p:nvPr>
            <p:ph type="sldNum" sz="quarter" idx="5"/>
          </p:nvPr>
        </p:nvSpPr>
        <p:spPr/>
        <p:txBody>
          <a:bodyPr/>
          <a:lstStyle/>
          <a:p>
            <a:fld id="{2C8A38DF-6C33-40B9-8998-8C037513C6BB}" type="slidenum">
              <a:rPr lang="en-CA" smtClean="0"/>
              <a:t>50</a:t>
            </a:fld>
            <a:endParaRPr lang="en-CA"/>
          </a:p>
        </p:txBody>
      </p:sp>
    </p:spTree>
    <p:extLst>
      <p:ext uri="{BB962C8B-B14F-4D97-AF65-F5344CB8AC3E}">
        <p14:creationId xmlns:p14="http://schemas.microsoft.com/office/powerpoint/2010/main" val="17338618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a:t>Adverse event profile for the combination is consistent with previous reports for monotherapy for each therapy. More frequent all grade adverse events of anemia, thrombocytopenia, neutropenia and fatigue were observed in patients treated with the combination. Grade 3/4 adverse events of anemia, thrombocytopenia and neutropenia also were more frequently observed in the combination arm.</a:t>
            </a:r>
          </a:p>
        </p:txBody>
      </p:sp>
      <p:sp>
        <p:nvSpPr>
          <p:cNvPr id="4" name="Slide Number Placeholder 3"/>
          <p:cNvSpPr>
            <a:spLocks noGrp="1"/>
          </p:cNvSpPr>
          <p:nvPr>
            <p:ph type="sldNum" sz="quarter" idx="5"/>
          </p:nvPr>
        </p:nvSpPr>
        <p:spPr/>
        <p:txBody>
          <a:bodyPr/>
          <a:lstStyle/>
          <a:p>
            <a:fld id="{2C8A38DF-6C33-40B9-8998-8C037513C6BB}" type="slidenum">
              <a:rPr lang="en-CA" smtClean="0"/>
              <a:t>51</a:t>
            </a:fld>
            <a:endParaRPr lang="en-CA"/>
          </a:p>
        </p:txBody>
      </p:sp>
    </p:spTree>
    <p:extLst>
      <p:ext uri="{BB962C8B-B14F-4D97-AF65-F5344CB8AC3E}">
        <p14:creationId xmlns:p14="http://schemas.microsoft.com/office/powerpoint/2010/main" val="36790574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a:t>Health-related quality of life was not affected by the combination treatment.</a:t>
            </a:r>
          </a:p>
        </p:txBody>
      </p:sp>
      <p:sp>
        <p:nvSpPr>
          <p:cNvPr id="4" name="Slide Number Placeholder 3"/>
          <p:cNvSpPr>
            <a:spLocks noGrp="1"/>
          </p:cNvSpPr>
          <p:nvPr>
            <p:ph type="sldNum" sz="quarter" idx="5"/>
          </p:nvPr>
        </p:nvSpPr>
        <p:spPr/>
        <p:txBody>
          <a:bodyPr/>
          <a:lstStyle/>
          <a:p>
            <a:fld id="{2C8A38DF-6C33-40B9-8998-8C037513C6BB}" type="slidenum">
              <a:rPr lang="en-CA" smtClean="0"/>
              <a:t>52</a:t>
            </a:fld>
            <a:endParaRPr lang="en-CA"/>
          </a:p>
        </p:txBody>
      </p:sp>
    </p:spTree>
    <p:extLst>
      <p:ext uri="{BB962C8B-B14F-4D97-AF65-F5344CB8AC3E}">
        <p14:creationId xmlns:p14="http://schemas.microsoft.com/office/powerpoint/2010/main" val="34311557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A41133-5CBD-400A-88DF-5EFF9ABACD7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40976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7FAAB71C-3376-41BE-815B-8504D0DEDA40}"/>
              </a:ext>
            </a:extLst>
          </p:cNvPr>
          <p:cNvSpPr>
            <a:spLocks noGrp="1" noRot="1" noChangeAspect="1" noTextEdit="1"/>
          </p:cNvSpPr>
          <p:nvPr>
            <p:ph type="sldImg"/>
          </p:nvPr>
        </p:nvSpPr>
        <p:spPr bwMode="auto">
          <a:xfrm>
            <a:off x="688975" y="1143000"/>
            <a:ext cx="548005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a:extLst>
              <a:ext uri="{FF2B5EF4-FFF2-40B4-BE49-F238E27FC236}">
                <a16:creationId xmlns:a16="http://schemas.microsoft.com/office/drawing/2014/main" id="{89C9E19B-465F-4361-BE4B-17BC2B8FA4A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914400" lvl="2" indent="0">
              <a:buFontTx/>
              <a:buNone/>
            </a:pPr>
            <a:endParaRPr lang="en-US" altLang="en-US"/>
          </a:p>
        </p:txBody>
      </p:sp>
      <p:sp>
        <p:nvSpPr>
          <p:cNvPr id="120836" name="Slide Number Placeholder 3">
            <a:extLst>
              <a:ext uri="{FF2B5EF4-FFF2-40B4-BE49-F238E27FC236}">
                <a16:creationId xmlns:a16="http://schemas.microsoft.com/office/drawing/2014/main" id="{60DD0B27-5173-48D9-B3BD-49FD907421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baseline="30000">
                <a:solidFill>
                  <a:srgbClr val="000000"/>
                </a:solidFill>
                <a:latin typeface="Arial" panose="020B0604020202020204" pitchFamily="34" charset="0"/>
              </a:defRPr>
            </a:lvl1pPr>
            <a:lvl2pPr marL="742950" indent="-285750">
              <a:defRPr sz="1900" baseline="30000">
                <a:solidFill>
                  <a:srgbClr val="000000"/>
                </a:solidFill>
                <a:latin typeface="Arial" panose="020B0604020202020204" pitchFamily="34" charset="0"/>
              </a:defRPr>
            </a:lvl2pPr>
            <a:lvl3pPr marL="1143000" indent="-228600">
              <a:defRPr sz="1900" baseline="30000">
                <a:solidFill>
                  <a:srgbClr val="000000"/>
                </a:solidFill>
                <a:latin typeface="Arial" panose="020B0604020202020204" pitchFamily="34" charset="0"/>
              </a:defRPr>
            </a:lvl3pPr>
            <a:lvl4pPr marL="1600200" indent="-228600">
              <a:defRPr sz="1900" baseline="30000">
                <a:solidFill>
                  <a:srgbClr val="000000"/>
                </a:solidFill>
                <a:latin typeface="Arial" panose="020B0604020202020204" pitchFamily="34" charset="0"/>
              </a:defRPr>
            </a:lvl4pPr>
            <a:lvl5pPr marL="2057400" indent="-228600">
              <a:defRPr sz="1900" baseline="30000">
                <a:solidFill>
                  <a:srgbClr val="000000"/>
                </a:solidFill>
                <a:latin typeface="Arial" panose="020B0604020202020204" pitchFamily="34" charset="0"/>
              </a:defRPr>
            </a:lvl5pPr>
            <a:lvl6pPr marL="2514600" indent="-228600" eaLnBrk="0" fontAlgn="base" hangingPunct="0">
              <a:spcBef>
                <a:spcPct val="0"/>
              </a:spcBef>
              <a:spcAft>
                <a:spcPct val="0"/>
              </a:spcAft>
              <a:defRPr sz="1900" baseline="30000">
                <a:solidFill>
                  <a:srgbClr val="000000"/>
                </a:solidFill>
                <a:latin typeface="Arial" panose="020B0604020202020204" pitchFamily="34" charset="0"/>
              </a:defRPr>
            </a:lvl6pPr>
            <a:lvl7pPr marL="2971800" indent="-228600" eaLnBrk="0" fontAlgn="base" hangingPunct="0">
              <a:spcBef>
                <a:spcPct val="0"/>
              </a:spcBef>
              <a:spcAft>
                <a:spcPct val="0"/>
              </a:spcAft>
              <a:defRPr sz="1900" baseline="30000">
                <a:solidFill>
                  <a:srgbClr val="000000"/>
                </a:solidFill>
                <a:latin typeface="Arial" panose="020B0604020202020204" pitchFamily="34" charset="0"/>
              </a:defRPr>
            </a:lvl7pPr>
            <a:lvl8pPr marL="3429000" indent="-228600" eaLnBrk="0" fontAlgn="base" hangingPunct="0">
              <a:spcBef>
                <a:spcPct val="0"/>
              </a:spcBef>
              <a:spcAft>
                <a:spcPct val="0"/>
              </a:spcAft>
              <a:defRPr sz="1900" baseline="30000">
                <a:solidFill>
                  <a:srgbClr val="000000"/>
                </a:solidFill>
                <a:latin typeface="Arial" panose="020B0604020202020204" pitchFamily="34" charset="0"/>
              </a:defRPr>
            </a:lvl8pPr>
            <a:lvl9pPr marL="3886200" indent="-228600" eaLnBrk="0" fontAlgn="base" hangingPunct="0">
              <a:spcBef>
                <a:spcPct val="0"/>
              </a:spcBef>
              <a:spcAft>
                <a:spcPct val="0"/>
              </a:spcAft>
              <a:defRPr sz="1900" baseline="30000">
                <a:solidFill>
                  <a:srgbClr val="000000"/>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418942A-42CD-4ED7-B1ED-4FE09831A7D7}" type="slidenum">
              <a:rPr kumimoji="0" lang="en-US" altLang="en-US" sz="1200" b="0" i="0" u="none" strike="noStrike" kern="1200" cap="none" spc="0" normalizeH="0" baseline="30000" noProof="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altLang="en-US" sz="1200" b="0" i="0" u="none" strike="noStrike" kern="1200" cap="none" spc="0" normalizeH="0" baseline="3000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172907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baseline="0"/>
              <a:t>The AMPLITUDE trial, is investigating a combination of niraparib plus abiraterone versus placebo plus abiraterone. This study plans to recruit a total of 788 </a:t>
            </a:r>
            <a:r>
              <a:rPr lang="en-US"/>
              <a:t>patients</a:t>
            </a:r>
            <a:r>
              <a:rPr lang="en-US" baseline="0"/>
              <a:t> with metastatic castration-sensitive prostate cancer with a known DNA repair gene defect status. The primary endpoint is radiographic PFS.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7402D-07D3-49A9-B21B-C805F84334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94650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TALAPRO-3 trial, is investigating a combination of </a:t>
            </a:r>
            <a:r>
              <a:rPr lang="en-US" sz="1200" kern="1200" err="1">
                <a:solidFill>
                  <a:schemeClr val="tx1"/>
                </a:solidFill>
                <a:effectLst/>
                <a:latin typeface="+mn-lt"/>
                <a:ea typeface="+mn-ea"/>
                <a:cs typeface="+mn-cs"/>
              </a:rPr>
              <a:t>talazoparib</a:t>
            </a:r>
            <a:r>
              <a:rPr lang="en-US" sz="1200" kern="1200">
                <a:solidFill>
                  <a:schemeClr val="tx1"/>
                </a:solidFill>
                <a:effectLst/>
                <a:latin typeface="+mn-lt"/>
                <a:ea typeface="+mn-ea"/>
                <a:cs typeface="+mn-cs"/>
              </a:rPr>
              <a:t> plus enzalutamide versus placebo plus enzalutamide. This study plans to recruit a total of 550 patients with metastatic castration-sensitive prostate cancer with a known DNA repair gene defect status. The primary endpoint is radiographic PFS</a:t>
            </a:r>
            <a:r>
              <a:rPr lang="en-CA" sz="1200" kern="1200">
                <a:solidFill>
                  <a:schemeClr val="tx1"/>
                </a:solidFill>
                <a:effectLst/>
                <a:latin typeface="+mn-lt"/>
                <a:ea typeface="+mn-ea"/>
                <a:cs typeface="+mn-cs"/>
              </a:rPr>
              <a:t>.</a:t>
            </a:r>
            <a:r>
              <a:rPr lang="en-US" sz="1200" kern="1200">
                <a:solidFill>
                  <a:schemeClr val="tx1"/>
                </a:solidFill>
                <a:effectLst/>
                <a:latin typeface="+mn-lt"/>
                <a:ea typeface="+mn-ea"/>
                <a:cs typeface="+mn-cs"/>
              </a:rPr>
              <a:t>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7402D-07D3-49A9-B21B-C805F84334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51854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8A38DF-6C33-40B9-8998-8C037513C6BB}" type="slidenum">
              <a:rPr lang="en-CA" smtClean="0"/>
              <a:t>80</a:t>
            </a:fld>
            <a:endParaRPr lang="en-CA"/>
          </a:p>
        </p:txBody>
      </p:sp>
    </p:spTree>
    <p:extLst>
      <p:ext uri="{BB962C8B-B14F-4D97-AF65-F5344CB8AC3E}">
        <p14:creationId xmlns:p14="http://schemas.microsoft.com/office/powerpoint/2010/main" val="19057799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Thank you very much for your kind attention.  </a:t>
            </a:r>
          </a:p>
        </p:txBody>
      </p:sp>
      <p:sp>
        <p:nvSpPr>
          <p:cNvPr id="4" name="Slide Number Placeholder 3"/>
          <p:cNvSpPr>
            <a:spLocks noGrp="1"/>
          </p:cNvSpPr>
          <p:nvPr>
            <p:ph type="sldNum" sz="quarter" idx="5"/>
          </p:nvPr>
        </p:nvSpPr>
        <p:spPr/>
        <p:txBody>
          <a:bodyPr/>
          <a:lstStyle/>
          <a:p>
            <a:fld id="{E897402D-07D3-49A9-B21B-C805F84334F5}" type="slidenum">
              <a:rPr lang="en-US" smtClean="0"/>
              <a:t>81</a:t>
            </a:fld>
            <a:endParaRPr lang="en-US"/>
          </a:p>
        </p:txBody>
      </p:sp>
    </p:spTree>
    <p:extLst>
      <p:ext uri="{BB962C8B-B14F-4D97-AF65-F5344CB8AC3E}">
        <p14:creationId xmlns:p14="http://schemas.microsoft.com/office/powerpoint/2010/main" val="1256730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E6D011-6963-4ECA-91C2-A275A0263B14}" type="slidenum">
              <a:rPr lang="en-US" smtClean="0"/>
              <a:t>9</a:t>
            </a:fld>
            <a:endParaRPr lang="en-US"/>
          </a:p>
        </p:txBody>
      </p:sp>
    </p:spTree>
    <p:extLst>
      <p:ext uri="{BB962C8B-B14F-4D97-AF65-F5344CB8AC3E}">
        <p14:creationId xmlns:p14="http://schemas.microsoft.com/office/powerpoint/2010/main" val="17721651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1: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 name="Google Shape;4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 name="Google Shape;4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82</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2: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 name="Google Shape;6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83</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 name="Google Shape;70;p3: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4: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 name="Google Shape;7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if ATM</a:t>
            </a:r>
            <a:endParaRPr/>
          </a:p>
        </p:txBody>
      </p:sp>
      <p:sp>
        <p:nvSpPr>
          <p:cNvPr id="79" name="Google Shape;7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85</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A96171-A15F-AF4E-B7C5-E1453CAAF64D}" type="slidenum">
              <a:rPr lang="en-US" smtClean="0"/>
              <a:t>86</a:t>
            </a:fld>
            <a:endParaRPr lang="en-US"/>
          </a:p>
        </p:txBody>
      </p:sp>
    </p:spTree>
    <p:extLst>
      <p:ext uri="{BB962C8B-B14F-4D97-AF65-F5344CB8AC3E}">
        <p14:creationId xmlns:p14="http://schemas.microsoft.com/office/powerpoint/2010/main" val="16824685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i="1"/>
              <a:t>MRI, magnetic resonance imaging; PET, positron emission tomography; PSA, prostate-specific antigen</a:t>
            </a:r>
            <a:endParaRPr lang="en-US"/>
          </a:p>
        </p:txBody>
      </p:sp>
      <p:sp>
        <p:nvSpPr>
          <p:cNvPr id="4" name="Slide Number Placeholder 3"/>
          <p:cNvSpPr>
            <a:spLocks noGrp="1"/>
          </p:cNvSpPr>
          <p:nvPr>
            <p:ph type="sldNum" sz="quarter" idx="5"/>
          </p:nvPr>
        </p:nvSpPr>
        <p:spPr/>
        <p:txBody>
          <a:bodyPr/>
          <a:lstStyle/>
          <a:p>
            <a:fld id="{78DB55A5-0855-436C-8B4F-EF85BFEEE3AC}" type="slidenum">
              <a:rPr lang="en-US" smtClean="0"/>
              <a:t>89</a:t>
            </a:fld>
            <a:endParaRPr lang="en-US"/>
          </a:p>
        </p:txBody>
      </p:sp>
    </p:spTree>
    <p:extLst>
      <p:ext uri="{BB962C8B-B14F-4D97-AF65-F5344CB8AC3E}">
        <p14:creationId xmlns:p14="http://schemas.microsoft.com/office/powerpoint/2010/main" val="11411921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t>CRPC, castration resistant prostate cancer; PSA, prostate-specific antigen; PSADT, prostate-specific antigen doubling time</a:t>
            </a:r>
          </a:p>
        </p:txBody>
      </p:sp>
      <p:sp>
        <p:nvSpPr>
          <p:cNvPr id="4" name="Slide Number Placeholder 3"/>
          <p:cNvSpPr>
            <a:spLocks noGrp="1"/>
          </p:cNvSpPr>
          <p:nvPr>
            <p:ph type="sldNum" sz="quarter" idx="5"/>
          </p:nvPr>
        </p:nvSpPr>
        <p:spPr/>
        <p:txBody>
          <a:bodyPr/>
          <a:lstStyle/>
          <a:p>
            <a:fld id="{78DB55A5-0855-436C-8B4F-EF85BFEEE3AC}" type="slidenum">
              <a:rPr lang="en-US" smtClean="0"/>
              <a:t>90</a:t>
            </a:fld>
            <a:endParaRPr lang="en-US"/>
          </a:p>
        </p:txBody>
      </p:sp>
    </p:spTree>
    <p:extLst>
      <p:ext uri="{BB962C8B-B14F-4D97-AF65-F5344CB8AC3E}">
        <p14:creationId xmlns:p14="http://schemas.microsoft.com/office/powerpoint/2010/main" val="25846010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i="1"/>
              <a:t>ADT/RT, androgen-deprivation therapy/radiotherapy; CRPC, castration-resistant prostate cancer; DT, doubling time; PSA, prostate-specific antigen; PSMA, prostate-specific membrane antigen.</a:t>
            </a:r>
          </a:p>
        </p:txBody>
      </p:sp>
      <p:sp>
        <p:nvSpPr>
          <p:cNvPr id="4" name="Slide Number Placeholder 3"/>
          <p:cNvSpPr>
            <a:spLocks noGrp="1"/>
          </p:cNvSpPr>
          <p:nvPr>
            <p:ph type="sldNum" sz="quarter" idx="10"/>
          </p:nvPr>
        </p:nvSpPr>
        <p:spPr/>
        <p:txBody>
          <a:bodyPr/>
          <a:lstStyle/>
          <a:p>
            <a:fld id="{F20F003C-B5D2-0B45-B811-3628998650D1}" type="slidenum">
              <a:rPr lang="en-US" smtClean="0"/>
              <a:pPr/>
              <a:t>91</a:t>
            </a:fld>
            <a:endParaRPr lang="en-US"/>
          </a:p>
        </p:txBody>
      </p:sp>
    </p:spTree>
    <p:extLst>
      <p:ext uri="{BB962C8B-B14F-4D97-AF65-F5344CB8AC3E}">
        <p14:creationId xmlns:p14="http://schemas.microsoft.com/office/powerpoint/2010/main" val="15332079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PlaceHolder 1"/>
          <p:cNvSpPr>
            <a:spLocks noGrp="1" noRot="1" noChangeAspect="1"/>
          </p:cNvSpPr>
          <p:nvPr>
            <p:ph type="sldImg"/>
          </p:nvPr>
        </p:nvSpPr>
        <p:spPr>
          <a:xfrm>
            <a:off x="646113" y="914400"/>
            <a:ext cx="5565775" cy="3133725"/>
          </a:xfrm>
          <a:prstGeom prst="rect">
            <a:avLst/>
          </a:prstGeom>
        </p:spPr>
      </p:sp>
      <p:sp>
        <p:nvSpPr>
          <p:cNvPr id="49" name="PlaceHolder 2"/>
          <p:cNvSpPr>
            <a:spLocks noGrp="1"/>
          </p:cNvSpPr>
          <p:nvPr>
            <p:ph type="body"/>
          </p:nvPr>
        </p:nvSpPr>
        <p:spPr>
          <a:xfrm>
            <a:off x="1045694" y="4352400"/>
            <a:ext cx="4771376" cy="6696982"/>
          </a:xfrm>
          <a:prstGeom prst="rect">
            <a:avLst/>
          </a:prstGeom>
        </p:spPr>
        <p:txBody>
          <a:bodyPr lIns="0" tIns="0" rIns="0" bIns="0"/>
          <a:lstStyle/>
          <a:p>
            <a:r>
              <a:rPr lang="en-US" sz="1800" spc="-1">
                <a:latin typeface="Arial"/>
              </a:rPr>
              <a:t>SPARTAN (A), PROSPER (B) and ARAMIS (C) clinical trial designs.10‐12,23,25,26 ADT, androgen deprivation therapy; ECOG, Eastern Cooperative Oncology Group; MFS, metastasis‐free survival; nmCRPC, nonmetastatic castration‐resistant prostate cancer; OS, overall survival; PFS, progression‐free survival; PSA(DT), prostate‐specific antigen (doubling time); SSE, symptomatic skeletal event</a:t>
            </a:r>
          </a:p>
          <a:p>
            <a:r>
              <a:rPr lang="en-US" sz="1800" spc="-1">
                <a:latin typeface="Arial"/>
              </a:rPr>
              <a:t>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EB5B45EA-A31A-4E3A-9A88-63593097AD7D}"/>
              </a:ext>
            </a:extLst>
          </p:cNvPr>
          <p:cNvSpPr>
            <a:spLocks noGrp="1" noRot="1" noChangeAspect="1" noChangeArrowheads="1" noTextEdit="1"/>
          </p:cNvSpPr>
          <p:nvPr>
            <p:ph type="sldImg"/>
          </p:nvPr>
        </p:nvSpPr>
        <p:spPr>
          <a:xfrm>
            <a:off x="384175" y="685800"/>
            <a:ext cx="6089650" cy="3429000"/>
          </a:xfrm>
          <a:ln/>
        </p:spPr>
      </p:sp>
      <p:sp>
        <p:nvSpPr>
          <p:cNvPr id="108547" name="Notes Placeholder 2">
            <a:extLst>
              <a:ext uri="{FF2B5EF4-FFF2-40B4-BE49-F238E27FC236}">
                <a16:creationId xmlns:a16="http://schemas.microsoft.com/office/drawing/2014/main" id="{50DA169A-BFEC-4CFD-993C-731FED42674B}"/>
              </a:ext>
            </a:extLst>
          </p:cNvPr>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i="1">
                <a:latin typeface="Arial" panose="020B0604020202020204" pitchFamily="34" charset="0"/>
              </a:rPr>
              <a:t>ADT, androgen deprivation therapy; BL, baseline; CRPC, castration-resistant prostate cancer; PFS2, PFS after second treatment; PRO, patient-reported outcomes; PSA, prostate-specific antigen; PSADT, PSA doubling time.</a:t>
            </a:r>
            <a:endParaRPr lang="en-US" altLang="en-US">
              <a:latin typeface="Arial" panose="020B0604020202020204" pitchFamily="34" charset="0"/>
            </a:endParaRPr>
          </a:p>
        </p:txBody>
      </p:sp>
      <p:sp>
        <p:nvSpPr>
          <p:cNvPr id="197636" name="Slide Number Placeholder 3">
            <a:extLst>
              <a:ext uri="{FF2B5EF4-FFF2-40B4-BE49-F238E27FC236}">
                <a16:creationId xmlns:a16="http://schemas.microsoft.com/office/drawing/2014/main" id="{06718F3E-AED6-0A48-A29C-82F9C8793C1F}"/>
              </a:ext>
            </a:extLst>
          </p:cNvPr>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500" b="1" i="1">
                <a:solidFill>
                  <a:schemeClr val="tx1"/>
                </a:solidFill>
                <a:latin typeface="Times New Roman" pitchFamily="18" charset="0"/>
                <a:ea typeface="ＭＳ Ｐゴシック" pitchFamily="34" charset="-128"/>
              </a:defRPr>
            </a:lvl1pPr>
            <a:lvl2pPr marL="729057" indent="-280406">
              <a:defRPr sz="3500" b="1" i="1">
                <a:solidFill>
                  <a:schemeClr val="tx1"/>
                </a:solidFill>
                <a:latin typeface="Times New Roman" pitchFamily="18" charset="0"/>
                <a:ea typeface="ＭＳ Ｐゴシック" pitchFamily="34" charset="-128"/>
              </a:defRPr>
            </a:lvl2pPr>
            <a:lvl3pPr marL="1121626" indent="-224325">
              <a:defRPr sz="3500" b="1" i="1">
                <a:solidFill>
                  <a:schemeClr val="tx1"/>
                </a:solidFill>
                <a:latin typeface="Times New Roman" pitchFamily="18" charset="0"/>
                <a:ea typeface="ＭＳ Ｐゴシック" pitchFamily="34" charset="-128"/>
              </a:defRPr>
            </a:lvl3pPr>
            <a:lvl4pPr marL="1570276" indent="-224325">
              <a:defRPr sz="3500" b="1" i="1">
                <a:solidFill>
                  <a:schemeClr val="tx1"/>
                </a:solidFill>
                <a:latin typeface="Times New Roman" pitchFamily="18" charset="0"/>
                <a:ea typeface="ＭＳ Ｐゴシック" pitchFamily="34" charset="-128"/>
              </a:defRPr>
            </a:lvl4pPr>
            <a:lvl5pPr marL="2018927" indent="-224325">
              <a:defRPr sz="3500" b="1" i="1">
                <a:solidFill>
                  <a:schemeClr val="tx1"/>
                </a:solidFill>
                <a:latin typeface="Times New Roman" pitchFamily="18" charset="0"/>
                <a:ea typeface="ＭＳ Ｐゴシック" pitchFamily="34" charset="-128"/>
              </a:defRPr>
            </a:lvl5pPr>
            <a:lvl6pPr marL="2467577" indent="-224325" eaLnBrk="0" fontAlgn="base" hangingPunct="0">
              <a:spcBef>
                <a:spcPct val="0"/>
              </a:spcBef>
              <a:spcAft>
                <a:spcPct val="0"/>
              </a:spcAft>
              <a:defRPr sz="3500" b="1" i="1">
                <a:solidFill>
                  <a:schemeClr val="tx1"/>
                </a:solidFill>
                <a:latin typeface="Times New Roman" pitchFamily="18" charset="0"/>
                <a:ea typeface="ＭＳ Ｐゴシック" pitchFamily="34" charset="-128"/>
              </a:defRPr>
            </a:lvl6pPr>
            <a:lvl7pPr marL="2916227" indent="-224325" eaLnBrk="0" fontAlgn="base" hangingPunct="0">
              <a:spcBef>
                <a:spcPct val="0"/>
              </a:spcBef>
              <a:spcAft>
                <a:spcPct val="0"/>
              </a:spcAft>
              <a:defRPr sz="3500" b="1" i="1">
                <a:solidFill>
                  <a:schemeClr val="tx1"/>
                </a:solidFill>
                <a:latin typeface="Times New Roman" pitchFamily="18" charset="0"/>
                <a:ea typeface="ＭＳ Ｐゴシック" pitchFamily="34" charset="-128"/>
              </a:defRPr>
            </a:lvl7pPr>
            <a:lvl8pPr marL="3364878" indent="-224325" eaLnBrk="0" fontAlgn="base" hangingPunct="0">
              <a:spcBef>
                <a:spcPct val="0"/>
              </a:spcBef>
              <a:spcAft>
                <a:spcPct val="0"/>
              </a:spcAft>
              <a:defRPr sz="3500" b="1" i="1">
                <a:solidFill>
                  <a:schemeClr val="tx1"/>
                </a:solidFill>
                <a:latin typeface="Times New Roman" pitchFamily="18" charset="0"/>
                <a:ea typeface="ＭＳ Ｐゴシック" pitchFamily="34" charset="-128"/>
              </a:defRPr>
            </a:lvl8pPr>
            <a:lvl9pPr marL="3813528" indent="-224325" eaLnBrk="0" fontAlgn="base" hangingPunct="0">
              <a:spcBef>
                <a:spcPct val="0"/>
              </a:spcBef>
              <a:spcAft>
                <a:spcPct val="0"/>
              </a:spcAft>
              <a:defRPr sz="3500" b="1" i="1">
                <a:solidFill>
                  <a:schemeClr val="tx1"/>
                </a:solidFill>
                <a:latin typeface="Times New Roman" pitchFamily="18" charset="0"/>
                <a:ea typeface="ＭＳ Ｐゴシック" pitchFamily="34" charset="-128"/>
              </a:defRPr>
            </a:lvl9pPr>
          </a:lstStyle>
          <a:p>
            <a:pPr marL="0" marR="0" lvl="0" indent="0" algn="r" defTabSz="609493" rtl="0" eaLnBrk="1" fontAlgn="auto" latinLnBrk="0" hangingPunct="1">
              <a:lnSpc>
                <a:spcPct val="100000"/>
              </a:lnSpc>
              <a:spcBef>
                <a:spcPts val="0"/>
              </a:spcBef>
              <a:spcAft>
                <a:spcPts val="0"/>
              </a:spcAft>
              <a:buClrTx/>
              <a:buSzTx/>
              <a:buFontTx/>
              <a:buNone/>
              <a:tabLst/>
              <a:defRPr/>
            </a:pPr>
            <a:fld id="{3A8D99F8-3E16-442E-896B-18CC333F3A79}" type="slidenum">
              <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pPr marL="0" marR="0" lvl="0" indent="0" algn="r" defTabSz="609493" rtl="0" eaLnBrk="1" fontAlgn="auto" latinLnBrk="0" hangingPunct="1">
                <a:lnSpc>
                  <a:spcPct val="100000"/>
                </a:lnSpc>
                <a:spcBef>
                  <a:spcPts val="0"/>
                </a:spcBef>
                <a:spcAft>
                  <a:spcPts val="0"/>
                </a:spcAft>
                <a:buClrTx/>
                <a:buSzTx/>
                <a:buFontTx/>
                <a:buNone/>
                <a:tabLst/>
                <a:defRPr/>
              </a:pPr>
              <a:t>93</a:t>
            </a:fld>
            <a:endPar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1621527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3A034D-9799-41FA-9AC7-8D795B6555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33440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pPr marL="0" marR="0" lvl="0" indent="0" algn="l" defTabSz="609493" rtl="0" eaLnBrk="0" fontAlgn="base" latinLnBrk="0" hangingPunct="0">
              <a:lnSpc>
                <a:spcPct val="100000"/>
              </a:lnSpc>
              <a:spcBef>
                <a:spcPct val="30000"/>
              </a:spcBef>
              <a:spcAft>
                <a:spcPct val="0"/>
              </a:spcAft>
              <a:buClrTx/>
              <a:buSzTx/>
              <a:buFontTx/>
              <a:buNone/>
              <a:tabLst/>
              <a:defRPr/>
            </a:pPr>
            <a:r>
              <a:rPr lang="en-US" altLang="en-US" i="1">
                <a:latin typeface="Arial" panose="020B0604020202020204" pitchFamily="34" charset="0"/>
              </a:rPr>
              <a:t>ADT, androgen deprivation therapy; BL, baseline; CRPC, castration-resistant prostate cancer; DT, doubling time; PSA, prostate-specific antigen; QoL, quality of life</a:t>
            </a:r>
            <a:endParaRPr lang="en-US" altLang="en-US">
              <a:latin typeface="Arial" panose="020B0604020202020204"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609493" rtl="0" eaLnBrk="1" fontAlgn="base" latinLnBrk="0" hangingPunct="1">
              <a:lnSpc>
                <a:spcPct val="100000"/>
              </a:lnSpc>
              <a:spcBef>
                <a:spcPct val="0"/>
              </a:spcBef>
              <a:spcAft>
                <a:spcPct val="0"/>
              </a:spcAft>
              <a:buClrTx/>
              <a:buSzTx/>
              <a:buFontTx/>
              <a:buNone/>
              <a:tabLst/>
              <a:defRPr/>
            </a:pPr>
            <a:fld id="{F20F003C-B5D2-0B45-B811-3628998650D1}"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cs typeface="+mn-cs"/>
              </a:rPr>
              <a:pPr marL="0" marR="0" lvl="0" indent="0" algn="r" defTabSz="609493" rtl="0" eaLnBrk="1" fontAlgn="base" latinLnBrk="0" hangingPunct="1">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38050658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i="1"/>
              <a:t>ADT, androgen-deprivation therapy; </a:t>
            </a:r>
            <a:r>
              <a:rPr lang="en-US" i="1" err="1"/>
              <a:t>Apa</a:t>
            </a:r>
            <a:r>
              <a:rPr lang="en-US" i="1"/>
              <a:t>, </a:t>
            </a:r>
            <a:r>
              <a:rPr lang="en-US" i="1" err="1"/>
              <a:t>apalutamide</a:t>
            </a:r>
            <a:r>
              <a:rPr lang="en-US" i="1"/>
              <a:t>; ECOG PS, Eastern Cooperative Oncology Group performance status; NA, not applicable; </a:t>
            </a:r>
            <a:r>
              <a:rPr lang="en-US" i="1" err="1"/>
              <a:t>Pbo</a:t>
            </a:r>
            <a:r>
              <a:rPr lang="en-US" i="1"/>
              <a:t>, placebo; PSADT, prostate-specific antigen doubling time.</a:t>
            </a:r>
          </a:p>
        </p:txBody>
      </p:sp>
      <p:sp>
        <p:nvSpPr>
          <p:cNvPr id="4" name="Slide Number Placeholder 3"/>
          <p:cNvSpPr>
            <a:spLocks noGrp="1"/>
          </p:cNvSpPr>
          <p:nvPr>
            <p:ph type="sldNum" sz="quarter" idx="10"/>
          </p:nvPr>
        </p:nvSpPr>
        <p:spPr/>
        <p:txBody>
          <a:bodyPr/>
          <a:lstStyle/>
          <a:p>
            <a:fld id="{F20F003C-B5D2-0B45-B811-3628998650D1}" type="slidenum">
              <a:rPr lang="en-US" smtClean="0"/>
              <a:pPr/>
              <a:t>95</a:t>
            </a:fld>
            <a:endParaRPr lang="en-US"/>
          </a:p>
        </p:txBody>
      </p:sp>
    </p:spTree>
    <p:extLst>
      <p:ext uri="{BB962C8B-B14F-4D97-AF65-F5344CB8AC3E}">
        <p14:creationId xmlns:p14="http://schemas.microsoft.com/office/powerpoint/2010/main" val="889866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altLang="en-US" i="1">
                <a:latin typeface="Arial" panose="020B0604020202020204" pitchFamily="34" charset="0"/>
              </a:rPr>
              <a:t>ADT, androgen deprivation therapy; </a:t>
            </a:r>
            <a:r>
              <a:rPr lang="en-US" i="1" err="1"/>
              <a:t>Apa</a:t>
            </a:r>
            <a:r>
              <a:rPr lang="en-US" i="1"/>
              <a:t>, </a:t>
            </a:r>
            <a:r>
              <a:rPr lang="en-US" i="1" err="1"/>
              <a:t>apalutamide</a:t>
            </a:r>
            <a:r>
              <a:rPr lang="en-US" i="1"/>
              <a:t>, </a:t>
            </a:r>
            <a:r>
              <a:rPr lang="en-US" i="1" err="1"/>
              <a:t>Enza</a:t>
            </a:r>
            <a:r>
              <a:rPr lang="en-US" i="1"/>
              <a:t>, enzalutamide; MFS, metastasis-free survival; </a:t>
            </a:r>
            <a:r>
              <a:rPr lang="en-US" i="1" err="1"/>
              <a:t>Pbo</a:t>
            </a:r>
            <a:r>
              <a:rPr lang="en-US" i="1"/>
              <a:t>, placebo.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576CF9-3F79-4B96-87E3-25EEEABC24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64828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altLang="en-US" i="1">
                <a:latin typeface="Arial" panose="020B0604020202020204" pitchFamily="34" charset="0"/>
              </a:rPr>
              <a:t>ADT, androgen deprivation therapy; </a:t>
            </a:r>
            <a:r>
              <a:rPr lang="en-US" i="1" err="1"/>
              <a:t>Apa</a:t>
            </a:r>
            <a:r>
              <a:rPr lang="en-US" i="1"/>
              <a:t>, </a:t>
            </a:r>
            <a:r>
              <a:rPr lang="en-US" i="1" err="1"/>
              <a:t>apalutamide</a:t>
            </a:r>
            <a:r>
              <a:rPr lang="en-US" i="1"/>
              <a:t>, </a:t>
            </a:r>
            <a:r>
              <a:rPr lang="en-US" i="1" err="1"/>
              <a:t>Enza</a:t>
            </a:r>
            <a:r>
              <a:rPr lang="en-US" i="1"/>
              <a:t>, enzalutamide; NR, not reached; </a:t>
            </a:r>
            <a:r>
              <a:rPr lang="en-US" i="1" err="1"/>
              <a:t>Pbo</a:t>
            </a:r>
            <a:r>
              <a:rPr lang="en-US" i="1"/>
              <a:t>, placebo.</a:t>
            </a:r>
            <a:endParaRPr lang="en-US"/>
          </a:p>
        </p:txBody>
      </p:sp>
      <p:sp>
        <p:nvSpPr>
          <p:cNvPr id="4" name="Slide Number Placeholder 3"/>
          <p:cNvSpPr>
            <a:spLocks noGrp="1"/>
          </p:cNvSpPr>
          <p:nvPr>
            <p:ph type="sldNum" sz="quarter" idx="5"/>
          </p:nvPr>
        </p:nvSpPr>
        <p:spPr/>
        <p:txBody>
          <a:bodyPr/>
          <a:lstStyle/>
          <a:p>
            <a:fld id="{78DB55A5-0855-436C-8B4F-EF85BFEEE3AC}" type="slidenum">
              <a:rPr lang="en-US" smtClean="0"/>
              <a:t>97</a:t>
            </a:fld>
            <a:endParaRPr lang="en-US"/>
          </a:p>
        </p:txBody>
      </p:sp>
    </p:spTree>
    <p:extLst>
      <p:ext uri="{BB962C8B-B14F-4D97-AF65-F5344CB8AC3E}">
        <p14:creationId xmlns:p14="http://schemas.microsoft.com/office/powerpoint/2010/main" val="36448355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i="1" err="1"/>
              <a:t>Apa</a:t>
            </a:r>
            <a:r>
              <a:rPr lang="en-US" i="1"/>
              <a:t>, </a:t>
            </a:r>
            <a:r>
              <a:rPr lang="en-US" i="1" err="1"/>
              <a:t>apalutamide</a:t>
            </a:r>
            <a:r>
              <a:rPr lang="en-US" i="1"/>
              <a:t>, </a:t>
            </a:r>
            <a:r>
              <a:rPr lang="en-US" i="1" err="1"/>
              <a:t>Enza</a:t>
            </a:r>
            <a:r>
              <a:rPr lang="en-US" i="1"/>
              <a:t>, enzalutamide; NR, not reached;</a:t>
            </a:r>
            <a:r>
              <a:rPr lang="en-US" altLang="en-US" i="1">
                <a:latin typeface="Arial" panose="020B0604020202020204" pitchFamily="34" charset="0"/>
              </a:rPr>
              <a:t> </a:t>
            </a:r>
            <a:r>
              <a:rPr lang="en-US" altLang="en-US" i="1" err="1">
                <a:latin typeface="Arial" panose="020B0604020202020204" pitchFamily="34" charset="0"/>
              </a:rPr>
              <a:t>Pbo</a:t>
            </a:r>
            <a:r>
              <a:rPr lang="en-US" altLang="en-US" i="1">
                <a:latin typeface="Arial" panose="020B0604020202020204" pitchFamily="34" charset="0"/>
              </a:rPr>
              <a:t>, placebo. PSA, prostate-specific antigen</a:t>
            </a:r>
            <a:endParaRPr lang="en-US" i="1"/>
          </a:p>
        </p:txBody>
      </p:sp>
      <p:sp>
        <p:nvSpPr>
          <p:cNvPr id="4" name="Slide Number Placeholder 3"/>
          <p:cNvSpPr>
            <a:spLocks noGrp="1"/>
          </p:cNvSpPr>
          <p:nvPr>
            <p:ph type="sldNum" sz="quarter" idx="5"/>
          </p:nvPr>
        </p:nvSpPr>
        <p:spPr/>
        <p:txBody>
          <a:bodyPr/>
          <a:lstStyle/>
          <a:p>
            <a:fld id="{78DB55A5-0855-436C-8B4F-EF85BFEEE3AC}" type="slidenum">
              <a:rPr lang="en-US" smtClean="0"/>
              <a:t>98</a:t>
            </a:fld>
            <a:endParaRPr lang="en-US"/>
          </a:p>
        </p:txBody>
      </p:sp>
    </p:spTree>
    <p:extLst>
      <p:ext uri="{BB962C8B-B14F-4D97-AF65-F5344CB8AC3E}">
        <p14:creationId xmlns:p14="http://schemas.microsoft.com/office/powerpoint/2010/main" val="26167134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altLang="en-US" i="1">
                <a:latin typeface="Arial" panose="020B0604020202020204" pitchFamily="34" charset="0"/>
              </a:rPr>
              <a:t>ADT, androgen deprivation therapy; </a:t>
            </a:r>
            <a:r>
              <a:rPr lang="en-US" i="1" err="1"/>
              <a:t>Apa</a:t>
            </a:r>
            <a:r>
              <a:rPr lang="en-US" i="1"/>
              <a:t>, </a:t>
            </a:r>
            <a:r>
              <a:rPr lang="en-US" i="1" err="1"/>
              <a:t>apalutamide</a:t>
            </a:r>
            <a:r>
              <a:rPr lang="en-US" i="1"/>
              <a:t>, BL, baseline; </a:t>
            </a:r>
            <a:r>
              <a:rPr lang="en-US" i="1" err="1"/>
              <a:t>Enza</a:t>
            </a:r>
            <a:r>
              <a:rPr lang="en-US" i="1"/>
              <a:t>, enzalutamide; </a:t>
            </a:r>
            <a:r>
              <a:rPr lang="en-US" i="1" err="1"/>
              <a:t>Pbo</a:t>
            </a:r>
            <a:r>
              <a:rPr lang="en-US" i="1"/>
              <a:t>, placebo; QoL, quality of life; SD, standard deviation.</a:t>
            </a:r>
            <a:endParaRPr lang="en-US"/>
          </a:p>
        </p:txBody>
      </p:sp>
      <p:sp>
        <p:nvSpPr>
          <p:cNvPr id="4" name="Slide Number Placeholder 3"/>
          <p:cNvSpPr>
            <a:spLocks noGrp="1"/>
          </p:cNvSpPr>
          <p:nvPr>
            <p:ph type="sldNum" sz="quarter" idx="5"/>
          </p:nvPr>
        </p:nvSpPr>
        <p:spPr/>
        <p:txBody>
          <a:bodyPr/>
          <a:lstStyle/>
          <a:p>
            <a:fld id="{78DB55A5-0855-436C-8B4F-EF85BFEEE3AC}" type="slidenum">
              <a:rPr lang="en-US" smtClean="0"/>
              <a:t>99</a:t>
            </a:fld>
            <a:endParaRPr lang="en-US"/>
          </a:p>
        </p:txBody>
      </p:sp>
    </p:spTree>
    <p:extLst>
      <p:ext uri="{BB962C8B-B14F-4D97-AF65-F5344CB8AC3E}">
        <p14:creationId xmlns:p14="http://schemas.microsoft.com/office/powerpoint/2010/main" val="24285226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altLang="en-US" i="1">
                <a:latin typeface="Arial" panose="020B0604020202020204" pitchFamily="34" charset="0"/>
              </a:rPr>
              <a:t>ADT, androgen deprivation therapy; AE, adverse event; </a:t>
            </a:r>
            <a:r>
              <a:rPr lang="en-US" i="1" err="1"/>
              <a:t>Apa</a:t>
            </a:r>
            <a:r>
              <a:rPr lang="en-US" i="1"/>
              <a:t>, </a:t>
            </a:r>
            <a:r>
              <a:rPr lang="en-US" i="1" err="1"/>
              <a:t>apalutamide</a:t>
            </a:r>
            <a:r>
              <a:rPr lang="en-US" i="1"/>
              <a:t>; CV, cardiovascular; </a:t>
            </a:r>
            <a:r>
              <a:rPr lang="en-US" i="1" err="1"/>
              <a:t>Enza</a:t>
            </a:r>
            <a:r>
              <a:rPr lang="en-US" i="1"/>
              <a:t>, enzalutamide; </a:t>
            </a:r>
            <a:r>
              <a:rPr lang="en-US" i="1" err="1"/>
              <a:t>Pbo</a:t>
            </a:r>
            <a:r>
              <a:rPr lang="en-US" i="1"/>
              <a:t>, placebo.</a:t>
            </a:r>
            <a:endParaRPr lang="en-US"/>
          </a:p>
        </p:txBody>
      </p:sp>
      <p:sp>
        <p:nvSpPr>
          <p:cNvPr id="4" name="Slide Number Placeholder 3"/>
          <p:cNvSpPr>
            <a:spLocks noGrp="1"/>
          </p:cNvSpPr>
          <p:nvPr>
            <p:ph type="sldNum" sz="quarter" idx="5"/>
          </p:nvPr>
        </p:nvSpPr>
        <p:spPr/>
        <p:txBody>
          <a:bodyPr/>
          <a:lstStyle/>
          <a:p>
            <a:fld id="{78DB55A5-0855-436C-8B4F-EF85BFEEE3AC}" type="slidenum">
              <a:rPr lang="en-US" smtClean="0"/>
              <a:t>100</a:t>
            </a:fld>
            <a:endParaRPr lang="en-US"/>
          </a:p>
        </p:txBody>
      </p:sp>
    </p:spTree>
    <p:extLst>
      <p:ext uri="{BB962C8B-B14F-4D97-AF65-F5344CB8AC3E}">
        <p14:creationId xmlns:p14="http://schemas.microsoft.com/office/powerpoint/2010/main" val="27821158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altLang="en-US" i="1">
                <a:latin typeface="Arial" panose="020B0604020202020204" pitchFamily="34" charset="0"/>
              </a:rPr>
              <a:t>ADT, androgen deprivation therapy; BID, twice </a:t>
            </a:r>
            <a:r>
              <a:rPr lang="en-US" altLang="en-US" i="1" err="1">
                <a:latin typeface="Arial" panose="020B0604020202020204" pitchFamily="34" charset="0"/>
              </a:rPr>
              <a:t>dailyi</a:t>
            </a:r>
            <a:r>
              <a:rPr lang="en-US" altLang="en-US" i="1">
                <a:latin typeface="Arial" panose="020B0604020202020204" pitchFamily="34" charset="0"/>
              </a:rPr>
              <a:t>; CRPC, castration-resistant prostate cancer; ECOG PS, Eastern Cooperative Oncology Group performance status; PSA, prostate-specific antigen; PSA DT, PSA doubling time</a:t>
            </a:r>
            <a:endParaRPr lang="en-US"/>
          </a:p>
        </p:txBody>
      </p:sp>
      <p:sp>
        <p:nvSpPr>
          <p:cNvPr id="4" name="Slide Number Placeholder 3"/>
          <p:cNvSpPr>
            <a:spLocks noGrp="1"/>
          </p:cNvSpPr>
          <p:nvPr>
            <p:ph type="sldNum" sz="quarter" idx="5"/>
          </p:nvPr>
        </p:nvSpPr>
        <p:spPr/>
        <p:txBody>
          <a:bodyPr/>
          <a:lstStyle/>
          <a:p>
            <a:fld id="{78DB55A5-0855-436C-8B4F-EF85BFEEE3AC}" type="slidenum">
              <a:rPr lang="en-US" smtClean="0"/>
              <a:t>101</a:t>
            </a:fld>
            <a:endParaRPr lang="en-US"/>
          </a:p>
        </p:txBody>
      </p:sp>
    </p:spTree>
    <p:extLst>
      <p:ext uri="{BB962C8B-B14F-4D97-AF65-F5344CB8AC3E}">
        <p14:creationId xmlns:p14="http://schemas.microsoft.com/office/powerpoint/2010/main" val="20252720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altLang="en-US" i="1">
                <a:latin typeface="Arial" panose="020B0604020202020204" pitchFamily="34" charset="0"/>
              </a:rPr>
              <a:t>ADT, androgen deprivation therapy; </a:t>
            </a:r>
            <a:r>
              <a:rPr lang="en-US" altLang="en-US" i="1" err="1">
                <a:latin typeface="Arial" panose="020B0604020202020204" pitchFamily="34" charset="0"/>
              </a:rPr>
              <a:t>Daro</a:t>
            </a:r>
            <a:r>
              <a:rPr lang="en-US" altLang="en-US" i="1">
                <a:latin typeface="Arial" panose="020B0604020202020204" pitchFamily="34" charset="0"/>
              </a:rPr>
              <a:t>, </a:t>
            </a:r>
            <a:r>
              <a:rPr lang="en-US" altLang="en-US" i="1" err="1">
                <a:latin typeface="Arial" panose="020B0604020202020204" pitchFamily="34" charset="0"/>
              </a:rPr>
              <a:t>darolutamide</a:t>
            </a:r>
            <a:r>
              <a:rPr lang="en-US" altLang="en-US" i="1">
                <a:latin typeface="Arial" panose="020B0604020202020204" pitchFamily="34" charset="0"/>
              </a:rPr>
              <a:t>; ECOG PS, Eastern Cooperative Oncology Group performance status; LN, lymph node; </a:t>
            </a:r>
            <a:r>
              <a:rPr lang="en-US" altLang="en-US" i="1" err="1">
                <a:latin typeface="Arial" panose="020B0604020202020204" pitchFamily="34" charset="0"/>
              </a:rPr>
              <a:t>Pbo</a:t>
            </a:r>
            <a:r>
              <a:rPr lang="en-US" altLang="en-US" i="1">
                <a:latin typeface="Arial" panose="020B0604020202020204" pitchFamily="34" charset="0"/>
              </a:rPr>
              <a:t>, placebo; PSADT, PSA doubling time</a:t>
            </a:r>
            <a:endParaRPr lang="en-US"/>
          </a:p>
        </p:txBody>
      </p:sp>
      <p:sp>
        <p:nvSpPr>
          <p:cNvPr id="4" name="Slide Number Placeholder 3"/>
          <p:cNvSpPr>
            <a:spLocks noGrp="1"/>
          </p:cNvSpPr>
          <p:nvPr>
            <p:ph type="sldNum" sz="quarter" idx="5"/>
          </p:nvPr>
        </p:nvSpPr>
        <p:spPr/>
        <p:txBody>
          <a:bodyPr/>
          <a:lstStyle/>
          <a:p>
            <a:fld id="{78DB55A5-0855-436C-8B4F-EF85BFEEE3AC}" type="slidenum">
              <a:rPr lang="en-US" smtClean="0"/>
              <a:t>102</a:t>
            </a:fld>
            <a:endParaRPr lang="en-US"/>
          </a:p>
        </p:txBody>
      </p:sp>
    </p:spTree>
    <p:extLst>
      <p:ext uri="{BB962C8B-B14F-4D97-AF65-F5344CB8AC3E}">
        <p14:creationId xmlns:p14="http://schemas.microsoft.com/office/powerpoint/2010/main" val="15117899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i="1"/>
              <a:t>ADT, androgen deprivation therapy; </a:t>
            </a:r>
            <a:r>
              <a:rPr lang="en-US" i="1" err="1"/>
              <a:t>Daro</a:t>
            </a:r>
            <a:r>
              <a:rPr lang="en-US" i="1"/>
              <a:t>, </a:t>
            </a:r>
            <a:r>
              <a:rPr lang="en-US" i="1" err="1"/>
              <a:t>darolutamide</a:t>
            </a:r>
            <a:r>
              <a:rPr lang="en-US" i="1"/>
              <a:t>; MFS, metastasis-free survival; NR, not reached; </a:t>
            </a:r>
            <a:r>
              <a:rPr lang="en-US" i="1" err="1"/>
              <a:t>Pbo</a:t>
            </a:r>
            <a:r>
              <a:rPr lang="en-US" i="1"/>
              <a:t>, placebo.</a:t>
            </a:r>
          </a:p>
        </p:txBody>
      </p:sp>
      <p:sp>
        <p:nvSpPr>
          <p:cNvPr id="4" name="Slide Number Placeholder 3"/>
          <p:cNvSpPr>
            <a:spLocks noGrp="1"/>
          </p:cNvSpPr>
          <p:nvPr>
            <p:ph type="sldNum" sz="quarter" idx="5"/>
          </p:nvPr>
        </p:nvSpPr>
        <p:spPr/>
        <p:txBody>
          <a:bodyPr/>
          <a:lstStyle/>
          <a:p>
            <a:fld id="{78DB55A5-0855-436C-8B4F-EF85BFEEE3AC}" type="slidenum">
              <a:rPr lang="en-US" smtClean="0"/>
              <a:t>103</a:t>
            </a:fld>
            <a:endParaRPr lang="en-US"/>
          </a:p>
        </p:txBody>
      </p:sp>
    </p:spTree>
    <p:extLst>
      <p:ext uri="{BB962C8B-B14F-4D97-AF65-F5344CB8AC3E}">
        <p14:creationId xmlns:p14="http://schemas.microsoft.com/office/powerpoint/2010/main" val="9347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8A38DF-6C33-40B9-8998-8C037513C6B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5953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i="1"/>
              <a:t>ADT, androgen deprivation therapy; CT, chemotherapy; </a:t>
            </a:r>
            <a:r>
              <a:rPr lang="en-US" i="1" err="1"/>
              <a:t>Daro</a:t>
            </a:r>
            <a:r>
              <a:rPr lang="en-US" i="1"/>
              <a:t>, </a:t>
            </a:r>
            <a:r>
              <a:rPr lang="en-US" i="1" err="1"/>
              <a:t>darolutamide</a:t>
            </a:r>
            <a:r>
              <a:rPr lang="en-US" i="1"/>
              <a:t>; NR, not reached; </a:t>
            </a:r>
            <a:r>
              <a:rPr lang="en-US" i="1" err="1"/>
              <a:t>Pbo</a:t>
            </a:r>
            <a:r>
              <a:rPr lang="en-US" i="1"/>
              <a:t>, placebo; </a:t>
            </a:r>
            <a:r>
              <a:rPr lang="en-US" altLang="en-US" i="1">
                <a:latin typeface="Arial" panose="020B0604020202020204" pitchFamily="34" charset="0"/>
              </a:rPr>
              <a:t>PSA, prostate-specific antigen; </a:t>
            </a:r>
            <a:r>
              <a:rPr lang="en-US" altLang="en-US" i="1" err="1">
                <a:latin typeface="Arial" panose="020B0604020202020204" pitchFamily="34" charset="0"/>
              </a:rPr>
              <a:t>PCa</a:t>
            </a:r>
            <a:r>
              <a:rPr lang="en-US" altLang="en-US" i="1">
                <a:latin typeface="Arial" panose="020B0604020202020204" pitchFamily="34" charset="0"/>
              </a:rPr>
              <a:t>, prostate cancer; SRE, skeletal-related event.</a:t>
            </a:r>
            <a:endParaRPr lang="en-US"/>
          </a:p>
        </p:txBody>
      </p:sp>
      <p:sp>
        <p:nvSpPr>
          <p:cNvPr id="4" name="Slide Number Placeholder 3"/>
          <p:cNvSpPr>
            <a:spLocks noGrp="1"/>
          </p:cNvSpPr>
          <p:nvPr>
            <p:ph type="sldNum" sz="quarter" idx="5"/>
          </p:nvPr>
        </p:nvSpPr>
        <p:spPr/>
        <p:txBody>
          <a:bodyPr/>
          <a:lstStyle/>
          <a:p>
            <a:fld id="{78DB55A5-0855-436C-8B4F-EF85BFEEE3AC}" type="slidenum">
              <a:rPr lang="en-US" smtClean="0"/>
              <a:t>104</a:t>
            </a:fld>
            <a:endParaRPr lang="en-US"/>
          </a:p>
        </p:txBody>
      </p:sp>
    </p:spTree>
    <p:extLst>
      <p:ext uri="{BB962C8B-B14F-4D97-AF65-F5344CB8AC3E}">
        <p14:creationId xmlns:p14="http://schemas.microsoft.com/office/powerpoint/2010/main" val="27914997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i="1"/>
              <a:t>ADT, androgen deprivation therapy; AE, adverse event; </a:t>
            </a:r>
            <a:r>
              <a:rPr lang="en-US" i="1" err="1"/>
              <a:t>Daro</a:t>
            </a:r>
            <a:r>
              <a:rPr lang="en-US" i="1"/>
              <a:t>, </a:t>
            </a:r>
            <a:r>
              <a:rPr lang="en-US" i="1" err="1"/>
              <a:t>darolutamide</a:t>
            </a:r>
            <a:r>
              <a:rPr lang="en-US" i="1"/>
              <a:t>; </a:t>
            </a:r>
            <a:r>
              <a:rPr lang="en-US" i="1" err="1"/>
              <a:t>Pbo</a:t>
            </a:r>
            <a:r>
              <a:rPr lang="en-US" i="1"/>
              <a:t>, placebo; UTI, urinary tract infection</a:t>
            </a:r>
            <a:endParaRPr lang="en-US"/>
          </a:p>
        </p:txBody>
      </p:sp>
      <p:sp>
        <p:nvSpPr>
          <p:cNvPr id="4" name="Slide Number Placeholder 3"/>
          <p:cNvSpPr>
            <a:spLocks noGrp="1"/>
          </p:cNvSpPr>
          <p:nvPr>
            <p:ph type="sldNum" sz="quarter" idx="5"/>
          </p:nvPr>
        </p:nvSpPr>
        <p:spPr/>
        <p:txBody>
          <a:bodyPr/>
          <a:lstStyle/>
          <a:p>
            <a:fld id="{78DB55A5-0855-436C-8B4F-EF85BFEEE3AC}" type="slidenum">
              <a:rPr lang="en-US" smtClean="0"/>
              <a:t>105</a:t>
            </a:fld>
            <a:endParaRPr lang="en-US"/>
          </a:p>
        </p:txBody>
      </p:sp>
    </p:spTree>
    <p:extLst>
      <p:ext uri="{BB962C8B-B14F-4D97-AF65-F5344CB8AC3E}">
        <p14:creationId xmlns:p14="http://schemas.microsoft.com/office/powerpoint/2010/main" val="3404578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1: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 name="Google Shape;4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 name="Google Shape;4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107</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 name="Google Shape;6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108</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52631d8892_0_0: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g252631d8892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 name="Google Shape;67;g252631d8892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109</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A96171-A15F-AF4E-B7C5-E1453CAAF64D}" type="slidenum">
              <a:rPr lang="en-US" smtClean="0"/>
              <a:t>110</a:t>
            </a:fld>
            <a:endParaRPr lang="en-US"/>
          </a:p>
        </p:txBody>
      </p:sp>
    </p:spTree>
    <p:extLst>
      <p:ext uri="{BB962C8B-B14F-4D97-AF65-F5344CB8AC3E}">
        <p14:creationId xmlns:p14="http://schemas.microsoft.com/office/powerpoint/2010/main" val="16824685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A96171-A15F-AF4E-B7C5-E1453CAAF64D}" type="slidenum">
              <a:rPr lang="en-US" smtClean="0"/>
              <a:t>111</a:t>
            </a:fld>
            <a:endParaRPr lang="en-US"/>
          </a:p>
        </p:txBody>
      </p:sp>
    </p:spTree>
    <p:extLst>
      <p:ext uri="{BB962C8B-B14F-4D97-AF65-F5344CB8AC3E}">
        <p14:creationId xmlns:p14="http://schemas.microsoft.com/office/powerpoint/2010/main" val="26514909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692150"/>
            <a:ext cx="6143625" cy="3459163"/>
          </a:xfrm>
        </p:spPr>
      </p:sp>
      <p:sp>
        <p:nvSpPr>
          <p:cNvPr id="3" name="Notes Placeholder 2"/>
          <p:cNvSpPr>
            <a:spLocks noGrp="1"/>
          </p:cNvSpPr>
          <p:nvPr>
            <p:ph type="body" idx="1"/>
          </p:nvPr>
        </p:nvSpPr>
        <p:spPr/>
        <p:txBody>
          <a:bodyPr/>
          <a:lstStyle/>
          <a:p>
            <a:endParaRPr lang="en-US" i="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93E50D-965A-428E-8DF6-5488CB447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45626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Moderator/Discussion Note: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effectLst/>
              </a:rPr>
              <a:t>Let’s take a look at some of the clinical trial data available to guide treatment selection in the post ICI-TKI space for adv/metastatic ccRCC.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effectLst/>
              </a:rPr>
              <a:t>Relevance to real-world practice – permitted prior VEGF TKI and IO. Lack of data specific to 3L space. Significance of TIVO-3 as only prospective phase 3 data set post ICI and VEGF TKI (all others phase 2 or retrospective). N = 350.</a:t>
            </a:r>
          </a:p>
          <a:p>
            <a:br>
              <a:rPr lang="en-US"/>
            </a:br>
            <a:r>
              <a:rPr lang="en-US" sz="1050" b="1"/>
              <a:t>Slide/Content Notes:</a:t>
            </a:r>
            <a:br>
              <a:rPr lang="en-US" sz="1050"/>
            </a:br>
            <a:r>
              <a:rPr lang="en-US" sz="1050"/>
              <a:t>TIVO-3 (NCT02627963) is a phase 3, open-label study that enrolled patients with mRCC whose disease progressed on 2 or 3 prior systemic regimens, 1 of which included a VEGFR TKI 1 (Figure 1)</a:t>
            </a:r>
          </a:p>
          <a:p>
            <a:r>
              <a:rPr lang="en-US" sz="1050"/>
              <a:t>— Patients were stratified by International Metastatic Renal Cell Carcinoma Database Consortium (IMDC) risk</a:t>
            </a:r>
          </a:p>
          <a:p>
            <a:r>
              <a:rPr lang="en-US" sz="1050"/>
              <a:t> category (favorable, intermediate, or poor) and type of prior therapy (2 prior VEGFR TKIs, VEGFR TKI plus</a:t>
            </a:r>
          </a:p>
          <a:p>
            <a:r>
              <a:rPr lang="en-US" sz="1050"/>
              <a:t> checkpoint inhibitor (CPI), or VEGFR TKI plus any other systemic agent) then randomized 1:1 to tivozanib or sorafenib </a:t>
            </a:r>
          </a:p>
          <a:p>
            <a:endParaRPr lang="en-US" sz="1050"/>
          </a:p>
          <a:p>
            <a:r>
              <a:rPr lang="en-US" sz="1050"/>
              <a:t>The primary endpoint was PFS, defined as the time from randomization to first documentation of objective tumor  progression as assessed by blinded independent radiological review — Secondary endpoints included OS, ORR, duration of response (DOR), and safety</a:t>
            </a:r>
          </a:p>
          <a:p>
            <a:r>
              <a:rPr lang="en-US" sz="1050"/>
              <a:t>• Data cutoff for these analyses was January 15, 2021</a:t>
            </a:r>
          </a:p>
          <a:p>
            <a:endParaRPr lang="en-US" sz="1050"/>
          </a:p>
          <a:p>
            <a:r>
              <a:rPr lang="en-US" sz="1050"/>
              <a:t>Link to poster: https://investor.aveooncology.com/static-files/53ed6c60-22ed-4363-98a2-d44aa1dd33f2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0CECF-82AD-44B0-8E52-AB21CCD064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82256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5000"/>
              </a:lnSpc>
              <a:spcBef>
                <a:spcPts val="0"/>
              </a:spcBef>
              <a:spcAft>
                <a:spcPts val="0"/>
              </a:spcAft>
              <a:buFont typeface="Symbol" panose="05050102010706020507" pitchFamily="18" charset="2"/>
              <a:buNone/>
            </a:pPr>
            <a:r>
              <a:rPr lang="en-US" b="1"/>
              <a:t>Moderator/Discussion Notes: </a:t>
            </a:r>
          </a:p>
          <a:p>
            <a:pPr marL="171450" marR="0" lvl="0" indent="-171450">
              <a:lnSpc>
                <a:spcPct val="105000"/>
              </a:lnSpc>
              <a:spcBef>
                <a:spcPts val="0"/>
              </a:spcBef>
              <a:spcAft>
                <a:spcPts val="0"/>
              </a:spcAft>
              <a:buFont typeface="Arial" panose="020B0604020202020204" pitchFamily="34" charset="0"/>
              <a:buChar char="•"/>
            </a:pPr>
            <a:r>
              <a:rPr lang="en-US" b="0"/>
              <a:t>Reminder, these p</a:t>
            </a:r>
            <a:r>
              <a:rPr lang="en-US" b="0">
                <a:solidFill>
                  <a:srgbClr val="565656"/>
                </a:solidFill>
                <a:effectLst/>
                <a:ea typeface="Times New Roman" panose="02020603050405020304" pitchFamily="18" charset="0"/>
              </a:rPr>
              <a:t>atients </a:t>
            </a:r>
            <a:r>
              <a:rPr lang="en-US">
                <a:solidFill>
                  <a:srgbClr val="565656"/>
                </a:solidFill>
                <a:effectLst/>
                <a:ea typeface="Times New Roman" panose="02020603050405020304" pitchFamily="18" charset="0"/>
              </a:rPr>
              <a:t>have seen I/O and TKI</a:t>
            </a:r>
            <a:endParaRPr lang="en-US">
              <a:solidFill>
                <a:srgbClr val="565656"/>
              </a:solidFill>
              <a:effectLst/>
              <a:ea typeface="Calibri" panose="020F0502020204030204" pitchFamily="34" charset="0"/>
            </a:endParaRPr>
          </a:p>
          <a:p>
            <a:endParaRPr lang="en-US"/>
          </a:p>
          <a:p>
            <a:pPr marL="0" indent="0">
              <a:buFont typeface="Arial" panose="020B0604020202020204" pitchFamily="34" charset="0"/>
              <a:buNone/>
            </a:pPr>
            <a:r>
              <a:rPr lang="en-US" b="1"/>
              <a:t>Side/Content notes:</a:t>
            </a:r>
          </a:p>
          <a:p>
            <a:pPr marL="171450" indent="-171450">
              <a:buFont typeface="Arial" panose="020B0604020202020204" pitchFamily="34" charset="0"/>
              <a:buChar char="•"/>
            </a:pPr>
            <a:r>
              <a:rPr lang="en-US"/>
              <a:t>The median age was 63 years (range: 30 to 90 years), </a:t>
            </a:r>
          </a:p>
          <a:p>
            <a:pPr marL="171450" indent="-171450">
              <a:buFont typeface="Arial" panose="020B0604020202020204" pitchFamily="34" charset="0"/>
              <a:buChar char="•"/>
            </a:pPr>
            <a:r>
              <a:rPr lang="en-US"/>
              <a:t>73% were male, </a:t>
            </a:r>
          </a:p>
          <a:p>
            <a:pPr marL="171450" indent="-171450">
              <a:buFont typeface="Arial" panose="020B0604020202020204" pitchFamily="34" charset="0"/>
              <a:buChar char="•"/>
            </a:pPr>
            <a:r>
              <a:rPr lang="en-US"/>
              <a:t>95% were Caucasian, </a:t>
            </a:r>
          </a:p>
          <a:p>
            <a:pPr marL="171450" indent="-171450">
              <a:buFont typeface="Arial" panose="020B0604020202020204" pitchFamily="34" charset="0"/>
              <a:buChar char="•"/>
            </a:pPr>
            <a:r>
              <a:rPr lang="en-US"/>
              <a:t>ECOG performance status was 0 in 48% and 1 in 49% of patients (respectively), and </a:t>
            </a:r>
          </a:p>
          <a:p>
            <a:pPr marL="171450" indent="-171450">
              <a:buFont typeface="Arial" panose="020B0604020202020204" pitchFamily="34" charset="0"/>
              <a:buChar char="•"/>
            </a:pPr>
            <a:r>
              <a:rPr lang="en-US"/>
              <a:t>98% of patients had clear cell or clear cell component histology. </a:t>
            </a:r>
          </a:p>
          <a:p>
            <a:pPr marL="171450" indent="-171450">
              <a:buFont typeface="Arial" panose="020B0604020202020204" pitchFamily="34" charset="0"/>
              <a:buChar char="•"/>
            </a:pPr>
            <a:r>
              <a:rPr lang="en-US"/>
              <a:t>Prior therapy included two KIs (45%), a KI plus an immune checkpoint inhibitor (26%), and a KI plus another systemic agent (29%). </a:t>
            </a:r>
          </a:p>
          <a:p>
            <a:pPr marL="171450" indent="-171450">
              <a:buFont typeface="Arial" panose="020B0604020202020204" pitchFamily="34" charset="0"/>
              <a:buChar char="•"/>
            </a:pPr>
            <a:r>
              <a:rPr lang="en-US"/>
              <a:t>At the time of study entry, 20% of patients had favorable, 61% intermediate, and 19% poor IMDC prognoses.</a:t>
            </a:r>
          </a:p>
          <a:p>
            <a:pPr marL="171450" indent="-171450">
              <a:buFont typeface="Arial" panose="020B0604020202020204" pitchFamily="34" charset="0"/>
              <a:buChar char="•"/>
            </a:pPr>
            <a:endParaRPr lang="en-US"/>
          </a:p>
          <a:p>
            <a:pPr marL="0" indent="0">
              <a:buFont typeface="Arial" panose="020B0604020202020204" pitchFamily="34" charset="0"/>
              <a:buNone/>
            </a:pPr>
            <a:r>
              <a:rPr lang="en-US" b="1"/>
              <a:t>Resource(s)</a:t>
            </a:r>
          </a:p>
          <a:p>
            <a:pPr marL="0" indent="0">
              <a:buFont typeface="Arial" panose="020B0604020202020204" pitchFamily="34" charset="0"/>
              <a:buNone/>
            </a:pPr>
            <a:r>
              <a:rPr lang="en-US"/>
              <a:t>https://meetinglibrary.asco.org/record/197946/abstract</a:t>
            </a:r>
          </a:p>
          <a:p>
            <a:pPr marL="0" indent="0">
              <a:buFont typeface="Arial" panose="020B0604020202020204" pitchFamily="34" charset="0"/>
              <a:buNone/>
            </a:pPr>
            <a:endParaRPr lang="en-US"/>
          </a:p>
          <a:p>
            <a:r>
              <a:rPr lang="en-US"/>
              <a:t>Link to poster: https://investor.aveooncology.com/static-files/53ed6c60-22ed-4363-98a2-d44aa1dd33f2</a:t>
            </a:r>
          </a:p>
          <a:p>
            <a:r>
              <a:rPr lang="en-US"/>
              <a:t>https://www.aveooncology.com/fotivdapi.pdf</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0CECF-82AD-44B0-8E52-AB21CCD064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4672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histogram above shows the frequency and type of GAs with the most frequent ones in    </a:t>
            </a:r>
            <a:r>
              <a:rPr lang="en-US" sz="1200" b="1" baseline="0"/>
              <a:t>&lt;CLICK&gt;     </a:t>
            </a:r>
            <a:r>
              <a:rPr lang="en-US" sz="1200" kern="1200">
                <a:solidFill>
                  <a:schemeClr val="tx1"/>
                </a:solidFill>
                <a:effectLst/>
                <a:latin typeface="+mn-lt"/>
                <a:ea typeface="+mn-ea"/>
                <a:cs typeface="+mn-cs"/>
              </a:rPr>
              <a:t>TP53, PTEN, AR, MYC, and BRCA2.</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Many of the alterations detected are targetable with drugs</a:t>
            </a:r>
            <a:r>
              <a:rPr lang="en-US" sz="1200" kern="1200" baseline="0">
                <a:solidFill>
                  <a:schemeClr val="tx1"/>
                </a:solidFill>
                <a:effectLst/>
                <a:latin typeface="+mn-lt"/>
                <a:ea typeface="+mn-ea"/>
                <a:cs typeface="+mn-cs"/>
              </a:rPr>
              <a:t> already available in the clinic.</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BE750-B52A-4EC0-9ABF-216796B249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69987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Moderator/Discussion Note:</a:t>
            </a:r>
          </a:p>
          <a:p>
            <a:pPr marL="171450" indent="-171450">
              <a:buFont typeface="Arial" panose="020B0604020202020204" pitchFamily="34" charset="0"/>
              <a:buChar char="•"/>
            </a:pPr>
            <a:r>
              <a:rPr lang="en-US" b="0"/>
              <a:t>Reactions to tail of curve? Unique? </a:t>
            </a:r>
          </a:p>
          <a:p>
            <a:pPr marL="171450" indent="-171450">
              <a:buFont typeface="Arial" panose="020B0604020202020204" pitchFamily="34" charset="0"/>
              <a:buChar char="•"/>
            </a:pPr>
            <a:r>
              <a:rPr lang="en-US" b="0"/>
              <a:t>This was Blinded Radiologic Review </a:t>
            </a:r>
          </a:p>
          <a:p>
            <a:endParaRPr lang="en-US" b="1"/>
          </a:p>
          <a:p>
            <a:endParaRPr lang="en-US" b="1"/>
          </a:p>
          <a:p>
            <a:r>
              <a:rPr lang="en-US" b="1"/>
              <a:t>Content Notes:</a:t>
            </a:r>
          </a:p>
          <a:p>
            <a:r>
              <a:rPr lang="en-US"/>
              <a:t>As previously reported, at the October 2018 final analysis with a median follow-up of 19 months, 246 PFS events occurred – A significant reduction in the risk of PFS was observed for tivozanib compared with sorafenib with an HR of 0.73 (95% CI: 0.56, 0.94; P=0.016) and median PFS of 5.6 months vs. 3.9 months (Figure 2)</a:t>
            </a:r>
          </a:p>
          <a:p>
            <a:endParaRPr lang="en-US"/>
          </a:p>
          <a:p>
            <a:r>
              <a:rPr lang="en-US" sz="1800">
                <a:effectLst/>
                <a:latin typeface="Segoe UI" panose="020B0502040204020203" pitchFamily="34" charset="0"/>
              </a:rPr>
              <a:t>In the intention-to-treat population, 1-year duration of response (patients who did not progress on study) was 71% (95% CI 53–88) with tivozanib and 46% (19–73) with sorafenib (HR 0·60, 95% CI 0·22–1·61; p=0·33).</a:t>
            </a:r>
            <a:endParaRPr lang="en-US" sz="1800">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0CECF-82AD-44B0-8E52-AB21CCD064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89981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a:solidFill>
                  <a:srgbClr val="000000"/>
                </a:solidFill>
                <a:effectLst/>
              </a:rPr>
              <a:t>Slide/Content Notes:</a:t>
            </a:r>
          </a:p>
          <a:p>
            <a:pPr algn="l"/>
            <a:endParaRPr lang="en-US" b="1" i="0">
              <a:solidFill>
                <a:srgbClr val="000000"/>
              </a:solidFill>
              <a:effectLst/>
            </a:endParaRPr>
          </a:p>
          <a:p>
            <a:pPr algn="l"/>
            <a:r>
              <a:rPr lang="en-US" b="1" i="0">
                <a:solidFill>
                  <a:srgbClr val="000000"/>
                </a:solidFill>
                <a:effectLst/>
              </a:rPr>
              <a:t>Methods: </a:t>
            </a:r>
            <a:r>
              <a:rPr lang="en-US" b="0" i="0">
                <a:solidFill>
                  <a:srgbClr val="000000"/>
                </a:solidFill>
                <a:effectLst/>
              </a:rPr>
              <a:t>Exploratory analysis of LT-PFS was calculated using investigator-assessment [INV] with a data cut-off of May 24, 2021. PFS hazard ratio and landmark values of LT-PFS at 6, 12, 18, 24, 30, 36, 42 and 48 months are reported. Results include the ITT population, with censoring for missing assessments and discontinuation without PD. Cox proportional hazards and log-rank statistics were used to estimate the HR and 95% CI for INV-PFS; odds ratios (ORs) are reported for landmark timepoints up to 36-months. LT-PFS across prespecified subgroups were analyzed descriptively.</a:t>
            </a:r>
          </a:p>
          <a:p>
            <a:endParaRPr lang="en-US" b="1" i="0">
              <a:solidFill>
                <a:srgbClr val="000000"/>
              </a:solidFill>
              <a:effectLst/>
            </a:endParaRPr>
          </a:p>
          <a:p>
            <a:r>
              <a:rPr lang="en-US" b="1" i="0">
                <a:solidFill>
                  <a:srgbClr val="000000"/>
                </a:solidFill>
                <a:effectLst/>
              </a:rPr>
              <a:t>Results: </a:t>
            </a:r>
          </a:p>
          <a:p>
            <a:pPr marL="171450" indent="-171450">
              <a:buFont typeface="Arial" panose="020B0604020202020204" pitchFamily="34" charset="0"/>
              <a:buChar char="•"/>
            </a:pPr>
            <a:r>
              <a:rPr lang="en-US" b="0" i="0">
                <a:solidFill>
                  <a:srgbClr val="000000"/>
                </a:solidFill>
                <a:effectLst/>
              </a:rPr>
              <a:t>350 pts randomized to TIVO (n=175) or SOR (n=175)</a:t>
            </a:r>
          </a:p>
          <a:p>
            <a:pPr marL="171450" indent="-171450">
              <a:buFont typeface="Arial" panose="020B0604020202020204" pitchFamily="34" charset="0"/>
              <a:buChar char="•"/>
            </a:pPr>
            <a:r>
              <a:rPr lang="en-US" b="0" i="0">
                <a:solidFill>
                  <a:srgbClr val="000000"/>
                </a:solidFill>
                <a:effectLst/>
              </a:rPr>
              <a:t>INV PFS superior w/TIVO vs SOR (HR: 0.624, 95% CI: 0.49-0.79)</a:t>
            </a:r>
          </a:p>
          <a:p>
            <a:pPr marL="171450" indent="-171450">
              <a:buFont typeface="Arial" panose="020B0604020202020204" pitchFamily="34" charset="0"/>
              <a:buChar char="•"/>
            </a:pPr>
            <a:r>
              <a:rPr lang="en-US" b="0" i="0">
                <a:solidFill>
                  <a:srgbClr val="000000"/>
                </a:solidFill>
                <a:effectLst/>
              </a:rPr>
              <a:t>Landmark LT-PFS rates up to 48-mo consistently higher w/ TIVO vs SOR: @3-y: 12% vs 2%; @4-y: 7.6% vs 0% </a:t>
            </a:r>
          </a:p>
          <a:p>
            <a:pPr marL="171450" indent="-171450">
              <a:buFont typeface="Arial" panose="020B0604020202020204" pitchFamily="34" charset="0"/>
              <a:buChar char="•"/>
            </a:pPr>
            <a:r>
              <a:rPr lang="en-US" b="0" i="0">
                <a:solidFill>
                  <a:srgbClr val="000000"/>
                </a:solidFill>
                <a:effectLst/>
              </a:rPr>
              <a:t>Despite low # of pts at risk with extended follow-up, subgroups with &gt;15% LT-PFS at 3-years include IMDC favorable risk, female gender, ECOG PS0, age &gt;65 years, and region NA – all confined to the TIVO arm.</a:t>
            </a:r>
          </a:p>
          <a:p>
            <a:pPr marL="171450" indent="-171450">
              <a:buFont typeface="Arial" panose="020B0604020202020204" pitchFamily="34" charset="0"/>
              <a:buChar char="•"/>
            </a:pPr>
            <a:r>
              <a:rPr lang="en-US" b="0" i="0">
                <a:solidFill>
                  <a:srgbClr val="000000"/>
                </a:solidFill>
                <a:effectLst/>
              </a:rPr>
              <a:t>INV PFS in extended fu consistent w/ IRC PFS in primary analysis</a:t>
            </a:r>
          </a:p>
          <a:p>
            <a:pPr marL="171450" indent="-171450">
              <a:buFont typeface="Arial" panose="020B0604020202020204" pitchFamily="34" charset="0"/>
              <a:buChar char="•"/>
            </a:pPr>
            <a:r>
              <a:rPr lang="en-US" b="0" i="0">
                <a:solidFill>
                  <a:srgbClr val="000000"/>
                </a:solidFill>
                <a:effectLst/>
              </a:rPr>
              <a:t>Rates of INV LT-PFS higher w/ TIVO at every time point evaluated</a:t>
            </a:r>
          </a:p>
          <a:p>
            <a:pPr marL="171450" indent="-171450">
              <a:buFont typeface="Arial" panose="020B0604020202020204" pitchFamily="34" charset="0"/>
              <a:buChar char="•"/>
            </a:pPr>
            <a:endParaRPr lang="en-US" b="0" i="0">
              <a:solidFill>
                <a:srgbClr val="000000"/>
              </a:solidFill>
              <a:effectLst/>
            </a:endParaRPr>
          </a:p>
          <a:p>
            <a:pPr marL="0" indent="0">
              <a:buFont typeface="Arial" panose="020B0604020202020204" pitchFamily="34" charset="0"/>
              <a:buNone/>
            </a:pPr>
            <a:r>
              <a:rPr lang="en-US"/>
              <a:t>https://meetinglibrary.asco.org/record/205679/abstract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0CECF-82AD-44B0-8E52-AB21CCD064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7674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baseline="0"/>
              <a:t>Most patients who had previously been treated with</a:t>
            </a:r>
          </a:p>
          <a:p>
            <a:pPr algn="l"/>
            <a:r>
              <a:rPr lang="en-US" b="0" i="0" u="none" strike="noStrike" baseline="0"/>
              <a:t>checkpoint inhibitors received treatment immediately</a:t>
            </a:r>
          </a:p>
          <a:p>
            <a:pPr algn="l"/>
            <a:r>
              <a:rPr lang="en-US" b="0" i="0" u="none" strike="noStrike" baseline="0"/>
              <a:t>before study entry.</a:t>
            </a:r>
            <a:r>
              <a:rPr lang="en-US"/>
              <a:t>tinglibrary.asco.org/record/170191/abstract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0CECF-82AD-44B0-8E52-AB21CCD064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876852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Moderator/Discussion Note: </a:t>
            </a:r>
          </a:p>
          <a:p>
            <a:pPr marL="171450" indent="-171450">
              <a:buFont typeface="Arial" panose="020B0604020202020204" pitchFamily="34" charset="0"/>
              <a:buChar char="•"/>
            </a:pPr>
            <a:r>
              <a:rPr lang="en-US"/>
              <a:t>Point out ORR, how does that compare to frontline ORRs of ~20%?</a:t>
            </a:r>
          </a:p>
          <a:p>
            <a:pPr marL="171450" indent="-171450">
              <a:buFont typeface="Arial" panose="020B0604020202020204" pitchFamily="34" charset="0"/>
              <a:buChar char="•"/>
            </a:pPr>
            <a:r>
              <a:rPr lang="en-US"/>
              <a:t>Significant improvement in DOR - </a:t>
            </a:r>
            <a:r>
              <a:rPr lang="en-US" b="0" i="0" u="none" strike="noStrike" baseline="0"/>
              <a:t>Median DOR was 20.3 months with tivozanib, twice that observed with sorafenib</a:t>
            </a:r>
          </a:p>
          <a:p>
            <a:pPr marL="628650" lvl="1" indent="-171450">
              <a:buFont typeface="Arial" panose="020B0604020202020204" pitchFamily="34" charset="0"/>
              <a:buChar char="•"/>
            </a:pPr>
            <a:r>
              <a:rPr lang="en-US"/>
              <a:t>3 patients in the sorafenib arm (2% of total arm; 15% of patients with responses) and 13 patients in the tivozanib arm (7%; </a:t>
            </a:r>
            <a:r>
              <a:rPr lang="en-US" b="1" u="sng"/>
              <a:t>32%</a:t>
            </a:r>
            <a:r>
              <a:rPr lang="en-US"/>
              <a:t>) had continued ongoing responses at time of data cutoff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effectLst/>
              </a:rPr>
              <a:t>ORR and DCR are higher at this data cut than in PI.</a:t>
            </a:r>
          </a:p>
          <a:p>
            <a:pPr marL="171450" indent="-171450">
              <a:buFont typeface="Arial" panose="020B0604020202020204" pitchFamily="34" charset="0"/>
              <a:buChar char="•"/>
            </a:pPr>
            <a:r>
              <a:rPr lang="en-US"/>
              <a:t>HR for OS 0.91 (NS), but getting better over time </a:t>
            </a:r>
          </a:p>
          <a:p>
            <a:pPr marL="0" indent="0">
              <a:buFont typeface="Arial" panose="020B0604020202020204" pitchFamily="34" charset="0"/>
              <a:buNone/>
            </a:pPr>
            <a:endParaRPr lang="en-US"/>
          </a:p>
          <a:p>
            <a:r>
              <a:rPr lang="en-US" sz="1050" b="1"/>
              <a:t>Slide/Content Notes</a:t>
            </a:r>
          </a:p>
          <a:p>
            <a:r>
              <a:rPr lang="en-US" sz="1050"/>
              <a:t>Per investigator assessment, 41 patients (23%) had responses with tivozanib, and 20 patients (11%) had responses with sorafenib (Table 2 )</a:t>
            </a:r>
          </a:p>
          <a:p>
            <a:endParaRPr lang="en-US" sz="1050"/>
          </a:p>
          <a:p>
            <a:r>
              <a:rPr lang="en-US" sz="1050"/>
              <a:t>Median DOR (INV): 20.3 months (95% CI, 9.8-29.9 months) and 9.0 months (95% CI, 3.7-16.6 months) with tivozanib and sorafenib, respectively (Figure 2 ) — 3 patients in the sorafenib arm (2% of total arm; 15% of patients with responses) and 13 patients in the tivozanib arm (7%; 32%) had continued ongoing responses at time of data cutoff</a:t>
            </a:r>
          </a:p>
          <a:p>
            <a:endParaRPr lang="en-US" sz="1050"/>
          </a:p>
          <a:p>
            <a:r>
              <a:rPr lang="en-US" sz="1050" b="1"/>
              <a:t>Reference:</a:t>
            </a:r>
          </a:p>
          <a:p>
            <a:r>
              <a:rPr lang="en-US" sz="1050"/>
              <a:t>Link to poster: https://investor.aveooncology.com/static-files/53ed6c60-22ed-4363-98a2-d44aa1dd33f2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0CECF-82AD-44B0-8E52-AB21CCD064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53067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i="0">
                <a:effectLst/>
                <a:latin typeface="+mn-lt"/>
              </a:rPr>
              <a:t>Moderator/Discussion Note</a:t>
            </a:r>
          </a:p>
          <a:p>
            <a:pPr marL="171450" indent="-171450">
              <a:buFont typeface="Arial" panose="020B0604020202020204" pitchFamily="34" charset="0"/>
              <a:buChar char="•"/>
            </a:pPr>
            <a:r>
              <a:rPr lang="en-US" sz="1000" b="0" i="0">
                <a:effectLst/>
                <a:latin typeface="+mn-lt"/>
              </a:rPr>
              <a:t>OS Data was updated and presented at ASCO 2022; HR for OS continuing to trend toward benefit. </a:t>
            </a:r>
          </a:p>
          <a:p>
            <a:endParaRPr lang="en-US" sz="1000" b="1" i="0">
              <a:effectLst/>
              <a:latin typeface="+mn-lt"/>
            </a:endParaRPr>
          </a:p>
          <a:p>
            <a:r>
              <a:rPr lang="en-US" sz="800" b="1" i="0">
                <a:effectLst/>
                <a:latin typeface="+mn-lt"/>
              </a:rPr>
              <a:t>_______</a:t>
            </a:r>
          </a:p>
          <a:p>
            <a:r>
              <a:rPr lang="en-US" sz="800" b="1" i="0">
                <a:effectLst/>
                <a:latin typeface="+mn-lt"/>
              </a:rPr>
              <a:t>Slide/Content Notes:</a:t>
            </a:r>
          </a:p>
          <a:p>
            <a:r>
              <a:rPr lang="en-US" sz="800">
                <a:effectLst/>
                <a:latin typeface="+mn-lt"/>
                <a:ea typeface="Times New Roman" panose="02020603050405020304" pitchFamily="18" charset="0"/>
              </a:rPr>
              <a:t>Details on Conditional OS: A conditional survival analysis was also performed which looked at OS for pts whose disease was progression free at the 12-mo landmark, showing a statistically significant 55% relative reduction in risk of death with tivozanib over sorafenib in this population (HR 0.45; 95% Cl 0.22-0.91). The median OS for those patients achieving 12 </a:t>
            </a:r>
            <a:r>
              <a:rPr lang="en-US" sz="800" err="1">
                <a:effectLst/>
                <a:latin typeface="+mn-lt"/>
                <a:ea typeface="Times New Roman" panose="02020603050405020304" pitchFamily="18" charset="0"/>
              </a:rPr>
              <a:t>mo</a:t>
            </a:r>
            <a:r>
              <a:rPr lang="en-US" sz="800">
                <a:effectLst/>
                <a:latin typeface="+mn-lt"/>
                <a:ea typeface="Times New Roman" panose="02020603050405020304" pitchFamily="18" charset="0"/>
              </a:rPr>
              <a:t> PFS was 48.3 </a:t>
            </a:r>
            <a:r>
              <a:rPr lang="en-US" sz="800" err="1">
                <a:effectLst/>
                <a:latin typeface="+mn-lt"/>
                <a:ea typeface="Times New Roman" panose="02020603050405020304" pitchFamily="18" charset="0"/>
              </a:rPr>
              <a:t>mo</a:t>
            </a:r>
            <a:r>
              <a:rPr lang="en-US" sz="800">
                <a:effectLst/>
                <a:latin typeface="+mn-lt"/>
                <a:ea typeface="Times New Roman" panose="02020603050405020304" pitchFamily="18" charset="0"/>
              </a:rPr>
              <a:t> (tivozanib) as compared to 32.8 </a:t>
            </a:r>
            <a:r>
              <a:rPr lang="en-US" sz="800" err="1">
                <a:effectLst/>
                <a:latin typeface="+mn-lt"/>
                <a:ea typeface="Times New Roman" panose="02020603050405020304" pitchFamily="18" charset="0"/>
              </a:rPr>
              <a:t>mo</a:t>
            </a:r>
            <a:r>
              <a:rPr lang="en-US" sz="800">
                <a:effectLst/>
                <a:latin typeface="+mn-lt"/>
                <a:ea typeface="Times New Roman" panose="02020603050405020304" pitchFamily="18" charset="0"/>
              </a:rPr>
              <a:t> (sorafenib), once again demonstrating the long-term benefit of tivozanib (from ASCO poster).</a:t>
            </a:r>
            <a:br>
              <a:rPr lang="en-US" sz="800">
                <a:effectLst/>
                <a:latin typeface="+mn-lt"/>
                <a:ea typeface="Times New Roman" panose="02020603050405020304" pitchFamily="18" charset="0"/>
              </a:rPr>
            </a:br>
            <a:endParaRPr lang="en-US" sz="800" b="1" i="0">
              <a:effectLst/>
              <a:latin typeface="+mn-lt"/>
            </a:endParaRPr>
          </a:p>
          <a:p>
            <a:r>
              <a:rPr lang="en-US" sz="800" b="1" i="0">
                <a:effectLst/>
                <a:latin typeface="+mn-lt"/>
              </a:rPr>
              <a:t>Abstract</a:t>
            </a:r>
          </a:p>
          <a:p>
            <a:r>
              <a:rPr lang="en-US" sz="800" b="1" i="0">
                <a:effectLst/>
                <a:latin typeface="+mn-lt"/>
              </a:rPr>
              <a:t>Background: </a:t>
            </a:r>
            <a:r>
              <a:rPr lang="en-US" sz="800" b="0" i="0">
                <a:solidFill>
                  <a:srgbClr val="4D4D4D"/>
                </a:solidFill>
                <a:effectLst/>
                <a:latin typeface="+mn-lt"/>
              </a:rPr>
              <a:t>Maturity of survival data is a consideration in the value assessment and confident clinical application of oncology drugs based on trial evidence. TIVO-3 supported FDA-approval of tivozanib (TIVO) in relapsed/refractory (R/R) advanced RCC, meeting the primary endpoint of significantly improved PFS over sorafenib (SOR) (HR: 0.73, 95% CI, 0.56-0.95). Long-term follow-up analyses demonstrate that the PFS rate at 3-years with TIVO is &gt;5x higher than with SOR (12% vs 2%, respectively), yet a significant OS benefit for TIVO has not been observed to date. </a:t>
            </a:r>
            <a:r>
              <a:rPr lang="en-US" sz="800" b="1" i="0" u="sng">
                <a:solidFill>
                  <a:srgbClr val="4D4D4D"/>
                </a:solidFill>
                <a:effectLst/>
                <a:latin typeface="+mn-lt"/>
              </a:rPr>
              <a:t>Here we report the contribution of event accumulation and data maturation on the stability of KM survival estimates.</a:t>
            </a:r>
          </a:p>
          <a:p>
            <a:r>
              <a:rPr lang="en-US" sz="800" b="1" i="0">
                <a:effectLst/>
                <a:latin typeface="+mn-lt"/>
              </a:rPr>
              <a:t>Methods: </a:t>
            </a:r>
            <a:r>
              <a:rPr lang="en-US" sz="800" b="0" i="0">
                <a:solidFill>
                  <a:srgbClr val="4D4D4D"/>
                </a:solidFill>
                <a:effectLst/>
                <a:latin typeface="+mn-lt"/>
              </a:rPr>
              <a:t>Intent-to-treat analyses of Cox proportional hazards and log-rank statistics were used to estimate the HR and 95% CI for OS in the TIVO-3 trial at prespecified (2-years after last-patient-in [LPI]; ≥251 events) and exploratory extended follow-up timepoints (≥270 events; database closure). Patients were followed for survival until death, consent withdrawal, or loss to follow-up.</a:t>
            </a:r>
          </a:p>
          <a:p>
            <a:r>
              <a:rPr lang="en-US" sz="800" b="1" i="0">
                <a:effectLst/>
                <a:latin typeface="+mn-lt"/>
              </a:rPr>
              <a:t>Results:</a:t>
            </a:r>
            <a:r>
              <a:rPr lang="en-US" sz="800" b="0" i="0">
                <a:solidFill>
                  <a:srgbClr val="4D4D4D"/>
                </a:solidFill>
                <a:effectLst/>
                <a:latin typeface="+mn-lt"/>
              </a:rPr>
              <a:t>350 patients were randomized 1:1 to TIVO (n=175) or SOR (n=175). 2-years post LPI and a mean follow-up of 17.9 months (data cut-off August 2019), 65% of patients experienced an event (HR: 0.99, 95% CI, 0.76-1.29). Subsequent analyses are reported at 20.3 (May 2020), 21.9 (January 2021), and 22.8 (May 2021) months follow-up. Accumulation of events and HR over time is shown in the Table. </a:t>
            </a:r>
            <a:r>
              <a:rPr lang="en-US" sz="800" b="1" i="0">
                <a:solidFill>
                  <a:srgbClr val="4D4D4D"/>
                </a:solidFill>
                <a:effectLst/>
                <a:latin typeface="+mn-lt"/>
              </a:rPr>
              <a:t>After almost 23 months of follow-up and realization of 80% of events, OS HR has decreased to below 0.90, in favor of TIVO.</a:t>
            </a:r>
          </a:p>
          <a:p>
            <a:r>
              <a:rPr lang="en-US" sz="800" b="1" i="0">
                <a:effectLst/>
                <a:latin typeface="+mn-lt"/>
              </a:rPr>
              <a:t>Conclusions: </a:t>
            </a:r>
            <a:r>
              <a:rPr lang="en-US" sz="800" b="0" i="0">
                <a:solidFill>
                  <a:srgbClr val="4D4D4D"/>
                </a:solidFill>
                <a:effectLst/>
                <a:latin typeface="+mn-lt"/>
              </a:rPr>
              <a:t>Serial OS analyses using KM estimates are subject to increased curve reliability with decreased censoring and limited residual patients at risk for death. Long-term follow-up of TIVO-3 suggests early and consistent PFS benefit with TIVO over SOR is associated with an OS HR decline over-time with more events. Clinical trial information: N</a:t>
            </a:r>
          </a:p>
          <a:p>
            <a:endParaRPr lang="en-US" sz="800" b="0" i="0">
              <a:solidFill>
                <a:srgbClr val="4D4D4D"/>
              </a:solidFill>
              <a:effectLst/>
              <a:latin typeface="+mn-lt"/>
            </a:endParaRPr>
          </a:p>
          <a:p>
            <a:r>
              <a:rPr lang="en-US" sz="800" b="0" i="0">
                <a:solidFill>
                  <a:srgbClr val="4D4D4D"/>
                </a:solidFill>
                <a:effectLst/>
                <a:latin typeface="+mn-lt"/>
              </a:rPr>
              <a:t>https://meetings.asco.org/abstracts-presentations/209570CT02627963</a:t>
            </a:r>
            <a:r>
              <a:rPr lang="en-US" sz="1000" b="0" i="0">
                <a:solidFill>
                  <a:srgbClr val="4D4D4D"/>
                </a:solidFill>
                <a:effectLst/>
                <a:latin typeface="+mn-lt"/>
              </a:rPr>
              <a:t>.</a:t>
            </a:r>
            <a:endParaRPr lang="en-US" sz="100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0CECF-82AD-44B0-8E52-AB21CCD064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88381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A96171-A15F-AF4E-B7C5-E1453CAAF64D}" type="slidenum">
              <a:rPr lang="en-US" smtClean="0"/>
              <a:t>159</a:t>
            </a:fld>
            <a:endParaRPr lang="en-US"/>
          </a:p>
        </p:txBody>
      </p:sp>
    </p:spTree>
    <p:extLst>
      <p:ext uri="{BB962C8B-B14F-4D97-AF65-F5344CB8AC3E}">
        <p14:creationId xmlns:p14="http://schemas.microsoft.com/office/powerpoint/2010/main" val="396481922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A96171-A15F-AF4E-B7C5-E1453CAAF64D}" type="slidenum">
              <a:rPr lang="en-US" smtClean="0"/>
              <a:t>160</a:t>
            </a:fld>
            <a:endParaRPr lang="en-US"/>
          </a:p>
        </p:txBody>
      </p:sp>
    </p:spTree>
    <p:extLst>
      <p:ext uri="{BB962C8B-B14F-4D97-AF65-F5344CB8AC3E}">
        <p14:creationId xmlns:p14="http://schemas.microsoft.com/office/powerpoint/2010/main" val="168246851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blue, immune checkpoint inhibitors </a:t>
            </a:r>
          </a:p>
        </p:txBody>
      </p:sp>
      <p:sp>
        <p:nvSpPr>
          <p:cNvPr id="4" name="Slide Number Placeholder 3"/>
          <p:cNvSpPr>
            <a:spLocks noGrp="1"/>
          </p:cNvSpPr>
          <p:nvPr>
            <p:ph type="sldNum" sz="quarter" idx="5"/>
          </p:nvPr>
        </p:nvSpPr>
        <p:spPr/>
        <p:txBody>
          <a:bodyPr/>
          <a:lstStyle/>
          <a:p>
            <a:fld id="{348BCF58-C932-754B-BC79-4CD25D0C64F5}" type="slidenum">
              <a:rPr lang="en-US" smtClean="0"/>
              <a:t>163</a:t>
            </a:fld>
            <a:endParaRPr lang="en-US"/>
          </a:p>
        </p:txBody>
      </p:sp>
    </p:spTree>
    <p:extLst>
      <p:ext uri="{BB962C8B-B14F-4D97-AF65-F5344CB8AC3E}">
        <p14:creationId xmlns:p14="http://schemas.microsoft.com/office/powerpoint/2010/main" val="26378065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8BCF58-C932-754B-BC79-4CD25D0C64F5}" type="slidenum">
              <a:rPr lang="en-US" smtClean="0"/>
              <a:t>164</a:t>
            </a:fld>
            <a:endParaRPr lang="en-US"/>
          </a:p>
        </p:txBody>
      </p:sp>
    </p:spTree>
    <p:extLst>
      <p:ext uri="{BB962C8B-B14F-4D97-AF65-F5344CB8AC3E}">
        <p14:creationId xmlns:p14="http://schemas.microsoft.com/office/powerpoint/2010/main" val="58354622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8FCA6170-394A-9653-C5A1-ED51D3AC508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E9B8A7FA-0B94-6A04-076C-5C102A1863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143000" lvl="2" indent="-228600">
              <a:buFontTx/>
              <a:buAutoNum type="arabicPeriod"/>
            </a:pPr>
            <a:endParaRPr lang="en-US" altLang="en-US"/>
          </a:p>
        </p:txBody>
      </p:sp>
      <p:sp>
        <p:nvSpPr>
          <p:cNvPr id="65540" name="Slide Number Placeholder 3">
            <a:extLst>
              <a:ext uri="{FF2B5EF4-FFF2-40B4-BE49-F238E27FC236}">
                <a16:creationId xmlns:a16="http://schemas.microsoft.com/office/drawing/2014/main" id="{14401353-D550-BBE5-A421-7B6D87CD5A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000">
                <a:solidFill>
                  <a:schemeClr val="tx1"/>
                </a:solidFill>
                <a:latin typeface="Calibri" panose="020F0502020204030204" pitchFamily="34" charset="0"/>
              </a:defRPr>
            </a:lvl1pPr>
            <a:lvl2pPr marL="742950" indent="-285750">
              <a:spcBef>
                <a:spcPct val="30000"/>
              </a:spcBef>
              <a:defRPr sz="1000">
                <a:solidFill>
                  <a:schemeClr val="tx1"/>
                </a:solidFill>
                <a:latin typeface="Calibri" panose="020F0502020204030204" pitchFamily="34" charset="0"/>
              </a:defRPr>
            </a:lvl2pPr>
            <a:lvl3pPr marL="1143000" indent="-228600">
              <a:spcBef>
                <a:spcPct val="30000"/>
              </a:spcBef>
              <a:defRPr sz="1000">
                <a:solidFill>
                  <a:schemeClr val="tx1"/>
                </a:solidFill>
                <a:latin typeface="Calibri" panose="020F0502020204030204" pitchFamily="34" charset="0"/>
              </a:defRPr>
            </a:lvl3pPr>
            <a:lvl4pPr marL="1600200" indent="-228600">
              <a:spcBef>
                <a:spcPct val="30000"/>
              </a:spcBef>
              <a:defRPr sz="1000">
                <a:solidFill>
                  <a:schemeClr val="tx1"/>
                </a:solidFill>
                <a:latin typeface="Calibri" panose="020F0502020204030204" pitchFamily="34" charset="0"/>
              </a:defRPr>
            </a:lvl4pPr>
            <a:lvl5pPr marL="2057400" indent="-228600">
              <a:spcBef>
                <a:spcPct val="30000"/>
              </a:spcBef>
              <a:defRPr sz="1000">
                <a:solidFill>
                  <a:schemeClr val="tx1"/>
                </a:solidFill>
                <a:latin typeface="Calibri" panose="020F0502020204030204" pitchFamily="34" charset="0"/>
              </a:defRPr>
            </a:lvl5pPr>
            <a:lvl6pPr marL="2514600" indent="-228600" eaLnBrk="0" fontAlgn="base" hangingPunct="0">
              <a:spcBef>
                <a:spcPct val="30000"/>
              </a:spcBef>
              <a:spcAft>
                <a:spcPct val="0"/>
              </a:spcAft>
              <a:defRPr sz="1000">
                <a:solidFill>
                  <a:schemeClr val="tx1"/>
                </a:solidFill>
                <a:latin typeface="Calibri" panose="020F0502020204030204" pitchFamily="34" charset="0"/>
              </a:defRPr>
            </a:lvl6pPr>
            <a:lvl7pPr marL="2971800" indent="-228600" eaLnBrk="0" fontAlgn="base" hangingPunct="0">
              <a:spcBef>
                <a:spcPct val="30000"/>
              </a:spcBef>
              <a:spcAft>
                <a:spcPct val="0"/>
              </a:spcAft>
              <a:defRPr sz="1000">
                <a:solidFill>
                  <a:schemeClr val="tx1"/>
                </a:solidFill>
                <a:latin typeface="Calibri" panose="020F0502020204030204" pitchFamily="34" charset="0"/>
              </a:defRPr>
            </a:lvl7pPr>
            <a:lvl8pPr marL="3429000" indent="-228600" eaLnBrk="0" fontAlgn="base" hangingPunct="0">
              <a:spcBef>
                <a:spcPct val="30000"/>
              </a:spcBef>
              <a:spcAft>
                <a:spcPct val="0"/>
              </a:spcAft>
              <a:defRPr sz="1000">
                <a:solidFill>
                  <a:schemeClr val="tx1"/>
                </a:solidFill>
                <a:latin typeface="Calibri" panose="020F0502020204030204" pitchFamily="34" charset="0"/>
              </a:defRPr>
            </a:lvl8pPr>
            <a:lvl9pPr marL="3886200" indent="-228600" eaLnBrk="0" fontAlgn="base" hangingPunct="0">
              <a:spcBef>
                <a:spcPct val="30000"/>
              </a:spcBef>
              <a:spcAft>
                <a:spcPct val="0"/>
              </a:spcAft>
              <a:defRPr sz="10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20000"/>
              </a:spcBef>
              <a:spcAft>
                <a:spcPts val="0"/>
              </a:spcAft>
              <a:buClr>
                <a:srgbClr val="FFFFFF"/>
              </a:buClr>
              <a:buSzTx/>
              <a:buFontTx/>
              <a:buNone/>
              <a:tabLst/>
              <a:defRPr/>
            </a:pPr>
            <a:fld id="{63072136-ECD3-EA4C-8CF9-C0D3474A82A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20000"/>
                </a:spcBef>
                <a:spcAft>
                  <a:spcPts val="0"/>
                </a:spcAft>
                <a:buClr>
                  <a:srgbClr val="FFFFFF"/>
                </a:buClr>
                <a:buSzTx/>
                <a:buFontTx/>
                <a:buNone/>
                <a:tabLst/>
                <a:defRPr/>
              </a:pPr>
              <a:t>168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84638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Profound</a:t>
            </a:r>
            <a:r>
              <a:rPr lang="en-US" baseline="0"/>
              <a:t> was the first positive randomized phase 3 trial in metastatic prostate cancer where patients were selected based on a biomarker. </a:t>
            </a:r>
            <a:endParaRPr lang="en-US"/>
          </a:p>
        </p:txBody>
      </p:sp>
      <p:sp>
        <p:nvSpPr>
          <p:cNvPr id="4" name="Slide Number Placeholder 3"/>
          <p:cNvSpPr>
            <a:spLocks noGrp="1"/>
          </p:cNvSpPr>
          <p:nvPr>
            <p:ph type="sldNum" sz="quarter" idx="10"/>
          </p:nvPr>
        </p:nvSpPr>
        <p:spPr/>
        <p:txBody>
          <a:bodyPr/>
          <a:lstStyle/>
          <a:p>
            <a:fld id="{CD6BE750-B52A-4EC0-9ABF-216796B249C1}" type="slidenum">
              <a:rPr lang="en-US" smtClean="0"/>
              <a:t>14</a:t>
            </a:fld>
            <a:endParaRPr lang="en-US"/>
          </a:p>
        </p:txBody>
      </p:sp>
    </p:spTree>
    <p:extLst>
      <p:ext uri="{BB962C8B-B14F-4D97-AF65-F5344CB8AC3E}">
        <p14:creationId xmlns:p14="http://schemas.microsoft.com/office/powerpoint/2010/main" val="69936115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F2C22A7F-2B71-D2D8-10DD-81CF7ED3A95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6DECDDBF-4078-5A85-B41C-E735DD40D16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143000" lvl="2" indent="-228600">
              <a:buFontTx/>
              <a:buAutoNum type="arabicPeriod"/>
            </a:pPr>
            <a:endParaRPr lang="en-US" altLang="en-US"/>
          </a:p>
        </p:txBody>
      </p:sp>
      <p:sp>
        <p:nvSpPr>
          <p:cNvPr id="67588" name="Slide Number Placeholder 3">
            <a:extLst>
              <a:ext uri="{FF2B5EF4-FFF2-40B4-BE49-F238E27FC236}">
                <a16:creationId xmlns:a16="http://schemas.microsoft.com/office/drawing/2014/main" id="{04B4CAEF-0496-69E5-914A-6D089F1E627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000">
                <a:solidFill>
                  <a:schemeClr val="tx1"/>
                </a:solidFill>
                <a:latin typeface="Calibri" panose="020F0502020204030204" pitchFamily="34" charset="0"/>
              </a:defRPr>
            </a:lvl1pPr>
            <a:lvl2pPr marL="742950" indent="-285750">
              <a:spcBef>
                <a:spcPct val="30000"/>
              </a:spcBef>
              <a:defRPr sz="1000">
                <a:solidFill>
                  <a:schemeClr val="tx1"/>
                </a:solidFill>
                <a:latin typeface="Calibri" panose="020F0502020204030204" pitchFamily="34" charset="0"/>
              </a:defRPr>
            </a:lvl2pPr>
            <a:lvl3pPr marL="1143000" indent="-228600">
              <a:spcBef>
                <a:spcPct val="30000"/>
              </a:spcBef>
              <a:defRPr sz="1000">
                <a:solidFill>
                  <a:schemeClr val="tx1"/>
                </a:solidFill>
                <a:latin typeface="Calibri" panose="020F0502020204030204" pitchFamily="34" charset="0"/>
              </a:defRPr>
            </a:lvl3pPr>
            <a:lvl4pPr marL="1600200" indent="-228600">
              <a:spcBef>
                <a:spcPct val="30000"/>
              </a:spcBef>
              <a:defRPr sz="1000">
                <a:solidFill>
                  <a:schemeClr val="tx1"/>
                </a:solidFill>
                <a:latin typeface="Calibri" panose="020F0502020204030204" pitchFamily="34" charset="0"/>
              </a:defRPr>
            </a:lvl4pPr>
            <a:lvl5pPr marL="2057400" indent="-228600">
              <a:spcBef>
                <a:spcPct val="30000"/>
              </a:spcBef>
              <a:defRPr sz="1000">
                <a:solidFill>
                  <a:schemeClr val="tx1"/>
                </a:solidFill>
                <a:latin typeface="Calibri" panose="020F0502020204030204" pitchFamily="34" charset="0"/>
              </a:defRPr>
            </a:lvl5pPr>
            <a:lvl6pPr marL="2514600" indent="-228600" eaLnBrk="0" fontAlgn="base" hangingPunct="0">
              <a:spcBef>
                <a:spcPct val="30000"/>
              </a:spcBef>
              <a:spcAft>
                <a:spcPct val="0"/>
              </a:spcAft>
              <a:defRPr sz="1000">
                <a:solidFill>
                  <a:schemeClr val="tx1"/>
                </a:solidFill>
                <a:latin typeface="Calibri" panose="020F0502020204030204" pitchFamily="34" charset="0"/>
              </a:defRPr>
            </a:lvl6pPr>
            <a:lvl7pPr marL="2971800" indent="-228600" eaLnBrk="0" fontAlgn="base" hangingPunct="0">
              <a:spcBef>
                <a:spcPct val="30000"/>
              </a:spcBef>
              <a:spcAft>
                <a:spcPct val="0"/>
              </a:spcAft>
              <a:defRPr sz="1000">
                <a:solidFill>
                  <a:schemeClr val="tx1"/>
                </a:solidFill>
                <a:latin typeface="Calibri" panose="020F0502020204030204" pitchFamily="34" charset="0"/>
              </a:defRPr>
            </a:lvl7pPr>
            <a:lvl8pPr marL="3429000" indent="-228600" eaLnBrk="0" fontAlgn="base" hangingPunct="0">
              <a:spcBef>
                <a:spcPct val="30000"/>
              </a:spcBef>
              <a:spcAft>
                <a:spcPct val="0"/>
              </a:spcAft>
              <a:defRPr sz="1000">
                <a:solidFill>
                  <a:schemeClr val="tx1"/>
                </a:solidFill>
                <a:latin typeface="Calibri" panose="020F0502020204030204" pitchFamily="34" charset="0"/>
              </a:defRPr>
            </a:lvl8pPr>
            <a:lvl9pPr marL="3886200" indent="-228600" eaLnBrk="0" fontAlgn="base" hangingPunct="0">
              <a:spcBef>
                <a:spcPct val="30000"/>
              </a:spcBef>
              <a:spcAft>
                <a:spcPct val="0"/>
              </a:spcAft>
              <a:defRPr sz="10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20000"/>
              </a:spcBef>
              <a:spcAft>
                <a:spcPts val="0"/>
              </a:spcAft>
              <a:buClr>
                <a:srgbClr val="FFFFFF"/>
              </a:buClr>
              <a:buSzTx/>
              <a:buFontTx/>
              <a:buNone/>
              <a:tabLst/>
              <a:defRPr/>
            </a:pPr>
            <a:fld id="{7FFE3CF7-CE66-AA49-A2FD-5F56F11C6F5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20000"/>
                </a:spcBef>
                <a:spcAft>
                  <a:spcPts val="0"/>
                </a:spcAft>
                <a:buClr>
                  <a:srgbClr val="FFFFFF"/>
                </a:buClr>
                <a:buSzTx/>
                <a:buFontTx/>
                <a:buNone/>
                <a:tabLst/>
                <a:defRPr/>
              </a:pPr>
              <a:t>169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426859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Times New Roman" pitchFamily="18" charset="0"/>
                <a:ea typeface="ＭＳ Ｐゴシック" pitchFamily="34" charset="-128"/>
              </a:defRPr>
            </a:lvl1pPr>
            <a:lvl2pPr marL="742950" indent="-285750" defTabSz="931863" eaLnBrk="0" hangingPunct="0">
              <a:defRPr sz="2400">
                <a:solidFill>
                  <a:schemeClr val="tx1"/>
                </a:solidFill>
                <a:latin typeface="Times New Roman" pitchFamily="18" charset="0"/>
                <a:ea typeface="ＭＳ Ｐゴシック" pitchFamily="34" charset="-128"/>
              </a:defRPr>
            </a:lvl2pPr>
            <a:lvl3pPr marL="1143000" indent="-228600" defTabSz="931863" eaLnBrk="0" hangingPunct="0">
              <a:defRPr sz="2400">
                <a:solidFill>
                  <a:schemeClr val="tx1"/>
                </a:solidFill>
                <a:latin typeface="Times New Roman" pitchFamily="18" charset="0"/>
                <a:ea typeface="ＭＳ Ｐゴシック" pitchFamily="34" charset="-128"/>
              </a:defRPr>
            </a:lvl3pPr>
            <a:lvl4pPr marL="1600200" indent="-228600" defTabSz="931863" eaLnBrk="0" hangingPunct="0">
              <a:defRPr sz="2400">
                <a:solidFill>
                  <a:schemeClr val="tx1"/>
                </a:solidFill>
                <a:latin typeface="Times New Roman" pitchFamily="18" charset="0"/>
                <a:ea typeface="ＭＳ Ｐゴシック" pitchFamily="34" charset="-128"/>
              </a:defRPr>
            </a:lvl4pPr>
            <a:lvl5pPr marL="2057400" indent="-228600" defTabSz="931863" eaLnBrk="0" hangingPunct="0">
              <a:defRPr sz="2400">
                <a:solidFill>
                  <a:schemeClr val="tx1"/>
                </a:solidFill>
                <a:latin typeface="Times New Roman" pitchFamily="18" charset="0"/>
                <a:ea typeface="ＭＳ Ｐゴシック" pitchFamily="34" charset="-128"/>
              </a:defRPr>
            </a:lvl5pPr>
            <a:lvl6pPr marL="2514600" indent="-228600" defTabSz="9318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318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318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318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31863" rtl="0" eaLnBrk="1" fontAlgn="auto" latinLnBrk="0" hangingPunct="1">
              <a:lnSpc>
                <a:spcPct val="100000"/>
              </a:lnSpc>
              <a:spcBef>
                <a:spcPts val="0"/>
              </a:spcBef>
              <a:spcAft>
                <a:spcPts val="0"/>
              </a:spcAft>
              <a:buClrTx/>
              <a:buSzTx/>
              <a:buFontTx/>
              <a:buNone/>
              <a:tabLst/>
              <a:defRPr/>
            </a:pPr>
            <a:fld id="{B99E837C-30C9-4CFF-AC13-AE3958DF4B69}"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ＭＳ Ｐゴシック" pitchFamily="34" charset="-128"/>
                <a:cs typeface="+mn-cs"/>
              </a:rPr>
              <a:pPr marL="0" marR="0" lvl="0" indent="0" algn="r" defTabSz="931863"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Times New Roman" pitchFamily="18" charset="0"/>
              <a:ea typeface="ＭＳ Ｐゴシック" pitchFamily="34" charset="-128"/>
              <a:cs typeface="+mn-cs"/>
            </a:endParaRPr>
          </a:p>
        </p:txBody>
      </p:sp>
      <p:sp>
        <p:nvSpPr>
          <p:cNvPr id="28675" name="Rectangle 7"/>
          <p:cNvSpPr txBox="1">
            <a:spLocks noGrp="1" noChangeArrowheads="1"/>
          </p:cNvSpPr>
          <p:nvPr/>
        </p:nvSpPr>
        <p:spPr bwMode="auto">
          <a:xfrm>
            <a:off x="3885579" y="8831263"/>
            <a:ext cx="2970869"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72" tIns="45787" rIns="91572" bIns="45787" anchor="b"/>
          <a:lstStyle>
            <a:lvl1pPr defTabSz="915988" eaLnBrk="0" hangingPunct="0">
              <a:defRPr sz="2400">
                <a:solidFill>
                  <a:schemeClr val="tx1"/>
                </a:solidFill>
                <a:latin typeface="Times New Roman" pitchFamily="18" charset="0"/>
                <a:ea typeface="ＭＳ Ｐゴシック" pitchFamily="34" charset="-128"/>
              </a:defRPr>
            </a:lvl1pPr>
            <a:lvl2pPr marL="742950" indent="-285750" defTabSz="915988" eaLnBrk="0" hangingPunct="0">
              <a:defRPr sz="2400">
                <a:solidFill>
                  <a:schemeClr val="tx1"/>
                </a:solidFill>
                <a:latin typeface="Times New Roman" pitchFamily="18" charset="0"/>
                <a:ea typeface="ＭＳ Ｐゴシック" pitchFamily="34" charset="-128"/>
              </a:defRPr>
            </a:lvl2pPr>
            <a:lvl3pPr marL="1143000" indent="-228600" defTabSz="915988" eaLnBrk="0" hangingPunct="0">
              <a:defRPr sz="2400">
                <a:solidFill>
                  <a:schemeClr val="tx1"/>
                </a:solidFill>
                <a:latin typeface="Times New Roman" pitchFamily="18" charset="0"/>
                <a:ea typeface="ＭＳ Ｐゴシック" pitchFamily="34" charset="-128"/>
              </a:defRPr>
            </a:lvl3pPr>
            <a:lvl4pPr marL="1600200" indent="-228600" defTabSz="915988" eaLnBrk="0" hangingPunct="0">
              <a:defRPr sz="2400">
                <a:solidFill>
                  <a:schemeClr val="tx1"/>
                </a:solidFill>
                <a:latin typeface="Times New Roman" pitchFamily="18" charset="0"/>
                <a:ea typeface="ＭＳ Ｐゴシック" pitchFamily="34" charset="-128"/>
              </a:defRPr>
            </a:lvl4pPr>
            <a:lvl5pPr marL="2057400" indent="-228600" defTabSz="915988" eaLnBrk="0" hangingPunct="0">
              <a:defRPr sz="2400">
                <a:solidFill>
                  <a:schemeClr val="tx1"/>
                </a:solidFill>
                <a:latin typeface="Times New Roman" pitchFamily="18" charset="0"/>
                <a:ea typeface="ＭＳ Ｐゴシック" pitchFamily="34" charset="-128"/>
              </a:defRPr>
            </a:lvl5pPr>
            <a:lvl6pPr marL="2514600" indent="-228600" defTabSz="915988"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15988"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15988"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15988"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5988" rtl="0" eaLnBrk="1" fontAlgn="auto" latinLnBrk="0" hangingPunct="1">
              <a:lnSpc>
                <a:spcPct val="100000"/>
              </a:lnSpc>
              <a:spcBef>
                <a:spcPts val="0"/>
              </a:spcBef>
              <a:spcAft>
                <a:spcPts val="0"/>
              </a:spcAft>
              <a:buClrTx/>
              <a:buSzTx/>
              <a:buFontTx/>
              <a:buNone/>
              <a:tabLst/>
              <a:defRPr/>
            </a:pPr>
            <a:fld id="{847A0BA7-96D7-47FD-949A-9161E6F4E2E0}" type="slidenum">
              <a:rPr kumimoji="0" lang="en-US" sz="1200" b="0" i="0" u="none" strike="noStrike" kern="1200" cap="none" spc="0" normalizeH="0" baseline="0" noProof="0">
                <a:ln>
                  <a:noFill/>
                </a:ln>
                <a:solidFill>
                  <a:prstClr val="black"/>
                </a:solidFill>
                <a:effectLst/>
                <a:uLnTx/>
                <a:uFillTx/>
                <a:latin typeface="Times New Roman" pitchFamily="18" charset="0"/>
                <a:ea typeface="ＭＳ Ｐゴシック" pitchFamily="34" charset="-128"/>
                <a:cs typeface="+mn-cs"/>
              </a:rPr>
              <a:pPr marL="0" marR="0" lvl="0" indent="0" algn="r" defTabSz="915988"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Times New Roman" pitchFamily="18" charset="0"/>
              <a:ea typeface="ＭＳ Ｐゴシック" pitchFamily="34" charset="-128"/>
              <a:cs typeface="+mn-cs"/>
            </a:endParaRPr>
          </a:p>
        </p:txBody>
      </p:sp>
      <p:sp>
        <p:nvSpPr>
          <p:cNvPr id="28676" name="Rectangle 2"/>
          <p:cNvSpPr>
            <a:spLocks noGrp="1" noRot="1" noChangeAspect="1" noChangeArrowheads="1" noTextEdit="1"/>
          </p:cNvSpPr>
          <p:nvPr>
            <p:ph type="sldImg"/>
          </p:nvPr>
        </p:nvSpPr>
        <p:spPr>
          <a:xfrm>
            <a:off x="333375" y="698500"/>
            <a:ext cx="6191250" cy="3486150"/>
          </a:xfrm>
          <a:ln/>
        </p:spPr>
      </p:sp>
      <p:sp>
        <p:nvSpPr>
          <p:cNvPr id="28677" name="Rectangle 3"/>
          <p:cNvSpPr>
            <a:spLocks noGrp="1" noChangeArrowheads="1"/>
          </p:cNvSpPr>
          <p:nvPr>
            <p:ph type="body" idx="1"/>
          </p:nvPr>
        </p:nvSpPr>
        <p:spPr>
          <a:xfrm>
            <a:off x="686421" y="4416426"/>
            <a:ext cx="5485158"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72" tIns="45787" rIns="91572" bIns="45787"/>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271442834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F82A7124-5F89-4097-AAB9-461A8D3DF26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BEEED02F-6670-4795-B111-7DD50185FE9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143000" lvl="2" indent="-228600">
              <a:buFontTx/>
              <a:buAutoNum type="arabicPeriod"/>
            </a:pPr>
            <a:endParaRPr lang="en-US" altLang="en-US"/>
          </a:p>
        </p:txBody>
      </p:sp>
      <p:sp>
        <p:nvSpPr>
          <p:cNvPr id="90116" name="Slide Number Placeholder 3">
            <a:extLst>
              <a:ext uri="{FF2B5EF4-FFF2-40B4-BE49-F238E27FC236}">
                <a16:creationId xmlns:a16="http://schemas.microsoft.com/office/drawing/2014/main" id="{880831CF-8F18-4098-A216-D3BC62B7C0C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000">
                <a:solidFill>
                  <a:schemeClr val="tx1"/>
                </a:solidFill>
                <a:latin typeface="Calibri" panose="020F0502020204030204" pitchFamily="34" charset="0"/>
              </a:defRPr>
            </a:lvl1pPr>
            <a:lvl2pPr marL="742950" indent="-285750">
              <a:spcBef>
                <a:spcPct val="30000"/>
              </a:spcBef>
              <a:defRPr sz="1000">
                <a:solidFill>
                  <a:schemeClr val="tx1"/>
                </a:solidFill>
                <a:latin typeface="Calibri" panose="020F0502020204030204" pitchFamily="34" charset="0"/>
              </a:defRPr>
            </a:lvl2pPr>
            <a:lvl3pPr marL="1143000" indent="-228600">
              <a:spcBef>
                <a:spcPct val="30000"/>
              </a:spcBef>
              <a:defRPr sz="1000">
                <a:solidFill>
                  <a:schemeClr val="tx1"/>
                </a:solidFill>
                <a:latin typeface="Calibri" panose="020F0502020204030204" pitchFamily="34" charset="0"/>
              </a:defRPr>
            </a:lvl3pPr>
            <a:lvl4pPr marL="1600200" indent="-228600">
              <a:spcBef>
                <a:spcPct val="30000"/>
              </a:spcBef>
              <a:defRPr sz="1000">
                <a:solidFill>
                  <a:schemeClr val="tx1"/>
                </a:solidFill>
                <a:latin typeface="Calibri" panose="020F0502020204030204" pitchFamily="34" charset="0"/>
              </a:defRPr>
            </a:lvl4pPr>
            <a:lvl5pPr marL="2057400" indent="-228600">
              <a:spcBef>
                <a:spcPct val="30000"/>
              </a:spcBef>
              <a:defRPr sz="1000">
                <a:solidFill>
                  <a:schemeClr val="tx1"/>
                </a:solidFill>
                <a:latin typeface="Calibri" panose="020F0502020204030204" pitchFamily="34" charset="0"/>
              </a:defRPr>
            </a:lvl5pPr>
            <a:lvl6pPr marL="2514600" indent="-228600" eaLnBrk="0" fontAlgn="base" hangingPunct="0">
              <a:spcBef>
                <a:spcPct val="30000"/>
              </a:spcBef>
              <a:spcAft>
                <a:spcPct val="0"/>
              </a:spcAft>
              <a:defRPr sz="1000">
                <a:solidFill>
                  <a:schemeClr val="tx1"/>
                </a:solidFill>
                <a:latin typeface="Calibri" panose="020F0502020204030204" pitchFamily="34" charset="0"/>
              </a:defRPr>
            </a:lvl6pPr>
            <a:lvl7pPr marL="2971800" indent="-228600" eaLnBrk="0" fontAlgn="base" hangingPunct="0">
              <a:spcBef>
                <a:spcPct val="30000"/>
              </a:spcBef>
              <a:spcAft>
                <a:spcPct val="0"/>
              </a:spcAft>
              <a:defRPr sz="1000">
                <a:solidFill>
                  <a:schemeClr val="tx1"/>
                </a:solidFill>
                <a:latin typeface="Calibri" panose="020F0502020204030204" pitchFamily="34" charset="0"/>
              </a:defRPr>
            </a:lvl7pPr>
            <a:lvl8pPr marL="3429000" indent="-228600" eaLnBrk="0" fontAlgn="base" hangingPunct="0">
              <a:spcBef>
                <a:spcPct val="30000"/>
              </a:spcBef>
              <a:spcAft>
                <a:spcPct val="0"/>
              </a:spcAft>
              <a:defRPr sz="1000">
                <a:solidFill>
                  <a:schemeClr val="tx1"/>
                </a:solidFill>
                <a:latin typeface="Calibri" panose="020F0502020204030204" pitchFamily="34" charset="0"/>
              </a:defRPr>
            </a:lvl8pPr>
            <a:lvl9pPr marL="3886200" indent="-228600" eaLnBrk="0" fontAlgn="base" hangingPunct="0">
              <a:spcBef>
                <a:spcPct val="30000"/>
              </a:spcBef>
              <a:spcAft>
                <a:spcPct val="0"/>
              </a:spcAft>
              <a:defRPr sz="10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20000"/>
              </a:spcBef>
              <a:spcAft>
                <a:spcPts val="0"/>
              </a:spcAft>
              <a:buClr>
                <a:srgbClr val="FFFFFF"/>
              </a:buClr>
              <a:buSzTx/>
              <a:buFontTx/>
              <a:buNone/>
              <a:tabLst/>
              <a:defRPr/>
            </a:pPr>
            <a:fld id="{5F9E5DB2-A941-4F4F-BCF2-4AF0C89C615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20000"/>
                </a:spcBef>
                <a:spcAft>
                  <a:spcPts val="0"/>
                </a:spcAft>
                <a:buClr>
                  <a:srgbClr val="FFFFFF"/>
                </a:buClr>
                <a:buSzTx/>
                <a:buFontTx/>
                <a:buNone/>
                <a:tabLst/>
                <a:defRPr/>
              </a:pPr>
              <a:t>174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82852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527" rtl="0" eaLnBrk="1" fontAlgn="auto" latinLnBrk="0" hangingPunct="1">
                <a:lnSpc>
                  <a:spcPct val="100000"/>
                </a:lnSpc>
                <a:spcBef>
                  <a:spcPts val="0"/>
                </a:spcBef>
                <a:spcAft>
                  <a:spcPts val="0"/>
                </a:spcAft>
                <a:buClrTx/>
                <a:buSzTx/>
                <a:buFontTx/>
                <a:buNone/>
                <a:tabLst/>
                <a:defRPr/>
              </a:pPr>
              <a:t>175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25096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99242058-D408-4B85-9920-734255D26CB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2D9422E6-0B71-4724-997A-26743F06198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143000" lvl="2" indent="-228600">
              <a:buFontTx/>
              <a:buAutoNum type="arabicPeriod"/>
            </a:pPr>
            <a:endParaRPr lang="en-US" altLang="en-US"/>
          </a:p>
        </p:txBody>
      </p:sp>
      <p:sp>
        <p:nvSpPr>
          <p:cNvPr id="94212" name="Slide Number Placeholder 3">
            <a:extLst>
              <a:ext uri="{FF2B5EF4-FFF2-40B4-BE49-F238E27FC236}">
                <a16:creationId xmlns:a16="http://schemas.microsoft.com/office/drawing/2014/main" id="{4949EDA1-DA9D-4E8E-8B2F-9531242FA48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000">
                <a:solidFill>
                  <a:schemeClr val="tx1"/>
                </a:solidFill>
                <a:latin typeface="Calibri" panose="020F0502020204030204" pitchFamily="34" charset="0"/>
              </a:defRPr>
            </a:lvl1pPr>
            <a:lvl2pPr marL="742950" indent="-285750">
              <a:spcBef>
                <a:spcPct val="30000"/>
              </a:spcBef>
              <a:defRPr sz="1000">
                <a:solidFill>
                  <a:schemeClr val="tx1"/>
                </a:solidFill>
                <a:latin typeface="Calibri" panose="020F0502020204030204" pitchFamily="34" charset="0"/>
              </a:defRPr>
            </a:lvl2pPr>
            <a:lvl3pPr marL="1143000" indent="-228600">
              <a:spcBef>
                <a:spcPct val="30000"/>
              </a:spcBef>
              <a:defRPr sz="1000">
                <a:solidFill>
                  <a:schemeClr val="tx1"/>
                </a:solidFill>
                <a:latin typeface="Calibri" panose="020F0502020204030204" pitchFamily="34" charset="0"/>
              </a:defRPr>
            </a:lvl3pPr>
            <a:lvl4pPr marL="1600200" indent="-228600">
              <a:spcBef>
                <a:spcPct val="30000"/>
              </a:spcBef>
              <a:defRPr sz="1000">
                <a:solidFill>
                  <a:schemeClr val="tx1"/>
                </a:solidFill>
                <a:latin typeface="Calibri" panose="020F0502020204030204" pitchFamily="34" charset="0"/>
              </a:defRPr>
            </a:lvl4pPr>
            <a:lvl5pPr marL="2057400" indent="-228600">
              <a:spcBef>
                <a:spcPct val="30000"/>
              </a:spcBef>
              <a:defRPr sz="1000">
                <a:solidFill>
                  <a:schemeClr val="tx1"/>
                </a:solidFill>
                <a:latin typeface="Calibri" panose="020F0502020204030204" pitchFamily="34" charset="0"/>
              </a:defRPr>
            </a:lvl5pPr>
            <a:lvl6pPr marL="2514600" indent="-228600" eaLnBrk="0" fontAlgn="base" hangingPunct="0">
              <a:spcBef>
                <a:spcPct val="30000"/>
              </a:spcBef>
              <a:spcAft>
                <a:spcPct val="0"/>
              </a:spcAft>
              <a:defRPr sz="1000">
                <a:solidFill>
                  <a:schemeClr val="tx1"/>
                </a:solidFill>
                <a:latin typeface="Calibri" panose="020F0502020204030204" pitchFamily="34" charset="0"/>
              </a:defRPr>
            </a:lvl6pPr>
            <a:lvl7pPr marL="2971800" indent="-228600" eaLnBrk="0" fontAlgn="base" hangingPunct="0">
              <a:spcBef>
                <a:spcPct val="30000"/>
              </a:spcBef>
              <a:spcAft>
                <a:spcPct val="0"/>
              </a:spcAft>
              <a:defRPr sz="1000">
                <a:solidFill>
                  <a:schemeClr val="tx1"/>
                </a:solidFill>
                <a:latin typeface="Calibri" panose="020F0502020204030204" pitchFamily="34" charset="0"/>
              </a:defRPr>
            </a:lvl7pPr>
            <a:lvl8pPr marL="3429000" indent="-228600" eaLnBrk="0" fontAlgn="base" hangingPunct="0">
              <a:spcBef>
                <a:spcPct val="30000"/>
              </a:spcBef>
              <a:spcAft>
                <a:spcPct val="0"/>
              </a:spcAft>
              <a:defRPr sz="1000">
                <a:solidFill>
                  <a:schemeClr val="tx1"/>
                </a:solidFill>
                <a:latin typeface="Calibri" panose="020F0502020204030204" pitchFamily="34" charset="0"/>
              </a:defRPr>
            </a:lvl8pPr>
            <a:lvl9pPr marL="3886200" indent="-228600" eaLnBrk="0" fontAlgn="base" hangingPunct="0">
              <a:spcBef>
                <a:spcPct val="30000"/>
              </a:spcBef>
              <a:spcAft>
                <a:spcPct val="0"/>
              </a:spcAft>
              <a:defRPr sz="10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20000"/>
              </a:spcBef>
              <a:spcAft>
                <a:spcPts val="0"/>
              </a:spcAft>
              <a:buClr>
                <a:srgbClr val="FFFFFF"/>
              </a:buClr>
              <a:buSzTx/>
              <a:buFontTx/>
              <a:buNone/>
              <a:tabLst/>
              <a:defRPr/>
            </a:pPr>
            <a:fld id="{6B38D674-DE13-4E4C-A8B2-6CF17D43356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20000"/>
                </a:spcBef>
                <a:spcAft>
                  <a:spcPts val="0"/>
                </a:spcAft>
                <a:buClr>
                  <a:srgbClr val="FFFFFF"/>
                </a:buClr>
                <a:buSzTx/>
                <a:buFontTx/>
                <a:buNone/>
                <a:tabLst/>
                <a:defRPr/>
              </a:pPr>
              <a:t>176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810D87DD-0C1B-4CF6-BC9A-82634A28775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a:extLst>
              <a:ext uri="{FF2B5EF4-FFF2-40B4-BE49-F238E27FC236}">
                <a16:creationId xmlns:a16="http://schemas.microsoft.com/office/drawing/2014/main" id="{01D42B90-A6B9-43B8-B8BB-7FD830ACBC5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143000" lvl="2" indent="-228600">
              <a:buFontTx/>
              <a:buAutoNum type="arabicPeriod"/>
            </a:pPr>
            <a:endParaRPr lang="en-US" altLang="en-US"/>
          </a:p>
        </p:txBody>
      </p:sp>
      <p:sp>
        <p:nvSpPr>
          <p:cNvPr id="96260" name="Slide Number Placeholder 3">
            <a:extLst>
              <a:ext uri="{FF2B5EF4-FFF2-40B4-BE49-F238E27FC236}">
                <a16:creationId xmlns:a16="http://schemas.microsoft.com/office/drawing/2014/main" id="{EFBCB31F-1AE7-43AF-84B3-B9C75867378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000">
                <a:solidFill>
                  <a:schemeClr val="tx1"/>
                </a:solidFill>
                <a:latin typeface="Calibri" panose="020F0502020204030204" pitchFamily="34" charset="0"/>
              </a:defRPr>
            </a:lvl1pPr>
            <a:lvl2pPr marL="742950" indent="-285750">
              <a:spcBef>
                <a:spcPct val="30000"/>
              </a:spcBef>
              <a:defRPr sz="1000">
                <a:solidFill>
                  <a:schemeClr val="tx1"/>
                </a:solidFill>
                <a:latin typeface="Calibri" panose="020F0502020204030204" pitchFamily="34" charset="0"/>
              </a:defRPr>
            </a:lvl2pPr>
            <a:lvl3pPr marL="1143000" indent="-228600">
              <a:spcBef>
                <a:spcPct val="30000"/>
              </a:spcBef>
              <a:defRPr sz="1000">
                <a:solidFill>
                  <a:schemeClr val="tx1"/>
                </a:solidFill>
                <a:latin typeface="Calibri" panose="020F0502020204030204" pitchFamily="34" charset="0"/>
              </a:defRPr>
            </a:lvl3pPr>
            <a:lvl4pPr marL="1600200" indent="-228600">
              <a:spcBef>
                <a:spcPct val="30000"/>
              </a:spcBef>
              <a:defRPr sz="1000">
                <a:solidFill>
                  <a:schemeClr val="tx1"/>
                </a:solidFill>
                <a:latin typeface="Calibri" panose="020F0502020204030204" pitchFamily="34" charset="0"/>
              </a:defRPr>
            </a:lvl4pPr>
            <a:lvl5pPr marL="2057400" indent="-228600">
              <a:spcBef>
                <a:spcPct val="30000"/>
              </a:spcBef>
              <a:defRPr sz="1000">
                <a:solidFill>
                  <a:schemeClr val="tx1"/>
                </a:solidFill>
                <a:latin typeface="Calibri" panose="020F0502020204030204" pitchFamily="34" charset="0"/>
              </a:defRPr>
            </a:lvl5pPr>
            <a:lvl6pPr marL="2514600" indent="-228600" eaLnBrk="0" fontAlgn="base" hangingPunct="0">
              <a:spcBef>
                <a:spcPct val="30000"/>
              </a:spcBef>
              <a:spcAft>
                <a:spcPct val="0"/>
              </a:spcAft>
              <a:defRPr sz="1000">
                <a:solidFill>
                  <a:schemeClr val="tx1"/>
                </a:solidFill>
                <a:latin typeface="Calibri" panose="020F0502020204030204" pitchFamily="34" charset="0"/>
              </a:defRPr>
            </a:lvl6pPr>
            <a:lvl7pPr marL="2971800" indent="-228600" eaLnBrk="0" fontAlgn="base" hangingPunct="0">
              <a:spcBef>
                <a:spcPct val="30000"/>
              </a:spcBef>
              <a:spcAft>
                <a:spcPct val="0"/>
              </a:spcAft>
              <a:defRPr sz="1000">
                <a:solidFill>
                  <a:schemeClr val="tx1"/>
                </a:solidFill>
                <a:latin typeface="Calibri" panose="020F0502020204030204" pitchFamily="34" charset="0"/>
              </a:defRPr>
            </a:lvl7pPr>
            <a:lvl8pPr marL="3429000" indent="-228600" eaLnBrk="0" fontAlgn="base" hangingPunct="0">
              <a:spcBef>
                <a:spcPct val="30000"/>
              </a:spcBef>
              <a:spcAft>
                <a:spcPct val="0"/>
              </a:spcAft>
              <a:defRPr sz="1000">
                <a:solidFill>
                  <a:schemeClr val="tx1"/>
                </a:solidFill>
                <a:latin typeface="Calibri" panose="020F0502020204030204" pitchFamily="34" charset="0"/>
              </a:defRPr>
            </a:lvl8pPr>
            <a:lvl9pPr marL="3886200" indent="-228600" eaLnBrk="0" fontAlgn="base" hangingPunct="0">
              <a:spcBef>
                <a:spcPct val="30000"/>
              </a:spcBef>
              <a:spcAft>
                <a:spcPct val="0"/>
              </a:spcAft>
              <a:defRPr sz="10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20000"/>
              </a:spcBef>
              <a:spcAft>
                <a:spcPts val="0"/>
              </a:spcAft>
              <a:buClr>
                <a:srgbClr val="FFFFFF"/>
              </a:buClr>
              <a:buSzTx/>
              <a:buFontTx/>
              <a:buNone/>
              <a:tabLst/>
              <a:defRPr/>
            </a:pPr>
            <a:fld id="{B7E98BE6-9920-4275-B620-D473A522754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20000"/>
                </a:spcBef>
                <a:spcAft>
                  <a:spcPts val="0"/>
                </a:spcAft>
                <a:buClr>
                  <a:srgbClr val="FFFFFF"/>
                </a:buClr>
                <a:buSzTx/>
                <a:buFontTx/>
                <a:buNone/>
                <a:tabLst/>
                <a:defRPr/>
              </a:pPr>
              <a:t>177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6FBAD3F9-C80D-487D-92EA-78E425CC446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AF6E3E37-C343-46A5-B3CC-F5BB1E81E0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143000" lvl="2" indent="-228600">
              <a:buFontTx/>
              <a:buAutoNum type="arabicPeriod"/>
            </a:pPr>
            <a:endParaRPr lang="en-US" altLang="en-US"/>
          </a:p>
        </p:txBody>
      </p:sp>
      <p:sp>
        <p:nvSpPr>
          <p:cNvPr id="98308" name="Slide Number Placeholder 3">
            <a:extLst>
              <a:ext uri="{FF2B5EF4-FFF2-40B4-BE49-F238E27FC236}">
                <a16:creationId xmlns:a16="http://schemas.microsoft.com/office/drawing/2014/main" id="{6EB3FD52-0EB7-4E2F-9C5F-1CD263C2033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000">
                <a:solidFill>
                  <a:schemeClr val="tx1"/>
                </a:solidFill>
                <a:latin typeface="Calibri" panose="020F0502020204030204" pitchFamily="34" charset="0"/>
              </a:defRPr>
            </a:lvl1pPr>
            <a:lvl2pPr marL="742950" indent="-285750">
              <a:spcBef>
                <a:spcPct val="30000"/>
              </a:spcBef>
              <a:defRPr sz="1000">
                <a:solidFill>
                  <a:schemeClr val="tx1"/>
                </a:solidFill>
                <a:latin typeface="Calibri" panose="020F0502020204030204" pitchFamily="34" charset="0"/>
              </a:defRPr>
            </a:lvl2pPr>
            <a:lvl3pPr marL="1143000" indent="-228600">
              <a:spcBef>
                <a:spcPct val="30000"/>
              </a:spcBef>
              <a:defRPr sz="1000">
                <a:solidFill>
                  <a:schemeClr val="tx1"/>
                </a:solidFill>
                <a:latin typeface="Calibri" panose="020F0502020204030204" pitchFamily="34" charset="0"/>
              </a:defRPr>
            </a:lvl3pPr>
            <a:lvl4pPr marL="1600200" indent="-228600">
              <a:spcBef>
                <a:spcPct val="30000"/>
              </a:spcBef>
              <a:defRPr sz="1000">
                <a:solidFill>
                  <a:schemeClr val="tx1"/>
                </a:solidFill>
                <a:latin typeface="Calibri" panose="020F0502020204030204" pitchFamily="34" charset="0"/>
              </a:defRPr>
            </a:lvl4pPr>
            <a:lvl5pPr marL="2057400" indent="-228600">
              <a:spcBef>
                <a:spcPct val="30000"/>
              </a:spcBef>
              <a:defRPr sz="1000">
                <a:solidFill>
                  <a:schemeClr val="tx1"/>
                </a:solidFill>
                <a:latin typeface="Calibri" panose="020F0502020204030204" pitchFamily="34" charset="0"/>
              </a:defRPr>
            </a:lvl5pPr>
            <a:lvl6pPr marL="2514600" indent="-228600" eaLnBrk="0" fontAlgn="base" hangingPunct="0">
              <a:spcBef>
                <a:spcPct val="30000"/>
              </a:spcBef>
              <a:spcAft>
                <a:spcPct val="0"/>
              </a:spcAft>
              <a:defRPr sz="1000">
                <a:solidFill>
                  <a:schemeClr val="tx1"/>
                </a:solidFill>
                <a:latin typeface="Calibri" panose="020F0502020204030204" pitchFamily="34" charset="0"/>
              </a:defRPr>
            </a:lvl6pPr>
            <a:lvl7pPr marL="2971800" indent="-228600" eaLnBrk="0" fontAlgn="base" hangingPunct="0">
              <a:spcBef>
                <a:spcPct val="30000"/>
              </a:spcBef>
              <a:spcAft>
                <a:spcPct val="0"/>
              </a:spcAft>
              <a:defRPr sz="1000">
                <a:solidFill>
                  <a:schemeClr val="tx1"/>
                </a:solidFill>
                <a:latin typeface="Calibri" panose="020F0502020204030204" pitchFamily="34" charset="0"/>
              </a:defRPr>
            </a:lvl7pPr>
            <a:lvl8pPr marL="3429000" indent="-228600" eaLnBrk="0" fontAlgn="base" hangingPunct="0">
              <a:spcBef>
                <a:spcPct val="30000"/>
              </a:spcBef>
              <a:spcAft>
                <a:spcPct val="0"/>
              </a:spcAft>
              <a:defRPr sz="1000">
                <a:solidFill>
                  <a:schemeClr val="tx1"/>
                </a:solidFill>
                <a:latin typeface="Calibri" panose="020F0502020204030204" pitchFamily="34" charset="0"/>
              </a:defRPr>
            </a:lvl8pPr>
            <a:lvl9pPr marL="3886200" indent="-228600" eaLnBrk="0" fontAlgn="base" hangingPunct="0">
              <a:spcBef>
                <a:spcPct val="30000"/>
              </a:spcBef>
              <a:spcAft>
                <a:spcPct val="0"/>
              </a:spcAft>
              <a:defRPr sz="10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20000"/>
              </a:spcBef>
              <a:spcAft>
                <a:spcPts val="0"/>
              </a:spcAft>
              <a:buClr>
                <a:srgbClr val="FFFFFF"/>
              </a:buClr>
              <a:buSzTx/>
              <a:buFontTx/>
              <a:buNone/>
              <a:tabLst/>
              <a:defRPr/>
            </a:pPr>
            <a:fld id="{BF02507F-775D-4982-AE4C-C4EEAD6B88E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20000"/>
                </a:spcBef>
                <a:spcAft>
                  <a:spcPts val="0"/>
                </a:spcAft>
                <a:buClr>
                  <a:srgbClr val="FFFFFF"/>
                </a:buClr>
                <a:buSzTx/>
                <a:buFontTx/>
                <a:buNone/>
                <a:tabLst/>
                <a:defRPr/>
              </a:pPr>
              <a:t>178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756991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1: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 name="Google Shape;4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 name="Google Shape;4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182</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5: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 name="Google Shape;6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183</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6: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 name="Google Shape;7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184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E6D011-6963-4ECA-91C2-A275A0263B14}" type="slidenum">
              <a:rPr lang="en-US" smtClean="0"/>
              <a:t>23</a:t>
            </a:fld>
            <a:endParaRPr lang="en-US"/>
          </a:p>
        </p:txBody>
      </p:sp>
    </p:spTree>
    <p:extLst>
      <p:ext uri="{BB962C8B-B14F-4D97-AF65-F5344CB8AC3E}">
        <p14:creationId xmlns:p14="http://schemas.microsoft.com/office/powerpoint/2010/main" val="230162513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 name="Google Shape;81;p7: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E0A1D7-41F4-4ABD-BFCE-86B7BE9B3D4B}"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900" b="0" i="0" u="none" strike="noStrike" kern="1200" cap="none" spc="0" normalizeH="0" baseline="0" noProof="0">
              <a:ln>
                <a:noFill/>
              </a:ln>
              <a:solidFill>
                <a:srgbClr val="000000"/>
              </a:solidFill>
              <a:effectLst/>
              <a:uLnTx/>
              <a:uFillTx/>
              <a:latin typeface="Arial" panose="020B0604020202020204"/>
              <a:ea typeface="+mn-ea"/>
              <a:cs typeface="Arial" pitchFamily="34" charset="0"/>
            </a:endParaRPr>
          </a:p>
        </p:txBody>
      </p:sp>
      <p:sp>
        <p:nvSpPr>
          <p:cNvPr id="8" name="Slide Image Placeholder 7"/>
          <p:cNvSpPr>
            <a:spLocks noGrp="1" noRot="1" noChangeAspect="1"/>
          </p:cNvSpPr>
          <p:nvPr>
            <p:ph type="sldImg"/>
          </p:nvPr>
        </p:nvSpPr>
        <p:spPr>
          <a:xfrm>
            <a:off x="638175" y="327025"/>
            <a:ext cx="5581650" cy="3143250"/>
          </a:xfrm>
        </p:spPr>
      </p:sp>
      <p:sp>
        <p:nvSpPr>
          <p:cNvPr id="9" name="Notes Placeholder 8"/>
          <p:cNvSpPr>
            <a:spLocks noGrp="1"/>
          </p:cNvSpPr>
          <p:nvPr>
            <p:ph type="body" idx="1"/>
          </p:nvPr>
        </p:nvSpPr>
        <p:spPr/>
        <p:txBody>
          <a:bodyPr/>
          <a:lstStyle/>
          <a:p>
            <a:r>
              <a:rPr lang="en-US" sz="1200" b="0" i="0" kern="1200">
                <a:solidFill>
                  <a:schemeClr val="tx1"/>
                </a:solidFill>
                <a:effectLst/>
                <a:latin typeface="+mn-lt"/>
                <a:ea typeface="+mn-ea"/>
                <a:cs typeface="+mn-cs"/>
              </a:rPr>
              <a:t>AR inhibition upregulate PARP (as a matter of </a:t>
            </a:r>
            <a:r>
              <a:rPr lang="en-US" sz="1200" b="0" i="0" kern="1200" err="1">
                <a:solidFill>
                  <a:schemeClr val="tx1"/>
                </a:solidFill>
                <a:effectLst/>
                <a:latin typeface="+mn-lt"/>
                <a:ea typeface="+mn-ea"/>
                <a:cs typeface="+mn-cs"/>
              </a:rPr>
              <a:t>defence</a:t>
            </a:r>
            <a:r>
              <a:rPr lang="en-US" sz="1200" b="0" i="0" kern="1200">
                <a:solidFill>
                  <a:schemeClr val="tx1"/>
                </a:solidFill>
                <a:effectLst/>
                <a:latin typeface="+mn-lt"/>
                <a:ea typeface="+mn-ea"/>
                <a:cs typeface="+mn-cs"/>
              </a:rPr>
              <a:t>) and PARP augments AR activity (trying to negate the action of AR inhibitor). </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beyond DNA damage repair function, PARP-2, but not PARP-1, is a critical component in AR transcriptional machinery through interacting with the pioneer factor FOXA1 and facilitating AR recruitment to genome-wide prostate-specific enhancer regions</a:t>
            </a:r>
            <a:endParaRPr lang="en-US"/>
          </a:p>
        </p:txBody>
      </p:sp>
    </p:spTree>
    <p:extLst>
      <p:ext uri="{BB962C8B-B14F-4D97-AF65-F5344CB8AC3E}">
        <p14:creationId xmlns:p14="http://schemas.microsoft.com/office/powerpoint/2010/main" val="2364016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7.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7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7.xml"/><Relationship Id="rId4" Type="http://schemas.openxmlformats.org/officeDocument/2006/relationships/image" Target="../media/image19.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a:t>Click to edit Master title style</a:t>
            </a:r>
          </a:p>
        </p:txBody>
      </p:sp>
    </p:spTree>
    <p:extLst>
      <p:ext uri="{BB962C8B-B14F-4D97-AF65-F5344CB8AC3E}">
        <p14:creationId xmlns:p14="http://schemas.microsoft.com/office/powerpoint/2010/main" val="2558328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66092" y="1029653"/>
            <a:ext cx="8211820" cy="3742025"/>
          </a:xfrm>
        </p:spPr>
        <p:txBody>
          <a:bodyPr/>
          <a:lstStyle>
            <a:lvl1pPr>
              <a:spcBef>
                <a:spcPts val="1200"/>
              </a:spcBef>
              <a:defRPr sz="1800"/>
            </a:lvl1pPr>
            <a:lvl2pPr marL="385763" indent="-128588">
              <a:spcBef>
                <a:spcPts val="750"/>
              </a:spcBef>
              <a:buSzPct val="75000"/>
              <a:buFont typeface="Courier New" charset="0"/>
              <a:buChar char="o"/>
              <a:defRPr sz="1500"/>
            </a:lvl2pPr>
            <a:lvl3pPr marL="642938" indent="-128588">
              <a:spcBef>
                <a:spcPts val="600"/>
              </a:spcBef>
              <a:buSzPct val="75000"/>
              <a:buFont typeface="Courier New" charset="0"/>
              <a:buChar char="o"/>
              <a:defRPr sz="1350"/>
            </a:lvl3pPr>
            <a:lvl4pPr marL="900113" indent="-128588">
              <a:spcBef>
                <a:spcPts val="600"/>
              </a:spcBef>
              <a:buSzPct val="75000"/>
              <a:buFont typeface="Courier New" charset="0"/>
              <a:buChar char="o"/>
              <a:defRPr sz="1350"/>
            </a:lvl4pPr>
            <a:lvl5pPr marL="1157288" indent="-128588">
              <a:spcBef>
                <a:spcPts val="450"/>
              </a:spcBef>
              <a:buSzPct val="75000"/>
              <a:buFont typeface="Courier New" charset="0"/>
              <a:buChar char="o"/>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p:cNvSpPr>
            <a:spLocks noGrp="1"/>
          </p:cNvSpPr>
          <p:nvPr>
            <p:ph type="body" sz="quarter" idx="11" hasCustomPrompt="1"/>
          </p:nvPr>
        </p:nvSpPr>
        <p:spPr>
          <a:xfrm>
            <a:off x="2819401" y="4771677"/>
            <a:ext cx="5872163" cy="376586"/>
          </a:xfrm>
        </p:spPr>
        <p:txBody>
          <a:bodyPr/>
          <a:lstStyle>
            <a:lvl1pPr marL="0" indent="0" algn="r">
              <a:buNone/>
              <a:defRPr sz="900"/>
            </a:lvl1pPr>
          </a:lstStyle>
          <a:p>
            <a:pPr lvl="0"/>
            <a:r>
              <a:rPr lang="en-US"/>
              <a:t>References if applicable</a:t>
            </a:r>
          </a:p>
        </p:txBody>
      </p:sp>
      <p:sp>
        <p:nvSpPr>
          <p:cNvPr id="2" name="Title 1"/>
          <p:cNvSpPr>
            <a:spLocks noGrp="1"/>
          </p:cNvSpPr>
          <p:nvPr>
            <p:ph type="title" hasCustomPrompt="1"/>
          </p:nvPr>
        </p:nvSpPr>
        <p:spPr>
          <a:xfrm>
            <a:off x="466090" y="1"/>
            <a:ext cx="8225790" cy="457623"/>
          </a:xfrm>
        </p:spPr>
        <p:txBody>
          <a:bodyPr/>
          <a:lstStyle>
            <a:lvl1pPr algn="l">
              <a:defRPr b="0">
                <a:solidFill>
                  <a:schemeClr val="bg1"/>
                </a:solidFill>
              </a:defRPr>
            </a:lvl1pPr>
          </a:lstStyle>
          <a:p>
            <a:r>
              <a:rPr lang="en-US"/>
              <a:t>Add slide title here</a:t>
            </a:r>
          </a:p>
        </p:txBody>
      </p:sp>
    </p:spTree>
    <p:extLst>
      <p:ext uri="{BB962C8B-B14F-4D97-AF65-F5344CB8AC3E}">
        <p14:creationId xmlns:p14="http://schemas.microsoft.com/office/powerpoint/2010/main" val="41560453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Welcom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4DF31C6-CEB7-482F-8EB3-787BB7212615}"/>
              </a:ext>
            </a:extLst>
          </p:cNvPr>
          <p:cNvSpPr>
            <a:spLocks noGrp="1"/>
          </p:cNvSpPr>
          <p:nvPr>
            <p:ph type="dt" sz="half" idx="10"/>
          </p:nvPr>
        </p:nvSpPr>
        <p:spPr/>
        <p:txBody>
          <a:bodyPr/>
          <a:lstStyle/>
          <a:p>
            <a:pPr defTabSz="685800" fontAlgn="auto">
              <a:spcBef>
                <a:spcPts val="0"/>
              </a:spcBef>
              <a:spcAft>
                <a:spcPts val="0"/>
              </a:spcAft>
              <a:defRPr/>
            </a:pPr>
            <a:fld id="{18B36974-70B0-A948-B4ED-AA18CD8EDD0F}" type="datetimeFigureOut">
              <a:rPr lang="en-US" smtClean="0">
                <a:solidFill>
                  <a:prstClr val="black">
                    <a:tint val="75000"/>
                  </a:prstClr>
                </a:solidFill>
                <a:latin typeface="Calibri" panose="020F0502020204030204"/>
                <a:ea typeface="+mn-ea"/>
                <a:cs typeface="+mn-cs"/>
              </a:rPr>
              <a:pPr defTabSz="685800" fontAlgn="auto">
                <a:spcBef>
                  <a:spcPts val="0"/>
                </a:spcBef>
                <a:spcAft>
                  <a:spcPts val="0"/>
                </a:spcAft>
                <a:defRPr/>
              </a:pPr>
              <a:t>6/22/2023</a:t>
            </a:fld>
            <a:endParaRPr lang="en-US">
              <a:solidFill>
                <a:prstClr val="black">
                  <a:tint val="75000"/>
                </a:prstClr>
              </a:solidFill>
              <a:latin typeface="Calibri" panose="020F0502020204030204"/>
              <a:ea typeface="+mn-ea"/>
              <a:cs typeface="+mn-cs"/>
            </a:endParaRPr>
          </a:p>
        </p:txBody>
      </p:sp>
      <p:sp>
        <p:nvSpPr>
          <p:cNvPr id="4" name="Footer Placeholder 3">
            <a:extLst>
              <a:ext uri="{FF2B5EF4-FFF2-40B4-BE49-F238E27FC236}">
                <a16:creationId xmlns:a16="http://schemas.microsoft.com/office/drawing/2014/main" id="{15068BB2-2563-41D2-9F5F-DB5C2633FEB4}"/>
              </a:ext>
            </a:extLst>
          </p:cNvPr>
          <p:cNvSpPr>
            <a:spLocks noGrp="1"/>
          </p:cNvSpPr>
          <p:nvPr>
            <p:ph type="ftr" sz="quarter" idx="11"/>
          </p:nvPr>
        </p:nvSpPr>
        <p:spPr/>
        <p:txBody>
          <a:bodyPr/>
          <a:lstStyle/>
          <a:p>
            <a:pPr defTabSz="685800" fontAlgn="auto">
              <a:spcBef>
                <a:spcPts val="0"/>
              </a:spcBef>
              <a:spcAft>
                <a:spcPts val="0"/>
              </a:spcAft>
              <a:defRPr/>
            </a:pPr>
            <a:endParaRPr lang="en-US">
              <a:solidFill>
                <a:prstClr val="black">
                  <a:tint val="75000"/>
                </a:prstClr>
              </a:solidFill>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9060D8E-E1EA-4DC4-9CAF-0A4E7D8A95C9}"/>
              </a:ext>
            </a:extLst>
          </p:cNvPr>
          <p:cNvSpPr>
            <a:spLocks noGrp="1"/>
          </p:cNvSpPr>
          <p:nvPr>
            <p:ph type="sldNum" sz="quarter" idx="12"/>
          </p:nvPr>
        </p:nvSpPr>
        <p:spPr/>
        <p:txBody>
          <a:bodyPr/>
          <a:lstStyle/>
          <a:p>
            <a:pPr algn="r" defTabSz="685800" fontAlgn="auto">
              <a:spcBef>
                <a:spcPts val="0"/>
              </a:spcBef>
              <a:spcAft>
                <a:spcPts val="0"/>
              </a:spcAft>
              <a:defRPr/>
            </a:pPr>
            <a:fld id="{B5BF0491-207B-3145-8603-6456CC265B5A}" type="slidenum">
              <a:rPr lang="en-US" sz="900" smtClean="0">
                <a:solidFill>
                  <a:prstClr val="black">
                    <a:tint val="75000"/>
                  </a:prstClr>
                </a:solidFill>
                <a:latin typeface="Calibri" panose="020F0502020204030204"/>
                <a:ea typeface="+mn-ea"/>
                <a:cs typeface="+mn-cs"/>
              </a:rPr>
              <a:pPr algn="r" defTabSz="685800" fontAlgn="auto">
                <a:spcBef>
                  <a:spcPts val="0"/>
                </a:spcBef>
                <a:spcAft>
                  <a:spcPts val="0"/>
                </a:spcAft>
                <a:defRPr/>
              </a:pPr>
              <a:t>‹#›</a:t>
            </a:fld>
            <a:endParaRPr lang="en-US" sz="900">
              <a:solidFill>
                <a:prstClr val="black">
                  <a:tint val="75000"/>
                </a:prstClr>
              </a:solidFill>
              <a:latin typeface="Calibri" panose="020F0502020204030204"/>
              <a:ea typeface="+mn-ea"/>
              <a:cs typeface="+mn-cs"/>
            </a:endParaRPr>
          </a:p>
        </p:txBody>
      </p:sp>
      <p:pic>
        <p:nvPicPr>
          <p:cNvPr id="6" name="Picture 5">
            <a:extLst>
              <a:ext uri="{FF2B5EF4-FFF2-40B4-BE49-F238E27FC236}">
                <a16:creationId xmlns:a16="http://schemas.microsoft.com/office/drawing/2014/main" id="{5D909793-85D3-47EE-8402-89F4B2599A14}"/>
              </a:ext>
            </a:extLst>
          </p:cNvPr>
          <p:cNvPicPr>
            <a:picLocks noChangeAspect="1"/>
          </p:cNvPicPr>
          <p:nvPr userDrawn="1"/>
        </p:nvPicPr>
        <p:blipFill>
          <a:blip r:embed="rId2"/>
          <a:stretch>
            <a:fillRect/>
          </a:stretch>
        </p:blipFill>
        <p:spPr>
          <a:xfrm>
            <a:off x="-66907" y="-4708"/>
            <a:ext cx="9235997" cy="5152971"/>
          </a:xfrm>
          <a:prstGeom prst="rect">
            <a:avLst/>
          </a:prstGeom>
        </p:spPr>
      </p:pic>
      <p:sp>
        <p:nvSpPr>
          <p:cNvPr id="8" name="Text Placeholder 7">
            <a:extLst>
              <a:ext uri="{FF2B5EF4-FFF2-40B4-BE49-F238E27FC236}">
                <a16:creationId xmlns:a16="http://schemas.microsoft.com/office/drawing/2014/main" id="{245B3235-52D6-4072-9A89-EC93D53170A7}"/>
              </a:ext>
            </a:extLst>
          </p:cNvPr>
          <p:cNvSpPr>
            <a:spLocks noGrp="1"/>
          </p:cNvSpPr>
          <p:nvPr>
            <p:ph type="body" sz="quarter" idx="13"/>
          </p:nvPr>
        </p:nvSpPr>
        <p:spPr>
          <a:xfrm>
            <a:off x="2895979" y="2828871"/>
            <a:ext cx="3327797" cy="678093"/>
          </a:xfrm>
        </p:spPr>
        <p:txBody>
          <a:bodyPr anchor="ctr">
            <a:noAutofit/>
          </a:bodyPr>
          <a:lstStyle>
            <a:lvl1pPr marL="0" indent="0" algn="ctr">
              <a:buNone/>
              <a:defRPr sz="2700" b="1">
                <a:solidFill>
                  <a:srgbClr val="F39D2D"/>
                </a:solidFill>
              </a:defRPr>
            </a:lvl1pPr>
            <a:lvl2pPr>
              <a:defRPr sz="2700" b="1">
                <a:solidFill>
                  <a:srgbClr val="F39D2D"/>
                </a:solidFill>
              </a:defRPr>
            </a:lvl2pPr>
            <a:lvl3pPr>
              <a:defRPr sz="2700" b="1">
                <a:solidFill>
                  <a:srgbClr val="F39D2D"/>
                </a:solidFill>
              </a:defRPr>
            </a:lvl3pPr>
            <a:lvl4pPr>
              <a:defRPr sz="2700" b="1">
                <a:solidFill>
                  <a:srgbClr val="F39D2D"/>
                </a:solidFill>
              </a:defRPr>
            </a:lvl4pPr>
            <a:lvl5pPr>
              <a:defRPr sz="2700" b="1">
                <a:solidFill>
                  <a:srgbClr val="F39D2D"/>
                </a:solidFill>
              </a:defRPr>
            </a:lvl5pPr>
          </a:lstStyle>
          <a:p>
            <a:pPr lvl="0"/>
            <a:r>
              <a:rPr lang="en-US"/>
              <a:t>Click to edit</a:t>
            </a:r>
          </a:p>
        </p:txBody>
      </p:sp>
      <p:sp>
        <p:nvSpPr>
          <p:cNvPr id="10" name="Text Placeholder 9">
            <a:extLst>
              <a:ext uri="{FF2B5EF4-FFF2-40B4-BE49-F238E27FC236}">
                <a16:creationId xmlns:a16="http://schemas.microsoft.com/office/drawing/2014/main" id="{2F199028-4225-4CA6-B792-DEAC2F02EA4E}"/>
              </a:ext>
            </a:extLst>
          </p:cNvPr>
          <p:cNvSpPr>
            <a:spLocks noGrp="1"/>
          </p:cNvSpPr>
          <p:nvPr>
            <p:ph type="body" sz="quarter" idx="14" hasCustomPrompt="1"/>
          </p:nvPr>
        </p:nvSpPr>
        <p:spPr>
          <a:xfrm>
            <a:off x="2895601" y="3573991"/>
            <a:ext cx="3327797" cy="427830"/>
          </a:xfrm>
        </p:spPr>
        <p:txBody>
          <a:bodyPr/>
          <a:lstStyle>
            <a:lvl1pPr marL="0" indent="0" algn="ctr">
              <a:buNone/>
              <a:defRPr>
                <a:solidFill>
                  <a:schemeClr val="bg1"/>
                </a:solidFill>
              </a:defRPr>
            </a:lvl1pPr>
            <a:lvl2pPr marL="342900" indent="0">
              <a:buNone/>
              <a:defRPr>
                <a:solidFill>
                  <a:schemeClr val="bg1"/>
                </a:solidFill>
              </a:defRPr>
            </a:lvl2pPr>
            <a:lvl3pPr marL="685800" indent="0">
              <a:buNone/>
              <a:defRPr>
                <a:solidFill>
                  <a:schemeClr val="bg1"/>
                </a:solidFill>
              </a:defRPr>
            </a:lvl3pPr>
            <a:lvl4pPr marL="1028700" indent="0">
              <a:buNone/>
              <a:defRPr>
                <a:solidFill>
                  <a:schemeClr val="bg1"/>
                </a:solidFill>
              </a:defRPr>
            </a:lvl4pPr>
            <a:lvl5pPr marL="1371600" indent="0">
              <a:buNone/>
              <a:defRPr>
                <a:solidFill>
                  <a:schemeClr val="bg1"/>
                </a:solidFill>
              </a:defRPr>
            </a:lvl5pPr>
          </a:lstStyle>
          <a:p>
            <a:pPr lvl="0"/>
            <a:r>
              <a:rPr lang="en-US"/>
              <a:t>Location ● Date</a:t>
            </a:r>
          </a:p>
        </p:txBody>
      </p:sp>
    </p:spTree>
    <p:extLst>
      <p:ext uri="{BB962C8B-B14F-4D97-AF65-F5344CB8AC3E}">
        <p14:creationId xmlns:p14="http://schemas.microsoft.com/office/powerpoint/2010/main" val="327279777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Live Thank You">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887B5-E218-4D60-B6FE-DB4BFFA052D5}"/>
              </a:ext>
            </a:extLst>
          </p:cNvPr>
          <p:cNvPicPr>
            <a:picLocks noChangeAspect="1"/>
          </p:cNvPicPr>
          <p:nvPr userDrawn="1"/>
        </p:nvPicPr>
        <p:blipFill>
          <a:blip r:embed="rId2"/>
          <a:stretch>
            <a:fillRect/>
          </a:stretch>
        </p:blipFill>
        <p:spPr>
          <a:xfrm>
            <a:off x="-66907" y="-4708"/>
            <a:ext cx="9235997" cy="5152971"/>
          </a:xfrm>
          <a:prstGeom prst="rect">
            <a:avLst/>
          </a:prstGeom>
        </p:spPr>
      </p:pic>
      <p:sp>
        <p:nvSpPr>
          <p:cNvPr id="6" name="Text Placeholder 2">
            <a:extLst>
              <a:ext uri="{FF2B5EF4-FFF2-40B4-BE49-F238E27FC236}">
                <a16:creationId xmlns:a16="http://schemas.microsoft.com/office/drawing/2014/main" id="{E102BDA2-6FD0-4C52-9B7B-4AB7DF09E62D}"/>
              </a:ext>
            </a:extLst>
          </p:cNvPr>
          <p:cNvSpPr txBox="1">
            <a:spLocks/>
          </p:cNvSpPr>
          <p:nvPr userDrawn="1"/>
        </p:nvSpPr>
        <p:spPr bwMode="auto">
          <a:xfrm>
            <a:off x="1961963" y="2653561"/>
            <a:ext cx="4643306" cy="2018786"/>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marL="0" indent="0" algn="ctr" rtl="0" eaLnBrk="0" fontAlgn="base" hangingPunct="0">
              <a:spcBef>
                <a:spcPct val="20000"/>
              </a:spcBef>
              <a:spcAft>
                <a:spcPct val="0"/>
              </a:spcAft>
              <a:buNone/>
              <a:defRPr sz="3200" b="1">
                <a:solidFill>
                  <a:schemeClr val="bg1"/>
                </a:solidFill>
                <a:latin typeface="+mn-lt"/>
                <a:ea typeface="ＭＳ Ｐゴシック" panose="020B0600070205080204" pitchFamily="34" charset="-128"/>
                <a:cs typeface="ＭＳ Ｐゴシック" panose="020B0600070205080204" pitchFamily="34" charset="-128"/>
              </a:defRPr>
            </a:lvl1pPr>
            <a:lvl2pPr marL="457200" indent="0" algn="ctr" rtl="0" eaLnBrk="0" fontAlgn="base" hangingPunct="0">
              <a:spcBef>
                <a:spcPct val="20000"/>
              </a:spcBef>
              <a:spcAft>
                <a:spcPct val="0"/>
              </a:spcAft>
              <a:buNone/>
              <a:defRPr sz="2400" b="0">
                <a:solidFill>
                  <a:schemeClr val="bg1"/>
                </a:solidFill>
                <a:latin typeface="+mn-lt"/>
                <a:ea typeface="ＭＳ Ｐゴシック" panose="020B0600070205080204" pitchFamily="34" charset="-128"/>
                <a:cs typeface="ＭＳ Ｐゴシック" panose="020B0600070205080204" pitchFamily="34" charset="-128"/>
              </a:defRPr>
            </a:lvl2pPr>
            <a:lvl3pPr marL="1143000" indent="-228600" algn="ctr" rtl="0" eaLnBrk="0" fontAlgn="base" hangingPunct="0">
              <a:spcBef>
                <a:spcPct val="20000"/>
              </a:spcBef>
              <a:spcAft>
                <a:spcPct val="0"/>
              </a:spcAft>
              <a:buChar char="•"/>
              <a:defRPr sz="2400" b="1">
                <a:solidFill>
                  <a:schemeClr val="bg1"/>
                </a:solidFill>
                <a:latin typeface="+mn-lt"/>
                <a:ea typeface="ＭＳ Ｐゴシック" panose="020B0600070205080204" pitchFamily="34" charset="-128"/>
                <a:cs typeface="ＭＳ Ｐゴシック" panose="020B0600070205080204" pitchFamily="34" charset="-128"/>
              </a:defRPr>
            </a:lvl3pPr>
            <a:lvl4pPr marL="1600200" indent="-228600" algn="ctr" rtl="0" eaLnBrk="0" fontAlgn="base" hangingPunct="0">
              <a:spcBef>
                <a:spcPct val="20000"/>
              </a:spcBef>
              <a:spcAft>
                <a:spcPct val="0"/>
              </a:spcAft>
              <a:buChar char="–"/>
              <a:defRPr sz="2000" b="1">
                <a:solidFill>
                  <a:schemeClr val="bg1"/>
                </a:solidFill>
                <a:latin typeface="+mn-lt"/>
                <a:ea typeface="ＭＳ Ｐゴシック" panose="020B0600070205080204" pitchFamily="34" charset="-128"/>
                <a:cs typeface="ＭＳ Ｐゴシック" panose="020B0600070205080204" pitchFamily="34" charset="-128"/>
              </a:defRPr>
            </a:lvl4pPr>
            <a:lvl5pPr marL="2057400" indent="-228600" algn="ctr" rtl="0" eaLnBrk="0" fontAlgn="base" hangingPunct="0">
              <a:spcBef>
                <a:spcPct val="20000"/>
              </a:spcBef>
              <a:spcAft>
                <a:spcPct val="0"/>
              </a:spcAft>
              <a:buChar char="»"/>
              <a:defRPr sz="2000" b="1">
                <a:solidFill>
                  <a:schemeClr val="bg1"/>
                </a:solidFill>
                <a:latin typeface="+mn-lt"/>
                <a:ea typeface="ＭＳ Ｐゴシック" panose="020B0600070205080204" pitchFamily="34" charset="-128"/>
                <a:cs typeface="ＭＳ Ｐゴシック" panose="020B0600070205080204"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685800" rtl="0" eaLnBrk="0" fontAlgn="base" latinLnBrk="0" hangingPunct="0">
              <a:lnSpc>
                <a:spcPct val="100000"/>
              </a:lnSpc>
              <a:spcBef>
                <a:spcPct val="20000"/>
              </a:spcBef>
              <a:spcAft>
                <a:spcPct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Arial"/>
                <a:ea typeface="ＭＳ Ｐゴシック" panose="020B0600070205080204" pitchFamily="34" charset="-128"/>
              </a:rPr>
              <a:t>Thank you!</a:t>
            </a:r>
          </a:p>
        </p:txBody>
      </p:sp>
    </p:spTree>
    <p:extLst>
      <p:ext uri="{BB962C8B-B14F-4D97-AF65-F5344CB8AC3E}">
        <p14:creationId xmlns:p14="http://schemas.microsoft.com/office/powerpoint/2010/main" val="35608013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fontAlgn="auto">
              <a:spcBef>
                <a:spcPts val="0"/>
              </a:spcBef>
              <a:spcAft>
                <a:spcPts val="0"/>
              </a:spcAft>
              <a:defRPr/>
            </a:pPr>
            <a:fld id="{63AACB90-F281-3D40-98D8-3852EB5BC334}" type="datetimeFigureOut">
              <a:rPr lang="en-US" smtClean="0">
                <a:solidFill>
                  <a:prstClr val="black">
                    <a:tint val="75000"/>
                  </a:prstClr>
                </a:solidFill>
                <a:latin typeface="Calibri"/>
                <a:ea typeface="+mn-ea"/>
                <a:cs typeface="+mn-cs"/>
              </a:rPr>
              <a:pPr defTabSz="685800" fontAlgn="auto">
                <a:spcBef>
                  <a:spcPts val="0"/>
                </a:spcBef>
                <a:spcAft>
                  <a:spcPts val="0"/>
                </a:spcAft>
                <a:defRPr/>
              </a:pPr>
              <a:t>6/22/2023</a:t>
            </a:fld>
            <a:endParaRPr lang="en-US">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685800" fontAlgn="auto">
              <a:spcBef>
                <a:spcPts val="0"/>
              </a:spcBef>
              <a:spcAft>
                <a:spcPts val="0"/>
              </a:spcAft>
              <a:defRPr/>
            </a:pPr>
            <a:endParaRPr lang="en-US">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a:xfrm>
            <a:off x="6457950" y="4771688"/>
            <a:ext cx="2057400" cy="274097"/>
          </a:xfrm>
          <a:prstGeom prst="rect">
            <a:avLst/>
          </a:prstGeom>
        </p:spPr>
        <p:txBody>
          <a:bodyPr lIns="91428" tIns="45718" rIns="91428" bIns="45718"/>
          <a:lstStyle/>
          <a:p>
            <a:pPr defTabSz="685800" fontAlgn="auto">
              <a:spcBef>
                <a:spcPts val="0"/>
              </a:spcBef>
              <a:spcAft>
                <a:spcPts val="0"/>
              </a:spcAft>
              <a:defRPr/>
            </a:pPr>
            <a:fld id="{4DDC5C52-5206-2944-94A9-4E65DB9D6CFA}" type="slidenum">
              <a:rPr lang="en-US" sz="1350" smtClean="0">
                <a:solidFill>
                  <a:prstClr val="black"/>
                </a:solidFill>
                <a:latin typeface="Calibri"/>
                <a:ea typeface="+mn-ea"/>
                <a:cs typeface="+mn-cs"/>
              </a:rPr>
              <a:pPr defTabSz="685800" fontAlgn="auto">
                <a:spcBef>
                  <a:spcPts val="0"/>
                </a:spcBef>
                <a:spcAft>
                  <a:spcPts val="0"/>
                </a:spcAft>
                <a:defRPr/>
              </a:pPr>
              <a:t>‹#›</a:t>
            </a:fld>
            <a:endParaRPr lang="en-US" sz="1350">
              <a:solidFill>
                <a:prstClr val="black"/>
              </a:solidFill>
              <a:latin typeface="Calibri"/>
              <a:ea typeface="+mn-ea"/>
              <a:cs typeface="+mn-cs"/>
            </a:endParaRPr>
          </a:p>
        </p:txBody>
      </p:sp>
      <p:sp>
        <p:nvSpPr>
          <p:cNvPr id="6" name="Rectangle 5">
            <a:extLst>
              <a:ext uri="{FF2B5EF4-FFF2-40B4-BE49-F238E27FC236}">
                <a16:creationId xmlns:a16="http://schemas.microsoft.com/office/drawing/2014/main" id="{C15D5DC2-7901-4043-A0BE-D5B56E49765D}"/>
              </a:ext>
            </a:extLst>
          </p:cNvPr>
          <p:cNvSpPr/>
          <p:nvPr userDrawn="1"/>
        </p:nvSpPr>
        <p:spPr>
          <a:xfrm>
            <a:off x="8003505" y="0"/>
            <a:ext cx="1140495" cy="5148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Picture 4">
            <a:extLst>
              <a:ext uri="{FF2B5EF4-FFF2-40B4-BE49-F238E27FC236}">
                <a16:creationId xmlns:a16="http://schemas.microsoft.com/office/drawing/2014/main" id="{DD2B94ED-B036-48E1-A000-A10DA85652FA}"/>
              </a:ext>
            </a:extLst>
          </p:cNvPr>
          <p:cNvPicPr>
            <a:picLocks noChangeAspect="1"/>
          </p:cNvPicPr>
          <p:nvPr userDrawn="1"/>
        </p:nvPicPr>
        <p:blipFill rotWithShape="1">
          <a:blip r:embed="rId2"/>
          <a:srcRect l="87165" r="9360"/>
          <a:stretch/>
        </p:blipFill>
        <p:spPr>
          <a:xfrm>
            <a:off x="8826190" y="5358"/>
            <a:ext cx="317810" cy="5142905"/>
          </a:xfrm>
          <a:prstGeom prst="rect">
            <a:avLst/>
          </a:prstGeom>
        </p:spPr>
      </p:pic>
      <p:sp>
        <p:nvSpPr>
          <p:cNvPr id="7" name="Title 1">
            <a:extLst>
              <a:ext uri="{FF2B5EF4-FFF2-40B4-BE49-F238E27FC236}">
                <a16:creationId xmlns:a16="http://schemas.microsoft.com/office/drawing/2014/main" id="{E47297DA-85C7-402A-9CFC-135B8DA731D1}"/>
              </a:ext>
            </a:extLst>
          </p:cNvPr>
          <p:cNvSpPr>
            <a:spLocks noGrp="1"/>
          </p:cNvSpPr>
          <p:nvPr>
            <p:ph type="title"/>
          </p:nvPr>
        </p:nvSpPr>
        <p:spPr>
          <a:xfrm>
            <a:off x="284218" y="177395"/>
            <a:ext cx="7525265" cy="583474"/>
          </a:xfrm>
        </p:spPr>
        <p:txBody>
          <a:bodyPr/>
          <a:lstStyle/>
          <a:p>
            <a:r>
              <a:rPr lang="en-US"/>
              <a:t>Click to edit Master title style</a:t>
            </a:r>
          </a:p>
        </p:txBody>
      </p:sp>
    </p:spTree>
    <p:extLst>
      <p:ext uri="{BB962C8B-B14F-4D97-AF65-F5344CB8AC3E}">
        <p14:creationId xmlns:p14="http://schemas.microsoft.com/office/powerpoint/2010/main" val="181810735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userDrawn="1">
  <p:cSld name="Title Only_no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02FEF-8E6A-4F72-8A35-BE1E89FC7F4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502023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3_Polling Q">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fontAlgn="auto">
              <a:spcBef>
                <a:spcPts val="0"/>
              </a:spcBef>
              <a:spcAft>
                <a:spcPts val="0"/>
              </a:spcAft>
              <a:defRPr/>
            </a:pPr>
            <a:fld id="{50DFEABD-3B63-467B-8826-F7572EC53D70}" type="datetime1">
              <a:rPr lang="en-US" smtClean="0">
                <a:solidFill>
                  <a:prstClr val="black">
                    <a:tint val="75000"/>
                  </a:prstClr>
                </a:solidFill>
                <a:latin typeface="Calibri"/>
                <a:ea typeface="MS PGothic" panose="020B0600070205080204" pitchFamily="34" charset="-128"/>
                <a:cs typeface="+mn-cs"/>
              </a:rPr>
              <a:pPr defTabSz="685800" fontAlgn="auto">
                <a:spcBef>
                  <a:spcPts val="0"/>
                </a:spcBef>
                <a:spcAft>
                  <a:spcPts val="0"/>
                </a:spcAft>
                <a:defRPr/>
              </a:pPr>
              <a:t>6/22/2023</a:t>
            </a:fld>
            <a:endParaRPr lang="en-US">
              <a:solidFill>
                <a:prstClr val="black">
                  <a:tint val="75000"/>
                </a:prstClr>
              </a:solidFill>
              <a:latin typeface="Calibri"/>
              <a:ea typeface="MS PGothic" panose="020B0600070205080204" pitchFamily="34" charset="-128"/>
              <a:cs typeface="+mn-cs"/>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defRPr/>
            </a:pPr>
            <a:endParaRPr lang="en-US">
              <a:solidFill>
                <a:prstClr val="black">
                  <a:tint val="75000"/>
                </a:prstClr>
              </a:solidFill>
              <a:latin typeface="Calibri"/>
              <a:ea typeface="MS PGothic" panose="020B0600070205080204" pitchFamily="34" charset="-128"/>
              <a:cs typeface="+mn-cs"/>
            </a:endParaRPr>
          </a:p>
        </p:txBody>
      </p:sp>
      <p:sp>
        <p:nvSpPr>
          <p:cNvPr id="6" name="Slide Number Placeholder 5"/>
          <p:cNvSpPr>
            <a:spLocks noGrp="1"/>
          </p:cNvSpPr>
          <p:nvPr>
            <p:ph type="sldNum" sz="quarter" idx="12"/>
          </p:nvPr>
        </p:nvSpPr>
        <p:spPr>
          <a:xfrm>
            <a:off x="6457950" y="4771688"/>
            <a:ext cx="2057400" cy="274097"/>
          </a:xfrm>
          <a:prstGeom prst="rect">
            <a:avLst/>
          </a:prstGeom>
        </p:spPr>
        <p:txBody>
          <a:bodyPr lIns="91428" tIns="45718" rIns="91428" bIns="45718"/>
          <a:lstStyle/>
          <a:p>
            <a:pPr defTabSz="685800" fontAlgn="auto">
              <a:spcBef>
                <a:spcPts val="0"/>
              </a:spcBef>
              <a:spcAft>
                <a:spcPts val="0"/>
              </a:spcAft>
              <a:defRPr/>
            </a:pPr>
            <a:fld id="{4DDC5C52-5206-2944-94A9-4E65DB9D6CFA}" type="slidenum">
              <a:rPr lang="en-US" sz="1350" smtClean="0">
                <a:solidFill>
                  <a:prstClr val="black"/>
                </a:solidFill>
                <a:latin typeface="Calibri"/>
                <a:ea typeface="MS PGothic" panose="020B0600070205080204" pitchFamily="34" charset="-128"/>
                <a:cs typeface="+mn-cs"/>
              </a:rPr>
              <a:pPr defTabSz="685800" fontAlgn="auto">
                <a:spcBef>
                  <a:spcPts val="0"/>
                </a:spcBef>
                <a:spcAft>
                  <a:spcPts val="0"/>
                </a:spcAft>
                <a:defRPr/>
              </a:pPr>
              <a:t>‹#›</a:t>
            </a:fld>
            <a:endParaRPr lang="en-US" sz="1350">
              <a:solidFill>
                <a:prstClr val="black"/>
              </a:solidFill>
              <a:latin typeface="Calibri"/>
              <a:ea typeface="MS PGothic" panose="020B0600070205080204" pitchFamily="34" charset="-128"/>
              <a:cs typeface="+mn-cs"/>
            </a:endParaRPr>
          </a:p>
        </p:txBody>
      </p:sp>
      <p:sp>
        <p:nvSpPr>
          <p:cNvPr id="7" name="Title 1">
            <a:extLst>
              <a:ext uri="{FF2B5EF4-FFF2-40B4-BE49-F238E27FC236}">
                <a16:creationId xmlns:a16="http://schemas.microsoft.com/office/drawing/2014/main" id="{0093536A-7665-4332-91C1-574F246278ED}"/>
              </a:ext>
            </a:extLst>
          </p:cNvPr>
          <p:cNvSpPr txBox="1">
            <a:spLocks/>
          </p:cNvSpPr>
          <p:nvPr userDrawn="1"/>
        </p:nvSpPr>
        <p:spPr>
          <a:xfrm>
            <a:off x="289189" y="291800"/>
            <a:ext cx="7525265" cy="746353"/>
          </a:xfrm>
          <a:prstGeom prst="rect">
            <a:avLst/>
          </a:prstGeom>
        </p:spPr>
        <p:txBody>
          <a:bodyPr vert="horz" lIns="68571" tIns="34289" rIns="68571" bIns="34289" rtlCol="0" anchor="ctr">
            <a:normAutofit/>
          </a:bodyPr>
          <a:lstStyle>
            <a:lvl1pPr algn="l" defTabSz="914264" rtl="0" eaLnBrk="1" latinLnBrk="0" hangingPunct="1">
              <a:lnSpc>
                <a:spcPct val="90000"/>
              </a:lnSpc>
              <a:spcBef>
                <a:spcPct val="0"/>
              </a:spcBef>
              <a:buNone/>
              <a:defRPr sz="2800" b="1" kern="1200">
                <a:solidFill>
                  <a:srgbClr val="002060"/>
                </a:solidFill>
                <a:latin typeface="Arial" panose="020B0604020202020204" pitchFamily="34" charset="0"/>
                <a:ea typeface="+mj-ea"/>
                <a:cs typeface="Arial" panose="020B0604020202020204" pitchFamily="34" charset="0"/>
              </a:defRPr>
            </a:lvl1pPr>
          </a:lstStyle>
          <a:p>
            <a:pPr marL="0" marR="0" lvl="0" indent="0" algn="l" defTabSz="685698" rtl="0" eaLnBrk="1" fontAlgn="auto" latinLnBrk="0" hangingPunct="1">
              <a:lnSpc>
                <a:spcPct val="90000"/>
              </a:lnSpc>
              <a:spcBef>
                <a:spcPct val="0"/>
              </a:spcBef>
              <a:spcAft>
                <a:spcPts val="0"/>
              </a:spcAft>
              <a:buClrTx/>
              <a:buSzTx/>
              <a:buFontTx/>
              <a:buNone/>
              <a:tabLst/>
              <a:defRPr/>
            </a:pPr>
            <a:r>
              <a:rPr kumimoji="0" lang="en-US" sz="2100" b="1" i="0" u="none" strike="noStrike" kern="1200" cap="none" spc="0" normalizeH="0" baseline="0" noProof="0">
                <a:ln>
                  <a:noFill/>
                </a:ln>
                <a:solidFill>
                  <a:srgbClr val="002060"/>
                </a:solidFill>
                <a:effectLst/>
                <a:uLnTx/>
                <a:uFillTx/>
                <a:latin typeface="Arial" panose="020B0604020202020204" pitchFamily="34" charset="0"/>
                <a:ea typeface="+mj-ea"/>
                <a:cs typeface="Arial" panose="020B0604020202020204" pitchFamily="34" charset="0"/>
              </a:rPr>
              <a:t>Case Discussion</a:t>
            </a:r>
          </a:p>
        </p:txBody>
      </p:sp>
      <p:pic>
        <p:nvPicPr>
          <p:cNvPr id="9" name="Picture 8">
            <a:extLst>
              <a:ext uri="{FF2B5EF4-FFF2-40B4-BE49-F238E27FC236}">
                <a16:creationId xmlns:a16="http://schemas.microsoft.com/office/drawing/2014/main" id="{65B9E588-47CD-468C-AD70-D8AFC2A99078}"/>
              </a:ext>
            </a:extLst>
          </p:cNvPr>
          <p:cNvPicPr>
            <a:picLocks noChangeAspect="1"/>
          </p:cNvPicPr>
          <p:nvPr userDrawn="1"/>
        </p:nvPicPr>
        <p:blipFill>
          <a:blip r:embed="rId2"/>
          <a:stretch>
            <a:fillRect/>
          </a:stretch>
        </p:blipFill>
        <p:spPr>
          <a:xfrm>
            <a:off x="2698485" y="360630"/>
            <a:ext cx="608129" cy="608692"/>
          </a:xfrm>
          <a:prstGeom prst="rect">
            <a:avLst/>
          </a:prstGeom>
        </p:spPr>
      </p:pic>
    </p:spTree>
    <p:extLst>
      <p:ext uri="{BB962C8B-B14F-4D97-AF65-F5344CB8AC3E}">
        <p14:creationId xmlns:p14="http://schemas.microsoft.com/office/powerpoint/2010/main" val="253245984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9299"/>
            <a:ext cx="7772400" cy="1103540"/>
          </a:xfrm>
        </p:spPr>
        <p:txBody>
          <a:bodyPr/>
          <a:lstStyle/>
          <a:p>
            <a:r>
              <a:rPr lang="en-US"/>
              <a:t>Click to edit Master title style</a:t>
            </a:r>
          </a:p>
        </p:txBody>
      </p:sp>
      <p:sp>
        <p:nvSpPr>
          <p:cNvPr id="3" name="Subtitle 2"/>
          <p:cNvSpPr>
            <a:spLocks noGrp="1"/>
          </p:cNvSpPr>
          <p:nvPr>
            <p:ph type="subTitle" idx="1"/>
          </p:nvPr>
        </p:nvSpPr>
        <p:spPr>
          <a:xfrm>
            <a:off x="1371600" y="2917349"/>
            <a:ext cx="6400800" cy="1315667"/>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C7C9C0F1-4ABE-4633-B581-B9CDC3948B26}" type="datetimeFigureOut">
              <a:rPr lang="en-US" altLang="en-US">
                <a:solidFill>
                  <a:prstClr val="black">
                    <a:tint val="75000"/>
                  </a:prstClr>
                </a:solidFill>
              </a:rPr>
              <a:pPr>
                <a:defRPr/>
              </a:pPr>
              <a:t>6/22/2023</a:t>
            </a:fld>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2E8174F-3BD0-4FAE-9F2A-E0216D2689F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74432851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416737D-C96F-408C-A76D-A81E8B06F3CB}" type="datetimeFigureOut">
              <a:rPr lang="en-US" altLang="en-US">
                <a:solidFill>
                  <a:prstClr val="black">
                    <a:tint val="75000"/>
                  </a:prstClr>
                </a:solidFill>
              </a:rPr>
              <a:pPr>
                <a:defRPr/>
              </a:pPr>
              <a:t>6/22/2023</a:t>
            </a:fld>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A2B5043-897D-4668-B72B-F363F4D34E81}"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16298475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8237"/>
            <a:ext cx="7772400" cy="1022502"/>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2054"/>
            <a:ext cx="7772400" cy="1126182"/>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BA05E65-163B-4EA3-8B0A-D849B4FA75A6}" type="datetimeFigureOut">
              <a:rPr lang="en-US" altLang="en-US">
                <a:solidFill>
                  <a:prstClr val="black">
                    <a:tint val="75000"/>
                  </a:prstClr>
                </a:solidFill>
              </a:rPr>
              <a:pPr>
                <a:defRPr/>
              </a:pPr>
              <a:t>6/22/2023</a:t>
            </a:fld>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481281F-1570-4631-9BE1-4DF8B63827CA}"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98667322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1262"/>
            <a:ext cx="4038600" cy="33976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1262"/>
            <a:ext cx="4038600" cy="33976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E154241-8BD9-4F5B-AACF-E77C23AFB197}" type="datetimeFigureOut">
              <a:rPr lang="en-US" altLang="en-US">
                <a:solidFill>
                  <a:prstClr val="black">
                    <a:tint val="75000"/>
                  </a:prstClr>
                </a:solidFill>
              </a:rPr>
              <a:pPr>
                <a:defRPr/>
              </a:pPr>
              <a:t>6/22/2023</a:t>
            </a:fld>
            <a:endParaRPr lang="en-US"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12FDFCF-22A5-4AB1-A029-3D652D7FFD74}"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99786592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2401"/>
            <a:ext cx="4040188" cy="480267"/>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2667"/>
            <a:ext cx="4040188" cy="29662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2401"/>
            <a:ext cx="4041775" cy="480267"/>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2667"/>
            <a:ext cx="4041775" cy="29662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4AD3DF5-0A17-439F-8B8E-791C2BBBA980}" type="datetimeFigureOut">
              <a:rPr lang="en-US" altLang="en-US">
                <a:solidFill>
                  <a:prstClr val="black">
                    <a:tint val="75000"/>
                  </a:prstClr>
                </a:solidFill>
              </a:rPr>
              <a:pPr>
                <a:defRPr/>
              </a:pPr>
              <a:t>6/22/2023</a:t>
            </a:fld>
            <a:endParaRPr lang="en-US"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6DBF092-DD8F-4A99-ACDF-F7921F535CD2}"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215530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7B751-B982-CE4E-AB15-31650DC320F1}"/>
              </a:ext>
            </a:extLst>
          </p:cNvPr>
          <p:cNvSpPr>
            <a:spLocks noGrp="1"/>
          </p:cNvSpPr>
          <p:nvPr>
            <p:ph type="title"/>
          </p:nvPr>
        </p:nvSpPr>
        <p:spPr>
          <a:xfrm>
            <a:off x="623888" y="1283491"/>
            <a:ext cx="7886700" cy="2141534"/>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FCD8280-FC51-154D-B4C6-A5668B0598E3}"/>
              </a:ext>
            </a:extLst>
          </p:cNvPr>
          <p:cNvSpPr>
            <a:spLocks noGrp="1"/>
          </p:cNvSpPr>
          <p:nvPr>
            <p:ph type="body" idx="1"/>
          </p:nvPr>
        </p:nvSpPr>
        <p:spPr>
          <a:xfrm>
            <a:off x="623888" y="3445285"/>
            <a:ext cx="7886700" cy="1126182"/>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F5FAC6-EBC5-2A4F-8EF3-9F73DBECE198}"/>
              </a:ext>
            </a:extLst>
          </p:cNvPr>
          <p:cNvSpPr>
            <a:spLocks noGrp="1"/>
          </p:cNvSpPr>
          <p:nvPr>
            <p:ph type="dt" sz="half" idx="10"/>
          </p:nvPr>
        </p:nvSpPr>
        <p:spPr/>
        <p:txBody>
          <a:bodyPr/>
          <a:lstStyle/>
          <a:p>
            <a:fld id="{ABB82A4A-0C8C-E64D-8787-FFC3FC553586}" type="datetimeFigureOut">
              <a:rPr lang="en-US" smtClean="0"/>
              <a:t>6/22/2023</a:t>
            </a:fld>
            <a:endParaRPr lang="en-US"/>
          </a:p>
        </p:txBody>
      </p:sp>
      <p:sp>
        <p:nvSpPr>
          <p:cNvPr id="5" name="Footer Placeholder 4">
            <a:extLst>
              <a:ext uri="{FF2B5EF4-FFF2-40B4-BE49-F238E27FC236}">
                <a16:creationId xmlns:a16="http://schemas.microsoft.com/office/drawing/2014/main" id="{065790F7-4541-BD4A-83B6-E46AB226D1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55767E-363F-FA43-849C-96627408A904}"/>
              </a:ext>
            </a:extLst>
          </p:cNvPr>
          <p:cNvSpPr>
            <a:spLocks noGrp="1"/>
          </p:cNvSpPr>
          <p:nvPr>
            <p:ph type="sldNum" sz="quarter" idx="12"/>
          </p:nvPr>
        </p:nvSpPr>
        <p:spPr/>
        <p:txBody>
          <a:bodyPr/>
          <a:lstStyle/>
          <a:p>
            <a:fld id="{C1365F36-A598-374F-A2EF-1248DFEF33BF}" type="slidenum">
              <a:rPr lang="en-US" smtClean="0"/>
              <a:t>‹#›</a:t>
            </a:fld>
            <a:endParaRPr lang="en-US"/>
          </a:p>
        </p:txBody>
      </p:sp>
    </p:spTree>
    <p:extLst>
      <p:ext uri="{BB962C8B-B14F-4D97-AF65-F5344CB8AC3E}">
        <p14:creationId xmlns:p14="http://schemas.microsoft.com/office/powerpoint/2010/main" val="204927018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A601F54-7048-40C2-B68F-BFD22DC28724}" type="datetimeFigureOut">
              <a:rPr lang="en-US" altLang="en-US">
                <a:solidFill>
                  <a:prstClr val="black">
                    <a:tint val="75000"/>
                  </a:prstClr>
                </a:solidFill>
              </a:rPr>
              <a:pPr>
                <a:defRPr/>
              </a:pPr>
              <a:t>6/22/2023</a:t>
            </a:fld>
            <a:endParaRPr lang="en-US"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9B4BF77-2108-4AB1-9207-BBE6D4919790}"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52280474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1995385-1CA2-40EA-9EF5-9220E1D2ED30}" type="datetimeFigureOut">
              <a:rPr lang="en-US" altLang="en-US">
                <a:solidFill>
                  <a:prstClr val="black">
                    <a:tint val="75000"/>
                  </a:prstClr>
                </a:solidFill>
              </a:rPr>
              <a:pPr>
                <a:defRPr/>
              </a:pPr>
              <a:t>6/22/2023</a:t>
            </a:fld>
            <a:endParaRPr lang="en-US"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0BAF9FB-0B56-4A96-B28E-B99F33A46FE3}"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96168839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977"/>
            <a:ext cx="3008313" cy="87234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979"/>
            <a:ext cx="5111750" cy="43939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7324"/>
            <a:ext cx="3008313" cy="3521555"/>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19B5F9B-AEFE-4509-98BA-49D36E074CFD}" type="datetimeFigureOut">
              <a:rPr lang="en-US" altLang="en-US">
                <a:solidFill>
                  <a:prstClr val="black">
                    <a:tint val="75000"/>
                  </a:prstClr>
                </a:solidFill>
              </a:rPr>
              <a:pPr>
                <a:defRPr/>
              </a:pPr>
              <a:t>6/22/2023</a:t>
            </a:fld>
            <a:endParaRPr lang="en-US"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4B4B0B4-6C1A-40AA-A703-4A29B0E06AA0}"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6826936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007"/>
            <a:ext cx="5486400" cy="3088958"/>
          </a:xfrm>
        </p:spPr>
        <p:txBody>
          <a:bodyPr rtlCol="0">
            <a:normAutofit/>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1792288" y="4029232"/>
            <a:ext cx="5486400" cy="604206"/>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4223CC3-9125-442D-BFD7-6845EA34AB4B}" type="datetimeFigureOut">
              <a:rPr lang="en-US" altLang="en-US">
                <a:solidFill>
                  <a:prstClr val="black">
                    <a:tint val="75000"/>
                  </a:prstClr>
                </a:solidFill>
              </a:rPr>
              <a:pPr>
                <a:defRPr/>
              </a:pPr>
              <a:t>6/22/2023</a:t>
            </a:fld>
            <a:endParaRPr lang="en-US"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170BF86-A8BA-4F21-BFF0-D06591AD6B58}"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15060234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631ED14-717C-4203-B4E2-10B3AE86BBCA}" type="datetimeFigureOut">
              <a:rPr lang="en-US" altLang="en-US">
                <a:solidFill>
                  <a:prstClr val="black">
                    <a:tint val="75000"/>
                  </a:prstClr>
                </a:solidFill>
              </a:rPr>
              <a:pPr>
                <a:defRPr/>
              </a:pPr>
              <a:t>6/22/2023</a:t>
            </a:fld>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6E2ACB2-6FC9-4CE7-AAA8-1D7AA0EB4288}"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55531239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170"/>
            <a:ext cx="2057400" cy="439270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170"/>
            <a:ext cx="6019800" cy="439270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BD0E1BC-CA24-4DC1-BD86-40BD60E6C1C4}" type="datetimeFigureOut">
              <a:rPr lang="en-US" altLang="en-US">
                <a:solidFill>
                  <a:prstClr val="black">
                    <a:tint val="75000"/>
                  </a:prstClr>
                </a:solidFill>
              </a:rPr>
              <a:pPr>
                <a:defRPr/>
              </a:pPr>
              <a:t>6/22/2023</a:t>
            </a:fld>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6C5EA3-732C-4157-8A63-ABD771911DBB}"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052437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FFBAD49-1F68-914B-9DFB-5D552C1A2BEB}" type="slidenum">
              <a:rPr lang="en-US" smtClean="0"/>
              <a:pPr/>
              <a:t>‹#›</a:t>
            </a:fld>
            <a:endParaRPr lang="en-US"/>
          </a:p>
        </p:txBody>
      </p:sp>
      <p:sp>
        <p:nvSpPr>
          <p:cNvPr id="4" name="Footer Placeholder 3">
            <a:extLst>
              <a:ext uri="{FF2B5EF4-FFF2-40B4-BE49-F238E27FC236}">
                <a16:creationId xmlns:a16="http://schemas.microsoft.com/office/drawing/2014/main" id="{46298265-B5DE-D240-8D91-37682A64E976}"/>
              </a:ext>
            </a:extLst>
          </p:cNvPr>
          <p:cNvSpPr>
            <a:spLocks noGrp="1"/>
          </p:cNvSpPr>
          <p:nvPr>
            <p:ph type="ftr" sz="quarter" idx="13"/>
          </p:nvPr>
        </p:nvSpPr>
        <p:spPr/>
        <p:txBody>
          <a:bodyPr/>
          <a:lstStyle/>
          <a:p>
            <a:r>
              <a:rPr lang="en-US"/>
              <a:t>Insert Name   </a:t>
            </a:r>
          </a:p>
          <a:p>
            <a:r>
              <a:rPr lang="en-US"/>
              <a:t>(Insert &gt; Header &amp; Footer &gt; Apply to All)</a:t>
            </a:r>
          </a:p>
        </p:txBody>
      </p:sp>
      <p:sp>
        <p:nvSpPr>
          <p:cNvPr id="11" name="Title Placeholder 1">
            <a:extLst>
              <a:ext uri="{FF2B5EF4-FFF2-40B4-BE49-F238E27FC236}">
                <a16:creationId xmlns:a16="http://schemas.microsoft.com/office/drawing/2014/main" id="{55AC5C18-4706-7646-9E83-C749BCC1B1A1}"/>
              </a:ext>
            </a:extLst>
          </p:cNvPr>
          <p:cNvSpPr>
            <a:spLocks noGrp="1"/>
          </p:cNvSpPr>
          <p:nvPr>
            <p:ph type="title"/>
          </p:nvPr>
        </p:nvSpPr>
        <p:spPr>
          <a:xfrm>
            <a:off x="229167" y="162075"/>
            <a:ext cx="7593242" cy="907048"/>
          </a:xfrm>
          <a:prstGeom prst="rect">
            <a:avLst/>
          </a:prstGeom>
          <a:noFill/>
        </p:spPr>
        <p:txBody>
          <a:bodyPr vert="horz" lIns="0" tIns="0" rIns="0" bIns="0" rtlCol="0" anchor="ctr">
            <a:normAutofit/>
          </a:bodyPr>
          <a:lstStyle/>
          <a:p>
            <a:endParaRPr lang="en-US"/>
          </a:p>
        </p:txBody>
      </p:sp>
      <p:sp>
        <p:nvSpPr>
          <p:cNvPr id="13" name="Text Placeholder 12">
            <a:extLst>
              <a:ext uri="{FF2B5EF4-FFF2-40B4-BE49-F238E27FC236}">
                <a16:creationId xmlns:a16="http://schemas.microsoft.com/office/drawing/2014/main" id="{200DA3F5-A744-CF45-8ACA-18DF51A17D99}"/>
              </a:ext>
            </a:extLst>
          </p:cNvPr>
          <p:cNvSpPr>
            <a:spLocks noGrp="1"/>
          </p:cNvSpPr>
          <p:nvPr>
            <p:ph type="body" sz="quarter" idx="14"/>
          </p:nvPr>
        </p:nvSpPr>
        <p:spPr>
          <a:xfrm>
            <a:off x="229166" y="1203645"/>
            <a:ext cx="7593242" cy="32295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4916944"/>
      </p:ext>
    </p:extLst>
  </p:cSld>
  <p:clrMapOvr>
    <a:masterClrMapping/>
  </p:clrMapOvr>
  <p:extLst>
    <p:ext uri="{DCECCB84-F9BA-43D5-87BE-67443E8EF086}">
      <p15:sldGuideLst xmlns:p15="http://schemas.microsoft.com/office/powerpoint/2012/main">
        <p15:guide id="1" pos="1497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FFBAD49-1F68-914B-9DFB-5D552C1A2BEB}" type="slidenum">
              <a:rPr lang="en-US" smtClean="0"/>
              <a:pPr/>
              <a:t>‹#›</a:t>
            </a:fld>
            <a:endParaRPr lang="en-US"/>
          </a:p>
        </p:txBody>
      </p:sp>
      <p:sp>
        <p:nvSpPr>
          <p:cNvPr id="4" name="Footer Placeholder 3">
            <a:extLst>
              <a:ext uri="{FF2B5EF4-FFF2-40B4-BE49-F238E27FC236}">
                <a16:creationId xmlns:a16="http://schemas.microsoft.com/office/drawing/2014/main" id="{46298265-B5DE-D240-8D91-37682A64E976}"/>
              </a:ext>
            </a:extLst>
          </p:cNvPr>
          <p:cNvSpPr>
            <a:spLocks noGrp="1"/>
          </p:cNvSpPr>
          <p:nvPr>
            <p:ph type="ftr" sz="quarter" idx="13"/>
          </p:nvPr>
        </p:nvSpPr>
        <p:spPr/>
        <p:txBody>
          <a:bodyPr/>
          <a:lstStyle/>
          <a:p>
            <a:r>
              <a:rPr lang="en-US"/>
              <a:t>Insert Name   </a:t>
            </a:r>
          </a:p>
          <a:p>
            <a:r>
              <a:rPr lang="en-US"/>
              <a:t>(Insert &gt; Header &amp; Footer &gt; Apply to All)</a:t>
            </a:r>
          </a:p>
        </p:txBody>
      </p:sp>
      <p:sp>
        <p:nvSpPr>
          <p:cNvPr id="11" name="Title Placeholder 1">
            <a:extLst>
              <a:ext uri="{FF2B5EF4-FFF2-40B4-BE49-F238E27FC236}">
                <a16:creationId xmlns:a16="http://schemas.microsoft.com/office/drawing/2014/main" id="{55AC5C18-4706-7646-9E83-C749BCC1B1A1}"/>
              </a:ext>
            </a:extLst>
          </p:cNvPr>
          <p:cNvSpPr>
            <a:spLocks noGrp="1"/>
          </p:cNvSpPr>
          <p:nvPr>
            <p:ph type="title"/>
          </p:nvPr>
        </p:nvSpPr>
        <p:spPr>
          <a:xfrm>
            <a:off x="229167" y="162075"/>
            <a:ext cx="7593242" cy="907048"/>
          </a:xfrm>
          <a:prstGeom prst="rect">
            <a:avLst/>
          </a:prstGeom>
          <a:noFill/>
        </p:spPr>
        <p:txBody>
          <a:bodyPr vert="horz" lIns="0" tIns="0" rIns="0" bIns="0" rtlCol="0" anchor="ctr">
            <a:normAutofit/>
          </a:bodyPr>
          <a:lstStyle/>
          <a:p>
            <a:endParaRPr lang="en-US"/>
          </a:p>
        </p:txBody>
      </p:sp>
      <p:sp>
        <p:nvSpPr>
          <p:cNvPr id="13" name="Text Placeholder 12">
            <a:extLst>
              <a:ext uri="{FF2B5EF4-FFF2-40B4-BE49-F238E27FC236}">
                <a16:creationId xmlns:a16="http://schemas.microsoft.com/office/drawing/2014/main" id="{200DA3F5-A744-CF45-8ACA-18DF51A17D99}"/>
              </a:ext>
            </a:extLst>
          </p:cNvPr>
          <p:cNvSpPr>
            <a:spLocks noGrp="1"/>
          </p:cNvSpPr>
          <p:nvPr>
            <p:ph type="body" sz="quarter" idx="14"/>
          </p:nvPr>
        </p:nvSpPr>
        <p:spPr>
          <a:xfrm>
            <a:off x="229166" y="1203645"/>
            <a:ext cx="7593242" cy="32295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775912"/>
      </p:ext>
    </p:extLst>
  </p:cSld>
  <p:clrMapOvr>
    <a:masterClrMapping/>
  </p:clrMapOvr>
  <p:extLst>
    <p:ext uri="{DCECCB84-F9BA-43D5-87BE-67443E8EF086}">
      <p15:sldGuideLst xmlns:p15="http://schemas.microsoft.com/office/powerpoint/2012/main">
        <p15:guide id="1" pos="1497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6777" indent="0" algn="ctr">
              <a:buNone/>
              <a:defRPr/>
            </a:lvl2pPr>
            <a:lvl3pPr marL="913554" indent="0" algn="ctr">
              <a:buNone/>
              <a:defRPr/>
            </a:lvl3pPr>
            <a:lvl4pPr marL="1370331" indent="0" algn="ctr">
              <a:buNone/>
              <a:defRPr/>
            </a:lvl4pPr>
            <a:lvl5pPr marL="1827108" indent="0" algn="ctr">
              <a:buNone/>
              <a:defRPr/>
            </a:lvl5pPr>
            <a:lvl6pPr marL="2283886" indent="0" algn="ctr">
              <a:buNone/>
              <a:defRPr/>
            </a:lvl6pPr>
            <a:lvl7pPr marL="2740663" indent="0" algn="ctr">
              <a:buNone/>
              <a:defRPr/>
            </a:lvl7pPr>
            <a:lvl8pPr marL="3197440" indent="0" algn="ctr">
              <a:buNone/>
              <a:defRPr/>
            </a:lvl8pPr>
            <a:lvl9pPr marL="3654217" indent="0" algn="ctr">
              <a:buNone/>
              <a:defRPr/>
            </a:lvl9pPr>
          </a:lstStyle>
          <a:p>
            <a:r>
              <a:rPr lang="en-US"/>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a:t>Click to edit Master title style</a:t>
            </a:r>
          </a:p>
        </p:txBody>
      </p:sp>
    </p:spTree>
    <p:extLst>
      <p:ext uri="{BB962C8B-B14F-4D97-AF65-F5344CB8AC3E}">
        <p14:creationId xmlns:p14="http://schemas.microsoft.com/office/powerpoint/2010/main" val="2974123648"/>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7" y="4628261"/>
            <a:ext cx="3903712" cy="417515"/>
          </a:xfrm>
          <a:prstGeom prst="rect">
            <a:avLst/>
          </a:prstGeom>
        </p:spPr>
        <p:txBody>
          <a:bodyPr vert="horz" lIns="91440" tIns="45720" rIns="91440" bIns="45720" rtlCol="0" anchor="ctr"/>
          <a:lstStyle>
            <a:lvl1pPr algn="ctr">
              <a:defRPr sz="1199">
                <a:solidFill>
                  <a:srgbClr val="800000"/>
                </a:solidFill>
              </a:defRPr>
            </a:lvl1pPr>
          </a:lstStyle>
          <a:p>
            <a:endParaRPr lang="en-US"/>
          </a:p>
        </p:txBody>
      </p:sp>
    </p:spTree>
    <p:extLst>
      <p:ext uri="{BB962C8B-B14F-4D97-AF65-F5344CB8AC3E}">
        <p14:creationId xmlns:p14="http://schemas.microsoft.com/office/powerpoint/2010/main" val="1533139196"/>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1"/>
            <a:ext cx="3810000" cy="2936240"/>
          </a:xfrm>
        </p:spPr>
        <p:txBody>
          <a:bodyPr/>
          <a:lstStyle>
            <a:lvl1pPr>
              <a:defRPr sz="2798"/>
            </a:lvl1pPr>
            <a:lvl2pPr>
              <a:defRPr sz="2398"/>
            </a:lvl2pPr>
            <a:lvl3pPr>
              <a:defRPr sz="1998"/>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1"/>
            <a:ext cx="3810000" cy="2936240"/>
          </a:xfrm>
        </p:spPr>
        <p:txBody>
          <a:bodyPr/>
          <a:lstStyle>
            <a:lvl1pPr>
              <a:defRPr sz="2798"/>
            </a:lvl1pPr>
            <a:lvl2pPr>
              <a:defRPr sz="2398"/>
            </a:lvl2pPr>
            <a:lvl3pPr>
              <a:defRPr sz="1998"/>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7" y="4628261"/>
            <a:ext cx="3903712" cy="417515"/>
          </a:xfrm>
          <a:prstGeom prst="rect">
            <a:avLst/>
          </a:prstGeom>
        </p:spPr>
        <p:txBody>
          <a:bodyPr vert="horz" lIns="91440" tIns="45720" rIns="91440" bIns="45720" rtlCol="0" anchor="ctr"/>
          <a:lstStyle>
            <a:lvl1pPr algn="ctr">
              <a:defRPr sz="1199">
                <a:solidFill>
                  <a:srgbClr val="800000"/>
                </a:solidFill>
              </a:defRPr>
            </a:lvl1pPr>
          </a:lstStyle>
          <a:p>
            <a:endParaRPr lang="en-US"/>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a:t>Click to edit Master title style</a:t>
            </a:r>
          </a:p>
        </p:txBody>
      </p:sp>
    </p:spTree>
    <p:extLst>
      <p:ext uri="{BB962C8B-B14F-4D97-AF65-F5344CB8AC3E}">
        <p14:creationId xmlns:p14="http://schemas.microsoft.com/office/powerpoint/2010/main" val="13312157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a:t>Click to edit Master title style</a:t>
            </a:r>
          </a:p>
        </p:txBody>
      </p:sp>
      <p:sp>
        <p:nvSpPr>
          <p:cNvPr id="3" name="Footer Placeholder 1"/>
          <p:cNvSpPr>
            <a:spLocks noGrp="1"/>
          </p:cNvSpPr>
          <p:nvPr>
            <p:ph type="ftr" sz="quarter" idx="3"/>
          </p:nvPr>
        </p:nvSpPr>
        <p:spPr>
          <a:xfrm>
            <a:off x="5076057" y="4628261"/>
            <a:ext cx="3903712" cy="417515"/>
          </a:xfrm>
          <a:prstGeom prst="rect">
            <a:avLst/>
          </a:prstGeom>
        </p:spPr>
        <p:txBody>
          <a:bodyPr vert="horz" lIns="91440" tIns="45720" rIns="91440" bIns="45720" rtlCol="0" anchor="ctr"/>
          <a:lstStyle>
            <a:lvl1pPr algn="ctr">
              <a:defRPr sz="1199">
                <a:solidFill>
                  <a:srgbClr val="800000"/>
                </a:solidFill>
              </a:defRPr>
            </a:lvl1pPr>
          </a:lstStyle>
          <a:p>
            <a:endParaRPr lang="en-US"/>
          </a:p>
        </p:txBody>
      </p:sp>
    </p:spTree>
    <p:extLst>
      <p:ext uri="{BB962C8B-B14F-4D97-AF65-F5344CB8AC3E}">
        <p14:creationId xmlns:p14="http://schemas.microsoft.com/office/powerpoint/2010/main" val="38649838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2395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1998" b="0" i="1"/>
            </a:lvl1pPr>
          </a:lstStyle>
          <a:p>
            <a:r>
              <a:rPr lang="en-US"/>
              <a:t>Click to edit Master title style</a:t>
            </a:r>
          </a:p>
        </p:txBody>
      </p:sp>
      <p:sp>
        <p:nvSpPr>
          <p:cNvPr id="3" name="Picture Placeholder 2"/>
          <p:cNvSpPr>
            <a:spLocks noGrp="1"/>
          </p:cNvSpPr>
          <p:nvPr>
            <p:ph type="pic" idx="1"/>
          </p:nvPr>
        </p:nvSpPr>
        <p:spPr>
          <a:xfrm>
            <a:off x="1792288" y="460007"/>
            <a:ext cx="5486400" cy="3088958"/>
          </a:xfrm>
        </p:spPr>
        <p:txBody>
          <a:bodyPr/>
          <a:lstStyle>
            <a:lvl1pPr marL="0" indent="0">
              <a:buNone/>
              <a:defRPr sz="3197"/>
            </a:lvl1pPr>
            <a:lvl2pPr marL="456777" indent="0">
              <a:buNone/>
              <a:defRPr sz="2798"/>
            </a:lvl2pPr>
            <a:lvl3pPr marL="913554" indent="0">
              <a:buNone/>
              <a:defRPr sz="2398"/>
            </a:lvl3pPr>
            <a:lvl4pPr marL="1370331" indent="0">
              <a:buNone/>
              <a:defRPr sz="1998"/>
            </a:lvl4pPr>
            <a:lvl5pPr marL="1827108" indent="0">
              <a:buNone/>
              <a:defRPr sz="1998"/>
            </a:lvl5pPr>
            <a:lvl6pPr marL="2283886" indent="0">
              <a:buNone/>
              <a:defRPr sz="1998"/>
            </a:lvl6pPr>
            <a:lvl7pPr marL="2740663" indent="0">
              <a:buNone/>
              <a:defRPr sz="1998"/>
            </a:lvl7pPr>
            <a:lvl8pPr marL="3197440" indent="0">
              <a:buNone/>
              <a:defRPr sz="1998"/>
            </a:lvl8pPr>
            <a:lvl9pPr marL="3654217" indent="0">
              <a:buNone/>
              <a:defRPr sz="1998"/>
            </a:lvl9pPr>
          </a:lstStyle>
          <a:p>
            <a:pPr lvl="0"/>
            <a:r>
              <a:rPr lang="en-US" noProof="0"/>
              <a:t>Click icon to add picture</a:t>
            </a:r>
          </a:p>
        </p:txBody>
      </p:sp>
      <p:sp>
        <p:nvSpPr>
          <p:cNvPr id="4" name="Text Placeholder 3"/>
          <p:cNvSpPr>
            <a:spLocks noGrp="1"/>
          </p:cNvSpPr>
          <p:nvPr>
            <p:ph type="body" sz="half" idx="2"/>
          </p:nvPr>
        </p:nvSpPr>
        <p:spPr>
          <a:xfrm>
            <a:off x="1792288" y="4029232"/>
            <a:ext cx="5486400" cy="544973"/>
          </a:xfrm>
        </p:spPr>
        <p:txBody>
          <a:bodyPr/>
          <a:lstStyle>
            <a:lvl1pPr marL="0" indent="0">
              <a:buNone/>
              <a:defRPr sz="1399"/>
            </a:lvl1pPr>
            <a:lvl2pPr marL="456777" indent="0">
              <a:buNone/>
              <a:defRPr sz="1199"/>
            </a:lvl2pPr>
            <a:lvl3pPr marL="913554" indent="0">
              <a:buNone/>
              <a:defRPr sz="999"/>
            </a:lvl3pPr>
            <a:lvl4pPr marL="1370331" indent="0">
              <a:buNone/>
              <a:defRPr sz="899"/>
            </a:lvl4pPr>
            <a:lvl5pPr marL="1827108" indent="0">
              <a:buNone/>
              <a:defRPr sz="899"/>
            </a:lvl5pPr>
            <a:lvl6pPr marL="2283886" indent="0">
              <a:buNone/>
              <a:defRPr sz="899"/>
            </a:lvl6pPr>
            <a:lvl7pPr marL="2740663" indent="0">
              <a:buNone/>
              <a:defRPr sz="899"/>
            </a:lvl7pPr>
            <a:lvl8pPr marL="3197440" indent="0">
              <a:buNone/>
              <a:defRPr sz="899"/>
            </a:lvl8pPr>
            <a:lvl9pPr marL="3654217" indent="0">
              <a:buNone/>
              <a:defRPr sz="899"/>
            </a:lvl9pPr>
          </a:lstStyle>
          <a:p>
            <a:pPr lvl="0"/>
            <a:r>
              <a:rPr lang="en-US"/>
              <a:t>Click to edit Master text styles</a:t>
            </a:r>
          </a:p>
        </p:txBody>
      </p:sp>
      <p:sp>
        <p:nvSpPr>
          <p:cNvPr id="5" name="Footer Placeholder 1"/>
          <p:cNvSpPr>
            <a:spLocks noGrp="1"/>
          </p:cNvSpPr>
          <p:nvPr>
            <p:ph type="ftr" sz="quarter" idx="3"/>
          </p:nvPr>
        </p:nvSpPr>
        <p:spPr>
          <a:xfrm>
            <a:off x="5076057" y="4628261"/>
            <a:ext cx="3903712" cy="417515"/>
          </a:xfrm>
          <a:prstGeom prst="rect">
            <a:avLst/>
          </a:prstGeom>
        </p:spPr>
        <p:txBody>
          <a:bodyPr vert="horz" lIns="91440" tIns="45720" rIns="91440" bIns="45720" rtlCol="0" anchor="ctr"/>
          <a:lstStyle>
            <a:lvl1pPr algn="ctr">
              <a:defRPr sz="1199">
                <a:solidFill>
                  <a:srgbClr val="800000"/>
                </a:solidFill>
              </a:defRPr>
            </a:lvl1pPr>
          </a:lstStyle>
          <a:p>
            <a:endParaRPr lang="en-US"/>
          </a:p>
        </p:txBody>
      </p:sp>
    </p:spTree>
    <p:extLst>
      <p:ext uri="{BB962C8B-B14F-4D97-AF65-F5344CB8AC3E}">
        <p14:creationId xmlns:p14="http://schemas.microsoft.com/office/powerpoint/2010/main" val="3351378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2613736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7" y="4628261"/>
            <a:ext cx="3903712" cy="417515"/>
          </a:xfrm>
          <a:prstGeom prst="rect">
            <a:avLst/>
          </a:prstGeom>
        </p:spPr>
        <p:txBody>
          <a:bodyPr vert="horz" lIns="91440" tIns="45720" rIns="91440" bIns="45720" rtlCol="0" anchor="ctr"/>
          <a:lstStyle>
            <a:lvl1pPr algn="ctr">
              <a:defRPr sz="1199">
                <a:solidFill>
                  <a:srgbClr val="800000"/>
                </a:solidFill>
              </a:defRPr>
            </a:lvl1pPr>
          </a:lstStyle>
          <a:p>
            <a:endParaRPr lang="en-US"/>
          </a:p>
        </p:txBody>
      </p:sp>
    </p:spTree>
    <p:extLst>
      <p:ext uri="{BB962C8B-B14F-4D97-AF65-F5344CB8AC3E}">
        <p14:creationId xmlns:p14="http://schemas.microsoft.com/office/powerpoint/2010/main" val="2899900766"/>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9"/>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2897633" y="4593883"/>
            <a:ext cx="3903712" cy="417515"/>
          </a:xfrm>
          <a:prstGeom prst="rect">
            <a:avLst/>
          </a:prstGeom>
        </p:spPr>
        <p:txBody>
          <a:bodyPr/>
          <a:lstStyle/>
          <a:p>
            <a:endParaRPr lang="en-US"/>
          </a:p>
        </p:txBody>
      </p:sp>
    </p:spTree>
    <p:extLst>
      <p:ext uri="{BB962C8B-B14F-4D97-AF65-F5344CB8AC3E}">
        <p14:creationId xmlns:p14="http://schemas.microsoft.com/office/powerpoint/2010/main" val="1356446612"/>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9144000" cy="655926"/>
          </a:xfrm>
        </p:spPr>
        <p:txBody>
          <a:bodyPr>
            <a:noAutofit/>
          </a:bodyPr>
          <a:lstStyle>
            <a:lvl1pPr algn="ctr">
              <a:defRPr sz="2700" b="1">
                <a:latin typeface="+mn-lt"/>
              </a:defRPr>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6789420" y="4839368"/>
            <a:ext cx="2057400" cy="274097"/>
          </a:xfrm>
        </p:spPr>
        <p:txBody>
          <a:bodyPr/>
          <a:lstStyle>
            <a:lvl1pPr>
              <a:defRPr sz="1050"/>
            </a:lvl1pPr>
          </a:lstStyle>
          <a:p>
            <a:fld id="{FBC0FE07-4C00-4042-87A4-C41902D2B3E4}" type="slidenum">
              <a:rPr lang="en-US" smtClean="0"/>
              <a:t>‹#›</a:t>
            </a:fld>
            <a:endParaRPr lang="en-US"/>
          </a:p>
        </p:txBody>
      </p:sp>
      <p:sp>
        <p:nvSpPr>
          <p:cNvPr id="12" name="Date Placeholder 3"/>
          <p:cNvSpPr>
            <a:spLocks noGrp="1"/>
          </p:cNvSpPr>
          <p:nvPr>
            <p:ph type="dt" sz="half" idx="2"/>
          </p:nvPr>
        </p:nvSpPr>
        <p:spPr>
          <a:xfrm>
            <a:off x="1606459" y="4841674"/>
            <a:ext cx="597509" cy="274097"/>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13" name="Footer Placeholder 4"/>
          <p:cNvSpPr>
            <a:spLocks noGrp="1"/>
          </p:cNvSpPr>
          <p:nvPr>
            <p:ph type="ftr" sz="quarter" idx="3"/>
          </p:nvPr>
        </p:nvSpPr>
        <p:spPr>
          <a:xfrm>
            <a:off x="2270760" y="4841502"/>
            <a:ext cx="2994616" cy="274097"/>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Tree>
    <p:extLst>
      <p:ext uri="{BB962C8B-B14F-4D97-AF65-F5344CB8AC3E}">
        <p14:creationId xmlns:p14="http://schemas.microsoft.com/office/powerpoint/2010/main" val="24995712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xt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8789" y="235168"/>
            <a:ext cx="8234362" cy="867578"/>
          </a:xfrm>
          <a:prstGeom prst="rect">
            <a:avLst/>
          </a:prstGeom>
        </p:spPr>
        <p:txBody>
          <a:bodyPr anchor="ctr">
            <a:normAutofit/>
          </a:bodyPr>
          <a:lstStyle>
            <a:lvl1pPr>
              <a:defRPr sz="3200" b="1">
                <a:solidFill>
                  <a:schemeClr val="accent1">
                    <a:lumMod val="75000"/>
                  </a:schemeClr>
                </a:solidFill>
                <a:latin typeface="Arial" panose="020B0604020202020204" pitchFamily="34" charset="0"/>
                <a:cs typeface="Arial" panose="020B0604020202020204" pitchFamily="34" charset="0"/>
              </a:defRPr>
            </a:lvl1pPr>
          </a:lstStyle>
          <a:p>
            <a:r>
              <a:rPr lang="en-US"/>
              <a:t>&lt;Slide title&gt;</a:t>
            </a:r>
          </a:p>
        </p:txBody>
      </p:sp>
      <p:sp>
        <p:nvSpPr>
          <p:cNvPr id="3" name="Content Placeholder 2"/>
          <p:cNvSpPr>
            <a:spLocks noGrp="1"/>
          </p:cNvSpPr>
          <p:nvPr>
            <p:ph idx="1"/>
          </p:nvPr>
        </p:nvSpPr>
        <p:spPr>
          <a:xfrm>
            <a:off x="458789" y="1199674"/>
            <a:ext cx="8234362" cy="3364646"/>
          </a:xfrm>
          <a:prstGeom prst="rect">
            <a:avLst/>
          </a:prstGeom>
        </p:spPr>
        <p:txBody>
          <a:bodyPr>
            <a:normAutofit/>
          </a:bodyPr>
          <a:lstStyle>
            <a:lvl1pPr>
              <a:lnSpc>
                <a:spcPct val="100000"/>
              </a:lnSpc>
              <a:spcBef>
                <a:spcPts val="0"/>
              </a:spcBef>
              <a:defRPr sz="2400">
                <a:solidFill>
                  <a:schemeClr val="tx1"/>
                </a:solidFill>
                <a:latin typeface="Arial" panose="020B0604020202020204" pitchFamily="34" charset="0"/>
                <a:cs typeface="Arial" panose="020B0604020202020204" pitchFamily="34" charset="0"/>
              </a:defRPr>
            </a:lvl1pPr>
            <a:lvl2pPr marL="621776" indent="-164588">
              <a:lnSpc>
                <a:spcPct val="100000"/>
              </a:lnSpc>
              <a:spcBef>
                <a:spcPts val="0"/>
              </a:spcBef>
              <a:buClr>
                <a:schemeClr val="accent1"/>
              </a:buClr>
              <a:buSzPct val="100000"/>
              <a:buFont typeface="Arial Narrow" panose="020B0606020202030204" pitchFamily="34" charset="0"/>
              <a:buChar char="–"/>
              <a:defRPr sz="2000">
                <a:solidFill>
                  <a:schemeClr val="tx1"/>
                </a:solidFill>
                <a:latin typeface="Arial" panose="020B0604020202020204" pitchFamily="34" charset="0"/>
                <a:cs typeface="Arial" panose="020B0604020202020204" pitchFamily="34" charset="0"/>
              </a:defRPr>
            </a:lvl2pPr>
            <a:lvl3pPr marL="1033247" indent="-118869">
              <a:lnSpc>
                <a:spcPct val="100000"/>
              </a:lnSpc>
              <a:spcBef>
                <a:spcPts val="0"/>
              </a:spcBef>
              <a:buClr>
                <a:schemeClr val="accent1"/>
              </a:buClr>
              <a:buFont typeface="Wingdings" panose="05000000000000000000" pitchFamily="2" charset="2"/>
              <a:buChar char="§"/>
              <a:defRPr sz="1800">
                <a:solidFill>
                  <a:schemeClr val="tx1"/>
                </a:solidFill>
                <a:latin typeface="Arial" panose="020B0604020202020204" pitchFamily="34" charset="0"/>
                <a:cs typeface="Arial" panose="020B0604020202020204" pitchFamily="34" charset="0"/>
              </a:defRPr>
            </a:lvl3pPr>
            <a:lvl4pPr marL="1371566" indent="-117472">
              <a:lnSpc>
                <a:spcPct val="100000"/>
              </a:lnSpc>
              <a:spcBef>
                <a:spcPts val="0"/>
              </a:spcBef>
              <a:buSzPct val="100000"/>
              <a:tabLst/>
              <a:defRPr sz="1600">
                <a:solidFill>
                  <a:schemeClr val="tx1"/>
                </a:solidFill>
                <a:latin typeface="Arial" panose="020B0604020202020204" pitchFamily="34" charset="0"/>
                <a:cs typeface="Arial" panose="020B0604020202020204" pitchFamily="34" charset="0"/>
              </a:defRPr>
            </a:lvl4pPr>
            <a:lvl5pPr marL="1828754">
              <a:lnSpc>
                <a:spcPct val="100000"/>
              </a:lnSpc>
              <a:spcBef>
                <a:spcPts val="0"/>
              </a:spcBef>
              <a:defRPr sz="1600">
                <a:solidFill>
                  <a:schemeClr val="tx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0"/>
          <p:cNvSpPr>
            <a:spLocks noGrp="1"/>
          </p:cNvSpPr>
          <p:nvPr>
            <p:ph type="body" sz="quarter" idx="13" hasCustomPrompt="1"/>
          </p:nvPr>
        </p:nvSpPr>
        <p:spPr>
          <a:xfrm>
            <a:off x="0" y="4961219"/>
            <a:ext cx="9144000" cy="187044"/>
          </a:xfrm>
        </p:spPr>
        <p:txBody>
          <a:bodyPr lIns="91440" bIns="45720" anchor="b" anchorCtr="0">
            <a:noAutofit/>
          </a:bodyPr>
          <a:lstStyle>
            <a:lvl1pPr marL="0" indent="0">
              <a:spcBef>
                <a:spcPts val="0"/>
              </a:spcBef>
              <a:buNone/>
              <a:defRPr sz="800">
                <a:solidFill>
                  <a:schemeClr val="tx1"/>
                </a:solidFill>
                <a:latin typeface="Arial" panose="020B0604020202020204" pitchFamily="34" charset="0"/>
                <a:cs typeface="Arial" panose="020B0604020202020204" pitchFamily="34" charset="0"/>
              </a:defRPr>
            </a:lvl1pPr>
            <a:lvl2pPr marL="170278" indent="0">
              <a:spcBef>
                <a:spcPts val="0"/>
              </a:spcBef>
              <a:buNone/>
              <a:defRPr sz="900"/>
            </a:lvl2pPr>
            <a:lvl3pPr marL="345318" indent="0">
              <a:spcBef>
                <a:spcPts val="0"/>
              </a:spcBef>
              <a:buNone/>
              <a:defRPr sz="900"/>
            </a:lvl3pPr>
            <a:lvl4pPr marL="515596" indent="0">
              <a:spcBef>
                <a:spcPts val="0"/>
              </a:spcBef>
              <a:buNone/>
              <a:defRPr sz="900"/>
            </a:lvl4pPr>
            <a:lvl5pPr marL="685874" indent="0">
              <a:spcBef>
                <a:spcPts val="0"/>
              </a:spcBef>
              <a:buNone/>
              <a:defRPr sz="900"/>
            </a:lvl5pPr>
          </a:lstStyle>
          <a:p>
            <a:pPr lvl="0"/>
            <a:r>
              <a:rPr lang="en-US"/>
              <a:t>Click to add footnote. Do not use “footer” placeholder at left: for sensitivity labeling only.</a:t>
            </a:r>
          </a:p>
        </p:txBody>
      </p:sp>
      <p:sp>
        <p:nvSpPr>
          <p:cNvPr id="8" name="Text Placeholder 10"/>
          <p:cNvSpPr>
            <a:spLocks noGrp="1"/>
          </p:cNvSpPr>
          <p:nvPr>
            <p:ph type="body" sz="quarter" idx="14" hasCustomPrompt="1"/>
          </p:nvPr>
        </p:nvSpPr>
        <p:spPr>
          <a:xfrm>
            <a:off x="7852230" y="1"/>
            <a:ext cx="1291771" cy="232444"/>
          </a:xfrm>
        </p:spPr>
        <p:txBody>
          <a:bodyPr lIns="91440" bIns="45720" anchor="t" anchorCtr="0">
            <a:noAutofit/>
          </a:bodyPr>
          <a:lstStyle>
            <a:lvl1pPr marL="0" indent="0" algn="r">
              <a:spcBef>
                <a:spcPts val="0"/>
              </a:spcBef>
              <a:buNone/>
              <a:defRPr sz="1000">
                <a:solidFill>
                  <a:schemeClr val="tx1"/>
                </a:solidFill>
                <a:latin typeface="Arial" panose="020B0604020202020204" pitchFamily="34" charset="0"/>
                <a:cs typeface="Arial" panose="020B0604020202020204" pitchFamily="34" charset="0"/>
              </a:defRPr>
            </a:lvl1pPr>
            <a:lvl2pPr marL="170278" indent="0">
              <a:spcBef>
                <a:spcPts val="0"/>
              </a:spcBef>
              <a:buNone/>
              <a:defRPr sz="900"/>
            </a:lvl2pPr>
            <a:lvl3pPr marL="345318" indent="0">
              <a:spcBef>
                <a:spcPts val="0"/>
              </a:spcBef>
              <a:buNone/>
              <a:defRPr sz="900"/>
            </a:lvl3pPr>
            <a:lvl4pPr marL="515596" indent="0">
              <a:spcBef>
                <a:spcPts val="0"/>
              </a:spcBef>
              <a:buNone/>
              <a:defRPr sz="900"/>
            </a:lvl4pPr>
            <a:lvl5pPr marL="685874" indent="0">
              <a:spcBef>
                <a:spcPts val="0"/>
              </a:spcBef>
              <a:buNone/>
              <a:defRPr sz="900"/>
            </a:lvl5pPr>
          </a:lstStyle>
          <a:p>
            <a:pPr lvl="0"/>
            <a:r>
              <a:rPr lang="en-US"/>
              <a:t>Label for Locking</a:t>
            </a:r>
          </a:p>
        </p:txBody>
      </p:sp>
    </p:spTree>
    <p:extLst>
      <p:ext uri="{BB962C8B-B14F-4D97-AF65-F5344CB8AC3E}">
        <p14:creationId xmlns:p14="http://schemas.microsoft.com/office/powerpoint/2010/main" val="5037385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8789" y="235168"/>
            <a:ext cx="8227893" cy="867578"/>
          </a:xfrm>
          <a:prstGeom prst="rect">
            <a:avLst/>
          </a:prstGeom>
        </p:spPr>
        <p:txBody>
          <a:bodyPr/>
          <a:lstStyle>
            <a:lvl1pPr>
              <a:defRPr>
                <a:solidFill>
                  <a:schemeClr val="accent1">
                    <a:lumMod val="75000"/>
                  </a:schemeClr>
                </a:solidFill>
              </a:defRPr>
            </a:lvl1pPr>
          </a:lstStyle>
          <a:p>
            <a:r>
              <a:rPr lang="en-US"/>
              <a:t>&lt;Title Only&gt;</a:t>
            </a:r>
          </a:p>
        </p:txBody>
      </p:sp>
      <p:sp>
        <p:nvSpPr>
          <p:cNvPr id="5" name="Text Placeholder 10"/>
          <p:cNvSpPr>
            <a:spLocks noGrp="1"/>
          </p:cNvSpPr>
          <p:nvPr>
            <p:ph type="body" sz="quarter" idx="13" hasCustomPrompt="1"/>
          </p:nvPr>
        </p:nvSpPr>
        <p:spPr>
          <a:xfrm>
            <a:off x="0" y="4961219"/>
            <a:ext cx="9144000" cy="187044"/>
          </a:xfrm>
        </p:spPr>
        <p:txBody>
          <a:bodyPr lIns="91440" bIns="45720" anchor="b" anchorCtr="0">
            <a:noAutofit/>
          </a:bodyPr>
          <a:lstStyle>
            <a:lvl1pPr marL="0" indent="0">
              <a:spcBef>
                <a:spcPts val="0"/>
              </a:spcBef>
              <a:buNone/>
              <a:defRPr sz="800">
                <a:solidFill>
                  <a:schemeClr val="tx1"/>
                </a:solidFill>
                <a:latin typeface="Arial" panose="020B0604020202020204" pitchFamily="34" charset="0"/>
                <a:cs typeface="Arial" panose="020B0604020202020204" pitchFamily="34" charset="0"/>
              </a:defRPr>
            </a:lvl1pPr>
            <a:lvl2pPr marL="170278" indent="0">
              <a:spcBef>
                <a:spcPts val="0"/>
              </a:spcBef>
              <a:buNone/>
              <a:defRPr sz="900"/>
            </a:lvl2pPr>
            <a:lvl3pPr marL="345318" indent="0">
              <a:spcBef>
                <a:spcPts val="0"/>
              </a:spcBef>
              <a:buNone/>
              <a:defRPr sz="900"/>
            </a:lvl3pPr>
            <a:lvl4pPr marL="515596" indent="0">
              <a:spcBef>
                <a:spcPts val="0"/>
              </a:spcBef>
              <a:buNone/>
              <a:defRPr sz="900"/>
            </a:lvl4pPr>
            <a:lvl5pPr marL="685874" indent="0">
              <a:spcBef>
                <a:spcPts val="0"/>
              </a:spcBef>
              <a:buNone/>
              <a:defRPr sz="900"/>
            </a:lvl5pPr>
          </a:lstStyle>
          <a:p>
            <a:pPr lvl="0"/>
            <a:r>
              <a:rPr lang="en-US"/>
              <a:t>Click to add footnote. Do not use “footer” placeholder at left: for sensitivity labeling only.</a:t>
            </a:r>
          </a:p>
        </p:txBody>
      </p:sp>
      <p:sp>
        <p:nvSpPr>
          <p:cNvPr id="7" name="Text Placeholder 10"/>
          <p:cNvSpPr>
            <a:spLocks noGrp="1"/>
          </p:cNvSpPr>
          <p:nvPr>
            <p:ph type="body" sz="quarter" idx="14" hasCustomPrompt="1"/>
          </p:nvPr>
        </p:nvSpPr>
        <p:spPr>
          <a:xfrm>
            <a:off x="7852230" y="1"/>
            <a:ext cx="1291771" cy="232444"/>
          </a:xfrm>
        </p:spPr>
        <p:txBody>
          <a:bodyPr lIns="91440" bIns="45720" anchor="t" anchorCtr="0">
            <a:noAutofit/>
          </a:bodyPr>
          <a:lstStyle>
            <a:lvl1pPr marL="0" indent="0" algn="r">
              <a:spcBef>
                <a:spcPts val="0"/>
              </a:spcBef>
              <a:buNone/>
              <a:defRPr sz="1000">
                <a:solidFill>
                  <a:schemeClr val="tx1"/>
                </a:solidFill>
                <a:latin typeface="Arial" panose="020B0604020202020204" pitchFamily="34" charset="0"/>
                <a:cs typeface="Arial" panose="020B0604020202020204" pitchFamily="34" charset="0"/>
              </a:defRPr>
            </a:lvl1pPr>
            <a:lvl2pPr marL="170278" indent="0">
              <a:spcBef>
                <a:spcPts val="0"/>
              </a:spcBef>
              <a:buNone/>
              <a:defRPr sz="900"/>
            </a:lvl2pPr>
            <a:lvl3pPr marL="345318" indent="0">
              <a:spcBef>
                <a:spcPts val="0"/>
              </a:spcBef>
              <a:buNone/>
              <a:defRPr sz="900"/>
            </a:lvl3pPr>
            <a:lvl4pPr marL="515596" indent="0">
              <a:spcBef>
                <a:spcPts val="0"/>
              </a:spcBef>
              <a:buNone/>
              <a:defRPr sz="900"/>
            </a:lvl4pPr>
            <a:lvl5pPr marL="685874" indent="0">
              <a:spcBef>
                <a:spcPts val="0"/>
              </a:spcBef>
              <a:buNone/>
              <a:defRPr sz="900"/>
            </a:lvl5pPr>
          </a:lstStyle>
          <a:p>
            <a:pPr lvl="0"/>
            <a:r>
              <a:rPr lang="en-US"/>
              <a:t>Label for Locking</a:t>
            </a:r>
          </a:p>
        </p:txBody>
      </p:sp>
    </p:spTree>
    <p:extLst>
      <p:ext uri="{BB962C8B-B14F-4D97-AF65-F5344CB8AC3E}">
        <p14:creationId xmlns:p14="http://schemas.microsoft.com/office/powerpoint/2010/main" val="14155256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Chapter">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0CE55FC3-7041-47CC-AB9A-C42BB0D43BB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0188" y="4712886"/>
            <a:ext cx="1625600" cy="335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a:spLocks noGrp="1"/>
          </p:cNvSpPr>
          <p:nvPr>
            <p:ph type="ctrTitle"/>
          </p:nvPr>
        </p:nvSpPr>
        <p:spPr>
          <a:xfrm>
            <a:off x="685802" y="1610690"/>
            <a:ext cx="4982737" cy="915247"/>
          </a:xfrm>
          <a:prstGeom prst="rect">
            <a:avLst/>
          </a:prstGeom>
        </p:spPr>
        <p:txBody>
          <a:bodyPr>
            <a:noAutofit/>
          </a:bodyPr>
          <a:lstStyle>
            <a:lvl1pPr algn="l">
              <a:lnSpc>
                <a:spcPct val="80000"/>
              </a:lnSpc>
              <a:defRPr b="1" i="0" cap="all">
                <a:solidFill>
                  <a:schemeClr val="tx1"/>
                </a:solidFill>
                <a:latin typeface="Arial Narrow"/>
                <a:cs typeface="Arial Narrow"/>
              </a:defRPr>
            </a:lvl1pPr>
          </a:lstStyle>
          <a:p>
            <a:r>
              <a:rPr lang="en-US"/>
              <a:t>Click to edit Master title style</a:t>
            </a:r>
          </a:p>
        </p:txBody>
      </p:sp>
      <p:sp>
        <p:nvSpPr>
          <p:cNvPr id="16" name="Subtitle 2"/>
          <p:cNvSpPr>
            <a:spLocks noGrp="1"/>
          </p:cNvSpPr>
          <p:nvPr>
            <p:ph type="subTitle" idx="1"/>
          </p:nvPr>
        </p:nvSpPr>
        <p:spPr>
          <a:xfrm>
            <a:off x="685803" y="2529949"/>
            <a:ext cx="4982737" cy="504467"/>
          </a:xfrm>
        </p:spPr>
        <p:txBody>
          <a:bodyPr>
            <a:noAutofit/>
          </a:bodyPr>
          <a:lstStyle>
            <a:lvl1pPr marL="0" indent="0" algn="l">
              <a:buNone/>
              <a:defRPr sz="2400">
                <a:solidFill>
                  <a:schemeClr val="tx1"/>
                </a:solidFill>
                <a:latin typeface="Arial Narrow"/>
                <a:cs typeface="Arial Narrow"/>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9083517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Title Slide Oral or Poster">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311CF138-CC54-446C-9E5A-4393A06951D4}"/>
              </a:ext>
            </a:extLst>
          </p:cNvPr>
          <p:cNvCxnSpPr>
            <a:cxnSpLocks/>
          </p:cNvCxnSpPr>
          <p:nvPr userDrawn="1"/>
        </p:nvCxnSpPr>
        <p:spPr>
          <a:xfrm>
            <a:off x="123826" y="4816169"/>
            <a:ext cx="880586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266700" y="1418715"/>
            <a:ext cx="7772400" cy="1103540"/>
          </a:xfrm>
          <a:prstGeom prst="rect">
            <a:avLst/>
          </a:prstGeom>
          <a:noFill/>
          <a:ln>
            <a:noFill/>
          </a:ln>
        </p:spPr>
        <p:txBody>
          <a:bodyPr/>
          <a:lstStyle>
            <a:lvl1pPr algn="l">
              <a:defRPr lang="en-US" sz="2800" b="0" dirty="0">
                <a:solidFill>
                  <a:schemeClr val="tx2"/>
                </a:solidFill>
              </a:defRPr>
            </a:lvl1pPr>
          </a:lstStyle>
          <a:p>
            <a:pPr lvl="0"/>
            <a:r>
              <a:rPr lang="en-US"/>
              <a:t>Click to edit Master title style</a:t>
            </a:r>
          </a:p>
        </p:txBody>
      </p:sp>
      <p:sp>
        <p:nvSpPr>
          <p:cNvPr id="3" name="Subtitle 2"/>
          <p:cNvSpPr>
            <a:spLocks noGrp="1"/>
          </p:cNvSpPr>
          <p:nvPr>
            <p:ph type="subTitle" idx="1"/>
          </p:nvPr>
        </p:nvSpPr>
        <p:spPr>
          <a:xfrm>
            <a:off x="266700" y="2573541"/>
            <a:ext cx="7772400" cy="315003"/>
          </a:xfrm>
        </p:spPr>
        <p:txBody>
          <a:bodyPr>
            <a:noAutofit/>
          </a:bodyPr>
          <a:lstStyle>
            <a:lvl1pPr marL="0" indent="0" algn="l">
              <a:spcBef>
                <a:spcPts val="0"/>
              </a:spcBef>
              <a:spcAft>
                <a:spcPts val="0"/>
              </a:spcAft>
              <a:buNone/>
              <a:defRPr sz="1600" b="0">
                <a:solidFill>
                  <a:schemeClr val="accent1"/>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p>
        </p:txBody>
      </p:sp>
      <p:sp>
        <p:nvSpPr>
          <p:cNvPr id="10" name="Text Placeholder 7"/>
          <p:cNvSpPr>
            <a:spLocks noGrp="1"/>
          </p:cNvSpPr>
          <p:nvPr>
            <p:ph type="body" sz="quarter" idx="11"/>
          </p:nvPr>
        </p:nvSpPr>
        <p:spPr>
          <a:xfrm>
            <a:off x="7388352" y="1"/>
            <a:ext cx="1755648" cy="200567"/>
          </a:xfrm>
        </p:spPr>
        <p:txBody>
          <a:bodyPr/>
          <a:lstStyle>
            <a:lvl1pPr algn="r">
              <a:defRPr sz="1050" b="0">
                <a:solidFill>
                  <a:schemeClr val="bg2"/>
                </a:solidFill>
              </a:defRPr>
            </a:lvl1pPr>
          </a:lstStyle>
          <a:p>
            <a:pPr lvl="0"/>
            <a:r>
              <a:rPr lang="en-US"/>
              <a:t>Click to edit Master text styles</a:t>
            </a:r>
          </a:p>
        </p:txBody>
      </p:sp>
      <p:sp>
        <p:nvSpPr>
          <p:cNvPr id="5" name="Text Placeholder 4"/>
          <p:cNvSpPr>
            <a:spLocks noGrp="1"/>
          </p:cNvSpPr>
          <p:nvPr>
            <p:ph type="body" sz="quarter" idx="12"/>
          </p:nvPr>
        </p:nvSpPr>
        <p:spPr>
          <a:xfrm>
            <a:off x="266700" y="2939834"/>
            <a:ext cx="7772400" cy="265027"/>
          </a:xfrm>
        </p:spPr>
        <p:txBody>
          <a:bodyPr/>
          <a:lstStyle>
            <a:lvl1pPr>
              <a:defRPr sz="1400"/>
            </a:lvl1pPr>
          </a:lstStyle>
          <a:p>
            <a:pPr lvl="0"/>
            <a:r>
              <a:rPr lang="en-US"/>
              <a:t>Click to edit Master text styles</a:t>
            </a:r>
          </a:p>
        </p:txBody>
      </p:sp>
    </p:spTree>
    <p:extLst>
      <p:ext uri="{BB962C8B-B14F-4D97-AF65-F5344CB8AC3E}">
        <p14:creationId xmlns:p14="http://schemas.microsoft.com/office/powerpoint/2010/main" val="15478049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Text Placeholder 4"/>
          <p:cNvSpPr>
            <a:spLocks noGrp="1"/>
          </p:cNvSpPr>
          <p:nvPr>
            <p:ph type="body" sz="quarter" idx="12"/>
          </p:nvPr>
        </p:nvSpPr>
        <p:spPr>
          <a:xfrm>
            <a:off x="7249364" y="1"/>
            <a:ext cx="1894637" cy="187135"/>
          </a:xfrm>
        </p:spPr>
        <p:txBody>
          <a:bodyPr/>
          <a:lstStyle>
            <a:lvl1pPr algn="r">
              <a:defRPr sz="800">
                <a:solidFill>
                  <a:schemeClr val="tx2"/>
                </a:solidFill>
              </a:defRPr>
            </a:lvl1pPr>
          </a:lstStyle>
          <a:p>
            <a:pPr lvl="0"/>
            <a:r>
              <a:rPr lang="en-US"/>
              <a:t>Click to edit Master text styles</a:t>
            </a:r>
          </a:p>
        </p:txBody>
      </p:sp>
      <p:sp>
        <p:nvSpPr>
          <p:cNvPr id="2" name="Title 1"/>
          <p:cNvSpPr>
            <a:spLocks noGrp="1"/>
          </p:cNvSpPr>
          <p:nvPr>
            <p:ph type="title"/>
          </p:nvPr>
        </p:nvSpPr>
        <p:spPr>
          <a:xfrm>
            <a:off x="0" y="1"/>
            <a:ext cx="9144000" cy="579656"/>
          </a:xfrm>
          <a:prstGeom prst="rect">
            <a:avLst/>
          </a:prstGeom>
        </p:spPr>
        <p:txBody>
          <a:bodyPr/>
          <a:lstStyle/>
          <a:p>
            <a:r>
              <a:rPr lang="en-US"/>
              <a:t>Click to edit Master title style</a:t>
            </a:r>
          </a:p>
        </p:txBody>
      </p:sp>
      <p:sp>
        <p:nvSpPr>
          <p:cNvPr id="5" name="Slide Number Placeholder 5">
            <a:extLst>
              <a:ext uri="{FF2B5EF4-FFF2-40B4-BE49-F238E27FC236}">
                <a16:creationId xmlns:a16="http://schemas.microsoft.com/office/drawing/2014/main" id="{311723E2-385B-438A-89DC-9ED1E07D5CDA}"/>
              </a:ext>
            </a:extLst>
          </p:cNvPr>
          <p:cNvSpPr>
            <a:spLocks noGrp="1"/>
          </p:cNvSpPr>
          <p:nvPr>
            <p:ph type="sldNum" sz="quarter" idx="13"/>
          </p:nvPr>
        </p:nvSpPr>
        <p:spPr>
          <a:xfrm>
            <a:off x="8501063" y="4814580"/>
            <a:ext cx="496887" cy="273303"/>
          </a:xfrm>
          <a:prstGeom prst="rect">
            <a:avLst/>
          </a:prstGeom>
        </p:spPr>
        <p:txBody>
          <a:bodyPr/>
          <a:lstStyle>
            <a:lvl1pPr algn="r">
              <a:defRPr lang="en-US" sz="1100"/>
            </a:lvl1pPr>
          </a:lstStyle>
          <a:p>
            <a:pPr>
              <a:defRPr/>
            </a:pPr>
            <a:fld id="{57D6223D-A4A0-450C-A1BB-67A59E67F9C2}" type="slidenum">
              <a:rPr/>
              <a:pPr>
                <a:defRPr/>
              </a:pPr>
              <a:t>‹#›</a:t>
            </a:fld>
            <a:endParaRPr/>
          </a:p>
        </p:txBody>
      </p:sp>
    </p:spTree>
    <p:extLst>
      <p:ext uri="{BB962C8B-B14F-4D97-AF65-F5344CB8AC3E}">
        <p14:creationId xmlns:p14="http://schemas.microsoft.com/office/powerpoint/2010/main" val="37122464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170"/>
            <a:ext cx="8229600" cy="858044"/>
          </a:xfrm>
          <a:prstGeom prst="rect">
            <a:avLst/>
          </a:prstGeom>
        </p:spPr>
        <p:txBody>
          <a:bodyPr/>
          <a:lstStyle>
            <a:lvl1pPr>
              <a:defRPr sz="1575"/>
            </a:lvl1pPr>
          </a:lstStyle>
          <a:p>
            <a:r>
              <a:rPr lang="en-US"/>
              <a:t>Click to edit Master title style</a:t>
            </a:r>
          </a:p>
        </p:txBody>
      </p:sp>
      <p:sp>
        <p:nvSpPr>
          <p:cNvPr id="3" name="Content Placeholder 2"/>
          <p:cNvSpPr>
            <a:spLocks noGrp="1"/>
          </p:cNvSpPr>
          <p:nvPr>
            <p:ph idx="1"/>
          </p:nvPr>
        </p:nvSpPr>
        <p:spPr>
          <a:xfrm>
            <a:off x="228600" y="968879"/>
            <a:ext cx="8686800" cy="3512021"/>
          </a:xfrm>
          <a:prstGeom prst="rect">
            <a:avLst/>
          </a:prstGeom>
        </p:spPr>
        <p:txBody>
          <a:bodyPr/>
          <a:lstStyle>
            <a:lvl1pPr>
              <a:defRPr sz="1350"/>
            </a:lvl1pPr>
            <a:lvl2pPr>
              <a:defRPr sz="1125"/>
            </a:lvl2pPr>
            <a:lvl3pPr>
              <a:defRPr sz="105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3"/>
          </p:nvPr>
        </p:nvSpPr>
        <p:spPr>
          <a:xfrm>
            <a:off x="228600" y="4863887"/>
            <a:ext cx="7475080" cy="196208"/>
          </a:xfrm>
          <a:prstGeom prst="rect">
            <a:avLst/>
          </a:prstGeom>
        </p:spPr>
        <p:txBody>
          <a:bodyPr anchor="b">
            <a:spAutoFit/>
          </a:bodyPr>
          <a:lstStyle>
            <a:lvl1pPr marL="0" indent="0">
              <a:spcBef>
                <a:spcPts val="169"/>
              </a:spcBef>
              <a:buNone/>
              <a:defRPr sz="675"/>
            </a:lvl1pPr>
            <a:lvl2pPr marL="257096" indent="0">
              <a:buNone/>
              <a:defRPr/>
            </a:lvl2pPr>
            <a:lvl3pPr marL="514197" indent="0">
              <a:buNone/>
              <a:defRPr/>
            </a:lvl3pPr>
            <a:lvl4pPr marL="771296" indent="0">
              <a:buNone/>
              <a:defRPr/>
            </a:lvl4pPr>
            <a:lvl5pPr marL="1028394" indent="0">
              <a:buNone/>
              <a:defRPr/>
            </a:lvl5pPr>
          </a:lstStyle>
          <a:p>
            <a:pPr lvl="0"/>
            <a:r>
              <a:rPr lang="en-US"/>
              <a:t>Click to edit Master text styles</a:t>
            </a:r>
          </a:p>
        </p:txBody>
      </p:sp>
      <p:sp>
        <p:nvSpPr>
          <p:cNvPr id="5" name="Date Placeholder 3"/>
          <p:cNvSpPr>
            <a:spLocks noGrp="1"/>
          </p:cNvSpPr>
          <p:nvPr>
            <p:ph type="dt" sz="half" idx="14"/>
          </p:nvPr>
        </p:nvSpPr>
        <p:spPr>
          <a:xfrm>
            <a:off x="457200" y="4693023"/>
            <a:ext cx="2133600" cy="357519"/>
          </a:xfrm>
          <a:prstGeom prst="rect">
            <a:avLst/>
          </a:prstGeom>
        </p:spPr>
        <p:txBody>
          <a:bodyPr/>
          <a:lstStyle>
            <a:lvl1pPr>
              <a:defRPr>
                <a:solidFill>
                  <a:prstClr val="white">
                    <a:lumMod val="75000"/>
                  </a:prstClr>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lumMod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5"/>
          </p:nvPr>
        </p:nvSpPr>
        <p:spPr>
          <a:xfrm>
            <a:off x="6553200" y="4690640"/>
            <a:ext cx="2133600" cy="357519"/>
          </a:xfrm>
          <a:prstGeom prst="rect">
            <a:avLst/>
          </a:prstGeom>
        </p:spPr>
        <p:txBody>
          <a:bodyPr/>
          <a:lstStyle>
            <a:lvl1pPr>
              <a:defRPr>
                <a:solidFill>
                  <a:prstClr val="white">
                    <a:lumMod val="75000"/>
                  </a:prst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76555EA5-3182-4C2A-B617-5ABEE5B7463E}" type="slidenum">
              <a:rPr kumimoji="0" lang="en-US" sz="1050" b="0" i="0" u="none" strike="noStrike" kern="1200" cap="none" spc="0" normalizeH="0" baseline="0" noProof="0">
                <a:ln>
                  <a:noFill/>
                </a:ln>
                <a:solidFill>
                  <a:prstClr val="white">
                    <a:lumMod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lumMod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7778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39999" y="414475"/>
            <a:ext cx="8029839" cy="415884"/>
          </a:xfrm>
          <a:prstGeom prst="rect">
            <a:avLst/>
          </a:prstGeom>
        </p:spPr>
        <p:txBody>
          <a:bodyPr anchor="b">
            <a:noAutofit/>
          </a:bodyPr>
          <a:lstStyle>
            <a:lvl1pPr>
              <a:defRPr sz="2800" cap="all" baseline="0"/>
            </a:lvl1pPr>
          </a:lstStyle>
          <a:p>
            <a:r>
              <a:rPr lang="en-US"/>
              <a:t>Click to edit Master title style</a:t>
            </a:r>
          </a:p>
        </p:txBody>
      </p:sp>
      <p:sp>
        <p:nvSpPr>
          <p:cNvPr id="13" name="Text Placeholder 6"/>
          <p:cNvSpPr>
            <a:spLocks noGrp="1"/>
          </p:cNvSpPr>
          <p:nvPr>
            <p:ph type="body" sz="quarter" idx="12"/>
          </p:nvPr>
        </p:nvSpPr>
        <p:spPr>
          <a:xfrm>
            <a:off x="540000" y="1025708"/>
            <a:ext cx="8056800" cy="3578431"/>
          </a:xfrm>
        </p:spPr>
        <p:txBody>
          <a:bodyPr>
            <a:noAutofit/>
          </a:bodyPr>
          <a:lstStyle>
            <a:lvl1pPr marL="0" indent="0">
              <a:buNone/>
              <a:defRPr sz="1600" baseline="0"/>
            </a:lvl1pPr>
          </a:lstStyle>
          <a:p>
            <a:pPr lvl="0"/>
            <a:r>
              <a:rPr lang="en-US"/>
              <a:t>Click to edit Master text styles</a:t>
            </a:r>
          </a:p>
        </p:txBody>
      </p:sp>
      <p:sp>
        <p:nvSpPr>
          <p:cNvPr id="8" name="Text Placeholder 6">
            <a:extLst>
              <a:ext uri="{FF2B5EF4-FFF2-40B4-BE49-F238E27FC236}">
                <a16:creationId xmlns:a16="http://schemas.microsoft.com/office/drawing/2014/main" id="{4A49127F-7CCE-43C3-B3BB-B6FF80287B75}"/>
              </a:ext>
            </a:extLst>
          </p:cNvPr>
          <p:cNvSpPr>
            <a:spLocks noGrp="1"/>
          </p:cNvSpPr>
          <p:nvPr>
            <p:ph type="body" sz="quarter" idx="14" hasCustomPrompt="1"/>
          </p:nvPr>
        </p:nvSpPr>
        <p:spPr>
          <a:xfrm>
            <a:off x="2254470" y="4797155"/>
            <a:ext cx="6315370" cy="171158"/>
          </a:xfrm>
        </p:spPr>
        <p:txBody>
          <a:bodyPr anchor="b">
            <a:noAutofit/>
          </a:bodyPr>
          <a:lstStyle>
            <a:lvl1pPr marL="0" indent="0" algn="r">
              <a:buNone/>
              <a:defRPr sz="800" baseline="0"/>
            </a:lvl1pPr>
          </a:lstStyle>
          <a:p>
            <a:pPr lvl="0"/>
            <a:r>
              <a:rPr lang="en-US"/>
              <a:t>Refs abbreviations </a:t>
            </a:r>
            <a:r>
              <a:rPr lang="en-US" err="1"/>
              <a:t>etc</a:t>
            </a:r>
            <a:endParaRPr lang="en-US"/>
          </a:p>
        </p:txBody>
      </p:sp>
    </p:spTree>
    <p:extLst>
      <p:ext uri="{BB962C8B-B14F-4D97-AF65-F5344CB8AC3E}">
        <p14:creationId xmlns:p14="http://schemas.microsoft.com/office/powerpoint/2010/main" val="1204506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a:t>Click to edit Master title style</a:t>
            </a:r>
          </a:p>
        </p:txBody>
      </p:sp>
    </p:spTree>
    <p:extLst>
      <p:ext uri="{BB962C8B-B14F-4D97-AF65-F5344CB8AC3E}">
        <p14:creationId xmlns:p14="http://schemas.microsoft.com/office/powerpoint/2010/main" val="40779096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sp>
        <p:nvSpPr>
          <p:cNvPr id="16" name="Google Shape;16;p11"/>
          <p:cNvSpPr txBox="1">
            <a:spLocks noGrp="1"/>
          </p:cNvSpPr>
          <p:nvPr>
            <p:ph type="subTitle" idx="1"/>
          </p:nvPr>
        </p:nvSpPr>
        <p:spPr>
          <a:xfrm>
            <a:off x="1371600" y="1249681"/>
            <a:ext cx="6400800" cy="2651759"/>
          </a:xfrm>
          <a:prstGeom prst="rect">
            <a:avLst/>
          </a:prstGeom>
          <a:noFill/>
          <a:ln>
            <a:noFill/>
          </a:ln>
        </p:spPr>
        <p:txBody>
          <a:bodyPr spcFirstLastPara="1" wrap="square" lIns="91425" tIns="45700" rIns="91425" bIns="45700" anchor="t" anchorCtr="0">
            <a:noAutofit/>
          </a:bodyPr>
          <a:lstStyle>
            <a:lvl1pPr lvl="0" algn="ctr">
              <a:spcBef>
                <a:spcPts val="480"/>
              </a:spcBef>
              <a:spcAft>
                <a:spcPts val="0"/>
              </a:spcAft>
              <a:buClr>
                <a:schemeClr val="dk1"/>
              </a:buClr>
              <a:buSzPts val="2400"/>
              <a:buFont typeface="Arial"/>
              <a:buNone/>
              <a:defRPr/>
            </a:lvl1pPr>
            <a:lvl2pPr lvl="1" algn="ctr">
              <a:spcBef>
                <a:spcPts val="400"/>
              </a:spcBef>
              <a:spcAft>
                <a:spcPts val="0"/>
              </a:spcAft>
              <a:buClr>
                <a:schemeClr val="dk1"/>
              </a:buClr>
              <a:buSzPts val="2000"/>
              <a:buFont typeface="Arial"/>
              <a:buNone/>
              <a:defRPr/>
            </a:lvl2pPr>
            <a:lvl3pPr lvl="2" algn="ctr">
              <a:spcBef>
                <a:spcPts val="360"/>
              </a:spcBef>
              <a:spcAft>
                <a:spcPts val="0"/>
              </a:spcAft>
              <a:buClr>
                <a:schemeClr val="dk1"/>
              </a:buClr>
              <a:buSzPts val="18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17" name="Google Shape;17;p11"/>
          <p:cNvSpPr txBox="1">
            <a:spLocks noGrp="1"/>
          </p:cNvSpPr>
          <p:nvPr>
            <p:ph type="title"/>
          </p:nvPr>
        </p:nvSpPr>
        <p:spPr>
          <a:xfrm>
            <a:off x="0" y="132080"/>
            <a:ext cx="9144000" cy="1006507"/>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3600" b="0" i="0" u="none" strike="noStrike" cap="none">
                <a:solidFill>
                  <a:srgbClr val="002450"/>
                </a:solidFill>
                <a:latin typeface="Arial"/>
                <a:ea typeface="Arial"/>
                <a:cs typeface="Arial"/>
                <a:sym typeface="Arial"/>
              </a:defRPr>
            </a:lvl1pPr>
            <a:lvl2pPr marR="0" lvl="1"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2pPr>
            <a:lvl3pPr marR="0" lvl="2"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3pPr>
            <a:lvl4pPr marR="0" lvl="3"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4pPr>
            <a:lvl5pPr marR="0" lvl="4"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5pPr>
            <a:lvl6pPr marR="0" lvl="5"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6pPr>
            <a:lvl7pPr marR="0" lvl="6"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7pPr>
            <a:lvl8pPr marR="0" lvl="7"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8pPr>
            <a:lvl9pPr marR="0" lvl="8"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8"/>
        <p:cNvGrpSpPr/>
        <p:nvPr/>
      </p:nvGrpSpPr>
      <p:grpSpPr>
        <a:xfrm>
          <a:off x="0" y="0"/>
          <a:ext cx="0" cy="0"/>
          <a:chOff x="0" y="0"/>
          <a:chExt cx="0" cy="0"/>
        </a:xfrm>
      </p:grpSpPr>
      <p:sp>
        <p:nvSpPr>
          <p:cNvPr id="19" name="Google Shape;19;p12"/>
          <p:cNvSpPr txBox="1">
            <a:spLocks noGrp="1"/>
          </p:cNvSpPr>
          <p:nvPr>
            <p:ph type="body" idx="1"/>
          </p:nvPr>
        </p:nvSpPr>
        <p:spPr>
          <a:xfrm>
            <a:off x="685800" y="1117600"/>
            <a:ext cx="3810000" cy="293624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228600" algn="l">
              <a:spcBef>
                <a:spcPts val="360"/>
              </a:spcBef>
              <a:spcAft>
                <a:spcPts val="0"/>
              </a:spcAft>
              <a:buSzPts val="1400"/>
              <a:buNone/>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20" name="Google Shape;20;p12"/>
          <p:cNvSpPr txBox="1">
            <a:spLocks noGrp="1"/>
          </p:cNvSpPr>
          <p:nvPr>
            <p:ph type="body" idx="2"/>
          </p:nvPr>
        </p:nvSpPr>
        <p:spPr>
          <a:xfrm>
            <a:off x="4648200" y="1117600"/>
            <a:ext cx="3810000" cy="293624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228600" algn="l">
              <a:spcBef>
                <a:spcPts val="360"/>
              </a:spcBef>
              <a:spcAft>
                <a:spcPts val="0"/>
              </a:spcAft>
              <a:buSzPts val="1400"/>
              <a:buNone/>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21" name="Google Shape;21;p12"/>
          <p:cNvSpPr txBox="1">
            <a:spLocks noGrp="1"/>
          </p:cNvSpPr>
          <p:nvPr>
            <p:ph type="ftr" idx="11"/>
          </p:nvPr>
        </p:nvSpPr>
        <p:spPr>
          <a:xfrm>
            <a:off x="5076056" y="4628260"/>
            <a:ext cx="3903712" cy="41751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00000"/>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22" name="Google Shape;22;p12"/>
          <p:cNvSpPr txBox="1">
            <a:spLocks noGrp="1"/>
          </p:cNvSpPr>
          <p:nvPr>
            <p:ph type="title"/>
          </p:nvPr>
        </p:nvSpPr>
        <p:spPr>
          <a:xfrm>
            <a:off x="0" y="127465"/>
            <a:ext cx="9144000" cy="695496"/>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3600" b="0" i="0" u="none" strike="noStrike" cap="none">
                <a:solidFill>
                  <a:srgbClr val="003465"/>
                </a:solidFill>
                <a:latin typeface="Arial"/>
                <a:ea typeface="Arial"/>
                <a:cs typeface="Arial"/>
                <a:sym typeface="Arial"/>
              </a:defRPr>
            </a:lvl1pPr>
            <a:lvl2pPr marR="0" lvl="1"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2pPr>
            <a:lvl3pPr marR="0" lvl="2"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3pPr>
            <a:lvl4pPr marR="0" lvl="3"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4pPr>
            <a:lvl5pPr marR="0" lvl="4"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5pPr>
            <a:lvl6pPr marR="0" lvl="5"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6pPr>
            <a:lvl7pPr marR="0" lvl="6"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7pPr>
            <a:lvl8pPr marR="0" lvl="7"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8pPr>
            <a:lvl9pPr marR="0" lvl="8"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3"/>
        <p:cNvGrpSpPr/>
        <p:nvPr/>
      </p:nvGrpSpPr>
      <p:grpSpPr>
        <a:xfrm>
          <a:off x="0" y="0"/>
          <a:ext cx="0" cy="0"/>
          <a:chOff x="0" y="0"/>
          <a:chExt cx="0" cy="0"/>
        </a:xfrm>
      </p:grpSpPr>
      <p:sp>
        <p:nvSpPr>
          <p:cNvPr id="24" name="Google Shape;24;p13"/>
          <p:cNvSpPr txBox="1">
            <a:spLocks noGrp="1"/>
          </p:cNvSpPr>
          <p:nvPr>
            <p:ph type="body" idx="1"/>
          </p:nvPr>
        </p:nvSpPr>
        <p:spPr>
          <a:xfrm>
            <a:off x="685800" y="844550"/>
            <a:ext cx="7772400" cy="314727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228600" algn="l">
              <a:spcBef>
                <a:spcPts val="360"/>
              </a:spcBef>
              <a:spcAft>
                <a:spcPts val="0"/>
              </a:spcAft>
              <a:buSzPts val="1400"/>
              <a:buNone/>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5" name="Google Shape;25;p13"/>
          <p:cNvSpPr txBox="1">
            <a:spLocks noGrp="1"/>
          </p:cNvSpPr>
          <p:nvPr>
            <p:ph type="ftr" idx="11"/>
          </p:nvPr>
        </p:nvSpPr>
        <p:spPr>
          <a:xfrm>
            <a:off x="5076056" y="4628260"/>
            <a:ext cx="3903712" cy="41751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00000"/>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14"/>
          <p:cNvSpPr txBox="1">
            <a:spLocks noGrp="1"/>
          </p:cNvSpPr>
          <p:nvPr>
            <p:ph type="title"/>
          </p:nvPr>
        </p:nvSpPr>
        <p:spPr>
          <a:xfrm>
            <a:off x="0" y="127464"/>
            <a:ext cx="9144000" cy="1006507"/>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3600" b="0" i="0" u="none" strike="noStrike" cap="none">
                <a:solidFill>
                  <a:srgbClr val="002450"/>
                </a:solidFill>
                <a:latin typeface="Arial"/>
                <a:ea typeface="Arial"/>
                <a:cs typeface="Arial"/>
                <a:sym typeface="Arial"/>
              </a:defRPr>
            </a:lvl1pPr>
            <a:lvl2pPr marR="0" lvl="1"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2pPr>
            <a:lvl3pPr marR="0" lvl="2"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3pPr>
            <a:lvl4pPr marR="0" lvl="3"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4pPr>
            <a:lvl5pPr marR="0" lvl="4"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5pPr>
            <a:lvl6pPr marR="0" lvl="5"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6pPr>
            <a:lvl7pPr marR="0" lvl="6"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7pPr>
            <a:lvl8pPr marR="0" lvl="7"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8pPr>
            <a:lvl9pPr marR="0" lvl="8"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9pPr>
          </a:lstStyle>
          <a:p>
            <a:endParaRPr/>
          </a:p>
        </p:txBody>
      </p:sp>
      <p:sp>
        <p:nvSpPr>
          <p:cNvPr id="28" name="Google Shape;28;p14"/>
          <p:cNvSpPr txBox="1">
            <a:spLocks noGrp="1"/>
          </p:cNvSpPr>
          <p:nvPr>
            <p:ph type="ftr" idx="11"/>
          </p:nvPr>
        </p:nvSpPr>
        <p:spPr>
          <a:xfrm>
            <a:off x="5076056" y="4628260"/>
            <a:ext cx="3903712" cy="41751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00000"/>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1792288" y="3603784"/>
            <a:ext cx="5486400" cy="42544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2000" b="0" i="1"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2pPr>
            <a:lvl3pPr marR="0" lvl="2"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3pPr>
            <a:lvl4pPr marR="0" lvl="3"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4pPr>
            <a:lvl5pPr marR="0" lvl="4"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5pPr>
            <a:lvl6pPr marR="0" lvl="5"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6pPr>
            <a:lvl7pPr marR="0" lvl="6"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7pPr>
            <a:lvl8pPr marR="0" lvl="7"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8pPr>
            <a:lvl9pPr marR="0" lvl="8"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9pPr>
          </a:lstStyle>
          <a:p>
            <a:endParaRPr/>
          </a:p>
        </p:txBody>
      </p:sp>
      <p:sp>
        <p:nvSpPr>
          <p:cNvPr id="31" name="Google Shape;31;p15"/>
          <p:cNvSpPr>
            <a:spLocks noGrp="1"/>
          </p:cNvSpPr>
          <p:nvPr>
            <p:ph type="pic" idx="2"/>
          </p:nvPr>
        </p:nvSpPr>
        <p:spPr>
          <a:xfrm>
            <a:off x="1792288" y="460007"/>
            <a:ext cx="5486400" cy="3088958"/>
          </a:xfrm>
          <a:prstGeom prst="rect">
            <a:avLst/>
          </a:prstGeom>
          <a:noFill/>
          <a:ln>
            <a:noFill/>
          </a:ln>
        </p:spPr>
      </p:sp>
      <p:sp>
        <p:nvSpPr>
          <p:cNvPr id="32" name="Google Shape;32;p15"/>
          <p:cNvSpPr txBox="1">
            <a:spLocks noGrp="1"/>
          </p:cNvSpPr>
          <p:nvPr>
            <p:ph type="body" idx="1"/>
          </p:nvPr>
        </p:nvSpPr>
        <p:spPr>
          <a:xfrm>
            <a:off x="1792288" y="4029231"/>
            <a:ext cx="5486400" cy="54497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33" name="Google Shape;33;p15"/>
          <p:cNvSpPr txBox="1">
            <a:spLocks noGrp="1"/>
          </p:cNvSpPr>
          <p:nvPr>
            <p:ph type="ftr" idx="11"/>
          </p:nvPr>
        </p:nvSpPr>
        <p:spPr>
          <a:xfrm>
            <a:off x="5076056" y="4628260"/>
            <a:ext cx="3903712" cy="41751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00000"/>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4"/>
        <p:cNvGrpSpPr/>
        <p:nvPr/>
      </p:nvGrpSpPr>
      <p:grpSpPr>
        <a:xfrm>
          <a:off x="0" y="0"/>
          <a:ext cx="0" cy="0"/>
          <a:chOff x="0" y="0"/>
          <a:chExt cx="0" cy="0"/>
        </a:xfrm>
      </p:grpSpPr>
      <p:sp>
        <p:nvSpPr>
          <p:cNvPr id="35" name="Google Shape;35;p16"/>
          <p:cNvSpPr txBox="1">
            <a:spLocks noGrp="1"/>
          </p:cNvSpPr>
          <p:nvPr>
            <p:ph type="title"/>
          </p:nvPr>
        </p:nvSpPr>
        <p:spPr>
          <a:xfrm>
            <a:off x="0" y="0"/>
            <a:ext cx="9144000" cy="1006507"/>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36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2pPr>
            <a:lvl3pPr marR="0" lvl="2"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3pPr>
            <a:lvl4pPr marR="0" lvl="3"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4pPr>
            <a:lvl5pPr marR="0" lvl="4"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5pPr>
            <a:lvl6pPr marR="0" lvl="5"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6pPr>
            <a:lvl7pPr marR="0" lvl="6"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7pPr>
            <a:lvl8pPr marR="0" lvl="7"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8pPr>
            <a:lvl9pPr marR="0" lvl="8"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9pPr>
          </a:lstStyle>
          <a:p>
            <a:endParaRPr/>
          </a:p>
        </p:txBody>
      </p:sp>
      <p:sp>
        <p:nvSpPr>
          <p:cNvPr id="36" name="Google Shape;36;p16"/>
          <p:cNvSpPr txBox="1">
            <a:spLocks noGrp="1"/>
          </p:cNvSpPr>
          <p:nvPr>
            <p:ph type="body" idx="1"/>
          </p:nvPr>
        </p:nvSpPr>
        <p:spPr>
          <a:xfrm rot="5400000">
            <a:off x="3200806" y="-1142136"/>
            <a:ext cx="2742388" cy="7772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228600" algn="l">
              <a:spcBef>
                <a:spcPts val="360"/>
              </a:spcBef>
              <a:spcAft>
                <a:spcPts val="0"/>
              </a:spcAft>
              <a:buSzPts val="1400"/>
              <a:buNone/>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 name="Google Shape;37;p16"/>
          <p:cNvSpPr txBox="1">
            <a:spLocks noGrp="1"/>
          </p:cNvSpPr>
          <p:nvPr>
            <p:ph type="ftr" idx="11"/>
          </p:nvPr>
        </p:nvSpPr>
        <p:spPr>
          <a:xfrm>
            <a:off x="5076056" y="4628260"/>
            <a:ext cx="3903712" cy="41751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00000"/>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36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2pPr>
            <a:lvl3pPr marR="0" lvl="2"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3pPr>
            <a:lvl4pPr marR="0" lvl="3"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4pPr>
            <a:lvl5pPr marR="0" lvl="4"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5pPr>
            <a:lvl6pPr marR="0" lvl="5"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6pPr>
            <a:lvl7pPr marR="0" lvl="6"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7pPr>
            <a:lvl8pPr marR="0" lvl="7"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8pPr>
            <a:lvl9pPr marR="0" lvl="8"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9pPr>
          </a:lstStyle>
          <a:p>
            <a:endParaRPr/>
          </a:p>
        </p:txBody>
      </p:sp>
      <p:sp>
        <p:nvSpPr>
          <p:cNvPr id="40" name="Google Shape;40;p17"/>
          <p:cNvSpPr txBox="1">
            <a:spLocks noGrp="1"/>
          </p:cNvSpPr>
          <p:nvPr>
            <p:ph type="ftr" idx="11"/>
          </p:nvPr>
        </p:nvSpPr>
        <p:spPr>
          <a:xfrm>
            <a:off x="2897632" y="4593882"/>
            <a:ext cx="3903712" cy="41751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400">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23"/>
        <p:cNvGrpSpPr/>
        <p:nvPr/>
      </p:nvGrpSpPr>
      <p:grpSpPr>
        <a:xfrm>
          <a:off x="0" y="0"/>
          <a:ext cx="0" cy="0"/>
          <a:chOff x="0" y="0"/>
          <a:chExt cx="0" cy="0"/>
        </a:xfrm>
      </p:grpSpPr>
      <p:sp>
        <p:nvSpPr>
          <p:cNvPr id="24" name="Google Shape;24;p13"/>
          <p:cNvSpPr txBox="1">
            <a:spLocks noGrp="1"/>
          </p:cNvSpPr>
          <p:nvPr>
            <p:ph type="ftr" idx="11"/>
          </p:nvPr>
        </p:nvSpPr>
        <p:spPr>
          <a:xfrm>
            <a:off x="94926" y="4818718"/>
            <a:ext cx="7699248" cy="274098"/>
          </a:xfrm>
          <a:prstGeom prst="rect">
            <a:avLst/>
          </a:prstGeom>
          <a:noFill/>
          <a:ln>
            <a:noFill/>
          </a:ln>
        </p:spPr>
        <p:txBody>
          <a:bodyPr spcFirstLastPara="1" wrap="square" lIns="45700" tIns="45700" rIns="91425" bIns="45700" anchor="t" anchorCtr="0">
            <a:noAutofit/>
          </a:bodyPr>
          <a:lstStyle>
            <a:lvl1pPr marR="0" lvl="0" algn="l" rtl="0">
              <a:spcBef>
                <a:spcPts val="0"/>
              </a:spcBef>
              <a:spcAft>
                <a:spcPts val="0"/>
              </a:spcAft>
              <a:buSzPts val="1400"/>
              <a:buNone/>
              <a:defRPr sz="2400">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25" name="Google Shape;25;p13"/>
          <p:cNvSpPr txBox="1">
            <a:spLocks noGrp="1"/>
          </p:cNvSpPr>
          <p:nvPr>
            <p:ph type="title"/>
          </p:nvPr>
        </p:nvSpPr>
        <p:spPr>
          <a:xfrm>
            <a:off x="91440" y="26865"/>
            <a:ext cx="8961120" cy="743638"/>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2400" b="0" i="0" u="none" strike="noStrike" cap="none">
                <a:solidFill>
                  <a:schemeClr val="accent1"/>
                </a:solidFill>
                <a:latin typeface="Arial"/>
                <a:ea typeface="Arial"/>
                <a:cs typeface="Arial"/>
                <a:sym typeface="Arial"/>
              </a:defRPr>
            </a:lvl1pPr>
            <a:lvl2pPr marR="0" lvl="1"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2pPr>
            <a:lvl3pPr marR="0" lvl="2"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3pPr>
            <a:lvl4pPr marR="0" lvl="3"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4pPr>
            <a:lvl5pPr marR="0" lvl="4"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5pPr>
            <a:lvl6pPr marR="0" lvl="5"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6pPr>
            <a:lvl7pPr marR="0" lvl="6"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7pPr>
            <a:lvl8pPr marR="0" lvl="7"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8pPr>
            <a:lvl9pPr marR="0" lvl="8"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9pPr>
          </a:lstStyle>
          <a:p>
            <a:endParaRPr/>
          </a:p>
        </p:txBody>
      </p:sp>
      <p:cxnSp>
        <p:nvCxnSpPr>
          <p:cNvPr id="26" name="Google Shape;26;p13"/>
          <p:cNvCxnSpPr/>
          <p:nvPr/>
        </p:nvCxnSpPr>
        <p:spPr>
          <a:xfrm>
            <a:off x="0" y="797713"/>
            <a:ext cx="9144000" cy="0"/>
          </a:xfrm>
          <a:prstGeom prst="straightConnector1">
            <a:avLst/>
          </a:prstGeom>
          <a:noFill/>
          <a:ln w="25400" cap="flat" cmpd="sng">
            <a:solidFill>
              <a:srgbClr val="09345A"/>
            </a:solidFill>
            <a:prstDash val="solid"/>
            <a:round/>
            <a:headEnd type="none" w="sm" len="sm"/>
            <a:tailEnd type="none" w="sm" len="sm"/>
          </a:ln>
          <a:effectLst>
            <a:outerShdw blurRad="40000" dist="20000" dir="5400000" rotWithShape="0">
              <a:srgbClr val="000000">
                <a:alpha val="37647"/>
              </a:srgbClr>
            </a:outerShdw>
          </a:effectLst>
        </p:spPr>
      </p:cxn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7"/>
        <p:cNvGrpSpPr/>
        <p:nvPr/>
      </p:nvGrpSpPr>
      <p:grpSpPr>
        <a:xfrm>
          <a:off x="0" y="0"/>
          <a:ext cx="0" cy="0"/>
          <a:chOff x="0" y="0"/>
          <a:chExt cx="0" cy="0"/>
        </a:xfrm>
      </p:grpSpPr>
      <p:sp>
        <p:nvSpPr>
          <p:cNvPr id="28" name="Google Shape;28;p14"/>
          <p:cNvSpPr txBox="1">
            <a:spLocks noGrp="1"/>
          </p:cNvSpPr>
          <p:nvPr>
            <p:ph type="body" idx="1"/>
          </p:nvPr>
        </p:nvSpPr>
        <p:spPr>
          <a:xfrm>
            <a:off x="685800" y="844550"/>
            <a:ext cx="7772400" cy="314727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228600" algn="l">
              <a:spcBef>
                <a:spcPts val="360"/>
              </a:spcBef>
              <a:spcAft>
                <a:spcPts val="0"/>
              </a:spcAft>
              <a:buSzPts val="1400"/>
              <a:buNone/>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 name="Google Shape;29;p14"/>
          <p:cNvSpPr txBox="1">
            <a:spLocks noGrp="1"/>
          </p:cNvSpPr>
          <p:nvPr>
            <p:ph type="ftr" idx="11"/>
          </p:nvPr>
        </p:nvSpPr>
        <p:spPr>
          <a:xfrm>
            <a:off x="5076056" y="4628260"/>
            <a:ext cx="3903712" cy="41751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00000"/>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a:t>Click to edit Master title style</a:t>
            </a:r>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20430182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15"/>
          <p:cNvSpPr txBox="1">
            <a:spLocks noGrp="1"/>
          </p:cNvSpPr>
          <p:nvPr>
            <p:ph type="title"/>
          </p:nvPr>
        </p:nvSpPr>
        <p:spPr>
          <a:xfrm>
            <a:off x="0" y="127464"/>
            <a:ext cx="9144000" cy="1006507"/>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3600" b="0" i="0" u="none" strike="noStrike" cap="none">
                <a:solidFill>
                  <a:srgbClr val="002450"/>
                </a:solidFill>
                <a:latin typeface="Arial"/>
                <a:ea typeface="Arial"/>
                <a:cs typeface="Arial"/>
                <a:sym typeface="Arial"/>
              </a:defRPr>
            </a:lvl1pPr>
            <a:lvl2pPr marR="0" lvl="1"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2pPr>
            <a:lvl3pPr marR="0" lvl="2"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3pPr>
            <a:lvl4pPr marR="0" lvl="3"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4pPr>
            <a:lvl5pPr marR="0" lvl="4"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5pPr>
            <a:lvl6pPr marR="0" lvl="5"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6pPr>
            <a:lvl7pPr marR="0" lvl="6"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7pPr>
            <a:lvl8pPr marR="0" lvl="7"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8pPr>
            <a:lvl9pPr marR="0" lvl="8"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9pPr>
          </a:lstStyle>
          <a:p>
            <a:endParaRPr/>
          </a:p>
        </p:txBody>
      </p:sp>
      <p:sp>
        <p:nvSpPr>
          <p:cNvPr id="32" name="Google Shape;32;p15"/>
          <p:cNvSpPr txBox="1">
            <a:spLocks noGrp="1"/>
          </p:cNvSpPr>
          <p:nvPr>
            <p:ph type="ftr" idx="11"/>
          </p:nvPr>
        </p:nvSpPr>
        <p:spPr>
          <a:xfrm>
            <a:off x="5076056" y="4628260"/>
            <a:ext cx="3903712" cy="41751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00000"/>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1792288" y="3603784"/>
            <a:ext cx="5486400" cy="42544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2000" b="0" i="1"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2pPr>
            <a:lvl3pPr marR="0" lvl="2"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3pPr>
            <a:lvl4pPr marR="0" lvl="3"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4pPr>
            <a:lvl5pPr marR="0" lvl="4"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5pPr>
            <a:lvl6pPr marR="0" lvl="5"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6pPr>
            <a:lvl7pPr marR="0" lvl="6"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7pPr>
            <a:lvl8pPr marR="0" lvl="7"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8pPr>
            <a:lvl9pPr marR="0" lvl="8"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9pPr>
          </a:lstStyle>
          <a:p>
            <a:endParaRPr/>
          </a:p>
        </p:txBody>
      </p:sp>
      <p:sp>
        <p:nvSpPr>
          <p:cNvPr id="35" name="Google Shape;35;p16"/>
          <p:cNvSpPr>
            <a:spLocks noGrp="1"/>
          </p:cNvSpPr>
          <p:nvPr>
            <p:ph type="pic" idx="2"/>
          </p:nvPr>
        </p:nvSpPr>
        <p:spPr>
          <a:xfrm>
            <a:off x="1792288" y="460007"/>
            <a:ext cx="5486400" cy="3088958"/>
          </a:xfrm>
          <a:prstGeom prst="rect">
            <a:avLst/>
          </a:prstGeom>
          <a:noFill/>
          <a:ln>
            <a:noFill/>
          </a:ln>
        </p:spPr>
      </p:sp>
      <p:sp>
        <p:nvSpPr>
          <p:cNvPr id="36" name="Google Shape;36;p16"/>
          <p:cNvSpPr txBox="1">
            <a:spLocks noGrp="1"/>
          </p:cNvSpPr>
          <p:nvPr>
            <p:ph type="body" idx="1"/>
          </p:nvPr>
        </p:nvSpPr>
        <p:spPr>
          <a:xfrm>
            <a:off x="1792288" y="4029231"/>
            <a:ext cx="5486400" cy="54497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37" name="Google Shape;37;p16"/>
          <p:cNvSpPr txBox="1">
            <a:spLocks noGrp="1"/>
          </p:cNvSpPr>
          <p:nvPr>
            <p:ph type="ftr" idx="11"/>
          </p:nvPr>
        </p:nvSpPr>
        <p:spPr>
          <a:xfrm>
            <a:off x="5076056" y="4628260"/>
            <a:ext cx="3903712" cy="41751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00000"/>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0" y="0"/>
            <a:ext cx="9144000" cy="1006507"/>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36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2pPr>
            <a:lvl3pPr marR="0" lvl="2"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3pPr>
            <a:lvl4pPr marR="0" lvl="3"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4pPr>
            <a:lvl5pPr marR="0" lvl="4"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5pPr>
            <a:lvl6pPr marR="0" lvl="5"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6pPr>
            <a:lvl7pPr marR="0" lvl="6"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7pPr>
            <a:lvl8pPr marR="0" lvl="7"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8pPr>
            <a:lvl9pPr marR="0" lvl="8"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9pPr>
          </a:lstStyle>
          <a:p>
            <a:endParaRPr/>
          </a:p>
        </p:txBody>
      </p:sp>
      <p:sp>
        <p:nvSpPr>
          <p:cNvPr id="40" name="Google Shape;40;p17"/>
          <p:cNvSpPr txBox="1">
            <a:spLocks noGrp="1"/>
          </p:cNvSpPr>
          <p:nvPr>
            <p:ph type="body" idx="1"/>
          </p:nvPr>
        </p:nvSpPr>
        <p:spPr>
          <a:xfrm rot="5400000">
            <a:off x="3200806" y="-1142136"/>
            <a:ext cx="2742388" cy="7772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228600" algn="l">
              <a:spcBef>
                <a:spcPts val="360"/>
              </a:spcBef>
              <a:spcAft>
                <a:spcPts val="0"/>
              </a:spcAft>
              <a:buSzPts val="1400"/>
              <a:buNone/>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1" name="Google Shape;41;p17"/>
          <p:cNvSpPr txBox="1">
            <a:spLocks noGrp="1"/>
          </p:cNvSpPr>
          <p:nvPr>
            <p:ph type="ftr" idx="11"/>
          </p:nvPr>
        </p:nvSpPr>
        <p:spPr>
          <a:xfrm>
            <a:off x="5076056" y="4628260"/>
            <a:ext cx="3903712" cy="41751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00000"/>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2"/>
        <p:cNvGrpSpPr/>
        <p:nvPr/>
      </p:nvGrpSpPr>
      <p:grpSpPr>
        <a:xfrm>
          <a:off x="0" y="0"/>
          <a:ext cx="0" cy="0"/>
          <a:chOff x="0" y="0"/>
          <a:chExt cx="0" cy="0"/>
        </a:xfrm>
      </p:grpSpPr>
      <p:sp>
        <p:nvSpPr>
          <p:cNvPr id="43" name="Google Shape;43;p18"/>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36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2pPr>
            <a:lvl3pPr marR="0" lvl="2"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3pPr>
            <a:lvl4pPr marR="0" lvl="3"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4pPr>
            <a:lvl5pPr marR="0" lvl="4"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5pPr>
            <a:lvl6pPr marR="0" lvl="5"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6pPr>
            <a:lvl7pPr marR="0" lvl="6"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7pPr>
            <a:lvl8pPr marR="0" lvl="7"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8pPr>
            <a:lvl9pPr marR="0" lvl="8"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9pPr>
          </a:lstStyle>
          <a:p>
            <a:endParaRPr/>
          </a:p>
        </p:txBody>
      </p:sp>
      <p:sp>
        <p:nvSpPr>
          <p:cNvPr id="44" name="Google Shape;44;p18"/>
          <p:cNvSpPr txBox="1">
            <a:spLocks noGrp="1"/>
          </p:cNvSpPr>
          <p:nvPr>
            <p:ph type="ftr" idx="11"/>
          </p:nvPr>
        </p:nvSpPr>
        <p:spPr>
          <a:xfrm>
            <a:off x="2897632" y="4593882"/>
            <a:ext cx="3903712" cy="41751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400">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078" indent="0" algn="ctr">
              <a:buNone/>
              <a:defRPr/>
            </a:lvl2pPr>
            <a:lvl3pPr marL="914156" indent="0" algn="ctr">
              <a:buNone/>
              <a:defRPr/>
            </a:lvl3pPr>
            <a:lvl4pPr marL="1371234" indent="0" algn="ctr">
              <a:buNone/>
              <a:defRPr/>
            </a:lvl4pPr>
            <a:lvl5pPr marL="1828312" indent="0" algn="ctr">
              <a:buNone/>
              <a:defRPr/>
            </a:lvl5pPr>
            <a:lvl6pPr marL="2285390" indent="0" algn="ctr">
              <a:buNone/>
              <a:defRPr/>
            </a:lvl6pPr>
            <a:lvl7pPr marL="2742468" indent="0" algn="ctr">
              <a:buNone/>
              <a:defRPr/>
            </a:lvl7pPr>
            <a:lvl8pPr marL="3199546" indent="0" algn="ctr">
              <a:buNone/>
              <a:defRPr/>
            </a:lvl8pPr>
            <a:lvl9pPr marL="3656624" indent="0" algn="ctr">
              <a:buNone/>
              <a:defRPr/>
            </a:lvl9pPr>
          </a:lstStyle>
          <a:p>
            <a:r>
              <a:rPr lang="en-US"/>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lIns="91416" tIns="45708" rIns="91416" bIns="45708"/>
          <a:lstStyle>
            <a:lvl1pPr>
              <a:defRPr>
                <a:solidFill>
                  <a:srgbClr val="002450"/>
                </a:solidFill>
              </a:defRPr>
            </a:lvl1pPr>
          </a:lstStyle>
          <a:p>
            <a:r>
              <a:rPr lang="en-US"/>
              <a:t>Click to edit Master title style</a:t>
            </a:r>
          </a:p>
        </p:txBody>
      </p:sp>
    </p:spTree>
    <p:extLst>
      <p:ext uri="{BB962C8B-B14F-4D97-AF65-F5344CB8AC3E}">
        <p14:creationId xmlns:p14="http://schemas.microsoft.com/office/powerpoint/2010/main" val="25583284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7" y="4628262"/>
            <a:ext cx="3903712" cy="417515"/>
          </a:xfrm>
          <a:prstGeom prst="rect">
            <a:avLst/>
          </a:prstGeom>
        </p:spPr>
        <p:txBody>
          <a:bodyPr vert="horz" lIns="91416" tIns="45708" rIns="91416" bIns="45708"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2613736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1"/>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1"/>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7" y="4628262"/>
            <a:ext cx="3903712" cy="417515"/>
          </a:xfrm>
          <a:prstGeom prst="rect">
            <a:avLst/>
          </a:prstGeom>
        </p:spPr>
        <p:txBody>
          <a:bodyPr vert="horz" lIns="91416" tIns="45708" rIns="91416" bIns="45708" rtlCol="0" anchor="ctr"/>
          <a:lstStyle>
            <a:lvl1pPr algn="ctr">
              <a:defRPr sz="1200">
                <a:solidFill>
                  <a:srgbClr val="800000"/>
                </a:solidFill>
              </a:defRPr>
            </a:lvl1pPr>
          </a:lstStyle>
          <a:p>
            <a:endParaRPr lang="en-US"/>
          </a:p>
        </p:txBody>
      </p:sp>
      <p:sp>
        <p:nvSpPr>
          <p:cNvPr id="6" name="Title 1"/>
          <p:cNvSpPr>
            <a:spLocks noGrp="1"/>
          </p:cNvSpPr>
          <p:nvPr>
            <p:ph type="title"/>
          </p:nvPr>
        </p:nvSpPr>
        <p:spPr>
          <a:xfrm>
            <a:off x="0" y="127465"/>
            <a:ext cx="9144000" cy="695496"/>
          </a:xfrm>
          <a:prstGeom prst="rect">
            <a:avLst/>
          </a:prstGeom>
          <a:noFill/>
        </p:spPr>
        <p:txBody>
          <a:bodyPr lIns="91416" tIns="45708" rIns="91416" bIns="45708"/>
          <a:lstStyle>
            <a:lvl1pPr>
              <a:defRPr>
                <a:solidFill>
                  <a:srgbClr val="003465"/>
                </a:solidFill>
              </a:defRPr>
            </a:lvl1pPr>
          </a:lstStyle>
          <a:p>
            <a:r>
              <a:rPr lang="en-US"/>
              <a:t>Click to edit Master title style</a:t>
            </a:r>
          </a:p>
        </p:txBody>
      </p:sp>
    </p:spTree>
    <p:extLst>
      <p:ext uri="{BB962C8B-B14F-4D97-AF65-F5344CB8AC3E}">
        <p14:creationId xmlns:p14="http://schemas.microsoft.com/office/powerpoint/2010/main" val="40779096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lIns="91416" tIns="45708" rIns="91416" bIns="45708"/>
          <a:lstStyle>
            <a:lvl1pPr>
              <a:defRPr>
                <a:solidFill>
                  <a:srgbClr val="002450"/>
                </a:solidFill>
              </a:defRPr>
            </a:lvl1pPr>
          </a:lstStyle>
          <a:p>
            <a:r>
              <a:rPr lang="en-US"/>
              <a:t>Click to edit Master title style</a:t>
            </a:r>
          </a:p>
        </p:txBody>
      </p:sp>
      <p:sp>
        <p:nvSpPr>
          <p:cNvPr id="3" name="Footer Placeholder 1"/>
          <p:cNvSpPr>
            <a:spLocks noGrp="1"/>
          </p:cNvSpPr>
          <p:nvPr>
            <p:ph type="ftr" sz="quarter" idx="3"/>
          </p:nvPr>
        </p:nvSpPr>
        <p:spPr>
          <a:xfrm>
            <a:off x="5076057" y="4628262"/>
            <a:ext cx="3903712" cy="417515"/>
          </a:xfrm>
          <a:prstGeom prst="rect">
            <a:avLst/>
          </a:prstGeom>
        </p:spPr>
        <p:txBody>
          <a:bodyPr vert="horz" lIns="91416" tIns="45708" rIns="91416" bIns="45708"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20430182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5637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lIns="91416" tIns="45708" rIns="91416" bIns="45708" anchor="b"/>
          <a:lstStyle>
            <a:lvl1pPr algn="l">
              <a:defRPr sz="2000" b="0" i="1"/>
            </a:lvl1pPr>
          </a:lstStyle>
          <a:p>
            <a:r>
              <a:rPr lang="en-US"/>
              <a:t>Click to edit Master title style</a:t>
            </a:r>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078" indent="0">
              <a:buNone/>
              <a:defRPr sz="2800"/>
            </a:lvl2pPr>
            <a:lvl3pPr marL="914156" indent="0">
              <a:buNone/>
              <a:defRPr sz="2400"/>
            </a:lvl3pPr>
            <a:lvl4pPr marL="1371234" indent="0">
              <a:buNone/>
              <a:defRPr sz="2000"/>
            </a:lvl4pPr>
            <a:lvl5pPr marL="1828312" indent="0">
              <a:buNone/>
              <a:defRPr sz="2000"/>
            </a:lvl5pPr>
            <a:lvl6pPr marL="2285390" indent="0">
              <a:buNone/>
              <a:defRPr sz="2000"/>
            </a:lvl6pPr>
            <a:lvl7pPr marL="2742468" indent="0">
              <a:buNone/>
              <a:defRPr sz="2000"/>
            </a:lvl7pPr>
            <a:lvl8pPr marL="3199546" indent="0">
              <a:buNone/>
              <a:defRPr sz="2000"/>
            </a:lvl8pPr>
            <a:lvl9pPr marL="3656624"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4029233"/>
            <a:ext cx="5486400" cy="544973"/>
          </a:xfrm>
        </p:spPr>
        <p:txBody>
          <a:bodyPr/>
          <a:lstStyle>
            <a:lvl1pPr marL="0" indent="0">
              <a:buNone/>
              <a:defRPr sz="1400"/>
            </a:lvl1pPr>
            <a:lvl2pPr marL="457078" indent="0">
              <a:buNone/>
              <a:defRPr sz="1200"/>
            </a:lvl2pPr>
            <a:lvl3pPr marL="914156" indent="0">
              <a:buNone/>
              <a:defRPr sz="1000"/>
            </a:lvl3pPr>
            <a:lvl4pPr marL="1371234" indent="0">
              <a:buNone/>
              <a:defRPr sz="900"/>
            </a:lvl4pPr>
            <a:lvl5pPr marL="1828312" indent="0">
              <a:buNone/>
              <a:defRPr sz="900"/>
            </a:lvl5pPr>
            <a:lvl6pPr marL="2285390" indent="0">
              <a:buNone/>
              <a:defRPr sz="900"/>
            </a:lvl6pPr>
            <a:lvl7pPr marL="2742468" indent="0">
              <a:buNone/>
              <a:defRPr sz="900"/>
            </a:lvl7pPr>
            <a:lvl8pPr marL="3199546" indent="0">
              <a:buNone/>
              <a:defRPr sz="900"/>
            </a:lvl8pPr>
            <a:lvl9pPr marL="3656624"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7" y="4628262"/>
            <a:ext cx="3903712" cy="417515"/>
          </a:xfrm>
          <a:prstGeom prst="rect">
            <a:avLst/>
          </a:prstGeom>
        </p:spPr>
        <p:txBody>
          <a:bodyPr vert="horz" lIns="91416" tIns="45708" rIns="91416" bIns="45708"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2643479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5637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9144000" cy="1006507"/>
          </a:xfrm>
          <a:prstGeom prst="rect">
            <a:avLst/>
          </a:prstGeom>
        </p:spPr>
        <p:txBody>
          <a:bodyPr lIns="91416" tIns="45708" rIns="91416" bIns="45708"/>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7" y="4628262"/>
            <a:ext cx="3903712" cy="417515"/>
          </a:xfrm>
          <a:prstGeom prst="rect">
            <a:avLst/>
          </a:prstGeom>
        </p:spPr>
        <p:txBody>
          <a:bodyPr vert="horz" lIns="91416" tIns="45708" rIns="91416" bIns="45708"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12123651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40"/>
            <a:ext cx="7886700" cy="993775"/>
          </a:xfrm>
          <a:prstGeom prst="rect">
            <a:avLst/>
          </a:prstGeom>
        </p:spPr>
        <p:txBody>
          <a:bodyPr lIns="91416" tIns="45708" rIns="91416" bIns="45708"/>
          <a:lstStyle/>
          <a:p>
            <a:r>
              <a:rPr lang="en-US"/>
              <a:t>Click to edit Master title style</a:t>
            </a:r>
          </a:p>
        </p:txBody>
      </p:sp>
      <p:sp>
        <p:nvSpPr>
          <p:cNvPr id="3" name="Footer Placeholder 2"/>
          <p:cNvSpPr>
            <a:spLocks noGrp="1"/>
          </p:cNvSpPr>
          <p:nvPr>
            <p:ph type="ftr" sz="quarter" idx="10"/>
          </p:nvPr>
        </p:nvSpPr>
        <p:spPr>
          <a:xfrm>
            <a:off x="2897634" y="4593883"/>
            <a:ext cx="3903712" cy="417515"/>
          </a:xfrm>
          <a:prstGeom prst="rect">
            <a:avLst/>
          </a:prstGeom>
        </p:spPr>
        <p:txBody>
          <a:bodyPr lIns="91416" tIns="45708" rIns="91416" bIns="45708"/>
          <a:lstStyle/>
          <a:p>
            <a:endParaRPr lang="en-US"/>
          </a:p>
        </p:txBody>
      </p:sp>
    </p:spTree>
    <p:extLst>
      <p:ext uri="{BB962C8B-B14F-4D97-AF65-F5344CB8AC3E}">
        <p14:creationId xmlns:p14="http://schemas.microsoft.com/office/powerpoint/2010/main" val="5398710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319" y="178763"/>
            <a:ext cx="8154333" cy="828251"/>
          </a:xfrm>
          <a:prstGeom prst="rect">
            <a:avLst/>
          </a:prstGeom>
        </p:spPr>
        <p:txBody>
          <a:bodyPr lIns="68580" tIns="34290" rIns="68580" bIns="34290"/>
          <a:lstStyle>
            <a:lvl1pPr>
              <a:defRPr/>
            </a:lvl1pPr>
          </a:lstStyle>
          <a:p>
            <a:r>
              <a:rPr lang="en-US"/>
              <a:t>Click to edit Master title style</a:t>
            </a:r>
          </a:p>
        </p:txBody>
      </p:sp>
      <p:sp>
        <p:nvSpPr>
          <p:cNvPr id="3" name="Content Placeholder 2"/>
          <p:cNvSpPr>
            <a:spLocks noGrp="1"/>
          </p:cNvSpPr>
          <p:nvPr>
            <p:ph idx="1"/>
          </p:nvPr>
        </p:nvSpPr>
        <p:spPr>
          <a:xfrm>
            <a:off x="453509" y="1135836"/>
            <a:ext cx="8158147" cy="349124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28583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9299"/>
            <a:ext cx="7772400" cy="1103540"/>
          </a:xfrm>
        </p:spPr>
        <p:txBody>
          <a:bodyPr/>
          <a:lstStyle/>
          <a:p>
            <a:r>
              <a:rPr lang="en-US"/>
              <a:t>Click to edit Master title style</a:t>
            </a:r>
          </a:p>
        </p:txBody>
      </p:sp>
      <p:sp>
        <p:nvSpPr>
          <p:cNvPr id="3" name="Subtitle 2"/>
          <p:cNvSpPr>
            <a:spLocks noGrp="1"/>
          </p:cNvSpPr>
          <p:nvPr>
            <p:ph type="subTitle" idx="1"/>
          </p:nvPr>
        </p:nvSpPr>
        <p:spPr>
          <a:xfrm>
            <a:off x="1371601" y="2917349"/>
            <a:ext cx="6400800" cy="1315667"/>
          </a:xfrm>
        </p:spPr>
        <p:txBody>
          <a:bodyPr/>
          <a:lstStyle>
            <a:lvl1pPr marL="0" indent="0" algn="ctr">
              <a:buNone/>
              <a:defRPr/>
            </a:lvl1pPr>
            <a:lvl2pPr marL="321753" indent="0" algn="ctr">
              <a:buNone/>
              <a:defRPr/>
            </a:lvl2pPr>
            <a:lvl3pPr marL="643506" indent="0" algn="ctr">
              <a:buNone/>
              <a:defRPr/>
            </a:lvl3pPr>
            <a:lvl4pPr marL="965259" indent="0" algn="ctr">
              <a:buNone/>
              <a:defRPr/>
            </a:lvl4pPr>
            <a:lvl5pPr marL="1287012" indent="0" algn="ctr">
              <a:buNone/>
              <a:defRPr/>
            </a:lvl5pPr>
            <a:lvl6pPr marL="1608765" indent="0" algn="ctr">
              <a:buNone/>
              <a:defRPr/>
            </a:lvl6pPr>
            <a:lvl7pPr marL="1930518" indent="0" algn="ctr">
              <a:buNone/>
              <a:defRPr/>
            </a:lvl7pPr>
            <a:lvl8pPr marL="2252272" indent="0" algn="ctr">
              <a:buNone/>
              <a:defRPr/>
            </a:lvl8pPr>
            <a:lvl9pPr marL="2574024" indent="0" algn="ctr">
              <a:buNone/>
              <a:defRPr/>
            </a:lvl9pPr>
          </a:lstStyle>
          <a:p>
            <a:r>
              <a:rPr lang="en-US"/>
              <a:t>Click to edit Master subtitle style</a:t>
            </a:r>
          </a:p>
        </p:txBody>
      </p:sp>
    </p:spTree>
    <p:extLst>
      <p:ext uri="{BB962C8B-B14F-4D97-AF65-F5344CB8AC3E}">
        <p14:creationId xmlns:p14="http://schemas.microsoft.com/office/powerpoint/2010/main" val="1077603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06431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8237"/>
            <a:ext cx="7772400" cy="1022502"/>
          </a:xfrm>
        </p:spPr>
        <p:txBody>
          <a:bodyPr anchor="t"/>
          <a:lstStyle>
            <a:lvl1pPr algn="l">
              <a:defRPr sz="2815" b="1" cap="all"/>
            </a:lvl1pPr>
          </a:lstStyle>
          <a:p>
            <a:r>
              <a:rPr lang="en-US"/>
              <a:t>Click to edit Master title style</a:t>
            </a:r>
          </a:p>
        </p:txBody>
      </p:sp>
      <p:sp>
        <p:nvSpPr>
          <p:cNvPr id="3" name="Text Placeholder 2"/>
          <p:cNvSpPr>
            <a:spLocks noGrp="1"/>
          </p:cNvSpPr>
          <p:nvPr>
            <p:ph type="body" idx="1"/>
          </p:nvPr>
        </p:nvSpPr>
        <p:spPr>
          <a:xfrm>
            <a:off x="722314" y="2182054"/>
            <a:ext cx="7772400" cy="1126182"/>
          </a:xfrm>
        </p:spPr>
        <p:txBody>
          <a:bodyPr anchor="b"/>
          <a:lstStyle>
            <a:lvl1pPr marL="0" indent="0">
              <a:buNone/>
              <a:defRPr sz="1408"/>
            </a:lvl1pPr>
            <a:lvl2pPr marL="321753" indent="0">
              <a:buNone/>
              <a:defRPr sz="1267"/>
            </a:lvl2pPr>
            <a:lvl3pPr marL="643506" indent="0">
              <a:buNone/>
              <a:defRPr sz="1126"/>
            </a:lvl3pPr>
            <a:lvl4pPr marL="965259" indent="0">
              <a:buNone/>
              <a:defRPr sz="985"/>
            </a:lvl4pPr>
            <a:lvl5pPr marL="1287012" indent="0">
              <a:buNone/>
              <a:defRPr sz="985"/>
            </a:lvl5pPr>
            <a:lvl6pPr marL="1608765" indent="0">
              <a:buNone/>
              <a:defRPr sz="985"/>
            </a:lvl6pPr>
            <a:lvl7pPr marL="1930518" indent="0">
              <a:buNone/>
              <a:defRPr sz="985"/>
            </a:lvl7pPr>
            <a:lvl8pPr marL="2252272" indent="0">
              <a:buNone/>
              <a:defRPr sz="985"/>
            </a:lvl8pPr>
            <a:lvl9pPr marL="2574024" indent="0">
              <a:buNone/>
              <a:defRPr sz="985"/>
            </a:lvl9pPr>
          </a:lstStyle>
          <a:p>
            <a:pPr lvl="0"/>
            <a:r>
              <a:rPr lang="en-US"/>
              <a:t>Click to edit Master text styles</a:t>
            </a:r>
          </a:p>
        </p:txBody>
      </p:sp>
    </p:spTree>
    <p:extLst>
      <p:ext uri="{BB962C8B-B14F-4D97-AF65-F5344CB8AC3E}">
        <p14:creationId xmlns:p14="http://schemas.microsoft.com/office/powerpoint/2010/main" val="32195140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1514" y="1431266"/>
            <a:ext cx="3825875" cy="3240307"/>
          </a:xfrm>
        </p:spPr>
        <p:txBody>
          <a:bodyPr/>
          <a:lstStyle>
            <a:lvl1pPr>
              <a:defRPr sz="1970"/>
            </a:lvl1pPr>
            <a:lvl2pPr>
              <a:defRPr sz="1689"/>
            </a:lvl2pPr>
            <a:lvl3pPr>
              <a:defRPr sz="1408"/>
            </a:lvl3pPr>
            <a:lvl4pPr>
              <a:defRPr sz="1267"/>
            </a:lvl4pPr>
            <a:lvl5pPr>
              <a:defRPr sz="1267"/>
            </a:lvl5pPr>
            <a:lvl6pPr>
              <a:defRPr sz="1267"/>
            </a:lvl6pPr>
            <a:lvl7pPr>
              <a:defRPr sz="1267"/>
            </a:lvl7pPr>
            <a:lvl8pPr>
              <a:defRPr sz="1267"/>
            </a:lvl8pPr>
            <a:lvl9pPr>
              <a:defRPr sz="12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9790" y="1431266"/>
            <a:ext cx="3827462" cy="3240307"/>
          </a:xfrm>
        </p:spPr>
        <p:txBody>
          <a:bodyPr/>
          <a:lstStyle>
            <a:lvl1pPr>
              <a:defRPr sz="1970"/>
            </a:lvl1pPr>
            <a:lvl2pPr>
              <a:defRPr sz="1689"/>
            </a:lvl2pPr>
            <a:lvl3pPr>
              <a:defRPr sz="1408"/>
            </a:lvl3pPr>
            <a:lvl4pPr>
              <a:defRPr sz="1267"/>
            </a:lvl4pPr>
            <a:lvl5pPr>
              <a:defRPr sz="1267"/>
            </a:lvl5pPr>
            <a:lvl6pPr>
              <a:defRPr sz="1267"/>
            </a:lvl6pPr>
            <a:lvl7pPr>
              <a:defRPr sz="1267"/>
            </a:lvl7pPr>
            <a:lvl8pPr>
              <a:defRPr sz="1267"/>
            </a:lvl8pPr>
            <a:lvl9pPr>
              <a:defRPr sz="12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00078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169"/>
            <a:ext cx="8229600" cy="858044"/>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2401"/>
            <a:ext cx="4040188" cy="480266"/>
          </a:xfrm>
        </p:spPr>
        <p:txBody>
          <a:bodyPr anchor="b"/>
          <a:lstStyle>
            <a:lvl1pPr marL="0" indent="0">
              <a:buNone/>
              <a:defRPr sz="1689" b="1"/>
            </a:lvl1pPr>
            <a:lvl2pPr marL="321753" indent="0">
              <a:buNone/>
              <a:defRPr sz="1408" b="1"/>
            </a:lvl2pPr>
            <a:lvl3pPr marL="643506" indent="0">
              <a:buNone/>
              <a:defRPr sz="1267" b="1"/>
            </a:lvl3pPr>
            <a:lvl4pPr marL="965259" indent="0">
              <a:buNone/>
              <a:defRPr sz="1126" b="1"/>
            </a:lvl4pPr>
            <a:lvl5pPr marL="1287012" indent="0">
              <a:buNone/>
              <a:defRPr sz="1126" b="1"/>
            </a:lvl5pPr>
            <a:lvl6pPr marL="1608765" indent="0">
              <a:buNone/>
              <a:defRPr sz="1126" b="1"/>
            </a:lvl6pPr>
            <a:lvl7pPr marL="1930518" indent="0">
              <a:buNone/>
              <a:defRPr sz="1126" b="1"/>
            </a:lvl7pPr>
            <a:lvl8pPr marL="2252272" indent="0">
              <a:buNone/>
              <a:defRPr sz="1126" b="1"/>
            </a:lvl8pPr>
            <a:lvl9pPr marL="2574024" indent="0">
              <a:buNone/>
              <a:defRPr sz="1126" b="1"/>
            </a:lvl9pPr>
          </a:lstStyle>
          <a:p>
            <a:pPr lvl="0"/>
            <a:r>
              <a:rPr lang="en-US"/>
              <a:t>Click to edit Master text styles</a:t>
            </a:r>
          </a:p>
        </p:txBody>
      </p:sp>
      <p:sp>
        <p:nvSpPr>
          <p:cNvPr id="4" name="Content Placeholder 3"/>
          <p:cNvSpPr>
            <a:spLocks noGrp="1"/>
          </p:cNvSpPr>
          <p:nvPr>
            <p:ph sz="half" idx="2"/>
          </p:nvPr>
        </p:nvSpPr>
        <p:spPr>
          <a:xfrm>
            <a:off x="457201" y="1632667"/>
            <a:ext cx="4040188" cy="2966210"/>
          </a:xfrm>
        </p:spPr>
        <p:txBody>
          <a:bodyPr/>
          <a:lstStyle>
            <a:lvl1pPr>
              <a:defRPr sz="1689"/>
            </a:lvl1pPr>
            <a:lvl2pPr>
              <a:defRPr sz="1408"/>
            </a:lvl2pPr>
            <a:lvl3pPr>
              <a:defRPr sz="1267"/>
            </a:lvl3pPr>
            <a:lvl4pPr>
              <a:defRPr sz="1126"/>
            </a:lvl4pPr>
            <a:lvl5pPr>
              <a:defRPr sz="1126"/>
            </a:lvl5pPr>
            <a:lvl6pPr>
              <a:defRPr sz="1126"/>
            </a:lvl6pPr>
            <a:lvl7pPr>
              <a:defRPr sz="1126"/>
            </a:lvl7pPr>
            <a:lvl8pPr>
              <a:defRPr sz="1126"/>
            </a:lvl8pPr>
            <a:lvl9pPr>
              <a:defRPr sz="112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2401"/>
            <a:ext cx="4041775" cy="480266"/>
          </a:xfrm>
        </p:spPr>
        <p:txBody>
          <a:bodyPr anchor="b"/>
          <a:lstStyle>
            <a:lvl1pPr marL="0" indent="0">
              <a:buNone/>
              <a:defRPr sz="1689" b="1"/>
            </a:lvl1pPr>
            <a:lvl2pPr marL="321753" indent="0">
              <a:buNone/>
              <a:defRPr sz="1408" b="1"/>
            </a:lvl2pPr>
            <a:lvl3pPr marL="643506" indent="0">
              <a:buNone/>
              <a:defRPr sz="1267" b="1"/>
            </a:lvl3pPr>
            <a:lvl4pPr marL="965259" indent="0">
              <a:buNone/>
              <a:defRPr sz="1126" b="1"/>
            </a:lvl4pPr>
            <a:lvl5pPr marL="1287012" indent="0">
              <a:buNone/>
              <a:defRPr sz="1126" b="1"/>
            </a:lvl5pPr>
            <a:lvl6pPr marL="1608765" indent="0">
              <a:buNone/>
              <a:defRPr sz="1126" b="1"/>
            </a:lvl6pPr>
            <a:lvl7pPr marL="1930518" indent="0">
              <a:buNone/>
              <a:defRPr sz="1126" b="1"/>
            </a:lvl7pPr>
            <a:lvl8pPr marL="2252272" indent="0">
              <a:buNone/>
              <a:defRPr sz="1126" b="1"/>
            </a:lvl8pPr>
            <a:lvl9pPr marL="2574024" indent="0">
              <a:buNone/>
              <a:defRPr sz="1126" b="1"/>
            </a:lvl9pPr>
          </a:lstStyle>
          <a:p>
            <a:pPr lvl="0"/>
            <a:r>
              <a:rPr lang="en-US"/>
              <a:t>Click to edit Master text styles</a:t>
            </a:r>
          </a:p>
        </p:txBody>
      </p:sp>
      <p:sp>
        <p:nvSpPr>
          <p:cNvPr id="6" name="Content Placeholder 5"/>
          <p:cNvSpPr>
            <a:spLocks noGrp="1"/>
          </p:cNvSpPr>
          <p:nvPr>
            <p:ph sz="quarter" idx="4"/>
          </p:nvPr>
        </p:nvSpPr>
        <p:spPr>
          <a:xfrm>
            <a:off x="4645028" y="1632667"/>
            <a:ext cx="4041775" cy="2966210"/>
          </a:xfrm>
        </p:spPr>
        <p:txBody>
          <a:bodyPr/>
          <a:lstStyle>
            <a:lvl1pPr>
              <a:defRPr sz="1689"/>
            </a:lvl1pPr>
            <a:lvl2pPr>
              <a:defRPr sz="1408"/>
            </a:lvl2pPr>
            <a:lvl3pPr>
              <a:defRPr sz="1267"/>
            </a:lvl3pPr>
            <a:lvl4pPr>
              <a:defRPr sz="1126"/>
            </a:lvl4pPr>
            <a:lvl5pPr>
              <a:defRPr sz="1126"/>
            </a:lvl5pPr>
            <a:lvl6pPr>
              <a:defRPr sz="1126"/>
            </a:lvl6pPr>
            <a:lvl7pPr>
              <a:defRPr sz="1126"/>
            </a:lvl7pPr>
            <a:lvl8pPr>
              <a:defRPr sz="1126"/>
            </a:lvl8pPr>
            <a:lvl9pPr>
              <a:defRPr sz="112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20976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375817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9321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2000" b="0" i="1"/>
            </a:lvl1pPr>
          </a:lstStyle>
          <a:p>
            <a:r>
              <a:rPr lang="en-US"/>
              <a:t>Click to edit Master title style</a:t>
            </a:r>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4029231"/>
            <a:ext cx="5486400" cy="5449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26434795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977"/>
            <a:ext cx="3008313" cy="872345"/>
          </a:xfrm>
        </p:spPr>
        <p:txBody>
          <a:bodyPr anchor="b"/>
          <a:lstStyle>
            <a:lvl1pPr algn="l">
              <a:defRPr sz="1408" b="1"/>
            </a:lvl1pPr>
          </a:lstStyle>
          <a:p>
            <a:r>
              <a:rPr lang="en-US"/>
              <a:t>Click to edit Master title style</a:t>
            </a:r>
          </a:p>
        </p:txBody>
      </p:sp>
      <p:sp>
        <p:nvSpPr>
          <p:cNvPr id="3" name="Content Placeholder 2"/>
          <p:cNvSpPr>
            <a:spLocks noGrp="1"/>
          </p:cNvSpPr>
          <p:nvPr>
            <p:ph idx="1"/>
          </p:nvPr>
        </p:nvSpPr>
        <p:spPr>
          <a:xfrm>
            <a:off x="3575050" y="204978"/>
            <a:ext cx="5111750" cy="4393900"/>
          </a:xfrm>
        </p:spPr>
        <p:txBody>
          <a:bodyPr/>
          <a:lstStyle>
            <a:lvl1pPr>
              <a:defRPr sz="2252"/>
            </a:lvl1pPr>
            <a:lvl2pPr>
              <a:defRPr sz="1970"/>
            </a:lvl2pPr>
            <a:lvl3pPr>
              <a:defRPr sz="1689"/>
            </a:lvl3pPr>
            <a:lvl4pPr>
              <a:defRPr sz="1408"/>
            </a:lvl4pPr>
            <a:lvl5pPr>
              <a:defRPr sz="1408"/>
            </a:lvl5pPr>
            <a:lvl6pPr>
              <a:defRPr sz="1408"/>
            </a:lvl6pPr>
            <a:lvl7pPr>
              <a:defRPr sz="1408"/>
            </a:lvl7pPr>
            <a:lvl8pPr>
              <a:defRPr sz="1408"/>
            </a:lvl8pPr>
            <a:lvl9pPr>
              <a:defRPr sz="140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7322"/>
            <a:ext cx="3008313" cy="3521556"/>
          </a:xfrm>
        </p:spPr>
        <p:txBody>
          <a:bodyPr/>
          <a:lstStyle>
            <a:lvl1pPr marL="0" indent="0">
              <a:buNone/>
              <a:defRPr sz="985"/>
            </a:lvl1pPr>
            <a:lvl2pPr marL="321753" indent="0">
              <a:buNone/>
              <a:defRPr sz="845"/>
            </a:lvl2pPr>
            <a:lvl3pPr marL="643506" indent="0">
              <a:buNone/>
              <a:defRPr sz="704"/>
            </a:lvl3pPr>
            <a:lvl4pPr marL="965259" indent="0">
              <a:buNone/>
              <a:defRPr sz="633"/>
            </a:lvl4pPr>
            <a:lvl5pPr marL="1287012" indent="0">
              <a:buNone/>
              <a:defRPr sz="633"/>
            </a:lvl5pPr>
            <a:lvl6pPr marL="1608765" indent="0">
              <a:buNone/>
              <a:defRPr sz="633"/>
            </a:lvl6pPr>
            <a:lvl7pPr marL="1930518" indent="0">
              <a:buNone/>
              <a:defRPr sz="633"/>
            </a:lvl7pPr>
            <a:lvl8pPr marL="2252272" indent="0">
              <a:buNone/>
              <a:defRPr sz="633"/>
            </a:lvl8pPr>
            <a:lvl9pPr marL="2574024" indent="0">
              <a:buNone/>
              <a:defRPr sz="633"/>
            </a:lvl9pPr>
          </a:lstStyle>
          <a:p>
            <a:pPr lvl="0"/>
            <a:r>
              <a:rPr lang="en-US"/>
              <a:t>Click to edit Master text styles</a:t>
            </a:r>
          </a:p>
        </p:txBody>
      </p:sp>
    </p:spTree>
    <p:extLst>
      <p:ext uri="{BB962C8B-B14F-4D97-AF65-F5344CB8AC3E}">
        <p14:creationId xmlns:p14="http://schemas.microsoft.com/office/powerpoint/2010/main" val="34766361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3603785"/>
            <a:ext cx="5486400" cy="425447"/>
          </a:xfrm>
        </p:spPr>
        <p:txBody>
          <a:bodyPr anchor="b"/>
          <a:lstStyle>
            <a:lvl1pPr algn="l">
              <a:defRPr sz="1408" b="1"/>
            </a:lvl1pPr>
          </a:lstStyle>
          <a:p>
            <a:r>
              <a:rPr lang="en-US"/>
              <a:t>Click to edit Master title style</a:t>
            </a:r>
          </a:p>
        </p:txBody>
      </p:sp>
      <p:sp>
        <p:nvSpPr>
          <p:cNvPr id="3" name="Picture Placeholder 2"/>
          <p:cNvSpPr>
            <a:spLocks noGrp="1"/>
          </p:cNvSpPr>
          <p:nvPr>
            <p:ph type="pic" idx="1"/>
          </p:nvPr>
        </p:nvSpPr>
        <p:spPr>
          <a:xfrm>
            <a:off x="1792289" y="460007"/>
            <a:ext cx="5486400" cy="3088958"/>
          </a:xfrm>
        </p:spPr>
        <p:txBody>
          <a:bodyPr/>
          <a:lstStyle>
            <a:lvl1pPr marL="0" indent="0">
              <a:buNone/>
              <a:defRPr sz="2252"/>
            </a:lvl1pPr>
            <a:lvl2pPr marL="321753" indent="0">
              <a:buNone/>
              <a:defRPr sz="1970"/>
            </a:lvl2pPr>
            <a:lvl3pPr marL="643506" indent="0">
              <a:buNone/>
              <a:defRPr sz="1689"/>
            </a:lvl3pPr>
            <a:lvl4pPr marL="965259" indent="0">
              <a:buNone/>
              <a:defRPr sz="1408"/>
            </a:lvl4pPr>
            <a:lvl5pPr marL="1287012" indent="0">
              <a:buNone/>
              <a:defRPr sz="1408"/>
            </a:lvl5pPr>
            <a:lvl6pPr marL="1608765" indent="0">
              <a:buNone/>
              <a:defRPr sz="1408"/>
            </a:lvl6pPr>
            <a:lvl7pPr marL="1930518" indent="0">
              <a:buNone/>
              <a:defRPr sz="1408"/>
            </a:lvl7pPr>
            <a:lvl8pPr marL="2252272" indent="0">
              <a:buNone/>
              <a:defRPr sz="1408"/>
            </a:lvl8pPr>
            <a:lvl9pPr marL="2574024" indent="0">
              <a:buNone/>
              <a:defRPr sz="1408"/>
            </a:lvl9pPr>
          </a:lstStyle>
          <a:p>
            <a:endParaRPr lang="en-US"/>
          </a:p>
        </p:txBody>
      </p:sp>
      <p:sp>
        <p:nvSpPr>
          <p:cNvPr id="4" name="Text Placeholder 3"/>
          <p:cNvSpPr>
            <a:spLocks noGrp="1"/>
          </p:cNvSpPr>
          <p:nvPr>
            <p:ph type="body" sz="half" idx="2"/>
          </p:nvPr>
        </p:nvSpPr>
        <p:spPr>
          <a:xfrm>
            <a:off x="1792289" y="4029232"/>
            <a:ext cx="5486400" cy="604205"/>
          </a:xfrm>
        </p:spPr>
        <p:txBody>
          <a:bodyPr/>
          <a:lstStyle>
            <a:lvl1pPr marL="0" indent="0">
              <a:buNone/>
              <a:defRPr sz="985"/>
            </a:lvl1pPr>
            <a:lvl2pPr marL="321753" indent="0">
              <a:buNone/>
              <a:defRPr sz="845"/>
            </a:lvl2pPr>
            <a:lvl3pPr marL="643506" indent="0">
              <a:buNone/>
              <a:defRPr sz="704"/>
            </a:lvl3pPr>
            <a:lvl4pPr marL="965259" indent="0">
              <a:buNone/>
              <a:defRPr sz="633"/>
            </a:lvl4pPr>
            <a:lvl5pPr marL="1287012" indent="0">
              <a:buNone/>
              <a:defRPr sz="633"/>
            </a:lvl5pPr>
            <a:lvl6pPr marL="1608765" indent="0">
              <a:buNone/>
              <a:defRPr sz="633"/>
            </a:lvl6pPr>
            <a:lvl7pPr marL="1930518" indent="0">
              <a:buNone/>
              <a:defRPr sz="633"/>
            </a:lvl7pPr>
            <a:lvl8pPr marL="2252272" indent="0">
              <a:buNone/>
              <a:defRPr sz="633"/>
            </a:lvl8pPr>
            <a:lvl9pPr marL="2574024" indent="0">
              <a:buNone/>
              <a:defRPr sz="633"/>
            </a:lvl9pPr>
          </a:lstStyle>
          <a:p>
            <a:pPr lvl="0"/>
            <a:r>
              <a:rPr lang="en-US"/>
              <a:t>Click to edit Master text styles</a:t>
            </a:r>
          </a:p>
        </p:txBody>
      </p:sp>
    </p:spTree>
    <p:extLst>
      <p:ext uri="{BB962C8B-B14F-4D97-AF65-F5344CB8AC3E}">
        <p14:creationId xmlns:p14="http://schemas.microsoft.com/office/powerpoint/2010/main" val="30159509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78203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6216" y="427832"/>
            <a:ext cx="1951037" cy="424374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1514" y="427832"/>
            <a:ext cx="5702300" cy="424374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28285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2552"/>
            <a:ext cx="6858000" cy="1792358"/>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4030"/>
            <a:ext cx="6858000" cy="1242971"/>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A3D4205-BFDF-4B4E-BEA9-A92BE1172678}" type="datetimeFigureOut">
              <a:rPr lang="en-US" smtClean="0"/>
              <a:t>6/22/2023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58893A-1638-4B6D-A670-180EDABD963E}" type="slidenum">
              <a:rPr lang="en-US" smtClean="0"/>
              <a:t>‹#›</a:t>
            </a:fld>
            <a:endParaRPr lang="en-US"/>
          </a:p>
        </p:txBody>
      </p:sp>
    </p:spTree>
    <p:extLst>
      <p:ext uri="{BB962C8B-B14F-4D97-AF65-F5344CB8AC3E}">
        <p14:creationId xmlns:p14="http://schemas.microsoft.com/office/powerpoint/2010/main" val="36999402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3D4205-BFDF-4B4E-BEA9-A92BE1172678}" type="datetimeFigureOut">
              <a:rPr lang="en-US" smtClean="0"/>
              <a:t>6/22/2023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58893A-1638-4B6D-A670-180EDABD963E}" type="slidenum">
              <a:rPr lang="en-US" smtClean="0"/>
              <a:t>‹#›</a:t>
            </a:fld>
            <a:endParaRPr lang="en-US"/>
          </a:p>
        </p:txBody>
      </p:sp>
    </p:spTree>
    <p:extLst>
      <p:ext uri="{BB962C8B-B14F-4D97-AF65-F5344CB8AC3E}">
        <p14:creationId xmlns:p14="http://schemas.microsoft.com/office/powerpoint/2010/main" val="32457004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3491"/>
            <a:ext cx="7886700" cy="2141534"/>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5285"/>
            <a:ext cx="7886700" cy="1126182"/>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A3D4205-BFDF-4B4E-BEA9-A92BE1172678}" type="datetimeFigureOut">
              <a:rPr lang="en-US" smtClean="0"/>
              <a:t>6/22/2023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58893A-1638-4B6D-A670-180EDABD963E}" type="slidenum">
              <a:rPr lang="en-US" smtClean="0"/>
              <a:t>‹#›</a:t>
            </a:fld>
            <a:endParaRPr lang="en-US"/>
          </a:p>
        </p:txBody>
      </p:sp>
    </p:spTree>
    <p:extLst>
      <p:ext uri="{BB962C8B-B14F-4D97-AF65-F5344CB8AC3E}">
        <p14:creationId xmlns:p14="http://schemas.microsoft.com/office/powerpoint/2010/main" val="2493141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0486"/>
            <a:ext cx="3886200" cy="32665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70486"/>
            <a:ext cx="3886200" cy="32665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A3D4205-BFDF-4B4E-BEA9-A92BE1172678}" type="datetimeFigureOut">
              <a:rPr lang="en-US" smtClean="0"/>
              <a:t>6/22/2023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58893A-1638-4B6D-A670-180EDABD963E}" type="slidenum">
              <a:rPr lang="en-US" smtClean="0"/>
              <a:t>‹#›</a:t>
            </a:fld>
            <a:endParaRPr lang="en-US"/>
          </a:p>
        </p:txBody>
      </p:sp>
    </p:spTree>
    <p:extLst>
      <p:ext uri="{BB962C8B-B14F-4D97-AF65-F5344CB8AC3E}">
        <p14:creationId xmlns:p14="http://schemas.microsoft.com/office/powerpoint/2010/main" val="28671705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4098"/>
            <a:ext cx="7886700" cy="995093"/>
          </a:xfrm>
        </p:spPr>
        <p:txBody>
          <a:bodyPr/>
          <a:lstStyle/>
          <a:p>
            <a:r>
              <a:rPr lang="en-US"/>
              <a:t>Click to edit Master title style</a:t>
            </a:r>
          </a:p>
        </p:txBody>
      </p:sp>
      <p:sp>
        <p:nvSpPr>
          <p:cNvPr id="3" name="Text Placeholder 2"/>
          <p:cNvSpPr>
            <a:spLocks noGrp="1"/>
          </p:cNvSpPr>
          <p:nvPr>
            <p:ph type="body" idx="1"/>
          </p:nvPr>
        </p:nvSpPr>
        <p:spPr>
          <a:xfrm>
            <a:off x="629842" y="1262040"/>
            <a:ext cx="3868340" cy="61850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80546"/>
            <a:ext cx="3868340" cy="276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2040"/>
            <a:ext cx="3887391" cy="61850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80546"/>
            <a:ext cx="3887391" cy="276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A3D4205-BFDF-4B4E-BEA9-A92BE1172678}" type="datetimeFigureOut">
              <a:rPr lang="en-US" smtClean="0"/>
              <a:t>6/22/2023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58893A-1638-4B6D-A670-180EDABD963E}" type="slidenum">
              <a:rPr lang="en-US" smtClean="0"/>
              <a:t>‹#›</a:t>
            </a:fld>
            <a:endParaRPr lang="en-US"/>
          </a:p>
        </p:txBody>
      </p:sp>
    </p:spTree>
    <p:extLst>
      <p:ext uri="{BB962C8B-B14F-4D97-AF65-F5344CB8AC3E}">
        <p14:creationId xmlns:p14="http://schemas.microsoft.com/office/powerpoint/2010/main" val="24475777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A3D4205-BFDF-4B4E-BEA9-A92BE1172678}" type="datetimeFigureOut">
              <a:rPr lang="en-US" smtClean="0"/>
              <a:t>6/22/2023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58893A-1638-4B6D-A670-180EDABD963E}" type="slidenum">
              <a:rPr lang="en-US" smtClean="0"/>
              <a:t>‹#›</a:t>
            </a:fld>
            <a:endParaRPr lang="en-US"/>
          </a:p>
        </p:txBody>
      </p:sp>
    </p:spTree>
    <p:extLst>
      <p:ext uri="{BB962C8B-B14F-4D97-AF65-F5344CB8AC3E}">
        <p14:creationId xmlns:p14="http://schemas.microsoft.com/office/powerpoint/2010/main" val="227489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12123651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3D4205-BFDF-4B4E-BEA9-A92BE1172678}" type="datetimeFigureOut">
              <a:rPr lang="en-US" smtClean="0"/>
              <a:t>6/22/2023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58893A-1638-4B6D-A670-180EDABD963E}" type="slidenum">
              <a:rPr lang="en-US" smtClean="0"/>
              <a:t>‹#›</a:t>
            </a:fld>
            <a:endParaRPr lang="en-US"/>
          </a:p>
        </p:txBody>
      </p:sp>
    </p:spTree>
    <p:extLst>
      <p:ext uri="{BB962C8B-B14F-4D97-AF65-F5344CB8AC3E}">
        <p14:creationId xmlns:p14="http://schemas.microsoft.com/office/powerpoint/2010/main" val="38669569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3218"/>
            <a:ext cx="2949178" cy="1201261"/>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1255"/>
            <a:ext cx="4629150" cy="365860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4479"/>
            <a:ext cx="2949178" cy="2861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A3D4205-BFDF-4B4E-BEA9-A92BE1172678}" type="datetimeFigureOut">
              <a:rPr lang="en-US" smtClean="0"/>
              <a:t>6/22/2023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58893A-1638-4B6D-A670-180EDABD963E}" type="slidenum">
              <a:rPr lang="en-US" smtClean="0"/>
              <a:t>‹#›</a:t>
            </a:fld>
            <a:endParaRPr lang="en-US"/>
          </a:p>
        </p:txBody>
      </p:sp>
    </p:spTree>
    <p:extLst>
      <p:ext uri="{BB962C8B-B14F-4D97-AF65-F5344CB8AC3E}">
        <p14:creationId xmlns:p14="http://schemas.microsoft.com/office/powerpoint/2010/main" val="10854361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3218"/>
            <a:ext cx="2949178" cy="1201261"/>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1255"/>
            <a:ext cx="4629150" cy="365860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4479"/>
            <a:ext cx="2949178" cy="2861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A3D4205-BFDF-4B4E-BEA9-A92BE1172678}" type="datetimeFigureOut">
              <a:rPr lang="en-US" smtClean="0"/>
              <a:t>6/22/2023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58893A-1638-4B6D-A670-180EDABD963E}" type="slidenum">
              <a:rPr lang="en-US" smtClean="0"/>
              <a:t>‹#›</a:t>
            </a:fld>
            <a:endParaRPr lang="en-US"/>
          </a:p>
        </p:txBody>
      </p:sp>
    </p:spTree>
    <p:extLst>
      <p:ext uri="{BB962C8B-B14F-4D97-AF65-F5344CB8AC3E}">
        <p14:creationId xmlns:p14="http://schemas.microsoft.com/office/powerpoint/2010/main" val="18492806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3D4205-BFDF-4B4E-BEA9-A92BE1172678}" type="datetimeFigureOut">
              <a:rPr lang="en-US" smtClean="0"/>
              <a:t>6/22/2023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58893A-1638-4B6D-A670-180EDABD963E}" type="slidenum">
              <a:rPr lang="en-US" smtClean="0"/>
              <a:t>‹#›</a:t>
            </a:fld>
            <a:endParaRPr lang="en-US"/>
          </a:p>
        </p:txBody>
      </p:sp>
    </p:spTree>
    <p:extLst>
      <p:ext uri="{BB962C8B-B14F-4D97-AF65-F5344CB8AC3E}">
        <p14:creationId xmlns:p14="http://schemas.microsoft.com/office/powerpoint/2010/main" val="93570989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097"/>
            <a:ext cx="1971675" cy="436291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097"/>
            <a:ext cx="5800725" cy="436291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3D4205-BFDF-4B4E-BEA9-A92BE1172678}" type="datetimeFigureOut">
              <a:rPr lang="en-US" smtClean="0"/>
              <a:t>6/22/2023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58893A-1638-4B6D-A670-180EDABD963E}" type="slidenum">
              <a:rPr lang="en-US" smtClean="0"/>
              <a:t>‹#›</a:t>
            </a:fld>
            <a:endParaRPr lang="en-US"/>
          </a:p>
        </p:txBody>
      </p:sp>
    </p:spTree>
    <p:extLst>
      <p:ext uri="{BB962C8B-B14F-4D97-AF65-F5344CB8AC3E}">
        <p14:creationId xmlns:p14="http://schemas.microsoft.com/office/powerpoint/2010/main" val="25808706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4F6D6A6-54A0-4B9F-AE16-8011D40D1141}" type="datetimeFigureOut">
              <a:rPr lang="en-US">
                <a:solidFill>
                  <a:prstClr val="black">
                    <a:tint val="75000"/>
                  </a:prstClr>
                </a:solidFill>
              </a:rPr>
              <a:pPr>
                <a:defRPr/>
              </a:pPr>
              <a:t>6/22/2023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47BE78B-21DF-4829-B33B-12709D8D9AE2}" type="slidenum">
              <a:rPr lang="en-US">
                <a:solidFill>
                  <a:prstClr val="black">
                    <a:tint val="75000"/>
                  </a:prstClr>
                </a:solidFill>
              </a:rPr>
              <a:pPr>
                <a:defRPr/>
              </a:pPr>
              <a:t>‹#›</a:t>
            </a:fld>
            <a:endParaRPr lang="en-US">
              <a:solidFill>
                <a:prstClr val="black">
                  <a:tint val="75000"/>
                </a:prstClr>
              </a:solidFill>
            </a:endParaRPr>
          </a:p>
        </p:txBody>
      </p:sp>
      <p:sp>
        <p:nvSpPr>
          <p:cNvPr id="7" name="Text Placeholder 6"/>
          <p:cNvSpPr>
            <a:spLocks noGrp="1"/>
          </p:cNvSpPr>
          <p:nvPr>
            <p:ph type="body" sz="quarter" idx="13" hasCustomPrompt="1"/>
          </p:nvPr>
        </p:nvSpPr>
        <p:spPr>
          <a:xfrm>
            <a:off x="304800" y="114406"/>
            <a:ext cx="5867400" cy="743638"/>
          </a:xfrm>
        </p:spPr>
        <p:txBody>
          <a:bodyPr/>
          <a:lstStyle>
            <a:lvl1pPr marL="0" indent="0">
              <a:buNone/>
              <a:defRPr sz="3300">
                <a:solidFill>
                  <a:schemeClr val="bg1"/>
                </a:solidFill>
              </a:defRPr>
            </a:lvl1pPr>
          </a:lstStyle>
          <a:p>
            <a:pPr lvl="0"/>
            <a:r>
              <a:rPr lang="en-US"/>
              <a:t>Title </a:t>
            </a:r>
          </a:p>
        </p:txBody>
      </p:sp>
    </p:spTree>
    <p:extLst>
      <p:ext uri="{BB962C8B-B14F-4D97-AF65-F5344CB8AC3E}">
        <p14:creationId xmlns:p14="http://schemas.microsoft.com/office/powerpoint/2010/main" val="31209522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1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fontAlgn="auto">
              <a:spcBef>
                <a:spcPts val="0"/>
              </a:spcBef>
              <a:spcAft>
                <a:spcPts val="0"/>
              </a:spcAft>
              <a:defRPr/>
            </a:pPr>
            <a:fld id="{63AACB90-F281-3D40-98D8-3852EB5BC334}" type="datetimeFigureOut">
              <a:rPr lang="en-US" smtClean="0">
                <a:solidFill>
                  <a:prstClr val="black">
                    <a:tint val="75000"/>
                  </a:prstClr>
                </a:solidFill>
                <a:latin typeface="Calibri"/>
                <a:ea typeface="+mn-ea"/>
                <a:cs typeface="+mn-cs"/>
              </a:rPr>
              <a:pPr defTabSz="685800" fontAlgn="auto">
                <a:spcBef>
                  <a:spcPts val="0"/>
                </a:spcBef>
                <a:spcAft>
                  <a:spcPts val="0"/>
                </a:spcAft>
                <a:defRPr/>
              </a:pPr>
              <a:t>6/22/2023</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defRPr/>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a:xfrm>
            <a:off x="6457950" y="4771688"/>
            <a:ext cx="2057400" cy="274097"/>
          </a:xfrm>
          <a:prstGeom prst="rect">
            <a:avLst/>
          </a:prstGeom>
        </p:spPr>
        <p:txBody>
          <a:bodyPr lIns="91428" tIns="45718" rIns="91428" bIns="45718"/>
          <a:lstStyle/>
          <a:p>
            <a:pPr defTabSz="685800" fontAlgn="auto">
              <a:spcBef>
                <a:spcPts val="0"/>
              </a:spcBef>
              <a:spcAft>
                <a:spcPts val="0"/>
              </a:spcAft>
              <a:defRPr/>
            </a:pPr>
            <a:fld id="{4DDC5C52-5206-2944-94A9-4E65DB9D6CFA}" type="slidenum">
              <a:rPr lang="en-US" sz="1350" smtClean="0">
                <a:solidFill>
                  <a:prstClr val="black"/>
                </a:solidFill>
                <a:latin typeface="Calibri"/>
                <a:ea typeface="+mn-ea"/>
                <a:cs typeface="+mn-cs"/>
              </a:rPr>
              <a:pPr defTabSz="685800" fontAlgn="auto">
                <a:spcBef>
                  <a:spcPts val="0"/>
                </a:spcBef>
                <a:spcAft>
                  <a:spcPts val="0"/>
                </a:spcAft>
                <a:defRPr/>
              </a:pPr>
              <a:t>‹#›</a:t>
            </a:fld>
            <a:endParaRPr lang="en-US" sz="1350">
              <a:solidFill>
                <a:prstClr val="black"/>
              </a:solidFill>
              <a:latin typeface="Calibri"/>
              <a:ea typeface="+mn-ea"/>
              <a:cs typeface="+mn-cs"/>
            </a:endParaRPr>
          </a:p>
        </p:txBody>
      </p:sp>
    </p:spTree>
    <p:extLst>
      <p:ext uri="{BB962C8B-B14F-4D97-AF65-F5344CB8AC3E}">
        <p14:creationId xmlns:p14="http://schemas.microsoft.com/office/powerpoint/2010/main" val="3448114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Virtual Case Discuss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284218" y="734975"/>
            <a:ext cx="7525265" cy="3494949"/>
          </a:xfrm>
        </p:spPr>
        <p:txBody>
          <a:bodyPr/>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fontAlgn="auto">
              <a:spcBef>
                <a:spcPts val="0"/>
              </a:spcBef>
              <a:spcAft>
                <a:spcPts val="0"/>
              </a:spcAft>
              <a:defRPr/>
            </a:pPr>
            <a:fld id="{63AACB90-F281-3D40-98D8-3852EB5BC334}" type="datetimeFigureOut">
              <a:rPr lang="en-US" smtClean="0">
                <a:solidFill>
                  <a:prstClr val="black">
                    <a:tint val="75000"/>
                  </a:prstClr>
                </a:solidFill>
                <a:latin typeface="Calibri"/>
                <a:ea typeface="+mn-ea"/>
                <a:cs typeface="+mn-cs"/>
              </a:rPr>
              <a:pPr defTabSz="685800" fontAlgn="auto">
                <a:spcBef>
                  <a:spcPts val="0"/>
                </a:spcBef>
                <a:spcAft>
                  <a:spcPts val="0"/>
                </a:spcAft>
                <a:defRPr/>
              </a:pPr>
              <a:t>6/22/2023</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defRPr/>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a:xfrm>
            <a:off x="6457950" y="4771688"/>
            <a:ext cx="2057400" cy="274097"/>
          </a:xfrm>
          <a:prstGeom prst="rect">
            <a:avLst/>
          </a:prstGeom>
        </p:spPr>
        <p:txBody>
          <a:bodyPr lIns="91428" tIns="45718" rIns="91428" bIns="45718"/>
          <a:lstStyle/>
          <a:p>
            <a:pPr defTabSz="685800" fontAlgn="auto">
              <a:spcBef>
                <a:spcPts val="0"/>
              </a:spcBef>
              <a:spcAft>
                <a:spcPts val="0"/>
              </a:spcAft>
              <a:defRPr/>
            </a:pPr>
            <a:fld id="{4DDC5C52-5206-2944-94A9-4E65DB9D6CFA}" type="slidenum">
              <a:rPr lang="en-US" sz="1350" smtClean="0">
                <a:solidFill>
                  <a:prstClr val="black"/>
                </a:solidFill>
                <a:latin typeface="Calibri"/>
                <a:ea typeface="+mn-ea"/>
                <a:cs typeface="+mn-cs"/>
              </a:rPr>
              <a:pPr defTabSz="685800" fontAlgn="auto">
                <a:spcBef>
                  <a:spcPts val="0"/>
                </a:spcBef>
                <a:spcAft>
                  <a:spcPts val="0"/>
                </a:spcAft>
                <a:defRPr/>
              </a:pPr>
              <a:t>‹#›</a:t>
            </a:fld>
            <a:endParaRPr lang="en-US" sz="1350">
              <a:solidFill>
                <a:prstClr val="black"/>
              </a:solidFill>
              <a:latin typeface="Calibri"/>
              <a:ea typeface="+mn-ea"/>
              <a:cs typeface="+mn-cs"/>
            </a:endParaRPr>
          </a:p>
        </p:txBody>
      </p:sp>
      <p:sp>
        <p:nvSpPr>
          <p:cNvPr id="7" name="Title 1">
            <a:extLst>
              <a:ext uri="{FF2B5EF4-FFF2-40B4-BE49-F238E27FC236}">
                <a16:creationId xmlns:a16="http://schemas.microsoft.com/office/drawing/2014/main" id="{41997FDF-B1A3-4066-AA4B-951793F95E43}"/>
              </a:ext>
            </a:extLst>
          </p:cNvPr>
          <p:cNvSpPr txBox="1">
            <a:spLocks/>
          </p:cNvSpPr>
          <p:nvPr userDrawn="1"/>
        </p:nvSpPr>
        <p:spPr>
          <a:xfrm>
            <a:off x="299128" y="271904"/>
            <a:ext cx="7525265" cy="414531"/>
          </a:xfrm>
          <a:prstGeom prst="rect">
            <a:avLst/>
          </a:prstGeom>
        </p:spPr>
        <p:txBody>
          <a:bodyPr vert="horz" lIns="68571" tIns="34289" rIns="68571" bIns="34289" rtlCol="0" anchor="ctr">
            <a:normAutofit/>
          </a:bodyPr>
          <a:lstStyle>
            <a:lvl1pPr algn="l" defTabSz="914264" rtl="0" eaLnBrk="1" latinLnBrk="0" hangingPunct="1">
              <a:lnSpc>
                <a:spcPct val="90000"/>
              </a:lnSpc>
              <a:spcBef>
                <a:spcPct val="0"/>
              </a:spcBef>
              <a:buNone/>
              <a:defRPr sz="2800" b="1" kern="1200">
                <a:solidFill>
                  <a:srgbClr val="002060"/>
                </a:solidFill>
                <a:latin typeface="Arial" panose="020B0604020202020204" pitchFamily="34" charset="0"/>
                <a:ea typeface="+mj-ea"/>
                <a:cs typeface="Arial" panose="020B0604020202020204" pitchFamily="34" charset="0"/>
              </a:defRPr>
            </a:lvl1pPr>
          </a:lstStyle>
          <a:p>
            <a:pPr marL="0" marR="0" lvl="0" indent="0" algn="l" defTabSz="685698" rtl="0" eaLnBrk="1" fontAlgn="auto" latinLnBrk="0" hangingPunct="1">
              <a:lnSpc>
                <a:spcPct val="90000"/>
              </a:lnSpc>
              <a:spcBef>
                <a:spcPct val="0"/>
              </a:spcBef>
              <a:spcAft>
                <a:spcPts val="0"/>
              </a:spcAft>
              <a:buClrTx/>
              <a:buSzTx/>
              <a:buFontTx/>
              <a:buNone/>
              <a:tabLst/>
              <a:defRPr/>
            </a:pPr>
            <a:r>
              <a:rPr kumimoji="0" lang="en-US" sz="2100" b="1" i="0" u="none" strike="noStrike" kern="1200" cap="none" spc="0" normalizeH="0" baseline="0" noProof="0">
                <a:ln>
                  <a:noFill/>
                </a:ln>
                <a:solidFill>
                  <a:srgbClr val="002060"/>
                </a:solidFill>
                <a:effectLst/>
                <a:uLnTx/>
                <a:uFillTx/>
                <a:latin typeface="Arial" panose="020B0604020202020204" pitchFamily="34" charset="0"/>
                <a:ea typeface="+mj-ea"/>
                <a:cs typeface="Arial" panose="020B0604020202020204" pitchFamily="34" charset="0"/>
              </a:rPr>
              <a:t>Case Discussion</a:t>
            </a:r>
          </a:p>
        </p:txBody>
      </p:sp>
      <p:pic>
        <p:nvPicPr>
          <p:cNvPr id="8" name="Picture 7">
            <a:extLst>
              <a:ext uri="{FF2B5EF4-FFF2-40B4-BE49-F238E27FC236}">
                <a16:creationId xmlns:a16="http://schemas.microsoft.com/office/drawing/2014/main" id="{69143804-7FB3-4BDC-8BCC-9D666676586B}"/>
              </a:ext>
            </a:extLst>
          </p:cNvPr>
          <p:cNvPicPr>
            <a:picLocks noChangeAspect="1"/>
          </p:cNvPicPr>
          <p:nvPr userDrawn="1"/>
        </p:nvPicPr>
        <p:blipFill>
          <a:blip r:embed="rId2"/>
          <a:stretch>
            <a:fillRect/>
          </a:stretch>
        </p:blipFill>
        <p:spPr>
          <a:xfrm>
            <a:off x="2740235" y="199094"/>
            <a:ext cx="511138" cy="511611"/>
          </a:xfrm>
          <a:prstGeom prst="rect">
            <a:avLst/>
          </a:prstGeom>
        </p:spPr>
      </p:pic>
    </p:spTree>
    <p:extLst>
      <p:ext uri="{BB962C8B-B14F-4D97-AF65-F5344CB8AC3E}">
        <p14:creationId xmlns:p14="http://schemas.microsoft.com/office/powerpoint/2010/main" val="23542558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Live_Case Discuss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284218" y="783515"/>
            <a:ext cx="7525265" cy="3446409"/>
          </a:xfrm>
        </p:spPr>
        <p:txBody>
          <a:bodyPr/>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fontAlgn="auto">
              <a:spcBef>
                <a:spcPts val="0"/>
              </a:spcBef>
              <a:spcAft>
                <a:spcPts val="0"/>
              </a:spcAft>
              <a:defRPr/>
            </a:pPr>
            <a:fld id="{63AACB90-F281-3D40-98D8-3852EB5BC334}" type="datetimeFigureOut">
              <a:rPr lang="en-US" smtClean="0">
                <a:solidFill>
                  <a:prstClr val="black">
                    <a:tint val="75000"/>
                  </a:prstClr>
                </a:solidFill>
                <a:latin typeface="Calibri"/>
                <a:ea typeface="+mn-ea"/>
                <a:cs typeface="+mn-cs"/>
              </a:rPr>
              <a:pPr defTabSz="685800" fontAlgn="auto">
                <a:spcBef>
                  <a:spcPts val="0"/>
                </a:spcBef>
                <a:spcAft>
                  <a:spcPts val="0"/>
                </a:spcAft>
                <a:defRPr/>
              </a:pPr>
              <a:t>6/22/2023</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defRPr/>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a:xfrm>
            <a:off x="6457950" y="4771688"/>
            <a:ext cx="2057400" cy="274097"/>
          </a:xfrm>
          <a:prstGeom prst="rect">
            <a:avLst/>
          </a:prstGeom>
        </p:spPr>
        <p:txBody>
          <a:bodyPr lIns="91428" tIns="45718" rIns="91428" bIns="45718"/>
          <a:lstStyle/>
          <a:p>
            <a:pPr defTabSz="685800" fontAlgn="auto">
              <a:spcBef>
                <a:spcPts val="0"/>
              </a:spcBef>
              <a:spcAft>
                <a:spcPts val="0"/>
              </a:spcAft>
              <a:defRPr/>
            </a:pPr>
            <a:fld id="{4DDC5C52-5206-2944-94A9-4E65DB9D6CFA}" type="slidenum">
              <a:rPr lang="en-US" sz="1350" smtClean="0">
                <a:solidFill>
                  <a:prstClr val="black"/>
                </a:solidFill>
                <a:latin typeface="Calibri"/>
                <a:ea typeface="+mn-ea"/>
                <a:cs typeface="+mn-cs"/>
              </a:rPr>
              <a:pPr defTabSz="685800" fontAlgn="auto">
                <a:spcBef>
                  <a:spcPts val="0"/>
                </a:spcBef>
                <a:spcAft>
                  <a:spcPts val="0"/>
                </a:spcAft>
                <a:defRPr/>
              </a:pPr>
              <a:t>‹#›</a:t>
            </a:fld>
            <a:endParaRPr lang="en-US" sz="1350">
              <a:solidFill>
                <a:prstClr val="black"/>
              </a:solidFill>
              <a:latin typeface="Calibri"/>
              <a:ea typeface="+mn-ea"/>
              <a:cs typeface="+mn-cs"/>
            </a:endParaRPr>
          </a:p>
        </p:txBody>
      </p:sp>
      <p:sp>
        <p:nvSpPr>
          <p:cNvPr id="7" name="Title 1">
            <a:extLst>
              <a:ext uri="{FF2B5EF4-FFF2-40B4-BE49-F238E27FC236}">
                <a16:creationId xmlns:a16="http://schemas.microsoft.com/office/drawing/2014/main" id="{41997FDF-B1A3-4066-AA4B-951793F95E43}"/>
              </a:ext>
            </a:extLst>
          </p:cNvPr>
          <p:cNvSpPr txBox="1">
            <a:spLocks/>
          </p:cNvSpPr>
          <p:nvPr userDrawn="1"/>
        </p:nvSpPr>
        <p:spPr>
          <a:xfrm>
            <a:off x="299128" y="271904"/>
            <a:ext cx="7525265" cy="414531"/>
          </a:xfrm>
          <a:prstGeom prst="rect">
            <a:avLst/>
          </a:prstGeom>
        </p:spPr>
        <p:txBody>
          <a:bodyPr vert="horz" lIns="68571" tIns="34289" rIns="68571" bIns="34289" rtlCol="0" anchor="ctr">
            <a:normAutofit/>
          </a:bodyPr>
          <a:lstStyle>
            <a:lvl1pPr algn="l" defTabSz="914264" rtl="0" eaLnBrk="1" latinLnBrk="0" hangingPunct="1">
              <a:lnSpc>
                <a:spcPct val="90000"/>
              </a:lnSpc>
              <a:spcBef>
                <a:spcPct val="0"/>
              </a:spcBef>
              <a:buNone/>
              <a:defRPr sz="2800" b="1" kern="1200">
                <a:solidFill>
                  <a:srgbClr val="002060"/>
                </a:solidFill>
                <a:latin typeface="Arial" panose="020B0604020202020204" pitchFamily="34" charset="0"/>
                <a:ea typeface="+mj-ea"/>
                <a:cs typeface="Arial" panose="020B0604020202020204" pitchFamily="34" charset="0"/>
              </a:defRPr>
            </a:lvl1pPr>
          </a:lstStyle>
          <a:p>
            <a:pPr marL="0" marR="0" lvl="0" indent="0" algn="l" defTabSz="685698" rtl="0" eaLnBrk="1" fontAlgn="auto" latinLnBrk="0" hangingPunct="1">
              <a:lnSpc>
                <a:spcPct val="90000"/>
              </a:lnSpc>
              <a:spcBef>
                <a:spcPct val="0"/>
              </a:spcBef>
              <a:spcAft>
                <a:spcPts val="0"/>
              </a:spcAft>
              <a:buClrTx/>
              <a:buSzTx/>
              <a:buFontTx/>
              <a:buNone/>
              <a:tabLst/>
              <a:defRPr/>
            </a:pPr>
            <a:r>
              <a:rPr kumimoji="0" lang="en-US" sz="2100" b="1" i="0" u="none" strike="noStrike" kern="1200" cap="none" spc="0" normalizeH="0" baseline="0" noProof="0">
                <a:ln>
                  <a:noFill/>
                </a:ln>
                <a:solidFill>
                  <a:srgbClr val="002060"/>
                </a:solidFill>
                <a:effectLst/>
                <a:uLnTx/>
                <a:uFillTx/>
                <a:latin typeface="Arial" panose="020B0604020202020204" pitchFamily="34" charset="0"/>
                <a:ea typeface="+mj-ea"/>
                <a:cs typeface="Arial" panose="020B0604020202020204" pitchFamily="34" charset="0"/>
              </a:rPr>
              <a:t>Case Discussion</a:t>
            </a:r>
          </a:p>
        </p:txBody>
      </p:sp>
      <p:grpSp>
        <p:nvGrpSpPr>
          <p:cNvPr id="15" name="Group 14">
            <a:extLst>
              <a:ext uri="{FF2B5EF4-FFF2-40B4-BE49-F238E27FC236}">
                <a16:creationId xmlns:a16="http://schemas.microsoft.com/office/drawing/2014/main" id="{F73C9D39-52F6-4035-8353-326E5CA6709E}"/>
              </a:ext>
            </a:extLst>
          </p:cNvPr>
          <p:cNvGrpSpPr>
            <a:grpSpLocks noChangeAspect="1"/>
          </p:cNvGrpSpPr>
          <p:nvPr userDrawn="1"/>
        </p:nvGrpSpPr>
        <p:grpSpPr>
          <a:xfrm>
            <a:off x="2585167" y="253642"/>
            <a:ext cx="539921" cy="480505"/>
            <a:chOff x="3420763" y="638301"/>
            <a:chExt cx="1245121" cy="1107076"/>
          </a:xfrm>
        </p:grpSpPr>
        <p:pic>
          <p:nvPicPr>
            <p:cNvPr id="12" name="Graphic 11" descr="Speech with solid fill">
              <a:extLst>
                <a:ext uri="{FF2B5EF4-FFF2-40B4-BE49-F238E27FC236}">
                  <a16:creationId xmlns:a16="http://schemas.microsoft.com/office/drawing/2014/main" id="{4CA00F83-2A03-4A9F-9690-51D17DF30842}"/>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3420763" y="638301"/>
              <a:ext cx="914400" cy="914400"/>
            </a:xfrm>
            <a:prstGeom prst="rect">
              <a:avLst/>
            </a:prstGeom>
          </p:spPr>
        </p:pic>
        <p:pic>
          <p:nvPicPr>
            <p:cNvPr id="11" name="Graphic 10" descr="Speech with solid fill">
              <a:extLst>
                <a:ext uri="{FF2B5EF4-FFF2-40B4-BE49-F238E27FC236}">
                  <a16:creationId xmlns:a16="http://schemas.microsoft.com/office/drawing/2014/main" id="{7191047F-5EC6-4FDE-A3A9-B2FCB66204DB}"/>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51484" y="830977"/>
              <a:ext cx="914400" cy="914400"/>
            </a:xfrm>
            <a:prstGeom prst="rect">
              <a:avLst/>
            </a:prstGeom>
            <a:effectLst/>
          </p:spPr>
        </p:pic>
      </p:grpSp>
    </p:spTree>
    <p:extLst>
      <p:ext uri="{BB962C8B-B14F-4D97-AF65-F5344CB8AC3E}">
        <p14:creationId xmlns:p14="http://schemas.microsoft.com/office/powerpoint/2010/main" val="7101303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Polling Q">
    <p:spTree>
      <p:nvGrpSpPr>
        <p:cNvPr id="1" name=""/>
        <p:cNvGrpSpPr/>
        <p:nvPr/>
      </p:nvGrpSpPr>
      <p:grpSpPr>
        <a:xfrm>
          <a:off x="0" y="0"/>
          <a:ext cx="0" cy="0"/>
          <a:chOff x="0" y="0"/>
          <a:chExt cx="0" cy="0"/>
        </a:xfrm>
      </p:grpSpPr>
      <p:sp>
        <p:nvSpPr>
          <p:cNvPr id="3" name="Content Placeholder 2"/>
          <p:cNvSpPr>
            <a:spLocks noGrp="1"/>
          </p:cNvSpPr>
          <p:nvPr>
            <p:ph idx="1"/>
          </p:nvPr>
        </p:nvSpPr>
        <p:spPr>
          <a:xfrm>
            <a:off x="284218" y="785679"/>
            <a:ext cx="7525265" cy="3444246"/>
          </a:xfrm>
        </p:spPr>
        <p:txBody>
          <a:bodyPr/>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fontAlgn="auto">
              <a:spcBef>
                <a:spcPts val="0"/>
              </a:spcBef>
              <a:spcAft>
                <a:spcPts val="0"/>
              </a:spcAft>
              <a:defRPr/>
            </a:pPr>
            <a:fld id="{63AACB90-F281-3D40-98D8-3852EB5BC334}" type="datetimeFigureOut">
              <a:rPr lang="en-US" smtClean="0">
                <a:solidFill>
                  <a:prstClr val="black">
                    <a:tint val="75000"/>
                  </a:prstClr>
                </a:solidFill>
                <a:latin typeface="Calibri"/>
                <a:ea typeface="+mn-ea"/>
                <a:cs typeface="+mn-cs"/>
              </a:rPr>
              <a:pPr defTabSz="685800" fontAlgn="auto">
                <a:spcBef>
                  <a:spcPts val="0"/>
                </a:spcBef>
                <a:spcAft>
                  <a:spcPts val="0"/>
                </a:spcAft>
                <a:defRPr/>
              </a:pPr>
              <a:t>6/22/2023</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defRPr/>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a:xfrm>
            <a:off x="6457950" y="4771688"/>
            <a:ext cx="2057400" cy="274097"/>
          </a:xfrm>
          <a:prstGeom prst="rect">
            <a:avLst/>
          </a:prstGeom>
        </p:spPr>
        <p:txBody>
          <a:bodyPr lIns="91428" tIns="45718" rIns="91428" bIns="45718"/>
          <a:lstStyle/>
          <a:p>
            <a:pPr defTabSz="685800" fontAlgn="auto">
              <a:spcBef>
                <a:spcPts val="0"/>
              </a:spcBef>
              <a:spcAft>
                <a:spcPts val="0"/>
              </a:spcAft>
              <a:defRPr/>
            </a:pPr>
            <a:fld id="{4DDC5C52-5206-2944-94A9-4E65DB9D6CFA}" type="slidenum">
              <a:rPr lang="en-US" sz="1350" smtClean="0">
                <a:solidFill>
                  <a:prstClr val="black"/>
                </a:solidFill>
                <a:latin typeface="Calibri"/>
                <a:ea typeface="+mn-ea"/>
                <a:cs typeface="+mn-cs"/>
              </a:rPr>
              <a:pPr defTabSz="685800" fontAlgn="auto">
                <a:spcBef>
                  <a:spcPts val="0"/>
                </a:spcBef>
                <a:spcAft>
                  <a:spcPts val="0"/>
                </a:spcAft>
                <a:defRPr/>
              </a:pPr>
              <a:t>‹#›</a:t>
            </a:fld>
            <a:endParaRPr lang="en-US" sz="1350">
              <a:solidFill>
                <a:prstClr val="black"/>
              </a:solidFill>
              <a:latin typeface="Calibri"/>
              <a:ea typeface="+mn-ea"/>
              <a:cs typeface="+mn-cs"/>
            </a:endParaRPr>
          </a:p>
        </p:txBody>
      </p:sp>
      <p:sp>
        <p:nvSpPr>
          <p:cNvPr id="7" name="Title 1">
            <a:extLst>
              <a:ext uri="{FF2B5EF4-FFF2-40B4-BE49-F238E27FC236}">
                <a16:creationId xmlns:a16="http://schemas.microsoft.com/office/drawing/2014/main" id="{0093536A-7665-4332-91C1-574F246278ED}"/>
              </a:ext>
            </a:extLst>
          </p:cNvPr>
          <p:cNvSpPr txBox="1">
            <a:spLocks/>
          </p:cNvSpPr>
          <p:nvPr userDrawn="1"/>
        </p:nvSpPr>
        <p:spPr>
          <a:xfrm>
            <a:off x="289189" y="291800"/>
            <a:ext cx="7525265" cy="460797"/>
          </a:xfrm>
          <a:prstGeom prst="rect">
            <a:avLst/>
          </a:prstGeom>
        </p:spPr>
        <p:txBody>
          <a:bodyPr vert="horz" lIns="68571" tIns="34289" rIns="68571" bIns="34289" rtlCol="0" anchor="ctr">
            <a:normAutofit/>
          </a:bodyPr>
          <a:lstStyle>
            <a:lvl1pPr algn="l" defTabSz="914264" rtl="0" eaLnBrk="1" latinLnBrk="0" hangingPunct="1">
              <a:lnSpc>
                <a:spcPct val="90000"/>
              </a:lnSpc>
              <a:spcBef>
                <a:spcPct val="0"/>
              </a:spcBef>
              <a:buNone/>
              <a:defRPr sz="2800" b="1" kern="1200">
                <a:solidFill>
                  <a:srgbClr val="002060"/>
                </a:solidFill>
                <a:latin typeface="Arial" panose="020B0604020202020204" pitchFamily="34" charset="0"/>
                <a:ea typeface="+mj-ea"/>
                <a:cs typeface="Arial" panose="020B0604020202020204" pitchFamily="34" charset="0"/>
              </a:defRPr>
            </a:lvl1pPr>
          </a:lstStyle>
          <a:p>
            <a:pPr marL="0" marR="0" lvl="0" indent="0" algn="l" defTabSz="685698" rtl="0" eaLnBrk="1" fontAlgn="auto" latinLnBrk="0" hangingPunct="1">
              <a:lnSpc>
                <a:spcPct val="90000"/>
              </a:lnSpc>
              <a:spcBef>
                <a:spcPct val="0"/>
              </a:spcBef>
              <a:spcAft>
                <a:spcPts val="0"/>
              </a:spcAft>
              <a:buClrTx/>
              <a:buSzTx/>
              <a:buFontTx/>
              <a:buNone/>
              <a:tabLst/>
              <a:defRPr/>
            </a:pPr>
            <a:r>
              <a:rPr kumimoji="0" lang="en-US" sz="2100" b="1" i="0" u="none" strike="noStrike" kern="1200" cap="none" spc="0" normalizeH="0" baseline="0" noProof="0">
                <a:ln>
                  <a:noFill/>
                </a:ln>
                <a:solidFill>
                  <a:srgbClr val="002060"/>
                </a:solidFill>
                <a:effectLst/>
                <a:uLnTx/>
                <a:uFillTx/>
                <a:latin typeface="Arial" panose="020B0604020202020204" pitchFamily="34" charset="0"/>
                <a:ea typeface="+mj-ea"/>
                <a:cs typeface="Arial" panose="020B0604020202020204" pitchFamily="34" charset="0"/>
              </a:rPr>
              <a:t>Polling Question</a:t>
            </a:r>
          </a:p>
        </p:txBody>
      </p:sp>
      <p:pic>
        <p:nvPicPr>
          <p:cNvPr id="1026" name="Picture 2" descr="Poll Symbol On Black Square With Rounded Corners Free - Poll Icon - Free  Transparent PNG Clipart Images Download">
            <a:extLst>
              <a:ext uri="{FF2B5EF4-FFF2-40B4-BE49-F238E27FC236}">
                <a16:creationId xmlns:a16="http://schemas.microsoft.com/office/drawing/2014/main" id="{F1CB91A0-5389-4AD8-8567-C38B7D121B00}"/>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backgroundRemoval t="10000" b="90000" l="10000" r="90000">
                        <a14:backgroundMark x1="12313" y1="29787" x2="12313" y2="29787"/>
                      </a14:backgroundRemoval>
                    </a14:imgEffect>
                  </a14:imgLayer>
                </a14:imgProps>
              </a:ext>
              <a:ext uri="{28A0092B-C50C-407E-A947-70E740481C1C}">
                <a14:useLocalDpi xmlns:a14="http://schemas.microsoft.com/office/drawing/2010/main" val="0"/>
              </a:ext>
            </a:extLst>
          </a:blip>
          <a:srcRect/>
          <a:stretch>
            <a:fillRect/>
          </a:stretch>
        </p:blipFill>
        <p:spPr bwMode="auto">
          <a:xfrm>
            <a:off x="2515806" y="284398"/>
            <a:ext cx="656275" cy="460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905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2897632" y="4593882"/>
            <a:ext cx="3903712" cy="417515"/>
          </a:xfrm>
          <a:prstGeom prst="rect">
            <a:avLst/>
          </a:prstGeom>
        </p:spPr>
        <p:txBody>
          <a:bodyPr/>
          <a:lstStyle/>
          <a:p>
            <a:endParaRPr lang="en-US"/>
          </a:p>
        </p:txBody>
      </p:sp>
    </p:spTree>
    <p:extLst>
      <p:ext uri="{BB962C8B-B14F-4D97-AF65-F5344CB8AC3E}">
        <p14:creationId xmlns:p14="http://schemas.microsoft.com/office/powerpoint/2010/main" val="5398710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Zoom Poll Instructions">
    <p:spTree>
      <p:nvGrpSpPr>
        <p:cNvPr id="1" name=""/>
        <p:cNvGrpSpPr/>
        <p:nvPr/>
      </p:nvGrpSpPr>
      <p:grpSpPr>
        <a:xfrm>
          <a:off x="0" y="0"/>
          <a:ext cx="0" cy="0"/>
          <a:chOff x="0" y="0"/>
          <a:chExt cx="0" cy="0"/>
        </a:xfrm>
      </p:grpSpPr>
      <p:sp>
        <p:nvSpPr>
          <p:cNvPr id="3" name="Content Placeholder 2"/>
          <p:cNvSpPr>
            <a:spLocks noGrp="1"/>
          </p:cNvSpPr>
          <p:nvPr>
            <p:ph idx="1"/>
          </p:nvPr>
        </p:nvSpPr>
        <p:spPr>
          <a:xfrm>
            <a:off x="284218" y="785679"/>
            <a:ext cx="7525265" cy="3444246"/>
          </a:xfrm>
        </p:spPr>
        <p:txBody>
          <a:bodyPr/>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fontAlgn="auto">
              <a:spcBef>
                <a:spcPts val="0"/>
              </a:spcBef>
              <a:spcAft>
                <a:spcPts val="0"/>
              </a:spcAft>
              <a:defRPr/>
            </a:pPr>
            <a:fld id="{63AACB90-F281-3D40-98D8-3852EB5BC334}" type="datetimeFigureOut">
              <a:rPr lang="en-US" smtClean="0">
                <a:solidFill>
                  <a:prstClr val="black">
                    <a:tint val="75000"/>
                  </a:prstClr>
                </a:solidFill>
                <a:latin typeface="Calibri"/>
                <a:ea typeface="+mn-ea"/>
                <a:cs typeface="+mn-cs"/>
              </a:rPr>
              <a:pPr defTabSz="685800" fontAlgn="auto">
                <a:spcBef>
                  <a:spcPts val="0"/>
                </a:spcBef>
                <a:spcAft>
                  <a:spcPts val="0"/>
                </a:spcAft>
                <a:defRPr/>
              </a:pPr>
              <a:t>6/22/2023</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defRPr/>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a:xfrm>
            <a:off x="6457950" y="4771688"/>
            <a:ext cx="2057400" cy="274097"/>
          </a:xfrm>
          <a:prstGeom prst="rect">
            <a:avLst/>
          </a:prstGeom>
        </p:spPr>
        <p:txBody>
          <a:bodyPr lIns="91428" tIns="45718" rIns="91428" bIns="45718"/>
          <a:lstStyle/>
          <a:p>
            <a:pPr defTabSz="685800" fontAlgn="auto">
              <a:spcBef>
                <a:spcPts val="0"/>
              </a:spcBef>
              <a:spcAft>
                <a:spcPts val="0"/>
              </a:spcAft>
              <a:defRPr/>
            </a:pPr>
            <a:fld id="{4DDC5C52-5206-2944-94A9-4E65DB9D6CFA}" type="slidenum">
              <a:rPr lang="en-US" sz="1350" smtClean="0">
                <a:solidFill>
                  <a:prstClr val="black"/>
                </a:solidFill>
                <a:latin typeface="Calibri"/>
                <a:ea typeface="+mn-ea"/>
                <a:cs typeface="+mn-cs"/>
              </a:rPr>
              <a:pPr defTabSz="685800" fontAlgn="auto">
                <a:spcBef>
                  <a:spcPts val="0"/>
                </a:spcBef>
                <a:spcAft>
                  <a:spcPts val="0"/>
                </a:spcAft>
                <a:defRPr/>
              </a:pPr>
              <a:t>‹#›</a:t>
            </a:fld>
            <a:endParaRPr lang="en-US" sz="1350">
              <a:solidFill>
                <a:prstClr val="black"/>
              </a:solidFill>
              <a:latin typeface="Calibri"/>
              <a:ea typeface="+mn-ea"/>
              <a:cs typeface="+mn-cs"/>
            </a:endParaRPr>
          </a:p>
        </p:txBody>
      </p:sp>
      <p:sp>
        <p:nvSpPr>
          <p:cNvPr id="7" name="Title 1">
            <a:extLst>
              <a:ext uri="{FF2B5EF4-FFF2-40B4-BE49-F238E27FC236}">
                <a16:creationId xmlns:a16="http://schemas.microsoft.com/office/drawing/2014/main" id="{0093536A-7665-4332-91C1-574F246278ED}"/>
              </a:ext>
            </a:extLst>
          </p:cNvPr>
          <p:cNvSpPr txBox="1">
            <a:spLocks/>
          </p:cNvSpPr>
          <p:nvPr userDrawn="1"/>
        </p:nvSpPr>
        <p:spPr>
          <a:xfrm>
            <a:off x="289189" y="291800"/>
            <a:ext cx="7525265" cy="460797"/>
          </a:xfrm>
          <a:prstGeom prst="rect">
            <a:avLst/>
          </a:prstGeom>
        </p:spPr>
        <p:txBody>
          <a:bodyPr vert="horz" lIns="68571" tIns="34289" rIns="68571" bIns="34289" rtlCol="0" anchor="ctr">
            <a:normAutofit/>
          </a:bodyPr>
          <a:lstStyle>
            <a:lvl1pPr algn="l" defTabSz="914264" rtl="0" eaLnBrk="1" latinLnBrk="0" hangingPunct="1">
              <a:lnSpc>
                <a:spcPct val="90000"/>
              </a:lnSpc>
              <a:spcBef>
                <a:spcPct val="0"/>
              </a:spcBef>
              <a:buNone/>
              <a:defRPr sz="2800" b="1" kern="1200">
                <a:solidFill>
                  <a:srgbClr val="002060"/>
                </a:solidFill>
                <a:latin typeface="Arial" panose="020B0604020202020204" pitchFamily="34" charset="0"/>
                <a:ea typeface="+mj-ea"/>
                <a:cs typeface="Arial" panose="020B0604020202020204" pitchFamily="34" charset="0"/>
              </a:defRPr>
            </a:lvl1pPr>
          </a:lstStyle>
          <a:p>
            <a:pPr marL="0" marR="0" lvl="0" indent="0" algn="l" defTabSz="685698" rtl="0" eaLnBrk="1" fontAlgn="auto" latinLnBrk="0" hangingPunct="1">
              <a:lnSpc>
                <a:spcPct val="90000"/>
              </a:lnSpc>
              <a:spcBef>
                <a:spcPct val="0"/>
              </a:spcBef>
              <a:spcAft>
                <a:spcPts val="0"/>
              </a:spcAft>
              <a:buClrTx/>
              <a:buSzTx/>
              <a:buFontTx/>
              <a:buNone/>
              <a:tabLst/>
              <a:defRPr/>
            </a:pPr>
            <a:r>
              <a:rPr kumimoji="0" lang="en-US" sz="2100" b="1" i="0" u="none" strike="noStrike" kern="1200" cap="none" spc="0" normalizeH="0" baseline="0" noProof="0">
                <a:ln>
                  <a:noFill/>
                </a:ln>
                <a:solidFill>
                  <a:srgbClr val="002060"/>
                </a:solidFill>
                <a:effectLst/>
                <a:uLnTx/>
                <a:uFillTx/>
                <a:latin typeface="Arial" panose="020B0604020202020204" pitchFamily="34" charset="0"/>
                <a:ea typeface="+mj-ea"/>
                <a:cs typeface="Arial" panose="020B0604020202020204" pitchFamily="34" charset="0"/>
              </a:rPr>
              <a:t>Polling Question</a:t>
            </a:r>
          </a:p>
        </p:txBody>
      </p:sp>
      <p:pic>
        <p:nvPicPr>
          <p:cNvPr id="1026" name="Picture 2" descr="Poll Symbol On Black Square With Rounded Corners Free - Poll Icon - Free  Transparent PNG Clipart Images Download">
            <a:extLst>
              <a:ext uri="{FF2B5EF4-FFF2-40B4-BE49-F238E27FC236}">
                <a16:creationId xmlns:a16="http://schemas.microsoft.com/office/drawing/2014/main" id="{F1CB91A0-5389-4AD8-8567-C38B7D121B00}"/>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backgroundRemoval t="10000" b="90000" l="10000" r="90000">
                        <a14:backgroundMark x1="12313" y1="29787" x2="12313" y2="29787"/>
                      </a14:backgroundRemoval>
                    </a14:imgEffect>
                  </a14:imgLayer>
                </a14:imgProps>
              </a:ext>
              <a:ext uri="{28A0092B-C50C-407E-A947-70E740481C1C}">
                <a14:useLocalDpi xmlns:a14="http://schemas.microsoft.com/office/drawing/2010/main" val="0"/>
              </a:ext>
            </a:extLst>
          </a:blip>
          <a:srcRect/>
          <a:stretch>
            <a:fillRect/>
          </a:stretch>
        </p:blipFill>
        <p:spPr bwMode="auto">
          <a:xfrm>
            <a:off x="2515806" y="284398"/>
            <a:ext cx="656275" cy="460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0996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3506"/>
            <a:ext cx="7308257" cy="2141534"/>
          </a:xfrm>
        </p:spPr>
        <p:txBody>
          <a:bodyPr anchor="b">
            <a:normAutofit/>
          </a:bodyPr>
          <a:lstStyle>
            <a:lvl1pPr>
              <a:defRPr sz="3600"/>
            </a:lvl1pPr>
          </a:lstStyle>
          <a:p>
            <a:r>
              <a:rPr lang="en-US"/>
              <a:t>Click to edit Master title style</a:t>
            </a:r>
          </a:p>
        </p:txBody>
      </p:sp>
      <p:sp>
        <p:nvSpPr>
          <p:cNvPr id="3" name="Text Placeholder 2"/>
          <p:cNvSpPr>
            <a:spLocks noGrp="1"/>
          </p:cNvSpPr>
          <p:nvPr>
            <p:ph type="body" idx="1"/>
          </p:nvPr>
        </p:nvSpPr>
        <p:spPr>
          <a:xfrm>
            <a:off x="623888" y="3445296"/>
            <a:ext cx="7308257" cy="1126182"/>
          </a:xfrm>
        </p:spPr>
        <p:txBody>
          <a:bodyPr/>
          <a:lstStyle>
            <a:lvl1pPr marL="0" indent="0">
              <a:buNone/>
              <a:defRPr sz="1800">
                <a:solidFill>
                  <a:schemeClr val="tx1">
                    <a:tint val="75000"/>
                  </a:schemeClr>
                </a:solidFill>
              </a:defRPr>
            </a:lvl1pPr>
            <a:lvl2pPr marL="342848" indent="0">
              <a:buNone/>
              <a:defRPr sz="1500">
                <a:solidFill>
                  <a:schemeClr val="tx1">
                    <a:tint val="75000"/>
                  </a:schemeClr>
                </a:solidFill>
              </a:defRPr>
            </a:lvl2pPr>
            <a:lvl3pPr marL="685698" indent="0">
              <a:buNone/>
              <a:defRPr sz="1425">
                <a:solidFill>
                  <a:schemeClr val="tx1">
                    <a:tint val="75000"/>
                  </a:schemeClr>
                </a:solidFill>
              </a:defRPr>
            </a:lvl3pPr>
            <a:lvl4pPr marL="1028547" indent="0">
              <a:buNone/>
              <a:defRPr sz="1200">
                <a:solidFill>
                  <a:schemeClr val="tx1">
                    <a:tint val="75000"/>
                  </a:schemeClr>
                </a:solidFill>
              </a:defRPr>
            </a:lvl4pPr>
            <a:lvl5pPr marL="1371396" indent="0">
              <a:buNone/>
              <a:defRPr sz="1200">
                <a:solidFill>
                  <a:schemeClr val="tx1">
                    <a:tint val="75000"/>
                  </a:schemeClr>
                </a:solidFill>
              </a:defRPr>
            </a:lvl5pPr>
            <a:lvl6pPr marL="1714247" indent="0">
              <a:buNone/>
              <a:defRPr sz="1200">
                <a:solidFill>
                  <a:schemeClr val="tx1">
                    <a:tint val="75000"/>
                  </a:schemeClr>
                </a:solidFill>
              </a:defRPr>
            </a:lvl6pPr>
            <a:lvl7pPr marL="2057093" indent="0">
              <a:buNone/>
              <a:defRPr sz="1200">
                <a:solidFill>
                  <a:schemeClr val="tx1">
                    <a:tint val="75000"/>
                  </a:schemeClr>
                </a:solidFill>
              </a:defRPr>
            </a:lvl7pPr>
            <a:lvl8pPr marL="2399940" indent="0">
              <a:buNone/>
              <a:defRPr sz="1200">
                <a:solidFill>
                  <a:schemeClr val="tx1">
                    <a:tint val="75000"/>
                  </a:schemeClr>
                </a:solidFill>
              </a:defRPr>
            </a:lvl8pPr>
            <a:lvl9pPr marL="2742788"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fontAlgn="auto">
              <a:spcBef>
                <a:spcPts val="0"/>
              </a:spcBef>
              <a:spcAft>
                <a:spcPts val="0"/>
              </a:spcAft>
              <a:defRPr/>
            </a:pPr>
            <a:fld id="{63AACB90-F281-3D40-98D8-3852EB5BC334}" type="datetimeFigureOut">
              <a:rPr lang="en-US" smtClean="0">
                <a:solidFill>
                  <a:prstClr val="black">
                    <a:tint val="75000"/>
                  </a:prstClr>
                </a:solidFill>
                <a:latin typeface="Calibri"/>
                <a:ea typeface="+mn-ea"/>
                <a:cs typeface="+mn-cs"/>
              </a:rPr>
              <a:pPr defTabSz="685800" fontAlgn="auto">
                <a:spcBef>
                  <a:spcPts val="0"/>
                </a:spcBef>
                <a:spcAft>
                  <a:spcPts val="0"/>
                </a:spcAft>
                <a:defRPr/>
              </a:pPr>
              <a:t>6/22/2023</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defRPr/>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a:xfrm>
            <a:off x="6457950" y="4771688"/>
            <a:ext cx="2057400" cy="274097"/>
          </a:xfrm>
          <a:prstGeom prst="rect">
            <a:avLst/>
          </a:prstGeom>
        </p:spPr>
        <p:txBody>
          <a:bodyPr lIns="91428" tIns="45718" rIns="91428" bIns="45718"/>
          <a:lstStyle/>
          <a:p>
            <a:pPr defTabSz="685800" fontAlgn="auto">
              <a:spcBef>
                <a:spcPts val="0"/>
              </a:spcBef>
              <a:spcAft>
                <a:spcPts val="0"/>
              </a:spcAft>
              <a:defRPr/>
            </a:pPr>
            <a:fld id="{4DDC5C52-5206-2944-94A9-4E65DB9D6CFA}" type="slidenum">
              <a:rPr lang="en-US" sz="1350" smtClean="0">
                <a:solidFill>
                  <a:prstClr val="black"/>
                </a:solidFill>
                <a:latin typeface="Calibri"/>
                <a:ea typeface="+mn-ea"/>
                <a:cs typeface="+mn-cs"/>
              </a:rPr>
              <a:pPr defTabSz="685800" fontAlgn="auto">
                <a:spcBef>
                  <a:spcPts val="0"/>
                </a:spcBef>
                <a:spcAft>
                  <a:spcPts val="0"/>
                </a:spcAft>
                <a:defRPr/>
              </a:pPr>
              <a:t>‹#›</a:t>
            </a:fld>
            <a:endParaRPr lang="en-US" sz="1350">
              <a:solidFill>
                <a:prstClr val="black"/>
              </a:solidFill>
              <a:latin typeface="Calibri"/>
              <a:ea typeface="+mn-ea"/>
              <a:cs typeface="+mn-cs"/>
            </a:endParaRPr>
          </a:p>
        </p:txBody>
      </p:sp>
    </p:spTree>
    <p:extLst>
      <p:ext uri="{BB962C8B-B14F-4D97-AF65-F5344CB8AC3E}">
        <p14:creationId xmlns:p14="http://schemas.microsoft.com/office/powerpoint/2010/main" val="32655307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4218" y="177394"/>
            <a:ext cx="7525265" cy="630909"/>
          </a:xfrm>
        </p:spPr>
        <p:txBody>
          <a:bodyPr/>
          <a:lstStyle/>
          <a:p>
            <a:r>
              <a:rPr lang="en-US"/>
              <a:t>Click to edit Master title style</a:t>
            </a:r>
          </a:p>
        </p:txBody>
      </p:sp>
      <p:sp>
        <p:nvSpPr>
          <p:cNvPr id="3" name="Content Placeholder 2"/>
          <p:cNvSpPr>
            <a:spLocks noGrp="1"/>
          </p:cNvSpPr>
          <p:nvPr>
            <p:ph sz="half" idx="1"/>
          </p:nvPr>
        </p:nvSpPr>
        <p:spPr>
          <a:xfrm>
            <a:off x="284209" y="957214"/>
            <a:ext cx="3873842" cy="366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280085" y="957214"/>
            <a:ext cx="3529399" cy="366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fontAlgn="auto">
              <a:spcBef>
                <a:spcPts val="0"/>
              </a:spcBef>
              <a:spcAft>
                <a:spcPts val="0"/>
              </a:spcAft>
              <a:defRPr/>
            </a:pPr>
            <a:fld id="{63AACB90-F281-3D40-98D8-3852EB5BC334}" type="datetimeFigureOut">
              <a:rPr lang="en-US" smtClean="0">
                <a:solidFill>
                  <a:prstClr val="black">
                    <a:tint val="75000"/>
                  </a:prstClr>
                </a:solidFill>
                <a:latin typeface="Calibri"/>
                <a:ea typeface="+mn-ea"/>
                <a:cs typeface="+mn-cs"/>
              </a:rPr>
              <a:pPr defTabSz="685800" fontAlgn="auto">
                <a:spcBef>
                  <a:spcPts val="0"/>
                </a:spcBef>
                <a:spcAft>
                  <a:spcPts val="0"/>
                </a:spcAft>
                <a:defRPr/>
              </a:pPr>
              <a:t>6/22/2023</a:t>
            </a:fld>
            <a:endParaRPr lang="en-US">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a:xfrm>
            <a:off x="4400550" y="4771688"/>
            <a:ext cx="2358596" cy="274097"/>
          </a:xfrm>
        </p:spPr>
        <p:txBody>
          <a:bodyPr/>
          <a:lstStyle/>
          <a:p>
            <a:pPr defTabSz="685800" fontAlgn="auto">
              <a:spcBef>
                <a:spcPts val="0"/>
              </a:spcBef>
              <a:spcAft>
                <a:spcPts val="0"/>
              </a:spcAft>
              <a:defRPr/>
            </a:pPr>
            <a:endParaRPr lang="en-US">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a:xfrm>
            <a:off x="6879626" y="4771688"/>
            <a:ext cx="929847" cy="274097"/>
          </a:xfrm>
          <a:prstGeom prst="rect">
            <a:avLst/>
          </a:prstGeom>
        </p:spPr>
        <p:txBody>
          <a:bodyPr lIns="91428" tIns="45718" rIns="91428" bIns="45718"/>
          <a:lstStyle/>
          <a:p>
            <a:pPr defTabSz="685800" fontAlgn="auto">
              <a:spcBef>
                <a:spcPts val="0"/>
              </a:spcBef>
              <a:spcAft>
                <a:spcPts val="0"/>
              </a:spcAft>
              <a:defRPr/>
            </a:pPr>
            <a:fld id="{4DDC5C52-5206-2944-94A9-4E65DB9D6CFA}" type="slidenum">
              <a:rPr lang="en-US" sz="1350" smtClean="0">
                <a:solidFill>
                  <a:prstClr val="black"/>
                </a:solidFill>
                <a:latin typeface="Calibri"/>
                <a:ea typeface="+mn-ea"/>
                <a:cs typeface="+mn-cs"/>
              </a:rPr>
              <a:pPr defTabSz="685800" fontAlgn="auto">
                <a:spcBef>
                  <a:spcPts val="0"/>
                </a:spcBef>
                <a:spcAft>
                  <a:spcPts val="0"/>
                </a:spcAft>
                <a:defRPr/>
              </a:pPr>
              <a:t>‹#›</a:t>
            </a:fld>
            <a:endParaRPr lang="en-US" sz="1350">
              <a:solidFill>
                <a:prstClr val="black"/>
              </a:solidFill>
              <a:latin typeface="Calibri"/>
              <a:ea typeface="+mn-ea"/>
              <a:cs typeface="+mn-cs"/>
            </a:endParaRPr>
          </a:p>
        </p:txBody>
      </p:sp>
    </p:spTree>
    <p:extLst>
      <p:ext uri="{BB962C8B-B14F-4D97-AF65-F5344CB8AC3E}">
        <p14:creationId xmlns:p14="http://schemas.microsoft.com/office/powerpoint/2010/main" val="20481633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71495" y="266949"/>
            <a:ext cx="7537988" cy="471881"/>
          </a:xfrm>
        </p:spPr>
        <p:txBody>
          <a:bodyPr/>
          <a:lstStyle/>
          <a:p>
            <a:r>
              <a:rPr lang="en-US"/>
              <a:t>Click to edit Master title style</a:t>
            </a:r>
          </a:p>
        </p:txBody>
      </p:sp>
      <p:sp>
        <p:nvSpPr>
          <p:cNvPr id="3" name="Text Placeholder 2"/>
          <p:cNvSpPr>
            <a:spLocks noGrp="1"/>
          </p:cNvSpPr>
          <p:nvPr>
            <p:ph type="body" idx="1"/>
          </p:nvPr>
        </p:nvSpPr>
        <p:spPr>
          <a:xfrm>
            <a:off x="271497" y="798900"/>
            <a:ext cx="3892732" cy="618506"/>
          </a:xfrm>
        </p:spPr>
        <p:txBody>
          <a:bodyPr anchor="b"/>
          <a:lstStyle>
            <a:lvl1pPr marL="0" indent="0">
              <a:buNone/>
              <a:defRPr sz="1800" b="1"/>
            </a:lvl1pPr>
            <a:lvl2pPr marL="342848" indent="0">
              <a:buNone/>
              <a:defRPr sz="1500" b="1"/>
            </a:lvl2pPr>
            <a:lvl3pPr marL="685698" indent="0">
              <a:buNone/>
              <a:defRPr sz="1425" b="1"/>
            </a:lvl3pPr>
            <a:lvl4pPr marL="1028547" indent="0">
              <a:buNone/>
              <a:defRPr sz="1200" b="1"/>
            </a:lvl4pPr>
            <a:lvl5pPr marL="1371396" indent="0">
              <a:buNone/>
              <a:defRPr sz="1200" b="1"/>
            </a:lvl5pPr>
            <a:lvl6pPr marL="1714247" indent="0">
              <a:buNone/>
              <a:defRPr sz="1200" b="1"/>
            </a:lvl6pPr>
            <a:lvl7pPr marL="2057093" indent="0">
              <a:buNone/>
              <a:defRPr sz="1200" b="1"/>
            </a:lvl7pPr>
            <a:lvl8pPr marL="2399940" indent="0">
              <a:buNone/>
              <a:defRPr sz="1200" b="1"/>
            </a:lvl8pPr>
            <a:lvl9pPr marL="2742788" indent="0">
              <a:buNone/>
              <a:defRPr sz="1200" b="1"/>
            </a:lvl9pPr>
          </a:lstStyle>
          <a:p>
            <a:pPr lvl="0"/>
            <a:r>
              <a:rPr lang="en-US"/>
              <a:t>Click to edit Master text styles</a:t>
            </a:r>
          </a:p>
        </p:txBody>
      </p:sp>
      <p:sp>
        <p:nvSpPr>
          <p:cNvPr id="4" name="Content Placeholder 3"/>
          <p:cNvSpPr>
            <a:spLocks noGrp="1"/>
          </p:cNvSpPr>
          <p:nvPr>
            <p:ph sz="half" idx="2"/>
          </p:nvPr>
        </p:nvSpPr>
        <p:spPr>
          <a:xfrm>
            <a:off x="271497" y="1477476"/>
            <a:ext cx="3892732" cy="2771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324876" y="798900"/>
            <a:ext cx="3484607" cy="618506"/>
          </a:xfrm>
        </p:spPr>
        <p:txBody>
          <a:bodyPr anchor="b"/>
          <a:lstStyle>
            <a:lvl1pPr marL="0" indent="0">
              <a:buNone/>
              <a:defRPr sz="1800" b="1"/>
            </a:lvl1pPr>
            <a:lvl2pPr marL="342848" indent="0">
              <a:buNone/>
              <a:defRPr sz="1500" b="1"/>
            </a:lvl2pPr>
            <a:lvl3pPr marL="685698" indent="0">
              <a:buNone/>
              <a:defRPr sz="1425" b="1"/>
            </a:lvl3pPr>
            <a:lvl4pPr marL="1028547" indent="0">
              <a:buNone/>
              <a:defRPr sz="1200" b="1"/>
            </a:lvl4pPr>
            <a:lvl5pPr marL="1371396" indent="0">
              <a:buNone/>
              <a:defRPr sz="1200" b="1"/>
            </a:lvl5pPr>
            <a:lvl6pPr marL="1714247" indent="0">
              <a:buNone/>
              <a:defRPr sz="1200" b="1"/>
            </a:lvl6pPr>
            <a:lvl7pPr marL="2057093" indent="0">
              <a:buNone/>
              <a:defRPr sz="1200" b="1"/>
            </a:lvl7pPr>
            <a:lvl8pPr marL="2399940" indent="0">
              <a:buNone/>
              <a:defRPr sz="1200" b="1"/>
            </a:lvl8pPr>
            <a:lvl9pPr marL="2742788"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324876" y="1409716"/>
            <a:ext cx="3484607" cy="3236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fontAlgn="auto">
              <a:spcBef>
                <a:spcPts val="0"/>
              </a:spcBef>
              <a:spcAft>
                <a:spcPts val="0"/>
              </a:spcAft>
              <a:defRPr/>
            </a:pPr>
            <a:fld id="{63AACB90-F281-3D40-98D8-3852EB5BC334}" type="datetimeFigureOut">
              <a:rPr lang="en-US" smtClean="0">
                <a:solidFill>
                  <a:prstClr val="black">
                    <a:tint val="75000"/>
                  </a:prstClr>
                </a:solidFill>
                <a:latin typeface="Calibri"/>
                <a:ea typeface="+mn-ea"/>
                <a:cs typeface="+mn-cs"/>
              </a:rPr>
              <a:pPr defTabSz="685800" fontAlgn="auto">
                <a:spcBef>
                  <a:spcPts val="0"/>
                </a:spcBef>
                <a:spcAft>
                  <a:spcPts val="0"/>
                </a:spcAft>
                <a:defRPr/>
              </a:pPr>
              <a:t>6/22/2023</a:t>
            </a:fld>
            <a:endParaRPr lang="en-US">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a:xfrm>
            <a:off x="4368116" y="4771688"/>
            <a:ext cx="2391033" cy="274097"/>
          </a:xfrm>
        </p:spPr>
        <p:txBody>
          <a:bodyPr/>
          <a:lstStyle/>
          <a:p>
            <a:pPr defTabSz="685800" fontAlgn="auto">
              <a:spcBef>
                <a:spcPts val="0"/>
              </a:spcBef>
              <a:spcAft>
                <a:spcPts val="0"/>
              </a:spcAft>
              <a:defRPr/>
            </a:pPr>
            <a:endParaRPr lang="en-US">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a:xfrm>
            <a:off x="6847190" y="4771688"/>
            <a:ext cx="962283" cy="274097"/>
          </a:xfrm>
          <a:prstGeom prst="rect">
            <a:avLst/>
          </a:prstGeom>
        </p:spPr>
        <p:txBody>
          <a:bodyPr lIns="91428" tIns="45718" rIns="91428" bIns="45718"/>
          <a:lstStyle/>
          <a:p>
            <a:pPr defTabSz="685800" fontAlgn="auto">
              <a:spcBef>
                <a:spcPts val="0"/>
              </a:spcBef>
              <a:spcAft>
                <a:spcPts val="0"/>
              </a:spcAft>
              <a:defRPr/>
            </a:pPr>
            <a:fld id="{4DDC5C52-5206-2944-94A9-4E65DB9D6CFA}" type="slidenum">
              <a:rPr lang="en-US" sz="1350" smtClean="0">
                <a:solidFill>
                  <a:prstClr val="black"/>
                </a:solidFill>
                <a:latin typeface="Calibri"/>
                <a:ea typeface="+mn-ea"/>
                <a:cs typeface="+mn-cs"/>
              </a:rPr>
              <a:pPr defTabSz="685800" fontAlgn="auto">
                <a:spcBef>
                  <a:spcPts val="0"/>
                </a:spcBef>
                <a:spcAft>
                  <a:spcPts val="0"/>
                </a:spcAft>
                <a:defRPr/>
              </a:pPr>
              <a:t>‹#›</a:t>
            </a:fld>
            <a:endParaRPr lang="en-US" sz="1350">
              <a:solidFill>
                <a:prstClr val="black"/>
              </a:solidFill>
              <a:latin typeface="Calibri"/>
              <a:ea typeface="+mn-ea"/>
              <a:cs typeface="+mn-cs"/>
            </a:endParaRPr>
          </a:p>
        </p:txBody>
      </p:sp>
    </p:spTree>
    <p:extLst>
      <p:ext uri="{BB962C8B-B14F-4D97-AF65-F5344CB8AC3E}">
        <p14:creationId xmlns:p14="http://schemas.microsoft.com/office/powerpoint/2010/main" val="30093049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4218" y="177395"/>
            <a:ext cx="7525265" cy="583474"/>
          </a:xfrm>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fontAlgn="auto">
              <a:spcBef>
                <a:spcPts val="0"/>
              </a:spcBef>
              <a:spcAft>
                <a:spcPts val="0"/>
              </a:spcAft>
              <a:defRPr/>
            </a:pPr>
            <a:fld id="{63AACB90-F281-3D40-98D8-3852EB5BC334}" type="datetimeFigureOut">
              <a:rPr lang="en-US" smtClean="0">
                <a:solidFill>
                  <a:prstClr val="black">
                    <a:tint val="75000"/>
                  </a:prstClr>
                </a:solidFill>
                <a:latin typeface="Calibri"/>
                <a:ea typeface="+mn-ea"/>
                <a:cs typeface="+mn-cs"/>
              </a:rPr>
              <a:pPr defTabSz="685800" fontAlgn="auto">
                <a:spcBef>
                  <a:spcPts val="0"/>
                </a:spcBef>
                <a:spcAft>
                  <a:spcPts val="0"/>
                </a:spcAft>
                <a:defRPr/>
              </a:pPr>
              <a:t>6/22/2023</a:t>
            </a:fld>
            <a:endParaRPr lang="en-US">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685800" fontAlgn="auto">
              <a:spcBef>
                <a:spcPts val="0"/>
              </a:spcBef>
              <a:spcAft>
                <a:spcPts val="0"/>
              </a:spcAft>
              <a:defRPr/>
            </a:pPr>
            <a:endParaRPr lang="en-US">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a:xfrm>
            <a:off x="6457950" y="4771688"/>
            <a:ext cx="2057400" cy="274097"/>
          </a:xfrm>
          <a:prstGeom prst="rect">
            <a:avLst/>
          </a:prstGeom>
        </p:spPr>
        <p:txBody>
          <a:bodyPr lIns="91428" tIns="45718" rIns="91428" bIns="45718"/>
          <a:lstStyle/>
          <a:p>
            <a:pPr defTabSz="685800" fontAlgn="auto">
              <a:spcBef>
                <a:spcPts val="0"/>
              </a:spcBef>
              <a:spcAft>
                <a:spcPts val="0"/>
              </a:spcAft>
              <a:defRPr/>
            </a:pPr>
            <a:fld id="{4DDC5C52-5206-2944-94A9-4E65DB9D6CFA}" type="slidenum">
              <a:rPr lang="en-US" sz="1350" smtClean="0">
                <a:solidFill>
                  <a:prstClr val="black"/>
                </a:solidFill>
                <a:latin typeface="Calibri"/>
                <a:ea typeface="+mn-ea"/>
                <a:cs typeface="+mn-cs"/>
              </a:rPr>
              <a:pPr defTabSz="685800" fontAlgn="auto">
                <a:spcBef>
                  <a:spcPts val="0"/>
                </a:spcBef>
                <a:spcAft>
                  <a:spcPts val="0"/>
                </a:spcAft>
                <a:defRPr/>
              </a:pPr>
              <a:t>‹#›</a:t>
            </a:fld>
            <a:endParaRPr lang="en-US" sz="1350">
              <a:solidFill>
                <a:prstClr val="black"/>
              </a:solidFill>
              <a:latin typeface="Calibri"/>
              <a:ea typeface="+mn-ea"/>
              <a:cs typeface="+mn-cs"/>
            </a:endParaRPr>
          </a:p>
        </p:txBody>
      </p:sp>
    </p:spTree>
    <p:extLst>
      <p:ext uri="{BB962C8B-B14F-4D97-AF65-F5344CB8AC3E}">
        <p14:creationId xmlns:p14="http://schemas.microsoft.com/office/powerpoint/2010/main" val="290714738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fontAlgn="auto">
              <a:spcBef>
                <a:spcPts val="0"/>
              </a:spcBef>
              <a:spcAft>
                <a:spcPts val="0"/>
              </a:spcAft>
              <a:defRPr/>
            </a:pPr>
            <a:fld id="{63AACB90-F281-3D40-98D8-3852EB5BC334}" type="datetimeFigureOut">
              <a:rPr lang="en-US" smtClean="0">
                <a:solidFill>
                  <a:prstClr val="black">
                    <a:tint val="75000"/>
                  </a:prstClr>
                </a:solidFill>
                <a:latin typeface="Calibri"/>
                <a:ea typeface="+mn-ea"/>
                <a:cs typeface="+mn-cs"/>
              </a:rPr>
              <a:pPr defTabSz="685800" fontAlgn="auto">
                <a:spcBef>
                  <a:spcPts val="0"/>
                </a:spcBef>
                <a:spcAft>
                  <a:spcPts val="0"/>
                </a:spcAft>
                <a:defRPr/>
              </a:pPr>
              <a:t>6/22/2023</a:t>
            </a:fld>
            <a:endParaRPr lang="en-US">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685800" fontAlgn="auto">
              <a:spcBef>
                <a:spcPts val="0"/>
              </a:spcBef>
              <a:spcAft>
                <a:spcPts val="0"/>
              </a:spcAft>
              <a:defRPr/>
            </a:pPr>
            <a:endParaRPr lang="en-US">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a:xfrm>
            <a:off x="6457950" y="4771688"/>
            <a:ext cx="2057400" cy="274097"/>
          </a:xfrm>
          <a:prstGeom prst="rect">
            <a:avLst/>
          </a:prstGeom>
        </p:spPr>
        <p:txBody>
          <a:bodyPr lIns="91428" tIns="45718" rIns="91428" bIns="45718"/>
          <a:lstStyle/>
          <a:p>
            <a:pPr defTabSz="685800" fontAlgn="auto">
              <a:spcBef>
                <a:spcPts val="0"/>
              </a:spcBef>
              <a:spcAft>
                <a:spcPts val="0"/>
              </a:spcAft>
              <a:defRPr/>
            </a:pPr>
            <a:fld id="{4DDC5C52-5206-2944-94A9-4E65DB9D6CFA}" type="slidenum">
              <a:rPr lang="en-US" sz="1350" smtClean="0">
                <a:solidFill>
                  <a:prstClr val="black"/>
                </a:solidFill>
                <a:latin typeface="Calibri"/>
                <a:ea typeface="+mn-ea"/>
                <a:cs typeface="+mn-cs"/>
              </a:rPr>
              <a:pPr defTabSz="685800" fontAlgn="auto">
                <a:spcBef>
                  <a:spcPts val="0"/>
                </a:spcBef>
                <a:spcAft>
                  <a:spcPts val="0"/>
                </a:spcAft>
                <a:defRPr/>
              </a:pPr>
              <a:t>‹#›</a:t>
            </a:fld>
            <a:endParaRPr lang="en-US" sz="1350">
              <a:solidFill>
                <a:prstClr val="black"/>
              </a:solidFill>
              <a:latin typeface="Calibri"/>
              <a:ea typeface="+mn-ea"/>
              <a:cs typeface="+mn-cs"/>
            </a:endParaRPr>
          </a:p>
        </p:txBody>
      </p:sp>
      <p:sp>
        <p:nvSpPr>
          <p:cNvPr id="6" name="Rectangle 5">
            <a:extLst>
              <a:ext uri="{FF2B5EF4-FFF2-40B4-BE49-F238E27FC236}">
                <a16:creationId xmlns:a16="http://schemas.microsoft.com/office/drawing/2014/main" id="{C15D5DC2-7901-4043-A0BE-D5B56E49765D}"/>
              </a:ext>
            </a:extLst>
          </p:cNvPr>
          <p:cNvSpPr/>
          <p:nvPr userDrawn="1"/>
        </p:nvSpPr>
        <p:spPr>
          <a:xfrm>
            <a:off x="8003505" y="0"/>
            <a:ext cx="1140495" cy="5148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Picture 4">
            <a:extLst>
              <a:ext uri="{FF2B5EF4-FFF2-40B4-BE49-F238E27FC236}">
                <a16:creationId xmlns:a16="http://schemas.microsoft.com/office/drawing/2014/main" id="{DD2B94ED-B036-48E1-A000-A10DA85652FA}"/>
              </a:ext>
            </a:extLst>
          </p:cNvPr>
          <p:cNvPicPr>
            <a:picLocks noChangeAspect="1"/>
          </p:cNvPicPr>
          <p:nvPr userDrawn="1"/>
        </p:nvPicPr>
        <p:blipFill rotWithShape="1">
          <a:blip r:embed="rId2"/>
          <a:srcRect l="87165" r="9360"/>
          <a:stretch/>
        </p:blipFill>
        <p:spPr>
          <a:xfrm>
            <a:off x="8826190" y="5358"/>
            <a:ext cx="317810" cy="5142905"/>
          </a:xfrm>
          <a:prstGeom prst="rect">
            <a:avLst/>
          </a:prstGeom>
        </p:spPr>
      </p:pic>
      <p:sp>
        <p:nvSpPr>
          <p:cNvPr id="7" name="Title 1">
            <a:extLst>
              <a:ext uri="{FF2B5EF4-FFF2-40B4-BE49-F238E27FC236}">
                <a16:creationId xmlns:a16="http://schemas.microsoft.com/office/drawing/2014/main" id="{E47297DA-85C7-402A-9CFC-135B8DA731D1}"/>
              </a:ext>
            </a:extLst>
          </p:cNvPr>
          <p:cNvSpPr>
            <a:spLocks noGrp="1"/>
          </p:cNvSpPr>
          <p:nvPr>
            <p:ph type="title"/>
          </p:nvPr>
        </p:nvSpPr>
        <p:spPr>
          <a:xfrm>
            <a:off x="284218" y="177395"/>
            <a:ext cx="7525265" cy="583474"/>
          </a:xfrm>
        </p:spPr>
        <p:txBody>
          <a:bodyPr/>
          <a:lstStyle/>
          <a:p>
            <a:r>
              <a:rPr lang="en-US"/>
              <a:t>Click to edit Master title style</a:t>
            </a:r>
          </a:p>
        </p:txBody>
      </p:sp>
    </p:spTree>
    <p:extLst>
      <p:ext uri="{BB962C8B-B14F-4D97-AF65-F5344CB8AC3E}">
        <p14:creationId xmlns:p14="http://schemas.microsoft.com/office/powerpoint/2010/main" val="420497824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fontAlgn="auto">
              <a:spcBef>
                <a:spcPts val="0"/>
              </a:spcBef>
              <a:spcAft>
                <a:spcPts val="0"/>
              </a:spcAft>
              <a:defRPr/>
            </a:pPr>
            <a:fld id="{63AACB90-F281-3D40-98D8-3852EB5BC334}" type="datetimeFigureOut">
              <a:rPr lang="en-US" smtClean="0">
                <a:solidFill>
                  <a:prstClr val="black">
                    <a:tint val="75000"/>
                  </a:prstClr>
                </a:solidFill>
                <a:latin typeface="Calibri"/>
                <a:ea typeface="+mn-ea"/>
                <a:cs typeface="+mn-cs"/>
              </a:rPr>
              <a:pPr defTabSz="685800" fontAlgn="auto">
                <a:spcBef>
                  <a:spcPts val="0"/>
                </a:spcBef>
                <a:spcAft>
                  <a:spcPts val="0"/>
                </a:spcAft>
                <a:defRPr/>
              </a:pPr>
              <a:t>6/22/2023</a:t>
            </a:fld>
            <a:endParaRPr lang="en-US">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685800" fontAlgn="auto">
              <a:spcBef>
                <a:spcPts val="0"/>
              </a:spcBef>
              <a:spcAft>
                <a:spcPts val="0"/>
              </a:spcAft>
              <a:defRPr/>
            </a:pPr>
            <a:endParaRPr lang="en-US">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a:xfrm>
            <a:off x="6457950" y="4771688"/>
            <a:ext cx="2057400" cy="274097"/>
          </a:xfrm>
          <a:prstGeom prst="rect">
            <a:avLst/>
          </a:prstGeom>
        </p:spPr>
        <p:txBody>
          <a:bodyPr lIns="91428" tIns="45718" rIns="91428" bIns="45718"/>
          <a:lstStyle/>
          <a:p>
            <a:pPr defTabSz="685800" fontAlgn="auto">
              <a:spcBef>
                <a:spcPts val="0"/>
              </a:spcBef>
              <a:spcAft>
                <a:spcPts val="0"/>
              </a:spcAft>
              <a:defRPr/>
            </a:pPr>
            <a:fld id="{4DDC5C52-5206-2944-94A9-4E65DB9D6CFA}" type="slidenum">
              <a:rPr lang="en-US" sz="1350" smtClean="0">
                <a:solidFill>
                  <a:prstClr val="black"/>
                </a:solidFill>
                <a:latin typeface="Calibri"/>
                <a:ea typeface="+mn-ea"/>
                <a:cs typeface="+mn-cs"/>
              </a:rPr>
              <a:pPr defTabSz="685800" fontAlgn="auto">
                <a:spcBef>
                  <a:spcPts val="0"/>
                </a:spcBef>
                <a:spcAft>
                  <a:spcPts val="0"/>
                </a:spcAft>
                <a:defRPr/>
              </a:pPr>
              <a:t>‹#›</a:t>
            </a:fld>
            <a:endParaRPr lang="en-US" sz="1350">
              <a:solidFill>
                <a:prstClr val="black"/>
              </a:solidFill>
              <a:latin typeface="Calibri"/>
              <a:ea typeface="+mn-ea"/>
              <a:cs typeface="+mn-cs"/>
            </a:endParaRPr>
          </a:p>
        </p:txBody>
      </p:sp>
      <p:sp>
        <p:nvSpPr>
          <p:cNvPr id="6" name="Rectangle 5">
            <a:extLst>
              <a:ext uri="{FF2B5EF4-FFF2-40B4-BE49-F238E27FC236}">
                <a16:creationId xmlns:a16="http://schemas.microsoft.com/office/drawing/2014/main" id="{C15D5DC2-7901-4043-A0BE-D5B56E49765D}"/>
              </a:ext>
            </a:extLst>
          </p:cNvPr>
          <p:cNvSpPr/>
          <p:nvPr userDrawn="1"/>
        </p:nvSpPr>
        <p:spPr>
          <a:xfrm>
            <a:off x="8003505" y="0"/>
            <a:ext cx="1140495" cy="5148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Picture 4">
            <a:extLst>
              <a:ext uri="{FF2B5EF4-FFF2-40B4-BE49-F238E27FC236}">
                <a16:creationId xmlns:a16="http://schemas.microsoft.com/office/drawing/2014/main" id="{DD2B94ED-B036-48E1-A000-A10DA85652FA}"/>
              </a:ext>
            </a:extLst>
          </p:cNvPr>
          <p:cNvPicPr>
            <a:picLocks noChangeAspect="1"/>
          </p:cNvPicPr>
          <p:nvPr userDrawn="1"/>
        </p:nvPicPr>
        <p:blipFill rotWithShape="1">
          <a:blip r:embed="rId2"/>
          <a:srcRect l="87165" r="9360"/>
          <a:stretch/>
        </p:blipFill>
        <p:spPr>
          <a:xfrm>
            <a:off x="8826190" y="5358"/>
            <a:ext cx="317810" cy="5142905"/>
          </a:xfrm>
          <a:prstGeom prst="rect">
            <a:avLst/>
          </a:prstGeom>
        </p:spPr>
      </p:pic>
      <p:sp>
        <p:nvSpPr>
          <p:cNvPr id="7" name="Title 1">
            <a:extLst>
              <a:ext uri="{FF2B5EF4-FFF2-40B4-BE49-F238E27FC236}">
                <a16:creationId xmlns:a16="http://schemas.microsoft.com/office/drawing/2014/main" id="{E47297DA-85C7-402A-9CFC-135B8DA731D1}"/>
              </a:ext>
            </a:extLst>
          </p:cNvPr>
          <p:cNvSpPr>
            <a:spLocks noGrp="1"/>
          </p:cNvSpPr>
          <p:nvPr>
            <p:ph type="title"/>
          </p:nvPr>
        </p:nvSpPr>
        <p:spPr>
          <a:xfrm>
            <a:off x="284218" y="177395"/>
            <a:ext cx="7525265" cy="583474"/>
          </a:xfrm>
        </p:spPr>
        <p:txBody>
          <a:bodyPr/>
          <a:lstStyle/>
          <a:p>
            <a:r>
              <a:rPr lang="en-US"/>
              <a:t>Click to edit Master title style</a:t>
            </a:r>
          </a:p>
        </p:txBody>
      </p:sp>
      <p:sp>
        <p:nvSpPr>
          <p:cNvPr id="8" name="Rectangle 7">
            <a:extLst>
              <a:ext uri="{FF2B5EF4-FFF2-40B4-BE49-F238E27FC236}">
                <a16:creationId xmlns:a16="http://schemas.microsoft.com/office/drawing/2014/main" id="{6576D73B-8310-15A2-8128-34FE7123CC62}"/>
              </a:ext>
            </a:extLst>
          </p:cNvPr>
          <p:cNvSpPr/>
          <p:nvPr userDrawn="1"/>
        </p:nvSpPr>
        <p:spPr>
          <a:xfrm>
            <a:off x="1" y="4467850"/>
            <a:ext cx="2222672" cy="680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10116238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fontAlgn="auto">
              <a:spcBef>
                <a:spcPts val="0"/>
              </a:spcBef>
              <a:spcAft>
                <a:spcPts val="0"/>
              </a:spcAft>
              <a:defRPr/>
            </a:pPr>
            <a:fld id="{63AACB90-F281-3D40-98D8-3852EB5BC334}" type="datetimeFigureOut">
              <a:rPr lang="en-US" smtClean="0">
                <a:solidFill>
                  <a:prstClr val="black">
                    <a:tint val="75000"/>
                  </a:prstClr>
                </a:solidFill>
                <a:latin typeface="Calibri"/>
                <a:ea typeface="+mn-ea"/>
                <a:cs typeface="+mn-cs"/>
              </a:rPr>
              <a:pPr defTabSz="685800" fontAlgn="auto">
                <a:spcBef>
                  <a:spcPts val="0"/>
                </a:spcBef>
                <a:spcAft>
                  <a:spcPts val="0"/>
                </a:spcAft>
                <a:defRPr/>
              </a:pPr>
              <a:t>6/22/2023</a:t>
            </a:fld>
            <a:endParaRPr lang="en-US">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685800" fontAlgn="auto">
              <a:spcBef>
                <a:spcPts val="0"/>
              </a:spcBef>
              <a:spcAft>
                <a:spcPts val="0"/>
              </a:spcAft>
              <a:defRPr/>
            </a:pPr>
            <a:endParaRPr lang="en-US">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a:xfrm>
            <a:off x="6457950" y="4771688"/>
            <a:ext cx="2057400" cy="274097"/>
          </a:xfrm>
          <a:prstGeom prst="rect">
            <a:avLst/>
          </a:prstGeom>
        </p:spPr>
        <p:txBody>
          <a:bodyPr lIns="91428" tIns="45718" rIns="91428" bIns="45718"/>
          <a:lstStyle/>
          <a:p>
            <a:pPr defTabSz="685800" fontAlgn="auto">
              <a:spcBef>
                <a:spcPts val="0"/>
              </a:spcBef>
              <a:spcAft>
                <a:spcPts val="0"/>
              </a:spcAft>
              <a:defRPr/>
            </a:pPr>
            <a:fld id="{4DDC5C52-5206-2944-94A9-4E65DB9D6CFA}" type="slidenum">
              <a:rPr lang="en-US" sz="1350" smtClean="0">
                <a:solidFill>
                  <a:prstClr val="black"/>
                </a:solidFill>
                <a:latin typeface="Calibri"/>
                <a:ea typeface="+mn-ea"/>
                <a:cs typeface="+mn-cs"/>
              </a:rPr>
              <a:pPr defTabSz="685800" fontAlgn="auto">
                <a:spcBef>
                  <a:spcPts val="0"/>
                </a:spcBef>
                <a:spcAft>
                  <a:spcPts val="0"/>
                </a:spcAft>
                <a:defRPr/>
              </a:pPr>
              <a:t>‹#›</a:t>
            </a:fld>
            <a:endParaRPr lang="en-US" sz="1350">
              <a:solidFill>
                <a:prstClr val="black"/>
              </a:solidFill>
              <a:latin typeface="Calibri"/>
              <a:ea typeface="+mn-ea"/>
              <a:cs typeface="+mn-cs"/>
            </a:endParaRPr>
          </a:p>
        </p:txBody>
      </p:sp>
    </p:spTree>
    <p:extLst>
      <p:ext uri="{BB962C8B-B14F-4D97-AF65-F5344CB8AC3E}">
        <p14:creationId xmlns:p14="http://schemas.microsoft.com/office/powerpoint/2010/main" val="294123461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3218"/>
            <a:ext cx="2949178" cy="1201261"/>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343219"/>
            <a:ext cx="3922080" cy="405664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4479"/>
            <a:ext cx="2949178" cy="2642156"/>
          </a:xfrm>
        </p:spPr>
        <p:txBody>
          <a:bodyPr/>
          <a:lstStyle>
            <a:lvl1pPr marL="0" indent="0">
              <a:buNone/>
              <a:defRPr sz="1200"/>
            </a:lvl1pPr>
            <a:lvl2pPr marL="342848" indent="0">
              <a:buNone/>
              <a:defRPr sz="1125"/>
            </a:lvl2pPr>
            <a:lvl3pPr marL="685698" indent="0">
              <a:buNone/>
              <a:defRPr sz="900"/>
            </a:lvl3pPr>
            <a:lvl4pPr marL="1028547" indent="0">
              <a:buNone/>
              <a:defRPr sz="825"/>
            </a:lvl4pPr>
            <a:lvl5pPr marL="1371396" indent="0">
              <a:buNone/>
              <a:defRPr sz="825"/>
            </a:lvl5pPr>
            <a:lvl6pPr marL="1714247" indent="0">
              <a:buNone/>
              <a:defRPr sz="825"/>
            </a:lvl6pPr>
            <a:lvl7pPr marL="2057093" indent="0">
              <a:buNone/>
              <a:defRPr sz="825"/>
            </a:lvl7pPr>
            <a:lvl8pPr marL="2399940" indent="0">
              <a:buNone/>
              <a:defRPr sz="825"/>
            </a:lvl8pPr>
            <a:lvl9pPr marL="2742788" indent="0">
              <a:buNone/>
              <a:defRPr sz="82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fontAlgn="auto">
              <a:spcBef>
                <a:spcPts val="0"/>
              </a:spcBef>
              <a:spcAft>
                <a:spcPts val="0"/>
              </a:spcAft>
              <a:defRPr/>
            </a:pPr>
            <a:fld id="{63AACB90-F281-3D40-98D8-3852EB5BC334}" type="datetimeFigureOut">
              <a:rPr lang="en-US" smtClean="0">
                <a:solidFill>
                  <a:prstClr val="black">
                    <a:tint val="75000"/>
                  </a:prstClr>
                </a:solidFill>
                <a:latin typeface="Calibri"/>
                <a:ea typeface="+mn-ea"/>
                <a:cs typeface="+mn-cs"/>
              </a:rPr>
              <a:pPr defTabSz="685800" fontAlgn="auto">
                <a:spcBef>
                  <a:spcPts val="0"/>
                </a:spcBef>
                <a:spcAft>
                  <a:spcPts val="0"/>
                </a:spcAft>
                <a:defRPr/>
              </a:pPr>
              <a:t>6/22/2023</a:t>
            </a:fld>
            <a:endParaRPr lang="en-US">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a:xfrm>
            <a:off x="4380483" y="4771688"/>
            <a:ext cx="2564027" cy="274097"/>
          </a:xfrm>
        </p:spPr>
        <p:txBody>
          <a:bodyPr/>
          <a:lstStyle/>
          <a:p>
            <a:pPr defTabSz="685800" fontAlgn="auto">
              <a:spcBef>
                <a:spcPts val="0"/>
              </a:spcBef>
              <a:spcAft>
                <a:spcPts val="0"/>
              </a:spcAft>
              <a:defRPr/>
            </a:pPr>
            <a:endParaRPr lang="en-US">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a:xfrm>
            <a:off x="7044895" y="4771688"/>
            <a:ext cx="764576" cy="274097"/>
          </a:xfrm>
          <a:prstGeom prst="rect">
            <a:avLst/>
          </a:prstGeom>
        </p:spPr>
        <p:txBody>
          <a:bodyPr lIns="91428" tIns="45718" rIns="91428" bIns="45718"/>
          <a:lstStyle/>
          <a:p>
            <a:pPr defTabSz="685800" fontAlgn="auto">
              <a:spcBef>
                <a:spcPts val="0"/>
              </a:spcBef>
              <a:spcAft>
                <a:spcPts val="0"/>
              </a:spcAft>
              <a:defRPr/>
            </a:pPr>
            <a:fld id="{4DDC5C52-5206-2944-94A9-4E65DB9D6CFA}" type="slidenum">
              <a:rPr lang="en-US" sz="1350" smtClean="0">
                <a:solidFill>
                  <a:prstClr val="black"/>
                </a:solidFill>
                <a:latin typeface="Calibri"/>
                <a:ea typeface="+mn-ea"/>
                <a:cs typeface="+mn-cs"/>
              </a:rPr>
              <a:pPr defTabSz="685800" fontAlgn="auto">
                <a:spcBef>
                  <a:spcPts val="0"/>
                </a:spcBef>
                <a:spcAft>
                  <a:spcPts val="0"/>
                </a:spcAft>
                <a:defRPr/>
              </a:pPr>
              <a:t>‹#›</a:t>
            </a:fld>
            <a:endParaRPr lang="en-US" sz="1350">
              <a:solidFill>
                <a:prstClr val="black"/>
              </a:solidFill>
              <a:latin typeface="Calibri"/>
              <a:ea typeface="+mn-ea"/>
              <a:cs typeface="+mn-cs"/>
            </a:endParaRPr>
          </a:p>
        </p:txBody>
      </p:sp>
    </p:spTree>
    <p:extLst>
      <p:ext uri="{BB962C8B-B14F-4D97-AF65-F5344CB8AC3E}">
        <p14:creationId xmlns:p14="http://schemas.microsoft.com/office/powerpoint/2010/main" val="10838894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3218"/>
            <a:ext cx="2949178" cy="1201261"/>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343219"/>
            <a:ext cx="3922080" cy="4056641"/>
          </a:xfrm>
        </p:spPr>
        <p:txBody>
          <a:bodyPr/>
          <a:lstStyle>
            <a:lvl1pPr marL="0" indent="0">
              <a:buNone/>
              <a:defRPr sz="2400"/>
            </a:lvl1pPr>
            <a:lvl2pPr marL="342848" indent="0">
              <a:buNone/>
              <a:defRPr sz="2100"/>
            </a:lvl2pPr>
            <a:lvl3pPr marL="685698" indent="0">
              <a:buNone/>
              <a:defRPr sz="1800"/>
            </a:lvl3pPr>
            <a:lvl4pPr marL="1028547" indent="0">
              <a:buNone/>
              <a:defRPr sz="1500"/>
            </a:lvl4pPr>
            <a:lvl5pPr marL="1371396" indent="0">
              <a:buNone/>
              <a:defRPr sz="1500"/>
            </a:lvl5pPr>
            <a:lvl6pPr marL="1714247" indent="0">
              <a:buNone/>
              <a:defRPr sz="1500"/>
            </a:lvl6pPr>
            <a:lvl7pPr marL="2057093" indent="0">
              <a:buNone/>
              <a:defRPr sz="1500"/>
            </a:lvl7pPr>
            <a:lvl8pPr marL="2399940" indent="0">
              <a:buNone/>
              <a:defRPr sz="1500"/>
            </a:lvl8pPr>
            <a:lvl9pPr marL="2742788" indent="0">
              <a:buNone/>
              <a:defRPr sz="1500"/>
            </a:lvl9pPr>
          </a:lstStyle>
          <a:p>
            <a:endParaRPr lang="en-US"/>
          </a:p>
        </p:txBody>
      </p:sp>
      <p:sp>
        <p:nvSpPr>
          <p:cNvPr id="4" name="Text Placeholder 3"/>
          <p:cNvSpPr>
            <a:spLocks noGrp="1"/>
          </p:cNvSpPr>
          <p:nvPr>
            <p:ph type="body" sz="half" idx="2"/>
          </p:nvPr>
        </p:nvSpPr>
        <p:spPr>
          <a:xfrm>
            <a:off x="629841" y="1544481"/>
            <a:ext cx="2949178" cy="2861338"/>
          </a:xfrm>
        </p:spPr>
        <p:txBody>
          <a:bodyPr/>
          <a:lstStyle>
            <a:lvl1pPr marL="0" indent="0">
              <a:buNone/>
              <a:defRPr sz="1200"/>
            </a:lvl1pPr>
            <a:lvl2pPr marL="342848" indent="0">
              <a:buNone/>
              <a:defRPr sz="1125"/>
            </a:lvl2pPr>
            <a:lvl3pPr marL="685698" indent="0">
              <a:buNone/>
              <a:defRPr sz="900"/>
            </a:lvl3pPr>
            <a:lvl4pPr marL="1028547" indent="0">
              <a:buNone/>
              <a:defRPr sz="825"/>
            </a:lvl4pPr>
            <a:lvl5pPr marL="1371396" indent="0">
              <a:buNone/>
              <a:defRPr sz="825"/>
            </a:lvl5pPr>
            <a:lvl6pPr marL="1714247" indent="0">
              <a:buNone/>
              <a:defRPr sz="825"/>
            </a:lvl6pPr>
            <a:lvl7pPr marL="2057093" indent="0">
              <a:buNone/>
              <a:defRPr sz="825"/>
            </a:lvl7pPr>
            <a:lvl8pPr marL="2399940" indent="0">
              <a:buNone/>
              <a:defRPr sz="825"/>
            </a:lvl8pPr>
            <a:lvl9pPr marL="2742788" indent="0">
              <a:buNone/>
              <a:defRPr sz="82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fontAlgn="auto">
              <a:spcBef>
                <a:spcPts val="0"/>
              </a:spcBef>
              <a:spcAft>
                <a:spcPts val="0"/>
              </a:spcAft>
              <a:defRPr/>
            </a:pPr>
            <a:fld id="{63AACB90-F281-3D40-98D8-3852EB5BC334}" type="datetimeFigureOut">
              <a:rPr lang="en-US" smtClean="0">
                <a:solidFill>
                  <a:prstClr val="black">
                    <a:tint val="75000"/>
                  </a:prstClr>
                </a:solidFill>
                <a:latin typeface="Calibri"/>
                <a:ea typeface="+mn-ea"/>
                <a:cs typeface="+mn-cs"/>
              </a:rPr>
              <a:pPr defTabSz="685800" fontAlgn="auto">
                <a:spcBef>
                  <a:spcPts val="0"/>
                </a:spcBef>
                <a:spcAft>
                  <a:spcPts val="0"/>
                </a:spcAft>
                <a:defRPr/>
              </a:pPr>
              <a:t>6/22/2023</a:t>
            </a:fld>
            <a:endParaRPr lang="en-US">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a:xfrm>
            <a:off x="4380483" y="4771688"/>
            <a:ext cx="1995617" cy="274097"/>
          </a:xfrm>
        </p:spPr>
        <p:txBody>
          <a:bodyPr/>
          <a:lstStyle/>
          <a:p>
            <a:pPr defTabSz="685800" fontAlgn="auto">
              <a:spcBef>
                <a:spcPts val="0"/>
              </a:spcBef>
              <a:spcAft>
                <a:spcPts val="0"/>
              </a:spcAft>
              <a:defRPr/>
            </a:pPr>
            <a:endParaRPr lang="en-US">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a:xfrm>
            <a:off x="6457952" y="4771688"/>
            <a:ext cx="1351521" cy="274097"/>
          </a:xfrm>
          <a:prstGeom prst="rect">
            <a:avLst/>
          </a:prstGeom>
        </p:spPr>
        <p:txBody>
          <a:bodyPr lIns="91428" tIns="45718" rIns="91428" bIns="45718"/>
          <a:lstStyle/>
          <a:p>
            <a:pPr defTabSz="685800" fontAlgn="auto">
              <a:spcBef>
                <a:spcPts val="0"/>
              </a:spcBef>
              <a:spcAft>
                <a:spcPts val="0"/>
              </a:spcAft>
              <a:defRPr/>
            </a:pPr>
            <a:fld id="{4DDC5C52-5206-2944-94A9-4E65DB9D6CFA}" type="slidenum">
              <a:rPr lang="en-US" sz="1350" smtClean="0">
                <a:solidFill>
                  <a:prstClr val="black"/>
                </a:solidFill>
                <a:latin typeface="Calibri"/>
                <a:ea typeface="+mn-ea"/>
                <a:cs typeface="+mn-cs"/>
              </a:rPr>
              <a:pPr defTabSz="685800" fontAlgn="auto">
                <a:spcBef>
                  <a:spcPts val="0"/>
                </a:spcBef>
                <a:spcAft>
                  <a:spcPts val="0"/>
                </a:spcAft>
                <a:defRPr/>
              </a:pPr>
              <a:t>‹#›</a:t>
            </a:fld>
            <a:endParaRPr lang="en-US" sz="1350">
              <a:solidFill>
                <a:prstClr val="black"/>
              </a:solidFill>
              <a:latin typeface="Calibri"/>
              <a:ea typeface="+mn-ea"/>
              <a:cs typeface="+mn-cs"/>
            </a:endParaRPr>
          </a:p>
        </p:txBody>
      </p:sp>
    </p:spTree>
    <p:extLst>
      <p:ext uri="{BB962C8B-B14F-4D97-AF65-F5344CB8AC3E}">
        <p14:creationId xmlns:p14="http://schemas.microsoft.com/office/powerpoint/2010/main" val="1344039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08224-02DD-9649-921C-A9330E9313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1F162C-132C-B94C-9539-08811C97C1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CCA771-7477-A441-A075-3509A40548A8}"/>
              </a:ext>
            </a:extLst>
          </p:cNvPr>
          <p:cNvSpPr>
            <a:spLocks noGrp="1"/>
          </p:cNvSpPr>
          <p:nvPr>
            <p:ph type="dt" sz="half" idx="10"/>
          </p:nvPr>
        </p:nvSpPr>
        <p:spPr/>
        <p:txBody>
          <a:bodyPr/>
          <a:lstStyle/>
          <a:p>
            <a:fld id="{ABB82A4A-0C8C-E64D-8787-FFC3FC553586}" type="datetimeFigureOut">
              <a:rPr lang="en-US" smtClean="0"/>
              <a:t>6/22/2023</a:t>
            </a:fld>
            <a:endParaRPr lang="en-US"/>
          </a:p>
        </p:txBody>
      </p:sp>
      <p:sp>
        <p:nvSpPr>
          <p:cNvPr id="5" name="Footer Placeholder 4">
            <a:extLst>
              <a:ext uri="{FF2B5EF4-FFF2-40B4-BE49-F238E27FC236}">
                <a16:creationId xmlns:a16="http://schemas.microsoft.com/office/drawing/2014/main" id="{DFB5C6CA-7542-E547-B0D8-68C9DC7141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B08326-55C2-D747-AC8A-3730591AEA93}"/>
              </a:ext>
            </a:extLst>
          </p:cNvPr>
          <p:cNvSpPr>
            <a:spLocks noGrp="1"/>
          </p:cNvSpPr>
          <p:nvPr>
            <p:ph type="sldNum" sz="quarter" idx="12"/>
          </p:nvPr>
        </p:nvSpPr>
        <p:spPr/>
        <p:txBody>
          <a:bodyPr/>
          <a:lstStyle/>
          <a:p>
            <a:fld id="{C1365F36-A598-374F-A2EF-1248DFEF33BF}" type="slidenum">
              <a:rPr lang="en-US" smtClean="0"/>
              <a:t>‹#›</a:t>
            </a:fld>
            <a:endParaRPr lang="en-US"/>
          </a:p>
        </p:txBody>
      </p:sp>
    </p:spTree>
    <p:extLst>
      <p:ext uri="{BB962C8B-B14F-4D97-AF65-F5344CB8AC3E}">
        <p14:creationId xmlns:p14="http://schemas.microsoft.com/office/powerpoint/2010/main" val="37625100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fontAlgn="auto">
              <a:spcBef>
                <a:spcPts val="0"/>
              </a:spcBef>
              <a:spcAft>
                <a:spcPts val="0"/>
              </a:spcAft>
              <a:defRPr/>
            </a:pPr>
            <a:fld id="{63AACB90-F281-3D40-98D8-3852EB5BC334}" type="datetimeFigureOut">
              <a:rPr lang="en-US" smtClean="0">
                <a:solidFill>
                  <a:prstClr val="black">
                    <a:tint val="75000"/>
                  </a:prstClr>
                </a:solidFill>
                <a:latin typeface="Calibri"/>
                <a:ea typeface="+mn-ea"/>
                <a:cs typeface="+mn-cs"/>
              </a:rPr>
              <a:pPr defTabSz="685800" fontAlgn="auto">
                <a:spcBef>
                  <a:spcPts val="0"/>
                </a:spcBef>
                <a:spcAft>
                  <a:spcPts val="0"/>
                </a:spcAft>
                <a:defRPr/>
              </a:pPr>
              <a:t>6/22/2023</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defRPr/>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a:xfrm>
            <a:off x="6457950" y="4771688"/>
            <a:ext cx="2057400" cy="274097"/>
          </a:xfrm>
          <a:prstGeom prst="rect">
            <a:avLst/>
          </a:prstGeom>
        </p:spPr>
        <p:txBody>
          <a:bodyPr lIns="91428" tIns="45718" rIns="91428" bIns="45718"/>
          <a:lstStyle/>
          <a:p>
            <a:pPr defTabSz="685800" fontAlgn="auto">
              <a:spcBef>
                <a:spcPts val="0"/>
              </a:spcBef>
              <a:spcAft>
                <a:spcPts val="0"/>
              </a:spcAft>
              <a:defRPr/>
            </a:pPr>
            <a:fld id="{4DDC5C52-5206-2944-94A9-4E65DB9D6CFA}" type="slidenum">
              <a:rPr lang="en-US" sz="1350" smtClean="0">
                <a:solidFill>
                  <a:prstClr val="black"/>
                </a:solidFill>
                <a:latin typeface="Calibri"/>
                <a:ea typeface="+mn-ea"/>
                <a:cs typeface="+mn-cs"/>
              </a:rPr>
              <a:pPr defTabSz="685800" fontAlgn="auto">
                <a:spcBef>
                  <a:spcPts val="0"/>
                </a:spcBef>
                <a:spcAft>
                  <a:spcPts val="0"/>
                </a:spcAft>
                <a:defRPr/>
              </a:pPr>
              <a:t>‹#›</a:t>
            </a:fld>
            <a:endParaRPr lang="en-US" sz="1350">
              <a:solidFill>
                <a:prstClr val="black"/>
              </a:solidFill>
              <a:latin typeface="Calibri"/>
              <a:ea typeface="+mn-ea"/>
              <a:cs typeface="+mn-cs"/>
            </a:endParaRPr>
          </a:p>
        </p:txBody>
      </p:sp>
    </p:spTree>
    <p:extLst>
      <p:ext uri="{BB962C8B-B14F-4D97-AF65-F5344CB8AC3E}">
        <p14:creationId xmlns:p14="http://schemas.microsoft.com/office/powerpoint/2010/main" val="400639594"/>
      </p:ext>
    </p:extLst>
  </p:cSld>
  <p:clrMapOvr>
    <a:masterClrMapping/>
  </p:clrMapOvr>
  <p:extLst>
    <p:ext uri="{DCECCB84-F9BA-43D5-87BE-67443E8EF086}">
      <p15:sldGuideLst xmlns:p15="http://schemas.microsoft.com/office/powerpoint/2012/main">
        <p15:guide id="1" pos="240">
          <p15:clr>
            <a:srgbClr val="FBAE40"/>
          </p15:clr>
        </p15:guide>
        <p15:guide id="2" orient="horz" pos="576">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defTabSz="685800" fontAlgn="auto">
              <a:spcBef>
                <a:spcPts val="0"/>
              </a:spcBef>
              <a:spcAft>
                <a:spcPts val="0"/>
              </a:spcAft>
              <a:defRPr/>
            </a:pPr>
            <a:fld id="{63AACB90-F281-3D40-98D8-3852EB5BC334}" type="datetimeFigureOut">
              <a:rPr lang="en-US" smtClean="0">
                <a:solidFill>
                  <a:prstClr val="black">
                    <a:tint val="75000"/>
                  </a:prstClr>
                </a:solidFill>
                <a:latin typeface="Calibri"/>
                <a:ea typeface="+mn-ea"/>
                <a:cs typeface="+mn-cs"/>
              </a:rPr>
              <a:pPr defTabSz="685800" fontAlgn="auto">
                <a:spcBef>
                  <a:spcPts val="0"/>
                </a:spcBef>
                <a:spcAft>
                  <a:spcPts val="0"/>
                </a:spcAft>
                <a:defRPr/>
              </a:pPr>
              <a:t>6/22/2023</a:t>
            </a:fld>
            <a:endParaRPr lang="en-US">
              <a:solidFill>
                <a:prstClr val="black">
                  <a:tint val="75000"/>
                </a:prstClr>
              </a:solidFill>
              <a:latin typeface="Calibri"/>
              <a:ea typeface="+mn-ea"/>
              <a:cs typeface="+mn-cs"/>
            </a:endParaRPr>
          </a:p>
        </p:txBody>
      </p:sp>
      <p:sp>
        <p:nvSpPr>
          <p:cNvPr id="6" name="Rectangle 5">
            <a:extLst>
              <a:ext uri="{FF2B5EF4-FFF2-40B4-BE49-F238E27FC236}">
                <a16:creationId xmlns:a16="http://schemas.microsoft.com/office/drawing/2014/main" id="{BDFB7222-89ED-3C42-DDDA-050D6883D145}"/>
              </a:ext>
            </a:extLst>
          </p:cNvPr>
          <p:cNvSpPr/>
          <p:nvPr userDrawn="1"/>
        </p:nvSpPr>
        <p:spPr>
          <a:xfrm>
            <a:off x="0" y="0"/>
            <a:ext cx="9144000" cy="5148263"/>
          </a:xfrm>
          <a:prstGeom prst="rect">
            <a:avLst/>
          </a:prstGeom>
          <a:solidFill>
            <a:srgbClr val="0026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84218" y="177395"/>
            <a:ext cx="7525265" cy="583474"/>
          </a:xfrm>
        </p:spPr>
        <p:txBody>
          <a:bodyPr/>
          <a:lstStyle>
            <a:lvl1pPr>
              <a:defRPr>
                <a:solidFill>
                  <a:schemeClr val="bg1"/>
                </a:solidFill>
              </a:defRPr>
            </a:lvl1pPr>
          </a:lstStyle>
          <a:p>
            <a:r>
              <a:rPr lang="en-US"/>
              <a:t>Click to edit Master title style</a:t>
            </a:r>
          </a:p>
        </p:txBody>
      </p:sp>
      <p:sp>
        <p:nvSpPr>
          <p:cNvPr id="4" name="Footer Placeholder 3"/>
          <p:cNvSpPr>
            <a:spLocks noGrp="1"/>
          </p:cNvSpPr>
          <p:nvPr>
            <p:ph type="ftr" sz="quarter" idx="11"/>
          </p:nvPr>
        </p:nvSpPr>
        <p:spPr/>
        <p:txBody>
          <a:bodyPr/>
          <a:lstStyle/>
          <a:p>
            <a:pPr defTabSz="685800" fontAlgn="auto">
              <a:spcBef>
                <a:spcPts val="0"/>
              </a:spcBef>
              <a:spcAft>
                <a:spcPts val="0"/>
              </a:spcAft>
              <a:defRPr/>
            </a:pPr>
            <a:endParaRPr lang="en-US">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a:xfrm>
            <a:off x="6457950" y="4771688"/>
            <a:ext cx="2057400" cy="274097"/>
          </a:xfrm>
          <a:prstGeom prst="rect">
            <a:avLst/>
          </a:prstGeom>
        </p:spPr>
        <p:txBody>
          <a:bodyPr lIns="91428" tIns="45718" rIns="91428" bIns="45718"/>
          <a:lstStyle/>
          <a:p>
            <a:pPr defTabSz="685800" fontAlgn="auto">
              <a:spcBef>
                <a:spcPts val="0"/>
              </a:spcBef>
              <a:spcAft>
                <a:spcPts val="0"/>
              </a:spcAft>
              <a:defRPr/>
            </a:pPr>
            <a:fld id="{4DDC5C52-5206-2944-94A9-4E65DB9D6CFA}" type="slidenum">
              <a:rPr lang="en-US" sz="1350" smtClean="0">
                <a:solidFill>
                  <a:prstClr val="black"/>
                </a:solidFill>
                <a:latin typeface="Calibri"/>
                <a:ea typeface="+mn-ea"/>
                <a:cs typeface="+mn-cs"/>
              </a:rPr>
              <a:pPr defTabSz="685800" fontAlgn="auto">
                <a:spcBef>
                  <a:spcPts val="0"/>
                </a:spcBef>
                <a:spcAft>
                  <a:spcPts val="0"/>
                </a:spcAft>
                <a:defRPr/>
              </a:pPr>
              <a:t>‹#›</a:t>
            </a:fld>
            <a:endParaRPr lang="en-US" sz="1350">
              <a:solidFill>
                <a:prstClr val="black"/>
              </a:solidFill>
              <a:latin typeface="Calibri"/>
              <a:ea typeface="+mn-ea"/>
              <a:cs typeface="+mn-cs"/>
            </a:endParaRPr>
          </a:p>
        </p:txBody>
      </p:sp>
    </p:spTree>
    <p:extLst>
      <p:ext uri="{BB962C8B-B14F-4D97-AF65-F5344CB8AC3E}">
        <p14:creationId xmlns:p14="http://schemas.microsoft.com/office/powerpoint/2010/main" val="47319512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190735" y="274104"/>
            <a:ext cx="1618736" cy="436291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65672" y="274109"/>
            <a:ext cx="5795319" cy="38630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fontAlgn="auto">
              <a:spcBef>
                <a:spcPts val="0"/>
              </a:spcBef>
              <a:spcAft>
                <a:spcPts val="0"/>
              </a:spcAft>
              <a:defRPr/>
            </a:pPr>
            <a:fld id="{63AACB90-F281-3D40-98D8-3852EB5BC334}" type="datetimeFigureOut">
              <a:rPr lang="en-US" smtClean="0">
                <a:solidFill>
                  <a:prstClr val="black">
                    <a:tint val="75000"/>
                  </a:prstClr>
                </a:solidFill>
                <a:latin typeface="Calibri"/>
                <a:ea typeface="+mn-ea"/>
                <a:cs typeface="+mn-cs"/>
              </a:rPr>
              <a:pPr defTabSz="685800" fontAlgn="auto">
                <a:spcBef>
                  <a:spcPts val="0"/>
                </a:spcBef>
                <a:spcAft>
                  <a:spcPts val="0"/>
                </a:spcAft>
                <a:defRPr/>
              </a:pPr>
              <a:t>6/22/2023</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a:xfrm>
            <a:off x="4411362" y="4771688"/>
            <a:ext cx="2150076" cy="274097"/>
          </a:xfrm>
        </p:spPr>
        <p:txBody>
          <a:bodyPr/>
          <a:lstStyle/>
          <a:p>
            <a:pPr defTabSz="685800" fontAlgn="auto">
              <a:spcBef>
                <a:spcPts val="0"/>
              </a:spcBef>
              <a:spcAft>
                <a:spcPts val="0"/>
              </a:spcAft>
              <a:defRPr/>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a:xfrm>
            <a:off x="6666482" y="4771688"/>
            <a:ext cx="1143001" cy="274097"/>
          </a:xfrm>
          <a:prstGeom prst="rect">
            <a:avLst/>
          </a:prstGeom>
        </p:spPr>
        <p:txBody>
          <a:bodyPr lIns="91428" tIns="45718" rIns="91428" bIns="45718"/>
          <a:lstStyle/>
          <a:p>
            <a:pPr defTabSz="685800" fontAlgn="auto">
              <a:spcBef>
                <a:spcPts val="0"/>
              </a:spcBef>
              <a:spcAft>
                <a:spcPts val="0"/>
              </a:spcAft>
              <a:defRPr/>
            </a:pPr>
            <a:fld id="{4DDC5C52-5206-2944-94A9-4E65DB9D6CFA}" type="slidenum">
              <a:rPr lang="en-US" sz="1350" smtClean="0">
                <a:solidFill>
                  <a:prstClr val="black"/>
                </a:solidFill>
                <a:latin typeface="Calibri"/>
                <a:ea typeface="+mn-ea"/>
                <a:cs typeface="+mn-cs"/>
              </a:rPr>
              <a:pPr defTabSz="685800" fontAlgn="auto">
                <a:spcBef>
                  <a:spcPts val="0"/>
                </a:spcBef>
                <a:spcAft>
                  <a:spcPts val="0"/>
                </a:spcAft>
                <a:defRPr/>
              </a:pPr>
              <a:t>‹#›</a:t>
            </a:fld>
            <a:endParaRPr lang="en-US" sz="1350">
              <a:solidFill>
                <a:prstClr val="black"/>
              </a:solidFill>
              <a:latin typeface="Calibri"/>
              <a:ea typeface="+mn-ea"/>
              <a:cs typeface="+mn-cs"/>
            </a:endParaRPr>
          </a:p>
        </p:txBody>
      </p:sp>
    </p:spTree>
    <p:extLst>
      <p:ext uri="{BB962C8B-B14F-4D97-AF65-F5344CB8AC3E}">
        <p14:creationId xmlns:p14="http://schemas.microsoft.com/office/powerpoint/2010/main" val="359337322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ueJean Platform Function">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defTabSz="685800" fontAlgn="auto">
              <a:spcBef>
                <a:spcPts val="0"/>
              </a:spcBef>
              <a:spcAft>
                <a:spcPts val="0"/>
              </a:spcAft>
              <a:defRPr/>
            </a:pPr>
            <a:fld id="{63AACB90-F281-3D40-98D8-3852EB5BC334}" type="datetimeFigureOut">
              <a:rPr lang="en-US" smtClean="0">
                <a:solidFill>
                  <a:prstClr val="black">
                    <a:tint val="75000"/>
                  </a:prstClr>
                </a:solidFill>
                <a:latin typeface="Calibri"/>
                <a:ea typeface="+mn-ea"/>
                <a:cs typeface="+mn-cs"/>
              </a:rPr>
              <a:pPr defTabSz="685800" fontAlgn="auto">
                <a:spcBef>
                  <a:spcPts val="0"/>
                </a:spcBef>
                <a:spcAft>
                  <a:spcPts val="0"/>
                </a:spcAft>
                <a:defRPr/>
              </a:pPr>
              <a:t>6/22/2023</a:t>
            </a:fld>
            <a:endParaRPr lang="en-US">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685800" fontAlgn="auto">
              <a:spcBef>
                <a:spcPts val="0"/>
              </a:spcBef>
              <a:spcAft>
                <a:spcPts val="0"/>
              </a:spcAft>
              <a:defRPr/>
            </a:pPr>
            <a:endParaRPr lang="en-US">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a:xfrm>
            <a:off x="6457950" y="4771688"/>
            <a:ext cx="2057400" cy="274097"/>
          </a:xfrm>
          <a:prstGeom prst="rect">
            <a:avLst/>
          </a:prstGeom>
        </p:spPr>
        <p:txBody>
          <a:bodyPr lIns="91428" tIns="45718" rIns="91428" bIns="45718"/>
          <a:lstStyle/>
          <a:p>
            <a:pPr defTabSz="685800" fontAlgn="auto">
              <a:spcBef>
                <a:spcPts val="0"/>
              </a:spcBef>
              <a:spcAft>
                <a:spcPts val="0"/>
              </a:spcAft>
              <a:defRPr/>
            </a:pPr>
            <a:fld id="{4DDC5C52-5206-2944-94A9-4E65DB9D6CFA}" type="slidenum">
              <a:rPr lang="en-US" sz="1350" smtClean="0">
                <a:solidFill>
                  <a:prstClr val="black"/>
                </a:solidFill>
                <a:latin typeface="Calibri"/>
                <a:ea typeface="+mn-ea"/>
                <a:cs typeface="+mn-cs"/>
              </a:rPr>
              <a:pPr defTabSz="685800" fontAlgn="auto">
                <a:spcBef>
                  <a:spcPts val="0"/>
                </a:spcBef>
                <a:spcAft>
                  <a:spcPts val="0"/>
                </a:spcAft>
                <a:defRPr/>
              </a:pPr>
              <a:t>‹#›</a:t>
            </a:fld>
            <a:endParaRPr lang="en-US" sz="1350">
              <a:solidFill>
                <a:prstClr val="black"/>
              </a:solidFill>
              <a:latin typeface="Calibri"/>
              <a:ea typeface="+mn-ea"/>
              <a:cs typeface="+mn-cs"/>
            </a:endParaRPr>
          </a:p>
        </p:txBody>
      </p:sp>
      <p:graphicFrame>
        <p:nvGraphicFramePr>
          <p:cNvPr id="6" name="Diagram 5">
            <a:extLst>
              <a:ext uri="{FF2B5EF4-FFF2-40B4-BE49-F238E27FC236}">
                <a16:creationId xmlns:a16="http://schemas.microsoft.com/office/drawing/2014/main" id="{F6C255AC-A036-459D-A423-C1FF5A98B572}"/>
              </a:ext>
            </a:extLst>
          </p:cNvPr>
          <p:cNvGraphicFramePr/>
          <p:nvPr userDrawn="1">
            <p:extLst>
              <p:ext uri="{D42A27DB-BD31-4B8C-83A1-F6EECF244321}">
                <p14:modId xmlns:p14="http://schemas.microsoft.com/office/powerpoint/2010/main" val="4014609846"/>
              </p:ext>
            </p:extLst>
          </p:nvPr>
        </p:nvGraphicFramePr>
        <p:xfrm>
          <a:off x="998481" y="879343"/>
          <a:ext cx="6038023" cy="39171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77F65E51-36D8-42D1-9100-7C4C2553051A}"/>
              </a:ext>
            </a:extLst>
          </p:cNvPr>
          <p:cNvSpPr txBox="1"/>
          <p:nvPr userDrawn="1"/>
        </p:nvSpPr>
        <p:spPr>
          <a:xfrm>
            <a:off x="297456" y="237278"/>
            <a:ext cx="2644277"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Platform Functions</a:t>
            </a:r>
          </a:p>
        </p:txBody>
      </p:sp>
    </p:spTree>
    <p:extLst>
      <p:ext uri="{BB962C8B-B14F-4D97-AF65-F5344CB8AC3E}">
        <p14:creationId xmlns:p14="http://schemas.microsoft.com/office/powerpoint/2010/main" val="121981631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ueJean Display Adjustmen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defTabSz="685800" fontAlgn="auto">
              <a:spcBef>
                <a:spcPts val="0"/>
              </a:spcBef>
              <a:spcAft>
                <a:spcPts val="0"/>
              </a:spcAft>
              <a:defRPr/>
            </a:pPr>
            <a:fld id="{63AACB90-F281-3D40-98D8-3852EB5BC334}" type="datetimeFigureOut">
              <a:rPr lang="en-US" smtClean="0">
                <a:solidFill>
                  <a:prstClr val="black">
                    <a:tint val="75000"/>
                  </a:prstClr>
                </a:solidFill>
                <a:latin typeface="Calibri"/>
                <a:ea typeface="+mn-ea"/>
                <a:cs typeface="+mn-cs"/>
              </a:rPr>
              <a:pPr defTabSz="685800" fontAlgn="auto">
                <a:spcBef>
                  <a:spcPts val="0"/>
                </a:spcBef>
                <a:spcAft>
                  <a:spcPts val="0"/>
                </a:spcAft>
                <a:defRPr/>
              </a:pPr>
              <a:t>6/22/2023</a:t>
            </a:fld>
            <a:endParaRPr lang="en-US">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685800" fontAlgn="auto">
              <a:spcBef>
                <a:spcPts val="0"/>
              </a:spcBef>
              <a:spcAft>
                <a:spcPts val="0"/>
              </a:spcAft>
              <a:defRPr/>
            </a:pPr>
            <a:endParaRPr lang="en-US">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a:xfrm>
            <a:off x="6457950" y="4771688"/>
            <a:ext cx="2057400" cy="274097"/>
          </a:xfrm>
          <a:prstGeom prst="rect">
            <a:avLst/>
          </a:prstGeom>
        </p:spPr>
        <p:txBody>
          <a:bodyPr lIns="91428" tIns="45718" rIns="91428" bIns="45718"/>
          <a:lstStyle/>
          <a:p>
            <a:pPr defTabSz="685800" fontAlgn="auto">
              <a:spcBef>
                <a:spcPts val="0"/>
              </a:spcBef>
              <a:spcAft>
                <a:spcPts val="0"/>
              </a:spcAft>
              <a:defRPr/>
            </a:pPr>
            <a:fld id="{4DDC5C52-5206-2944-94A9-4E65DB9D6CFA}" type="slidenum">
              <a:rPr lang="en-US" sz="1350" smtClean="0">
                <a:solidFill>
                  <a:prstClr val="black"/>
                </a:solidFill>
                <a:latin typeface="Calibri"/>
                <a:ea typeface="+mn-ea"/>
                <a:cs typeface="+mn-cs"/>
              </a:rPr>
              <a:pPr defTabSz="685800" fontAlgn="auto">
                <a:spcBef>
                  <a:spcPts val="0"/>
                </a:spcBef>
                <a:spcAft>
                  <a:spcPts val="0"/>
                </a:spcAft>
                <a:defRPr/>
              </a:pPr>
              <a:t>‹#›</a:t>
            </a:fld>
            <a:endParaRPr lang="en-US" sz="1350">
              <a:solidFill>
                <a:prstClr val="black"/>
              </a:solidFill>
              <a:latin typeface="Calibri"/>
              <a:ea typeface="+mn-ea"/>
              <a:cs typeface="+mn-cs"/>
            </a:endParaRPr>
          </a:p>
        </p:txBody>
      </p:sp>
      <p:sp>
        <p:nvSpPr>
          <p:cNvPr id="7" name="TextBox 6">
            <a:extLst>
              <a:ext uri="{FF2B5EF4-FFF2-40B4-BE49-F238E27FC236}">
                <a16:creationId xmlns:a16="http://schemas.microsoft.com/office/drawing/2014/main" id="{77F65E51-36D8-42D1-9100-7C4C2553051A}"/>
              </a:ext>
            </a:extLst>
          </p:cNvPr>
          <p:cNvSpPr txBox="1"/>
          <p:nvPr userDrawn="1"/>
        </p:nvSpPr>
        <p:spPr>
          <a:xfrm>
            <a:off x="297456" y="237278"/>
            <a:ext cx="2644277" cy="73866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Display Adjustment</a:t>
            </a:r>
          </a:p>
        </p:txBody>
      </p:sp>
      <p:sp>
        <p:nvSpPr>
          <p:cNvPr id="8" name="Rectangle 7">
            <a:extLst>
              <a:ext uri="{FF2B5EF4-FFF2-40B4-BE49-F238E27FC236}">
                <a16:creationId xmlns:a16="http://schemas.microsoft.com/office/drawing/2014/main" id="{7541C761-0699-407B-889A-68F448BE1112}"/>
              </a:ext>
            </a:extLst>
          </p:cNvPr>
          <p:cNvSpPr/>
          <p:nvPr userDrawn="1"/>
        </p:nvSpPr>
        <p:spPr bwMode="auto">
          <a:xfrm>
            <a:off x="1274571" y="1743345"/>
            <a:ext cx="2975080" cy="1740206"/>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2700" b="1" i="1" u="none" strike="noStrike" kern="1200" cap="none" spc="0" normalizeH="0" baseline="0" noProof="0">
              <a:ln>
                <a:noFill/>
              </a:ln>
              <a:solidFill>
                <a:srgbClr val="000000"/>
              </a:solidFill>
              <a:effectLst/>
              <a:uLnTx/>
              <a:uFillTx/>
              <a:latin typeface="Times New Roman" pitchFamily="18" charset="0"/>
              <a:ea typeface="ＭＳ Ｐゴシック" panose="020B0600070205080204" pitchFamily="34" charset="-128"/>
              <a:cs typeface="+mn-cs"/>
            </a:endParaRPr>
          </a:p>
        </p:txBody>
      </p:sp>
      <p:pic>
        <p:nvPicPr>
          <p:cNvPr id="9" name="Picture 8" descr="A screen shot of a computer&#10;&#10;Description automatically generated">
            <a:extLst>
              <a:ext uri="{FF2B5EF4-FFF2-40B4-BE49-F238E27FC236}">
                <a16:creationId xmlns:a16="http://schemas.microsoft.com/office/drawing/2014/main" id="{9B73AD9D-9FE8-459D-91C1-87B8783135C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26717" y="1484815"/>
            <a:ext cx="4085390" cy="3029017"/>
          </a:xfrm>
          <a:prstGeom prst="rect">
            <a:avLst/>
          </a:prstGeom>
        </p:spPr>
      </p:pic>
      <p:sp>
        <p:nvSpPr>
          <p:cNvPr id="10" name="Content Placeholder 2">
            <a:extLst>
              <a:ext uri="{FF2B5EF4-FFF2-40B4-BE49-F238E27FC236}">
                <a16:creationId xmlns:a16="http://schemas.microsoft.com/office/drawing/2014/main" id="{E7CD1A0E-3A22-4A0F-8124-884B85F9380A}"/>
              </a:ext>
            </a:extLst>
          </p:cNvPr>
          <p:cNvSpPr txBox="1">
            <a:spLocks/>
          </p:cNvSpPr>
          <p:nvPr userDrawn="1"/>
        </p:nvSpPr>
        <p:spPr>
          <a:xfrm>
            <a:off x="1248854" y="944326"/>
            <a:ext cx="6186194" cy="705199"/>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anose="020B0600070205080204" pitchFamily="34" charset="-128"/>
                <a:cs typeface="ＭＳ Ｐゴシック" panose="020B0600070205080204"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anose="020B0600070205080204" pitchFamily="34" charset="-128"/>
                <a:cs typeface="ＭＳ Ｐゴシック"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anose="020B0600070205080204" pitchFamily="34" charset="-128"/>
                <a:cs typeface="ＭＳ Ｐゴシック"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anose="020B0600070205080204" pitchFamily="34" charset="-128"/>
                <a:cs typeface="ＭＳ Ｐゴシック"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anose="020B0600070205080204" pitchFamily="34" charset="-128"/>
                <a:cs typeface="ＭＳ Ｐゴシック" panose="020B0600070205080204"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685800" rtl="0" eaLnBrk="0" fontAlgn="base" latinLnBrk="0" hangingPunct="0">
              <a:lnSpc>
                <a:spcPct val="100000"/>
              </a:lnSpc>
              <a:spcBef>
                <a:spcPct val="20000"/>
              </a:spcBef>
              <a:spcAft>
                <a:spcPct val="0"/>
              </a:spcAft>
              <a:buClrTx/>
              <a:buSzTx/>
              <a:buFontTx/>
              <a:buNone/>
              <a:tabLst/>
              <a:defRPr/>
            </a:pPr>
            <a:r>
              <a:rPr kumimoji="0" lang="en-US" sz="1350" b="0" i="0" u="none" strike="noStrike" kern="0" cap="none" spc="0" normalizeH="0" baseline="0" noProof="0">
                <a:ln>
                  <a:noFill/>
                </a:ln>
                <a:solidFill>
                  <a:srgbClr val="2B3E61"/>
                </a:solidFill>
                <a:effectLst/>
                <a:uLnTx/>
                <a:uFillTx/>
                <a:latin typeface="Arial"/>
                <a:ea typeface="ＭＳ Ｐゴシック" panose="020B0600070205080204" pitchFamily="34" charset="-128"/>
              </a:rPr>
              <a:t>To change how slides and other attendees appear on your screen, hover your mouse over the bottom of the interface window and adjust using the slider. </a:t>
            </a:r>
          </a:p>
        </p:txBody>
      </p:sp>
      <p:pic>
        <p:nvPicPr>
          <p:cNvPr id="11" name="Picture 10">
            <a:extLst>
              <a:ext uri="{FF2B5EF4-FFF2-40B4-BE49-F238E27FC236}">
                <a16:creationId xmlns:a16="http://schemas.microsoft.com/office/drawing/2014/main" id="{470907ED-DC23-47B9-9D8D-301F510E7D45}"/>
              </a:ext>
            </a:extLst>
          </p:cNvPr>
          <p:cNvPicPr>
            <a:picLocks noChangeAspect="1"/>
          </p:cNvPicPr>
          <p:nvPr userDrawn="1"/>
        </p:nvPicPr>
        <p:blipFill rotWithShape="1">
          <a:blip r:embed="rId3"/>
          <a:srcRect l="65866" t="81694" r="24572" b="14265"/>
          <a:stretch/>
        </p:blipFill>
        <p:spPr>
          <a:xfrm>
            <a:off x="4514176" y="3409119"/>
            <a:ext cx="3056203" cy="363574"/>
          </a:xfrm>
          <a:prstGeom prst="rect">
            <a:avLst/>
          </a:prstGeom>
        </p:spPr>
      </p:pic>
      <p:grpSp>
        <p:nvGrpSpPr>
          <p:cNvPr id="12" name="Group 11">
            <a:extLst>
              <a:ext uri="{FF2B5EF4-FFF2-40B4-BE49-F238E27FC236}">
                <a16:creationId xmlns:a16="http://schemas.microsoft.com/office/drawing/2014/main" id="{133E7937-5BAB-4B64-9107-CA025C8D122E}"/>
              </a:ext>
            </a:extLst>
          </p:cNvPr>
          <p:cNvGrpSpPr/>
          <p:nvPr userDrawn="1"/>
        </p:nvGrpSpPr>
        <p:grpSpPr>
          <a:xfrm>
            <a:off x="1526452" y="1790291"/>
            <a:ext cx="4604831" cy="1597298"/>
            <a:chOff x="1067330" y="2928596"/>
            <a:chExt cx="5164305" cy="1789708"/>
          </a:xfrm>
        </p:grpSpPr>
        <p:pic>
          <p:nvPicPr>
            <p:cNvPr id="13" name="Picture 12">
              <a:extLst>
                <a:ext uri="{FF2B5EF4-FFF2-40B4-BE49-F238E27FC236}">
                  <a16:creationId xmlns:a16="http://schemas.microsoft.com/office/drawing/2014/main" id="{2B898119-C9B4-429F-AEA7-39E330BFE62A}"/>
                </a:ext>
              </a:extLst>
            </p:cNvPr>
            <p:cNvPicPr>
              <a:picLocks noChangeAspect="1"/>
            </p:cNvPicPr>
            <p:nvPr/>
          </p:nvPicPr>
          <p:blipFill>
            <a:blip r:embed="rId4"/>
            <a:stretch>
              <a:fillRect/>
            </a:stretch>
          </p:blipFill>
          <p:spPr>
            <a:xfrm>
              <a:off x="1067330" y="2928596"/>
              <a:ext cx="2789652" cy="1789708"/>
            </a:xfrm>
            <a:prstGeom prst="rect">
              <a:avLst/>
            </a:prstGeom>
          </p:spPr>
        </p:pic>
        <p:cxnSp>
          <p:nvCxnSpPr>
            <p:cNvPr id="14" name="Straight Arrow Connector 13">
              <a:extLst>
                <a:ext uri="{FF2B5EF4-FFF2-40B4-BE49-F238E27FC236}">
                  <a16:creationId xmlns:a16="http://schemas.microsoft.com/office/drawing/2014/main" id="{7C7BB60A-3B9F-4298-AFE9-3C968584BACA}"/>
                </a:ext>
              </a:extLst>
            </p:cNvPr>
            <p:cNvCxnSpPr>
              <a:cxnSpLocks/>
            </p:cNvCxnSpPr>
            <p:nvPr/>
          </p:nvCxnSpPr>
          <p:spPr bwMode="auto">
            <a:xfrm>
              <a:off x="3063240" y="4581145"/>
              <a:ext cx="3168395" cy="2059"/>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5" name="Rectangle 14">
              <a:extLst>
                <a:ext uri="{FF2B5EF4-FFF2-40B4-BE49-F238E27FC236}">
                  <a16:creationId xmlns:a16="http://schemas.microsoft.com/office/drawing/2014/main" id="{E9D32816-53E9-4FB5-BB78-0E707D13E979}"/>
                </a:ext>
              </a:extLst>
            </p:cNvPr>
            <p:cNvSpPr/>
            <p:nvPr/>
          </p:nvSpPr>
          <p:spPr bwMode="auto">
            <a:xfrm>
              <a:off x="1684610" y="3756752"/>
              <a:ext cx="698706" cy="348867"/>
            </a:xfrm>
            <a:prstGeom prst="rect">
              <a:avLst/>
            </a:prstGeom>
            <a:solidFill>
              <a:srgbClr val="E6E6E6">
                <a:alpha val="85098"/>
              </a:srgbClr>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2700" b="1" i="1" u="none" strike="noStrike" kern="1200" cap="none" spc="0" normalizeH="0" baseline="0" noProof="0">
                <a:ln>
                  <a:noFill/>
                </a:ln>
                <a:solidFill>
                  <a:srgbClr val="000000"/>
                </a:solidFill>
                <a:effectLst/>
                <a:uLnTx/>
                <a:uFillTx/>
                <a:latin typeface="Times New Roman" pitchFamily="18" charset="0"/>
                <a:ea typeface="ＭＳ Ｐゴシック" panose="020B0600070205080204" pitchFamily="34" charset="-128"/>
                <a:cs typeface="+mn-cs"/>
              </a:endParaRPr>
            </a:p>
          </p:txBody>
        </p:sp>
        <p:sp>
          <p:nvSpPr>
            <p:cNvPr id="16" name="Rectangle 15">
              <a:extLst>
                <a:ext uri="{FF2B5EF4-FFF2-40B4-BE49-F238E27FC236}">
                  <a16:creationId xmlns:a16="http://schemas.microsoft.com/office/drawing/2014/main" id="{DEDDB6F1-7573-4384-B7D6-893B7AC02757}"/>
                </a:ext>
              </a:extLst>
            </p:cNvPr>
            <p:cNvSpPr/>
            <p:nvPr/>
          </p:nvSpPr>
          <p:spPr bwMode="auto">
            <a:xfrm>
              <a:off x="2451325" y="3751605"/>
              <a:ext cx="692150" cy="354014"/>
            </a:xfrm>
            <a:prstGeom prst="rect">
              <a:avLst/>
            </a:prstGeom>
            <a:solidFill>
              <a:srgbClr val="E6E6E6">
                <a:alpha val="85098"/>
              </a:srgbClr>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2700" b="1" i="1" u="none" strike="noStrike" kern="1200" cap="none" spc="0" normalizeH="0" baseline="0" noProof="0">
                <a:ln>
                  <a:noFill/>
                </a:ln>
                <a:solidFill>
                  <a:srgbClr val="000000"/>
                </a:solidFill>
                <a:effectLst/>
                <a:uLnTx/>
                <a:uFillTx/>
                <a:latin typeface="Times New Roman" pitchFamily="18" charset="0"/>
                <a:ea typeface="ＭＳ Ｐゴシック" panose="020B0600070205080204" pitchFamily="34" charset="-128"/>
                <a:cs typeface="+mn-cs"/>
              </a:endParaRPr>
            </a:p>
          </p:txBody>
        </p:sp>
        <p:sp>
          <p:nvSpPr>
            <p:cNvPr id="17" name="Rectangle 16">
              <a:extLst>
                <a:ext uri="{FF2B5EF4-FFF2-40B4-BE49-F238E27FC236}">
                  <a16:creationId xmlns:a16="http://schemas.microsoft.com/office/drawing/2014/main" id="{BF97E57E-5261-419B-8B2D-52E28CBC76BE}"/>
                </a:ext>
              </a:extLst>
            </p:cNvPr>
            <p:cNvSpPr/>
            <p:nvPr/>
          </p:nvSpPr>
          <p:spPr bwMode="auto">
            <a:xfrm>
              <a:off x="2451325" y="4187304"/>
              <a:ext cx="708620" cy="311250"/>
            </a:xfrm>
            <a:prstGeom prst="rect">
              <a:avLst/>
            </a:prstGeom>
            <a:solidFill>
              <a:srgbClr val="E6E6E6">
                <a:alpha val="85098"/>
              </a:srgbClr>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2700" b="1" i="1" u="none" strike="noStrike" kern="1200" cap="none" spc="0" normalizeH="0" baseline="0" noProof="0">
                <a:ln>
                  <a:noFill/>
                </a:ln>
                <a:solidFill>
                  <a:srgbClr val="000000"/>
                </a:solidFill>
                <a:effectLst/>
                <a:uLnTx/>
                <a:uFillTx/>
                <a:latin typeface="Times New Roman" pitchFamily="18" charset="0"/>
                <a:ea typeface="ＭＳ Ｐゴシック" panose="020B0600070205080204" pitchFamily="34" charset="-128"/>
                <a:cs typeface="+mn-cs"/>
              </a:endParaRPr>
            </a:p>
          </p:txBody>
        </p:sp>
        <p:sp>
          <p:nvSpPr>
            <p:cNvPr id="18" name="Rectangle 17">
              <a:extLst>
                <a:ext uri="{FF2B5EF4-FFF2-40B4-BE49-F238E27FC236}">
                  <a16:creationId xmlns:a16="http://schemas.microsoft.com/office/drawing/2014/main" id="{2A0ABE81-1E42-40A7-87EA-DF1E323D3E3C}"/>
                </a:ext>
              </a:extLst>
            </p:cNvPr>
            <p:cNvSpPr/>
            <p:nvPr/>
          </p:nvSpPr>
          <p:spPr bwMode="auto">
            <a:xfrm>
              <a:off x="1684610" y="4179065"/>
              <a:ext cx="692150" cy="338770"/>
            </a:xfrm>
            <a:prstGeom prst="rect">
              <a:avLst/>
            </a:prstGeom>
            <a:solidFill>
              <a:srgbClr val="E6E6E6">
                <a:alpha val="85098"/>
              </a:srgbClr>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2700" b="1" i="1" u="none" strike="noStrike" kern="1200" cap="none" spc="0" normalizeH="0" baseline="0" noProof="0">
                <a:ln>
                  <a:noFill/>
                </a:ln>
                <a:solidFill>
                  <a:srgbClr val="000000"/>
                </a:solidFill>
                <a:effectLst/>
                <a:uLnTx/>
                <a:uFillTx/>
                <a:latin typeface="Times New Roman" pitchFamily="18" charset="0"/>
                <a:ea typeface="ＭＳ Ｐゴシック" panose="020B0600070205080204" pitchFamily="34" charset="-128"/>
                <a:cs typeface="+mn-cs"/>
              </a:endParaRPr>
            </a:p>
          </p:txBody>
        </p:sp>
        <p:sp>
          <p:nvSpPr>
            <p:cNvPr id="19" name="Rectangle 18">
              <a:extLst>
                <a:ext uri="{FF2B5EF4-FFF2-40B4-BE49-F238E27FC236}">
                  <a16:creationId xmlns:a16="http://schemas.microsoft.com/office/drawing/2014/main" id="{C307FA5F-A33F-4D14-97B5-0122EF5D320D}"/>
                </a:ext>
              </a:extLst>
            </p:cNvPr>
            <p:cNvSpPr/>
            <p:nvPr/>
          </p:nvSpPr>
          <p:spPr bwMode="auto">
            <a:xfrm>
              <a:off x="1684610" y="4115777"/>
              <a:ext cx="274320" cy="27432"/>
            </a:xfrm>
            <a:prstGeom prst="rect">
              <a:avLst/>
            </a:prstGeom>
            <a:solidFill>
              <a:schemeClr val="tx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2700" b="1" i="1" u="none" strike="noStrike" kern="1200" cap="none" spc="0" normalizeH="0" baseline="0" noProof="0">
                <a:ln>
                  <a:noFill/>
                </a:ln>
                <a:solidFill>
                  <a:srgbClr val="000000"/>
                </a:solidFill>
                <a:effectLst/>
                <a:uLnTx/>
                <a:uFillTx/>
                <a:latin typeface="Times New Roman" pitchFamily="18" charset="0"/>
                <a:ea typeface="ＭＳ Ｐゴシック" panose="020B0600070205080204" pitchFamily="34" charset="-128"/>
                <a:cs typeface="+mn-cs"/>
              </a:endParaRPr>
            </a:p>
          </p:txBody>
        </p:sp>
        <p:sp>
          <p:nvSpPr>
            <p:cNvPr id="20" name="Rectangle 19">
              <a:extLst>
                <a:ext uri="{FF2B5EF4-FFF2-40B4-BE49-F238E27FC236}">
                  <a16:creationId xmlns:a16="http://schemas.microsoft.com/office/drawing/2014/main" id="{7E4F9B89-A6A1-4398-93D1-1CBCBC4AEEFC}"/>
                </a:ext>
              </a:extLst>
            </p:cNvPr>
            <p:cNvSpPr/>
            <p:nvPr/>
          </p:nvSpPr>
          <p:spPr bwMode="auto">
            <a:xfrm>
              <a:off x="2446588" y="4118764"/>
              <a:ext cx="274320" cy="45720"/>
            </a:xfrm>
            <a:prstGeom prst="rect">
              <a:avLst/>
            </a:prstGeom>
            <a:solidFill>
              <a:schemeClr val="tx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2700" b="1" i="1" u="none" strike="noStrike" kern="1200" cap="none" spc="0" normalizeH="0" baseline="0" noProof="0">
                <a:ln>
                  <a:noFill/>
                </a:ln>
                <a:solidFill>
                  <a:srgbClr val="000000"/>
                </a:solidFill>
                <a:effectLst/>
                <a:uLnTx/>
                <a:uFillTx/>
                <a:latin typeface="Times New Roman" pitchFamily="18" charset="0"/>
                <a:ea typeface="ＭＳ Ｐゴシック" panose="020B0600070205080204" pitchFamily="34" charset="-128"/>
                <a:cs typeface="+mn-cs"/>
              </a:endParaRPr>
            </a:p>
          </p:txBody>
        </p:sp>
        <p:sp>
          <p:nvSpPr>
            <p:cNvPr id="21" name="Oval 20">
              <a:extLst>
                <a:ext uri="{FF2B5EF4-FFF2-40B4-BE49-F238E27FC236}">
                  <a16:creationId xmlns:a16="http://schemas.microsoft.com/office/drawing/2014/main" id="{31A8F7F6-BFAB-475B-B0CB-5C68092197E0}"/>
                </a:ext>
              </a:extLst>
            </p:cNvPr>
            <p:cNvSpPr/>
            <p:nvPr/>
          </p:nvSpPr>
          <p:spPr bwMode="auto">
            <a:xfrm>
              <a:off x="1920240" y="4480245"/>
              <a:ext cx="1078992" cy="192339"/>
            </a:xfrm>
            <a:prstGeom prst="ellipse">
              <a:avLst/>
            </a:prstGeom>
            <a:no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2700" b="1" i="1" u="none" strike="noStrike" kern="1200" cap="none" spc="0" normalizeH="0" baseline="0" noProof="0">
                <a:ln>
                  <a:noFill/>
                </a:ln>
                <a:solidFill>
                  <a:srgbClr val="000000"/>
                </a:solidFill>
                <a:effectLst/>
                <a:uLnTx/>
                <a:uFillTx/>
                <a:latin typeface="Times New Roman" pitchFamily="18" charset="0"/>
                <a:ea typeface="ＭＳ Ｐゴシック" panose="020B0600070205080204" pitchFamily="34" charset="-128"/>
                <a:cs typeface="+mn-cs"/>
              </a:endParaRPr>
            </a:p>
          </p:txBody>
        </p:sp>
      </p:grpSp>
    </p:spTree>
    <p:extLst>
      <p:ext uri="{BB962C8B-B14F-4D97-AF65-F5344CB8AC3E}">
        <p14:creationId xmlns:p14="http://schemas.microsoft.com/office/powerpoint/2010/main" val="23392807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ueJeans Pollin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defTabSz="685800" fontAlgn="auto">
              <a:spcBef>
                <a:spcPts val="0"/>
              </a:spcBef>
              <a:spcAft>
                <a:spcPts val="0"/>
              </a:spcAft>
              <a:defRPr/>
            </a:pPr>
            <a:fld id="{63AACB90-F281-3D40-98D8-3852EB5BC334}" type="datetimeFigureOut">
              <a:rPr lang="en-US" smtClean="0">
                <a:solidFill>
                  <a:prstClr val="black">
                    <a:tint val="75000"/>
                  </a:prstClr>
                </a:solidFill>
                <a:latin typeface="Calibri"/>
                <a:ea typeface="+mn-ea"/>
                <a:cs typeface="+mn-cs"/>
              </a:rPr>
              <a:pPr defTabSz="685800" fontAlgn="auto">
                <a:spcBef>
                  <a:spcPts val="0"/>
                </a:spcBef>
                <a:spcAft>
                  <a:spcPts val="0"/>
                </a:spcAft>
                <a:defRPr/>
              </a:pPr>
              <a:t>6/22/2023</a:t>
            </a:fld>
            <a:endParaRPr lang="en-US">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685800" fontAlgn="auto">
              <a:spcBef>
                <a:spcPts val="0"/>
              </a:spcBef>
              <a:spcAft>
                <a:spcPts val="0"/>
              </a:spcAft>
              <a:defRPr/>
            </a:pPr>
            <a:endParaRPr lang="en-US">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a:xfrm>
            <a:off x="6457950" y="4771688"/>
            <a:ext cx="2057400" cy="274097"/>
          </a:xfrm>
          <a:prstGeom prst="rect">
            <a:avLst/>
          </a:prstGeom>
        </p:spPr>
        <p:txBody>
          <a:bodyPr lIns="91428" tIns="45718" rIns="91428" bIns="45718"/>
          <a:lstStyle/>
          <a:p>
            <a:pPr defTabSz="685800" fontAlgn="auto">
              <a:spcBef>
                <a:spcPts val="0"/>
              </a:spcBef>
              <a:spcAft>
                <a:spcPts val="0"/>
              </a:spcAft>
              <a:defRPr/>
            </a:pPr>
            <a:fld id="{4DDC5C52-5206-2944-94A9-4E65DB9D6CFA}" type="slidenum">
              <a:rPr lang="en-US" sz="1350" smtClean="0">
                <a:solidFill>
                  <a:prstClr val="black"/>
                </a:solidFill>
                <a:latin typeface="Calibri"/>
                <a:ea typeface="+mn-ea"/>
                <a:cs typeface="+mn-cs"/>
              </a:rPr>
              <a:pPr defTabSz="685800" fontAlgn="auto">
                <a:spcBef>
                  <a:spcPts val="0"/>
                </a:spcBef>
                <a:spcAft>
                  <a:spcPts val="0"/>
                </a:spcAft>
                <a:defRPr/>
              </a:pPr>
              <a:t>‹#›</a:t>
            </a:fld>
            <a:endParaRPr lang="en-US" sz="1350">
              <a:solidFill>
                <a:prstClr val="black"/>
              </a:solidFill>
              <a:latin typeface="Calibri"/>
              <a:ea typeface="+mn-ea"/>
              <a:cs typeface="+mn-cs"/>
            </a:endParaRPr>
          </a:p>
        </p:txBody>
      </p:sp>
      <p:sp>
        <p:nvSpPr>
          <p:cNvPr id="7" name="TextBox 6">
            <a:extLst>
              <a:ext uri="{FF2B5EF4-FFF2-40B4-BE49-F238E27FC236}">
                <a16:creationId xmlns:a16="http://schemas.microsoft.com/office/drawing/2014/main" id="{77F65E51-36D8-42D1-9100-7C4C2553051A}"/>
              </a:ext>
            </a:extLst>
          </p:cNvPr>
          <p:cNvSpPr txBox="1"/>
          <p:nvPr userDrawn="1"/>
        </p:nvSpPr>
        <p:spPr>
          <a:xfrm>
            <a:off x="297456" y="237278"/>
            <a:ext cx="2644277"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Polling Questions</a:t>
            </a:r>
          </a:p>
        </p:txBody>
      </p:sp>
      <p:pic>
        <p:nvPicPr>
          <p:cNvPr id="22" name="Picture 21">
            <a:extLst>
              <a:ext uri="{FF2B5EF4-FFF2-40B4-BE49-F238E27FC236}">
                <a16:creationId xmlns:a16="http://schemas.microsoft.com/office/drawing/2014/main" id="{E6EDF8FD-FA0C-4D77-A606-D0904C88900E}"/>
              </a:ext>
            </a:extLst>
          </p:cNvPr>
          <p:cNvPicPr>
            <a:picLocks noChangeAspect="1"/>
          </p:cNvPicPr>
          <p:nvPr userDrawn="1"/>
        </p:nvPicPr>
        <p:blipFill>
          <a:blip r:embed="rId2"/>
          <a:srcRect/>
          <a:stretch/>
        </p:blipFill>
        <p:spPr>
          <a:xfrm>
            <a:off x="3821789" y="1498889"/>
            <a:ext cx="579566" cy="2772280"/>
          </a:xfrm>
          <a:prstGeom prst="rect">
            <a:avLst/>
          </a:prstGeom>
        </p:spPr>
      </p:pic>
      <p:cxnSp>
        <p:nvCxnSpPr>
          <p:cNvPr id="23" name="Straight Arrow Connector 22">
            <a:extLst>
              <a:ext uri="{FF2B5EF4-FFF2-40B4-BE49-F238E27FC236}">
                <a16:creationId xmlns:a16="http://schemas.microsoft.com/office/drawing/2014/main" id="{447C54EA-91AB-4989-9549-7151B8C890E2}"/>
              </a:ext>
            </a:extLst>
          </p:cNvPr>
          <p:cNvCxnSpPr/>
          <p:nvPr userDrawn="1"/>
        </p:nvCxnSpPr>
        <p:spPr>
          <a:xfrm>
            <a:off x="2850848" y="3667022"/>
            <a:ext cx="897377" cy="0"/>
          </a:xfrm>
          <a:prstGeom prst="straightConnector1">
            <a:avLst/>
          </a:prstGeom>
          <a:noFill/>
          <a:ln w="76200" cap="flat">
            <a:solidFill>
              <a:srgbClr val="FF0000"/>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24" name="TextBox 23">
            <a:extLst>
              <a:ext uri="{FF2B5EF4-FFF2-40B4-BE49-F238E27FC236}">
                <a16:creationId xmlns:a16="http://schemas.microsoft.com/office/drawing/2014/main" id="{7C4C6D55-EDA3-4175-89DF-31BACC4AACDD}"/>
              </a:ext>
            </a:extLst>
          </p:cNvPr>
          <p:cNvSpPr txBox="1"/>
          <p:nvPr userDrawn="1"/>
        </p:nvSpPr>
        <p:spPr>
          <a:xfrm>
            <a:off x="627161" y="948363"/>
            <a:ext cx="6532739" cy="4847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srgbClr val="2B3E61"/>
                </a:solidFill>
                <a:effectLst/>
                <a:uLnTx/>
                <a:uFillTx/>
                <a:latin typeface="Arial"/>
                <a:ea typeface="ＭＳ Ｐゴシック" panose="020B0600070205080204" pitchFamily="34" charset="-128"/>
                <a:cs typeface="+mn-cs"/>
                <a:sym typeface="Arial"/>
              </a:rPr>
              <a:t>Please click on the polling icon </a:t>
            </a:r>
            <a:r>
              <a:rPr kumimoji="0" lang="en-US" sz="1350" b="0" i="0" u="none" strike="noStrike" kern="0" cap="none" spc="0" normalizeH="0" baseline="0" noProof="0">
                <a:ln>
                  <a:noFill/>
                </a:ln>
                <a:solidFill>
                  <a:srgbClr val="2B3E61"/>
                </a:solidFill>
                <a:effectLst/>
                <a:uLnTx/>
                <a:uFillTx/>
                <a:latin typeface="Arial"/>
                <a:ea typeface="ＭＳ Ｐゴシック" panose="020B0600070205080204" pitchFamily="34" charset="-128"/>
                <a:cs typeface="+mn-cs"/>
              </a:rPr>
              <a:t>on the right side of your interface window to </a:t>
            </a:r>
            <a:r>
              <a:rPr kumimoji="0" lang="en-US" sz="1350" b="0" i="0" u="none" strike="noStrike" kern="0" cap="none" spc="0" normalizeH="0" baseline="0" noProof="0">
                <a:ln>
                  <a:noFill/>
                </a:ln>
                <a:solidFill>
                  <a:srgbClr val="2B3E61"/>
                </a:solidFill>
                <a:effectLst/>
                <a:uLnTx/>
                <a:uFillTx/>
                <a:latin typeface="Arial"/>
                <a:ea typeface="ＭＳ Ｐゴシック" panose="020B0600070205080204" pitchFamily="34" charset="-128"/>
                <a:cs typeface="+mn-cs"/>
                <a:sym typeface="Arial"/>
              </a:rPr>
              <a:t>answer the polling question</a:t>
            </a:r>
          </a:p>
        </p:txBody>
      </p:sp>
      <p:sp>
        <p:nvSpPr>
          <p:cNvPr id="2" name="Oval 1">
            <a:extLst>
              <a:ext uri="{FF2B5EF4-FFF2-40B4-BE49-F238E27FC236}">
                <a16:creationId xmlns:a16="http://schemas.microsoft.com/office/drawing/2014/main" id="{523C9B1C-A0DC-4D1E-AFD3-AE156D56E5C7}"/>
              </a:ext>
            </a:extLst>
          </p:cNvPr>
          <p:cNvSpPr/>
          <p:nvPr userDrawn="1"/>
        </p:nvSpPr>
        <p:spPr>
          <a:xfrm>
            <a:off x="3748225" y="3323804"/>
            <a:ext cx="746657" cy="59631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2" descr="Poll Symbol On Black Square With Rounded Corners Free - Poll Icon - Free  Transparent PNG Clipart Images Download">
            <a:extLst>
              <a:ext uri="{FF2B5EF4-FFF2-40B4-BE49-F238E27FC236}">
                <a16:creationId xmlns:a16="http://schemas.microsoft.com/office/drawing/2014/main" id="{B02BE379-0316-4D1D-B24F-4E1107FA1233}"/>
              </a:ext>
            </a:extLst>
          </p:cNvPr>
          <p:cNvPicPr>
            <a:picLocks noChangeAspect="1" noChangeArrowheads="1"/>
          </p:cNvPicPr>
          <p:nvPr userDrawn="1"/>
        </p:nvPicPr>
        <p:blipFill>
          <a:blip r:embed="rId3">
            <a:extLst>
              <a:ext uri="{BEBA8EAE-BF5A-486C-A8C5-ECC9F3942E4B}">
                <a14:imgProps xmlns:a14="http://schemas.microsoft.com/office/drawing/2010/main">
                  <a14:imgLayer r:embed="rId4">
                    <a14:imgEffect>
                      <a14:backgroundRemoval t="10000" b="90000" l="10000" r="90000">
                        <a14:backgroundMark x1="12313" y1="29787" x2="12313" y2="29787"/>
                      </a14:backgroundRemoval>
                    </a14:imgEffect>
                  </a14:imgLayer>
                </a14:imgProps>
              </a:ext>
              <a:ext uri="{28A0092B-C50C-407E-A947-70E740481C1C}">
                <a14:useLocalDpi xmlns:a14="http://schemas.microsoft.com/office/drawing/2010/main" val="0"/>
              </a:ext>
            </a:extLst>
          </a:blip>
          <a:srcRect/>
          <a:stretch>
            <a:fillRect/>
          </a:stretch>
        </p:blipFill>
        <p:spPr bwMode="auto">
          <a:xfrm>
            <a:off x="2613595" y="203268"/>
            <a:ext cx="656275" cy="460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062500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887B5-E218-4D60-B6FE-DB4BFFA052D5}"/>
              </a:ext>
            </a:extLst>
          </p:cNvPr>
          <p:cNvPicPr>
            <a:picLocks noChangeAspect="1"/>
          </p:cNvPicPr>
          <p:nvPr userDrawn="1"/>
        </p:nvPicPr>
        <p:blipFill>
          <a:blip r:embed="rId2"/>
          <a:stretch>
            <a:fillRect/>
          </a:stretch>
        </p:blipFill>
        <p:spPr>
          <a:xfrm>
            <a:off x="-66907" y="-4708"/>
            <a:ext cx="9235997" cy="5152971"/>
          </a:xfrm>
          <a:prstGeom prst="rect">
            <a:avLst/>
          </a:prstGeom>
        </p:spPr>
      </p:pic>
      <p:sp>
        <p:nvSpPr>
          <p:cNvPr id="8" name="Text Placeholder 7">
            <a:extLst>
              <a:ext uri="{FF2B5EF4-FFF2-40B4-BE49-F238E27FC236}">
                <a16:creationId xmlns:a16="http://schemas.microsoft.com/office/drawing/2014/main" id="{27B72346-796C-416F-8EC3-840B899ECE09}"/>
              </a:ext>
            </a:extLst>
          </p:cNvPr>
          <p:cNvSpPr>
            <a:spLocks noGrp="1"/>
          </p:cNvSpPr>
          <p:nvPr>
            <p:ph type="body" sz="quarter" idx="13"/>
          </p:nvPr>
        </p:nvSpPr>
        <p:spPr>
          <a:xfrm>
            <a:off x="1041094" y="2828871"/>
            <a:ext cx="7386810" cy="1843476"/>
          </a:xfrm>
        </p:spPr>
        <p:txBody>
          <a:bodyPr anchor="ctr">
            <a:noAutofit/>
          </a:bodyPr>
          <a:lstStyle>
            <a:lvl1pPr marL="0" indent="0" algn="ctr">
              <a:buNone/>
              <a:defRPr sz="2700" b="1">
                <a:solidFill>
                  <a:schemeClr val="bg1"/>
                </a:solidFill>
              </a:defRPr>
            </a:lvl1pPr>
            <a:lvl2pPr>
              <a:defRPr sz="2700" b="1">
                <a:solidFill>
                  <a:srgbClr val="F39D2D"/>
                </a:solidFill>
              </a:defRPr>
            </a:lvl2pPr>
            <a:lvl3pPr>
              <a:defRPr sz="2700" b="1">
                <a:solidFill>
                  <a:srgbClr val="F39D2D"/>
                </a:solidFill>
              </a:defRPr>
            </a:lvl3pPr>
            <a:lvl4pPr>
              <a:defRPr sz="2700" b="1">
                <a:solidFill>
                  <a:srgbClr val="F39D2D"/>
                </a:solidFill>
              </a:defRPr>
            </a:lvl4pPr>
            <a:lvl5pPr>
              <a:defRPr sz="2700" b="1">
                <a:solidFill>
                  <a:srgbClr val="F39D2D"/>
                </a:solidFill>
              </a:defRPr>
            </a:lvl5pPr>
          </a:lstStyle>
          <a:p>
            <a:pPr lvl="0"/>
            <a:r>
              <a:rPr lang="en-US"/>
              <a:t>Click to edit</a:t>
            </a:r>
          </a:p>
        </p:txBody>
      </p:sp>
      <p:sp>
        <p:nvSpPr>
          <p:cNvPr id="3" name="TextBox 2">
            <a:extLst>
              <a:ext uri="{FF2B5EF4-FFF2-40B4-BE49-F238E27FC236}">
                <a16:creationId xmlns:a16="http://schemas.microsoft.com/office/drawing/2014/main" id="{89039DA0-2BF9-0C3A-73B2-AFD6E1F6D494}"/>
              </a:ext>
            </a:extLst>
          </p:cNvPr>
          <p:cNvSpPr txBox="1"/>
          <p:nvPr userDrawn="1"/>
        </p:nvSpPr>
        <p:spPr>
          <a:xfrm>
            <a:off x="379832" y="4658426"/>
            <a:ext cx="8384085" cy="507831"/>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F39D2D"/>
                </a:solidFill>
                <a:effectLst/>
                <a:uLnTx/>
                <a:uFillTx/>
                <a:latin typeface="Arial"/>
                <a:ea typeface="+mn-ea"/>
                <a:cs typeface="+mn-cs"/>
              </a:rPr>
              <a:t>Integrating New Approaches For Clear Cell RCC Into Practice</a:t>
            </a:r>
            <a:br>
              <a:rPr kumimoji="0" lang="en-US" sz="1350" b="1" i="0" u="none" strike="noStrike" kern="1200" cap="none" spc="0" normalizeH="0" baseline="0" noProof="0">
                <a:ln>
                  <a:noFill/>
                </a:ln>
                <a:solidFill>
                  <a:srgbClr val="F39D2D"/>
                </a:solidFill>
                <a:effectLst/>
                <a:uLnTx/>
                <a:uFillTx/>
                <a:latin typeface="Arial"/>
                <a:ea typeface="+mn-ea"/>
                <a:cs typeface="+mn-cs"/>
              </a:rPr>
            </a:br>
            <a:r>
              <a:rPr kumimoji="0" lang="en-US" sz="1350" b="1" i="0" u="none" strike="noStrike" kern="1200" cap="none" spc="0" normalizeH="0" baseline="0" noProof="0">
                <a:ln>
                  <a:noFill/>
                </a:ln>
                <a:solidFill>
                  <a:schemeClr val="bg1"/>
                </a:solidFill>
                <a:effectLst/>
                <a:uLnTx/>
                <a:uFillTx/>
                <a:latin typeface="Arial"/>
                <a:ea typeface="+mn-ea"/>
                <a:cs typeface="+mn-cs"/>
              </a:rPr>
              <a:t>April 4, 2023 • </a:t>
            </a:r>
            <a:r>
              <a:rPr kumimoji="0" lang="en-US" sz="1350" b="1" i="0" u="none" strike="noStrike" kern="1200" cap="none" spc="0" normalizeH="0" baseline="0">
                <a:ln>
                  <a:noFill/>
                </a:ln>
                <a:solidFill>
                  <a:schemeClr val="bg1"/>
                </a:solidFill>
                <a:effectLst/>
                <a:uLnTx/>
                <a:uFillTx/>
                <a:latin typeface="Arial"/>
                <a:ea typeface="+mn-ea"/>
                <a:cs typeface="+mn-cs"/>
              </a:rPr>
              <a:t>Illinois, Iowa &amp; Nebraska</a:t>
            </a:r>
            <a:endParaRPr kumimoji="0" lang="en-US" sz="1350" b="1" i="0" u="none" strike="noStrike" kern="1200" cap="none" spc="0" normalizeH="0" baseline="0" noProof="0">
              <a:ln>
                <a:noFill/>
              </a:ln>
              <a:solidFill>
                <a:schemeClr val="bg1"/>
              </a:solidFill>
              <a:effectLst/>
              <a:uLnTx/>
              <a:uFillTx/>
              <a:latin typeface="Arial"/>
              <a:ea typeface="+mn-ea"/>
              <a:cs typeface="+mn-cs"/>
            </a:endParaRPr>
          </a:p>
        </p:txBody>
      </p:sp>
    </p:spTree>
    <p:extLst>
      <p:ext uri="{BB962C8B-B14F-4D97-AF65-F5344CB8AC3E}">
        <p14:creationId xmlns:p14="http://schemas.microsoft.com/office/powerpoint/2010/main" val="24704007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A100FAA-F69B-426A-9F12-C83B1E88CFC2}"/>
              </a:ext>
            </a:extLst>
          </p:cNvPr>
          <p:cNvSpPr>
            <a:spLocks noGrp="1"/>
          </p:cNvSpPr>
          <p:nvPr>
            <p:ph type="dt" sz="half" idx="10"/>
          </p:nvPr>
        </p:nvSpPr>
        <p:spPr/>
        <p:txBody>
          <a:bodyPr/>
          <a:lstStyle/>
          <a:p>
            <a:pPr defTabSz="685800" fontAlgn="auto">
              <a:spcBef>
                <a:spcPts val="0"/>
              </a:spcBef>
              <a:spcAft>
                <a:spcPts val="0"/>
              </a:spcAft>
              <a:defRPr/>
            </a:pPr>
            <a:fld id="{63AACB90-F281-3D40-98D8-3852EB5BC334}" type="datetimeFigureOut">
              <a:rPr lang="en-US" smtClean="0">
                <a:solidFill>
                  <a:prstClr val="black">
                    <a:tint val="75000"/>
                  </a:prstClr>
                </a:solidFill>
                <a:latin typeface="Calibri"/>
                <a:ea typeface="+mn-ea"/>
                <a:cs typeface="+mn-cs"/>
              </a:rPr>
              <a:pPr defTabSz="685800" fontAlgn="auto">
                <a:spcBef>
                  <a:spcPts val="0"/>
                </a:spcBef>
                <a:spcAft>
                  <a:spcPts val="0"/>
                </a:spcAft>
                <a:defRPr/>
              </a:pPr>
              <a:t>6/22/2023</a:t>
            </a:fld>
            <a:endParaRPr lang="en-US">
              <a:solidFill>
                <a:prstClr val="black">
                  <a:tint val="75000"/>
                </a:prstClr>
              </a:solidFill>
              <a:latin typeface="Calibri"/>
              <a:ea typeface="+mn-ea"/>
              <a:cs typeface="+mn-cs"/>
            </a:endParaRPr>
          </a:p>
        </p:txBody>
      </p:sp>
      <p:pic>
        <p:nvPicPr>
          <p:cNvPr id="7" name="Picture 6">
            <a:extLst>
              <a:ext uri="{FF2B5EF4-FFF2-40B4-BE49-F238E27FC236}">
                <a16:creationId xmlns:a16="http://schemas.microsoft.com/office/drawing/2014/main" id="{378887B5-E218-4D60-B6FE-DB4BFFA052D5}"/>
              </a:ext>
            </a:extLst>
          </p:cNvPr>
          <p:cNvPicPr>
            <a:picLocks noChangeAspect="1"/>
          </p:cNvPicPr>
          <p:nvPr userDrawn="1"/>
        </p:nvPicPr>
        <p:blipFill>
          <a:blip r:embed="rId2"/>
          <a:stretch>
            <a:fillRect/>
          </a:stretch>
        </p:blipFill>
        <p:spPr>
          <a:xfrm>
            <a:off x="-45999" y="-4708"/>
            <a:ext cx="9235997" cy="5152971"/>
          </a:xfrm>
          <a:prstGeom prst="rect">
            <a:avLst/>
          </a:prstGeom>
        </p:spPr>
      </p:pic>
      <p:sp>
        <p:nvSpPr>
          <p:cNvPr id="6" name="Slide Number Placeholder 4">
            <a:extLst>
              <a:ext uri="{FF2B5EF4-FFF2-40B4-BE49-F238E27FC236}">
                <a16:creationId xmlns:a16="http://schemas.microsoft.com/office/drawing/2014/main" id="{12251B7E-7FAB-4A33-BFE2-0218F03A6286}"/>
              </a:ext>
            </a:extLst>
          </p:cNvPr>
          <p:cNvSpPr>
            <a:spLocks noGrp="1"/>
          </p:cNvSpPr>
          <p:nvPr>
            <p:ph type="sldNum" sz="quarter" idx="12"/>
          </p:nvPr>
        </p:nvSpPr>
        <p:spPr>
          <a:xfrm>
            <a:off x="6457950" y="4771678"/>
            <a:ext cx="2057400" cy="274097"/>
          </a:xfrm>
          <a:prstGeom prst="rect">
            <a:avLst/>
          </a:prstGeom>
        </p:spPr>
        <p:txBody>
          <a:bodyPr/>
          <a:lstStyle/>
          <a:p>
            <a:pPr algn="r" defTabSz="685800" fontAlgn="auto">
              <a:spcBef>
                <a:spcPts val="0"/>
              </a:spcBef>
              <a:spcAft>
                <a:spcPts val="0"/>
              </a:spcAft>
              <a:defRPr/>
            </a:pPr>
            <a:fld id="{B5BF0491-207B-3145-8603-6456CC265B5A}" type="slidenum">
              <a:rPr lang="en-US" sz="900" smtClean="0">
                <a:solidFill>
                  <a:prstClr val="black">
                    <a:tint val="75000"/>
                  </a:prstClr>
                </a:solidFill>
                <a:latin typeface="Calibri" panose="020F0502020204030204"/>
                <a:ea typeface="+mn-ea"/>
                <a:cs typeface="+mn-cs"/>
              </a:rPr>
              <a:pPr algn="r" defTabSz="685800" fontAlgn="auto">
                <a:spcBef>
                  <a:spcPts val="0"/>
                </a:spcBef>
                <a:spcAft>
                  <a:spcPts val="0"/>
                </a:spcAft>
                <a:defRPr/>
              </a:pPr>
              <a:t>‹#›</a:t>
            </a:fld>
            <a:endParaRPr lang="en-US" sz="900">
              <a:solidFill>
                <a:prstClr val="black">
                  <a:tint val="75000"/>
                </a:prstClr>
              </a:solidFill>
              <a:latin typeface="Calibri" panose="020F0502020204030204"/>
              <a:ea typeface="+mn-ea"/>
              <a:cs typeface="+mn-cs"/>
            </a:endParaRPr>
          </a:p>
        </p:txBody>
      </p:sp>
      <p:sp>
        <p:nvSpPr>
          <p:cNvPr id="8" name="Text Placeholder 7">
            <a:extLst>
              <a:ext uri="{FF2B5EF4-FFF2-40B4-BE49-F238E27FC236}">
                <a16:creationId xmlns:a16="http://schemas.microsoft.com/office/drawing/2014/main" id="{27B72346-796C-416F-8EC3-840B899ECE09}"/>
              </a:ext>
            </a:extLst>
          </p:cNvPr>
          <p:cNvSpPr>
            <a:spLocks noGrp="1"/>
          </p:cNvSpPr>
          <p:nvPr>
            <p:ph type="body" sz="quarter" idx="13"/>
          </p:nvPr>
        </p:nvSpPr>
        <p:spPr>
          <a:xfrm>
            <a:off x="380083" y="2828871"/>
            <a:ext cx="4191918" cy="1843476"/>
          </a:xfrm>
        </p:spPr>
        <p:txBody>
          <a:bodyPr anchor="ctr">
            <a:noAutofit/>
          </a:bodyPr>
          <a:lstStyle>
            <a:lvl1pPr marL="0" indent="0" algn="ctr">
              <a:buNone/>
              <a:defRPr sz="2700" b="1">
                <a:solidFill>
                  <a:schemeClr val="bg1"/>
                </a:solidFill>
              </a:defRPr>
            </a:lvl1pPr>
            <a:lvl2pPr>
              <a:defRPr sz="2700" b="1">
                <a:solidFill>
                  <a:srgbClr val="F39D2D"/>
                </a:solidFill>
              </a:defRPr>
            </a:lvl2pPr>
            <a:lvl3pPr>
              <a:defRPr sz="2700" b="1">
                <a:solidFill>
                  <a:srgbClr val="F39D2D"/>
                </a:solidFill>
              </a:defRPr>
            </a:lvl3pPr>
            <a:lvl4pPr>
              <a:defRPr sz="2700" b="1">
                <a:solidFill>
                  <a:srgbClr val="F39D2D"/>
                </a:solidFill>
              </a:defRPr>
            </a:lvl4pPr>
            <a:lvl5pPr>
              <a:defRPr sz="2700" b="1">
                <a:solidFill>
                  <a:srgbClr val="F39D2D"/>
                </a:solidFill>
              </a:defRPr>
            </a:lvl5pPr>
          </a:lstStyle>
          <a:p>
            <a:pPr lvl="0"/>
            <a:r>
              <a:rPr lang="en-US"/>
              <a:t>Click to edit</a:t>
            </a:r>
          </a:p>
        </p:txBody>
      </p:sp>
      <p:sp>
        <p:nvSpPr>
          <p:cNvPr id="11" name="Text Placeholder 7">
            <a:extLst>
              <a:ext uri="{FF2B5EF4-FFF2-40B4-BE49-F238E27FC236}">
                <a16:creationId xmlns:a16="http://schemas.microsoft.com/office/drawing/2014/main" id="{18E701A7-E3F3-4BDC-9876-EEBB64C78CEF}"/>
              </a:ext>
            </a:extLst>
          </p:cNvPr>
          <p:cNvSpPr>
            <a:spLocks noGrp="1"/>
          </p:cNvSpPr>
          <p:nvPr>
            <p:ph type="body" sz="quarter" idx="14"/>
          </p:nvPr>
        </p:nvSpPr>
        <p:spPr>
          <a:xfrm>
            <a:off x="4572250" y="2828871"/>
            <a:ext cx="4191918" cy="1843476"/>
          </a:xfrm>
        </p:spPr>
        <p:txBody>
          <a:bodyPr anchor="ctr">
            <a:noAutofit/>
          </a:bodyPr>
          <a:lstStyle>
            <a:lvl1pPr marL="0" indent="0" algn="ctr">
              <a:buNone/>
              <a:defRPr sz="2700" b="1">
                <a:solidFill>
                  <a:schemeClr val="bg1"/>
                </a:solidFill>
              </a:defRPr>
            </a:lvl1pPr>
            <a:lvl2pPr>
              <a:defRPr sz="2700" b="1">
                <a:solidFill>
                  <a:srgbClr val="F39D2D"/>
                </a:solidFill>
              </a:defRPr>
            </a:lvl2pPr>
            <a:lvl3pPr>
              <a:defRPr sz="2700" b="1">
                <a:solidFill>
                  <a:srgbClr val="F39D2D"/>
                </a:solidFill>
              </a:defRPr>
            </a:lvl3pPr>
            <a:lvl4pPr>
              <a:defRPr sz="2700" b="1">
                <a:solidFill>
                  <a:srgbClr val="F39D2D"/>
                </a:solidFill>
              </a:defRPr>
            </a:lvl4pPr>
            <a:lvl5pPr>
              <a:defRPr sz="2700" b="1">
                <a:solidFill>
                  <a:srgbClr val="F39D2D"/>
                </a:solidFill>
              </a:defRPr>
            </a:lvl5pPr>
          </a:lstStyle>
          <a:p>
            <a:pPr lvl="0"/>
            <a:r>
              <a:rPr lang="en-US"/>
              <a:t>Click to edit</a:t>
            </a:r>
          </a:p>
        </p:txBody>
      </p:sp>
      <p:sp>
        <p:nvSpPr>
          <p:cNvPr id="10" name="TextBox 9">
            <a:extLst>
              <a:ext uri="{FF2B5EF4-FFF2-40B4-BE49-F238E27FC236}">
                <a16:creationId xmlns:a16="http://schemas.microsoft.com/office/drawing/2014/main" id="{E1DFF571-FA86-4C11-9714-66F36FF8F735}"/>
              </a:ext>
            </a:extLst>
          </p:cNvPr>
          <p:cNvSpPr txBox="1"/>
          <p:nvPr userDrawn="1"/>
        </p:nvSpPr>
        <p:spPr>
          <a:xfrm>
            <a:off x="379832" y="4658426"/>
            <a:ext cx="8384085" cy="507831"/>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F39D2D"/>
                </a:solidFill>
                <a:effectLst/>
                <a:uLnTx/>
                <a:uFillTx/>
                <a:latin typeface="Arial"/>
                <a:ea typeface="+mn-ea"/>
                <a:cs typeface="+mn-cs"/>
              </a:rPr>
              <a:t>Integrating New Approaches For Clear Cell RCC Into Practice</a:t>
            </a:r>
            <a:br>
              <a:rPr kumimoji="0" lang="en-US" sz="1350" b="1" i="0" u="none" strike="noStrike" kern="1200" cap="none" spc="0" normalizeH="0" baseline="0" noProof="0">
                <a:ln>
                  <a:noFill/>
                </a:ln>
                <a:solidFill>
                  <a:srgbClr val="F39D2D"/>
                </a:solidFill>
                <a:effectLst/>
                <a:uLnTx/>
                <a:uFillTx/>
                <a:latin typeface="Arial"/>
                <a:ea typeface="+mn-ea"/>
                <a:cs typeface="+mn-cs"/>
              </a:rPr>
            </a:br>
            <a:r>
              <a:rPr kumimoji="0" lang="en-US" sz="1350" b="1" i="0" u="none" strike="noStrike" kern="1200" cap="none" spc="0" normalizeH="0" baseline="0" noProof="0">
                <a:ln>
                  <a:noFill/>
                </a:ln>
                <a:solidFill>
                  <a:schemeClr val="bg1"/>
                </a:solidFill>
                <a:effectLst/>
                <a:uLnTx/>
                <a:uFillTx/>
                <a:latin typeface="Arial"/>
                <a:ea typeface="+mn-ea"/>
                <a:cs typeface="+mn-cs"/>
              </a:rPr>
              <a:t>April 4, 2023 • </a:t>
            </a:r>
            <a:r>
              <a:rPr kumimoji="0" lang="en-US" sz="1350" b="1" i="0" u="none" strike="noStrike" kern="1200" cap="none" spc="0" normalizeH="0" baseline="0">
                <a:ln>
                  <a:noFill/>
                </a:ln>
                <a:solidFill>
                  <a:schemeClr val="bg1"/>
                </a:solidFill>
                <a:effectLst/>
                <a:uLnTx/>
                <a:uFillTx/>
                <a:latin typeface="Arial"/>
                <a:ea typeface="+mn-ea"/>
                <a:cs typeface="+mn-cs"/>
              </a:rPr>
              <a:t>Illinois, Iowa &amp; Nebraska</a:t>
            </a:r>
            <a:endParaRPr kumimoji="0" lang="en-US" sz="1350" b="1" i="0" u="none" strike="noStrike" kern="1200" cap="none" spc="0" normalizeH="0" baseline="0" noProof="0">
              <a:ln>
                <a:noFill/>
              </a:ln>
              <a:solidFill>
                <a:schemeClr val="bg1"/>
              </a:solidFill>
              <a:effectLst/>
              <a:uLnTx/>
              <a:uFillTx/>
              <a:latin typeface="Arial"/>
              <a:ea typeface="+mn-ea"/>
              <a:cs typeface="+mn-cs"/>
            </a:endParaRPr>
          </a:p>
        </p:txBody>
      </p:sp>
    </p:spTree>
    <p:extLst>
      <p:ext uri="{BB962C8B-B14F-4D97-AF65-F5344CB8AC3E}">
        <p14:creationId xmlns:p14="http://schemas.microsoft.com/office/powerpoint/2010/main" val="12400607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BlueJeans Thank You">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887B5-E218-4D60-B6FE-DB4BFFA052D5}"/>
              </a:ext>
            </a:extLst>
          </p:cNvPr>
          <p:cNvPicPr>
            <a:picLocks noChangeAspect="1"/>
          </p:cNvPicPr>
          <p:nvPr userDrawn="1"/>
        </p:nvPicPr>
        <p:blipFill>
          <a:blip r:embed="rId2"/>
          <a:stretch>
            <a:fillRect/>
          </a:stretch>
        </p:blipFill>
        <p:spPr>
          <a:xfrm>
            <a:off x="-66907" y="-4708"/>
            <a:ext cx="9235997" cy="5152971"/>
          </a:xfrm>
          <a:prstGeom prst="rect">
            <a:avLst/>
          </a:prstGeom>
        </p:spPr>
      </p:pic>
      <p:sp>
        <p:nvSpPr>
          <p:cNvPr id="6" name="Text Placeholder 2">
            <a:extLst>
              <a:ext uri="{FF2B5EF4-FFF2-40B4-BE49-F238E27FC236}">
                <a16:creationId xmlns:a16="http://schemas.microsoft.com/office/drawing/2014/main" id="{E102BDA2-6FD0-4C52-9B7B-4AB7DF09E62D}"/>
              </a:ext>
            </a:extLst>
          </p:cNvPr>
          <p:cNvSpPr txBox="1">
            <a:spLocks/>
          </p:cNvSpPr>
          <p:nvPr userDrawn="1"/>
        </p:nvSpPr>
        <p:spPr bwMode="auto">
          <a:xfrm>
            <a:off x="1961963" y="2653561"/>
            <a:ext cx="4643306" cy="2018786"/>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marL="0" indent="0" algn="ctr" rtl="0" eaLnBrk="0" fontAlgn="base" hangingPunct="0">
              <a:spcBef>
                <a:spcPct val="20000"/>
              </a:spcBef>
              <a:spcAft>
                <a:spcPct val="0"/>
              </a:spcAft>
              <a:buNone/>
              <a:defRPr sz="3200" b="1">
                <a:solidFill>
                  <a:schemeClr val="bg1"/>
                </a:solidFill>
                <a:latin typeface="+mn-lt"/>
                <a:ea typeface="ＭＳ Ｐゴシック" panose="020B0600070205080204" pitchFamily="34" charset="-128"/>
                <a:cs typeface="ＭＳ Ｐゴシック" panose="020B0600070205080204" pitchFamily="34" charset="-128"/>
              </a:defRPr>
            </a:lvl1pPr>
            <a:lvl2pPr marL="457200" indent="0" algn="ctr" rtl="0" eaLnBrk="0" fontAlgn="base" hangingPunct="0">
              <a:spcBef>
                <a:spcPct val="20000"/>
              </a:spcBef>
              <a:spcAft>
                <a:spcPct val="0"/>
              </a:spcAft>
              <a:buNone/>
              <a:defRPr sz="2400" b="0">
                <a:solidFill>
                  <a:schemeClr val="bg1"/>
                </a:solidFill>
                <a:latin typeface="+mn-lt"/>
                <a:ea typeface="ＭＳ Ｐゴシック" panose="020B0600070205080204" pitchFamily="34" charset="-128"/>
                <a:cs typeface="ＭＳ Ｐゴシック" panose="020B0600070205080204" pitchFamily="34" charset="-128"/>
              </a:defRPr>
            </a:lvl2pPr>
            <a:lvl3pPr marL="1143000" indent="-228600" algn="ctr" rtl="0" eaLnBrk="0" fontAlgn="base" hangingPunct="0">
              <a:spcBef>
                <a:spcPct val="20000"/>
              </a:spcBef>
              <a:spcAft>
                <a:spcPct val="0"/>
              </a:spcAft>
              <a:buChar char="•"/>
              <a:defRPr sz="2400" b="1">
                <a:solidFill>
                  <a:schemeClr val="bg1"/>
                </a:solidFill>
                <a:latin typeface="+mn-lt"/>
                <a:ea typeface="ＭＳ Ｐゴシック" panose="020B0600070205080204" pitchFamily="34" charset="-128"/>
                <a:cs typeface="ＭＳ Ｐゴシック" panose="020B0600070205080204" pitchFamily="34" charset="-128"/>
              </a:defRPr>
            </a:lvl3pPr>
            <a:lvl4pPr marL="1600200" indent="-228600" algn="ctr" rtl="0" eaLnBrk="0" fontAlgn="base" hangingPunct="0">
              <a:spcBef>
                <a:spcPct val="20000"/>
              </a:spcBef>
              <a:spcAft>
                <a:spcPct val="0"/>
              </a:spcAft>
              <a:buChar char="–"/>
              <a:defRPr sz="2000" b="1">
                <a:solidFill>
                  <a:schemeClr val="bg1"/>
                </a:solidFill>
                <a:latin typeface="+mn-lt"/>
                <a:ea typeface="ＭＳ Ｐゴシック" panose="020B0600070205080204" pitchFamily="34" charset="-128"/>
                <a:cs typeface="ＭＳ Ｐゴシック" panose="020B0600070205080204" pitchFamily="34" charset="-128"/>
              </a:defRPr>
            </a:lvl4pPr>
            <a:lvl5pPr marL="2057400" indent="-228600" algn="ctr" rtl="0" eaLnBrk="0" fontAlgn="base" hangingPunct="0">
              <a:spcBef>
                <a:spcPct val="20000"/>
              </a:spcBef>
              <a:spcAft>
                <a:spcPct val="0"/>
              </a:spcAft>
              <a:buChar char="»"/>
              <a:defRPr sz="2000" b="1">
                <a:solidFill>
                  <a:schemeClr val="bg1"/>
                </a:solidFill>
                <a:latin typeface="+mn-lt"/>
                <a:ea typeface="ＭＳ Ｐゴシック" panose="020B0600070205080204" pitchFamily="34" charset="-128"/>
                <a:cs typeface="ＭＳ Ｐゴシック" panose="020B0600070205080204"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685800" rtl="0" eaLnBrk="0" fontAlgn="base" latinLnBrk="0" hangingPunct="0">
              <a:lnSpc>
                <a:spcPct val="100000"/>
              </a:lnSpc>
              <a:spcBef>
                <a:spcPct val="20000"/>
              </a:spcBef>
              <a:spcAft>
                <a:spcPct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Arial"/>
                <a:ea typeface="ＭＳ Ｐゴシック" panose="020B0600070205080204" pitchFamily="34" charset="-128"/>
              </a:rPr>
              <a:t>Thank you for joining, please check your moderator chat for the HRA survey link</a:t>
            </a:r>
          </a:p>
        </p:txBody>
      </p:sp>
      <p:pic>
        <p:nvPicPr>
          <p:cNvPr id="10" name="Picture 9">
            <a:extLst>
              <a:ext uri="{FF2B5EF4-FFF2-40B4-BE49-F238E27FC236}">
                <a16:creationId xmlns:a16="http://schemas.microsoft.com/office/drawing/2014/main" id="{D1CBA478-B179-4B83-908D-9A15B2C83CB3}"/>
              </a:ext>
            </a:extLst>
          </p:cNvPr>
          <p:cNvPicPr>
            <a:picLocks noChangeAspect="1"/>
          </p:cNvPicPr>
          <p:nvPr userDrawn="1"/>
        </p:nvPicPr>
        <p:blipFill rotWithShape="1">
          <a:blip r:embed="rId3"/>
          <a:srcRect l="6368" r="5559"/>
          <a:stretch/>
        </p:blipFill>
        <p:spPr>
          <a:xfrm>
            <a:off x="6854548" y="2361565"/>
            <a:ext cx="522215" cy="2481177"/>
          </a:xfrm>
          <a:prstGeom prst="rect">
            <a:avLst/>
          </a:prstGeom>
          <a:effectLst>
            <a:glow rad="63500">
              <a:schemeClr val="accent1">
                <a:satMod val="175000"/>
                <a:alpha val="40000"/>
              </a:schemeClr>
            </a:glow>
          </a:effectLst>
        </p:spPr>
      </p:pic>
      <p:sp>
        <p:nvSpPr>
          <p:cNvPr id="11" name="Rectangle 10">
            <a:extLst>
              <a:ext uri="{FF2B5EF4-FFF2-40B4-BE49-F238E27FC236}">
                <a16:creationId xmlns:a16="http://schemas.microsoft.com/office/drawing/2014/main" id="{68249484-F748-4CB7-A283-D5EB9ED7110E}"/>
              </a:ext>
            </a:extLst>
          </p:cNvPr>
          <p:cNvSpPr/>
          <p:nvPr userDrawn="1"/>
        </p:nvSpPr>
        <p:spPr bwMode="auto">
          <a:xfrm>
            <a:off x="6791630" y="3339230"/>
            <a:ext cx="648050" cy="472317"/>
          </a:xfrm>
          <a:prstGeom prst="rect">
            <a:avLst/>
          </a:prstGeom>
          <a:no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2700" b="1" i="1" u="none" strike="noStrike" kern="1200" cap="none" spc="0" normalizeH="0" baseline="0" noProof="0">
              <a:ln>
                <a:solidFill>
                  <a:srgbClr val="FF0000"/>
                </a:solidFill>
              </a:ln>
              <a:solidFill>
                <a:prstClr val="white"/>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8888020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Zoom Thank You">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887B5-E218-4D60-B6FE-DB4BFFA052D5}"/>
              </a:ext>
            </a:extLst>
          </p:cNvPr>
          <p:cNvPicPr>
            <a:picLocks noChangeAspect="1"/>
          </p:cNvPicPr>
          <p:nvPr userDrawn="1"/>
        </p:nvPicPr>
        <p:blipFill>
          <a:blip r:embed="rId2"/>
          <a:stretch>
            <a:fillRect/>
          </a:stretch>
        </p:blipFill>
        <p:spPr>
          <a:xfrm>
            <a:off x="-66907" y="-4708"/>
            <a:ext cx="9235997" cy="5152971"/>
          </a:xfrm>
          <a:prstGeom prst="rect">
            <a:avLst/>
          </a:prstGeom>
        </p:spPr>
      </p:pic>
      <p:sp>
        <p:nvSpPr>
          <p:cNvPr id="6" name="Text Placeholder 2">
            <a:extLst>
              <a:ext uri="{FF2B5EF4-FFF2-40B4-BE49-F238E27FC236}">
                <a16:creationId xmlns:a16="http://schemas.microsoft.com/office/drawing/2014/main" id="{E102BDA2-6FD0-4C52-9B7B-4AB7DF09E62D}"/>
              </a:ext>
            </a:extLst>
          </p:cNvPr>
          <p:cNvSpPr txBox="1">
            <a:spLocks/>
          </p:cNvSpPr>
          <p:nvPr userDrawn="1"/>
        </p:nvSpPr>
        <p:spPr bwMode="auto">
          <a:xfrm>
            <a:off x="1961963" y="2653561"/>
            <a:ext cx="4643306" cy="2018786"/>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marL="0" indent="0" algn="ctr" rtl="0" eaLnBrk="0" fontAlgn="base" hangingPunct="0">
              <a:spcBef>
                <a:spcPct val="20000"/>
              </a:spcBef>
              <a:spcAft>
                <a:spcPct val="0"/>
              </a:spcAft>
              <a:buNone/>
              <a:defRPr sz="3200" b="1">
                <a:solidFill>
                  <a:schemeClr val="bg1"/>
                </a:solidFill>
                <a:latin typeface="+mn-lt"/>
                <a:ea typeface="ＭＳ Ｐゴシック" panose="020B0600070205080204" pitchFamily="34" charset="-128"/>
                <a:cs typeface="ＭＳ Ｐゴシック" panose="020B0600070205080204" pitchFamily="34" charset="-128"/>
              </a:defRPr>
            </a:lvl1pPr>
            <a:lvl2pPr marL="457200" indent="0" algn="ctr" rtl="0" eaLnBrk="0" fontAlgn="base" hangingPunct="0">
              <a:spcBef>
                <a:spcPct val="20000"/>
              </a:spcBef>
              <a:spcAft>
                <a:spcPct val="0"/>
              </a:spcAft>
              <a:buNone/>
              <a:defRPr sz="2400" b="0">
                <a:solidFill>
                  <a:schemeClr val="bg1"/>
                </a:solidFill>
                <a:latin typeface="+mn-lt"/>
                <a:ea typeface="ＭＳ Ｐゴシック" panose="020B0600070205080204" pitchFamily="34" charset="-128"/>
                <a:cs typeface="ＭＳ Ｐゴシック" panose="020B0600070205080204" pitchFamily="34" charset="-128"/>
              </a:defRPr>
            </a:lvl2pPr>
            <a:lvl3pPr marL="1143000" indent="-228600" algn="ctr" rtl="0" eaLnBrk="0" fontAlgn="base" hangingPunct="0">
              <a:spcBef>
                <a:spcPct val="20000"/>
              </a:spcBef>
              <a:spcAft>
                <a:spcPct val="0"/>
              </a:spcAft>
              <a:buChar char="•"/>
              <a:defRPr sz="2400" b="1">
                <a:solidFill>
                  <a:schemeClr val="bg1"/>
                </a:solidFill>
                <a:latin typeface="+mn-lt"/>
                <a:ea typeface="ＭＳ Ｐゴシック" panose="020B0600070205080204" pitchFamily="34" charset="-128"/>
                <a:cs typeface="ＭＳ Ｐゴシック" panose="020B0600070205080204" pitchFamily="34" charset="-128"/>
              </a:defRPr>
            </a:lvl3pPr>
            <a:lvl4pPr marL="1600200" indent="-228600" algn="ctr" rtl="0" eaLnBrk="0" fontAlgn="base" hangingPunct="0">
              <a:spcBef>
                <a:spcPct val="20000"/>
              </a:spcBef>
              <a:spcAft>
                <a:spcPct val="0"/>
              </a:spcAft>
              <a:buChar char="–"/>
              <a:defRPr sz="2000" b="1">
                <a:solidFill>
                  <a:schemeClr val="bg1"/>
                </a:solidFill>
                <a:latin typeface="+mn-lt"/>
                <a:ea typeface="ＭＳ Ｐゴシック" panose="020B0600070205080204" pitchFamily="34" charset="-128"/>
                <a:cs typeface="ＭＳ Ｐゴシック" panose="020B0600070205080204" pitchFamily="34" charset="-128"/>
              </a:defRPr>
            </a:lvl4pPr>
            <a:lvl5pPr marL="2057400" indent="-228600" algn="ctr" rtl="0" eaLnBrk="0" fontAlgn="base" hangingPunct="0">
              <a:spcBef>
                <a:spcPct val="20000"/>
              </a:spcBef>
              <a:spcAft>
                <a:spcPct val="0"/>
              </a:spcAft>
              <a:buChar char="»"/>
              <a:defRPr sz="2000" b="1">
                <a:solidFill>
                  <a:schemeClr val="bg1"/>
                </a:solidFill>
                <a:latin typeface="+mn-lt"/>
                <a:ea typeface="ＭＳ Ｐゴシック" panose="020B0600070205080204" pitchFamily="34" charset="-128"/>
                <a:cs typeface="ＭＳ Ｐゴシック" panose="020B0600070205080204"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685800" rtl="0" eaLnBrk="0" fontAlgn="base" latinLnBrk="0" hangingPunct="0">
              <a:lnSpc>
                <a:spcPct val="100000"/>
              </a:lnSpc>
              <a:spcBef>
                <a:spcPct val="20000"/>
              </a:spcBef>
              <a:spcAft>
                <a:spcPct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Arial"/>
                <a:ea typeface="ＭＳ Ｐゴシック" panose="020B0600070205080204" pitchFamily="34" charset="-128"/>
              </a:rPr>
              <a:t>Thank you for joining, please check your chat for the HRA survey link</a:t>
            </a:r>
          </a:p>
        </p:txBody>
      </p:sp>
    </p:spTree>
    <p:extLst>
      <p:ext uri="{BB962C8B-B14F-4D97-AF65-F5344CB8AC3E}">
        <p14:creationId xmlns:p14="http://schemas.microsoft.com/office/powerpoint/2010/main" val="2659041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image" Target="../media/image2.jpe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image" Target="../media/image5.jpeg"/><Relationship Id="rId2" Type="http://schemas.openxmlformats.org/officeDocument/2006/relationships/slideLayout" Target="../slideLayouts/slideLayout31.xml"/><Relationship Id="rId16" Type="http://schemas.openxmlformats.org/officeDocument/2006/relationships/image" Target="../media/image4.jpe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3.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image" Target="../media/image2.jpeg"/><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image" Target="../media/image1.jpeg"/><Relationship Id="rId5" Type="http://schemas.openxmlformats.org/officeDocument/2006/relationships/slideLayout" Target="../slideLayouts/slideLayout48.xml"/><Relationship Id="rId10" Type="http://schemas.openxmlformats.org/officeDocument/2006/relationships/theme" Target="../theme/theme4.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slideLayout" Target="../slideLayouts/slideLayout101.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slideLayout" Target="../slideLayouts/slideLayout100.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29" Type="http://schemas.openxmlformats.org/officeDocument/2006/relationships/slideLayout" Target="../slideLayouts/slideLayout104.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slideLayout" Target="../slideLayouts/slideLayout103.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31" Type="http://schemas.openxmlformats.org/officeDocument/2006/relationships/image" Target="../media/image6.jpeg"/><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slideLayout" Target="../slideLayouts/slideLayout102.xml"/><Relationship Id="rId30"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8.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userDrawn="1"/>
        </p:nvPicPr>
        <p:blipFill>
          <a:blip r:embed="rId15"/>
          <a:stretch>
            <a:fillRect/>
          </a:stretch>
        </p:blipFill>
        <p:spPr>
          <a:xfrm>
            <a:off x="-71692" y="0"/>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6872288" y="5943600"/>
            <a:ext cx="269626" cy="461665"/>
          </a:xfrm>
          <a:prstGeom prst="rect">
            <a:avLst/>
          </a:prstGeom>
          <a:noFill/>
        </p:spPr>
        <p:txBody>
          <a:bodyPr wrap="none" rtlCol="0">
            <a:spAutoFit/>
          </a:bodyPr>
          <a:lstStyle/>
          <a:p>
            <a:r>
              <a:rPr lang="en-US"/>
              <a:t> </a:t>
            </a:r>
          </a:p>
        </p:txBody>
      </p:sp>
      <p:pic>
        <p:nvPicPr>
          <p:cNvPr id="3" name="Picture 2" descr="Text&#10;&#10;Description automatically generated with medium confidence">
            <a:extLst>
              <a:ext uri="{FF2B5EF4-FFF2-40B4-BE49-F238E27FC236}">
                <a16:creationId xmlns:a16="http://schemas.microsoft.com/office/drawing/2014/main" id="{0B962B06-6C75-63AA-768C-39B411AAE941}"/>
              </a:ext>
            </a:extLst>
          </p:cNvPr>
          <p:cNvPicPr>
            <a:picLocks noChangeAspect="1"/>
          </p:cNvPicPr>
          <p:nvPr userDrawn="1"/>
        </p:nvPicPr>
        <p:blipFill>
          <a:blip r:embed="rId16"/>
          <a:stretch>
            <a:fillRect/>
          </a:stretch>
        </p:blipFill>
        <p:spPr>
          <a:xfrm>
            <a:off x="7265323" y="4608471"/>
            <a:ext cx="1490980" cy="386153"/>
          </a:xfrm>
          <a:prstGeom prst="rect">
            <a:avLst/>
          </a:prstGeom>
        </p:spPr>
      </p:pic>
    </p:spTree>
    <p:extLst>
      <p:ext uri="{BB962C8B-B14F-4D97-AF65-F5344CB8AC3E}">
        <p14:creationId xmlns:p14="http://schemas.microsoft.com/office/powerpoint/2010/main" val="1070809925"/>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p:nvPicPr>
        <p:blipFill>
          <a:blip r:embed="rId18"/>
          <a:stretch>
            <a:fillRect/>
          </a:stretch>
        </p:blipFill>
        <p:spPr>
          <a:xfrm>
            <a:off x="-71692" y="0"/>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p:nvSpPr>
        <p:spPr>
          <a:xfrm>
            <a:off x="6872288" y="5943601"/>
            <a:ext cx="248786" cy="369204"/>
          </a:xfrm>
          <a:prstGeom prst="rect">
            <a:avLst/>
          </a:prstGeom>
          <a:noFill/>
        </p:spPr>
        <p:txBody>
          <a:bodyPr wrap="none" rtlCol="0">
            <a:spAutoFit/>
          </a:bodyPr>
          <a:lstStyle/>
          <a:p>
            <a:r>
              <a:rPr lang="en-US" sz="1799"/>
              <a:t> </a:t>
            </a:r>
          </a:p>
        </p:txBody>
      </p:sp>
      <p:pic>
        <p:nvPicPr>
          <p:cNvPr id="3" name="Picture 2" descr="Text&#10;&#10;Description automatically generated with medium confidence">
            <a:extLst>
              <a:ext uri="{FF2B5EF4-FFF2-40B4-BE49-F238E27FC236}">
                <a16:creationId xmlns:a16="http://schemas.microsoft.com/office/drawing/2014/main" id="{0B962B06-6C75-63AA-768C-39B411AAE941}"/>
              </a:ext>
            </a:extLst>
          </p:cNvPr>
          <p:cNvPicPr>
            <a:picLocks noChangeAspect="1"/>
          </p:cNvPicPr>
          <p:nvPr/>
        </p:nvPicPr>
        <p:blipFill>
          <a:blip r:embed="rId19"/>
          <a:stretch>
            <a:fillRect/>
          </a:stretch>
        </p:blipFill>
        <p:spPr>
          <a:xfrm>
            <a:off x="7265324" y="4608471"/>
            <a:ext cx="1490980" cy="386153"/>
          </a:xfrm>
          <a:prstGeom prst="rect">
            <a:avLst/>
          </a:prstGeom>
        </p:spPr>
      </p:pic>
    </p:spTree>
    <p:extLst>
      <p:ext uri="{BB962C8B-B14F-4D97-AF65-F5344CB8AC3E}">
        <p14:creationId xmlns:p14="http://schemas.microsoft.com/office/powerpoint/2010/main" val="1555232189"/>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20" r:id="rId8"/>
    <p:sldLayoutId id="2147483721" r:id="rId9"/>
    <p:sldLayoutId id="2147483767" r:id="rId10"/>
    <p:sldLayoutId id="2147483768" r:id="rId11"/>
    <p:sldLayoutId id="2147483769" r:id="rId12"/>
    <p:sldLayoutId id="2147483770" r:id="rId13"/>
    <p:sldLayoutId id="2147483771" r:id="rId14"/>
    <p:sldLayoutId id="2147483778" r:id="rId15"/>
    <p:sldLayoutId id="2147483779" r:id="rId16"/>
  </p:sldLayoutIdLst>
  <p:hf hdr="0" ftr="0" dt="0"/>
  <p:txStyles>
    <p:titleStyle>
      <a:lvl1pPr algn="ctr" rtl="0" eaLnBrk="1" fontAlgn="base" hangingPunct="1">
        <a:spcBef>
          <a:spcPct val="0"/>
        </a:spcBef>
        <a:spcAft>
          <a:spcPct val="0"/>
        </a:spcAft>
        <a:defRPr sz="3597" i="0">
          <a:solidFill>
            <a:schemeClr val="bg1"/>
          </a:solidFill>
          <a:latin typeface="+mn-lt"/>
          <a:ea typeface="+mj-ea"/>
          <a:cs typeface="+mj-cs"/>
        </a:defRPr>
      </a:lvl1pPr>
      <a:lvl2pPr algn="l" rtl="0" eaLnBrk="1" fontAlgn="base" hangingPunct="1">
        <a:spcBef>
          <a:spcPct val="0"/>
        </a:spcBef>
        <a:spcAft>
          <a:spcPct val="0"/>
        </a:spcAft>
        <a:defRPr sz="3197">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197">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197">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197">
          <a:solidFill>
            <a:schemeClr val="tx2"/>
          </a:solidFill>
          <a:latin typeface="Georgia" pitchFamily="-72" charset="0"/>
          <a:ea typeface="ＭＳ Ｐゴシック" pitchFamily="-72" charset="-128"/>
          <a:cs typeface="ＭＳ Ｐゴシック" pitchFamily="-72" charset="-128"/>
        </a:defRPr>
      </a:lvl5pPr>
      <a:lvl6pPr marL="456777" algn="l" rtl="0" eaLnBrk="1" fontAlgn="base" hangingPunct="1">
        <a:spcBef>
          <a:spcPct val="0"/>
        </a:spcBef>
        <a:spcAft>
          <a:spcPct val="0"/>
        </a:spcAft>
        <a:defRPr sz="3197">
          <a:solidFill>
            <a:schemeClr val="tx2"/>
          </a:solidFill>
          <a:latin typeface="Georgia" pitchFamily="-72" charset="0"/>
          <a:ea typeface="ＭＳ Ｐゴシック" pitchFamily="-72" charset="-128"/>
          <a:cs typeface="ＭＳ Ｐゴシック" pitchFamily="-72" charset="-128"/>
        </a:defRPr>
      </a:lvl6pPr>
      <a:lvl7pPr marL="913554" algn="l" rtl="0" eaLnBrk="1" fontAlgn="base" hangingPunct="1">
        <a:spcBef>
          <a:spcPct val="0"/>
        </a:spcBef>
        <a:spcAft>
          <a:spcPct val="0"/>
        </a:spcAft>
        <a:defRPr sz="3197">
          <a:solidFill>
            <a:schemeClr val="tx2"/>
          </a:solidFill>
          <a:latin typeface="Georgia" pitchFamily="-72" charset="0"/>
          <a:ea typeface="ＭＳ Ｐゴシック" pitchFamily="-72" charset="-128"/>
          <a:cs typeface="ＭＳ Ｐゴシック" pitchFamily="-72" charset="-128"/>
        </a:defRPr>
      </a:lvl7pPr>
      <a:lvl8pPr marL="1370331" algn="l" rtl="0" eaLnBrk="1" fontAlgn="base" hangingPunct="1">
        <a:spcBef>
          <a:spcPct val="0"/>
        </a:spcBef>
        <a:spcAft>
          <a:spcPct val="0"/>
        </a:spcAft>
        <a:defRPr sz="3197">
          <a:solidFill>
            <a:schemeClr val="tx2"/>
          </a:solidFill>
          <a:latin typeface="Georgia" pitchFamily="-72" charset="0"/>
          <a:ea typeface="ＭＳ Ｐゴシック" pitchFamily="-72" charset="-128"/>
          <a:cs typeface="ＭＳ Ｐゴシック" pitchFamily="-72" charset="-128"/>
        </a:defRPr>
      </a:lvl8pPr>
      <a:lvl9pPr marL="1827108" algn="l" rtl="0" eaLnBrk="1" fontAlgn="base" hangingPunct="1">
        <a:spcBef>
          <a:spcPct val="0"/>
        </a:spcBef>
        <a:spcAft>
          <a:spcPct val="0"/>
        </a:spcAft>
        <a:defRPr sz="3197">
          <a:solidFill>
            <a:schemeClr val="tx2"/>
          </a:solidFill>
          <a:latin typeface="Georgia" pitchFamily="-72" charset="0"/>
          <a:ea typeface="ＭＳ Ｐゴシック" pitchFamily="-72" charset="-128"/>
          <a:cs typeface="ＭＳ Ｐゴシック" pitchFamily="-72" charset="-128"/>
        </a:defRPr>
      </a:lvl9pPr>
    </p:titleStyle>
    <p:bodyStyle>
      <a:lvl1pPr marL="342583" indent="-342583" algn="l" rtl="0" eaLnBrk="1" fontAlgn="base" hangingPunct="1">
        <a:spcBef>
          <a:spcPct val="20000"/>
        </a:spcBef>
        <a:spcAft>
          <a:spcPct val="0"/>
        </a:spcAft>
        <a:buChar char="•"/>
        <a:defRPr sz="2398">
          <a:solidFill>
            <a:schemeClr val="tx1"/>
          </a:solidFill>
          <a:latin typeface="+mn-lt"/>
          <a:ea typeface="+mn-ea"/>
          <a:cs typeface="+mn-cs"/>
        </a:defRPr>
      </a:lvl1pPr>
      <a:lvl2pPr marL="742263" indent="-285486" algn="l" rtl="0" eaLnBrk="1" fontAlgn="base" hangingPunct="1">
        <a:spcBef>
          <a:spcPct val="20000"/>
        </a:spcBef>
        <a:spcAft>
          <a:spcPct val="0"/>
        </a:spcAft>
        <a:buChar char="–"/>
        <a:defRPr sz="1998">
          <a:solidFill>
            <a:schemeClr val="tx1"/>
          </a:solidFill>
          <a:latin typeface="+mn-lt"/>
          <a:ea typeface="+mn-ea"/>
        </a:defRPr>
      </a:lvl2pPr>
      <a:lvl3pPr marL="1141943" indent="-228389" algn="l" rtl="0" eaLnBrk="1" fontAlgn="base" hangingPunct="1">
        <a:spcBef>
          <a:spcPct val="20000"/>
        </a:spcBef>
        <a:spcAft>
          <a:spcPct val="0"/>
        </a:spcAft>
        <a:buChar char="•"/>
        <a:defRPr>
          <a:solidFill>
            <a:schemeClr val="tx1"/>
          </a:solidFill>
          <a:latin typeface="+mn-lt"/>
          <a:ea typeface="+mn-ea"/>
        </a:defRPr>
      </a:lvl3pPr>
      <a:lvl4pPr marL="1598720" indent="-228389" algn="l" rtl="0" eaLnBrk="1" fontAlgn="base" hangingPunct="1">
        <a:spcBef>
          <a:spcPct val="20000"/>
        </a:spcBef>
        <a:spcAft>
          <a:spcPct val="0"/>
        </a:spcAft>
        <a:defRPr sz="1998">
          <a:solidFill>
            <a:schemeClr val="tx1"/>
          </a:solidFill>
          <a:latin typeface="+mn-lt"/>
          <a:ea typeface="+mn-ea"/>
        </a:defRPr>
      </a:lvl4pPr>
      <a:lvl5pPr marL="2055497" indent="-228389" algn="l" rtl="0" eaLnBrk="1" fontAlgn="base" hangingPunct="1">
        <a:spcBef>
          <a:spcPct val="20000"/>
        </a:spcBef>
        <a:spcAft>
          <a:spcPct val="0"/>
        </a:spcAft>
        <a:buChar char="»"/>
        <a:defRPr sz="1998">
          <a:solidFill>
            <a:schemeClr val="tx1"/>
          </a:solidFill>
          <a:latin typeface="+mn-lt"/>
          <a:ea typeface="+mn-ea"/>
        </a:defRPr>
      </a:lvl5pPr>
      <a:lvl6pPr marL="2512274" indent="-228389" algn="l" rtl="0" eaLnBrk="1" fontAlgn="base" hangingPunct="1">
        <a:spcBef>
          <a:spcPct val="20000"/>
        </a:spcBef>
        <a:spcAft>
          <a:spcPct val="0"/>
        </a:spcAft>
        <a:buChar char="»"/>
        <a:defRPr sz="1998">
          <a:solidFill>
            <a:schemeClr val="tx1"/>
          </a:solidFill>
          <a:latin typeface="+mn-lt"/>
          <a:ea typeface="+mn-ea"/>
        </a:defRPr>
      </a:lvl6pPr>
      <a:lvl7pPr marL="2969051" indent="-228389" algn="l" rtl="0" eaLnBrk="1" fontAlgn="base" hangingPunct="1">
        <a:spcBef>
          <a:spcPct val="20000"/>
        </a:spcBef>
        <a:spcAft>
          <a:spcPct val="0"/>
        </a:spcAft>
        <a:buChar char="»"/>
        <a:defRPr sz="1998">
          <a:solidFill>
            <a:schemeClr val="tx1"/>
          </a:solidFill>
          <a:latin typeface="+mn-lt"/>
          <a:ea typeface="+mn-ea"/>
        </a:defRPr>
      </a:lvl7pPr>
      <a:lvl8pPr marL="3425828" indent="-228389" algn="l" rtl="0" eaLnBrk="1" fontAlgn="base" hangingPunct="1">
        <a:spcBef>
          <a:spcPct val="20000"/>
        </a:spcBef>
        <a:spcAft>
          <a:spcPct val="0"/>
        </a:spcAft>
        <a:buChar char="»"/>
        <a:defRPr sz="1998">
          <a:solidFill>
            <a:schemeClr val="tx1"/>
          </a:solidFill>
          <a:latin typeface="+mn-lt"/>
          <a:ea typeface="+mn-ea"/>
        </a:defRPr>
      </a:lvl8pPr>
      <a:lvl9pPr marL="3882605" indent="-228389" algn="l" rtl="0" eaLnBrk="1" fontAlgn="base" hangingPunct="1">
        <a:spcBef>
          <a:spcPct val="20000"/>
        </a:spcBef>
        <a:spcAft>
          <a:spcPct val="0"/>
        </a:spcAft>
        <a:buChar char="»"/>
        <a:defRPr sz="1998">
          <a:solidFill>
            <a:schemeClr val="tx1"/>
          </a:solidFill>
          <a:latin typeface="+mn-lt"/>
          <a:ea typeface="+mn-ea"/>
        </a:defRPr>
      </a:lvl9pPr>
    </p:bodyStyle>
    <p:otherStyle>
      <a:defPPr>
        <a:defRPr lang="en-US"/>
      </a:defPPr>
      <a:lvl1pPr marL="0" algn="l" defTabSz="456777" rtl="0" eaLnBrk="1" latinLnBrk="0" hangingPunct="1">
        <a:defRPr sz="1799" kern="1200">
          <a:solidFill>
            <a:schemeClr val="tx1"/>
          </a:solidFill>
          <a:latin typeface="+mn-lt"/>
          <a:ea typeface="+mn-ea"/>
          <a:cs typeface="+mn-cs"/>
        </a:defRPr>
      </a:lvl1pPr>
      <a:lvl2pPr marL="456777" algn="l" defTabSz="456777" rtl="0" eaLnBrk="1" latinLnBrk="0" hangingPunct="1">
        <a:defRPr sz="1799" kern="1200">
          <a:solidFill>
            <a:schemeClr val="tx1"/>
          </a:solidFill>
          <a:latin typeface="+mn-lt"/>
          <a:ea typeface="+mn-ea"/>
          <a:cs typeface="+mn-cs"/>
        </a:defRPr>
      </a:lvl2pPr>
      <a:lvl3pPr marL="913554" algn="l" defTabSz="456777" rtl="0" eaLnBrk="1" latinLnBrk="0" hangingPunct="1">
        <a:defRPr sz="1799" kern="1200">
          <a:solidFill>
            <a:schemeClr val="tx1"/>
          </a:solidFill>
          <a:latin typeface="+mn-lt"/>
          <a:ea typeface="+mn-ea"/>
          <a:cs typeface="+mn-cs"/>
        </a:defRPr>
      </a:lvl3pPr>
      <a:lvl4pPr marL="1370331" algn="l" defTabSz="456777" rtl="0" eaLnBrk="1" latinLnBrk="0" hangingPunct="1">
        <a:defRPr sz="1799" kern="1200">
          <a:solidFill>
            <a:schemeClr val="tx1"/>
          </a:solidFill>
          <a:latin typeface="+mn-lt"/>
          <a:ea typeface="+mn-ea"/>
          <a:cs typeface="+mn-cs"/>
        </a:defRPr>
      </a:lvl4pPr>
      <a:lvl5pPr marL="1827108" algn="l" defTabSz="456777" rtl="0" eaLnBrk="1" latinLnBrk="0" hangingPunct="1">
        <a:defRPr sz="1799" kern="1200">
          <a:solidFill>
            <a:schemeClr val="tx1"/>
          </a:solidFill>
          <a:latin typeface="+mn-lt"/>
          <a:ea typeface="+mn-ea"/>
          <a:cs typeface="+mn-cs"/>
        </a:defRPr>
      </a:lvl5pPr>
      <a:lvl6pPr marL="2283886" algn="l" defTabSz="456777" rtl="0" eaLnBrk="1" latinLnBrk="0" hangingPunct="1">
        <a:defRPr sz="1799" kern="1200">
          <a:solidFill>
            <a:schemeClr val="tx1"/>
          </a:solidFill>
          <a:latin typeface="+mn-lt"/>
          <a:ea typeface="+mn-ea"/>
          <a:cs typeface="+mn-cs"/>
        </a:defRPr>
      </a:lvl6pPr>
      <a:lvl7pPr marL="2740663" algn="l" defTabSz="456777" rtl="0" eaLnBrk="1" latinLnBrk="0" hangingPunct="1">
        <a:defRPr sz="1799" kern="1200">
          <a:solidFill>
            <a:schemeClr val="tx1"/>
          </a:solidFill>
          <a:latin typeface="+mn-lt"/>
          <a:ea typeface="+mn-ea"/>
          <a:cs typeface="+mn-cs"/>
        </a:defRPr>
      </a:lvl7pPr>
      <a:lvl8pPr marL="3197440" algn="l" defTabSz="456777" rtl="0" eaLnBrk="1" latinLnBrk="0" hangingPunct="1">
        <a:defRPr sz="1799" kern="1200">
          <a:solidFill>
            <a:schemeClr val="tx1"/>
          </a:solidFill>
          <a:latin typeface="+mn-lt"/>
          <a:ea typeface="+mn-ea"/>
          <a:cs typeface="+mn-cs"/>
        </a:defRPr>
      </a:lvl8pPr>
      <a:lvl9pPr marL="3654217" algn="l" defTabSz="456777"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9" descr="Graphical user interface, application&#10;&#10;Description automatically generated with medium confidence"/>
          <p:cNvPicPr preferRelativeResize="0"/>
          <p:nvPr/>
        </p:nvPicPr>
        <p:blipFill rotWithShape="1">
          <a:blip r:embed="rId16">
            <a:alphaModFix/>
          </a:blip>
          <a:srcRect/>
          <a:stretch/>
        </p:blipFill>
        <p:spPr>
          <a:xfrm>
            <a:off x="-71692" y="0"/>
            <a:ext cx="9215692" cy="5196626"/>
          </a:xfrm>
          <a:prstGeom prst="rect">
            <a:avLst/>
          </a:prstGeom>
          <a:noFill/>
          <a:ln>
            <a:noFill/>
          </a:ln>
        </p:spPr>
      </p:pic>
      <p:sp>
        <p:nvSpPr>
          <p:cNvPr id="11" name="Google Shape;11;p9"/>
          <p:cNvSpPr txBox="1">
            <a:spLocks noGrp="1"/>
          </p:cNvSpPr>
          <p:nvPr>
            <p:ph type="body" idx="1"/>
          </p:nvPr>
        </p:nvSpPr>
        <p:spPr>
          <a:xfrm>
            <a:off x="685800" y="1372870"/>
            <a:ext cx="7772400" cy="27423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228600" algn="l" rtl="0">
              <a:spcBef>
                <a:spcPts val="400"/>
              </a:spcBef>
              <a:spcAft>
                <a:spcPts val="0"/>
              </a:spcAft>
              <a:buSzPts val="1400"/>
              <a:buNone/>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9"/>
          <p:cNvSpPr txBox="1"/>
          <p:nvPr/>
        </p:nvSpPr>
        <p:spPr>
          <a:xfrm>
            <a:off x="6872288" y="5943600"/>
            <a:ext cx="26962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chemeClr val="dk1"/>
                </a:solidFill>
                <a:latin typeface="Arial"/>
                <a:ea typeface="Arial"/>
                <a:cs typeface="Arial"/>
                <a:sym typeface="Arial"/>
              </a:rPr>
              <a:t> </a:t>
            </a:r>
            <a:endParaRPr/>
          </a:p>
        </p:txBody>
      </p:sp>
      <p:pic>
        <p:nvPicPr>
          <p:cNvPr id="13" name="Google Shape;13;p9" descr="Text&#10;&#10;Description automatically generated with medium confidence"/>
          <p:cNvPicPr preferRelativeResize="0"/>
          <p:nvPr/>
        </p:nvPicPr>
        <p:blipFill rotWithShape="1">
          <a:blip r:embed="rId17">
            <a:alphaModFix/>
          </a:blip>
          <a:srcRect/>
          <a:stretch/>
        </p:blipFill>
        <p:spPr>
          <a:xfrm>
            <a:off x="7265323" y="4608471"/>
            <a:ext cx="1490980" cy="38615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731" r:id="rId4"/>
    <p:sldLayoutId id="2147483762" r:id="rId5"/>
    <p:sldLayoutId id="2147483763" r:id="rId6"/>
    <p:sldLayoutId id="2147483764" r:id="rId7"/>
    <p:sldLayoutId id="2147483765" r:id="rId8"/>
    <p:sldLayoutId id="2147483652" r:id="rId9"/>
    <p:sldLayoutId id="2147483653" r:id="rId10"/>
    <p:sldLayoutId id="2147483654" r:id="rId11"/>
    <p:sldLayoutId id="2147483655" r:id="rId12"/>
    <p:sldLayoutId id="2147483656" r:id="rId13"/>
    <p:sldLayoutId id="2147483657"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userDrawn="1"/>
        </p:nvPicPr>
        <p:blipFill>
          <a:blip r:embed="rId11"/>
          <a:stretch>
            <a:fillRect/>
          </a:stretch>
        </p:blipFill>
        <p:spPr>
          <a:xfrm>
            <a:off x="-71692" y="0"/>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8" rIns="91416" bIns="4570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6872289" y="5943601"/>
            <a:ext cx="184592" cy="462056"/>
          </a:xfrm>
          <a:prstGeom prst="rect">
            <a:avLst/>
          </a:prstGeom>
          <a:noFill/>
        </p:spPr>
        <p:txBody>
          <a:bodyPr wrap="none" lIns="91416" tIns="45708" rIns="91416" bIns="45708" rtlCol="0">
            <a:spAutoFit/>
          </a:bodyPr>
          <a:lstStyle/>
          <a:p>
            <a:r>
              <a:rPr lang="en-US"/>
              <a:t> </a:t>
            </a:r>
          </a:p>
        </p:txBody>
      </p:sp>
      <p:pic>
        <p:nvPicPr>
          <p:cNvPr id="3" name="Picture 2" descr="Text&#10;&#10;Description automatically generated with medium confidence">
            <a:extLst>
              <a:ext uri="{FF2B5EF4-FFF2-40B4-BE49-F238E27FC236}">
                <a16:creationId xmlns:a16="http://schemas.microsoft.com/office/drawing/2014/main" id="{0B962B06-6C75-63AA-768C-39B411AAE941}"/>
              </a:ext>
            </a:extLst>
          </p:cNvPr>
          <p:cNvPicPr>
            <a:picLocks noChangeAspect="1"/>
          </p:cNvPicPr>
          <p:nvPr userDrawn="1"/>
        </p:nvPicPr>
        <p:blipFill>
          <a:blip r:embed="rId12"/>
          <a:stretch>
            <a:fillRect/>
          </a:stretch>
        </p:blipFill>
        <p:spPr>
          <a:xfrm>
            <a:off x="7265325" y="4608471"/>
            <a:ext cx="1490980" cy="386153"/>
          </a:xfrm>
          <a:prstGeom prst="rect">
            <a:avLst/>
          </a:prstGeom>
        </p:spPr>
      </p:pic>
    </p:spTree>
    <p:extLst>
      <p:ext uri="{BB962C8B-B14F-4D97-AF65-F5344CB8AC3E}">
        <p14:creationId xmlns:p14="http://schemas.microsoft.com/office/powerpoint/2010/main" val="107080992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66" r:id="rId9"/>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078"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156"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234"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312"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808" indent="-342808" algn="l" rtl="0" eaLnBrk="1" fontAlgn="base" hangingPunct="1">
        <a:spcBef>
          <a:spcPct val="20000"/>
        </a:spcBef>
        <a:spcAft>
          <a:spcPct val="0"/>
        </a:spcAft>
        <a:buChar char="•"/>
        <a:defRPr sz="2400">
          <a:solidFill>
            <a:schemeClr val="tx1"/>
          </a:solidFill>
          <a:latin typeface="+mn-lt"/>
          <a:ea typeface="+mn-ea"/>
          <a:cs typeface="+mn-cs"/>
        </a:defRPr>
      </a:lvl1pPr>
      <a:lvl2pPr marL="742752" indent="-285674" algn="l" rtl="0" eaLnBrk="1" fontAlgn="base" hangingPunct="1">
        <a:spcBef>
          <a:spcPct val="20000"/>
        </a:spcBef>
        <a:spcAft>
          <a:spcPct val="0"/>
        </a:spcAft>
        <a:buChar char="–"/>
        <a:defRPr sz="2000">
          <a:solidFill>
            <a:schemeClr val="tx1"/>
          </a:solidFill>
          <a:latin typeface="+mn-lt"/>
          <a:ea typeface="+mn-ea"/>
        </a:defRPr>
      </a:lvl2pPr>
      <a:lvl3pPr marL="1142694" indent="-228539" algn="l" rtl="0" eaLnBrk="1" fontAlgn="base" hangingPunct="1">
        <a:spcBef>
          <a:spcPct val="20000"/>
        </a:spcBef>
        <a:spcAft>
          <a:spcPct val="0"/>
        </a:spcAft>
        <a:buChar char="•"/>
        <a:defRPr>
          <a:solidFill>
            <a:schemeClr val="tx1"/>
          </a:solidFill>
          <a:latin typeface="+mn-lt"/>
          <a:ea typeface="+mn-ea"/>
        </a:defRPr>
      </a:lvl3pPr>
      <a:lvl4pPr marL="1599774" indent="-228539" algn="l" rtl="0" eaLnBrk="1" fontAlgn="base" hangingPunct="1">
        <a:spcBef>
          <a:spcPct val="20000"/>
        </a:spcBef>
        <a:spcAft>
          <a:spcPct val="0"/>
        </a:spcAft>
        <a:defRPr sz="2000">
          <a:solidFill>
            <a:schemeClr val="tx1"/>
          </a:solidFill>
          <a:latin typeface="+mn-lt"/>
          <a:ea typeface="+mn-ea"/>
        </a:defRPr>
      </a:lvl4pPr>
      <a:lvl5pPr marL="2056852" indent="-228539" algn="l" rtl="0" eaLnBrk="1" fontAlgn="base" hangingPunct="1">
        <a:spcBef>
          <a:spcPct val="20000"/>
        </a:spcBef>
        <a:spcAft>
          <a:spcPct val="0"/>
        </a:spcAft>
        <a:buChar char="»"/>
        <a:defRPr sz="2000">
          <a:solidFill>
            <a:schemeClr val="tx1"/>
          </a:solidFill>
          <a:latin typeface="+mn-lt"/>
          <a:ea typeface="+mn-ea"/>
        </a:defRPr>
      </a:lvl5pPr>
      <a:lvl6pPr marL="2513929" indent="-228539" algn="l" rtl="0" eaLnBrk="1" fontAlgn="base" hangingPunct="1">
        <a:spcBef>
          <a:spcPct val="20000"/>
        </a:spcBef>
        <a:spcAft>
          <a:spcPct val="0"/>
        </a:spcAft>
        <a:buChar char="»"/>
        <a:defRPr sz="2000">
          <a:solidFill>
            <a:schemeClr val="tx1"/>
          </a:solidFill>
          <a:latin typeface="+mn-lt"/>
          <a:ea typeface="+mn-ea"/>
        </a:defRPr>
      </a:lvl6pPr>
      <a:lvl7pPr marL="2971007" indent="-228539" algn="l" rtl="0" eaLnBrk="1" fontAlgn="base" hangingPunct="1">
        <a:spcBef>
          <a:spcPct val="20000"/>
        </a:spcBef>
        <a:spcAft>
          <a:spcPct val="0"/>
        </a:spcAft>
        <a:buChar char="»"/>
        <a:defRPr sz="2000">
          <a:solidFill>
            <a:schemeClr val="tx1"/>
          </a:solidFill>
          <a:latin typeface="+mn-lt"/>
          <a:ea typeface="+mn-ea"/>
        </a:defRPr>
      </a:lvl7pPr>
      <a:lvl8pPr marL="3428085" indent="-228539" algn="l" rtl="0" eaLnBrk="1" fontAlgn="base" hangingPunct="1">
        <a:spcBef>
          <a:spcPct val="20000"/>
        </a:spcBef>
        <a:spcAft>
          <a:spcPct val="0"/>
        </a:spcAft>
        <a:buChar char="»"/>
        <a:defRPr sz="2000">
          <a:solidFill>
            <a:schemeClr val="tx1"/>
          </a:solidFill>
          <a:latin typeface="+mn-lt"/>
          <a:ea typeface="+mn-ea"/>
        </a:defRPr>
      </a:lvl8pPr>
      <a:lvl9pPr marL="3885163" indent="-228539"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078" rtl="0" eaLnBrk="1" latinLnBrk="0" hangingPunct="1">
        <a:defRPr sz="1800" kern="1200">
          <a:solidFill>
            <a:schemeClr val="tx1"/>
          </a:solidFill>
          <a:latin typeface="+mn-lt"/>
          <a:ea typeface="+mn-ea"/>
          <a:cs typeface="+mn-cs"/>
        </a:defRPr>
      </a:lvl1pPr>
      <a:lvl2pPr marL="457078" algn="l" defTabSz="457078" rtl="0" eaLnBrk="1" latinLnBrk="0" hangingPunct="1">
        <a:defRPr sz="1800" kern="1200">
          <a:solidFill>
            <a:schemeClr val="tx1"/>
          </a:solidFill>
          <a:latin typeface="+mn-lt"/>
          <a:ea typeface="+mn-ea"/>
          <a:cs typeface="+mn-cs"/>
        </a:defRPr>
      </a:lvl2pPr>
      <a:lvl3pPr marL="914156" algn="l" defTabSz="457078" rtl="0" eaLnBrk="1" latinLnBrk="0" hangingPunct="1">
        <a:defRPr sz="1800" kern="1200">
          <a:solidFill>
            <a:schemeClr val="tx1"/>
          </a:solidFill>
          <a:latin typeface="+mn-lt"/>
          <a:ea typeface="+mn-ea"/>
          <a:cs typeface="+mn-cs"/>
        </a:defRPr>
      </a:lvl3pPr>
      <a:lvl4pPr marL="1371234" algn="l" defTabSz="457078" rtl="0" eaLnBrk="1" latinLnBrk="0" hangingPunct="1">
        <a:defRPr sz="1800" kern="1200">
          <a:solidFill>
            <a:schemeClr val="tx1"/>
          </a:solidFill>
          <a:latin typeface="+mn-lt"/>
          <a:ea typeface="+mn-ea"/>
          <a:cs typeface="+mn-cs"/>
        </a:defRPr>
      </a:lvl4pPr>
      <a:lvl5pPr marL="1828312" algn="l" defTabSz="457078" rtl="0" eaLnBrk="1" latinLnBrk="0" hangingPunct="1">
        <a:defRPr sz="1800" kern="1200">
          <a:solidFill>
            <a:schemeClr val="tx1"/>
          </a:solidFill>
          <a:latin typeface="+mn-lt"/>
          <a:ea typeface="+mn-ea"/>
          <a:cs typeface="+mn-cs"/>
        </a:defRPr>
      </a:lvl5pPr>
      <a:lvl6pPr marL="2285390" algn="l" defTabSz="457078" rtl="0" eaLnBrk="1" latinLnBrk="0" hangingPunct="1">
        <a:defRPr sz="1800" kern="1200">
          <a:solidFill>
            <a:schemeClr val="tx1"/>
          </a:solidFill>
          <a:latin typeface="+mn-lt"/>
          <a:ea typeface="+mn-ea"/>
          <a:cs typeface="+mn-cs"/>
        </a:defRPr>
      </a:lvl6pPr>
      <a:lvl7pPr marL="2742468" algn="l" defTabSz="457078" rtl="0" eaLnBrk="1" latinLnBrk="0" hangingPunct="1">
        <a:defRPr sz="1800" kern="1200">
          <a:solidFill>
            <a:schemeClr val="tx1"/>
          </a:solidFill>
          <a:latin typeface="+mn-lt"/>
          <a:ea typeface="+mn-ea"/>
          <a:cs typeface="+mn-cs"/>
        </a:defRPr>
      </a:lvl7pPr>
      <a:lvl8pPr marL="3199546" algn="l" defTabSz="457078" rtl="0" eaLnBrk="1" latinLnBrk="0" hangingPunct="1">
        <a:defRPr sz="1800" kern="1200">
          <a:solidFill>
            <a:schemeClr val="tx1"/>
          </a:solidFill>
          <a:latin typeface="+mn-lt"/>
          <a:ea typeface="+mn-ea"/>
          <a:cs typeface="+mn-cs"/>
        </a:defRPr>
      </a:lvl8pPr>
      <a:lvl9pPr marL="3656624" algn="l" defTabSz="45707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71514" y="427830"/>
            <a:ext cx="7805737" cy="8568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671514" y="1431266"/>
            <a:ext cx="7805737" cy="32403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1262120769"/>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ctr" defTabSz="321753" rtl="0" fontAlgn="base" hangingPunct="0">
        <a:lnSpc>
          <a:spcPct val="112000"/>
        </a:lnSpc>
        <a:spcBef>
          <a:spcPct val="0"/>
        </a:spcBef>
        <a:spcAft>
          <a:spcPct val="0"/>
        </a:spcAft>
        <a:buClr>
          <a:srgbClr val="000000"/>
        </a:buClr>
        <a:buSzPct val="45000"/>
        <a:buFont typeface="StarSymbol" charset="0"/>
        <a:defRPr sz="3096">
          <a:solidFill>
            <a:srgbClr val="000000"/>
          </a:solidFill>
          <a:latin typeface="+mj-lt"/>
          <a:ea typeface="+mj-ea"/>
          <a:cs typeface="+mj-cs"/>
        </a:defRPr>
      </a:lvl1pPr>
      <a:lvl2pPr marL="303878" indent="-151939" algn="l" defTabSz="321753" rtl="0" fontAlgn="base" hangingPunct="0">
        <a:spcBef>
          <a:spcPct val="0"/>
        </a:spcBef>
        <a:spcAft>
          <a:spcPct val="0"/>
        </a:spcAft>
        <a:buClr>
          <a:srgbClr val="000000"/>
        </a:buClr>
        <a:buSzPct val="45000"/>
        <a:buFont typeface="StarSymbol" charset="0"/>
        <a:defRPr sz="3096">
          <a:solidFill>
            <a:srgbClr val="000000"/>
          </a:solidFill>
          <a:latin typeface="Times New Roman" pitchFamily="16" charset="0"/>
          <a:ea typeface="Lucida Sans Unicode" pitchFamily="32" charset="0"/>
          <a:cs typeface="Lucida Sans Unicode" pitchFamily="32" charset="0"/>
        </a:defRPr>
      </a:lvl2pPr>
      <a:lvl3pPr marL="455817" indent="-151939" algn="l" defTabSz="321753" rtl="0" fontAlgn="base" hangingPunct="0">
        <a:spcBef>
          <a:spcPct val="0"/>
        </a:spcBef>
        <a:spcAft>
          <a:spcPct val="0"/>
        </a:spcAft>
        <a:buClr>
          <a:srgbClr val="000000"/>
        </a:buClr>
        <a:buSzPct val="45000"/>
        <a:buFont typeface="StarSymbol" charset="0"/>
        <a:defRPr sz="3096">
          <a:solidFill>
            <a:srgbClr val="000000"/>
          </a:solidFill>
          <a:latin typeface="Times New Roman" pitchFamily="16" charset="0"/>
          <a:ea typeface="Lucida Sans Unicode" pitchFamily="32" charset="0"/>
          <a:cs typeface="Lucida Sans Unicode" pitchFamily="32" charset="0"/>
        </a:defRPr>
      </a:lvl3pPr>
      <a:lvl4pPr marL="607756" indent="-151939" algn="l" defTabSz="321753" rtl="0" fontAlgn="base" hangingPunct="0">
        <a:spcBef>
          <a:spcPct val="0"/>
        </a:spcBef>
        <a:spcAft>
          <a:spcPct val="0"/>
        </a:spcAft>
        <a:buClr>
          <a:srgbClr val="000000"/>
        </a:buClr>
        <a:buSzPct val="45000"/>
        <a:buFont typeface="StarSymbol" charset="0"/>
        <a:defRPr sz="3096">
          <a:solidFill>
            <a:srgbClr val="000000"/>
          </a:solidFill>
          <a:latin typeface="Times New Roman" pitchFamily="16" charset="0"/>
          <a:ea typeface="Lucida Sans Unicode" pitchFamily="32" charset="0"/>
          <a:cs typeface="Lucida Sans Unicode" pitchFamily="32" charset="0"/>
        </a:defRPr>
      </a:lvl4pPr>
      <a:lvl5pPr marL="759695" indent="-151939" algn="l" defTabSz="321753" rtl="0" fontAlgn="base" hangingPunct="0">
        <a:spcBef>
          <a:spcPct val="0"/>
        </a:spcBef>
        <a:spcAft>
          <a:spcPct val="0"/>
        </a:spcAft>
        <a:buClr>
          <a:srgbClr val="000000"/>
        </a:buClr>
        <a:buSzPct val="45000"/>
        <a:buFont typeface="StarSymbol" charset="0"/>
        <a:defRPr sz="3096">
          <a:solidFill>
            <a:srgbClr val="000000"/>
          </a:solidFill>
          <a:latin typeface="Times New Roman" pitchFamily="16" charset="0"/>
          <a:ea typeface="Lucida Sans Unicode" pitchFamily="32" charset="0"/>
          <a:cs typeface="Lucida Sans Unicode" pitchFamily="32" charset="0"/>
        </a:defRPr>
      </a:lvl5pPr>
      <a:lvl6pPr marL="1081447" indent="-151939" algn="l" defTabSz="321753" rtl="0" fontAlgn="base" hangingPunct="0">
        <a:spcBef>
          <a:spcPct val="0"/>
        </a:spcBef>
        <a:spcAft>
          <a:spcPct val="0"/>
        </a:spcAft>
        <a:buClr>
          <a:srgbClr val="000000"/>
        </a:buClr>
        <a:buSzPct val="45000"/>
        <a:buFont typeface="StarSymbol" charset="0"/>
        <a:defRPr sz="3096">
          <a:solidFill>
            <a:srgbClr val="000000"/>
          </a:solidFill>
          <a:latin typeface="Times New Roman" pitchFamily="16" charset="0"/>
          <a:ea typeface="Lucida Sans Unicode" pitchFamily="32" charset="0"/>
          <a:cs typeface="Lucida Sans Unicode" pitchFamily="32" charset="0"/>
        </a:defRPr>
      </a:lvl6pPr>
      <a:lvl7pPr marL="1403201" indent="-151939" algn="l" defTabSz="321753" rtl="0" fontAlgn="base" hangingPunct="0">
        <a:spcBef>
          <a:spcPct val="0"/>
        </a:spcBef>
        <a:spcAft>
          <a:spcPct val="0"/>
        </a:spcAft>
        <a:buClr>
          <a:srgbClr val="000000"/>
        </a:buClr>
        <a:buSzPct val="45000"/>
        <a:buFont typeface="StarSymbol" charset="0"/>
        <a:defRPr sz="3096">
          <a:solidFill>
            <a:srgbClr val="000000"/>
          </a:solidFill>
          <a:latin typeface="Times New Roman" pitchFamily="16" charset="0"/>
          <a:ea typeface="Lucida Sans Unicode" pitchFamily="32" charset="0"/>
          <a:cs typeface="Lucida Sans Unicode" pitchFamily="32" charset="0"/>
        </a:defRPr>
      </a:lvl7pPr>
      <a:lvl8pPr marL="1724954" indent="-151939" algn="l" defTabSz="321753" rtl="0" fontAlgn="base" hangingPunct="0">
        <a:spcBef>
          <a:spcPct val="0"/>
        </a:spcBef>
        <a:spcAft>
          <a:spcPct val="0"/>
        </a:spcAft>
        <a:buClr>
          <a:srgbClr val="000000"/>
        </a:buClr>
        <a:buSzPct val="45000"/>
        <a:buFont typeface="StarSymbol" charset="0"/>
        <a:defRPr sz="3096">
          <a:solidFill>
            <a:srgbClr val="000000"/>
          </a:solidFill>
          <a:latin typeface="Times New Roman" pitchFamily="16" charset="0"/>
          <a:ea typeface="Lucida Sans Unicode" pitchFamily="32" charset="0"/>
          <a:cs typeface="Lucida Sans Unicode" pitchFamily="32" charset="0"/>
        </a:defRPr>
      </a:lvl8pPr>
      <a:lvl9pPr marL="2046707" indent="-151939" algn="l" defTabSz="321753" rtl="0" fontAlgn="base" hangingPunct="0">
        <a:spcBef>
          <a:spcPct val="0"/>
        </a:spcBef>
        <a:spcAft>
          <a:spcPct val="0"/>
        </a:spcAft>
        <a:buClr>
          <a:srgbClr val="000000"/>
        </a:buClr>
        <a:buSzPct val="45000"/>
        <a:buFont typeface="StarSymbol" charset="0"/>
        <a:defRPr sz="3096">
          <a:solidFill>
            <a:srgbClr val="000000"/>
          </a:solidFill>
          <a:latin typeface="Times New Roman" pitchFamily="16" charset="0"/>
          <a:ea typeface="Lucida Sans Unicode" pitchFamily="32" charset="0"/>
          <a:cs typeface="Lucida Sans Unicode" pitchFamily="32" charset="0"/>
        </a:defRPr>
      </a:lvl9pPr>
    </p:titleStyle>
    <p:bodyStyle>
      <a:lvl1pPr marL="302761" indent="-227908" algn="l" defTabSz="321753" rtl="0" fontAlgn="base" hangingPunct="0">
        <a:lnSpc>
          <a:spcPct val="112000"/>
        </a:lnSpc>
        <a:spcBef>
          <a:spcPct val="0"/>
        </a:spcBef>
        <a:spcAft>
          <a:spcPts val="1003"/>
        </a:spcAft>
        <a:buClr>
          <a:srgbClr val="000000"/>
        </a:buClr>
        <a:buSzPct val="45000"/>
        <a:buFont typeface="StarSymbol" charset="0"/>
        <a:buChar char="●"/>
        <a:defRPr sz="2252">
          <a:solidFill>
            <a:srgbClr val="000000"/>
          </a:solidFill>
          <a:latin typeface="+mn-lt"/>
          <a:ea typeface="+mn-ea"/>
          <a:cs typeface="+mn-cs"/>
        </a:defRPr>
      </a:lvl1pPr>
      <a:lvl2pPr marL="606639" indent="-201096" algn="l" defTabSz="321753" rtl="0" fontAlgn="base" hangingPunct="0">
        <a:lnSpc>
          <a:spcPct val="112000"/>
        </a:lnSpc>
        <a:spcBef>
          <a:spcPct val="0"/>
        </a:spcBef>
        <a:spcAft>
          <a:spcPts val="801"/>
        </a:spcAft>
        <a:buClr>
          <a:srgbClr val="000000"/>
        </a:buClr>
        <a:buSzPct val="75000"/>
        <a:buFont typeface="StarSymbol" charset="0"/>
        <a:buChar char="–"/>
        <a:defRPr sz="1970">
          <a:solidFill>
            <a:srgbClr val="000000"/>
          </a:solidFill>
          <a:latin typeface="+mn-lt"/>
          <a:ea typeface="+mn-ea"/>
          <a:cs typeface="+mn-cs"/>
        </a:defRPr>
      </a:lvl2pPr>
      <a:lvl3pPr marL="910517" indent="-151939" algn="l" defTabSz="321753" rtl="0" fontAlgn="base" hangingPunct="0">
        <a:lnSpc>
          <a:spcPct val="112000"/>
        </a:lnSpc>
        <a:spcBef>
          <a:spcPct val="0"/>
        </a:spcBef>
        <a:spcAft>
          <a:spcPts val="598"/>
        </a:spcAft>
        <a:buClr>
          <a:srgbClr val="000000"/>
        </a:buClr>
        <a:buSzPct val="45000"/>
        <a:buFont typeface="StarSymbol" charset="0"/>
        <a:buChar char="●"/>
        <a:defRPr sz="1689">
          <a:solidFill>
            <a:srgbClr val="000000"/>
          </a:solidFill>
          <a:latin typeface="+mn-lt"/>
          <a:ea typeface="+mn-ea"/>
          <a:cs typeface="+mn-cs"/>
        </a:defRPr>
      </a:lvl3pPr>
      <a:lvl4pPr marL="1214395" indent="-150822" algn="l" defTabSz="321753" rtl="0" fontAlgn="base" hangingPunct="0">
        <a:lnSpc>
          <a:spcPct val="112000"/>
        </a:lnSpc>
        <a:spcBef>
          <a:spcPct val="0"/>
        </a:spcBef>
        <a:spcAft>
          <a:spcPts val="405"/>
        </a:spcAft>
        <a:buClr>
          <a:srgbClr val="000000"/>
        </a:buClr>
        <a:buSzPct val="75000"/>
        <a:buFont typeface="StarSymbol" charset="0"/>
        <a:buChar char="–"/>
        <a:defRPr sz="1408">
          <a:solidFill>
            <a:srgbClr val="000000"/>
          </a:solidFill>
          <a:latin typeface="+mn-lt"/>
          <a:ea typeface="+mn-ea"/>
          <a:cs typeface="+mn-cs"/>
        </a:defRPr>
      </a:lvl4pPr>
      <a:lvl5pPr marL="1518273" indent="-151939" algn="l" defTabSz="321753" rtl="0" fontAlgn="base" hangingPunct="0">
        <a:lnSpc>
          <a:spcPct val="112000"/>
        </a:lnSpc>
        <a:spcBef>
          <a:spcPct val="0"/>
        </a:spcBef>
        <a:spcAft>
          <a:spcPts val="203"/>
        </a:spcAft>
        <a:buClr>
          <a:srgbClr val="000000"/>
        </a:buClr>
        <a:buSzPct val="45000"/>
        <a:buFont typeface="StarSymbol" charset="0"/>
        <a:buChar char="●"/>
        <a:defRPr sz="1408">
          <a:solidFill>
            <a:srgbClr val="000000"/>
          </a:solidFill>
          <a:latin typeface="+mn-lt"/>
          <a:ea typeface="+mn-ea"/>
          <a:cs typeface="+mn-cs"/>
        </a:defRPr>
      </a:lvl5pPr>
      <a:lvl6pPr marL="1840026" indent="-151939" algn="l" defTabSz="321753" rtl="0" fontAlgn="base" hangingPunct="0">
        <a:lnSpc>
          <a:spcPct val="112000"/>
        </a:lnSpc>
        <a:spcBef>
          <a:spcPct val="0"/>
        </a:spcBef>
        <a:spcAft>
          <a:spcPts val="203"/>
        </a:spcAft>
        <a:buClr>
          <a:srgbClr val="000000"/>
        </a:buClr>
        <a:buSzPct val="45000"/>
        <a:buFont typeface="StarSymbol" charset="0"/>
        <a:buChar char="●"/>
        <a:defRPr sz="1408">
          <a:solidFill>
            <a:srgbClr val="000000"/>
          </a:solidFill>
          <a:latin typeface="+mn-lt"/>
          <a:ea typeface="+mn-ea"/>
          <a:cs typeface="+mn-cs"/>
        </a:defRPr>
      </a:lvl6pPr>
      <a:lvl7pPr marL="2161779" indent="-151939" algn="l" defTabSz="321753" rtl="0" fontAlgn="base" hangingPunct="0">
        <a:lnSpc>
          <a:spcPct val="112000"/>
        </a:lnSpc>
        <a:spcBef>
          <a:spcPct val="0"/>
        </a:spcBef>
        <a:spcAft>
          <a:spcPts val="203"/>
        </a:spcAft>
        <a:buClr>
          <a:srgbClr val="000000"/>
        </a:buClr>
        <a:buSzPct val="45000"/>
        <a:buFont typeface="StarSymbol" charset="0"/>
        <a:buChar char="●"/>
        <a:defRPr sz="1408">
          <a:solidFill>
            <a:srgbClr val="000000"/>
          </a:solidFill>
          <a:latin typeface="+mn-lt"/>
          <a:ea typeface="+mn-ea"/>
          <a:cs typeface="+mn-cs"/>
        </a:defRPr>
      </a:lvl7pPr>
      <a:lvl8pPr marL="2483531" indent="-151939" algn="l" defTabSz="321753" rtl="0" fontAlgn="base" hangingPunct="0">
        <a:lnSpc>
          <a:spcPct val="112000"/>
        </a:lnSpc>
        <a:spcBef>
          <a:spcPct val="0"/>
        </a:spcBef>
        <a:spcAft>
          <a:spcPts val="203"/>
        </a:spcAft>
        <a:buClr>
          <a:srgbClr val="000000"/>
        </a:buClr>
        <a:buSzPct val="45000"/>
        <a:buFont typeface="StarSymbol" charset="0"/>
        <a:buChar char="●"/>
        <a:defRPr sz="1408">
          <a:solidFill>
            <a:srgbClr val="000000"/>
          </a:solidFill>
          <a:latin typeface="+mn-lt"/>
          <a:ea typeface="+mn-ea"/>
          <a:cs typeface="+mn-cs"/>
        </a:defRPr>
      </a:lvl8pPr>
      <a:lvl9pPr marL="2805285" indent="-151939" algn="l" defTabSz="321753" rtl="0" fontAlgn="base" hangingPunct="0">
        <a:lnSpc>
          <a:spcPct val="112000"/>
        </a:lnSpc>
        <a:spcBef>
          <a:spcPct val="0"/>
        </a:spcBef>
        <a:spcAft>
          <a:spcPts val="203"/>
        </a:spcAft>
        <a:buClr>
          <a:srgbClr val="000000"/>
        </a:buClr>
        <a:buSzPct val="45000"/>
        <a:buFont typeface="StarSymbol" charset="0"/>
        <a:buChar char="●"/>
        <a:defRPr sz="1408">
          <a:solidFill>
            <a:srgbClr val="000000"/>
          </a:solidFill>
          <a:latin typeface="+mn-lt"/>
          <a:ea typeface="+mn-ea"/>
          <a:cs typeface="+mn-cs"/>
        </a:defRPr>
      </a:lvl9pPr>
    </p:bodyStyle>
    <p:otherStyle>
      <a:defPPr>
        <a:defRPr lang="en-US"/>
      </a:defPPr>
      <a:lvl1pPr marL="0" algn="l" defTabSz="643506" rtl="0" eaLnBrk="1" latinLnBrk="0" hangingPunct="1">
        <a:defRPr sz="1267" kern="1200">
          <a:solidFill>
            <a:schemeClr val="tx1"/>
          </a:solidFill>
          <a:latin typeface="+mn-lt"/>
          <a:ea typeface="+mn-ea"/>
          <a:cs typeface="+mn-cs"/>
        </a:defRPr>
      </a:lvl1pPr>
      <a:lvl2pPr marL="321753" algn="l" defTabSz="643506" rtl="0" eaLnBrk="1" latinLnBrk="0" hangingPunct="1">
        <a:defRPr sz="1267" kern="1200">
          <a:solidFill>
            <a:schemeClr val="tx1"/>
          </a:solidFill>
          <a:latin typeface="+mn-lt"/>
          <a:ea typeface="+mn-ea"/>
          <a:cs typeface="+mn-cs"/>
        </a:defRPr>
      </a:lvl2pPr>
      <a:lvl3pPr marL="643506" algn="l" defTabSz="643506" rtl="0" eaLnBrk="1" latinLnBrk="0" hangingPunct="1">
        <a:defRPr sz="1267" kern="1200">
          <a:solidFill>
            <a:schemeClr val="tx1"/>
          </a:solidFill>
          <a:latin typeface="+mn-lt"/>
          <a:ea typeface="+mn-ea"/>
          <a:cs typeface="+mn-cs"/>
        </a:defRPr>
      </a:lvl3pPr>
      <a:lvl4pPr marL="965259" algn="l" defTabSz="643506" rtl="0" eaLnBrk="1" latinLnBrk="0" hangingPunct="1">
        <a:defRPr sz="1267" kern="1200">
          <a:solidFill>
            <a:schemeClr val="tx1"/>
          </a:solidFill>
          <a:latin typeface="+mn-lt"/>
          <a:ea typeface="+mn-ea"/>
          <a:cs typeface="+mn-cs"/>
        </a:defRPr>
      </a:lvl4pPr>
      <a:lvl5pPr marL="1287012" algn="l" defTabSz="643506" rtl="0" eaLnBrk="1" latinLnBrk="0" hangingPunct="1">
        <a:defRPr sz="1267" kern="1200">
          <a:solidFill>
            <a:schemeClr val="tx1"/>
          </a:solidFill>
          <a:latin typeface="+mn-lt"/>
          <a:ea typeface="+mn-ea"/>
          <a:cs typeface="+mn-cs"/>
        </a:defRPr>
      </a:lvl5pPr>
      <a:lvl6pPr marL="1608765" algn="l" defTabSz="643506" rtl="0" eaLnBrk="1" latinLnBrk="0" hangingPunct="1">
        <a:defRPr sz="1267" kern="1200">
          <a:solidFill>
            <a:schemeClr val="tx1"/>
          </a:solidFill>
          <a:latin typeface="+mn-lt"/>
          <a:ea typeface="+mn-ea"/>
          <a:cs typeface="+mn-cs"/>
        </a:defRPr>
      </a:lvl6pPr>
      <a:lvl7pPr marL="1930518" algn="l" defTabSz="643506" rtl="0" eaLnBrk="1" latinLnBrk="0" hangingPunct="1">
        <a:defRPr sz="1267" kern="1200">
          <a:solidFill>
            <a:schemeClr val="tx1"/>
          </a:solidFill>
          <a:latin typeface="+mn-lt"/>
          <a:ea typeface="+mn-ea"/>
          <a:cs typeface="+mn-cs"/>
        </a:defRPr>
      </a:lvl7pPr>
      <a:lvl8pPr marL="2252272" algn="l" defTabSz="643506" rtl="0" eaLnBrk="1" latinLnBrk="0" hangingPunct="1">
        <a:defRPr sz="1267" kern="1200">
          <a:solidFill>
            <a:schemeClr val="tx1"/>
          </a:solidFill>
          <a:latin typeface="+mn-lt"/>
          <a:ea typeface="+mn-ea"/>
          <a:cs typeface="+mn-cs"/>
        </a:defRPr>
      </a:lvl8pPr>
      <a:lvl9pPr marL="2574024" algn="l" defTabSz="643506" rtl="0" eaLnBrk="1" latinLnBrk="0" hangingPunct="1">
        <a:defRPr sz="126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098"/>
            <a:ext cx="7886700" cy="99509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70486"/>
            <a:ext cx="7886700" cy="326652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71678"/>
            <a:ext cx="2057400" cy="274097"/>
          </a:xfrm>
          <a:prstGeom prst="rect">
            <a:avLst/>
          </a:prstGeom>
        </p:spPr>
        <p:txBody>
          <a:bodyPr vert="horz" lIns="91440" tIns="45720" rIns="91440" bIns="45720" rtlCol="0" anchor="ctr"/>
          <a:lstStyle>
            <a:lvl1pPr algn="l">
              <a:defRPr sz="900">
                <a:solidFill>
                  <a:schemeClr val="tx1">
                    <a:tint val="75000"/>
                  </a:schemeClr>
                </a:solidFill>
              </a:defRPr>
            </a:lvl1pPr>
          </a:lstStyle>
          <a:p>
            <a:fld id="{EA3D4205-BFDF-4B4E-BEA9-A92BE1172678}" type="datetimeFigureOut">
              <a:rPr lang="en-US" smtClean="0"/>
              <a:t>6/22/2023</a:t>
            </a:fld>
            <a:endParaRPr lang="en-US"/>
          </a:p>
        </p:txBody>
      </p:sp>
      <p:sp>
        <p:nvSpPr>
          <p:cNvPr id="5" name="Footer Placeholder 4"/>
          <p:cNvSpPr>
            <a:spLocks noGrp="1"/>
          </p:cNvSpPr>
          <p:nvPr>
            <p:ph type="ftr" sz="quarter" idx="3"/>
          </p:nvPr>
        </p:nvSpPr>
        <p:spPr>
          <a:xfrm>
            <a:off x="3028950" y="4771678"/>
            <a:ext cx="3086100" cy="274097"/>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71678"/>
            <a:ext cx="2057400" cy="274097"/>
          </a:xfrm>
          <a:prstGeom prst="rect">
            <a:avLst/>
          </a:prstGeom>
        </p:spPr>
        <p:txBody>
          <a:bodyPr vert="horz" lIns="91440" tIns="45720" rIns="91440" bIns="45720" rtlCol="0" anchor="ctr"/>
          <a:lstStyle>
            <a:lvl1pPr algn="r">
              <a:defRPr sz="900">
                <a:solidFill>
                  <a:schemeClr val="tx1">
                    <a:tint val="75000"/>
                  </a:schemeClr>
                </a:solidFill>
              </a:defRPr>
            </a:lvl1pPr>
          </a:lstStyle>
          <a:p>
            <a:fld id="{3858893A-1638-4B6D-A670-180EDABD963E}" type="slidenum">
              <a:rPr lang="en-US" smtClean="0"/>
              <a:t>‹#›</a:t>
            </a:fld>
            <a:endParaRPr lang="en-US"/>
          </a:p>
        </p:txBody>
      </p:sp>
    </p:spTree>
    <p:extLst>
      <p:ext uri="{BB962C8B-B14F-4D97-AF65-F5344CB8AC3E}">
        <p14:creationId xmlns:p14="http://schemas.microsoft.com/office/powerpoint/2010/main" val="157453041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2EFC88-B713-421C-853C-1FE8A90F8F68}"/>
              </a:ext>
            </a:extLst>
          </p:cNvPr>
          <p:cNvPicPr>
            <a:picLocks noChangeAspect="1"/>
          </p:cNvPicPr>
          <p:nvPr userDrawn="1"/>
        </p:nvPicPr>
        <p:blipFill>
          <a:blip r:embed="rId31"/>
          <a:stretch>
            <a:fillRect/>
          </a:stretch>
        </p:blipFill>
        <p:spPr>
          <a:xfrm>
            <a:off x="0" y="2679"/>
            <a:ext cx="9144000" cy="5142905"/>
          </a:xfrm>
          <a:prstGeom prst="rect">
            <a:avLst/>
          </a:prstGeom>
        </p:spPr>
      </p:pic>
      <p:sp>
        <p:nvSpPr>
          <p:cNvPr id="2" name="Title Placeholder 1"/>
          <p:cNvSpPr>
            <a:spLocks noGrp="1"/>
          </p:cNvSpPr>
          <p:nvPr>
            <p:ph type="title"/>
          </p:nvPr>
        </p:nvSpPr>
        <p:spPr>
          <a:xfrm>
            <a:off x="284218" y="177395"/>
            <a:ext cx="7525265" cy="509041"/>
          </a:xfrm>
          <a:prstGeom prst="rect">
            <a:avLst/>
          </a:prstGeom>
        </p:spPr>
        <p:txBody>
          <a:bodyPr vert="horz" lIns="91428" tIns="45718" rIns="91428" bIns="45718" rtlCol="0" anchor="ctr">
            <a:normAutofit/>
          </a:bodyPr>
          <a:lstStyle/>
          <a:p>
            <a:r>
              <a:rPr lang="en-US"/>
              <a:t>Click to edit Master title style</a:t>
            </a:r>
          </a:p>
        </p:txBody>
      </p:sp>
      <p:sp>
        <p:nvSpPr>
          <p:cNvPr id="3" name="Text Placeholder 2"/>
          <p:cNvSpPr>
            <a:spLocks noGrp="1"/>
          </p:cNvSpPr>
          <p:nvPr>
            <p:ph type="body" idx="1"/>
          </p:nvPr>
        </p:nvSpPr>
        <p:spPr>
          <a:xfrm>
            <a:off x="284218" y="686435"/>
            <a:ext cx="7525265" cy="3543489"/>
          </a:xfrm>
          <a:prstGeom prst="rect">
            <a:avLst/>
          </a:prstGeom>
        </p:spPr>
        <p:txBody>
          <a:bodyPr vert="horz" lIns="91428" tIns="45718" rIns="91428"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22672" y="4771688"/>
            <a:ext cx="2057400" cy="274097"/>
          </a:xfrm>
          <a:prstGeom prst="rect">
            <a:avLst/>
          </a:prstGeom>
        </p:spPr>
        <p:txBody>
          <a:bodyPr vert="horz" lIns="91428" tIns="45718" rIns="91428" bIns="45718" rtlCol="0" anchor="ctr"/>
          <a:lstStyle>
            <a:lvl1pPr algn="l">
              <a:defRPr sz="900">
                <a:solidFill>
                  <a:schemeClr val="tx1">
                    <a:tint val="75000"/>
                  </a:schemeClr>
                </a:solidFill>
              </a:defRPr>
            </a:lvl1pPr>
          </a:lstStyle>
          <a:p>
            <a:pPr defTabSz="685800" fontAlgn="auto">
              <a:spcBef>
                <a:spcPts val="0"/>
              </a:spcBef>
              <a:spcAft>
                <a:spcPts val="0"/>
              </a:spcAft>
              <a:defRPr/>
            </a:pPr>
            <a:fld id="{63AACB90-F281-3D40-98D8-3852EB5BC334}" type="datetimeFigureOut">
              <a:rPr lang="en-US" smtClean="0">
                <a:solidFill>
                  <a:prstClr val="black">
                    <a:tint val="75000"/>
                  </a:prstClr>
                </a:solidFill>
                <a:latin typeface="Calibri"/>
                <a:ea typeface="+mn-ea"/>
                <a:cs typeface="+mn-cs"/>
              </a:rPr>
              <a:pPr defTabSz="685800" fontAlgn="auto">
                <a:spcBef>
                  <a:spcPts val="0"/>
                </a:spcBef>
                <a:spcAft>
                  <a:spcPts val="0"/>
                </a:spcAft>
                <a:defRPr/>
              </a:pPr>
              <a:t>6/22/2023</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4723371" y="4771688"/>
            <a:ext cx="3086100" cy="274097"/>
          </a:xfrm>
          <a:prstGeom prst="rect">
            <a:avLst/>
          </a:prstGeom>
        </p:spPr>
        <p:txBody>
          <a:bodyPr vert="horz" lIns="91428" tIns="45718" rIns="91428" bIns="45718" rtlCol="0" anchor="ctr"/>
          <a:lstStyle>
            <a:lvl1pPr algn="ctr">
              <a:defRPr sz="900">
                <a:solidFill>
                  <a:schemeClr val="tx1">
                    <a:tint val="75000"/>
                  </a:schemeClr>
                </a:solidFill>
              </a:defRPr>
            </a:lvl1pPr>
          </a:lstStyle>
          <a:p>
            <a:pPr defTabSz="685800" fontAlgn="auto">
              <a:spcBef>
                <a:spcPts val="0"/>
              </a:spcBef>
              <a:spcAft>
                <a:spcPts val="0"/>
              </a:spcAft>
              <a:defRPr/>
            </a:pPr>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49892290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 id="2147483759" r:id="rId27"/>
    <p:sldLayoutId id="2147483760" r:id="rId28"/>
    <p:sldLayoutId id="2147483761" r:id="rId29"/>
  </p:sldLayoutIdLst>
  <p:txStyles>
    <p:titleStyle>
      <a:lvl1pPr algn="l" defTabSz="685698" rtl="0" eaLnBrk="1" latinLnBrk="0" hangingPunct="1">
        <a:lnSpc>
          <a:spcPct val="90000"/>
        </a:lnSpc>
        <a:spcBef>
          <a:spcPct val="0"/>
        </a:spcBef>
        <a:buNone/>
        <a:defRPr sz="2100" b="1" kern="1200">
          <a:solidFill>
            <a:srgbClr val="001C44"/>
          </a:solidFill>
          <a:latin typeface="Arial" panose="020B0604020202020204" pitchFamily="34" charset="0"/>
          <a:ea typeface="+mj-ea"/>
          <a:cs typeface="Arial" panose="020B0604020202020204" pitchFamily="34" charset="0"/>
        </a:defRPr>
      </a:lvl1pPr>
    </p:titleStyle>
    <p:bodyStyle>
      <a:lvl1pPr marL="171426" indent="-171426" algn="l" defTabSz="685698" rtl="0" eaLnBrk="1" latinLnBrk="0" hangingPunct="1">
        <a:lnSpc>
          <a:spcPct val="90000"/>
        </a:lnSpc>
        <a:spcBef>
          <a:spcPts val="750"/>
        </a:spcBef>
        <a:buFont typeface="Arial"/>
        <a:buChar char="•"/>
        <a:defRPr sz="1800" kern="1200">
          <a:solidFill>
            <a:schemeClr val="tx1"/>
          </a:solidFill>
          <a:latin typeface="+mn-lt"/>
          <a:ea typeface="+mn-ea"/>
          <a:cs typeface="+mn-cs"/>
        </a:defRPr>
      </a:lvl1pPr>
      <a:lvl2pPr marL="514277" indent="-171426" algn="l" defTabSz="685698"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123" indent="-171426" algn="l" defTabSz="685698"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199970" indent="-171426" algn="l" defTabSz="685698" rtl="0" eaLnBrk="1" latinLnBrk="0" hangingPunct="1">
        <a:lnSpc>
          <a:spcPct val="90000"/>
        </a:lnSpc>
        <a:spcBef>
          <a:spcPts val="375"/>
        </a:spcBef>
        <a:buFont typeface="Arial"/>
        <a:buChar char="•"/>
        <a:defRPr sz="1500" kern="1200">
          <a:solidFill>
            <a:schemeClr val="tx1"/>
          </a:solidFill>
          <a:latin typeface="+mn-lt"/>
          <a:ea typeface="+mn-ea"/>
          <a:cs typeface="+mn-cs"/>
        </a:defRPr>
      </a:lvl4pPr>
      <a:lvl5pPr marL="1542818" indent="-171426" algn="l" defTabSz="685698"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668" indent="-171426" algn="l" defTabSz="685698" rtl="0" eaLnBrk="1" latinLnBrk="0" hangingPunct="1">
        <a:lnSpc>
          <a:spcPct val="90000"/>
        </a:lnSpc>
        <a:spcBef>
          <a:spcPts val="375"/>
        </a:spcBef>
        <a:buFont typeface="Arial"/>
        <a:buChar char="•"/>
        <a:defRPr sz="1425" kern="1200">
          <a:solidFill>
            <a:schemeClr val="tx1"/>
          </a:solidFill>
          <a:latin typeface="+mn-lt"/>
          <a:ea typeface="+mn-ea"/>
          <a:cs typeface="+mn-cs"/>
        </a:defRPr>
      </a:lvl6pPr>
      <a:lvl7pPr marL="2228517" indent="-171426" algn="l" defTabSz="685698" rtl="0" eaLnBrk="1" latinLnBrk="0" hangingPunct="1">
        <a:lnSpc>
          <a:spcPct val="90000"/>
        </a:lnSpc>
        <a:spcBef>
          <a:spcPts val="375"/>
        </a:spcBef>
        <a:buFont typeface="Arial"/>
        <a:buChar char="•"/>
        <a:defRPr sz="1425" kern="1200">
          <a:solidFill>
            <a:schemeClr val="tx1"/>
          </a:solidFill>
          <a:latin typeface="+mn-lt"/>
          <a:ea typeface="+mn-ea"/>
          <a:cs typeface="+mn-cs"/>
        </a:defRPr>
      </a:lvl7pPr>
      <a:lvl8pPr marL="2571366" indent="-171426" algn="l" defTabSz="685698" rtl="0" eaLnBrk="1" latinLnBrk="0" hangingPunct="1">
        <a:lnSpc>
          <a:spcPct val="90000"/>
        </a:lnSpc>
        <a:spcBef>
          <a:spcPts val="375"/>
        </a:spcBef>
        <a:buFont typeface="Arial"/>
        <a:buChar char="•"/>
        <a:defRPr sz="1425" kern="1200">
          <a:solidFill>
            <a:schemeClr val="tx1"/>
          </a:solidFill>
          <a:latin typeface="+mn-lt"/>
          <a:ea typeface="+mn-ea"/>
          <a:cs typeface="+mn-cs"/>
        </a:defRPr>
      </a:lvl8pPr>
      <a:lvl9pPr marL="2914217" indent="-171426" algn="l" defTabSz="685698" rtl="0" eaLnBrk="1" latinLnBrk="0" hangingPunct="1">
        <a:lnSpc>
          <a:spcPct val="90000"/>
        </a:lnSpc>
        <a:spcBef>
          <a:spcPts val="375"/>
        </a:spcBef>
        <a:buFont typeface="Arial"/>
        <a:buChar char="•"/>
        <a:defRPr sz="1425" kern="1200">
          <a:solidFill>
            <a:schemeClr val="tx1"/>
          </a:solidFill>
          <a:latin typeface="+mn-lt"/>
          <a:ea typeface="+mn-ea"/>
          <a:cs typeface="+mn-cs"/>
        </a:defRPr>
      </a:lvl9pPr>
    </p:bodyStyle>
    <p:otherStyle>
      <a:defPPr>
        <a:defRPr lang="en-US"/>
      </a:defPPr>
      <a:lvl1pPr marL="0" algn="l" defTabSz="685698" rtl="0" eaLnBrk="1" latinLnBrk="0" hangingPunct="1">
        <a:defRPr sz="1425" kern="1200">
          <a:solidFill>
            <a:schemeClr val="tx1"/>
          </a:solidFill>
          <a:latin typeface="+mn-lt"/>
          <a:ea typeface="+mn-ea"/>
          <a:cs typeface="+mn-cs"/>
        </a:defRPr>
      </a:lvl1pPr>
      <a:lvl2pPr marL="342848" algn="l" defTabSz="685698" rtl="0" eaLnBrk="1" latinLnBrk="0" hangingPunct="1">
        <a:defRPr sz="1425" kern="1200">
          <a:solidFill>
            <a:schemeClr val="tx1"/>
          </a:solidFill>
          <a:latin typeface="+mn-lt"/>
          <a:ea typeface="+mn-ea"/>
          <a:cs typeface="+mn-cs"/>
        </a:defRPr>
      </a:lvl2pPr>
      <a:lvl3pPr marL="685698" algn="l" defTabSz="685698" rtl="0" eaLnBrk="1" latinLnBrk="0" hangingPunct="1">
        <a:defRPr sz="1425" kern="1200">
          <a:solidFill>
            <a:schemeClr val="tx1"/>
          </a:solidFill>
          <a:latin typeface="+mn-lt"/>
          <a:ea typeface="+mn-ea"/>
          <a:cs typeface="+mn-cs"/>
        </a:defRPr>
      </a:lvl3pPr>
      <a:lvl4pPr marL="1028547" algn="l" defTabSz="685698" rtl="0" eaLnBrk="1" latinLnBrk="0" hangingPunct="1">
        <a:defRPr sz="1425" kern="1200">
          <a:solidFill>
            <a:schemeClr val="tx1"/>
          </a:solidFill>
          <a:latin typeface="+mn-lt"/>
          <a:ea typeface="+mn-ea"/>
          <a:cs typeface="+mn-cs"/>
        </a:defRPr>
      </a:lvl4pPr>
      <a:lvl5pPr marL="1371396" algn="l" defTabSz="685698" rtl="0" eaLnBrk="1" latinLnBrk="0" hangingPunct="1">
        <a:defRPr sz="1425" kern="1200">
          <a:solidFill>
            <a:schemeClr val="tx1"/>
          </a:solidFill>
          <a:latin typeface="+mn-lt"/>
          <a:ea typeface="+mn-ea"/>
          <a:cs typeface="+mn-cs"/>
        </a:defRPr>
      </a:lvl5pPr>
      <a:lvl6pPr marL="1714247" algn="l" defTabSz="685698" rtl="0" eaLnBrk="1" latinLnBrk="0" hangingPunct="1">
        <a:defRPr sz="1425" kern="1200">
          <a:solidFill>
            <a:schemeClr val="tx1"/>
          </a:solidFill>
          <a:latin typeface="+mn-lt"/>
          <a:ea typeface="+mn-ea"/>
          <a:cs typeface="+mn-cs"/>
        </a:defRPr>
      </a:lvl6pPr>
      <a:lvl7pPr marL="2057093" algn="l" defTabSz="685698" rtl="0" eaLnBrk="1" latinLnBrk="0" hangingPunct="1">
        <a:defRPr sz="1425" kern="1200">
          <a:solidFill>
            <a:schemeClr val="tx1"/>
          </a:solidFill>
          <a:latin typeface="+mn-lt"/>
          <a:ea typeface="+mn-ea"/>
          <a:cs typeface="+mn-cs"/>
        </a:defRPr>
      </a:lvl7pPr>
      <a:lvl8pPr marL="2399940" algn="l" defTabSz="685698" rtl="0" eaLnBrk="1" latinLnBrk="0" hangingPunct="1">
        <a:defRPr sz="1425" kern="1200">
          <a:solidFill>
            <a:schemeClr val="tx1"/>
          </a:solidFill>
          <a:latin typeface="+mn-lt"/>
          <a:ea typeface="+mn-ea"/>
          <a:cs typeface="+mn-cs"/>
        </a:defRPr>
      </a:lvl8pPr>
      <a:lvl9pPr marL="2742788" algn="l" defTabSz="685698" rtl="0" eaLnBrk="1" latinLnBrk="0" hangingPunct="1">
        <a:defRPr sz="142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06170"/>
            <a:ext cx="8229600" cy="858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p:cNvSpPr>
            <a:spLocks noGrp="1"/>
          </p:cNvSpPr>
          <p:nvPr>
            <p:ph type="body" idx="1"/>
          </p:nvPr>
        </p:nvSpPr>
        <p:spPr bwMode="auto">
          <a:xfrm>
            <a:off x="457200" y="1201262"/>
            <a:ext cx="8229600" cy="3397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4771678"/>
            <a:ext cx="2133600" cy="274097"/>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fld id="{36FCB021-482A-434C-900D-903C9D41C4EB}" type="datetimeFigureOut">
              <a:rPr lang="en-US" altLang="en-US">
                <a:solidFill>
                  <a:prstClr val="black">
                    <a:tint val="75000"/>
                  </a:prstClr>
                </a:solidFill>
              </a:rPr>
              <a:pPr>
                <a:defRPr/>
              </a:pPr>
              <a:t>6/22/2023</a:t>
            </a:fld>
            <a:endParaRPr lang="en-US" altLang="en-US">
              <a:solidFill>
                <a:prstClr val="black">
                  <a:tint val="75000"/>
                </a:prstClr>
              </a:solidFill>
            </a:endParaRPr>
          </a:p>
        </p:txBody>
      </p:sp>
      <p:sp>
        <p:nvSpPr>
          <p:cNvPr id="5" name="Footer Placeholder 4"/>
          <p:cNvSpPr>
            <a:spLocks noGrp="1"/>
          </p:cNvSpPr>
          <p:nvPr>
            <p:ph type="ftr" sz="quarter" idx="3"/>
          </p:nvPr>
        </p:nvSpPr>
        <p:spPr>
          <a:xfrm>
            <a:off x="3124200" y="4771678"/>
            <a:ext cx="2895600" cy="274097"/>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4"/>
          </p:nvPr>
        </p:nvSpPr>
        <p:spPr>
          <a:xfrm>
            <a:off x="6553200" y="4771678"/>
            <a:ext cx="2133600" cy="274097"/>
          </a:xfrm>
          <a:prstGeom prst="rect">
            <a:avLst/>
          </a:prstGeom>
        </p:spPr>
        <p:txBody>
          <a:bodyPr vert="horz" lIns="91440" tIns="45720" rIns="91440" bIns="45720" rtlCol="0" anchor="ctr"/>
          <a:lstStyle>
            <a:lvl1pPr algn="r">
              <a:defRPr sz="1200">
                <a:solidFill>
                  <a:schemeClr val="tx1">
                    <a:tint val="75000"/>
                  </a:schemeClr>
                </a:solidFill>
                <a:latin typeface="Arial" charset="0"/>
              </a:defRPr>
            </a:lvl1pPr>
          </a:lstStyle>
          <a:p>
            <a:pPr>
              <a:defRPr/>
            </a:pPr>
            <a:fld id="{E44EA55E-2354-4433-94E6-217DFD3779A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93884479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8"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p:titleStyle>
    <p:bodyStyle>
      <a:lvl1pPr marL="342892" indent="-342892"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31" indent="-285743"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2972" indent="-228594"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348" indent="-228594"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12"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2.xml"/></Relationships>
</file>

<file path=ppt/slides/_rels/slide10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51.xml"/><Relationship Id="rId1" Type="http://schemas.openxmlformats.org/officeDocument/2006/relationships/slideLayout" Target="../slideLayouts/slideLayout5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07.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114.jpeg"/><Relationship Id="rId7" Type="http://schemas.openxmlformats.org/officeDocument/2006/relationships/image" Target="../media/image118.jpeg"/><Relationship Id="rId12" Type="http://schemas.openxmlformats.org/officeDocument/2006/relationships/image" Target="../media/image5.jpeg"/><Relationship Id="rId2" Type="http://schemas.openxmlformats.org/officeDocument/2006/relationships/notesSlide" Target="../notesSlides/notesSlide52.xml"/><Relationship Id="rId1" Type="http://schemas.openxmlformats.org/officeDocument/2006/relationships/slideLayout" Target="../slideLayouts/slideLayout30.xml"/><Relationship Id="rId6" Type="http://schemas.openxmlformats.org/officeDocument/2006/relationships/image" Target="../media/image117.jpeg"/><Relationship Id="rId11" Type="http://schemas.openxmlformats.org/officeDocument/2006/relationships/image" Target="../media/image122.jpeg"/><Relationship Id="rId5" Type="http://schemas.openxmlformats.org/officeDocument/2006/relationships/image" Target="../media/image116.jpeg"/><Relationship Id="rId10" Type="http://schemas.openxmlformats.org/officeDocument/2006/relationships/image" Target="../media/image121.jpeg"/><Relationship Id="rId4" Type="http://schemas.openxmlformats.org/officeDocument/2006/relationships/image" Target="../media/image115.jpeg"/><Relationship Id="rId9" Type="http://schemas.openxmlformats.org/officeDocument/2006/relationships/image" Target="../media/image120.jpe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2.xml"/><Relationship Id="rId5" Type="http://schemas.openxmlformats.org/officeDocument/2006/relationships/image" Target="../media/image42.png"/><Relationship Id="rId4" Type="http://schemas.openxmlformats.org/officeDocument/2006/relationships/image" Target="../media/image44.jpeg"/></Relationships>
</file>

<file path=ppt/slides/_rels/slide110.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12" Type="http://schemas.openxmlformats.org/officeDocument/2006/relationships/image" Target="../media/image2.jpeg"/><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5.xml"/></Relationships>
</file>

<file path=ppt/slides/_rels/slide113.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54.xml"/></Relationships>
</file>

<file path=ppt/slides/_rels/slide114.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54.xml"/></Relationships>
</file>

<file path=ppt/slides/_rels/slide115.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54.xml"/></Relationships>
</file>

<file path=ppt/slides/_rels/slide116.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54.xml"/></Relationships>
</file>

<file path=ppt/slides/_rels/slide117.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54.xml"/></Relationships>
</file>

<file path=ppt/slides/_rels/slide118.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54.xml"/></Relationships>
</file>

<file path=ppt/slides/_rels/slide119.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20.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54.xml"/></Relationships>
</file>

<file path=ppt/slides/_rels/slide121.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54.xml"/></Relationships>
</file>

<file path=ppt/slides/_rels/slide122.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54.xml"/></Relationships>
</file>

<file path=ppt/slides/_rels/slide123.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54.xml"/></Relationships>
</file>

<file path=ppt/slides/_rels/slide124.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54.xml"/></Relationships>
</file>

<file path=ppt/slides/_rels/slide125.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54.xml"/></Relationships>
</file>

<file path=ppt/slides/_rels/slide126.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54.xml"/></Relationships>
</file>

<file path=ppt/slides/_rels/slide127.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54.xml"/></Relationships>
</file>

<file path=ppt/slides/_rels/slide128.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54.xml"/></Relationships>
</file>

<file path=ppt/slides/_rels/slide129.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7.xml"/><Relationship Id="rId4" Type="http://schemas.openxmlformats.org/officeDocument/2006/relationships/image" Target="../media/image42.png"/></Relationships>
</file>

<file path=ppt/slides/_rels/slide130.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54.xml"/></Relationships>
</file>

<file path=ppt/slides/_rels/slide131.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54.xml"/></Relationships>
</file>

<file path=ppt/slides/_rels/slide132.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54.xml"/></Relationships>
</file>

<file path=ppt/slides/_rels/slide133.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54.xml"/></Relationships>
</file>

<file path=ppt/slides/_rels/slide134.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54.xml"/></Relationships>
</file>

<file path=ppt/slides/_rels/slide135.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06.xml"/></Relationships>
</file>

<file path=ppt/slides/_rels/slide13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1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7.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69.xml"/></Relationships>
</file>

<file path=ppt/slides/_rels/slide138.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54.xml"/></Relationships>
</file>

<file path=ppt/slides/_rels/slide139.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42.png"/><Relationship Id="rId4" Type="http://schemas.openxmlformats.org/officeDocument/2006/relationships/image" Target="../media/image52.png"/></Relationships>
</file>

<file path=ppt/slides/_rels/slide140.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54.xml"/></Relationships>
</file>

<file path=ppt/slides/_rels/slide141.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54.xml"/></Relationships>
</file>

<file path=ppt/slides/_rels/slide142.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54.xml"/></Relationships>
</file>

<file path=ppt/slides/_rels/slide143.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54.xml"/></Relationships>
</file>

<file path=ppt/slides/_rels/slide144.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54.xml"/></Relationships>
</file>

<file path=ppt/slides/_rels/slide145.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54.xml"/></Relationships>
</file>

<file path=ppt/slides/_rels/slide146.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58.xml"/><Relationship Id="rId1" Type="http://schemas.openxmlformats.org/officeDocument/2006/relationships/slideLayout" Target="../slideLayouts/slideLayout84.xml"/></Relationships>
</file>

<file path=ppt/slides/_rels/slide14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59.xml"/><Relationship Id="rId1" Type="http://schemas.openxmlformats.org/officeDocument/2006/relationships/slideLayout" Target="../slideLayouts/slideLayout86.xml"/></Relationships>
</file>

<file path=ppt/slides/_rels/slide14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60.xml"/><Relationship Id="rId1" Type="http://schemas.openxmlformats.org/officeDocument/2006/relationships/slideLayout" Target="../slideLayouts/slideLayout86.xml"/></Relationships>
</file>

<file path=ppt/slides/_rels/slide14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61.xml"/><Relationship Id="rId1" Type="http://schemas.openxmlformats.org/officeDocument/2006/relationships/slideLayout" Target="../slideLayouts/slideLayout85.xml"/><Relationship Id="rId4" Type="http://schemas.openxmlformats.org/officeDocument/2006/relationships/image" Target="../media/image169.png"/></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150.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62.xml"/><Relationship Id="rId1" Type="http://schemas.openxmlformats.org/officeDocument/2006/relationships/slideLayout" Target="../slideLayouts/slideLayout85.xml"/><Relationship Id="rId5" Type="http://schemas.openxmlformats.org/officeDocument/2006/relationships/image" Target="../media/image172.png"/><Relationship Id="rId4" Type="http://schemas.openxmlformats.org/officeDocument/2006/relationships/image" Target="../media/image171.png"/></Relationships>
</file>

<file path=ppt/slides/_rels/slide15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63.xml"/><Relationship Id="rId1" Type="http://schemas.openxmlformats.org/officeDocument/2006/relationships/slideLayout" Target="../slideLayouts/slideLayout84.xml"/></Relationships>
</file>

<file path=ppt/slides/_rels/slide15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64.xml"/><Relationship Id="rId1" Type="http://schemas.openxmlformats.org/officeDocument/2006/relationships/slideLayout" Target="../slideLayouts/slideLayout85.xml"/><Relationship Id="rId4" Type="http://schemas.openxmlformats.org/officeDocument/2006/relationships/comments" Target="../comments/comment1.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57.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108.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59.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65.xml"/><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3.jpeg"/><Relationship Id="rId1" Type="http://schemas.openxmlformats.org/officeDocument/2006/relationships/slideLayout" Target="../slideLayouts/slideLayout17.xml"/></Relationships>
</file>

<file path=ppt/slides/_rels/slide160.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12" Type="http://schemas.openxmlformats.org/officeDocument/2006/relationships/image" Target="../media/image2.jpeg"/><Relationship Id="rId2" Type="http://schemas.openxmlformats.org/officeDocument/2006/relationships/notesSlide" Target="../notesSlides/notesSlide66.xml"/><Relationship Id="rId1" Type="http://schemas.openxmlformats.org/officeDocument/2006/relationships/slideLayout" Target="../slideLayouts/slideLayout5.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slides/_rels/slide161.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9.xml"/></Relationships>
</file>

<file path=ppt/slides/_rels/slide162.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16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79.png"/><Relationship Id="rId1" Type="http://schemas.openxmlformats.org/officeDocument/2006/relationships/slideLayout" Target="../slideLayouts/slideLayout4.xml"/><Relationship Id="rId4" Type="http://schemas.openxmlformats.org/officeDocument/2006/relationships/image" Target="../media/image182.png"/></Relationships>
</file>

<file path=ppt/slides/_rels/slide167.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11.xml"/></Relationships>
</file>

<file path=ppt/slides/_rels/slide168.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69.xml"/><Relationship Id="rId1" Type="http://schemas.openxmlformats.org/officeDocument/2006/relationships/slideLayout" Target="../slideLayouts/slideLayout9.xml"/><Relationship Id="rId6" Type="http://schemas.openxmlformats.org/officeDocument/2006/relationships/image" Target="../media/image179.png"/><Relationship Id="rId5" Type="http://schemas.openxmlformats.org/officeDocument/2006/relationships/image" Target="../media/image185.png"/><Relationship Id="rId4" Type="http://schemas.openxmlformats.org/officeDocument/2006/relationships/image" Target="../media/image184.png"/></Relationships>
</file>

<file path=ppt/slides/_rels/slide169.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70.xml"/><Relationship Id="rId1" Type="http://schemas.openxmlformats.org/officeDocument/2006/relationships/slideLayout" Target="../slideLayouts/slideLayout9.xml"/><Relationship Id="rId5" Type="http://schemas.openxmlformats.org/officeDocument/2006/relationships/image" Target="../media/image179.png"/><Relationship Id="rId4" Type="http://schemas.openxmlformats.org/officeDocument/2006/relationships/image" Target="../media/image187.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7.xml"/><Relationship Id="rId4" Type="http://schemas.openxmlformats.org/officeDocument/2006/relationships/image" Target="../media/image42.png"/></Relationships>
</file>

<file path=ppt/slides/_rels/slide170.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79.png"/><Relationship Id="rId1" Type="http://schemas.openxmlformats.org/officeDocument/2006/relationships/slideLayout" Target="../slideLayouts/slideLayout4.xml"/><Relationship Id="rId5" Type="http://schemas.openxmlformats.org/officeDocument/2006/relationships/image" Target="../media/image190.png"/><Relationship Id="rId4" Type="http://schemas.openxmlformats.org/officeDocument/2006/relationships/image" Target="../media/image189.png"/></Relationships>
</file>

<file path=ppt/slides/_rels/slide171.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79.png"/><Relationship Id="rId1" Type="http://schemas.openxmlformats.org/officeDocument/2006/relationships/slideLayout" Target="../slideLayouts/slideLayout9.xml"/></Relationships>
</file>

<file path=ppt/slides/_rels/slide172.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71.xml"/><Relationship Id="rId1" Type="http://schemas.openxmlformats.org/officeDocument/2006/relationships/slideLayout" Target="../slideLayouts/slideLayout9.xml"/><Relationship Id="rId4" Type="http://schemas.openxmlformats.org/officeDocument/2006/relationships/image" Target="../media/image179.png"/></Relationships>
</file>

<file path=ppt/slides/_rels/slide173.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24.emf"/><Relationship Id="rId1" Type="http://schemas.openxmlformats.org/officeDocument/2006/relationships/slideLayout" Target="../slideLayouts/slideLayout4.xm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193.png"/></Relationships>
</file>

<file path=ppt/slides/_rels/slide174.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72.xml"/><Relationship Id="rId1" Type="http://schemas.openxmlformats.org/officeDocument/2006/relationships/slideLayout" Target="../slideLayouts/slideLayout9.xml"/><Relationship Id="rId4" Type="http://schemas.openxmlformats.org/officeDocument/2006/relationships/image" Target="../media/image179.png"/></Relationships>
</file>

<file path=ppt/slides/_rels/slide17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176.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74.xml"/><Relationship Id="rId1" Type="http://schemas.openxmlformats.org/officeDocument/2006/relationships/slideLayout" Target="../slideLayouts/slideLayout9.xml"/><Relationship Id="rId4" Type="http://schemas.openxmlformats.org/officeDocument/2006/relationships/image" Target="../media/image179.png"/></Relationships>
</file>

<file path=ppt/slides/_rels/slide177.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75.xml"/><Relationship Id="rId1" Type="http://schemas.openxmlformats.org/officeDocument/2006/relationships/slideLayout" Target="../slideLayouts/slideLayout9.xml"/><Relationship Id="rId4" Type="http://schemas.openxmlformats.org/officeDocument/2006/relationships/image" Target="../media/image179.png"/></Relationships>
</file>

<file path=ppt/slides/_rels/slide178.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76.xml"/><Relationship Id="rId1" Type="http://schemas.openxmlformats.org/officeDocument/2006/relationships/slideLayout" Target="../slideLayouts/slideLayout9.xml"/><Relationship Id="rId4" Type="http://schemas.openxmlformats.org/officeDocument/2006/relationships/image" Target="../media/image179.png"/></Relationships>
</file>

<file path=ppt/slides/_rels/slide179.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6.png"/><Relationship Id="rId1" Type="http://schemas.openxmlformats.org/officeDocument/2006/relationships/slideLayout" Target="../slideLayouts/slideLayout17.xml"/></Relationships>
</file>

<file path=ppt/slides/_rels/slide180.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79.png"/><Relationship Id="rId1" Type="http://schemas.openxmlformats.org/officeDocument/2006/relationships/slideLayout" Target="../slideLayouts/slideLayout4.xml"/><Relationship Id="rId6" Type="http://schemas.openxmlformats.org/officeDocument/2006/relationships/image" Target="../media/image203.png"/><Relationship Id="rId5" Type="http://schemas.openxmlformats.org/officeDocument/2006/relationships/image" Target="../media/image202.png"/><Relationship Id="rId4" Type="http://schemas.openxmlformats.org/officeDocument/2006/relationships/image" Target="../media/image201.png"/></Relationships>
</file>

<file path=ppt/slides/_rels/slide181.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9.xml"/></Relationships>
</file>

<file path=ppt/slides/_rels/slide182.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114.jpeg"/><Relationship Id="rId7" Type="http://schemas.openxmlformats.org/officeDocument/2006/relationships/image" Target="../media/image118.jpeg"/><Relationship Id="rId12" Type="http://schemas.openxmlformats.org/officeDocument/2006/relationships/image" Target="../media/image5.jpeg"/><Relationship Id="rId2" Type="http://schemas.openxmlformats.org/officeDocument/2006/relationships/notesSlide" Target="../notesSlides/notesSlide77.xml"/><Relationship Id="rId1" Type="http://schemas.openxmlformats.org/officeDocument/2006/relationships/slideLayout" Target="../slideLayouts/slideLayout30.xml"/><Relationship Id="rId6" Type="http://schemas.openxmlformats.org/officeDocument/2006/relationships/image" Target="../media/image117.jpeg"/><Relationship Id="rId11" Type="http://schemas.openxmlformats.org/officeDocument/2006/relationships/image" Target="../media/image122.jpeg"/><Relationship Id="rId5" Type="http://schemas.openxmlformats.org/officeDocument/2006/relationships/image" Target="../media/image116.jpeg"/><Relationship Id="rId10" Type="http://schemas.openxmlformats.org/officeDocument/2006/relationships/image" Target="../media/image121.jpeg"/><Relationship Id="rId4" Type="http://schemas.openxmlformats.org/officeDocument/2006/relationships/image" Target="../media/image115.jpeg"/><Relationship Id="rId9" Type="http://schemas.openxmlformats.org/officeDocument/2006/relationships/image" Target="../media/image120.jpeg"/></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1.xml"/></Relationships>
</file>

<file path=ppt/slides/_rels/slide184.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79.xml"/><Relationship Id="rId1" Type="http://schemas.openxmlformats.org/officeDocument/2006/relationships/slideLayout" Target="../slideLayouts/slideLayout38.xml"/><Relationship Id="rId4" Type="http://schemas.openxmlformats.org/officeDocument/2006/relationships/image" Target="../media/image205.png"/></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7.jpe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8.jpe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9.jpe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0.jpe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2.jpe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3.jpe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2.xml"/><Relationship Id="rId1" Type="http://schemas.openxmlformats.org/officeDocument/2006/relationships/tags" Target="../tags/tag1.xml"/><Relationship Id="rId5" Type="http://schemas.openxmlformats.org/officeDocument/2006/relationships/image" Target="../media/image42.png"/><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5.pn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70.pn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71.jpeg"/><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1.xml"/><Relationship Id="rId1" Type="http://schemas.openxmlformats.org/officeDocument/2006/relationships/slideLayout" Target="../slideLayouts/slideLayout22.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73.jpeg"/><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2.xml"/><Relationship Id="rId1" Type="http://schemas.openxmlformats.org/officeDocument/2006/relationships/slideLayout" Target="../slideLayouts/slideLayout22.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75.jpeg"/><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76.jpeg"/><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3.xml"/><Relationship Id="rId1" Type="http://schemas.openxmlformats.org/officeDocument/2006/relationships/slideLayout" Target="../slideLayouts/slideLayout22.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4.xml"/><Relationship Id="rId1" Type="http://schemas.openxmlformats.org/officeDocument/2006/relationships/slideLayout" Target="../slideLayouts/slideLayout22.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79.jpe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5.xml"/><Relationship Id="rId1" Type="http://schemas.openxmlformats.org/officeDocument/2006/relationships/slideLayout" Target="../slideLayouts/slideLayout22.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6.xml"/><Relationship Id="rId1" Type="http://schemas.openxmlformats.org/officeDocument/2006/relationships/slideLayout" Target="../slideLayouts/slideLayout22.xml"/><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42.png"/><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42.png"/><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84.jpeg"/><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85.jpeg"/><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7.xml"/><Relationship Id="rId1" Type="http://schemas.openxmlformats.org/officeDocument/2006/relationships/slideLayout" Target="../slideLayouts/slideLayout22.xml"/><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8.xml"/><Relationship Id="rId1" Type="http://schemas.openxmlformats.org/officeDocument/2006/relationships/slideLayout" Target="../slideLayouts/slideLayout22.xml"/><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9.xml"/><Relationship Id="rId1" Type="http://schemas.openxmlformats.org/officeDocument/2006/relationships/slideLayout" Target="../slideLayouts/slideLayout22.xml"/><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0.xml"/><Relationship Id="rId1" Type="http://schemas.openxmlformats.org/officeDocument/2006/relationships/slideLayout" Target="../slideLayouts/slideLayout22.xml"/><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1.xml"/><Relationship Id="rId1" Type="http://schemas.openxmlformats.org/officeDocument/2006/relationships/slideLayout" Target="../slideLayouts/slideLayout22.xml"/><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2.xml"/><Relationship Id="rId1" Type="http://schemas.openxmlformats.org/officeDocument/2006/relationships/slideLayout" Target="../slideLayouts/slideLayout22.xml"/><Relationship Id="rId4" Type="http://schemas.openxmlformats.org/officeDocument/2006/relationships/image" Target="../media/image42.png"/></Relationships>
</file>

<file path=ppt/slides/_rels/slide5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3.xml"/><Relationship Id="rId1" Type="http://schemas.openxmlformats.org/officeDocument/2006/relationships/slideLayout" Target="../slideLayouts/slideLayout22.xml"/><Relationship Id="rId4" Type="http://schemas.openxmlformats.org/officeDocument/2006/relationships/image" Target="../media/image42.png"/></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93.jpeg"/><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94.jpeg"/><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95.jpeg"/><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96.jpeg"/><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97.jpeg"/><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98.jpe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5.xml"/><Relationship Id="rId4" Type="http://schemas.openxmlformats.org/officeDocument/2006/relationships/hyperlink" Target="https://cloud.email.onclive.com/referrals"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99.jpeg"/><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00.jpeg"/><Relationship Id="rId1" Type="http://schemas.openxmlformats.org/officeDocument/2006/relationships/slideLayout" Target="../slideLayouts/slideLayout22.xml"/></Relationships>
</file>

<file path=ppt/slides/_rels/slide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01.jpeg"/><Relationship Id="rId1" Type="http://schemas.openxmlformats.org/officeDocument/2006/relationships/slideLayout" Target="../slideLayouts/slideLayout22.xml"/></Relationships>
</file>

<file path=ppt/slides/_rels/slide6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02.jpeg"/><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03.jpeg"/><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04.jpeg"/><Relationship Id="rId1" Type="http://schemas.openxmlformats.org/officeDocument/2006/relationships/slideLayout" Target="../slideLayouts/slideLayout22.xml"/></Relationships>
</file>

<file path=ppt/slides/_rels/slide6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05.jpeg"/><Relationship Id="rId1" Type="http://schemas.openxmlformats.org/officeDocument/2006/relationships/slideLayout" Target="../slideLayouts/slideLayout22.xml"/></Relationships>
</file>

<file path=ppt/slides/_rels/slide6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06.jpeg"/><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07.jpe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08.jpeg"/><Relationship Id="rId1" Type="http://schemas.openxmlformats.org/officeDocument/2006/relationships/slideLayout" Target="../slideLayouts/slideLayout22.xml"/></Relationships>
</file>

<file path=ppt/slides/_rels/slide7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09.jpeg"/><Relationship Id="rId1" Type="http://schemas.openxmlformats.org/officeDocument/2006/relationships/slideLayout" Target="../slideLayouts/slideLayout22.xml"/></Relationships>
</file>

<file path=ppt/slides/_rels/slide7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10.jpeg"/><Relationship Id="rId1" Type="http://schemas.openxmlformats.org/officeDocument/2006/relationships/slideLayout" Target="../slideLayouts/slideLayout22.xml"/></Relationships>
</file>

<file path=ppt/slides/_rels/slide7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11.jpeg"/><Relationship Id="rId1" Type="http://schemas.openxmlformats.org/officeDocument/2006/relationships/slideLayout" Target="../slideLayouts/slideLayout22.xml"/></Relationships>
</file>

<file path=ppt/slides/_rels/slide7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12.jpeg"/><Relationship Id="rId1" Type="http://schemas.openxmlformats.org/officeDocument/2006/relationships/slideLayout" Target="../slideLayouts/slideLayout22.xml"/></Relationships>
</file>

<file path=ppt/slides/_rels/slide7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13.jpeg"/><Relationship Id="rId1" Type="http://schemas.openxmlformats.org/officeDocument/2006/relationships/slideLayout" Target="../slideLayouts/slideLayout22.xml"/></Relationships>
</file>

<file path=ppt/slides/_rels/slide76.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2.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slides/_rels/slide77.xml.rels><?xml version="1.0" encoding="UTF-8" standalone="yes"?>
<Relationships xmlns="http://schemas.openxmlformats.org/package/2006/relationships"><Relationship Id="rId3" Type="http://schemas.openxmlformats.org/officeDocument/2006/relationships/hyperlink" Target="http://www.clinicaltrials.gov/" TargetMode="External"/><Relationship Id="rId2" Type="http://schemas.openxmlformats.org/officeDocument/2006/relationships/notesSlide" Target="../notesSlides/notesSlide26.xml"/><Relationship Id="rId1" Type="http://schemas.openxmlformats.org/officeDocument/2006/relationships/slideLayout" Target="../slideLayouts/slideLayout22.xml"/><Relationship Id="rId4" Type="http://schemas.openxmlformats.org/officeDocument/2006/relationships/image" Target="../media/image42.png"/></Relationships>
</file>

<file path=ppt/slides/_rels/slide78.xml.rels><?xml version="1.0" encoding="UTF-8" standalone="yes"?>
<Relationships xmlns="http://schemas.openxmlformats.org/package/2006/relationships"><Relationship Id="rId3" Type="http://schemas.openxmlformats.org/officeDocument/2006/relationships/hyperlink" Target="http://www.clinicaltrials.gov/" TargetMode="External"/><Relationship Id="rId2" Type="http://schemas.openxmlformats.org/officeDocument/2006/relationships/notesSlide" Target="../notesSlides/notesSlide27.xml"/><Relationship Id="rId1" Type="http://schemas.openxmlformats.org/officeDocument/2006/relationships/slideLayout" Target="../slideLayouts/slideLayout22.xml"/><Relationship Id="rId4" Type="http://schemas.openxmlformats.org/officeDocument/2006/relationships/image" Target="../media/image42.png"/></Relationships>
</file>

<file path=ppt/slides/_rels/slide7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8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82.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114.jpeg"/><Relationship Id="rId7" Type="http://schemas.openxmlformats.org/officeDocument/2006/relationships/image" Target="../media/image118.jpeg"/><Relationship Id="rId12" Type="http://schemas.openxmlformats.org/officeDocument/2006/relationships/image" Target="../media/image5.jpeg"/><Relationship Id="rId2" Type="http://schemas.openxmlformats.org/officeDocument/2006/relationships/notesSlide" Target="../notesSlides/notesSlide30.xml"/><Relationship Id="rId1" Type="http://schemas.openxmlformats.org/officeDocument/2006/relationships/slideLayout" Target="../slideLayouts/slideLayout30.xml"/><Relationship Id="rId6" Type="http://schemas.openxmlformats.org/officeDocument/2006/relationships/image" Target="../media/image117.jpeg"/><Relationship Id="rId11" Type="http://schemas.openxmlformats.org/officeDocument/2006/relationships/image" Target="../media/image122.jpeg"/><Relationship Id="rId5" Type="http://schemas.openxmlformats.org/officeDocument/2006/relationships/image" Target="../media/image116.jpeg"/><Relationship Id="rId10" Type="http://schemas.openxmlformats.org/officeDocument/2006/relationships/image" Target="../media/image121.jpeg"/><Relationship Id="rId4" Type="http://schemas.openxmlformats.org/officeDocument/2006/relationships/image" Target="../media/image115.jpeg"/><Relationship Id="rId9" Type="http://schemas.openxmlformats.org/officeDocument/2006/relationships/image" Target="../media/image120.jpe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1.xml"/></Relationships>
</file>

<file path=ppt/slides/_rels/slide8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32.xml"/><Relationship Id="rId1" Type="http://schemas.openxmlformats.org/officeDocument/2006/relationships/slideLayout" Target="../slideLayouts/slideLayout3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2.xml"/></Relationships>
</file>

<file path=ppt/slides/_rels/slide8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12" Type="http://schemas.openxmlformats.org/officeDocument/2006/relationships/image" Target="../media/image124.emf"/><Relationship Id="rId2" Type="http://schemas.openxmlformats.org/officeDocument/2006/relationships/notesSlide" Target="../notesSlides/notesSlide34.xml"/><Relationship Id="rId1" Type="http://schemas.openxmlformats.org/officeDocument/2006/relationships/slideLayout" Target="../slideLayouts/slideLayout48.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slides/_rels/slide87.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image" Target="../media/image1.jpeg"/><Relationship Id="rId1" Type="http://schemas.openxmlformats.org/officeDocument/2006/relationships/slideLayout" Target="../slideLayouts/slideLayout44.xml"/></Relationships>
</file>

<file path=ppt/slides/_rels/slide88.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image" Target="../media/image1.jpeg"/><Relationship Id="rId1" Type="http://schemas.openxmlformats.org/officeDocument/2006/relationships/slideLayout" Target="../slideLayouts/slideLayout4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42.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6.xml"/></Relationships>
</file>

<file path=ppt/slides/_rels/slide9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7.xml"/><Relationship Id="rId1" Type="http://schemas.openxmlformats.org/officeDocument/2006/relationships/slideLayout" Target="../slideLayouts/slideLayout47.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9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38.xml"/><Relationship Id="rId1" Type="http://schemas.openxmlformats.org/officeDocument/2006/relationships/slideLayout" Target="../slideLayouts/slideLayout4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2.xml"/></Relationships>
</file>

<file path=ppt/slides/_rels/slide9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41.xml"/><Relationship Id="rId1" Type="http://schemas.openxmlformats.org/officeDocument/2006/relationships/slideLayout" Target="../slideLayouts/slideLayout47.xml"/><Relationship Id="rId4" Type="http://schemas.openxmlformats.org/officeDocument/2006/relationships/hyperlink" Target="http://www.clinicaloptions.com/" TargetMode="Externa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2.xml"/></Relationships>
</file>

<file path=ppt/slides/_rels/slide9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3.xml"/><Relationship Id="rId1" Type="http://schemas.openxmlformats.org/officeDocument/2006/relationships/slideLayout" Target="../slideLayouts/slideLayout5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4"/>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5"/>
          <a:stretch>
            <a:fillRect/>
          </a:stretch>
        </p:blipFill>
        <p:spPr>
          <a:xfrm>
            <a:off x="-1" y="-12701"/>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6"/>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7"/>
          <a:stretch>
            <a:fillRect/>
          </a:stretch>
        </p:blipFill>
        <p:spPr>
          <a:xfrm>
            <a:off x="-1276" y="0"/>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8"/>
          <a:stretch>
            <a:fillRect/>
          </a:stretch>
        </p:blipFill>
        <p:spPr>
          <a:xfrm>
            <a:off x="7037" y="0"/>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9"/>
          <a:stretch>
            <a:fillRect/>
          </a:stretch>
        </p:blipFill>
        <p:spPr>
          <a:xfrm>
            <a:off x="7037" y="9144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10"/>
          <a:stretch>
            <a:fillRect/>
          </a:stretch>
        </p:blipFill>
        <p:spPr>
          <a:xfrm>
            <a:off x="14075" y="12699"/>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11"/>
          <a:stretch>
            <a:fillRect/>
          </a:stretch>
        </p:blipFill>
        <p:spPr>
          <a:xfrm>
            <a:off x="7037" y="0"/>
            <a:ext cx="9129925"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a:solidFill>
                  <a:srgbClr val="FFC82C"/>
                </a:solidFill>
                <a:latin typeface="Corporate A Medium" panose="02000503080000020004" pitchFamily="2" charset="0"/>
              </a:rPr>
              <a:t>RCC/PROSTATE</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algn="ctr"/>
            <a:r>
              <a:rPr lang="en-US" sz="1600">
                <a:solidFill>
                  <a:schemeClr val="bg1"/>
                </a:solidFill>
                <a:latin typeface="Corporate S Demi" panose="02020500000000000000" pitchFamily="18" charset="0"/>
              </a:rPr>
              <a:t>Wednesday, June 14, 2023</a:t>
            </a:r>
          </a:p>
        </p:txBody>
      </p:sp>
      <p:pic>
        <p:nvPicPr>
          <p:cNvPr id="6" name="Picture 5" descr="Text&#10;&#10;Description automatically generated with medium confidence">
            <a:extLst>
              <a:ext uri="{FF2B5EF4-FFF2-40B4-BE49-F238E27FC236}">
                <a16:creationId xmlns:a16="http://schemas.microsoft.com/office/drawing/2014/main" id="{9414B50B-B422-C3D1-3F81-030703E01CF4}"/>
              </a:ext>
            </a:extLst>
          </p:cNvPr>
          <p:cNvPicPr>
            <a:picLocks noChangeAspect="1"/>
          </p:cNvPicPr>
          <p:nvPr/>
        </p:nvPicPr>
        <p:blipFill>
          <a:blip r:embed="rId12"/>
          <a:stretch>
            <a:fillRect/>
          </a:stretch>
        </p:blipFill>
        <p:spPr>
          <a:xfrm>
            <a:off x="7340138" y="4450529"/>
            <a:ext cx="1490980" cy="386153"/>
          </a:xfrm>
          <a:prstGeom prst="rect">
            <a:avLst/>
          </a:prstGeom>
        </p:spPr>
      </p:pic>
    </p:spTree>
    <p:extLst>
      <p:ext uri="{BB962C8B-B14F-4D97-AF65-F5344CB8AC3E}">
        <p14:creationId xmlns:p14="http://schemas.microsoft.com/office/powerpoint/2010/main" val="1770905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a:solidFill>
                  <a:schemeClr val="tx1"/>
                </a:solidFill>
              </a:rPr>
              <a:t>Conflict of Interest </a:t>
            </a:r>
            <a:br>
              <a:rPr lang="en-US" sz="2800">
                <a:solidFill>
                  <a:schemeClr val="tx1"/>
                </a:solidFill>
              </a:rPr>
            </a:br>
            <a:r>
              <a:rPr lang="en-US" sz="2000" b="0">
                <a:solidFill>
                  <a:schemeClr val="tx1"/>
                </a:solidFill>
              </a:rPr>
              <a:t>(career wide/past or present)</a:t>
            </a:r>
          </a:p>
        </p:txBody>
      </p:sp>
      <p:sp>
        <p:nvSpPr>
          <p:cNvPr id="3" name="Content Placeholder 2"/>
          <p:cNvSpPr>
            <a:spLocks noGrp="1"/>
          </p:cNvSpPr>
          <p:nvPr>
            <p:ph idx="1"/>
          </p:nvPr>
        </p:nvSpPr>
        <p:spPr>
          <a:xfrm>
            <a:off x="0" y="972792"/>
            <a:ext cx="8657040" cy="3821840"/>
          </a:xfrm>
        </p:spPr>
        <p:txBody>
          <a:bodyPr>
            <a:noAutofit/>
          </a:bodyPr>
          <a:lstStyle/>
          <a:p>
            <a:r>
              <a:rPr lang="en-US" sz="1350"/>
              <a:t>Consultancy to </a:t>
            </a:r>
            <a:r>
              <a:rPr lang="en-US" sz="1350" err="1"/>
              <a:t>Astellas</a:t>
            </a:r>
            <a:r>
              <a:rPr lang="en-US" sz="1350"/>
              <a:t>, Astra Zeneca, Argos, </a:t>
            </a:r>
            <a:r>
              <a:rPr lang="en-US" sz="1350" err="1"/>
              <a:t>Aveo</a:t>
            </a:r>
            <a:r>
              <a:rPr lang="en-US" sz="1350"/>
              <a:t>, Bayer Oncology, Bristol Myers Squibb, </a:t>
            </a:r>
            <a:r>
              <a:rPr lang="en-US" sz="1350" err="1"/>
              <a:t>Calithera</a:t>
            </a:r>
            <a:r>
              <a:rPr lang="en-US" sz="1350"/>
              <a:t>, Clovis, Eisai, Eli Lilly, EMD </a:t>
            </a:r>
            <a:r>
              <a:rPr lang="en-US" sz="1350" err="1"/>
              <a:t>Serono</a:t>
            </a:r>
            <a:r>
              <a:rPr lang="en-US" sz="1350"/>
              <a:t>, </a:t>
            </a:r>
            <a:r>
              <a:rPr lang="en-US" sz="1350" err="1"/>
              <a:t>Exelixis</a:t>
            </a:r>
            <a:r>
              <a:rPr lang="en-US" sz="1350"/>
              <a:t>, Foundation Medicine, Genentech, Janssen, Merck, MEI Pharma, </a:t>
            </a:r>
            <a:r>
              <a:rPr lang="en-US" sz="1350" err="1"/>
              <a:t>Nektar</a:t>
            </a:r>
            <a:r>
              <a:rPr lang="en-US" sz="1350"/>
              <a:t>, Novartis, Pfizer, </a:t>
            </a:r>
            <a:r>
              <a:rPr lang="en-US" sz="1350" err="1"/>
              <a:t>Pharmacyclics</a:t>
            </a:r>
            <a:r>
              <a:rPr lang="en-US" sz="1350"/>
              <a:t>, Seattle Genetics</a:t>
            </a:r>
          </a:p>
          <a:p>
            <a:pPr marL="0" indent="0">
              <a:buNone/>
            </a:pPr>
            <a:endParaRPr lang="en-US" sz="1350"/>
          </a:p>
          <a:p>
            <a:r>
              <a:rPr lang="en-US" sz="1350"/>
              <a:t>Research funding to my institution on my behalf:  Active Biotech, Astra Zeneca, Bavarian Nordic, Bayer Oncology, BN </a:t>
            </a:r>
            <a:r>
              <a:rPr lang="en-US" sz="1350" err="1"/>
              <a:t>Immunotherapeutics</a:t>
            </a:r>
            <a:r>
              <a:rPr lang="en-US" sz="1350"/>
              <a:t>, Bristol Myers Squibb, </a:t>
            </a:r>
            <a:r>
              <a:rPr lang="en-US" sz="1350" err="1"/>
              <a:t>Calithera</a:t>
            </a:r>
            <a:r>
              <a:rPr lang="en-US" sz="1350"/>
              <a:t>, </a:t>
            </a:r>
            <a:r>
              <a:rPr lang="en-US" sz="1350" err="1"/>
              <a:t>Celldex</a:t>
            </a:r>
            <a:r>
              <a:rPr lang="en-US" sz="1350"/>
              <a:t>, Clovis, Eisai, Eli Lilly, EMD </a:t>
            </a:r>
            <a:r>
              <a:rPr lang="en-US" sz="1350" err="1"/>
              <a:t>Serono</a:t>
            </a:r>
            <a:r>
              <a:rPr lang="en-US" sz="1350"/>
              <a:t>, </a:t>
            </a:r>
            <a:r>
              <a:rPr lang="en-US" sz="1350" err="1"/>
              <a:t>Exelixis</a:t>
            </a:r>
            <a:r>
              <a:rPr lang="en-US" sz="1350"/>
              <a:t>, Genentech, Glaxo Smith Kline, </a:t>
            </a:r>
            <a:r>
              <a:rPr lang="en-US" sz="1350" err="1"/>
              <a:t>Immunomedics</a:t>
            </a:r>
            <a:r>
              <a:rPr lang="en-US" sz="1350"/>
              <a:t>, Janssen, </a:t>
            </a:r>
            <a:r>
              <a:rPr lang="en-US" sz="1350" err="1"/>
              <a:t>Medivation</a:t>
            </a:r>
            <a:r>
              <a:rPr lang="en-US" sz="1350"/>
              <a:t>, Merck, </a:t>
            </a:r>
            <a:r>
              <a:rPr lang="en-US" sz="1350" err="1"/>
              <a:t>Nektar</a:t>
            </a:r>
            <a:r>
              <a:rPr lang="en-US" sz="1350"/>
              <a:t>, New link Genetics,  Novartis, Pfizer, Prometheus, </a:t>
            </a:r>
            <a:r>
              <a:rPr lang="en-US" sz="1350" err="1"/>
              <a:t>Rexahn</a:t>
            </a:r>
            <a:r>
              <a:rPr lang="en-US" sz="1350"/>
              <a:t>, Roche, Sanofi, Seattle Genetics, Takeda, </a:t>
            </a:r>
            <a:r>
              <a:rPr lang="en-US" sz="1350" err="1"/>
              <a:t>Tracon</a:t>
            </a:r>
            <a:endParaRPr lang="en-US" sz="1350"/>
          </a:p>
        </p:txBody>
      </p:sp>
      <p:sp>
        <p:nvSpPr>
          <p:cNvPr id="4" name="Slide Number Placeholder 3"/>
          <p:cNvSpPr>
            <a:spLocks noGrp="1"/>
          </p:cNvSpPr>
          <p:nvPr>
            <p:ph type="sldNum" sz="quarter" idx="12"/>
          </p:nvPr>
        </p:nvSpPr>
        <p:spPr/>
        <p:txBody>
          <a:bodyPr/>
          <a:lstStyle/>
          <a:p>
            <a:pPr algn="r" defTabSz="914355">
              <a:defRPr/>
            </a:pPr>
            <a:fld id="{FBC0FE07-4C00-4042-87A4-C41902D2B3E4}" type="slidenum">
              <a:rPr lang="en-US">
                <a:solidFill>
                  <a:prstClr val="black">
                    <a:tint val="75000"/>
                  </a:prstClr>
                </a:solidFill>
                <a:latin typeface="Calibri" panose="020F0502020204030204"/>
              </a:rPr>
              <a:pPr algn="r" defTabSz="914355">
                <a:defRPr/>
              </a:pPr>
              <a:t>10</a:t>
            </a:fld>
            <a:endParaRPr lang="en-US">
              <a:solidFill>
                <a:prstClr val="black">
                  <a:tint val="75000"/>
                </a:prstClr>
              </a:solidFill>
              <a:latin typeface="Calibri" panose="020F0502020204030204"/>
            </a:endParaRPr>
          </a:p>
        </p:txBody>
      </p:sp>
      <p:sp>
        <p:nvSpPr>
          <p:cNvPr id="5" name="Title 1">
            <a:extLst>
              <a:ext uri="{FF2B5EF4-FFF2-40B4-BE49-F238E27FC236}">
                <a16:creationId xmlns:a16="http://schemas.microsoft.com/office/drawing/2014/main" id="{50FD9257-58D8-27E2-F8F4-21720561250D}"/>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6" name="Picture 9" descr="Resultado de imagen de twitter">
            <a:extLst>
              <a:ext uri="{FF2B5EF4-FFF2-40B4-BE49-F238E27FC236}">
                <a16:creationId xmlns:a16="http://schemas.microsoft.com/office/drawing/2014/main" id="{85FF68AF-DABD-72C8-9BAD-7B6ECD38F96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483476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3C6F3-26F9-4AAD-951D-FB13C1A83E09}"/>
              </a:ext>
            </a:extLst>
          </p:cNvPr>
          <p:cNvSpPr>
            <a:spLocks noGrp="1"/>
          </p:cNvSpPr>
          <p:nvPr>
            <p:ph type="title"/>
          </p:nvPr>
        </p:nvSpPr>
        <p:spPr>
          <a:xfrm>
            <a:off x="457319" y="150953"/>
            <a:ext cx="8154333" cy="590637"/>
          </a:xfrm>
        </p:spPr>
        <p:txBody>
          <a:bodyPr/>
          <a:lstStyle/>
          <a:p>
            <a:r>
              <a:rPr lang="en-US" sz="2400" b="1">
                <a:solidFill>
                  <a:srgbClr val="003767"/>
                </a:solidFill>
              </a:rPr>
              <a:t>SPARTAN and PROSPER: Safety and Adverse Events*</a:t>
            </a:r>
          </a:p>
        </p:txBody>
      </p:sp>
      <p:sp>
        <p:nvSpPr>
          <p:cNvPr id="9" name="TextBox 8">
            <a:extLst>
              <a:ext uri="{FF2B5EF4-FFF2-40B4-BE49-F238E27FC236}">
                <a16:creationId xmlns:a16="http://schemas.microsoft.com/office/drawing/2014/main" id="{3C255F4B-F1CE-412C-BC5C-E763A55326BA}"/>
              </a:ext>
            </a:extLst>
          </p:cNvPr>
          <p:cNvSpPr txBox="1"/>
          <p:nvPr/>
        </p:nvSpPr>
        <p:spPr bwMode="auto">
          <a:xfrm>
            <a:off x="2320976" y="4066824"/>
            <a:ext cx="4857132" cy="2425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lIns="68580" tIns="34290" rIns="68580" bIns="34290" rtlCol="0">
            <a:spAutoFit/>
          </a:bodyPr>
          <a:lstStyle/>
          <a:p>
            <a:pPr algn="l">
              <a:lnSpc>
                <a:spcPct val="100000"/>
              </a:lnSpc>
              <a:spcBef>
                <a:spcPct val="50000"/>
              </a:spcBef>
              <a:spcAft>
                <a:spcPct val="0"/>
              </a:spcAft>
              <a:buClrTx/>
              <a:buFontTx/>
              <a:buNone/>
            </a:pPr>
            <a:r>
              <a:rPr lang="en-US" sz="1100">
                <a:solidFill>
                  <a:srgbClr val="000000"/>
                </a:solidFill>
                <a:latin typeface="Calibri" panose="020F0502020204030204" pitchFamily="34" charset="0"/>
              </a:rPr>
              <a:t>*Caveat: comparing across trials is problematic; not a head-to-head comparison.</a:t>
            </a:r>
          </a:p>
        </p:txBody>
      </p:sp>
      <p:graphicFrame>
        <p:nvGraphicFramePr>
          <p:cNvPr id="10" name="Group 32">
            <a:extLst>
              <a:ext uri="{FF2B5EF4-FFF2-40B4-BE49-F238E27FC236}">
                <a16:creationId xmlns:a16="http://schemas.microsoft.com/office/drawing/2014/main" id="{CC92A312-DD21-4380-AD69-06C8DD3355C2}"/>
              </a:ext>
            </a:extLst>
          </p:cNvPr>
          <p:cNvGraphicFramePr>
            <a:graphicFrameLocks noGrp="1"/>
          </p:cNvGraphicFramePr>
          <p:nvPr>
            <p:ph idx="1"/>
            <p:extLst>
              <p:ext uri="{D42A27DB-BD31-4B8C-83A1-F6EECF244321}">
                <p14:modId xmlns:p14="http://schemas.microsoft.com/office/powerpoint/2010/main" val="1769613325"/>
              </p:ext>
            </p:extLst>
          </p:nvPr>
        </p:nvGraphicFramePr>
        <p:xfrm>
          <a:off x="542928" y="1049424"/>
          <a:ext cx="8068729" cy="3004974"/>
        </p:xfrm>
        <a:graphic>
          <a:graphicData uri="http://schemas.openxmlformats.org/drawingml/2006/table">
            <a:tbl>
              <a:tblPr/>
              <a:tblGrid>
                <a:gridCol w="1901933">
                  <a:extLst>
                    <a:ext uri="{9D8B030D-6E8A-4147-A177-3AD203B41FA5}">
                      <a16:colId xmlns:a16="http://schemas.microsoft.com/office/drawing/2014/main" val="20000"/>
                    </a:ext>
                  </a:extLst>
                </a:gridCol>
                <a:gridCol w="1541699">
                  <a:extLst>
                    <a:ext uri="{9D8B030D-6E8A-4147-A177-3AD203B41FA5}">
                      <a16:colId xmlns:a16="http://schemas.microsoft.com/office/drawing/2014/main" val="20001"/>
                    </a:ext>
                  </a:extLst>
                </a:gridCol>
                <a:gridCol w="1541699">
                  <a:extLst>
                    <a:ext uri="{9D8B030D-6E8A-4147-A177-3AD203B41FA5}">
                      <a16:colId xmlns:a16="http://schemas.microsoft.com/office/drawing/2014/main" val="20002"/>
                    </a:ext>
                  </a:extLst>
                </a:gridCol>
                <a:gridCol w="1541699">
                  <a:extLst>
                    <a:ext uri="{9D8B030D-6E8A-4147-A177-3AD203B41FA5}">
                      <a16:colId xmlns:a16="http://schemas.microsoft.com/office/drawing/2014/main" val="1625790945"/>
                    </a:ext>
                  </a:extLst>
                </a:gridCol>
                <a:gridCol w="1541699">
                  <a:extLst>
                    <a:ext uri="{9D8B030D-6E8A-4147-A177-3AD203B41FA5}">
                      <a16:colId xmlns:a16="http://schemas.microsoft.com/office/drawing/2014/main" val="283822376"/>
                    </a:ext>
                  </a:extLst>
                </a:gridCol>
              </a:tblGrid>
              <a:tr h="286027">
                <a:tc rowSpan="2">
                  <a:txBody>
                    <a:bodyPr/>
                    <a:lstStyle/>
                    <a:p>
                      <a:pPr marL="0" marR="0" lvl="0" indent="0" algn="l"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400" b="1" i="0" u="none" strike="noStrike" cap="none" normalizeH="0" baseline="0">
                          <a:ln>
                            <a:noFill/>
                          </a:ln>
                          <a:solidFill>
                            <a:schemeClr val="tx1"/>
                          </a:solidFill>
                          <a:effectLst/>
                          <a:latin typeface="Calibri" panose="020F0502020204030204" pitchFamily="34" charset="0"/>
                        </a:rPr>
                        <a:t>Adverse events, %</a:t>
                      </a:r>
                    </a:p>
                  </a:txBody>
                  <a:tcPr marL="91411" marR="91411" marT="34328" marB="343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00FF"/>
                    </a:solidFill>
                  </a:tcPr>
                </a:tc>
                <a:tc gridSpan="2">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400" b="1" i="0" u="none" strike="noStrike" cap="none" normalizeH="0" baseline="0">
                          <a:ln>
                            <a:noFill/>
                          </a:ln>
                          <a:solidFill>
                            <a:schemeClr val="tx1"/>
                          </a:solidFill>
                          <a:effectLst/>
                          <a:latin typeface="Calibri" panose="020F0502020204030204" pitchFamily="34" charset="0"/>
                        </a:rPr>
                        <a:t>SPARTAN</a:t>
                      </a:r>
                      <a:r>
                        <a:rPr kumimoji="0" lang="en-US" sz="1400" b="1" i="0" u="none" strike="noStrike" cap="none" normalizeH="0" baseline="30000">
                          <a:ln>
                            <a:noFill/>
                          </a:ln>
                          <a:solidFill>
                            <a:schemeClr val="tx1"/>
                          </a:solidFill>
                          <a:effectLst/>
                          <a:latin typeface="Calibri" panose="020F0502020204030204" pitchFamily="34" charset="0"/>
                        </a:rPr>
                        <a:t>[1] </a:t>
                      </a:r>
                      <a:r>
                        <a:rPr kumimoji="0" lang="en-US" sz="1400" b="1" i="0" u="none" strike="noStrike" cap="none" normalizeH="0" baseline="0">
                          <a:ln>
                            <a:noFill/>
                          </a:ln>
                          <a:solidFill>
                            <a:schemeClr val="tx1"/>
                          </a:solidFill>
                          <a:effectLst/>
                          <a:latin typeface="Calibri" panose="020F0502020204030204" pitchFamily="34" charset="0"/>
                        </a:rPr>
                        <a:t>(Reporting Every 4 Wks)</a:t>
                      </a:r>
                    </a:p>
                  </a:txBody>
                  <a:tcPr marL="91411" marR="91411" marT="34328" marB="34328" horzOverflow="overflow">
                    <a:lnL w="12700" cap="flat" cmpd="sng" algn="ctr">
                      <a:no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1" fontAlgn="base" latinLnBrk="0" hangingPunct="1">
                        <a:lnSpc>
                          <a:spcPct val="100000"/>
                        </a:lnSpc>
                        <a:spcBef>
                          <a:spcPct val="0"/>
                        </a:spcBef>
                        <a:spcAft>
                          <a:spcPct val="25000"/>
                        </a:spcAft>
                        <a:buClrTx/>
                        <a:buSzTx/>
                        <a:buFontTx/>
                        <a:buNone/>
                        <a:tabLst/>
                      </a:pPr>
                      <a:endParaRPr kumimoji="0" lang="en-US" sz="2000" b="1" i="0" u="none" strike="noStrike" cap="none" normalizeH="0" baseline="0">
                        <a:ln>
                          <a:noFill/>
                        </a:ln>
                        <a:solidFill>
                          <a:schemeClr val="tx1"/>
                        </a:solidFill>
                        <a:effectLst/>
                        <a:latin typeface="Calibri" panose="020F0502020204030204" pitchFamily="34" charset="0"/>
                      </a:endParaRP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solidFill>
                  </a:tcPr>
                </a:tc>
                <a:tc gridSpan="2">
                  <a:txBody>
                    <a:bodyPr/>
                    <a:lstStyle/>
                    <a:p>
                      <a:pPr marL="0" marR="0" lvl="0" indent="0" algn="ctr" defTabSz="914400" rtl="0" eaLnBrk="1" fontAlgn="base" latinLnBrk="0" hangingPunct="1">
                        <a:lnSpc>
                          <a:spcPct val="100000"/>
                        </a:lnSpc>
                        <a:spcBef>
                          <a:spcPct val="0"/>
                        </a:spcBef>
                        <a:spcAft>
                          <a:spcPct val="25000"/>
                        </a:spcAft>
                        <a:buClrTx/>
                        <a:buSzTx/>
                        <a:buFontTx/>
                        <a:buNone/>
                        <a:tabLst/>
                      </a:pPr>
                      <a:r>
                        <a:rPr kumimoji="0" lang="en-US" sz="1400" b="1" i="0" u="none" strike="noStrike" cap="none" normalizeH="0" baseline="0">
                          <a:ln>
                            <a:noFill/>
                          </a:ln>
                          <a:solidFill>
                            <a:schemeClr val="tx1"/>
                          </a:solidFill>
                          <a:effectLst/>
                          <a:latin typeface="Calibri" panose="020F0502020204030204" pitchFamily="34" charset="0"/>
                        </a:rPr>
                        <a:t>PROSPER</a:t>
                      </a:r>
                      <a:r>
                        <a:rPr kumimoji="0" lang="en-US" sz="1400" b="1" i="0" u="none" strike="noStrike" cap="none" normalizeH="0" baseline="30000">
                          <a:ln>
                            <a:noFill/>
                          </a:ln>
                          <a:solidFill>
                            <a:schemeClr val="tx1"/>
                          </a:solidFill>
                          <a:effectLst/>
                          <a:latin typeface="Calibri" panose="020F0502020204030204" pitchFamily="34" charset="0"/>
                        </a:rPr>
                        <a:t>[2]</a:t>
                      </a:r>
                      <a:r>
                        <a:rPr kumimoji="0" lang="en-US" sz="1400" b="1" i="0" u="none" strike="noStrike" cap="none" normalizeH="0" baseline="0">
                          <a:ln>
                            <a:noFill/>
                          </a:ln>
                          <a:solidFill>
                            <a:schemeClr val="tx1"/>
                          </a:solidFill>
                          <a:effectLst/>
                          <a:latin typeface="Calibri" panose="020F0502020204030204" pitchFamily="34" charset="0"/>
                        </a:rPr>
                        <a:t> (Reporting Every 4 Mos)</a:t>
                      </a:r>
                    </a:p>
                  </a:txBody>
                  <a:tcPr marL="91411" marR="91411" marT="34328" marB="34328" horzOverflow="overflow">
                    <a:lnL w="762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85000"/>
                      </a:schemeClr>
                    </a:solidFill>
                  </a:tcPr>
                </a:tc>
                <a:tc hMerge="1">
                  <a:txBody>
                    <a:bodyPr/>
                    <a:lstStyle/>
                    <a:p>
                      <a:pPr marL="0" marR="0" lvl="0" indent="0" algn="ctr" defTabSz="914400" rtl="0" eaLnBrk="1" fontAlgn="base" latinLnBrk="0" hangingPunct="1">
                        <a:lnSpc>
                          <a:spcPct val="100000"/>
                        </a:lnSpc>
                        <a:spcBef>
                          <a:spcPct val="0"/>
                        </a:spcBef>
                        <a:spcAft>
                          <a:spcPct val="25000"/>
                        </a:spcAft>
                        <a:buClrTx/>
                        <a:buSzTx/>
                        <a:buFontTx/>
                        <a:buNone/>
                        <a:tabLst/>
                      </a:pPr>
                      <a:endParaRPr kumimoji="0" lang="en-US" sz="2000" b="1" i="0" u="none" strike="noStrike" cap="none" normalizeH="0" baseline="0">
                        <a:ln>
                          <a:noFill/>
                        </a:ln>
                        <a:solidFill>
                          <a:schemeClr val="tx1"/>
                        </a:solidFill>
                        <a:effectLst/>
                        <a:latin typeface="Calibri" panose="020F0502020204030204" pitchFamily="34" charset="0"/>
                      </a:endParaRP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solidFill>
                  </a:tcPr>
                </a:tc>
                <a:extLst>
                  <a:ext uri="{0D108BD9-81ED-4DB2-BD59-A6C34878D82A}">
                    <a16:rowId xmlns:a16="http://schemas.microsoft.com/office/drawing/2014/main" val="1884754789"/>
                  </a:ext>
                </a:extLst>
              </a:tr>
              <a:tr h="503398">
                <a:tc vMerge="1">
                  <a:txBody>
                    <a:bodyPr/>
                    <a:lstStyle/>
                    <a:p>
                      <a:pPr marL="0" marR="0" lvl="0" indent="0" algn="l"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endParaRPr kumimoji="0" lang="en-US" sz="2000" b="1" i="0" u="none" strike="noStrike" cap="none" normalizeH="0" baseline="0">
                        <a:ln>
                          <a:noFill/>
                        </a:ln>
                        <a:solidFill>
                          <a:schemeClr val="tx1"/>
                        </a:solidFill>
                        <a:effectLst/>
                        <a:latin typeface="Calibri" panose="020F0502020204030204" pitchFamily="34" charset="0"/>
                      </a:endParaRP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1" fontAlgn="base" latinLnBrk="0" hangingPunct="1">
                        <a:lnSpc>
                          <a:spcPct val="100000"/>
                        </a:lnSpc>
                        <a:spcBef>
                          <a:spcPct val="0"/>
                        </a:spcBef>
                        <a:spcAft>
                          <a:spcPct val="25000"/>
                        </a:spcAft>
                        <a:buClrTx/>
                        <a:buSzTx/>
                        <a:buFontTx/>
                        <a:buNone/>
                        <a:tabLst/>
                      </a:pPr>
                      <a:r>
                        <a:rPr kumimoji="0" lang="en-US" sz="1400" b="1" i="0" u="none" strike="noStrike" cap="none" normalizeH="0" baseline="0">
                          <a:ln>
                            <a:noFill/>
                          </a:ln>
                          <a:solidFill>
                            <a:schemeClr val="tx1"/>
                          </a:solidFill>
                          <a:effectLst/>
                          <a:latin typeface="Calibri" panose="020F0502020204030204" pitchFamily="34" charset="0"/>
                        </a:rPr>
                        <a:t>Apa + ADT </a:t>
                      </a:r>
                      <a:br>
                        <a:rPr kumimoji="0" lang="en-US" sz="1400" b="1" i="0" u="none" strike="noStrike" cap="none" normalizeH="0" baseline="0">
                          <a:ln>
                            <a:noFill/>
                          </a:ln>
                          <a:solidFill>
                            <a:schemeClr val="tx1"/>
                          </a:solidFill>
                          <a:effectLst/>
                          <a:latin typeface="Calibri" panose="020F0502020204030204" pitchFamily="34" charset="0"/>
                        </a:rPr>
                      </a:br>
                      <a:r>
                        <a:rPr kumimoji="0" lang="en-US" sz="1400" b="1" i="0" u="none" strike="noStrike" cap="none" normalizeH="0" baseline="0">
                          <a:ln>
                            <a:noFill/>
                          </a:ln>
                          <a:solidFill>
                            <a:schemeClr val="tx1"/>
                          </a:solidFill>
                          <a:effectLst/>
                          <a:latin typeface="Calibri" panose="020F0502020204030204" pitchFamily="34" charset="0"/>
                        </a:rPr>
                        <a:t>(n = 803)</a:t>
                      </a:r>
                    </a:p>
                  </a:txBody>
                  <a:tcPr marL="91411" marR="91411" marT="34328" marB="343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25000"/>
                        </a:spcAft>
                        <a:buClrTx/>
                        <a:buSzTx/>
                        <a:buFontTx/>
                        <a:buNone/>
                        <a:tabLst/>
                      </a:pPr>
                      <a:r>
                        <a:rPr kumimoji="0" lang="en-US" sz="1400" b="1" i="0" u="none" strike="noStrike" cap="none" normalizeH="0" baseline="0">
                          <a:ln>
                            <a:noFill/>
                          </a:ln>
                          <a:solidFill>
                            <a:schemeClr val="tx1"/>
                          </a:solidFill>
                          <a:effectLst/>
                          <a:latin typeface="Calibri" panose="020F0502020204030204" pitchFamily="34" charset="0"/>
                        </a:rPr>
                        <a:t>Pbo + ADT</a:t>
                      </a:r>
                      <a:br>
                        <a:rPr kumimoji="0" lang="en-US" sz="1400" b="1" i="0" u="none" strike="noStrike" cap="none" normalizeH="0" baseline="0">
                          <a:ln>
                            <a:noFill/>
                          </a:ln>
                          <a:solidFill>
                            <a:schemeClr val="tx1"/>
                          </a:solidFill>
                          <a:effectLst/>
                          <a:latin typeface="Calibri" panose="020F0502020204030204" pitchFamily="34" charset="0"/>
                        </a:rPr>
                      </a:br>
                      <a:r>
                        <a:rPr kumimoji="0" lang="en-US" sz="1400" b="1" i="0" u="none" strike="noStrike" cap="none" normalizeH="0" baseline="0">
                          <a:ln>
                            <a:noFill/>
                          </a:ln>
                          <a:solidFill>
                            <a:schemeClr val="tx1"/>
                          </a:solidFill>
                          <a:effectLst/>
                          <a:latin typeface="Calibri" panose="020F0502020204030204" pitchFamily="34" charset="0"/>
                        </a:rPr>
                        <a:t>(n = 398)</a:t>
                      </a:r>
                    </a:p>
                  </a:txBody>
                  <a:tcPr marL="91411" marR="91411" marT="34328" marB="34328" horzOverflow="overflow">
                    <a:lnL w="12700" cap="flat" cmpd="sng" algn="ctr">
                      <a:no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400" b="1" i="0" u="none" strike="noStrike" cap="none" normalizeH="0" baseline="0">
                          <a:ln>
                            <a:noFill/>
                          </a:ln>
                          <a:solidFill>
                            <a:schemeClr val="tx1"/>
                          </a:solidFill>
                          <a:effectLst/>
                          <a:latin typeface="Calibri" panose="020F0502020204030204" pitchFamily="34" charset="0"/>
                        </a:rPr>
                        <a:t>Enza + ADT </a:t>
                      </a:r>
                      <a:br>
                        <a:rPr kumimoji="0" lang="en-US" sz="1400" b="1" i="0" u="none" strike="noStrike" cap="none" normalizeH="0" baseline="0">
                          <a:ln>
                            <a:noFill/>
                          </a:ln>
                          <a:solidFill>
                            <a:schemeClr val="tx1"/>
                          </a:solidFill>
                          <a:effectLst/>
                          <a:latin typeface="Calibri" panose="020F0502020204030204" pitchFamily="34" charset="0"/>
                        </a:rPr>
                      </a:br>
                      <a:r>
                        <a:rPr kumimoji="0" lang="en-US" sz="1400" b="1" i="0" u="none" strike="noStrike" cap="none" normalizeH="0" baseline="0">
                          <a:ln>
                            <a:noFill/>
                          </a:ln>
                          <a:solidFill>
                            <a:schemeClr val="tx1"/>
                          </a:solidFill>
                          <a:effectLst/>
                          <a:latin typeface="Calibri" panose="020F0502020204030204" pitchFamily="34" charset="0"/>
                        </a:rPr>
                        <a:t>(n = 933)</a:t>
                      </a:r>
                    </a:p>
                  </a:txBody>
                  <a:tcPr marL="91411" marR="91411" marT="34328" marB="34328" horzOverflow="overflow">
                    <a:lnL w="762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85000"/>
                      </a:schemeClr>
                    </a:solidFill>
                  </a:tcPr>
                </a:tc>
                <a:tc>
                  <a:txBody>
                    <a:bodyPr/>
                    <a:lstStyle/>
                    <a:p>
                      <a:pPr marL="0" marR="0" lvl="0" indent="0" algn="ctr" defTabSz="914400" rtl="0" eaLnBrk="1" fontAlgn="base" latinLnBrk="0" hangingPunct="1">
                        <a:lnSpc>
                          <a:spcPct val="100000"/>
                        </a:lnSpc>
                        <a:spcBef>
                          <a:spcPct val="0"/>
                        </a:spcBef>
                        <a:spcAft>
                          <a:spcPct val="25000"/>
                        </a:spcAft>
                        <a:buClrTx/>
                        <a:buSzTx/>
                        <a:buFontTx/>
                        <a:buNone/>
                        <a:tabLst/>
                      </a:pPr>
                      <a:r>
                        <a:rPr kumimoji="0" lang="en-US" sz="1400" b="1" i="0" u="none" strike="noStrike" cap="none" normalizeH="0" baseline="0">
                          <a:ln>
                            <a:noFill/>
                          </a:ln>
                          <a:solidFill>
                            <a:schemeClr val="tx1"/>
                          </a:solidFill>
                          <a:effectLst/>
                          <a:latin typeface="Calibri" panose="020F0502020204030204" pitchFamily="34" charset="0"/>
                        </a:rPr>
                        <a:t>Pbo + ADT</a:t>
                      </a:r>
                      <a:br>
                        <a:rPr kumimoji="0" lang="en-US" sz="1400" b="1" i="0" u="none" strike="noStrike" cap="none" normalizeH="0" baseline="0">
                          <a:ln>
                            <a:noFill/>
                          </a:ln>
                          <a:solidFill>
                            <a:schemeClr val="tx1"/>
                          </a:solidFill>
                          <a:effectLst/>
                          <a:latin typeface="Calibri" panose="020F0502020204030204" pitchFamily="34" charset="0"/>
                        </a:rPr>
                      </a:br>
                      <a:r>
                        <a:rPr kumimoji="0" lang="en-US" sz="1400" b="1" i="0" u="none" strike="noStrike" cap="none" normalizeH="0" baseline="0">
                          <a:ln>
                            <a:noFill/>
                          </a:ln>
                          <a:solidFill>
                            <a:schemeClr val="tx1"/>
                          </a:solidFill>
                          <a:effectLst/>
                          <a:latin typeface="Calibri" panose="020F0502020204030204" pitchFamily="34" charset="0"/>
                        </a:rPr>
                        <a:t>(n = 468)</a:t>
                      </a:r>
                    </a:p>
                  </a:txBody>
                  <a:tcPr marL="91411" marR="91411" marT="34328" marB="343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85000"/>
                      </a:schemeClr>
                    </a:solidFill>
                  </a:tcPr>
                </a:tc>
                <a:extLst>
                  <a:ext uri="{0D108BD9-81ED-4DB2-BD59-A6C34878D82A}">
                    <a16:rowId xmlns:a16="http://schemas.microsoft.com/office/drawing/2014/main" val="10000"/>
                  </a:ext>
                </a:extLst>
              </a:tr>
              <a:tr h="286027">
                <a:tc>
                  <a:txBody>
                    <a:body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sz="1400" b="0" i="0" u="none" strike="noStrike" cap="none" normalizeH="0" baseline="0">
                          <a:ln>
                            <a:noFill/>
                          </a:ln>
                          <a:solidFill>
                            <a:schemeClr val="bg1"/>
                          </a:solidFill>
                          <a:effectLst/>
                          <a:latin typeface="Calibri" panose="020F0502020204030204" pitchFamily="34" charset="0"/>
                        </a:rPr>
                        <a:t>Any grade</a:t>
                      </a:r>
                    </a:p>
                  </a:txBody>
                  <a:tcPr marL="91411" marR="91411" marT="34328" marB="343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400" b="0" i="0" u="none" strike="noStrike" cap="none" normalizeH="0" baseline="0">
                          <a:ln>
                            <a:noFill/>
                          </a:ln>
                          <a:solidFill>
                            <a:schemeClr val="tx1"/>
                          </a:solidFill>
                          <a:effectLst/>
                          <a:latin typeface="Calibri" panose="020F0502020204030204" pitchFamily="34" charset="0"/>
                        </a:rPr>
                        <a:t>96.5</a:t>
                      </a:r>
                    </a:p>
                  </a:txBody>
                  <a:tcPr marL="91411" marR="91411" marT="34328" marB="343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400" b="0" i="0" u="none" strike="noStrike" cap="none" normalizeH="0" baseline="0">
                          <a:ln>
                            <a:noFill/>
                          </a:ln>
                          <a:solidFill>
                            <a:schemeClr val="tx1"/>
                          </a:solidFill>
                          <a:effectLst/>
                          <a:latin typeface="Calibri" panose="020F0502020204030204" pitchFamily="34" charset="0"/>
                        </a:rPr>
                        <a:t>93.2</a:t>
                      </a:r>
                    </a:p>
                  </a:txBody>
                  <a:tcPr marL="91411" marR="91411" marT="34328" marB="34328" horzOverflow="overflow">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400" b="0" i="0" u="none" strike="noStrike" cap="none" normalizeH="0" baseline="0">
                          <a:ln>
                            <a:noFill/>
                          </a:ln>
                          <a:solidFill>
                            <a:schemeClr val="tx1"/>
                          </a:solidFill>
                          <a:effectLst/>
                          <a:latin typeface="Calibri" panose="020F0502020204030204" pitchFamily="34" charset="0"/>
                        </a:rPr>
                        <a:t>87</a:t>
                      </a:r>
                    </a:p>
                  </a:txBody>
                  <a:tcPr marL="91411" marR="91411" marT="34328" marB="34328" horzOverflow="overflow">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85000"/>
                      </a:schemeClr>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400" b="0" i="0" u="none" strike="noStrike" cap="none" normalizeH="0" baseline="0">
                          <a:ln>
                            <a:noFill/>
                          </a:ln>
                          <a:solidFill>
                            <a:schemeClr val="tx1"/>
                          </a:solidFill>
                          <a:effectLst/>
                          <a:latin typeface="Calibri" panose="020F0502020204030204" pitchFamily="34" charset="0"/>
                        </a:rPr>
                        <a:t>77</a:t>
                      </a:r>
                    </a:p>
                  </a:txBody>
                  <a:tcPr marL="91411" marR="91411" marT="34328" marB="343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85000"/>
                      </a:schemeClr>
                    </a:solidFill>
                  </a:tcPr>
                </a:tc>
                <a:extLst>
                  <a:ext uri="{0D108BD9-81ED-4DB2-BD59-A6C34878D82A}">
                    <a16:rowId xmlns:a16="http://schemas.microsoft.com/office/drawing/2014/main" val="10001"/>
                  </a:ext>
                </a:extLst>
              </a:tr>
              <a:tr h="286027">
                <a:tc>
                  <a:txBody>
                    <a:bodyPr/>
                    <a:lstStyle/>
                    <a:p>
                      <a:pPr marL="0" marR="0" lvl="0" indent="0" algn="l"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400" b="0" i="0" u="none" strike="noStrike" cap="none" normalizeH="0" baseline="0">
                          <a:ln>
                            <a:noFill/>
                          </a:ln>
                          <a:solidFill>
                            <a:schemeClr val="bg1"/>
                          </a:solidFill>
                          <a:effectLst/>
                          <a:latin typeface="Calibri" panose="020F0502020204030204" pitchFamily="34" charset="0"/>
                        </a:rPr>
                        <a:t>Grade ≥ 3</a:t>
                      </a:r>
                    </a:p>
                  </a:txBody>
                  <a:tcPr marL="91411" marR="91411" marT="34328" marB="343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400" b="0" i="0" u="none" strike="noStrike" cap="none" normalizeH="0" baseline="0">
                          <a:ln>
                            <a:noFill/>
                          </a:ln>
                          <a:solidFill>
                            <a:schemeClr val="tx1"/>
                          </a:solidFill>
                          <a:effectLst/>
                          <a:latin typeface="Calibri" panose="020F0502020204030204" pitchFamily="34" charset="0"/>
                        </a:rPr>
                        <a:t>45.1</a:t>
                      </a:r>
                    </a:p>
                  </a:txBody>
                  <a:tcPr marL="91411" marR="91411" marT="34328" marB="343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400" b="0" i="0" u="none" strike="noStrike" cap="none" normalizeH="0" baseline="0">
                          <a:ln>
                            <a:noFill/>
                          </a:ln>
                          <a:solidFill>
                            <a:schemeClr val="tx1"/>
                          </a:solidFill>
                          <a:effectLst/>
                          <a:latin typeface="Calibri" panose="020F0502020204030204" pitchFamily="34" charset="0"/>
                        </a:rPr>
                        <a:t>34.2</a:t>
                      </a:r>
                    </a:p>
                  </a:txBody>
                  <a:tcPr marL="91411" marR="91411" marT="34328" marB="34328" horzOverflow="overflow">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400" b="0" i="0" u="none" strike="noStrike" cap="none" normalizeH="0" baseline="0">
                          <a:ln>
                            <a:noFill/>
                          </a:ln>
                          <a:solidFill>
                            <a:schemeClr val="tx1"/>
                          </a:solidFill>
                          <a:effectLst/>
                          <a:latin typeface="Calibri" panose="020F0502020204030204" pitchFamily="34" charset="0"/>
                        </a:rPr>
                        <a:t>31</a:t>
                      </a:r>
                    </a:p>
                  </a:txBody>
                  <a:tcPr marL="91411" marR="91411" marT="34328" marB="34328" horzOverflow="overflow">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85000"/>
                      </a:schemeClr>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400" b="0" i="0" u="none" strike="noStrike" cap="none" normalizeH="0" baseline="0">
                          <a:ln>
                            <a:noFill/>
                          </a:ln>
                          <a:solidFill>
                            <a:schemeClr val="tx1"/>
                          </a:solidFill>
                          <a:effectLst/>
                          <a:latin typeface="Calibri" panose="020F0502020204030204" pitchFamily="34" charset="0"/>
                        </a:rPr>
                        <a:t>23</a:t>
                      </a:r>
                    </a:p>
                  </a:txBody>
                  <a:tcPr marL="91411" marR="91411" marT="34328" marB="343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85000"/>
                      </a:schemeClr>
                    </a:solidFill>
                  </a:tcPr>
                </a:tc>
                <a:extLst>
                  <a:ext uri="{0D108BD9-81ED-4DB2-BD59-A6C34878D82A}">
                    <a16:rowId xmlns:a16="http://schemas.microsoft.com/office/drawing/2014/main" val="10002"/>
                  </a:ext>
                </a:extLst>
              </a:tr>
              <a:tr h="286027">
                <a:tc>
                  <a:txBody>
                    <a:body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sz="1400" b="0" i="0" u="none" strike="noStrike" cap="none" normalizeH="0" baseline="0">
                          <a:ln>
                            <a:noFill/>
                          </a:ln>
                          <a:solidFill>
                            <a:schemeClr val="bg1"/>
                          </a:solidFill>
                          <a:effectLst/>
                          <a:latin typeface="Calibri" panose="020F0502020204030204" pitchFamily="34" charset="0"/>
                        </a:rPr>
                        <a:t>Serious AE</a:t>
                      </a:r>
                    </a:p>
                  </a:txBody>
                  <a:tcPr marL="91411" marR="91411" marT="34328" marB="343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400" b="0" i="0" u="none" strike="noStrike" cap="none" normalizeH="0" baseline="0">
                          <a:ln>
                            <a:noFill/>
                          </a:ln>
                          <a:solidFill>
                            <a:schemeClr val="tx1"/>
                          </a:solidFill>
                          <a:effectLst/>
                          <a:latin typeface="Calibri" panose="020F0502020204030204" pitchFamily="34" charset="0"/>
                        </a:rPr>
                        <a:t>24.8</a:t>
                      </a:r>
                    </a:p>
                  </a:txBody>
                  <a:tcPr marL="91411" marR="91411" marT="34328" marB="343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400" b="0" i="0" u="none" strike="noStrike" cap="none" normalizeH="0" baseline="0">
                          <a:ln>
                            <a:noFill/>
                          </a:ln>
                          <a:solidFill>
                            <a:schemeClr val="tx1"/>
                          </a:solidFill>
                          <a:effectLst/>
                          <a:latin typeface="Calibri" panose="020F0502020204030204" pitchFamily="34" charset="0"/>
                        </a:rPr>
                        <a:t>23.1</a:t>
                      </a:r>
                    </a:p>
                  </a:txBody>
                  <a:tcPr marL="91411" marR="91411" marT="34328" marB="34328" horzOverflow="overflow">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400" b="0" i="0" u="none" strike="noStrike" cap="none" normalizeH="0" baseline="0">
                          <a:ln>
                            <a:noFill/>
                          </a:ln>
                          <a:solidFill>
                            <a:schemeClr val="tx1"/>
                          </a:solidFill>
                          <a:effectLst/>
                          <a:latin typeface="Calibri" panose="020F0502020204030204" pitchFamily="34" charset="0"/>
                        </a:rPr>
                        <a:t>24</a:t>
                      </a:r>
                    </a:p>
                  </a:txBody>
                  <a:tcPr marL="91411" marR="91411" marT="34328" marB="34328" horzOverflow="overflow">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85000"/>
                      </a:schemeClr>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400" b="0" i="0" u="none" strike="noStrike" cap="none" normalizeH="0" baseline="0">
                          <a:ln>
                            <a:noFill/>
                          </a:ln>
                          <a:solidFill>
                            <a:schemeClr val="tx1"/>
                          </a:solidFill>
                          <a:effectLst/>
                          <a:latin typeface="Calibri" panose="020F0502020204030204" pitchFamily="34" charset="0"/>
                        </a:rPr>
                        <a:t>18</a:t>
                      </a:r>
                    </a:p>
                  </a:txBody>
                  <a:tcPr marL="91411" marR="91411" marT="34328" marB="343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85000"/>
                      </a:schemeClr>
                    </a:solidFill>
                  </a:tcPr>
                </a:tc>
                <a:extLst>
                  <a:ext uri="{0D108BD9-81ED-4DB2-BD59-A6C34878D82A}">
                    <a16:rowId xmlns:a16="http://schemas.microsoft.com/office/drawing/2014/main" val="10003"/>
                  </a:ext>
                </a:extLst>
              </a:tr>
              <a:tr h="503398">
                <a:tc>
                  <a:txBody>
                    <a:bodyPr/>
                    <a:lstStyle/>
                    <a:p>
                      <a:pPr marL="0" marR="0" lvl="0" indent="0" algn="l" defTabSz="914400" rtl="0" eaLnBrk="1" fontAlgn="base" latinLnBrk="0" hangingPunct="1">
                        <a:lnSpc>
                          <a:spcPct val="100000"/>
                        </a:lnSpc>
                        <a:spcBef>
                          <a:spcPct val="0"/>
                        </a:spcBef>
                        <a:spcAft>
                          <a:spcPct val="25000"/>
                        </a:spcAft>
                        <a:buClrTx/>
                        <a:buSzTx/>
                        <a:buFont typeface="Wingdings" panose="05000000000000000000" pitchFamily="2" charset="2"/>
                        <a:buNone/>
                        <a:tabLst/>
                        <a:defRPr/>
                      </a:pPr>
                      <a:r>
                        <a:rPr kumimoji="0" lang="en-US" sz="1400" b="0" i="0" u="none" strike="noStrike" kern="1200" cap="none" normalizeH="0" baseline="0">
                          <a:ln>
                            <a:noFill/>
                          </a:ln>
                          <a:solidFill>
                            <a:schemeClr val="bg1"/>
                          </a:solidFill>
                          <a:effectLst/>
                          <a:latin typeface="Calibri" panose="020F0502020204030204" pitchFamily="34" charset="0"/>
                          <a:ea typeface="+mn-ea"/>
                          <a:cs typeface="+mn-cs"/>
                        </a:rPr>
                        <a:t>Leading to discontinuation</a:t>
                      </a:r>
                    </a:p>
                  </a:txBody>
                  <a:tcPr marL="91411" marR="91411" marT="34328" marB="343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400" b="0" i="0" u="none" strike="noStrike" cap="none" normalizeH="0" baseline="0">
                          <a:ln>
                            <a:noFill/>
                          </a:ln>
                          <a:solidFill>
                            <a:schemeClr val="tx1"/>
                          </a:solidFill>
                          <a:effectLst/>
                          <a:latin typeface="Calibri" panose="020F0502020204030204" pitchFamily="34" charset="0"/>
                        </a:rPr>
                        <a:t>10.6</a:t>
                      </a:r>
                    </a:p>
                  </a:txBody>
                  <a:tcPr marL="91411" marR="91411" marT="34328" marB="343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400" b="0" i="0" u="none" strike="noStrike" cap="none" normalizeH="0" baseline="0">
                          <a:ln>
                            <a:noFill/>
                          </a:ln>
                          <a:solidFill>
                            <a:schemeClr val="tx1"/>
                          </a:solidFill>
                          <a:effectLst/>
                          <a:latin typeface="Calibri" panose="020F0502020204030204" pitchFamily="34" charset="0"/>
                        </a:rPr>
                        <a:t>7.0</a:t>
                      </a:r>
                    </a:p>
                  </a:txBody>
                  <a:tcPr marL="91411" marR="91411" marT="34328" marB="34328" horzOverflow="overflow">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400" b="0" i="0" u="none" strike="noStrike" cap="none" normalizeH="0" baseline="0">
                          <a:ln>
                            <a:noFill/>
                          </a:ln>
                          <a:solidFill>
                            <a:schemeClr val="tx1"/>
                          </a:solidFill>
                          <a:effectLst/>
                          <a:latin typeface="Calibri" panose="020F0502020204030204" pitchFamily="34" charset="0"/>
                        </a:rPr>
                        <a:t>9</a:t>
                      </a:r>
                    </a:p>
                  </a:txBody>
                  <a:tcPr marL="91411" marR="91411" marT="34328" marB="34328" horzOverflow="overflow">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85000"/>
                      </a:schemeClr>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400" b="0" i="0" u="none" strike="noStrike" cap="none" normalizeH="0" baseline="0">
                          <a:ln>
                            <a:noFill/>
                          </a:ln>
                          <a:solidFill>
                            <a:schemeClr val="tx1"/>
                          </a:solidFill>
                          <a:effectLst/>
                          <a:latin typeface="Calibri" panose="020F0502020204030204" pitchFamily="34" charset="0"/>
                        </a:rPr>
                        <a:t>6</a:t>
                      </a:r>
                    </a:p>
                  </a:txBody>
                  <a:tcPr marL="91411" marR="91411" marT="34328" marB="343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85000"/>
                      </a:schemeClr>
                    </a:solidFill>
                  </a:tcPr>
                </a:tc>
                <a:extLst>
                  <a:ext uri="{0D108BD9-81ED-4DB2-BD59-A6C34878D82A}">
                    <a16:rowId xmlns:a16="http://schemas.microsoft.com/office/drawing/2014/main" val="10004"/>
                  </a:ext>
                </a:extLst>
              </a:tr>
              <a:tr h="286027">
                <a:tc>
                  <a:txBody>
                    <a:body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sz="1400" b="0" i="0" u="none" strike="noStrike" cap="none" normalizeH="0" baseline="0">
                          <a:ln>
                            <a:noFill/>
                          </a:ln>
                          <a:solidFill>
                            <a:schemeClr val="bg1"/>
                          </a:solidFill>
                          <a:effectLst/>
                          <a:latin typeface="Calibri" panose="020F0502020204030204" pitchFamily="34" charset="0"/>
                        </a:rPr>
                        <a:t>Leading to death</a:t>
                      </a:r>
                    </a:p>
                  </a:txBody>
                  <a:tcPr marL="91411" marR="91411" marT="34328" marB="343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400" b="0" i="0" u="none" strike="noStrike" cap="none" normalizeH="0" baseline="0">
                          <a:ln>
                            <a:noFill/>
                          </a:ln>
                          <a:solidFill>
                            <a:schemeClr val="tx1"/>
                          </a:solidFill>
                          <a:effectLst/>
                          <a:latin typeface="Calibri" panose="020F0502020204030204" pitchFamily="34" charset="0"/>
                        </a:rPr>
                        <a:t>1.2</a:t>
                      </a:r>
                    </a:p>
                  </a:txBody>
                  <a:tcPr marL="91411" marR="91411" marT="34328" marB="343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400" b="0" i="0" u="none" strike="noStrike" cap="none" normalizeH="0" baseline="0">
                          <a:ln>
                            <a:noFill/>
                          </a:ln>
                          <a:solidFill>
                            <a:schemeClr val="tx1"/>
                          </a:solidFill>
                          <a:effectLst/>
                          <a:latin typeface="Calibri" panose="020F0502020204030204" pitchFamily="34" charset="0"/>
                        </a:rPr>
                        <a:t>0.3</a:t>
                      </a:r>
                    </a:p>
                  </a:txBody>
                  <a:tcPr marL="91411" marR="91411" marT="34328" marB="34328" horzOverflow="overflow">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400" b="0" i="0" u="none" strike="noStrike" cap="none" normalizeH="0" baseline="0">
                          <a:ln>
                            <a:noFill/>
                          </a:ln>
                          <a:solidFill>
                            <a:schemeClr val="tx1"/>
                          </a:solidFill>
                          <a:effectLst/>
                          <a:latin typeface="Calibri" panose="020F0502020204030204" pitchFamily="34" charset="0"/>
                        </a:rPr>
                        <a:t>3</a:t>
                      </a:r>
                    </a:p>
                  </a:txBody>
                  <a:tcPr marL="91411" marR="91411" marT="34328" marB="34328" horzOverflow="overflow">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85000"/>
                      </a:schemeClr>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400" b="0" i="0" u="none" strike="noStrike" cap="none" normalizeH="0" baseline="0">
                          <a:ln>
                            <a:noFill/>
                          </a:ln>
                          <a:solidFill>
                            <a:schemeClr val="tx1"/>
                          </a:solidFill>
                          <a:effectLst/>
                          <a:latin typeface="Calibri" panose="020F0502020204030204" pitchFamily="34" charset="0"/>
                        </a:rPr>
                        <a:t>1</a:t>
                      </a:r>
                    </a:p>
                  </a:txBody>
                  <a:tcPr marL="91411" marR="91411" marT="34328" marB="343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85000"/>
                      </a:schemeClr>
                    </a:solidFill>
                  </a:tcPr>
                </a:tc>
                <a:extLst>
                  <a:ext uri="{0D108BD9-81ED-4DB2-BD59-A6C34878D82A}">
                    <a16:rowId xmlns:a16="http://schemas.microsoft.com/office/drawing/2014/main" val="3480437182"/>
                  </a:ext>
                </a:extLst>
              </a:tr>
              <a:tr h="0">
                <a:tc>
                  <a:txBody>
                    <a:bodyPr/>
                    <a:lstStyle/>
                    <a:p>
                      <a:pPr marL="0" marR="0" lvl="0" indent="0" algn="l" defTabSz="914400" rtl="0" eaLnBrk="1" fontAlgn="base" latinLnBrk="0" hangingPunct="1">
                        <a:lnSpc>
                          <a:spcPct val="100000"/>
                        </a:lnSpc>
                        <a:spcBef>
                          <a:spcPct val="0"/>
                        </a:spcBef>
                        <a:spcAft>
                          <a:spcPct val="25000"/>
                        </a:spcAft>
                        <a:buClrTx/>
                        <a:buSzTx/>
                        <a:buFont typeface="Wingdings" panose="05000000000000000000" pitchFamily="2" charset="2"/>
                        <a:buNone/>
                        <a:tabLst/>
                      </a:pPr>
                      <a:r>
                        <a:rPr kumimoji="0" lang="en-US" sz="1400" b="0" i="0" u="none" strike="noStrike" kern="1200" cap="none" normalizeH="0" baseline="0">
                          <a:ln>
                            <a:noFill/>
                          </a:ln>
                          <a:solidFill>
                            <a:schemeClr val="bg1"/>
                          </a:solidFill>
                          <a:effectLst/>
                          <a:latin typeface="Calibri" panose="020F0502020204030204" pitchFamily="34" charset="0"/>
                          <a:ea typeface="+mn-ea"/>
                          <a:cs typeface="+mn-cs"/>
                        </a:rPr>
                        <a:t>Major CV event</a:t>
                      </a:r>
                    </a:p>
                  </a:txBody>
                  <a:tcPr marL="91411" marR="91411" marT="34328" marB="343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400" b="0" i="0" u="none" strike="noStrike" cap="none" normalizeH="0" baseline="0">
                          <a:ln>
                            <a:noFill/>
                          </a:ln>
                          <a:solidFill>
                            <a:schemeClr val="tx1"/>
                          </a:solidFill>
                          <a:effectLst/>
                          <a:latin typeface="Calibri" panose="020F0502020204030204" pitchFamily="34" charset="0"/>
                        </a:rPr>
                        <a:t>(n = 1)</a:t>
                      </a:r>
                    </a:p>
                  </a:txBody>
                  <a:tcPr marL="91411" marR="91411" marT="34328" marB="343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400" b="0" i="0" u="none" strike="noStrike" cap="none" normalizeH="0" baseline="0">
                          <a:ln>
                            <a:noFill/>
                          </a:ln>
                          <a:solidFill>
                            <a:schemeClr val="tx1"/>
                          </a:solidFill>
                          <a:effectLst/>
                          <a:latin typeface="Calibri" panose="020F0502020204030204" pitchFamily="34" charset="0"/>
                        </a:rPr>
                        <a:t>(n = 1)</a:t>
                      </a:r>
                    </a:p>
                  </a:txBody>
                  <a:tcPr marL="91411" marR="91411" marT="34328" marB="34328" horzOverflow="overflow">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400" b="0" i="0" u="none" strike="noStrike" cap="none" normalizeH="0" baseline="0">
                          <a:ln>
                            <a:noFill/>
                          </a:ln>
                          <a:solidFill>
                            <a:schemeClr val="tx1"/>
                          </a:solidFill>
                          <a:effectLst/>
                          <a:latin typeface="Calibri" panose="020F0502020204030204" pitchFamily="34" charset="0"/>
                        </a:rPr>
                        <a:t>5</a:t>
                      </a:r>
                    </a:p>
                  </a:txBody>
                  <a:tcPr marL="91411" marR="91411" marT="34328" marB="34328" horzOverflow="overflow">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85000"/>
                      </a:schemeClr>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400" b="0" i="0" u="none" strike="noStrike" cap="none" normalizeH="0" baseline="0">
                          <a:ln>
                            <a:noFill/>
                          </a:ln>
                          <a:solidFill>
                            <a:schemeClr val="tx1"/>
                          </a:solidFill>
                          <a:effectLst/>
                          <a:latin typeface="Calibri" panose="020F0502020204030204" pitchFamily="34" charset="0"/>
                        </a:rPr>
                        <a:t>3</a:t>
                      </a:r>
                    </a:p>
                  </a:txBody>
                  <a:tcPr marL="91411" marR="91411" marT="34328" marB="343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85000"/>
                      </a:schemeClr>
                    </a:solidFill>
                  </a:tcPr>
                </a:tc>
                <a:extLst>
                  <a:ext uri="{0D108BD9-81ED-4DB2-BD59-A6C34878D82A}">
                    <a16:rowId xmlns:a16="http://schemas.microsoft.com/office/drawing/2014/main" val="2818285792"/>
                  </a:ext>
                </a:extLst>
              </a:tr>
              <a:tr h="286027">
                <a:tc>
                  <a:txBody>
                    <a:body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sz="1400" b="0" i="0" u="none" strike="noStrike" kern="1200" cap="none" normalizeH="0" baseline="0">
                          <a:ln>
                            <a:noFill/>
                          </a:ln>
                          <a:solidFill>
                            <a:schemeClr val="bg1"/>
                          </a:solidFill>
                          <a:effectLst/>
                          <a:latin typeface="Calibri" panose="020F0502020204030204" pitchFamily="34" charset="0"/>
                          <a:ea typeface="+mn-ea"/>
                          <a:cs typeface="+mn-cs"/>
                        </a:rPr>
                        <a:t>Seizures</a:t>
                      </a:r>
                    </a:p>
                  </a:txBody>
                  <a:tcPr marL="91411" marR="91411" marT="34328" marB="343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25000"/>
                        </a:spcAft>
                        <a:buClrTx/>
                        <a:buSzTx/>
                        <a:buFontTx/>
                        <a:buNone/>
                        <a:tabLst/>
                      </a:pPr>
                      <a:r>
                        <a:rPr kumimoji="0" lang="en-US" sz="1400" b="0" i="0" u="none" strike="noStrike" kern="1200" cap="none" normalizeH="0" baseline="0">
                          <a:ln>
                            <a:noFill/>
                          </a:ln>
                          <a:solidFill>
                            <a:schemeClr val="tx1"/>
                          </a:solidFill>
                          <a:effectLst/>
                          <a:latin typeface="Calibri" panose="020F0502020204030204" pitchFamily="34" charset="0"/>
                          <a:ea typeface="+mn-ea"/>
                          <a:cs typeface="+mn-cs"/>
                        </a:rPr>
                        <a:t>0.2</a:t>
                      </a:r>
                    </a:p>
                  </a:txBody>
                  <a:tcPr marL="91411" marR="91411" marT="34328" marB="343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25000"/>
                        </a:spcAft>
                        <a:buClrTx/>
                        <a:buSzTx/>
                        <a:buFontTx/>
                        <a:buNone/>
                        <a:tabLst/>
                      </a:pPr>
                      <a:r>
                        <a:rPr kumimoji="0" lang="en-US" sz="1400" b="0" i="0" u="none" strike="noStrike" kern="1200" cap="none" normalizeH="0" baseline="0">
                          <a:ln>
                            <a:noFill/>
                          </a:ln>
                          <a:solidFill>
                            <a:schemeClr val="tx1"/>
                          </a:solidFill>
                          <a:effectLst/>
                          <a:latin typeface="Calibri" panose="020F0502020204030204" pitchFamily="34" charset="0"/>
                          <a:ea typeface="+mn-ea"/>
                          <a:cs typeface="+mn-cs"/>
                        </a:rPr>
                        <a:t>0</a:t>
                      </a:r>
                    </a:p>
                  </a:txBody>
                  <a:tcPr marL="91411" marR="91411" marT="34328" marB="34328" horzOverflow="overflow">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25000"/>
                        </a:spcAft>
                        <a:buClrTx/>
                        <a:buSzTx/>
                        <a:buFontTx/>
                        <a:buNone/>
                        <a:tabLst/>
                      </a:pPr>
                      <a:r>
                        <a:rPr kumimoji="0" lang="en-US" sz="1400" b="0" i="0" u="none" strike="noStrike" kern="1200" cap="none" normalizeH="0" baseline="0">
                          <a:ln>
                            <a:noFill/>
                          </a:ln>
                          <a:solidFill>
                            <a:schemeClr val="tx1"/>
                          </a:solidFill>
                          <a:effectLst/>
                          <a:latin typeface="Calibri" panose="020F0502020204030204" pitchFamily="34" charset="0"/>
                          <a:ea typeface="+mn-ea"/>
                          <a:cs typeface="+mn-cs"/>
                        </a:rPr>
                        <a:t>&lt; 1</a:t>
                      </a:r>
                    </a:p>
                  </a:txBody>
                  <a:tcPr marL="91411" marR="91411" marT="34328" marB="34328" horzOverflow="overflow">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85000"/>
                      </a:schemeClr>
                    </a:solidFill>
                  </a:tcPr>
                </a:tc>
                <a:tc>
                  <a:txBody>
                    <a:bodyPr/>
                    <a:lstStyle/>
                    <a:p>
                      <a:pPr marL="0" marR="0" lvl="0" indent="0" algn="ctr" defTabSz="914400" rtl="0" eaLnBrk="1" fontAlgn="base" latinLnBrk="0" hangingPunct="1">
                        <a:lnSpc>
                          <a:spcPct val="100000"/>
                        </a:lnSpc>
                        <a:spcBef>
                          <a:spcPct val="0"/>
                        </a:spcBef>
                        <a:spcAft>
                          <a:spcPct val="25000"/>
                        </a:spcAft>
                        <a:buClrTx/>
                        <a:buSzTx/>
                        <a:buFontTx/>
                        <a:buNone/>
                        <a:tabLst/>
                      </a:pPr>
                      <a:r>
                        <a:rPr kumimoji="0" lang="en-US" sz="1400" b="0" i="0" u="none" strike="noStrike" kern="1200" cap="none" normalizeH="0" baseline="0">
                          <a:ln>
                            <a:noFill/>
                          </a:ln>
                          <a:solidFill>
                            <a:schemeClr val="tx1"/>
                          </a:solidFill>
                          <a:effectLst/>
                          <a:latin typeface="Calibri" panose="020F0502020204030204" pitchFamily="34" charset="0"/>
                          <a:ea typeface="+mn-ea"/>
                          <a:cs typeface="+mn-cs"/>
                        </a:rPr>
                        <a:t>0</a:t>
                      </a:r>
                    </a:p>
                  </a:txBody>
                  <a:tcPr marL="91411" marR="91411" marT="34328" marB="343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85000"/>
                      </a:schemeClr>
                    </a:solidFill>
                  </a:tcPr>
                </a:tc>
                <a:extLst>
                  <a:ext uri="{0D108BD9-81ED-4DB2-BD59-A6C34878D82A}">
                    <a16:rowId xmlns:a16="http://schemas.microsoft.com/office/drawing/2014/main" val="4005980351"/>
                  </a:ext>
                </a:extLst>
              </a:tr>
            </a:tbl>
          </a:graphicData>
        </a:graphic>
      </p:graphicFrame>
      <p:sp>
        <p:nvSpPr>
          <p:cNvPr id="11" name="TextBox 10">
            <a:extLst>
              <a:ext uri="{FF2B5EF4-FFF2-40B4-BE49-F238E27FC236}">
                <a16:creationId xmlns:a16="http://schemas.microsoft.com/office/drawing/2014/main" id="{AFA56A26-D178-4BAC-88E2-E9F231E80CCD}"/>
              </a:ext>
            </a:extLst>
          </p:cNvPr>
          <p:cNvSpPr txBox="1"/>
          <p:nvPr/>
        </p:nvSpPr>
        <p:spPr>
          <a:xfrm>
            <a:off x="3686411" y="4582858"/>
            <a:ext cx="2562240" cy="346249"/>
          </a:xfrm>
          <a:prstGeom prst="rect">
            <a:avLst/>
          </a:prstGeom>
          <a:noFill/>
        </p:spPr>
        <p:txBody>
          <a:bodyPr wrap="none" lIns="68580" tIns="34290" rIns="68580" bIns="34290" rtlCol="0">
            <a:spAutoFit/>
          </a:bodyPr>
          <a:lstStyle/>
          <a:p>
            <a:pPr marL="228600" indent="-228600" defTabSz="457120" eaLnBrk="0" hangingPunct="0">
              <a:buAutoNum type="arabicPeriod"/>
              <a:defRPr/>
            </a:pPr>
            <a:r>
              <a:rPr lang="en-US" altLang="en-US" sz="900">
                <a:solidFill>
                  <a:srgbClr val="000000"/>
                </a:solidFill>
                <a:latin typeface="Calibri"/>
                <a:cs typeface="Calibri"/>
              </a:rPr>
              <a:t>Smith. NEJM. 2018;378:1408</a:t>
            </a:r>
          </a:p>
          <a:p>
            <a:pPr marL="228600" indent="-228600" defTabSz="457120" eaLnBrk="0" hangingPunct="0">
              <a:buAutoNum type="arabicPeriod"/>
              <a:defRPr/>
            </a:pPr>
            <a:r>
              <a:rPr lang="en-US" sz="900">
                <a:latin typeface="Calibri"/>
                <a:cs typeface="Calibri"/>
              </a:rPr>
              <a:t>Sternberg CN, et al. NEJM 2020;382:2197-2206</a:t>
            </a:r>
          </a:p>
        </p:txBody>
      </p:sp>
    </p:spTree>
    <p:extLst>
      <p:ext uri="{BB962C8B-B14F-4D97-AF65-F5344CB8AC3E}">
        <p14:creationId xmlns:p14="http://schemas.microsoft.com/office/powerpoint/2010/main" val="176724391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686BF-8783-4787-9495-208AABD1730F}"/>
              </a:ext>
            </a:extLst>
          </p:cNvPr>
          <p:cNvSpPr>
            <a:spLocks noGrp="1"/>
          </p:cNvSpPr>
          <p:nvPr>
            <p:ph type="title"/>
          </p:nvPr>
        </p:nvSpPr>
        <p:spPr>
          <a:xfrm>
            <a:off x="454583" y="178763"/>
            <a:ext cx="8154333" cy="828251"/>
          </a:xfrm>
        </p:spPr>
        <p:txBody>
          <a:bodyPr/>
          <a:lstStyle/>
          <a:p>
            <a:r>
              <a:rPr lang="en-US" altLang="en-US" sz="2800" b="1">
                <a:solidFill>
                  <a:srgbClr val="000000"/>
                </a:solidFill>
              </a:rPr>
              <a:t>Darolutamide vs Placebo in Nonmetastatic CRPC (ARAMIS): Phase III Study Design</a:t>
            </a:r>
            <a:endParaRPr lang="en-US" sz="2800" b="1">
              <a:solidFill>
                <a:srgbClr val="000000"/>
              </a:solidFill>
            </a:endParaRPr>
          </a:p>
        </p:txBody>
      </p:sp>
      <p:sp>
        <p:nvSpPr>
          <p:cNvPr id="5" name="Text Box 45">
            <a:extLst>
              <a:ext uri="{FF2B5EF4-FFF2-40B4-BE49-F238E27FC236}">
                <a16:creationId xmlns:a16="http://schemas.microsoft.com/office/drawing/2014/main" id="{01F54077-8A95-439D-8E46-AABB12BDB1F5}"/>
              </a:ext>
            </a:extLst>
          </p:cNvPr>
          <p:cNvSpPr txBox="1">
            <a:spLocks noChangeArrowheads="1"/>
          </p:cNvSpPr>
          <p:nvPr/>
        </p:nvSpPr>
        <p:spPr bwMode="auto">
          <a:xfrm>
            <a:off x="921627" y="1970972"/>
            <a:ext cx="2369344" cy="1224545"/>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457120" eaLnBrk="0" hangingPunct="0">
              <a:lnSpc>
                <a:spcPct val="100000"/>
              </a:lnSpc>
              <a:spcBef>
                <a:spcPct val="0"/>
              </a:spcBef>
              <a:spcAft>
                <a:spcPct val="0"/>
              </a:spcAft>
              <a:buClrTx/>
              <a:buNone/>
              <a:defRPr/>
            </a:pPr>
            <a:r>
              <a:rPr lang="en-GB" altLang="en-US" sz="1500">
                <a:solidFill>
                  <a:srgbClr val="000000"/>
                </a:solidFill>
                <a:latin typeface="Calibri" panose="020F0502020204030204" pitchFamily="34" charset="0"/>
                <a:ea typeface="MS PGothic" panose="020B0600070205080204" pitchFamily="34" charset="-128"/>
                <a:cs typeface="+mn-cs"/>
              </a:rPr>
              <a:t>Patients with M0 nonmetastatic CRPC and PSA DT ≤ 10 mos, </a:t>
            </a:r>
            <a:br>
              <a:rPr lang="en-GB" altLang="en-US" sz="1500">
                <a:solidFill>
                  <a:srgbClr val="000000"/>
                </a:solidFill>
                <a:latin typeface="Calibri" panose="020F0502020204030204" pitchFamily="34" charset="0"/>
                <a:ea typeface="MS PGothic" panose="020B0600070205080204" pitchFamily="34" charset="-128"/>
                <a:cs typeface="+mn-cs"/>
              </a:rPr>
            </a:br>
            <a:r>
              <a:rPr lang="en-GB" altLang="en-US" sz="1500">
                <a:solidFill>
                  <a:srgbClr val="000000"/>
                </a:solidFill>
                <a:latin typeface="Calibri" panose="020F0502020204030204" pitchFamily="34" charset="0"/>
                <a:ea typeface="MS PGothic" panose="020B0600070205080204" pitchFamily="34" charset="-128"/>
                <a:cs typeface="+mn-cs"/>
              </a:rPr>
              <a:t>PSA &gt; 2 ng/mL, ECOG PS 0/1</a:t>
            </a:r>
          </a:p>
          <a:p>
            <a:pPr algn="ctr" defTabSz="457120" eaLnBrk="0" hangingPunct="0">
              <a:lnSpc>
                <a:spcPct val="100000"/>
              </a:lnSpc>
              <a:spcBef>
                <a:spcPct val="0"/>
              </a:spcBef>
              <a:spcAft>
                <a:spcPct val="0"/>
              </a:spcAft>
              <a:buClrTx/>
              <a:buNone/>
              <a:defRPr/>
            </a:pPr>
            <a:r>
              <a:rPr lang="en-GB" altLang="en-US" sz="1500">
                <a:solidFill>
                  <a:srgbClr val="000000"/>
                </a:solidFill>
                <a:latin typeface="Calibri" panose="020F0502020204030204" pitchFamily="34" charset="0"/>
                <a:ea typeface="MS PGothic" panose="020B0600070205080204" pitchFamily="34" charset="-128"/>
                <a:cs typeface="+mn-cs"/>
              </a:rPr>
              <a:t>(N = 1509)</a:t>
            </a:r>
          </a:p>
        </p:txBody>
      </p:sp>
      <p:sp>
        <p:nvSpPr>
          <p:cNvPr id="6" name="Rectangle 49">
            <a:extLst>
              <a:ext uri="{FF2B5EF4-FFF2-40B4-BE49-F238E27FC236}">
                <a16:creationId xmlns:a16="http://schemas.microsoft.com/office/drawing/2014/main" id="{90EF0947-9BB0-4499-BB4C-9985082C70F1}"/>
              </a:ext>
            </a:extLst>
          </p:cNvPr>
          <p:cNvSpPr>
            <a:spLocks noChangeArrowheads="1"/>
          </p:cNvSpPr>
          <p:nvPr/>
        </p:nvSpPr>
        <p:spPr bwMode="auto">
          <a:xfrm>
            <a:off x="3979150" y="1707861"/>
            <a:ext cx="3205310" cy="784157"/>
          </a:xfrm>
          <a:prstGeom prst="rect">
            <a:avLst/>
          </a:prstGeom>
          <a:solidFill>
            <a:schemeClr val="accent1">
              <a:lumMod val="50000"/>
            </a:schemeClr>
          </a:solidFill>
          <a:ln>
            <a:solidFill>
              <a:schemeClr val="accent1">
                <a:lumMod val="50000"/>
              </a:schemeClr>
            </a:solidFill>
          </a:ln>
        </p:spPr>
        <p:txBody>
          <a:bodyPr wrap="none" lIns="68580" tIns="34290" rIns="68580" bIns="34290"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457120">
              <a:lnSpc>
                <a:spcPct val="100000"/>
              </a:lnSpc>
              <a:spcBef>
                <a:spcPct val="0"/>
              </a:spcBef>
              <a:spcAft>
                <a:spcPct val="0"/>
              </a:spcAft>
              <a:buClrTx/>
              <a:buNone/>
              <a:defRPr/>
            </a:pPr>
            <a:r>
              <a:rPr lang="en-US" altLang="en-US" sz="1500" b="1">
                <a:solidFill>
                  <a:srgbClr val="FFFFFF"/>
                </a:solidFill>
                <a:latin typeface="Calibri" panose="020F0502020204030204" pitchFamily="34" charset="0"/>
                <a:ea typeface="MS PGothic" panose="020B0600070205080204" pitchFamily="34" charset="-128"/>
                <a:cs typeface="+mn-cs"/>
              </a:rPr>
              <a:t>Darolutamide</a:t>
            </a:r>
            <a:r>
              <a:rPr lang="en-US" altLang="en-US" sz="1500">
                <a:solidFill>
                  <a:srgbClr val="FFFFFF"/>
                </a:solidFill>
                <a:latin typeface="Calibri" panose="020F0502020204030204" pitchFamily="34" charset="0"/>
                <a:ea typeface="MS PGothic" panose="020B0600070205080204" pitchFamily="34" charset="-128"/>
                <a:cs typeface="+mn-cs"/>
              </a:rPr>
              <a:t> 600 mg BID + </a:t>
            </a:r>
            <a:r>
              <a:rPr lang="en-US" altLang="en-US" sz="1500" b="1">
                <a:solidFill>
                  <a:srgbClr val="FFFFFF"/>
                </a:solidFill>
                <a:latin typeface="Calibri" panose="020F0502020204030204" pitchFamily="34" charset="0"/>
                <a:ea typeface="MS PGothic" panose="020B0600070205080204" pitchFamily="34" charset="-128"/>
                <a:cs typeface="+mn-cs"/>
              </a:rPr>
              <a:t>ADT</a:t>
            </a:r>
          </a:p>
          <a:p>
            <a:pPr algn="ctr" defTabSz="457120">
              <a:lnSpc>
                <a:spcPct val="100000"/>
              </a:lnSpc>
              <a:spcBef>
                <a:spcPct val="0"/>
              </a:spcBef>
              <a:spcAft>
                <a:spcPct val="0"/>
              </a:spcAft>
              <a:buClrTx/>
              <a:buNone/>
              <a:defRPr/>
            </a:pPr>
            <a:r>
              <a:rPr lang="en-US" altLang="en-US" sz="1500">
                <a:solidFill>
                  <a:srgbClr val="FFFFFF"/>
                </a:solidFill>
                <a:latin typeface="Calibri" panose="020F0502020204030204" pitchFamily="34" charset="0"/>
                <a:ea typeface="MS PGothic" panose="020B0600070205080204" pitchFamily="34" charset="-128"/>
                <a:cs typeface="+mn-cs"/>
              </a:rPr>
              <a:t>(n = 955)</a:t>
            </a:r>
          </a:p>
        </p:txBody>
      </p:sp>
      <p:sp>
        <p:nvSpPr>
          <p:cNvPr id="7" name="Rectangle 50">
            <a:extLst>
              <a:ext uri="{FF2B5EF4-FFF2-40B4-BE49-F238E27FC236}">
                <a16:creationId xmlns:a16="http://schemas.microsoft.com/office/drawing/2014/main" id="{E2DDE20E-48A9-48C8-8A51-5F33EFE23253}"/>
              </a:ext>
            </a:extLst>
          </p:cNvPr>
          <p:cNvSpPr>
            <a:spLocks noChangeArrowheads="1"/>
          </p:cNvSpPr>
          <p:nvPr/>
        </p:nvSpPr>
        <p:spPr bwMode="auto">
          <a:xfrm>
            <a:off x="3979150" y="2652077"/>
            <a:ext cx="3205310" cy="785349"/>
          </a:xfrm>
          <a:prstGeom prst="rect">
            <a:avLst/>
          </a:prstGeom>
          <a:noFill/>
          <a:ln>
            <a:solidFill>
              <a:srgbClr val="3C8C93"/>
            </a:solidFill>
          </a:ln>
        </p:spPr>
        <p:txBody>
          <a:bodyPr wrap="none" lIns="68580" tIns="34290" rIns="68580" bIns="34290"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457120">
              <a:lnSpc>
                <a:spcPct val="100000"/>
              </a:lnSpc>
              <a:spcBef>
                <a:spcPct val="0"/>
              </a:spcBef>
              <a:spcAft>
                <a:spcPct val="0"/>
              </a:spcAft>
              <a:buClrTx/>
              <a:buNone/>
              <a:defRPr/>
            </a:pPr>
            <a:r>
              <a:rPr lang="en-US" altLang="en-US" sz="1500" b="1">
                <a:solidFill>
                  <a:schemeClr val="tx1"/>
                </a:solidFill>
                <a:latin typeface="Calibri" panose="020F0502020204030204" pitchFamily="34" charset="0"/>
                <a:ea typeface="MS PGothic" panose="020B0600070205080204" pitchFamily="34" charset="-128"/>
                <a:cs typeface="+mn-cs"/>
              </a:rPr>
              <a:t>Placebo + ADT</a:t>
            </a:r>
          </a:p>
          <a:p>
            <a:pPr algn="ctr" defTabSz="457120">
              <a:lnSpc>
                <a:spcPct val="100000"/>
              </a:lnSpc>
              <a:spcBef>
                <a:spcPct val="0"/>
              </a:spcBef>
              <a:spcAft>
                <a:spcPct val="0"/>
              </a:spcAft>
              <a:buClrTx/>
              <a:buNone/>
              <a:defRPr/>
            </a:pPr>
            <a:r>
              <a:rPr lang="en-US" altLang="en-US" sz="1500">
                <a:solidFill>
                  <a:schemeClr val="tx1"/>
                </a:solidFill>
                <a:latin typeface="Calibri" panose="020F0502020204030204" pitchFamily="34" charset="0"/>
                <a:ea typeface="MS PGothic" panose="020B0600070205080204" pitchFamily="34" charset="-128"/>
                <a:cs typeface="+mn-cs"/>
              </a:rPr>
              <a:t>(n = 554)</a:t>
            </a:r>
          </a:p>
        </p:txBody>
      </p:sp>
      <p:sp>
        <p:nvSpPr>
          <p:cNvPr id="8" name="Line 53">
            <a:extLst>
              <a:ext uri="{FF2B5EF4-FFF2-40B4-BE49-F238E27FC236}">
                <a16:creationId xmlns:a16="http://schemas.microsoft.com/office/drawing/2014/main" id="{CC5EDC93-D7A0-4938-89BD-A887AAE3AD37}"/>
              </a:ext>
            </a:extLst>
          </p:cNvPr>
          <p:cNvSpPr>
            <a:spLocks noChangeShapeType="1"/>
          </p:cNvSpPr>
          <p:nvPr/>
        </p:nvSpPr>
        <p:spPr bwMode="auto">
          <a:xfrm>
            <a:off x="3401700" y="2646118"/>
            <a:ext cx="350044" cy="263371"/>
          </a:xfrm>
          <a:prstGeom prst="line">
            <a:avLst/>
          </a:prstGeom>
          <a:noFill/>
          <a:ln w="28575">
            <a:solidFill>
              <a:srgbClr val="003767"/>
            </a:solidFill>
            <a:round/>
            <a:headEnd/>
            <a:tailEnd type="triangle" w="med" len="med"/>
          </a:ln>
          <a:extLst>
            <a:ext uri="{909E8E84-426E-40dd-AFC4-6F175D3DCCD1}">
              <a14:hiddenFill xmlns="" xmlns:a14="http://schemas.microsoft.com/office/drawing/2010/main">
                <a:noFill/>
              </a14:hiddenFill>
            </a:ext>
          </a:extLst>
        </p:spPr>
        <p:txBody>
          <a:bodyPr lIns="68580" tIns="34290" rIns="68580" bIns="34290"/>
          <a:lstStyle/>
          <a:p>
            <a:pPr defTabSz="457120" fontAlgn="auto">
              <a:spcBef>
                <a:spcPts val="0"/>
              </a:spcBef>
              <a:spcAft>
                <a:spcPts val="0"/>
              </a:spcAft>
              <a:defRPr/>
            </a:pPr>
            <a:endParaRPr lang="en-US" sz="1400">
              <a:solidFill>
                <a:srgbClr val="000000"/>
              </a:solidFill>
              <a:latin typeface="Arial"/>
              <a:cs typeface="+mn-cs"/>
            </a:endParaRPr>
          </a:p>
        </p:txBody>
      </p:sp>
      <p:sp>
        <p:nvSpPr>
          <p:cNvPr id="9" name="Line 54">
            <a:extLst>
              <a:ext uri="{FF2B5EF4-FFF2-40B4-BE49-F238E27FC236}">
                <a16:creationId xmlns:a16="http://schemas.microsoft.com/office/drawing/2014/main" id="{FD379E01-E440-4929-BD56-04B6635BA024}"/>
              </a:ext>
            </a:extLst>
          </p:cNvPr>
          <p:cNvSpPr>
            <a:spLocks noChangeShapeType="1"/>
          </p:cNvSpPr>
          <p:nvPr/>
        </p:nvSpPr>
        <p:spPr bwMode="auto">
          <a:xfrm flipV="1">
            <a:off x="3401700" y="2195643"/>
            <a:ext cx="350044" cy="260988"/>
          </a:xfrm>
          <a:prstGeom prst="line">
            <a:avLst/>
          </a:prstGeom>
          <a:noFill/>
          <a:ln w="28575">
            <a:solidFill>
              <a:srgbClr val="003767"/>
            </a:solidFill>
            <a:round/>
            <a:headEnd/>
            <a:tailEnd type="triangle" w="med" len="med"/>
          </a:ln>
          <a:extLst>
            <a:ext uri="{909E8E84-426E-40dd-AFC4-6F175D3DCCD1}">
              <a14:hiddenFill xmlns="" xmlns:a14="http://schemas.microsoft.com/office/drawing/2010/main">
                <a:noFill/>
              </a14:hiddenFill>
            </a:ext>
          </a:extLst>
        </p:spPr>
        <p:txBody>
          <a:bodyPr lIns="68580" tIns="34290" rIns="68580" bIns="34290"/>
          <a:lstStyle/>
          <a:p>
            <a:pPr defTabSz="457120" fontAlgn="auto">
              <a:spcBef>
                <a:spcPts val="0"/>
              </a:spcBef>
              <a:spcAft>
                <a:spcPts val="0"/>
              </a:spcAft>
              <a:defRPr/>
            </a:pPr>
            <a:endParaRPr lang="en-US" sz="1400">
              <a:solidFill>
                <a:srgbClr val="000000"/>
              </a:solidFill>
              <a:latin typeface="Arial"/>
              <a:cs typeface="+mn-cs"/>
            </a:endParaRPr>
          </a:p>
        </p:txBody>
      </p:sp>
      <p:sp>
        <p:nvSpPr>
          <p:cNvPr id="10" name="TextBox 2">
            <a:extLst>
              <a:ext uri="{FF2B5EF4-FFF2-40B4-BE49-F238E27FC236}">
                <a16:creationId xmlns:a16="http://schemas.microsoft.com/office/drawing/2014/main" id="{C8FA088F-04F1-4FAE-9C2D-B8B8FDDBDECE}"/>
              </a:ext>
            </a:extLst>
          </p:cNvPr>
          <p:cNvSpPr txBox="1">
            <a:spLocks noChangeArrowheads="1"/>
          </p:cNvSpPr>
          <p:nvPr/>
        </p:nvSpPr>
        <p:spPr bwMode="auto">
          <a:xfrm>
            <a:off x="3394557" y="2426837"/>
            <a:ext cx="525065" cy="280864"/>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685800" fontAlgn="auto">
              <a:lnSpc>
                <a:spcPct val="90000"/>
              </a:lnSpc>
              <a:spcBef>
                <a:spcPct val="35000"/>
              </a:spcBef>
              <a:spcAft>
                <a:spcPct val="25000"/>
              </a:spcAft>
              <a:buClr>
                <a:srgbClr val="8B3D9A"/>
              </a:buClr>
              <a:defRPr/>
            </a:pPr>
            <a:r>
              <a:rPr lang="en-US" altLang="en-US" sz="1500" kern="0">
                <a:solidFill>
                  <a:srgbClr val="000000"/>
                </a:solidFill>
                <a:latin typeface="Calibri" panose="020F0502020204030204" pitchFamily="34" charset="0"/>
                <a:ea typeface="ＭＳ Ｐゴシック" panose="020B0600070205080204" pitchFamily="34" charset="-128"/>
              </a:rPr>
              <a:t>2:1</a:t>
            </a:r>
          </a:p>
        </p:txBody>
      </p:sp>
      <p:cxnSp>
        <p:nvCxnSpPr>
          <p:cNvPr id="11" name="Straight Arrow Connector 16">
            <a:extLst>
              <a:ext uri="{FF2B5EF4-FFF2-40B4-BE49-F238E27FC236}">
                <a16:creationId xmlns:a16="http://schemas.microsoft.com/office/drawing/2014/main" id="{1657B12F-5317-4E00-AF17-8F5930E88A86}"/>
              </a:ext>
            </a:extLst>
          </p:cNvPr>
          <p:cNvCxnSpPr>
            <a:cxnSpLocks noChangeShapeType="1"/>
          </p:cNvCxnSpPr>
          <p:nvPr/>
        </p:nvCxnSpPr>
        <p:spPr bwMode="auto">
          <a:xfrm>
            <a:off x="3560987" y="1642680"/>
            <a:ext cx="0" cy="319383"/>
          </a:xfrm>
          <a:prstGeom prst="straightConnector1">
            <a:avLst/>
          </a:prstGeom>
          <a:noFill/>
          <a:ln w="28575">
            <a:solidFill>
              <a:schemeClr val="bg1"/>
            </a:solidFill>
            <a:round/>
            <a:headEnd/>
            <a:tailEnd type="triangle" w="med" len="med"/>
          </a:ln>
          <a:extLst>
            <a:ext uri="{909E8E84-426E-40dd-AFC4-6F175D3DCCD1}">
              <a14:hiddenFill xmlns="" xmlns:a14="http://schemas.microsoft.com/office/drawing/2010/main">
                <a:noFill/>
              </a14:hiddenFill>
            </a:ext>
          </a:extLst>
        </p:spPr>
      </p:cxnSp>
      <p:sp>
        <p:nvSpPr>
          <p:cNvPr id="12" name="TextBox 2">
            <a:extLst>
              <a:ext uri="{FF2B5EF4-FFF2-40B4-BE49-F238E27FC236}">
                <a16:creationId xmlns:a16="http://schemas.microsoft.com/office/drawing/2014/main" id="{1F38DEDF-D6CA-490B-9639-5FED6B7629EC}"/>
              </a:ext>
            </a:extLst>
          </p:cNvPr>
          <p:cNvSpPr txBox="1">
            <a:spLocks noChangeArrowheads="1"/>
          </p:cNvSpPr>
          <p:nvPr/>
        </p:nvSpPr>
        <p:spPr bwMode="auto">
          <a:xfrm>
            <a:off x="921627" y="1155635"/>
            <a:ext cx="6262833" cy="488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8580" tIns="34290" rIns="68580" bIns="34290">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457120">
              <a:spcBef>
                <a:spcPct val="35000"/>
              </a:spcBef>
              <a:spcAft>
                <a:spcPct val="25000"/>
              </a:spcAft>
              <a:buClr>
                <a:srgbClr val="8B3D9A"/>
              </a:buClr>
              <a:buNone/>
              <a:defRPr/>
            </a:pPr>
            <a:r>
              <a:rPr lang="en-US" altLang="en-US" sz="1500" i="1">
                <a:solidFill>
                  <a:srgbClr val="000000"/>
                </a:solidFill>
                <a:latin typeface="Calibri" panose="020F0502020204030204" pitchFamily="34" charset="0"/>
                <a:ea typeface="MS PGothic" panose="020B0600070205080204" pitchFamily="34" charset="-128"/>
                <a:cs typeface="+mn-cs"/>
              </a:rPr>
              <a:t>Stratified by PSA doubling time (&lt; 6 vs 6-10 mos), baseline bone-targeting agent use (yes vs no), Prior CNS allowed</a:t>
            </a:r>
          </a:p>
        </p:txBody>
      </p:sp>
      <p:sp>
        <p:nvSpPr>
          <p:cNvPr id="13" name="Content Placeholder 24">
            <a:extLst>
              <a:ext uri="{FF2B5EF4-FFF2-40B4-BE49-F238E27FC236}">
                <a16:creationId xmlns:a16="http://schemas.microsoft.com/office/drawing/2014/main" id="{1823512D-C92C-473B-924A-8425DE5B688B}"/>
              </a:ext>
            </a:extLst>
          </p:cNvPr>
          <p:cNvSpPr txBox="1">
            <a:spLocks/>
          </p:cNvSpPr>
          <p:nvPr/>
        </p:nvSpPr>
        <p:spPr bwMode="auto">
          <a:xfrm>
            <a:off x="433312" y="3437844"/>
            <a:ext cx="8156023" cy="1039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a:buClrTx/>
              <a:buFont typeface="Arial"/>
              <a:buChar char="•"/>
            </a:pPr>
            <a:r>
              <a:rPr lang="en-US" altLang="en-US" sz="1400" kern="0">
                <a:solidFill>
                  <a:schemeClr val="tx1"/>
                </a:solidFill>
              </a:rPr>
              <a:t>Primary endpoint: metastasis-free survival</a:t>
            </a:r>
          </a:p>
          <a:p>
            <a:pPr>
              <a:buClrTx/>
              <a:buFont typeface="Arial"/>
              <a:buChar char="•"/>
            </a:pPr>
            <a:r>
              <a:rPr lang="en-US" altLang="en-US" sz="1400" kern="0">
                <a:solidFill>
                  <a:schemeClr val="tx1"/>
                </a:solidFill>
              </a:rPr>
              <a:t>Secondary endpoints including: OS, time to first symptomatic skeletal event, time to first cytotoxic chemotherapy, time to pain progression  </a:t>
            </a:r>
          </a:p>
        </p:txBody>
      </p:sp>
      <p:sp>
        <p:nvSpPr>
          <p:cNvPr id="14" name="Text Box 11">
            <a:extLst>
              <a:ext uri="{FF2B5EF4-FFF2-40B4-BE49-F238E27FC236}">
                <a16:creationId xmlns:a16="http://schemas.microsoft.com/office/drawing/2014/main" id="{4DD176F4-575D-448C-9D4C-5146CB233C0C}"/>
              </a:ext>
            </a:extLst>
          </p:cNvPr>
          <p:cNvSpPr txBox="1">
            <a:spLocks noChangeArrowheads="1"/>
          </p:cNvSpPr>
          <p:nvPr/>
        </p:nvSpPr>
        <p:spPr bwMode="auto">
          <a:xfrm>
            <a:off x="3120742" y="4666898"/>
            <a:ext cx="3303581"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68580" tIns="34290" rIns="68580" bIns="34290"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629">
              <a:lnSpc>
                <a:spcPct val="100000"/>
              </a:lnSpc>
              <a:spcBef>
                <a:spcPct val="0"/>
              </a:spcBef>
              <a:spcAft>
                <a:spcPct val="0"/>
              </a:spcAft>
              <a:buClrTx/>
              <a:buNone/>
              <a:defRPr/>
            </a:pPr>
            <a:r>
              <a:rPr lang="en-US" altLang="en-US" sz="900">
                <a:solidFill>
                  <a:srgbClr val="455560"/>
                </a:solidFill>
                <a:latin typeface="Calibri" panose="020F0502020204030204" pitchFamily="34" charset="0"/>
                <a:cs typeface="Arial" panose="020B0604020202020204" pitchFamily="34" charset="0"/>
              </a:rPr>
              <a:t>Fizazi K, et al. NEJM. 2019;380:1235.</a:t>
            </a:r>
          </a:p>
        </p:txBody>
      </p:sp>
    </p:spTree>
    <p:extLst>
      <p:ext uri="{BB962C8B-B14F-4D97-AF65-F5344CB8AC3E}">
        <p14:creationId xmlns:p14="http://schemas.microsoft.com/office/powerpoint/2010/main" val="278991443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03E00-E2EE-42B9-9C45-68B1147BE260}"/>
              </a:ext>
            </a:extLst>
          </p:cNvPr>
          <p:cNvSpPr>
            <a:spLocks noGrp="1"/>
          </p:cNvSpPr>
          <p:nvPr>
            <p:ph type="title"/>
          </p:nvPr>
        </p:nvSpPr>
        <p:spPr/>
        <p:txBody>
          <a:bodyPr/>
          <a:lstStyle/>
          <a:p>
            <a:r>
              <a:rPr lang="en-US" sz="3200" b="1">
                <a:solidFill>
                  <a:srgbClr val="003767"/>
                </a:solidFill>
              </a:rPr>
              <a:t>ARAMIS: Patient Characteristics</a:t>
            </a:r>
          </a:p>
        </p:txBody>
      </p:sp>
      <p:graphicFrame>
        <p:nvGraphicFramePr>
          <p:cNvPr id="8" name="Content Placeholder 7">
            <a:extLst>
              <a:ext uri="{FF2B5EF4-FFF2-40B4-BE49-F238E27FC236}">
                <a16:creationId xmlns:a16="http://schemas.microsoft.com/office/drawing/2014/main" id="{607E02D4-925D-446C-B8BF-3F5157FA81E2}"/>
              </a:ext>
            </a:extLst>
          </p:cNvPr>
          <p:cNvGraphicFramePr>
            <a:graphicFrameLocks noGrp="1"/>
          </p:cNvGraphicFramePr>
          <p:nvPr>
            <p:ph idx="1"/>
            <p:extLst>
              <p:ext uri="{D42A27DB-BD31-4B8C-83A1-F6EECF244321}">
                <p14:modId xmlns:p14="http://schemas.microsoft.com/office/powerpoint/2010/main" val="3091846596"/>
              </p:ext>
            </p:extLst>
          </p:nvPr>
        </p:nvGraphicFramePr>
        <p:xfrm>
          <a:off x="457319" y="941705"/>
          <a:ext cx="8068728" cy="3271960"/>
        </p:xfrm>
        <a:graphic>
          <a:graphicData uri="http://schemas.openxmlformats.org/drawingml/2006/table">
            <a:tbl>
              <a:tblPr firstRow="1" bandRow="1">
                <a:tableStyleId>{93296810-A885-4BE3-A3E7-6D5BEEA58F35}</a:tableStyleId>
              </a:tblPr>
              <a:tblGrid>
                <a:gridCol w="3108834">
                  <a:extLst>
                    <a:ext uri="{9D8B030D-6E8A-4147-A177-3AD203B41FA5}">
                      <a16:colId xmlns:a16="http://schemas.microsoft.com/office/drawing/2014/main" val="1537350799"/>
                    </a:ext>
                  </a:extLst>
                </a:gridCol>
                <a:gridCol w="2479947">
                  <a:extLst>
                    <a:ext uri="{9D8B030D-6E8A-4147-A177-3AD203B41FA5}">
                      <a16:colId xmlns:a16="http://schemas.microsoft.com/office/drawing/2014/main" val="3258479072"/>
                    </a:ext>
                  </a:extLst>
                </a:gridCol>
                <a:gridCol w="2479947">
                  <a:extLst>
                    <a:ext uri="{9D8B030D-6E8A-4147-A177-3AD203B41FA5}">
                      <a16:colId xmlns:a16="http://schemas.microsoft.com/office/drawing/2014/main" val="3232459766"/>
                    </a:ext>
                  </a:extLst>
                </a:gridCol>
              </a:tblGrid>
              <a:tr h="251693">
                <a:tc>
                  <a:txBody>
                    <a:bodyPr/>
                    <a:lstStyle/>
                    <a:p>
                      <a:r>
                        <a:rPr lang="en-US" sz="1200">
                          <a:latin typeface="Calibri" panose="020F0502020204030204" pitchFamily="34" charset="0"/>
                        </a:rPr>
                        <a:t>Characteristic</a:t>
                      </a:r>
                    </a:p>
                  </a:txBody>
                  <a:tcPr marL="68580" marR="68580" marT="34322" marB="34322">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US" sz="1200">
                          <a:latin typeface="Calibri" panose="020F0502020204030204" pitchFamily="34" charset="0"/>
                        </a:rPr>
                        <a:t>Daro + ADT (n = 955)</a:t>
                      </a:r>
                    </a:p>
                  </a:txBody>
                  <a:tcPr marL="68580" marR="68580" marT="34322" marB="34322">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50000"/>
                      </a:schemeClr>
                    </a:solidFill>
                  </a:tcPr>
                </a:tc>
                <a:tc>
                  <a:txBody>
                    <a:bodyPr/>
                    <a:lstStyle/>
                    <a:p>
                      <a:pPr algn="ctr"/>
                      <a:r>
                        <a:rPr lang="en-US" sz="1200">
                          <a:solidFill>
                            <a:schemeClr val="tx1"/>
                          </a:solidFill>
                          <a:latin typeface="Calibri" panose="020F0502020204030204" pitchFamily="34" charset="0"/>
                        </a:rPr>
                        <a:t>Pbo + ADT (n = 554)</a:t>
                      </a:r>
                    </a:p>
                  </a:txBody>
                  <a:tcPr marL="68580" marR="68580" marT="34322" marB="34322">
                    <a:lnL w="12700" cmpd="sng">
                      <a:noFill/>
                    </a:lnL>
                    <a:lnR w="762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3">
                        <a:lumMod val="85000"/>
                      </a:schemeClr>
                    </a:solidFill>
                  </a:tcPr>
                </a:tc>
                <a:extLst>
                  <a:ext uri="{0D108BD9-81ED-4DB2-BD59-A6C34878D82A}">
                    <a16:rowId xmlns:a16="http://schemas.microsoft.com/office/drawing/2014/main" val="4282924378"/>
                  </a:ext>
                </a:extLst>
              </a:tr>
              <a:tr h="251705">
                <a:tc>
                  <a:txBody>
                    <a:body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sz="1200" b="0" i="0" u="none" strike="noStrike" cap="none" normalizeH="0" baseline="0">
                          <a:ln>
                            <a:noFill/>
                          </a:ln>
                          <a:solidFill>
                            <a:schemeClr val="tx1"/>
                          </a:solidFill>
                          <a:effectLst/>
                          <a:latin typeface="Calibri" panose="020F0502020204030204" pitchFamily="34" charset="0"/>
                        </a:rPr>
                        <a:t>Median age, yrs</a:t>
                      </a:r>
                    </a:p>
                  </a:txBody>
                  <a:tcPr marL="91411" marR="91411" marT="34328" marB="34328" horzOverflow="overflow">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kumimoji="0" lang="en-US" sz="1200" b="0" i="0" u="none" strike="noStrike" kern="1200" cap="none" normalizeH="0" baseline="0">
                          <a:ln>
                            <a:noFill/>
                          </a:ln>
                          <a:solidFill>
                            <a:schemeClr val="bg1"/>
                          </a:solidFill>
                          <a:effectLst/>
                          <a:latin typeface="Calibri" panose="020F0502020204030204" pitchFamily="34" charset="0"/>
                          <a:ea typeface="+mn-ea"/>
                          <a:cs typeface="+mn-cs"/>
                        </a:rPr>
                        <a:t>74</a:t>
                      </a:r>
                    </a:p>
                  </a:txBody>
                  <a:tcPr marL="68580" marR="68580" marT="34322" marB="34322">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lumMod val="50000"/>
                      </a:schemeClr>
                    </a:solidFill>
                  </a:tcPr>
                </a:tc>
                <a:tc>
                  <a:txBody>
                    <a:bodyPr/>
                    <a:lstStyle/>
                    <a:p>
                      <a:pPr algn="ctr"/>
                      <a:r>
                        <a:rPr kumimoji="0" lang="en-US" sz="1200" b="0" i="0" u="none" strike="noStrike" kern="1200" cap="none" normalizeH="0" baseline="0">
                          <a:ln>
                            <a:noFill/>
                          </a:ln>
                          <a:solidFill>
                            <a:schemeClr val="tx1"/>
                          </a:solidFill>
                          <a:effectLst/>
                          <a:latin typeface="Calibri" panose="020F0502020204030204" pitchFamily="34" charset="0"/>
                          <a:ea typeface="+mn-ea"/>
                          <a:cs typeface="+mn-cs"/>
                        </a:rPr>
                        <a:t>74</a:t>
                      </a:r>
                    </a:p>
                  </a:txBody>
                  <a:tcPr marL="68580" marR="68580" marT="34322" marB="34322">
                    <a:lnL w="12700" cmpd="sng">
                      <a:noFill/>
                    </a:lnL>
                    <a:lnR w="762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3">
                        <a:lumMod val="85000"/>
                      </a:schemeClr>
                    </a:solidFill>
                  </a:tcPr>
                </a:tc>
                <a:extLst>
                  <a:ext uri="{0D108BD9-81ED-4DB2-BD59-A6C34878D82A}">
                    <a16:rowId xmlns:a16="http://schemas.microsoft.com/office/drawing/2014/main" val="824004691"/>
                  </a:ext>
                </a:extLst>
              </a:tr>
              <a:tr h="251705">
                <a:tc>
                  <a:txBody>
                    <a:bodyPr/>
                    <a:lstStyle/>
                    <a:p>
                      <a:pPr marL="0" marR="0" lvl="0" indent="0" algn="l"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200" b="0" i="0" u="none" strike="noStrike" cap="none" normalizeH="0" baseline="0">
                          <a:ln>
                            <a:noFill/>
                          </a:ln>
                          <a:solidFill>
                            <a:schemeClr val="tx1"/>
                          </a:solidFill>
                          <a:effectLst/>
                          <a:latin typeface="Calibri" panose="020F0502020204030204" pitchFamily="34" charset="0"/>
                        </a:rPr>
                        <a:t>Median PSADT, mos</a:t>
                      </a:r>
                    </a:p>
                  </a:txBody>
                  <a:tcPr marL="91411" marR="91411" marT="34328" marB="34328" horzOverflow="overflow">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kumimoji="0" lang="en-US" sz="1200" b="0" i="0" u="none" strike="noStrike" kern="1200" cap="none" normalizeH="0" baseline="0">
                          <a:ln>
                            <a:noFill/>
                          </a:ln>
                          <a:solidFill>
                            <a:schemeClr val="bg1"/>
                          </a:solidFill>
                          <a:effectLst/>
                          <a:latin typeface="Calibri" panose="020F0502020204030204" pitchFamily="34" charset="0"/>
                          <a:ea typeface="+mn-ea"/>
                          <a:cs typeface="+mn-cs"/>
                        </a:rPr>
                        <a:t>4.4</a:t>
                      </a:r>
                    </a:p>
                  </a:txBody>
                  <a:tcPr marL="68580" marR="68580" marT="34322" marB="3432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50000"/>
                      </a:schemeClr>
                    </a:solidFill>
                  </a:tcPr>
                </a:tc>
                <a:tc>
                  <a:txBody>
                    <a:bodyPr/>
                    <a:lstStyle/>
                    <a:p>
                      <a:pPr algn="ctr"/>
                      <a:r>
                        <a:rPr kumimoji="0" lang="en-US" sz="1200" b="0" i="0" u="none" strike="noStrike" kern="1200" cap="none" normalizeH="0" baseline="0">
                          <a:ln>
                            <a:noFill/>
                          </a:ln>
                          <a:solidFill>
                            <a:schemeClr val="tx1"/>
                          </a:solidFill>
                          <a:effectLst/>
                          <a:latin typeface="Calibri" panose="020F0502020204030204" pitchFamily="34" charset="0"/>
                          <a:ea typeface="+mn-ea"/>
                          <a:cs typeface="+mn-cs"/>
                        </a:rPr>
                        <a:t>4.7</a:t>
                      </a:r>
                    </a:p>
                  </a:txBody>
                  <a:tcPr marL="68580" marR="68580" marT="34322" marB="34322">
                    <a:lnL w="12700" cmpd="sng">
                      <a:noFill/>
                    </a:lnL>
                    <a:lnR w="762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85000"/>
                      </a:schemeClr>
                    </a:solidFill>
                  </a:tcPr>
                </a:tc>
                <a:extLst>
                  <a:ext uri="{0D108BD9-81ED-4DB2-BD59-A6C34878D82A}">
                    <a16:rowId xmlns:a16="http://schemas.microsoft.com/office/drawing/2014/main" val="6342595"/>
                  </a:ext>
                </a:extLst>
              </a:tr>
              <a:tr h="251705">
                <a:tc>
                  <a:txBody>
                    <a:body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sz="1200" b="0" i="0" u="none" strike="noStrike" cap="none" normalizeH="0" baseline="0">
                          <a:ln>
                            <a:noFill/>
                          </a:ln>
                          <a:solidFill>
                            <a:schemeClr val="tx1"/>
                          </a:solidFill>
                          <a:effectLst/>
                          <a:latin typeface="Calibri" panose="020F0502020204030204" pitchFamily="34" charset="0"/>
                        </a:rPr>
                        <a:t>PSADT, %</a:t>
                      </a:r>
                    </a:p>
                  </a:txBody>
                  <a:tcPr marL="91411" marR="91411" marT="34328" marB="34328" horzOverflow="overflow">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kumimoji="0" lang="en-US" sz="1200" b="0" i="0" u="none" strike="noStrike" kern="1200" cap="none" normalizeH="0" baseline="0">
                        <a:ln>
                          <a:noFill/>
                        </a:ln>
                        <a:solidFill>
                          <a:schemeClr val="bg1"/>
                        </a:solidFill>
                        <a:effectLst/>
                        <a:latin typeface="Calibri" panose="020F0502020204030204" pitchFamily="34" charset="0"/>
                        <a:ea typeface="+mn-ea"/>
                        <a:cs typeface="+mn-cs"/>
                      </a:endParaRPr>
                    </a:p>
                  </a:txBody>
                  <a:tcPr marL="68580" marR="68580" marT="34322" marB="3432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50000"/>
                      </a:schemeClr>
                    </a:solidFill>
                  </a:tcPr>
                </a:tc>
                <a:tc>
                  <a:txBody>
                    <a:bodyPr/>
                    <a:lstStyle/>
                    <a:p>
                      <a:pPr algn="ctr"/>
                      <a:endParaRPr kumimoji="0" lang="en-US" sz="1200" b="0" i="0" u="none" strike="noStrike" kern="1200" cap="none" normalizeH="0" baseline="0">
                        <a:ln>
                          <a:noFill/>
                        </a:ln>
                        <a:solidFill>
                          <a:schemeClr val="tx1"/>
                        </a:solidFill>
                        <a:effectLst/>
                        <a:latin typeface="Calibri" panose="020F0502020204030204" pitchFamily="34" charset="0"/>
                        <a:ea typeface="+mn-ea"/>
                        <a:cs typeface="+mn-cs"/>
                      </a:endParaRPr>
                    </a:p>
                  </a:txBody>
                  <a:tcPr marL="68580" marR="68580" marT="34322" marB="34322">
                    <a:lnL w="12700" cmpd="sng">
                      <a:noFill/>
                    </a:lnL>
                    <a:lnR w="762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85000"/>
                      </a:schemeClr>
                    </a:solidFill>
                  </a:tcPr>
                </a:tc>
                <a:extLst>
                  <a:ext uri="{0D108BD9-81ED-4DB2-BD59-A6C34878D82A}">
                    <a16:rowId xmlns:a16="http://schemas.microsoft.com/office/drawing/2014/main" val="1126672638"/>
                  </a:ext>
                </a:extLst>
              </a:tr>
              <a:tr h="251705">
                <a:tc>
                  <a:txBody>
                    <a:bodyPr/>
                    <a:lstStyle/>
                    <a:p>
                      <a:pPr marL="342900" marR="0" lvl="0" indent="-230188" algn="l" defTabSz="914400" rtl="0" eaLnBrk="1" fontAlgn="base" latinLnBrk="0" hangingPunct="1">
                        <a:lnSpc>
                          <a:spcPct val="100000"/>
                        </a:lnSpc>
                        <a:spcBef>
                          <a:spcPct val="0"/>
                        </a:spcBef>
                        <a:spcAft>
                          <a:spcPct val="25000"/>
                        </a:spcAft>
                        <a:buClrTx/>
                        <a:buSzTx/>
                        <a:buFont typeface="Wingdings" panose="05000000000000000000" pitchFamily="2" charset="2"/>
                        <a:buChar char="§"/>
                        <a:tabLst/>
                        <a:defRPr/>
                      </a:pPr>
                      <a:r>
                        <a:rPr kumimoji="0" lang="en-US" sz="1200" b="0" i="0" u="none" strike="noStrike" cap="none" normalizeH="0" baseline="0">
                          <a:ln>
                            <a:noFill/>
                          </a:ln>
                          <a:solidFill>
                            <a:schemeClr val="tx1"/>
                          </a:solidFill>
                          <a:effectLst/>
                          <a:latin typeface="Calibri" panose="020F0502020204030204" pitchFamily="34" charset="0"/>
                        </a:rPr>
                        <a:t>&lt; 6 mos/</a:t>
                      </a:r>
                      <a:r>
                        <a:rPr kumimoji="0" lang="en-US" sz="1200" b="0" i="0" u="none" strike="noStrike" kern="1200" cap="none" normalizeH="0" baseline="0">
                          <a:ln>
                            <a:noFill/>
                          </a:ln>
                          <a:solidFill>
                            <a:schemeClr val="tx1"/>
                          </a:solidFill>
                          <a:effectLst/>
                          <a:latin typeface="Calibri" panose="020F0502020204030204" pitchFamily="34" charset="0"/>
                          <a:ea typeface="+mn-ea"/>
                          <a:cs typeface="+mn-cs"/>
                        </a:rPr>
                        <a:t>≥ 6 mos</a:t>
                      </a:r>
                    </a:p>
                  </a:txBody>
                  <a:tcPr marL="91411" marR="91411" marT="34328" marB="34328" horzOverflow="overflow">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kumimoji="0" lang="en-US" sz="1200" b="0" i="0" u="none" strike="noStrike" kern="1200" cap="none" normalizeH="0" baseline="0">
                          <a:ln>
                            <a:noFill/>
                          </a:ln>
                          <a:solidFill>
                            <a:schemeClr val="bg1"/>
                          </a:solidFill>
                          <a:effectLst/>
                          <a:latin typeface="Calibri" panose="020F0502020204030204" pitchFamily="34" charset="0"/>
                          <a:ea typeface="+mn-ea"/>
                          <a:cs typeface="+mn-cs"/>
                        </a:rPr>
                        <a:t>70/30</a:t>
                      </a:r>
                    </a:p>
                  </a:txBody>
                  <a:tcPr marL="68580" marR="68580" marT="34322" marB="3432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50000"/>
                      </a:schemeClr>
                    </a:solidFill>
                  </a:tcPr>
                </a:tc>
                <a:tc>
                  <a:txBody>
                    <a:bodyPr/>
                    <a:lstStyle/>
                    <a:p>
                      <a:pPr algn="ctr"/>
                      <a:r>
                        <a:rPr kumimoji="0" lang="en-US" sz="1200" b="0" i="0" u="none" strike="noStrike" kern="1200" cap="none" normalizeH="0" baseline="0">
                          <a:ln>
                            <a:noFill/>
                          </a:ln>
                          <a:solidFill>
                            <a:schemeClr val="tx1"/>
                          </a:solidFill>
                          <a:effectLst/>
                          <a:latin typeface="Calibri" panose="020F0502020204030204" pitchFamily="34" charset="0"/>
                          <a:ea typeface="+mn-ea"/>
                          <a:cs typeface="+mn-cs"/>
                        </a:rPr>
                        <a:t>67/33</a:t>
                      </a:r>
                    </a:p>
                  </a:txBody>
                  <a:tcPr marL="68580" marR="68580" marT="34322" marB="34322">
                    <a:lnL w="12700" cmpd="sng">
                      <a:noFill/>
                    </a:lnL>
                    <a:lnR w="762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85000"/>
                      </a:schemeClr>
                    </a:solidFill>
                  </a:tcPr>
                </a:tc>
                <a:extLst>
                  <a:ext uri="{0D108BD9-81ED-4DB2-BD59-A6C34878D82A}">
                    <a16:rowId xmlns:a16="http://schemas.microsoft.com/office/drawing/2014/main" val="2265210826"/>
                  </a:ext>
                </a:extLst>
              </a:tr>
              <a:tr h="251705">
                <a:tc>
                  <a:txBody>
                    <a:body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sz="1200" b="0" i="0" u="none" strike="noStrike" cap="none" normalizeH="0" baseline="0">
                          <a:ln>
                            <a:noFill/>
                          </a:ln>
                          <a:solidFill>
                            <a:schemeClr val="tx1"/>
                          </a:solidFill>
                          <a:effectLst/>
                          <a:latin typeface="Calibri" panose="020F0502020204030204" pitchFamily="34" charset="0"/>
                        </a:rPr>
                        <a:t>Bone-targeted agent, %</a:t>
                      </a:r>
                    </a:p>
                  </a:txBody>
                  <a:tcPr marL="91411" marR="91411" marT="34328" marB="34328" horzOverflow="overflow">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kumimoji="0" lang="en-US" sz="1200" b="0" i="0" u="none" strike="noStrike" kern="1200" cap="none" normalizeH="0" baseline="0">
                        <a:ln>
                          <a:noFill/>
                        </a:ln>
                        <a:solidFill>
                          <a:schemeClr val="bg1"/>
                        </a:solidFill>
                        <a:effectLst/>
                        <a:latin typeface="Calibri" panose="020F0502020204030204" pitchFamily="34" charset="0"/>
                        <a:ea typeface="+mn-ea"/>
                        <a:cs typeface="+mn-cs"/>
                      </a:endParaRPr>
                    </a:p>
                  </a:txBody>
                  <a:tcPr marL="68580" marR="68580" marT="34322" marB="3432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50000"/>
                      </a:schemeClr>
                    </a:solidFill>
                  </a:tcPr>
                </a:tc>
                <a:tc>
                  <a:txBody>
                    <a:bodyPr/>
                    <a:lstStyle/>
                    <a:p>
                      <a:pPr algn="ctr"/>
                      <a:endParaRPr kumimoji="0" lang="en-US" sz="1200" b="0" i="0" u="none" strike="noStrike" kern="1200" cap="none" normalizeH="0" baseline="0">
                        <a:ln>
                          <a:noFill/>
                        </a:ln>
                        <a:solidFill>
                          <a:schemeClr val="tx1"/>
                        </a:solidFill>
                        <a:effectLst/>
                        <a:latin typeface="Calibri" panose="020F0502020204030204" pitchFamily="34" charset="0"/>
                        <a:ea typeface="+mn-ea"/>
                        <a:cs typeface="+mn-cs"/>
                      </a:endParaRPr>
                    </a:p>
                  </a:txBody>
                  <a:tcPr marL="68580" marR="68580" marT="34322" marB="34322">
                    <a:lnL w="12700" cmpd="sng">
                      <a:noFill/>
                    </a:lnL>
                    <a:lnR w="762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85000"/>
                      </a:schemeClr>
                    </a:solidFill>
                  </a:tcPr>
                </a:tc>
                <a:extLst>
                  <a:ext uri="{0D108BD9-81ED-4DB2-BD59-A6C34878D82A}">
                    <a16:rowId xmlns:a16="http://schemas.microsoft.com/office/drawing/2014/main" val="4149471531"/>
                  </a:ext>
                </a:extLst>
              </a:tr>
              <a:tr h="251705">
                <a:tc>
                  <a:txBody>
                    <a:bodyPr/>
                    <a:lstStyle/>
                    <a:p>
                      <a:pPr marL="342900" marR="0" lvl="0" indent="-230188" algn="l" defTabSz="914400" rtl="0" eaLnBrk="1" fontAlgn="base" latinLnBrk="0" hangingPunct="1">
                        <a:lnSpc>
                          <a:spcPct val="100000"/>
                        </a:lnSpc>
                        <a:spcBef>
                          <a:spcPct val="0"/>
                        </a:spcBef>
                        <a:spcAft>
                          <a:spcPct val="25000"/>
                        </a:spcAft>
                        <a:buClrTx/>
                        <a:buSzTx/>
                        <a:buFont typeface="Wingdings" panose="05000000000000000000" pitchFamily="2" charset="2"/>
                        <a:buChar char="§"/>
                        <a:tabLst/>
                      </a:pPr>
                      <a:r>
                        <a:rPr kumimoji="0" lang="en-US" sz="1200" b="0" i="0" u="none" strike="noStrike" kern="1200" cap="none" normalizeH="0" baseline="0">
                          <a:ln>
                            <a:noFill/>
                          </a:ln>
                          <a:solidFill>
                            <a:schemeClr val="tx1"/>
                          </a:solidFill>
                          <a:effectLst/>
                          <a:latin typeface="Calibri" panose="020F0502020204030204" pitchFamily="34" charset="0"/>
                          <a:ea typeface="+mn-ea"/>
                          <a:cs typeface="+mn-cs"/>
                        </a:rPr>
                        <a:t>Yes/No</a:t>
                      </a:r>
                    </a:p>
                  </a:txBody>
                  <a:tcPr marL="91411" marR="91411" marT="34328" marB="34328" horzOverflow="overflow">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kumimoji="0" lang="en-US" sz="1200" b="0" i="0" u="none" strike="noStrike" kern="1200" cap="none" normalizeH="0" baseline="0">
                          <a:ln>
                            <a:noFill/>
                          </a:ln>
                          <a:solidFill>
                            <a:schemeClr val="bg1"/>
                          </a:solidFill>
                          <a:effectLst/>
                          <a:latin typeface="Calibri" panose="020F0502020204030204" pitchFamily="34" charset="0"/>
                          <a:ea typeface="+mn-ea"/>
                          <a:cs typeface="+mn-cs"/>
                        </a:rPr>
                        <a:t>3/97</a:t>
                      </a:r>
                    </a:p>
                  </a:txBody>
                  <a:tcPr marL="68580" marR="68580" marT="34322" marB="3432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50000"/>
                      </a:schemeClr>
                    </a:solidFill>
                  </a:tcPr>
                </a:tc>
                <a:tc>
                  <a:txBody>
                    <a:bodyPr/>
                    <a:lstStyle/>
                    <a:p>
                      <a:pPr algn="ctr"/>
                      <a:r>
                        <a:rPr kumimoji="0" lang="en-US" sz="1200" b="0" i="0" u="none" strike="noStrike" kern="1200" cap="none" normalizeH="0" baseline="0">
                          <a:ln>
                            <a:noFill/>
                          </a:ln>
                          <a:solidFill>
                            <a:schemeClr val="tx1"/>
                          </a:solidFill>
                          <a:effectLst/>
                          <a:latin typeface="Calibri" panose="020F0502020204030204" pitchFamily="34" charset="0"/>
                          <a:ea typeface="+mn-ea"/>
                          <a:cs typeface="+mn-cs"/>
                        </a:rPr>
                        <a:t>6/94</a:t>
                      </a:r>
                    </a:p>
                  </a:txBody>
                  <a:tcPr marL="68580" marR="68580" marT="34322" marB="34322">
                    <a:lnL w="12700" cmpd="sng">
                      <a:noFill/>
                    </a:lnL>
                    <a:lnR w="762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85000"/>
                      </a:schemeClr>
                    </a:solidFill>
                  </a:tcPr>
                </a:tc>
                <a:extLst>
                  <a:ext uri="{0D108BD9-81ED-4DB2-BD59-A6C34878D82A}">
                    <a16:rowId xmlns:a16="http://schemas.microsoft.com/office/drawing/2014/main" val="2977842412"/>
                  </a:ext>
                </a:extLst>
              </a:tr>
              <a:tr h="251705">
                <a:tc>
                  <a:txBody>
                    <a:body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sz="1200" b="0" i="0" u="none" strike="noStrike" kern="1200" cap="none" normalizeH="0" baseline="0">
                          <a:ln>
                            <a:noFill/>
                          </a:ln>
                          <a:solidFill>
                            <a:schemeClr val="tx1"/>
                          </a:solidFill>
                          <a:effectLst/>
                          <a:latin typeface="Calibri" panose="020F0502020204030204" pitchFamily="34" charset="0"/>
                          <a:ea typeface="+mn-ea"/>
                          <a:cs typeface="+mn-cs"/>
                        </a:rPr>
                        <a:t>Positive LN, %</a:t>
                      </a:r>
                    </a:p>
                  </a:txBody>
                  <a:tcPr marL="91411" marR="91411" marT="34328" marB="34328" horzOverflow="overflow">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kumimoji="0" lang="en-US" sz="1200" b="0" i="0" u="none" strike="noStrike" kern="1200" cap="none" normalizeH="0" baseline="0">
                        <a:ln>
                          <a:noFill/>
                        </a:ln>
                        <a:solidFill>
                          <a:schemeClr val="bg1"/>
                        </a:solidFill>
                        <a:effectLst/>
                        <a:latin typeface="Calibri" panose="020F0502020204030204" pitchFamily="34" charset="0"/>
                        <a:ea typeface="+mn-ea"/>
                        <a:cs typeface="+mn-cs"/>
                      </a:endParaRPr>
                    </a:p>
                  </a:txBody>
                  <a:tcPr marL="68580" marR="68580" marT="34322" marB="3432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50000"/>
                      </a:schemeClr>
                    </a:solidFill>
                  </a:tcPr>
                </a:tc>
                <a:tc>
                  <a:txBody>
                    <a:bodyPr/>
                    <a:lstStyle/>
                    <a:p>
                      <a:pPr algn="ctr"/>
                      <a:endParaRPr kumimoji="0" lang="en-US" sz="1200" b="0" i="0" u="none" strike="noStrike" kern="1200" cap="none" normalizeH="0" baseline="0">
                        <a:ln>
                          <a:noFill/>
                        </a:ln>
                        <a:solidFill>
                          <a:schemeClr val="tx1"/>
                        </a:solidFill>
                        <a:effectLst/>
                        <a:latin typeface="Calibri" panose="020F0502020204030204" pitchFamily="34" charset="0"/>
                        <a:ea typeface="+mn-ea"/>
                        <a:cs typeface="+mn-cs"/>
                      </a:endParaRPr>
                    </a:p>
                  </a:txBody>
                  <a:tcPr marL="68580" marR="68580" marT="34322" marB="34322">
                    <a:lnL w="12700" cmpd="sng">
                      <a:noFill/>
                    </a:lnL>
                    <a:lnR w="762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85000"/>
                      </a:schemeClr>
                    </a:solidFill>
                  </a:tcPr>
                </a:tc>
                <a:extLst>
                  <a:ext uri="{0D108BD9-81ED-4DB2-BD59-A6C34878D82A}">
                    <a16:rowId xmlns:a16="http://schemas.microsoft.com/office/drawing/2014/main" val="735535645"/>
                  </a:ext>
                </a:extLst>
              </a:tr>
              <a:tr h="251705">
                <a:tc>
                  <a:txBody>
                    <a:bodyPr/>
                    <a:lstStyle/>
                    <a:p>
                      <a:pPr marL="342900" marR="0" lvl="0" indent="-228600" algn="l" defTabSz="914400" rtl="0" eaLnBrk="1" fontAlgn="base" latinLnBrk="0" hangingPunct="1">
                        <a:lnSpc>
                          <a:spcPct val="100000"/>
                        </a:lnSpc>
                        <a:spcBef>
                          <a:spcPct val="0"/>
                        </a:spcBef>
                        <a:spcAft>
                          <a:spcPct val="25000"/>
                        </a:spcAft>
                        <a:buClrTx/>
                        <a:buSzTx/>
                        <a:buFont typeface="Wingdings" panose="05000000000000000000" pitchFamily="2" charset="2"/>
                        <a:buChar char="§"/>
                        <a:tabLst/>
                        <a:defRPr/>
                      </a:pPr>
                      <a:r>
                        <a:rPr kumimoji="0" lang="en-US" sz="1200" b="0" i="0" u="none" strike="noStrike" kern="1200" cap="none" normalizeH="0" baseline="0">
                          <a:ln>
                            <a:noFill/>
                          </a:ln>
                          <a:solidFill>
                            <a:schemeClr val="tx1"/>
                          </a:solidFill>
                          <a:effectLst/>
                          <a:latin typeface="Calibri" panose="020F0502020204030204" pitchFamily="34" charset="0"/>
                          <a:ea typeface="+mn-ea"/>
                          <a:cs typeface="+mn-cs"/>
                        </a:rPr>
                        <a:t>Yes/No</a:t>
                      </a:r>
                    </a:p>
                  </a:txBody>
                  <a:tcPr marL="91411" marR="91411" marT="34328" marB="34328" horzOverflow="overflow">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kumimoji="0" lang="en-US" sz="1200" b="0" i="0" u="none" strike="noStrike" kern="1200" cap="none" normalizeH="0" baseline="0">
                          <a:ln>
                            <a:noFill/>
                          </a:ln>
                          <a:solidFill>
                            <a:schemeClr val="bg1"/>
                          </a:solidFill>
                          <a:effectLst/>
                          <a:latin typeface="Calibri" panose="020F0502020204030204" pitchFamily="34" charset="0"/>
                          <a:ea typeface="+mn-ea"/>
                          <a:cs typeface="+mn-cs"/>
                        </a:rPr>
                        <a:t>17/83</a:t>
                      </a:r>
                    </a:p>
                  </a:txBody>
                  <a:tcPr marL="68580" marR="68580" marT="34322" marB="3432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50000"/>
                      </a:schemeClr>
                    </a:solidFill>
                  </a:tcPr>
                </a:tc>
                <a:tc>
                  <a:txBody>
                    <a:bodyPr/>
                    <a:lstStyle/>
                    <a:p>
                      <a:pPr algn="ctr"/>
                      <a:r>
                        <a:rPr kumimoji="0" lang="en-US" sz="1200" b="0" i="0" u="none" strike="noStrike" kern="1200" cap="none" normalizeH="0" baseline="0">
                          <a:ln>
                            <a:noFill/>
                          </a:ln>
                          <a:solidFill>
                            <a:schemeClr val="tx1"/>
                          </a:solidFill>
                          <a:effectLst/>
                          <a:latin typeface="Calibri" panose="020F0502020204030204" pitchFamily="34" charset="0"/>
                          <a:ea typeface="+mn-ea"/>
                          <a:cs typeface="+mn-cs"/>
                        </a:rPr>
                        <a:t>29/71</a:t>
                      </a:r>
                    </a:p>
                  </a:txBody>
                  <a:tcPr marL="68580" marR="68580" marT="34322" marB="34322">
                    <a:lnL w="12700" cmpd="sng">
                      <a:noFill/>
                    </a:lnL>
                    <a:lnR w="762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85000"/>
                      </a:schemeClr>
                    </a:solidFill>
                  </a:tcPr>
                </a:tc>
                <a:extLst>
                  <a:ext uri="{0D108BD9-81ED-4DB2-BD59-A6C34878D82A}">
                    <a16:rowId xmlns:a16="http://schemas.microsoft.com/office/drawing/2014/main" val="911919362"/>
                  </a:ext>
                </a:extLst>
              </a:tr>
              <a:tr h="251705">
                <a:tc>
                  <a:txBody>
                    <a:body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sz="1200" b="0" i="0" u="none" strike="noStrike" kern="1200" cap="none" normalizeH="0" baseline="0">
                          <a:ln>
                            <a:noFill/>
                          </a:ln>
                          <a:solidFill>
                            <a:schemeClr val="tx1"/>
                          </a:solidFill>
                          <a:effectLst/>
                          <a:latin typeface="Calibri" panose="020F0502020204030204" pitchFamily="34" charset="0"/>
                          <a:ea typeface="+mn-ea"/>
                          <a:cs typeface="+mn-cs"/>
                        </a:rPr>
                        <a:t>ECOG PS, %</a:t>
                      </a:r>
                    </a:p>
                  </a:txBody>
                  <a:tcPr marL="91411" marR="91411" marT="34328" marB="34328" horzOverflow="overflow">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kumimoji="0" lang="en-US" sz="1200" b="0" i="0" u="none" strike="noStrike" kern="1200" cap="none" normalizeH="0" baseline="0">
                        <a:ln>
                          <a:noFill/>
                        </a:ln>
                        <a:solidFill>
                          <a:schemeClr val="bg1"/>
                        </a:solidFill>
                        <a:effectLst/>
                        <a:latin typeface="Calibri" panose="020F0502020204030204" pitchFamily="34" charset="0"/>
                        <a:ea typeface="+mn-ea"/>
                        <a:cs typeface="+mn-cs"/>
                      </a:endParaRPr>
                    </a:p>
                  </a:txBody>
                  <a:tcPr marL="68580" marR="68580" marT="34322" marB="3432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50000"/>
                      </a:schemeClr>
                    </a:solidFill>
                  </a:tcPr>
                </a:tc>
                <a:tc>
                  <a:txBody>
                    <a:bodyPr/>
                    <a:lstStyle/>
                    <a:p>
                      <a:pPr algn="ctr"/>
                      <a:endParaRPr kumimoji="0" lang="en-US" sz="1200" b="0" i="0" u="none" strike="noStrike" kern="1200" cap="none" normalizeH="0" baseline="0">
                        <a:ln>
                          <a:noFill/>
                        </a:ln>
                        <a:solidFill>
                          <a:schemeClr val="tx1"/>
                        </a:solidFill>
                        <a:effectLst/>
                        <a:latin typeface="Calibri" panose="020F0502020204030204" pitchFamily="34" charset="0"/>
                        <a:ea typeface="+mn-ea"/>
                        <a:cs typeface="+mn-cs"/>
                      </a:endParaRPr>
                    </a:p>
                  </a:txBody>
                  <a:tcPr marL="68580" marR="68580" marT="34322" marB="34322">
                    <a:lnL w="12700" cmpd="sng">
                      <a:noFill/>
                    </a:lnL>
                    <a:lnR w="762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85000"/>
                      </a:schemeClr>
                    </a:solidFill>
                  </a:tcPr>
                </a:tc>
                <a:extLst>
                  <a:ext uri="{0D108BD9-81ED-4DB2-BD59-A6C34878D82A}">
                    <a16:rowId xmlns:a16="http://schemas.microsoft.com/office/drawing/2014/main" val="3297223368"/>
                  </a:ext>
                </a:extLst>
              </a:tr>
              <a:tr h="251705">
                <a:tc>
                  <a:txBody>
                    <a:bodyPr/>
                    <a:lstStyle/>
                    <a:p>
                      <a:pPr marL="342900" marR="0" lvl="0" indent="-228600" algn="l" defTabSz="914400" rtl="0" eaLnBrk="1" fontAlgn="base" latinLnBrk="0" hangingPunct="1">
                        <a:lnSpc>
                          <a:spcPct val="100000"/>
                        </a:lnSpc>
                        <a:spcBef>
                          <a:spcPct val="0"/>
                        </a:spcBef>
                        <a:spcAft>
                          <a:spcPct val="25000"/>
                        </a:spcAft>
                        <a:buClrTx/>
                        <a:buSzTx/>
                        <a:buFont typeface="Wingdings" panose="05000000000000000000" pitchFamily="2" charset="2"/>
                        <a:buChar char="§"/>
                        <a:tabLst/>
                      </a:pPr>
                      <a:r>
                        <a:rPr kumimoji="0" lang="en-US" sz="1200" b="0" i="0" u="none" strike="noStrike" kern="1200" cap="none" normalizeH="0" baseline="0">
                          <a:ln>
                            <a:noFill/>
                          </a:ln>
                          <a:solidFill>
                            <a:schemeClr val="tx1"/>
                          </a:solidFill>
                          <a:effectLst/>
                          <a:latin typeface="Calibri" panose="020F0502020204030204" pitchFamily="34" charset="0"/>
                          <a:ea typeface="+mn-ea"/>
                          <a:cs typeface="+mn-cs"/>
                        </a:rPr>
                        <a:t>0/1</a:t>
                      </a:r>
                    </a:p>
                  </a:txBody>
                  <a:tcPr marL="91411" marR="91411" marT="34328" marB="34328" horzOverflow="overflow">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kumimoji="0" lang="en-US" sz="1200" b="0" i="0" u="none" strike="noStrike" kern="1200" cap="none" normalizeH="0" baseline="0">
                          <a:ln>
                            <a:noFill/>
                          </a:ln>
                          <a:solidFill>
                            <a:schemeClr val="bg1"/>
                          </a:solidFill>
                          <a:effectLst/>
                          <a:latin typeface="Calibri" panose="020F0502020204030204" pitchFamily="34" charset="0"/>
                          <a:ea typeface="+mn-ea"/>
                          <a:cs typeface="+mn-cs"/>
                        </a:rPr>
                        <a:t>68/32</a:t>
                      </a:r>
                    </a:p>
                  </a:txBody>
                  <a:tcPr marL="68580" marR="68580" marT="34322" marB="3432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50000"/>
                      </a:schemeClr>
                    </a:solidFill>
                  </a:tcPr>
                </a:tc>
                <a:tc>
                  <a:txBody>
                    <a:bodyPr/>
                    <a:lstStyle/>
                    <a:p>
                      <a:pPr algn="ctr"/>
                      <a:r>
                        <a:rPr kumimoji="0" lang="en-US" sz="1200" b="0" i="0" u="none" strike="noStrike" kern="1200" cap="none" normalizeH="0" baseline="0">
                          <a:ln>
                            <a:noFill/>
                          </a:ln>
                          <a:solidFill>
                            <a:schemeClr val="tx1"/>
                          </a:solidFill>
                          <a:effectLst/>
                          <a:latin typeface="Calibri" panose="020F0502020204030204" pitchFamily="34" charset="0"/>
                          <a:ea typeface="+mn-ea"/>
                          <a:cs typeface="+mn-cs"/>
                        </a:rPr>
                        <a:t>71/29</a:t>
                      </a:r>
                    </a:p>
                  </a:txBody>
                  <a:tcPr marL="68580" marR="68580" marT="34322" marB="34322">
                    <a:lnL w="12700" cmpd="sng">
                      <a:noFill/>
                    </a:lnL>
                    <a:lnR w="762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85000"/>
                      </a:schemeClr>
                    </a:solidFill>
                  </a:tcPr>
                </a:tc>
                <a:extLst>
                  <a:ext uri="{0D108BD9-81ED-4DB2-BD59-A6C34878D82A}">
                    <a16:rowId xmlns:a16="http://schemas.microsoft.com/office/drawing/2014/main" val="2964227743"/>
                  </a:ext>
                </a:extLst>
              </a:tr>
              <a:tr h="0">
                <a:tc>
                  <a:txBody>
                    <a:bodyPr/>
                    <a:lstStyle/>
                    <a:p>
                      <a:r>
                        <a:rPr kumimoji="0" lang="en-US" sz="1200" b="0" i="0" u="none" strike="noStrike" kern="1200" cap="none" normalizeH="0" baseline="0">
                          <a:ln>
                            <a:noFill/>
                          </a:ln>
                          <a:solidFill>
                            <a:schemeClr val="tx1"/>
                          </a:solidFill>
                          <a:effectLst/>
                          <a:latin typeface="Calibri" panose="020F0502020204030204" pitchFamily="34" charset="0"/>
                          <a:ea typeface="+mn-ea"/>
                          <a:cs typeface="+mn-cs"/>
                        </a:rPr>
                        <a:t>Previous hormonal therapy, %</a:t>
                      </a:r>
                    </a:p>
                  </a:txBody>
                  <a:tcPr marL="68580" marR="68580" marT="34322" marB="34322">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kumimoji="0" lang="en-US" sz="1200" b="0" i="0" u="none" strike="noStrike" kern="1200" cap="none" normalizeH="0" baseline="0">
                        <a:ln>
                          <a:noFill/>
                        </a:ln>
                        <a:solidFill>
                          <a:schemeClr val="bg1"/>
                        </a:solidFill>
                        <a:effectLst/>
                        <a:latin typeface="Calibri" panose="020F0502020204030204" pitchFamily="34" charset="0"/>
                        <a:ea typeface="+mn-ea"/>
                        <a:cs typeface="+mn-cs"/>
                      </a:endParaRPr>
                    </a:p>
                  </a:txBody>
                  <a:tcPr marL="68580" marR="68580" marT="34322" marB="3432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50000"/>
                      </a:schemeClr>
                    </a:solidFill>
                  </a:tcPr>
                </a:tc>
                <a:tc>
                  <a:txBody>
                    <a:bodyPr/>
                    <a:lstStyle/>
                    <a:p>
                      <a:pPr algn="ctr"/>
                      <a:endParaRPr kumimoji="0" lang="en-US" sz="1200" b="0" i="0" u="none" strike="noStrike" kern="1200" cap="none" normalizeH="0" baseline="0">
                        <a:ln>
                          <a:noFill/>
                        </a:ln>
                        <a:solidFill>
                          <a:schemeClr val="tx1"/>
                        </a:solidFill>
                        <a:effectLst/>
                        <a:latin typeface="Calibri" panose="020F0502020204030204" pitchFamily="34" charset="0"/>
                        <a:ea typeface="+mn-ea"/>
                        <a:cs typeface="+mn-cs"/>
                      </a:endParaRPr>
                    </a:p>
                  </a:txBody>
                  <a:tcPr marL="68580" marR="68580" marT="34322" marB="34322">
                    <a:lnL w="12700" cmpd="sng">
                      <a:noFill/>
                    </a:lnL>
                    <a:lnR w="762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85000"/>
                      </a:schemeClr>
                    </a:solidFill>
                  </a:tcPr>
                </a:tc>
                <a:extLst>
                  <a:ext uri="{0D108BD9-81ED-4DB2-BD59-A6C34878D82A}">
                    <a16:rowId xmlns:a16="http://schemas.microsoft.com/office/drawing/2014/main" val="947299588"/>
                  </a:ext>
                </a:extLst>
              </a:tr>
              <a:tr h="251693">
                <a:tc>
                  <a:txBody>
                    <a:bodyPr/>
                    <a:lstStyle/>
                    <a:p>
                      <a:pPr marL="336550" indent="-222250">
                        <a:buFont typeface="Wingdings" panose="05000000000000000000" pitchFamily="2" charset="2"/>
                        <a:buChar char="§"/>
                      </a:pPr>
                      <a:r>
                        <a:rPr kumimoji="0" lang="en-US" sz="1200" b="0" i="0" u="none" strike="noStrike" kern="1200" cap="none" normalizeH="0" baseline="0">
                          <a:ln>
                            <a:noFill/>
                          </a:ln>
                          <a:solidFill>
                            <a:schemeClr val="tx1"/>
                          </a:solidFill>
                          <a:effectLst/>
                          <a:latin typeface="Calibri" panose="020F0502020204030204" pitchFamily="34" charset="0"/>
                          <a:ea typeface="+mn-ea"/>
                          <a:cs typeface="+mn-cs"/>
                        </a:rPr>
                        <a:t>1/2 or more</a:t>
                      </a:r>
                    </a:p>
                  </a:txBody>
                  <a:tcPr marL="68580" marR="68580" marT="34322" marB="34322">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kumimoji="0" lang="en-US" sz="1200" b="0" i="0" u="none" strike="noStrike" kern="1200" cap="none" normalizeH="0" baseline="0">
                          <a:ln>
                            <a:noFill/>
                          </a:ln>
                          <a:solidFill>
                            <a:schemeClr val="bg1"/>
                          </a:solidFill>
                          <a:effectLst/>
                          <a:latin typeface="Calibri" panose="020F0502020204030204" pitchFamily="34" charset="0"/>
                          <a:ea typeface="+mn-ea"/>
                          <a:cs typeface="+mn-cs"/>
                        </a:rPr>
                        <a:t>19/76</a:t>
                      </a:r>
                    </a:p>
                  </a:txBody>
                  <a:tcPr marL="68580" marR="68580" marT="34322" marB="3432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50000"/>
                      </a:schemeClr>
                    </a:solidFill>
                  </a:tcPr>
                </a:tc>
                <a:tc>
                  <a:txBody>
                    <a:bodyPr/>
                    <a:lstStyle/>
                    <a:p>
                      <a:pPr algn="ctr"/>
                      <a:r>
                        <a:rPr kumimoji="0" lang="en-US" sz="1200" b="0" i="0" u="none" strike="noStrike" kern="1200" cap="none" normalizeH="0" baseline="0">
                          <a:ln>
                            <a:noFill/>
                          </a:ln>
                          <a:solidFill>
                            <a:schemeClr val="tx1"/>
                          </a:solidFill>
                          <a:effectLst/>
                          <a:latin typeface="Calibri" panose="020F0502020204030204" pitchFamily="34" charset="0"/>
                          <a:ea typeface="+mn-ea"/>
                          <a:cs typeface="+mn-cs"/>
                        </a:rPr>
                        <a:t>19/76</a:t>
                      </a:r>
                    </a:p>
                  </a:txBody>
                  <a:tcPr marL="68580" marR="68580" marT="34322" marB="34322">
                    <a:lnL w="12700" cmpd="sng">
                      <a:noFill/>
                    </a:lnL>
                    <a:lnR w="762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85000"/>
                      </a:schemeClr>
                    </a:solidFill>
                  </a:tcPr>
                </a:tc>
                <a:extLst>
                  <a:ext uri="{0D108BD9-81ED-4DB2-BD59-A6C34878D82A}">
                    <a16:rowId xmlns:a16="http://schemas.microsoft.com/office/drawing/2014/main" val="867385965"/>
                  </a:ext>
                </a:extLst>
              </a:tr>
            </a:tbl>
          </a:graphicData>
        </a:graphic>
      </p:graphicFrame>
      <p:sp>
        <p:nvSpPr>
          <p:cNvPr id="9" name="Text Box 11">
            <a:extLst>
              <a:ext uri="{FF2B5EF4-FFF2-40B4-BE49-F238E27FC236}">
                <a16:creationId xmlns:a16="http://schemas.microsoft.com/office/drawing/2014/main" id="{4DD176F4-575D-448C-9D4C-5146CB233C0C}"/>
              </a:ext>
            </a:extLst>
          </p:cNvPr>
          <p:cNvSpPr txBox="1">
            <a:spLocks noChangeArrowheads="1"/>
          </p:cNvSpPr>
          <p:nvPr/>
        </p:nvSpPr>
        <p:spPr bwMode="auto">
          <a:xfrm>
            <a:off x="3120742" y="4666898"/>
            <a:ext cx="3303581"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68580" tIns="34290" rIns="68580" bIns="34290"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629">
              <a:lnSpc>
                <a:spcPct val="100000"/>
              </a:lnSpc>
              <a:spcBef>
                <a:spcPct val="0"/>
              </a:spcBef>
              <a:spcAft>
                <a:spcPct val="0"/>
              </a:spcAft>
              <a:buClrTx/>
              <a:buNone/>
              <a:defRPr/>
            </a:pPr>
            <a:r>
              <a:rPr lang="en-US" altLang="en-US" sz="900">
                <a:solidFill>
                  <a:srgbClr val="455560"/>
                </a:solidFill>
                <a:latin typeface="Calibri" panose="020F0502020204030204" pitchFamily="34" charset="0"/>
                <a:cs typeface="Arial" panose="020B0604020202020204" pitchFamily="34" charset="0"/>
              </a:rPr>
              <a:t>Fizazi K, et al. NEJM. 2019;380:1235.</a:t>
            </a:r>
          </a:p>
        </p:txBody>
      </p:sp>
    </p:spTree>
    <p:extLst>
      <p:ext uri="{BB962C8B-B14F-4D97-AF65-F5344CB8AC3E}">
        <p14:creationId xmlns:p14="http://schemas.microsoft.com/office/powerpoint/2010/main" val="17276956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300B8-FD00-4422-9073-03CB60AB434E}"/>
              </a:ext>
            </a:extLst>
          </p:cNvPr>
          <p:cNvSpPr>
            <a:spLocks noGrp="1"/>
          </p:cNvSpPr>
          <p:nvPr>
            <p:ph type="title"/>
          </p:nvPr>
        </p:nvSpPr>
        <p:spPr>
          <a:xfrm>
            <a:off x="457319" y="178764"/>
            <a:ext cx="8154333" cy="535018"/>
          </a:xfrm>
        </p:spPr>
        <p:txBody>
          <a:bodyPr/>
          <a:lstStyle/>
          <a:p>
            <a:r>
              <a:rPr lang="en-US" sz="2400" b="1">
                <a:solidFill>
                  <a:srgbClr val="000000"/>
                </a:solidFill>
              </a:rPr>
              <a:t>ARAMIS: Metastasis-Free Survival (Primary Endpoint)</a:t>
            </a:r>
          </a:p>
        </p:txBody>
      </p:sp>
      <p:sp>
        <p:nvSpPr>
          <p:cNvPr id="9" name="TextBox 13">
            <a:extLst>
              <a:ext uri="{FF2B5EF4-FFF2-40B4-BE49-F238E27FC236}">
                <a16:creationId xmlns:a16="http://schemas.microsoft.com/office/drawing/2014/main" id="{B63539DA-0E25-4E77-A8B1-F8B86B559261}"/>
              </a:ext>
            </a:extLst>
          </p:cNvPr>
          <p:cNvSpPr txBox="1">
            <a:spLocks noChangeArrowheads="1"/>
          </p:cNvSpPr>
          <p:nvPr/>
        </p:nvSpPr>
        <p:spPr bwMode="auto">
          <a:xfrm>
            <a:off x="6103957" y="1598513"/>
            <a:ext cx="1273475" cy="500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defTabSz="685800" fontAlgn="auto">
              <a:spcBef>
                <a:spcPts val="0"/>
              </a:spcBef>
              <a:spcAft>
                <a:spcPts val="0"/>
              </a:spcAft>
              <a:defRPr/>
            </a:pPr>
            <a:r>
              <a:rPr lang="en-US" altLang="en-US" sz="1400">
                <a:solidFill>
                  <a:srgbClr val="000000"/>
                </a:solidFill>
              </a:rPr>
              <a:t>Darolutamide</a:t>
            </a:r>
          </a:p>
          <a:p>
            <a:pPr defTabSz="685800" fontAlgn="auto">
              <a:spcBef>
                <a:spcPts val="0"/>
              </a:spcBef>
              <a:spcAft>
                <a:spcPts val="0"/>
              </a:spcAft>
              <a:defRPr/>
            </a:pPr>
            <a:r>
              <a:rPr lang="en-US" altLang="en-US" sz="1400">
                <a:solidFill>
                  <a:srgbClr val="000000"/>
                </a:solidFill>
              </a:rPr>
              <a:t>Placebo</a:t>
            </a:r>
          </a:p>
        </p:txBody>
      </p:sp>
      <p:sp>
        <p:nvSpPr>
          <p:cNvPr id="10" name="TextBox 19">
            <a:extLst>
              <a:ext uri="{FF2B5EF4-FFF2-40B4-BE49-F238E27FC236}">
                <a16:creationId xmlns:a16="http://schemas.microsoft.com/office/drawing/2014/main" id="{BCE083D9-2635-4784-8F58-32A1E18A57E6}"/>
              </a:ext>
            </a:extLst>
          </p:cNvPr>
          <p:cNvSpPr txBox="1">
            <a:spLocks noChangeArrowheads="1"/>
          </p:cNvSpPr>
          <p:nvPr/>
        </p:nvSpPr>
        <p:spPr bwMode="auto">
          <a:xfrm>
            <a:off x="6100476" y="2117317"/>
            <a:ext cx="2650490" cy="417837"/>
          </a:xfrm>
          <a:prstGeom prst="rect">
            <a:avLst/>
          </a:prstGeom>
          <a:noFill/>
          <a:ln>
            <a:noFill/>
          </a:ln>
        </p:spPr>
        <p:txBody>
          <a:bodyPr lIns="68580" tIns="34290" rIns="68580" bIns="34290"/>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defTabSz="685800" fontAlgn="auto">
              <a:spcBef>
                <a:spcPts val="0"/>
              </a:spcBef>
              <a:spcAft>
                <a:spcPts val="0"/>
              </a:spcAft>
              <a:defRPr/>
            </a:pPr>
            <a:r>
              <a:rPr lang="en-US" altLang="en-US" sz="900">
                <a:solidFill>
                  <a:srgbClr val="000000"/>
                </a:solidFill>
              </a:rPr>
              <a:t>HR: 0.41 (95% CI: 0.34-0.50; </a:t>
            </a:r>
            <a:r>
              <a:rPr lang="en-US" altLang="en-US" sz="900" i="1">
                <a:solidFill>
                  <a:srgbClr val="000000"/>
                </a:solidFill>
              </a:rPr>
              <a:t>P </a:t>
            </a:r>
            <a:r>
              <a:rPr lang="en-US" altLang="en-US" sz="900">
                <a:solidFill>
                  <a:srgbClr val="000000"/>
                </a:solidFill>
              </a:rPr>
              <a:t>&lt; .001)</a:t>
            </a:r>
          </a:p>
          <a:p>
            <a:pPr defTabSz="685800" fontAlgn="auto">
              <a:spcBef>
                <a:spcPts val="0"/>
              </a:spcBef>
              <a:spcAft>
                <a:spcPts val="0"/>
              </a:spcAft>
              <a:defRPr/>
            </a:pPr>
            <a:endParaRPr lang="en-US" altLang="en-US" sz="900">
              <a:solidFill>
                <a:srgbClr val="000000"/>
              </a:solidFill>
            </a:endParaRPr>
          </a:p>
          <a:p>
            <a:pPr marL="160736" indent="-160736" defTabSz="257175">
              <a:buFont typeface="Arial" pitchFamily="34" charset="0"/>
              <a:buChar char="•"/>
              <a:defRPr/>
            </a:pPr>
            <a:r>
              <a:rPr lang="en-US" altLang="en-US" sz="900">
                <a:solidFill>
                  <a:srgbClr val="000000"/>
                </a:solidFill>
                <a:cs typeface="Arial" pitchFamily="34" charset="0"/>
              </a:rPr>
              <a:t>22-mo additional MFS benefit</a:t>
            </a:r>
          </a:p>
        </p:txBody>
      </p:sp>
      <p:sp>
        <p:nvSpPr>
          <p:cNvPr id="11" name="TextBox 19">
            <a:extLst>
              <a:ext uri="{FF2B5EF4-FFF2-40B4-BE49-F238E27FC236}">
                <a16:creationId xmlns:a16="http://schemas.microsoft.com/office/drawing/2014/main" id="{2289207D-EB73-4CA4-9C9D-A854B51EE75D}"/>
              </a:ext>
            </a:extLst>
          </p:cNvPr>
          <p:cNvSpPr txBox="1">
            <a:spLocks noChangeArrowheads="1"/>
          </p:cNvSpPr>
          <p:nvPr/>
        </p:nvSpPr>
        <p:spPr bwMode="auto">
          <a:xfrm>
            <a:off x="4764000" y="1729730"/>
            <a:ext cx="1156703" cy="241504"/>
          </a:xfrm>
          <a:prstGeom prst="rect">
            <a:avLst/>
          </a:prstGeom>
          <a:noFill/>
          <a:ln>
            <a:noFill/>
          </a:ln>
        </p:spPr>
        <p:txBody>
          <a:bodyPr lIns="68580" tIns="34290" rIns="68580" bIns="34290"/>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lvl="0">
              <a:defRPr/>
            </a:pPr>
            <a:r>
              <a:rPr lang="en-US" altLang="en-US" sz="1400">
                <a:solidFill>
                  <a:srgbClr val="000000"/>
                </a:solidFill>
              </a:rPr>
              <a:t>Daro + ADT</a:t>
            </a:r>
          </a:p>
        </p:txBody>
      </p:sp>
      <p:sp>
        <p:nvSpPr>
          <p:cNvPr id="12" name="TextBox 13">
            <a:extLst>
              <a:ext uri="{FF2B5EF4-FFF2-40B4-BE49-F238E27FC236}">
                <a16:creationId xmlns:a16="http://schemas.microsoft.com/office/drawing/2014/main" id="{3CF56E10-470B-4F16-8F43-734576566C61}"/>
              </a:ext>
            </a:extLst>
          </p:cNvPr>
          <p:cNvSpPr txBox="1">
            <a:spLocks noChangeArrowheads="1"/>
          </p:cNvSpPr>
          <p:nvPr/>
        </p:nvSpPr>
        <p:spPr bwMode="auto">
          <a:xfrm rot="16200000">
            <a:off x="-288652" y="2017211"/>
            <a:ext cx="2515967" cy="2846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8580" tIns="34290" rIns="68580" bIns="34290">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lvl="0" algn="ctr">
              <a:defRPr/>
            </a:pPr>
            <a:r>
              <a:rPr lang="en-US" altLang="en-US" sz="1400" b="1">
                <a:solidFill>
                  <a:srgbClr val="000000"/>
                </a:solidFill>
              </a:rPr>
              <a:t>Metastasis-Free Survival (%)</a:t>
            </a:r>
          </a:p>
        </p:txBody>
      </p:sp>
      <p:sp>
        <p:nvSpPr>
          <p:cNvPr id="13" name="Rectangle 307">
            <a:extLst>
              <a:ext uri="{FF2B5EF4-FFF2-40B4-BE49-F238E27FC236}">
                <a16:creationId xmlns:a16="http://schemas.microsoft.com/office/drawing/2014/main" id="{A25B9B83-43E5-4610-B27D-A8F00BE48115}"/>
              </a:ext>
            </a:extLst>
          </p:cNvPr>
          <p:cNvSpPr>
            <a:spLocks noChangeArrowheads="1"/>
          </p:cNvSpPr>
          <p:nvPr/>
        </p:nvSpPr>
        <p:spPr bwMode="auto">
          <a:xfrm>
            <a:off x="1168514" y="786277"/>
            <a:ext cx="272986"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r" defTabSz="685800">
              <a:defRPr/>
            </a:pPr>
            <a:r>
              <a:rPr lang="en-US" altLang="en-US" sz="1400">
                <a:solidFill>
                  <a:srgbClr val="000000"/>
                </a:solidFill>
                <a:latin typeface="Calibri" panose="020F0502020204030204" pitchFamily="34" charset="0"/>
              </a:rPr>
              <a:t>100</a:t>
            </a:r>
            <a:endParaRPr lang="en-US" altLang="en-US" sz="1100">
              <a:solidFill>
                <a:srgbClr val="000000"/>
              </a:solidFill>
              <a:latin typeface="Calibri" panose="020F0502020204030204" pitchFamily="34" charset="0"/>
            </a:endParaRPr>
          </a:p>
        </p:txBody>
      </p:sp>
      <p:sp>
        <p:nvSpPr>
          <p:cNvPr id="14" name="Freeform 308">
            <a:extLst>
              <a:ext uri="{FF2B5EF4-FFF2-40B4-BE49-F238E27FC236}">
                <a16:creationId xmlns:a16="http://schemas.microsoft.com/office/drawing/2014/main" id="{3EAC8ED5-EDA2-4456-A266-B4F29405020A}"/>
              </a:ext>
            </a:extLst>
          </p:cNvPr>
          <p:cNvSpPr>
            <a:spLocks/>
          </p:cNvSpPr>
          <p:nvPr/>
        </p:nvSpPr>
        <p:spPr bwMode="auto">
          <a:xfrm>
            <a:off x="1473008" y="901576"/>
            <a:ext cx="4366168" cy="2614493"/>
          </a:xfrm>
          <a:custGeom>
            <a:avLst/>
            <a:gdLst>
              <a:gd name="T0" fmla="*/ 0 w 2092"/>
              <a:gd name="T1" fmla="*/ 0 h 1432"/>
              <a:gd name="T2" fmla="*/ 40 w 2092"/>
              <a:gd name="T3" fmla="*/ 0 h 1432"/>
              <a:gd name="T4" fmla="*/ 40 w 2092"/>
              <a:gd name="T5" fmla="*/ 1390 h 1432"/>
              <a:gd name="T6" fmla="*/ 2092 w 2092"/>
              <a:gd name="T7" fmla="*/ 1390 h 1432"/>
              <a:gd name="T8" fmla="*/ 2092 w 2092"/>
              <a:gd name="T9" fmla="*/ 1432 h 1432"/>
              <a:gd name="connsiteX0" fmla="*/ 0 w 10000"/>
              <a:gd name="connsiteY0" fmla="*/ 0 h 9707"/>
              <a:gd name="connsiteX1" fmla="*/ 191 w 10000"/>
              <a:gd name="connsiteY1" fmla="*/ 0 h 9707"/>
              <a:gd name="connsiteX2" fmla="*/ 191 w 10000"/>
              <a:gd name="connsiteY2" fmla="*/ 9707 h 9707"/>
              <a:gd name="connsiteX3" fmla="*/ 10000 w 10000"/>
              <a:gd name="connsiteY3" fmla="*/ 9707 h 9707"/>
            </a:gdLst>
            <a:ahLst/>
            <a:cxnLst>
              <a:cxn ang="0">
                <a:pos x="connsiteX0" y="connsiteY0"/>
              </a:cxn>
              <a:cxn ang="0">
                <a:pos x="connsiteX1" y="connsiteY1"/>
              </a:cxn>
              <a:cxn ang="0">
                <a:pos x="connsiteX2" y="connsiteY2"/>
              </a:cxn>
              <a:cxn ang="0">
                <a:pos x="connsiteX3" y="connsiteY3"/>
              </a:cxn>
            </a:cxnLst>
            <a:rect l="l" t="t" r="r" b="b"/>
            <a:pathLst>
              <a:path w="10000" h="9707">
                <a:moveTo>
                  <a:pt x="0" y="0"/>
                </a:moveTo>
                <a:lnTo>
                  <a:pt x="191" y="0"/>
                </a:lnTo>
                <a:lnTo>
                  <a:pt x="191" y="9707"/>
                </a:lnTo>
                <a:lnTo>
                  <a:pt x="10000" y="9707"/>
                </a:lnTo>
              </a:path>
            </a:pathLst>
          </a:custGeom>
          <a:noFill/>
          <a:ln w="28575">
            <a:solidFill>
              <a:schemeClr val="accent5">
                <a:lumMod val="50000"/>
              </a:schemeClr>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000">
              <a:solidFill>
                <a:srgbClr val="000000"/>
              </a:solidFill>
              <a:latin typeface="Calibri" panose="020F0502020204030204" pitchFamily="34" charset="0"/>
            </a:endParaRPr>
          </a:p>
        </p:txBody>
      </p:sp>
      <p:sp>
        <p:nvSpPr>
          <p:cNvPr id="15" name="Rectangle 309">
            <a:extLst>
              <a:ext uri="{FF2B5EF4-FFF2-40B4-BE49-F238E27FC236}">
                <a16:creationId xmlns:a16="http://schemas.microsoft.com/office/drawing/2014/main" id="{30E68B10-23CC-4A13-A359-C54C40DDB9B8}"/>
              </a:ext>
            </a:extLst>
          </p:cNvPr>
          <p:cNvSpPr>
            <a:spLocks noChangeArrowheads="1"/>
          </p:cNvSpPr>
          <p:nvPr/>
        </p:nvSpPr>
        <p:spPr bwMode="auto">
          <a:xfrm>
            <a:off x="1259508" y="1312922"/>
            <a:ext cx="181991"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r" defTabSz="685800">
              <a:defRPr/>
            </a:pPr>
            <a:r>
              <a:rPr lang="en-US" altLang="en-US" sz="1400">
                <a:solidFill>
                  <a:srgbClr val="000000"/>
                </a:solidFill>
                <a:latin typeface="Calibri" panose="020F0502020204030204" pitchFamily="34" charset="0"/>
              </a:rPr>
              <a:t>80</a:t>
            </a:r>
            <a:endParaRPr lang="en-US" altLang="en-US" sz="1100">
              <a:solidFill>
                <a:srgbClr val="000000"/>
              </a:solidFill>
              <a:latin typeface="Calibri" panose="020F0502020204030204" pitchFamily="34" charset="0"/>
            </a:endParaRPr>
          </a:p>
        </p:txBody>
      </p:sp>
      <p:sp>
        <p:nvSpPr>
          <p:cNvPr id="16" name="Line 310">
            <a:extLst>
              <a:ext uri="{FF2B5EF4-FFF2-40B4-BE49-F238E27FC236}">
                <a16:creationId xmlns:a16="http://schemas.microsoft.com/office/drawing/2014/main" id="{265ED4A1-7EA9-4819-BB52-2CC092F2EF8D}"/>
              </a:ext>
            </a:extLst>
          </p:cNvPr>
          <p:cNvSpPr>
            <a:spLocks noChangeShapeType="1"/>
          </p:cNvSpPr>
          <p:nvPr/>
        </p:nvSpPr>
        <p:spPr bwMode="auto">
          <a:xfrm>
            <a:off x="1473008" y="1428220"/>
            <a:ext cx="83483" cy="0"/>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000">
              <a:solidFill>
                <a:srgbClr val="000000"/>
              </a:solidFill>
              <a:latin typeface="Calibri" panose="020F0502020204030204" pitchFamily="34" charset="0"/>
            </a:endParaRPr>
          </a:p>
        </p:txBody>
      </p:sp>
      <p:sp>
        <p:nvSpPr>
          <p:cNvPr id="17" name="Rectangle 311">
            <a:extLst>
              <a:ext uri="{FF2B5EF4-FFF2-40B4-BE49-F238E27FC236}">
                <a16:creationId xmlns:a16="http://schemas.microsoft.com/office/drawing/2014/main" id="{21E4293B-768B-46F9-832D-2ABDA9F8F739}"/>
              </a:ext>
            </a:extLst>
          </p:cNvPr>
          <p:cNvSpPr>
            <a:spLocks noChangeArrowheads="1"/>
          </p:cNvSpPr>
          <p:nvPr/>
        </p:nvSpPr>
        <p:spPr bwMode="auto">
          <a:xfrm>
            <a:off x="1259508" y="1839566"/>
            <a:ext cx="181991"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r" defTabSz="685800">
              <a:defRPr/>
            </a:pPr>
            <a:r>
              <a:rPr lang="en-US" altLang="en-US" sz="1400">
                <a:solidFill>
                  <a:srgbClr val="000000"/>
                </a:solidFill>
                <a:latin typeface="Calibri" panose="020F0502020204030204" pitchFamily="34" charset="0"/>
              </a:rPr>
              <a:t>60</a:t>
            </a:r>
            <a:endParaRPr lang="en-US" altLang="en-US" sz="1100">
              <a:solidFill>
                <a:srgbClr val="000000"/>
              </a:solidFill>
              <a:latin typeface="Calibri" panose="020F0502020204030204" pitchFamily="34" charset="0"/>
            </a:endParaRPr>
          </a:p>
        </p:txBody>
      </p:sp>
      <p:sp>
        <p:nvSpPr>
          <p:cNvPr id="18" name="Line 312">
            <a:extLst>
              <a:ext uri="{FF2B5EF4-FFF2-40B4-BE49-F238E27FC236}">
                <a16:creationId xmlns:a16="http://schemas.microsoft.com/office/drawing/2014/main" id="{85D83BC9-2AF1-4114-AC0D-43B9CBE112EA}"/>
              </a:ext>
            </a:extLst>
          </p:cNvPr>
          <p:cNvSpPr>
            <a:spLocks noChangeShapeType="1"/>
          </p:cNvSpPr>
          <p:nvPr/>
        </p:nvSpPr>
        <p:spPr bwMode="auto">
          <a:xfrm>
            <a:off x="1473008" y="1954864"/>
            <a:ext cx="83483" cy="0"/>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000">
              <a:solidFill>
                <a:srgbClr val="000000"/>
              </a:solidFill>
              <a:latin typeface="Calibri" panose="020F0502020204030204" pitchFamily="34" charset="0"/>
            </a:endParaRPr>
          </a:p>
        </p:txBody>
      </p:sp>
      <p:sp>
        <p:nvSpPr>
          <p:cNvPr id="19" name="Rectangle 313">
            <a:extLst>
              <a:ext uri="{FF2B5EF4-FFF2-40B4-BE49-F238E27FC236}">
                <a16:creationId xmlns:a16="http://schemas.microsoft.com/office/drawing/2014/main" id="{0E5511D1-A415-49A0-99E9-F0DBC6C20F17}"/>
              </a:ext>
            </a:extLst>
          </p:cNvPr>
          <p:cNvSpPr>
            <a:spLocks noChangeArrowheads="1"/>
          </p:cNvSpPr>
          <p:nvPr/>
        </p:nvSpPr>
        <p:spPr bwMode="auto">
          <a:xfrm>
            <a:off x="1259508" y="2354926"/>
            <a:ext cx="181991"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r" defTabSz="685800">
              <a:defRPr/>
            </a:pPr>
            <a:r>
              <a:rPr lang="en-US" altLang="en-US" sz="1400">
                <a:solidFill>
                  <a:srgbClr val="000000"/>
                </a:solidFill>
                <a:latin typeface="Calibri" panose="020F0502020204030204" pitchFamily="34" charset="0"/>
              </a:rPr>
              <a:t>40</a:t>
            </a:r>
            <a:endParaRPr lang="en-US" altLang="en-US" sz="1100">
              <a:solidFill>
                <a:srgbClr val="000000"/>
              </a:solidFill>
              <a:latin typeface="Calibri" panose="020F0502020204030204" pitchFamily="34" charset="0"/>
            </a:endParaRPr>
          </a:p>
        </p:txBody>
      </p:sp>
      <p:sp>
        <p:nvSpPr>
          <p:cNvPr id="20" name="Line 314">
            <a:extLst>
              <a:ext uri="{FF2B5EF4-FFF2-40B4-BE49-F238E27FC236}">
                <a16:creationId xmlns:a16="http://schemas.microsoft.com/office/drawing/2014/main" id="{01878B59-EB0C-4807-B7CD-27716407FACB}"/>
              </a:ext>
            </a:extLst>
          </p:cNvPr>
          <p:cNvSpPr>
            <a:spLocks noChangeShapeType="1"/>
          </p:cNvSpPr>
          <p:nvPr/>
        </p:nvSpPr>
        <p:spPr bwMode="auto">
          <a:xfrm>
            <a:off x="1473008" y="2470224"/>
            <a:ext cx="83483" cy="0"/>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000">
              <a:solidFill>
                <a:srgbClr val="000000"/>
              </a:solidFill>
              <a:latin typeface="Calibri" panose="020F0502020204030204" pitchFamily="34" charset="0"/>
            </a:endParaRPr>
          </a:p>
        </p:txBody>
      </p:sp>
      <p:sp>
        <p:nvSpPr>
          <p:cNvPr id="21" name="Rectangle 315">
            <a:extLst>
              <a:ext uri="{FF2B5EF4-FFF2-40B4-BE49-F238E27FC236}">
                <a16:creationId xmlns:a16="http://schemas.microsoft.com/office/drawing/2014/main" id="{48CABC8C-10E0-45AD-AD35-229728C954D7}"/>
              </a:ext>
            </a:extLst>
          </p:cNvPr>
          <p:cNvSpPr>
            <a:spLocks noChangeArrowheads="1"/>
          </p:cNvSpPr>
          <p:nvPr/>
        </p:nvSpPr>
        <p:spPr bwMode="auto">
          <a:xfrm>
            <a:off x="1259508" y="2870284"/>
            <a:ext cx="181991"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r" defTabSz="685800">
              <a:defRPr/>
            </a:pPr>
            <a:r>
              <a:rPr lang="en-US" altLang="en-US" sz="1400">
                <a:solidFill>
                  <a:srgbClr val="000000"/>
                </a:solidFill>
                <a:latin typeface="Calibri" panose="020F0502020204030204" pitchFamily="34" charset="0"/>
              </a:rPr>
              <a:t>20</a:t>
            </a:r>
            <a:endParaRPr lang="en-US" altLang="en-US" sz="1100">
              <a:solidFill>
                <a:srgbClr val="000000"/>
              </a:solidFill>
              <a:latin typeface="Calibri" panose="020F0502020204030204" pitchFamily="34" charset="0"/>
            </a:endParaRPr>
          </a:p>
        </p:txBody>
      </p:sp>
      <p:sp>
        <p:nvSpPr>
          <p:cNvPr id="22" name="Line 316">
            <a:extLst>
              <a:ext uri="{FF2B5EF4-FFF2-40B4-BE49-F238E27FC236}">
                <a16:creationId xmlns:a16="http://schemas.microsoft.com/office/drawing/2014/main" id="{1C5E6918-37BC-4A46-8CD0-DD68F60F2430}"/>
              </a:ext>
            </a:extLst>
          </p:cNvPr>
          <p:cNvSpPr>
            <a:spLocks noChangeShapeType="1"/>
          </p:cNvSpPr>
          <p:nvPr/>
        </p:nvSpPr>
        <p:spPr bwMode="auto">
          <a:xfrm>
            <a:off x="1473008" y="2985582"/>
            <a:ext cx="83483" cy="0"/>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000">
              <a:solidFill>
                <a:srgbClr val="000000"/>
              </a:solidFill>
              <a:latin typeface="Calibri" panose="020F0502020204030204" pitchFamily="34" charset="0"/>
            </a:endParaRPr>
          </a:p>
        </p:txBody>
      </p:sp>
      <p:sp>
        <p:nvSpPr>
          <p:cNvPr id="23" name="Rectangle 317">
            <a:extLst>
              <a:ext uri="{FF2B5EF4-FFF2-40B4-BE49-F238E27FC236}">
                <a16:creationId xmlns:a16="http://schemas.microsoft.com/office/drawing/2014/main" id="{A7A2693E-D3FB-444B-9BA5-13F32DB6ACBC}"/>
              </a:ext>
            </a:extLst>
          </p:cNvPr>
          <p:cNvSpPr>
            <a:spLocks noChangeArrowheads="1"/>
          </p:cNvSpPr>
          <p:nvPr/>
        </p:nvSpPr>
        <p:spPr bwMode="auto">
          <a:xfrm>
            <a:off x="1350505" y="3393168"/>
            <a:ext cx="90995"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r" defTabSz="685800">
              <a:defRPr/>
            </a:pPr>
            <a:r>
              <a:rPr lang="en-US" altLang="en-US" sz="1400">
                <a:solidFill>
                  <a:srgbClr val="000000"/>
                </a:solidFill>
                <a:latin typeface="Calibri" panose="020F0502020204030204" pitchFamily="34" charset="0"/>
              </a:rPr>
              <a:t>0</a:t>
            </a:r>
            <a:endParaRPr lang="en-US" altLang="en-US" sz="1100">
              <a:solidFill>
                <a:srgbClr val="000000"/>
              </a:solidFill>
              <a:latin typeface="Calibri" panose="020F0502020204030204" pitchFamily="34" charset="0"/>
            </a:endParaRPr>
          </a:p>
        </p:txBody>
      </p:sp>
      <p:grpSp>
        <p:nvGrpSpPr>
          <p:cNvPr id="55" name="Group 54">
            <a:extLst>
              <a:ext uri="{FF2B5EF4-FFF2-40B4-BE49-F238E27FC236}">
                <a16:creationId xmlns:a16="http://schemas.microsoft.com/office/drawing/2014/main" id="{75FAF797-C243-4552-A587-240894EA3463}"/>
              </a:ext>
            </a:extLst>
          </p:cNvPr>
          <p:cNvGrpSpPr/>
          <p:nvPr/>
        </p:nvGrpSpPr>
        <p:grpSpPr>
          <a:xfrm>
            <a:off x="1548144" y="3515991"/>
            <a:ext cx="3561770" cy="54669"/>
            <a:chOff x="2876138" y="5130688"/>
            <a:chExt cx="5214913" cy="105231"/>
          </a:xfrm>
        </p:grpSpPr>
        <p:sp>
          <p:nvSpPr>
            <p:cNvPr id="25" name="Line 319">
              <a:extLst>
                <a:ext uri="{FF2B5EF4-FFF2-40B4-BE49-F238E27FC236}">
                  <a16:creationId xmlns:a16="http://schemas.microsoft.com/office/drawing/2014/main" id="{9722CA4B-273E-4B88-B2E0-63C7F4087273}"/>
                </a:ext>
              </a:extLst>
            </p:cNvPr>
            <p:cNvSpPr>
              <a:spLocks noChangeShapeType="1"/>
            </p:cNvSpPr>
            <p:nvPr/>
          </p:nvSpPr>
          <p:spPr bwMode="auto">
            <a:xfrm>
              <a:off x="8091051" y="5130688"/>
              <a:ext cx="0" cy="105231"/>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27" name="Line 321">
              <a:extLst>
                <a:ext uri="{FF2B5EF4-FFF2-40B4-BE49-F238E27FC236}">
                  <a16:creationId xmlns:a16="http://schemas.microsoft.com/office/drawing/2014/main" id="{AA2E37FC-1982-4220-B886-CD933D467ED1}"/>
                </a:ext>
              </a:extLst>
            </p:cNvPr>
            <p:cNvSpPr>
              <a:spLocks noChangeShapeType="1"/>
            </p:cNvSpPr>
            <p:nvPr/>
          </p:nvSpPr>
          <p:spPr bwMode="auto">
            <a:xfrm>
              <a:off x="7584587" y="5130688"/>
              <a:ext cx="0" cy="105231"/>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29" name="Line 323">
              <a:extLst>
                <a:ext uri="{FF2B5EF4-FFF2-40B4-BE49-F238E27FC236}">
                  <a16:creationId xmlns:a16="http://schemas.microsoft.com/office/drawing/2014/main" id="{049A2459-BF2C-44E8-8C2A-19D4894E3516}"/>
                </a:ext>
              </a:extLst>
            </p:cNvPr>
            <p:cNvSpPr>
              <a:spLocks noChangeShapeType="1"/>
            </p:cNvSpPr>
            <p:nvPr/>
          </p:nvSpPr>
          <p:spPr bwMode="auto">
            <a:xfrm>
              <a:off x="7050294" y="5130688"/>
              <a:ext cx="0" cy="105231"/>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31" name="Line 325">
              <a:extLst>
                <a:ext uri="{FF2B5EF4-FFF2-40B4-BE49-F238E27FC236}">
                  <a16:creationId xmlns:a16="http://schemas.microsoft.com/office/drawing/2014/main" id="{59D5B7D8-DC09-41E3-9B6A-44EE53BFE94F}"/>
                </a:ext>
              </a:extLst>
            </p:cNvPr>
            <p:cNvSpPr>
              <a:spLocks noChangeShapeType="1"/>
            </p:cNvSpPr>
            <p:nvPr/>
          </p:nvSpPr>
          <p:spPr bwMode="auto">
            <a:xfrm>
              <a:off x="6527133" y="5130688"/>
              <a:ext cx="0" cy="105231"/>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36" name="Line 331">
              <a:extLst>
                <a:ext uri="{FF2B5EF4-FFF2-40B4-BE49-F238E27FC236}">
                  <a16:creationId xmlns:a16="http://schemas.microsoft.com/office/drawing/2014/main" id="{EFC811B6-0E35-40F6-97C4-D90D442BE79B}"/>
                </a:ext>
              </a:extLst>
            </p:cNvPr>
            <p:cNvSpPr>
              <a:spLocks noChangeShapeType="1"/>
            </p:cNvSpPr>
            <p:nvPr/>
          </p:nvSpPr>
          <p:spPr bwMode="auto">
            <a:xfrm>
              <a:off x="6020669" y="5130688"/>
              <a:ext cx="0" cy="105231"/>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38" name="Line 333">
              <a:extLst>
                <a:ext uri="{FF2B5EF4-FFF2-40B4-BE49-F238E27FC236}">
                  <a16:creationId xmlns:a16="http://schemas.microsoft.com/office/drawing/2014/main" id="{CDCC8CA0-F67B-4F11-9F8A-5BC03D4B12C9}"/>
                </a:ext>
              </a:extLst>
            </p:cNvPr>
            <p:cNvSpPr>
              <a:spLocks noChangeShapeType="1"/>
            </p:cNvSpPr>
            <p:nvPr/>
          </p:nvSpPr>
          <p:spPr bwMode="auto">
            <a:xfrm>
              <a:off x="5486376" y="5130688"/>
              <a:ext cx="0" cy="105231"/>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40" name="Line 335">
              <a:extLst>
                <a:ext uri="{FF2B5EF4-FFF2-40B4-BE49-F238E27FC236}">
                  <a16:creationId xmlns:a16="http://schemas.microsoft.com/office/drawing/2014/main" id="{9675E6DD-6C72-44AC-8AB6-FA2FB6300DC5}"/>
                </a:ext>
              </a:extLst>
            </p:cNvPr>
            <p:cNvSpPr>
              <a:spLocks noChangeShapeType="1"/>
            </p:cNvSpPr>
            <p:nvPr/>
          </p:nvSpPr>
          <p:spPr bwMode="auto">
            <a:xfrm>
              <a:off x="4963216" y="5130688"/>
              <a:ext cx="0" cy="105231"/>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42" name="Line 337">
              <a:extLst>
                <a:ext uri="{FF2B5EF4-FFF2-40B4-BE49-F238E27FC236}">
                  <a16:creationId xmlns:a16="http://schemas.microsoft.com/office/drawing/2014/main" id="{4A967665-0214-43A0-B25C-E8E761060070}"/>
                </a:ext>
              </a:extLst>
            </p:cNvPr>
            <p:cNvSpPr>
              <a:spLocks noChangeShapeType="1"/>
            </p:cNvSpPr>
            <p:nvPr/>
          </p:nvSpPr>
          <p:spPr bwMode="auto">
            <a:xfrm>
              <a:off x="3404864" y="5130688"/>
              <a:ext cx="0" cy="105231"/>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44" name="Line 339">
              <a:extLst>
                <a:ext uri="{FF2B5EF4-FFF2-40B4-BE49-F238E27FC236}">
                  <a16:creationId xmlns:a16="http://schemas.microsoft.com/office/drawing/2014/main" id="{BFFAAF13-4112-451E-8FD2-80B83EFF9266}"/>
                </a:ext>
              </a:extLst>
            </p:cNvPr>
            <p:cNvSpPr>
              <a:spLocks noChangeShapeType="1"/>
            </p:cNvSpPr>
            <p:nvPr/>
          </p:nvSpPr>
          <p:spPr bwMode="auto">
            <a:xfrm>
              <a:off x="2876138" y="5130688"/>
              <a:ext cx="0" cy="105231"/>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46" name="Line 341">
              <a:extLst>
                <a:ext uri="{FF2B5EF4-FFF2-40B4-BE49-F238E27FC236}">
                  <a16:creationId xmlns:a16="http://schemas.microsoft.com/office/drawing/2014/main" id="{1B59B93F-BBAA-4D57-AF00-CBBBB58939C3}"/>
                </a:ext>
              </a:extLst>
            </p:cNvPr>
            <p:cNvSpPr>
              <a:spLocks noChangeShapeType="1"/>
            </p:cNvSpPr>
            <p:nvPr/>
          </p:nvSpPr>
          <p:spPr bwMode="auto">
            <a:xfrm>
              <a:off x="4456752" y="5130688"/>
              <a:ext cx="0" cy="105231"/>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48" name="Line 343">
              <a:extLst>
                <a:ext uri="{FF2B5EF4-FFF2-40B4-BE49-F238E27FC236}">
                  <a16:creationId xmlns:a16="http://schemas.microsoft.com/office/drawing/2014/main" id="{03E16072-714A-425E-8E5F-AE31A5D7EC45}"/>
                </a:ext>
              </a:extLst>
            </p:cNvPr>
            <p:cNvSpPr>
              <a:spLocks noChangeShapeType="1"/>
            </p:cNvSpPr>
            <p:nvPr/>
          </p:nvSpPr>
          <p:spPr bwMode="auto">
            <a:xfrm>
              <a:off x="3928024" y="5130688"/>
              <a:ext cx="0" cy="105231"/>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grpSp>
      <p:grpSp>
        <p:nvGrpSpPr>
          <p:cNvPr id="58" name="Group 57">
            <a:extLst>
              <a:ext uri="{FF2B5EF4-FFF2-40B4-BE49-F238E27FC236}">
                <a16:creationId xmlns:a16="http://schemas.microsoft.com/office/drawing/2014/main" id="{69B6358F-7973-43B3-AA5C-4D6ADAADF7C0}"/>
              </a:ext>
            </a:extLst>
          </p:cNvPr>
          <p:cNvGrpSpPr/>
          <p:nvPr/>
        </p:nvGrpSpPr>
        <p:grpSpPr>
          <a:xfrm>
            <a:off x="1514383" y="3583700"/>
            <a:ext cx="4041448" cy="215444"/>
            <a:chOff x="2798220" y="5220887"/>
            <a:chExt cx="5909574" cy="370046"/>
          </a:xfrm>
        </p:grpSpPr>
        <p:sp>
          <p:nvSpPr>
            <p:cNvPr id="24" name="Rectangle 318">
              <a:extLst>
                <a:ext uri="{FF2B5EF4-FFF2-40B4-BE49-F238E27FC236}">
                  <a16:creationId xmlns:a16="http://schemas.microsoft.com/office/drawing/2014/main" id="{D4FFCC3F-2267-45F6-BF3F-35FD4C66CC19}"/>
                </a:ext>
              </a:extLst>
            </p:cNvPr>
            <p:cNvSpPr>
              <a:spLocks noChangeArrowheads="1"/>
            </p:cNvSpPr>
            <p:nvPr/>
          </p:nvSpPr>
          <p:spPr bwMode="auto">
            <a:xfrm>
              <a:off x="8441679" y="5220887"/>
              <a:ext cx="266115" cy="3700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400">
                  <a:solidFill>
                    <a:srgbClr val="000000"/>
                  </a:solidFill>
                  <a:latin typeface="Calibri" panose="020F0502020204030204" pitchFamily="34" charset="0"/>
                </a:rPr>
                <a:t>44</a:t>
              </a:r>
            </a:p>
          </p:txBody>
        </p:sp>
        <p:sp>
          <p:nvSpPr>
            <p:cNvPr id="26" name="Rectangle 320">
              <a:extLst>
                <a:ext uri="{FF2B5EF4-FFF2-40B4-BE49-F238E27FC236}">
                  <a16:creationId xmlns:a16="http://schemas.microsoft.com/office/drawing/2014/main" id="{3011B88C-E4BB-4D0C-AB80-B6DF0FC5DB7E}"/>
                </a:ext>
              </a:extLst>
            </p:cNvPr>
            <p:cNvSpPr>
              <a:spLocks noChangeArrowheads="1"/>
            </p:cNvSpPr>
            <p:nvPr/>
          </p:nvSpPr>
          <p:spPr bwMode="auto">
            <a:xfrm>
              <a:off x="7935214" y="5220887"/>
              <a:ext cx="266115" cy="3700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400">
                  <a:solidFill>
                    <a:srgbClr val="000000"/>
                  </a:solidFill>
                  <a:latin typeface="Calibri" panose="020F0502020204030204" pitchFamily="34" charset="0"/>
                </a:rPr>
                <a:t>40</a:t>
              </a:r>
            </a:p>
          </p:txBody>
        </p:sp>
        <p:sp>
          <p:nvSpPr>
            <p:cNvPr id="28" name="Rectangle 322">
              <a:extLst>
                <a:ext uri="{FF2B5EF4-FFF2-40B4-BE49-F238E27FC236}">
                  <a16:creationId xmlns:a16="http://schemas.microsoft.com/office/drawing/2014/main" id="{9AFDE6C2-024E-4C07-9C25-5B32A2F7154B}"/>
                </a:ext>
              </a:extLst>
            </p:cNvPr>
            <p:cNvSpPr>
              <a:spLocks noChangeArrowheads="1"/>
            </p:cNvSpPr>
            <p:nvPr/>
          </p:nvSpPr>
          <p:spPr bwMode="auto">
            <a:xfrm>
              <a:off x="7423185" y="5220887"/>
              <a:ext cx="266115" cy="3700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400">
                  <a:solidFill>
                    <a:srgbClr val="000000"/>
                  </a:solidFill>
                  <a:latin typeface="Calibri" panose="020F0502020204030204" pitchFamily="34" charset="0"/>
                </a:rPr>
                <a:t>36</a:t>
              </a:r>
            </a:p>
          </p:txBody>
        </p:sp>
        <p:sp>
          <p:nvSpPr>
            <p:cNvPr id="30" name="Rectangle 324">
              <a:extLst>
                <a:ext uri="{FF2B5EF4-FFF2-40B4-BE49-F238E27FC236}">
                  <a16:creationId xmlns:a16="http://schemas.microsoft.com/office/drawing/2014/main" id="{479B79B9-B4E6-4D8B-A734-E8DC268CB467}"/>
                </a:ext>
              </a:extLst>
            </p:cNvPr>
            <p:cNvSpPr>
              <a:spLocks noChangeArrowheads="1"/>
            </p:cNvSpPr>
            <p:nvPr/>
          </p:nvSpPr>
          <p:spPr bwMode="auto">
            <a:xfrm>
              <a:off x="6894459" y="5220887"/>
              <a:ext cx="266115" cy="3700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400">
                  <a:solidFill>
                    <a:srgbClr val="000000"/>
                  </a:solidFill>
                  <a:latin typeface="Calibri" panose="020F0502020204030204" pitchFamily="34" charset="0"/>
                </a:rPr>
                <a:t>32</a:t>
              </a:r>
            </a:p>
          </p:txBody>
        </p:sp>
        <p:sp>
          <p:nvSpPr>
            <p:cNvPr id="32" name="Rectangle 326">
              <a:extLst>
                <a:ext uri="{FF2B5EF4-FFF2-40B4-BE49-F238E27FC236}">
                  <a16:creationId xmlns:a16="http://schemas.microsoft.com/office/drawing/2014/main" id="{28095583-3A29-4049-AE9D-5E7D7815302E}"/>
                </a:ext>
              </a:extLst>
            </p:cNvPr>
            <p:cNvSpPr>
              <a:spLocks noChangeArrowheads="1"/>
            </p:cNvSpPr>
            <p:nvPr/>
          </p:nvSpPr>
          <p:spPr bwMode="auto">
            <a:xfrm>
              <a:off x="6371300" y="5220887"/>
              <a:ext cx="266115" cy="3700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400">
                  <a:solidFill>
                    <a:srgbClr val="000000"/>
                  </a:solidFill>
                  <a:latin typeface="Calibri" panose="020F0502020204030204" pitchFamily="34" charset="0"/>
                </a:rPr>
                <a:t>28</a:t>
              </a:r>
            </a:p>
          </p:txBody>
        </p:sp>
        <p:sp>
          <p:nvSpPr>
            <p:cNvPr id="37" name="Rectangle 332">
              <a:extLst>
                <a:ext uri="{FF2B5EF4-FFF2-40B4-BE49-F238E27FC236}">
                  <a16:creationId xmlns:a16="http://schemas.microsoft.com/office/drawing/2014/main" id="{36411F22-E265-47C1-9B7E-E035CD225D55}"/>
                </a:ext>
              </a:extLst>
            </p:cNvPr>
            <p:cNvSpPr>
              <a:spLocks noChangeArrowheads="1"/>
            </p:cNvSpPr>
            <p:nvPr/>
          </p:nvSpPr>
          <p:spPr bwMode="auto">
            <a:xfrm>
              <a:off x="5864833" y="5220887"/>
              <a:ext cx="266115" cy="3700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400">
                  <a:solidFill>
                    <a:srgbClr val="000000"/>
                  </a:solidFill>
                  <a:latin typeface="Calibri" panose="020F0502020204030204" pitchFamily="34" charset="0"/>
                </a:rPr>
                <a:t>24</a:t>
              </a:r>
            </a:p>
          </p:txBody>
        </p:sp>
        <p:sp>
          <p:nvSpPr>
            <p:cNvPr id="39" name="Rectangle 334">
              <a:extLst>
                <a:ext uri="{FF2B5EF4-FFF2-40B4-BE49-F238E27FC236}">
                  <a16:creationId xmlns:a16="http://schemas.microsoft.com/office/drawing/2014/main" id="{91DD32E8-AFA4-471A-A8AA-F9833402824A}"/>
                </a:ext>
              </a:extLst>
            </p:cNvPr>
            <p:cNvSpPr>
              <a:spLocks noChangeArrowheads="1"/>
            </p:cNvSpPr>
            <p:nvPr/>
          </p:nvSpPr>
          <p:spPr bwMode="auto">
            <a:xfrm>
              <a:off x="5330541" y="5220887"/>
              <a:ext cx="266115" cy="3700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400">
                  <a:solidFill>
                    <a:srgbClr val="000000"/>
                  </a:solidFill>
                  <a:latin typeface="Calibri" panose="020F0502020204030204" pitchFamily="34" charset="0"/>
                </a:rPr>
                <a:t>20</a:t>
              </a:r>
            </a:p>
          </p:txBody>
        </p:sp>
        <p:sp>
          <p:nvSpPr>
            <p:cNvPr id="41" name="Rectangle 336">
              <a:extLst>
                <a:ext uri="{FF2B5EF4-FFF2-40B4-BE49-F238E27FC236}">
                  <a16:creationId xmlns:a16="http://schemas.microsoft.com/office/drawing/2014/main" id="{842652EE-8FDF-46C6-91E5-DF12BB95F418}"/>
                </a:ext>
              </a:extLst>
            </p:cNvPr>
            <p:cNvSpPr>
              <a:spLocks noChangeArrowheads="1"/>
            </p:cNvSpPr>
            <p:nvPr/>
          </p:nvSpPr>
          <p:spPr bwMode="auto">
            <a:xfrm>
              <a:off x="4807381" y="5220887"/>
              <a:ext cx="266115" cy="3700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400">
                  <a:solidFill>
                    <a:srgbClr val="000000"/>
                  </a:solidFill>
                  <a:latin typeface="Calibri" panose="020F0502020204030204" pitchFamily="34" charset="0"/>
                </a:rPr>
                <a:t>16</a:t>
              </a:r>
            </a:p>
          </p:txBody>
        </p:sp>
        <p:sp>
          <p:nvSpPr>
            <p:cNvPr id="43" name="Rectangle 338">
              <a:extLst>
                <a:ext uri="{FF2B5EF4-FFF2-40B4-BE49-F238E27FC236}">
                  <a16:creationId xmlns:a16="http://schemas.microsoft.com/office/drawing/2014/main" id="{5DA43683-E0EC-4697-855E-FE839752662F}"/>
                </a:ext>
              </a:extLst>
            </p:cNvPr>
            <p:cNvSpPr>
              <a:spLocks noChangeArrowheads="1"/>
            </p:cNvSpPr>
            <p:nvPr/>
          </p:nvSpPr>
          <p:spPr bwMode="auto">
            <a:xfrm>
              <a:off x="3326946" y="5220887"/>
              <a:ext cx="133057" cy="3700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400">
                  <a:solidFill>
                    <a:srgbClr val="000000"/>
                  </a:solidFill>
                  <a:latin typeface="Calibri" panose="020F0502020204030204" pitchFamily="34" charset="0"/>
                </a:rPr>
                <a:t>4</a:t>
              </a:r>
            </a:p>
          </p:txBody>
        </p:sp>
        <p:sp>
          <p:nvSpPr>
            <p:cNvPr id="45" name="Rectangle 340">
              <a:extLst>
                <a:ext uri="{FF2B5EF4-FFF2-40B4-BE49-F238E27FC236}">
                  <a16:creationId xmlns:a16="http://schemas.microsoft.com/office/drawing/2014/main" id="{F89FD826-C07A-48B9-ADD5-3E6C99BCA3E6}"/>
                </a:ext>
              </a:extLst>
            </p:cNvPr>
            <p:cNvSpPr>
              <a:spLocks noChangeArrowheads="1"/>
            </p:cNvSpPr>
            <p:nvPr/>
          </p:nvSpPr>
          <p:spPr bwMode="auto">
            <a:xfrm>
              <a:off x="2798220" y="5220887"/>
              <a:ext cx="133057" cy="3700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400">
                  <a:solidFill>
                    <a:srgbClr val="000000"/>
                  </a:solidFill>
                  <a:latin typeface="Calibri" panose="020F0502020204030204" pitchFamily="34" charset="0"/>
                </a:rPr>
                <a:t>0</a:t>
              </a:r>
            </a:p>
          </p:txBody>
        </p:sp>
        <p:sp>
          <p:nvSpPr>
            <p:cNvPr id="47" name="Rectangle 342">
              <a:extLst>
                <a:ext uri="{FF2B5EF4-FFF2-40B4-BE49-F238E27FC236}">
                  <a16:creationId xmlns:a16="http://schemas.microsoft.com/office/drawing/2014/main" id="{0FEF94E9-0226-4E51-9D57-3EE16DB362FA}"/>
                </a:ext>
              </a:extLst>
            </p:cNvPr>
            <p:cNvSpPr>
              <a:spLocks noChangeArrowheads="1"/>
            </p:cNvSpPr>
            <p:nvPr/>
          </p:nvSpPr>
          <p:spPr bwMode="auto">
            <a:xfrm>
              <a:off x="4300918" y="5220887"/>
              <a:ext cx="266115" cy="3700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400">
                  <a:solidFill>
                    <a:srgbClr val="000000"/>
                  </a:solidFill>
                  <a:latin typeface="Calibri" panose="020F0502020204030204" pitchFamily="34" charset="0"/>
                </a:rPr>
                <a:t>12</a:t>
              </a:r>
            </a:p>
          </p:txBody>
        </p:sp>
        <p:sp>
          <p:nvSpPr>
            <p:cNvPr id="49" name="Rectangle 344">
              <a:extLst>
                <a:ext uri="{FF2B5EF4-FFF2-40B4-BE49-F238E27FC236}">
                  <a16:creationId xmlns:a16="http://schemas.microsoft.com/office/drawing/2014/main" id="{489747A2-F197-4EE8-B22B-261D6BD4A6CE}"/>
                </a:ext>
              </a:extLst>
            </p:cNvPr>
            <p:cNvSpPr>
              <a:spLocks noChangeArrowheads="1"/>
            </p:cNvSpPr>
            <p:nvPr/>
          </p:nvSpPr>
          <p:spPr bwMode="auto">
            <a:xfrm>
              <a:off x="3850107" y="5220887"/>
              <a:ext cx="133057" cy="3700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400">
                  <a:solidFill>
                    <a:srgbClr val="000000"/>
                  </a:solidFill>
                  <a:latin typeface="Calibri" panose="020F0502020204030204" pitchFamily="34" charset="0"/>
                </a:rPr>
                <a:t>8</a:t>
              </a:r>
            </a:p>
          </p:txBody>
        </p:sp>
      </p:grpSp>
      <p:sp>
        <p:nvSpPr>
          <p:cNvPr id="50" name="Line 373">
            <a:extLst>
              <a:ext uri="{FF2B5EF4-FFF2-40B4-BE49-F238E27FC236}">
                <a16:creationId xmlns:a16="http://schemas.microsoft.com/office/drawing/2014/main" id="{252B4C95-EA2D-46C2-9E8A-B2953D1D6C84}"/>
              </a:ext>
            </a:extLst>
          </p:cNvPr>
          <p:cNvSpPr>
            <a:spLocks noChangeShapeType="1"/>
          </p:cNvSpPr>
          <p:nvPr/>
        </p:nvSpPr>
        <p:spPr bwMode="auto">
          <a:xfrm>
            <a:off x="1473008" y="3508465"/>
            <a:ext cx="83483" cy="0"/>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51" name="Line 374">
            <a:extLst>
              <a:ext uri="{FF2B5EF4-FFF2-40B4-BE49-F238E27FC236}">
                <a16:creationId xmlns:a16="http://schemas.microsoft.com/office/drawing/2014/main" id="{7684CEB4-00D8-485F-B2F1-95528327F5B1}"/>
              </a:ext>
            </a:extLst>
          </p:cNvPr>
          <p:cNvSpPr>
            <a:spLocks noChangeShapeType="1"/>
          </p:cNvSpPr>
          <p:nvPr/>
        </p:nvSpPr>
        <p:spPr bwMode="auto">
          <a:xfrm>
            <a:off x="1564837" y="2221948"/>
            <a:ext cx="4462173" cy="0"/>
          </a:xfrm>
          <a:prstGeom prst="line">
            <a:avLst/>
          </a:prstGeom>
          <a:noFill/>
          <a:ln w="19050">
            <a:solidFill>
              <a:schemeClr val="bg1"/>
            </a:solidFill>
            <a:prstDash val="dash"/>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000">
              <a:solidFill>
                <a:srgbClr val="000000"/>
              </a:solidFill>
              <a:latin typeface="Calibri" panose="020F0502020204030204" pitchFamily="34" charset="0"/>
            </a:endParaRPr>
          </a:p>
        </p:txBody>
      </p:sp>
      <p:sp>
        <p:nvSpPr>
          <p:cNvPr id="56" name="Line 319">
            <a:extLst>
              <a:ext uri="{FF2B5EF4-FFF2-40B4-BE49-F238E27FC236}">
                <a16:creationId xmlns:a16="http://schemas.microsoft.com/office/drawing/2014/main" id="{D4E8C464-42B6-448C-B80A-57D60FCDC34C}"/>
              </a:ext>
            </a:extLst>
          </p:cNvPr>
          <p:cNvSpPr>
            <a:spLocks noChangeShapeType="1"/>
          </p:cNvSpPr>
          <p:nvPr/>
        </p:nvSpPr>
        <p:spPr bwMode="auto">
          <a:xfrm>
            <a:off x="5468310" y="3515991"/>
            <a:ext cx="0" cy="54669"/>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57" name="Line 319">
            <a:extLst>
              <a:ext uri="{FF2B5EF4-FFF2-40B4-BE49-F238E27FC236}">
                <a16:creationId xmlns:a16="http://schemas.microsoft.com/office/drawing/2014/main" id="{3A403B98-505A-4251-846A-21989CDB1ECD}"/>
              </a:ext>
            </a:extLst>
          </p:cNvPr>
          <p:cNvSpPr>
            <a:spLocks noChangeShapeType="1"/>
          </p:cNvSpPr>
          <p:nvPr/>
        </p:nvSpPr>
        <p:spPr bwMode="auto">
          <a:xfrm>
            <a:off x="5829874" y="3515991"/>
            <a:ext cx="0" cy="54669"/>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59" name="Rectangle 318">
            <a:extLst>
              <a:ext uri="{FF2B5EF4-FFF2-40B4-BE49-F238E27FC236}">
                <a16:creationId xmlns:a16="http://schemas.microsoft.com/office/drawing/2014/main" id="{53B3A0EC-3774-4A0C-BD00-37A5ED6E0591}"/>
              </a:ext>
            </a:extLst>
          </p:cNvPr>
          <p:cNvSpPr>
            <a:spLocks noChangeArrowheads="1"/>
          </p:cNvSpPr>
          <p:nvPr/>
        </p:nvSpPr>
        <p:spPr bwMode="auto">
          <a:xfrm>
            <a:off x="5720199" y="3583701"/>
            <a:ext cx="181991"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400">
                <a:solidFill>
                  <a:srgbClr val="000000"/>
                </a:solidFill>
                <a:latin typeface="Calibri" panose="020F0502020204030204" pitchFamily="34" charset="0"/>
              </a:rPr>
              <a:t>48</a:t>
            </a:r>
          </a:p>
        </p:txBody>
      </p:sp>
      <p:sp>
        <p:nvSpPr>
          <p:cNvPr id="60" name="TextBox 13">
            <a:extLst>
              <a:ext uri="{FF2B5EF4-FFF2-40B4-BE49-F238E27FC236}">
                <a16:creationId xmlns:a16="http://schemas.microsoft.com/office/drawing/2014/main" id="{7B0C27A2-432F-4424-A74D-830ED39B3589}"/>
              </a:ext>
            </a:extLst>
          </p:cNvPr>
          <p:cNvSpPr txBox="1">
            <a:spLocks noChangeArrowheads="1"/>
          </p:cNvSpPr>
          <p:nvPr/>
        </p:nvSpPr>
        <p:spPr bwMode="auto">
          <a:xfrm>
            <a:off x="2428848" y="3753641"/>
            <a:ext cx="2513639" cy="2846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8580" tIns="34290" rIns="68580" bIns="34290">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defTabSz="685800" fontAlgn="auto">
              <a:spcBef>
                <a:spcPts val="0"/>
              </a:spcBef>
              <a:spcAft>
                <a:spcPts val="0"/>
              </a:spcAft>
              <a:defRPr/>
            </a:pPr>
            <a:r>
              <a:rPr lang="en-US" altLang="en-US" sz="1400" b="1">
                <a:solidFill>
                  <a:srgbClr val="000000"/>
                </a:solidFill>
              </a:rPr>
              <a:t>Mos</a:t>
            </a:r>
          </a:p>
        </p:txBody>
      </p:sp>
      <p:sp>
        <p:nvSpPr>
          <p:cNvPr id="62" name="Rectangle 317">
            <a:extLst>
              <a:ext uri="{FF2B5EF4-FFF2-40B4-BE49-F238E27FC236}">
                <a16:creationId xmlns:a16="http://schemas.microsoft.com/office/drawing/2014/main" id="{A0DC749A-1E83-4EAE-BBB7-CA31F69DDF7F}"/>
              </a:ext>
            </a:extLst>
          </p:cNvPr>
          <p:cNvSpPr>
            <a:spLocks noChangeArrowheads="1"/>
          </p:cNvSpPr>
          <p:nvPr/>
        </p:nvSpPr>
        <p:spPr bwMode="auto">
          <a:xfrm>
            <a:off x="453211" y="3831012"/>
            <a:ext cx="859210" cy="138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r" defTabSz="685800">
              <a:defRPr/>
            </a:pPr>
            <a:r>
              <a:rPr lang="en-US" altLang="en-US" sz="900" b="1">
                <a:solidFill>
                  <a:srgbClr val="000000"/>
                </a:solidFill>
                <a:latin typeface="Calibri" panose="020F0502020204030204" pitchFamily="34" charset="0"/>
              </a:rPr>
              <a:t>Patients at Risk, n</a:t>
            </a:r>
            <a:endParaRPr lang="en-US" altLang="en-US" sz="1050" b="1">
              <a:solidFill>
                <a:srgbClr val="000000"/>
              </a:solidFill>
              <a:latin typeface="Calibri" panose="020F0502020204030204" pitchFamily="34" charset="0"/>
            </a:endParaRPr>
          </a:p>
        </p:txBody>
      </p:sp>
      <p:sp>
        <p:nvSpPr>
          <p:cNvPr id="63" name="Rectangle 317">
            <a:extLst>
              <a:ext uri="{FF2B5EF4-FFF2-40B4-BE49-F238E27FC236}">
                <a16:creationId xmlns:a16="http://schemas.microsoft.com/office/drawing/2014/main" id="{1454080A-5A46-421E-9B85-AA9446AA4C0A}"/>
              </a:ext>
            </a:extLst>
          </p:cNvPr>
          <p:cNvSpPr>
            <a:spLocks noChangeArrowheads="1"/>
          </p:cNvSpPr>
          <p:nvPr/>
        </p:nvSpPr>
        <p:spPr bwMode="auto">
          <a:xfrm>
            <a:off x="765280" y="4028412"/>
            <a:ext cx="53860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lvl="0" algn="r">
              <a:defRPr/>
            </a:pPr>
            <a:r>
              <a:rPr lang="en-US" altLang="en-US" sz="900">
                <a:solidFill>
                  <a:srgbClr val="000000"/>
                </a:solidFill>
                <a:latin typeface="Calibri" panose="020F0502020204030204" pitchFamily="34" charset="0"/>
              </a:rPr>
              <a:t>Daro + ADT</a:t>
            </a:r>
          </a:p>
          <a:p>
            <a:pPr lvl="0" algn="r">
              <a:defRPr/>
            </a:pPr>
            <a:r>
              <a:rPr lang="en-US" altLang="en-US" sz="900">
                <a:solidFill>
                  <a:srgbClr val="000000"/>
                </a:solidFill>
                <a:latin typeface="Calibri" panose="020F0502020204030204" pitchFamily="34" charset="0"/>
              </a:rPr>
              <a:t>Pbo + ADT</a:t>
            </a:r>
          </a:p>
        </p:txBody>
      </p:sp>
      <p:sp>
        <p:nvSpPr>
          <p:cNvPr id="64" name="Rectangle 317">
            <a:extLst>
              <a:ext uri="{FF2B5EF4-FFF2-40B4-BE49-F238E27FC236}">
                <a16:creationId xmlns:a16="http://schemas.microsoft.com/office/drawing/2014/main" id="{29A9C947-3CF6-4F3B-B23B-9F85FD3B2BC2}"/>
              </a:ext>
            </a:extLst>
          </p:cNvPr>
          <p:cNvSpPr>
            <a:spLocks noChangeArrowheads="1"/>
          </p:cNvSpPr>
          <p:nvPr/>
        </p:nvSpPr>
        <p:spPr bwMode="auto">
          <a:xfrm>
            <a:off x="1433777" y="4030375"/>
            <a:ext cx="17953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ctr" defTabSz="685800">
              <a:defRPr/>
            </a:pPr>
            <a:r>
              <a:rPr lang="en-US" altLang="en-US" sz="900">
                <a:solidFill>
                  <a:srgbClr val="000000"/>
                </a:solidFill>
                <a:latin typeface="Calibri" panose="020F0502020204030204" pitchFamily="34" charset="0"/>
              </a:rPr>
              <a:t>955</a:t>
            </a:r>
          </a:p>
          <a:p>
            <a:pPr algn="ctr" defTabSz="685800">
              <a:defRPr/>
            </a:pPr>
            <a:r>
              <a:rPr lang="en-US" altLang="en-US" sz="900">
                <a:solidFill>
                  <a:srgbClr val="000000"/>
                </a:solidFill>
                <a:latin typeface="Calibri" panose="020F0502020204030204" pitchFamily="34" charset="0"/>
              </a:rPr>
              <a:t>554</a:t>
            </a:r>
          </a:p>
        </p:txBody>
      </p:sp>
      <p:sp>
        <p:nvSpPr>
          <p:cNvPr id="65" name="Rectangle 317">
            <a:extLst>
              <a:ext uri="{FF2B5EF4-FFF2-40B4-BE49-F238E27FC236}">
                <a16:creationId xmlns:a16="http://schemas.microsoft.com/office/drawing/2014/main" id="{FF8C807E-271F-448D-963E-D1A6AFC3C869}"/>
              </a:ext>
            </a:extLst>
          </p:cNvPr>
          <p:cNvSpPr>
            <a:spLocks noChangeArrowheads="1"/>
          </p:cNvSpPr>
          <p:nvPr/>
        </p:nvSpPr>
        <p:spPr bwMode="auto">
          <a:xfrm>
            <a:off x="1808645" y="4028411"/>
            <a:ext cx="175491"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ctr" defTabSz="685800">
              <a:defRPr/>
            </a:pPr>
            <a:r>
              <a:rPr lang="en-US" altLang="en-US" sz="900">
                <a:solidFill>
                  <a:srgbClr val="000000"/>
                </a:solidFill>
                <a:latin typeface="Calibri" panose="020F0502020204030204" pitchFamily="34" charset="0"/>
              </a:rPr>
              <a:t>817</a:t>
            </a:r>
          </a:p>
          <a:p>
            <a:pPr algn="ctr" defTabSz="685800">
              <a:defRPr/>
            </a:pPr>
            <a:r>
              <a:rPr lang="en-US" altLang="en-US" sz="900">
                <a:solidFill>
                  <a:srgbClr val="000000"/>
                </a:solidFill>
                <a:latin typeface="Calibri" panose="020F0502020204030204" pitchFamily="34" charset="0"/>
              </a:rPr>
              <a:t>368</a:t>
            </a:r>
          </a:p>
        </p:txBody>
      </p:sp>
      <p:sp>
        <p:nvSpPr>
          <p:cNvPr id="66" name="Rectangle 317">
            <a:extLst>
              <a:ext uri="{FF2B5EF4-FFF2-40B4-BE49-F238E27FC236}">
                <a16:creationId xmlns:a16="http://schemas.microsoft.com/office/drawing/2014/main" id="{BC95C314-230E-442C-9B64-E1BD3A0BD628}"/>
              </a:ext>
            </a:extLst>
          </p:cNvPr>
          <p:cNvSpPr>
            <a:spLocks noChangeArrowheads="1"/>
          </p:cNvSpPr>
          <p:nvPr/>
        </p:nvSpPr>
        <p:spPr bwMode="auto">
          <a:xfrm>
            <a:off x="2168098" y="4030987"/>
            <a:ext cx="175491"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ctr" defTabSz="685800">
              <a:defRPr/>
            </a:pPr>
            <a:r>
              <a:rPr lang="en-US" altLang="en-US" sz="900">
                <a:solidFill>
                  <a:srgbClr val="000000"/>
                </a:solidFill>
                <a:latin typeface="Calibri" panose="020F0502020204030204" pitchFamily="34" charset="0"/>
              </a:rPr>
              <a:t>675</a:t>
            </a:r>
          </a:p>
          <a:p>
            <a:pPr algn="ctr" defTabSz="685800">
              <a:defRPr/>
            </a:pPr>
            <a:r>
              <a:rPr lang="en-US" altLang="en-US" sz="900">
                <a:solidFill>
                  <a:srgbClr val="000000"/>
                </a:solidFill>
                <a:latin typeface="Calibri" panose="020F0502020204030204" pitchFamily="34" charset="0"/>
              </a:rPr>
              <a:t>275</a:t>
            </a:r>
          </a:p>
        </p:txBody>
      </p:sp>
      <p:sp>
        <p:nvSpPr>
          <p:cNvPr id="67" name="Rectangle 317">
            <a:extLst>
              <a:ext uri="{FF2B5EF4-FFF2-40B4-BE49-F238E27FC236}">
                <a16:creationId xmlns:a16="http://schemas.microsoft.com/office/drawing/2014/main" id="{6851084A-A834-44F7-95E7-45B89A1D83DF}"/>
              </a:ext>
            </a:extLst>
          </p:cNvPr>
          <p:cNvSpPr>
            <a:spLocks noChangeArrowheads="1"/>
          </p:cNvSpPr>
          <p:nvPr/>
        </p:nvSpPr>
        <p:spPr bwMode="auto">
          <a:xfrm>
            <a:off x="2521327" y="4031892"/>
            <a:ext cx="17953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ctr" defTabSz="685800">
              <a:defRPr/>
            </a:pPr>
            <a:r>
              <a:rPr lang="en-US" altLang="en-US" sz="900">
                <a:solidFill>
                  <a:srgbClr val="000000"/>
                </a:solidFill>
                <a:latin typeface="Calibri" panose="020F0502020204030204" pitchFamily="34" charset="0"/>
              </a:rPr>
              <a:t>506</a:t>
            </a:r>
          </a:p>
          <a:p>
            <a:pPr algn="ctr" defTabSz="685800">
              <a:defRPr/>
            </a:pPr>
            <a:r>
              <a:rPr lang="en-US" altLang="en-US" sz="900">
                <a:solidFill>
                  <a:srgbClr val="000000"/>
                </a:solidFill>
                <a:latin typeface="Calibri" panose="020F0502020204030204" pitchFamily="34" charset="0"/>
              </a:rPr>
              <a:t>180</a:t>
            </a:r>
          </a:p>
        </p:txBody>
      </p:sp>
      <p:sp>
        <p:nvSpPr>
          <p:cNvPr id="68" name="Rectangle 317">
            <a:extLst>
              <a:ext uri="{FF2B5EF4-FFF2-40B4-BE49-F238E27FC236}">
                <a16:creationId xmlns:a16="http://schemas.microsoft.com/office/drawing/2014/main" id="{0D115533-CC08-474C-B0A6-1920B94147DD}"/>
              </a:ext>
            </a:extLst>
          </p:cNvPr>
          <p:cNvSpPr>
            <a:spLocks noChangeArrowheads="1"/>
          </p:cNvSpPr>
          <p:nvPr/>
        </p:nvSpPr>
        <p:spPr bwMode="auto">
          <a:xfrm>
            <a:off x="2896199" y="4029927"/>
            <a:ext cx="175491"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ctr" defTabSz="685800">
              <a:defRPr/>
            </a:pPr>
            <a:r>
              <a:rPr lang="en-US" altLang="en-US" sz="900">
                <a:solidFill>
                  <a:srgbClr val="000000"/>
                </a:solidFill>
                <a:latin typeface="Calibri" panose="020F0502020204030204" pitchFamily="34" charset="0"/>
              </a:rPr>
              <a:t>377</a:t>
            </a:r>
          </a:p>
          <a:p>
            <a:pPr algn="ctr" defTabSz="685800">
              <a:defRPr/>
            </a:pPr>
            <a:r>
              <a:rPr lang="en-US" altLang="en-US" sz="900">
                <a:solidFill>
                  <a:srgbClr val="000000"/>
                </a:solidFill>
                <a:latin typeface="Calibri" panose="020F0502020204030204" pitchFamily="34" charset="0"/>
              </a:rPr>
              <a:t>117</a:t>
            </a:r>
          </a:p>
        </p:txBody>
      </p:sp>
      <p:sp>
        <p:nvSpPr>
          <p:cNvPr id="69" name="Rectangle 317">
            <a:extLst>
              <a:ext uri="{FF2B5EF4-FFF2-40B4-BE49-F238E27FC236}">
                <a16:creationId xmlns:a16="http://schemas.microsoft.com/office/drawing/2014/main" id="{6E288895-475C-4B50-B43A-586C74E1EC89}"/>
              </a:ext>
            </a:extLst>
          </p:cNvPr>
          <p:cNvSpPr>
            <a:spLocks noChangeArrowheads="1"/>
          </p:cNvSpPr>
          <p:nvPr/>
        </p:nvSpPr>
        <p:spPr bwMode="auto">
          <a:xfrm>
            <a:off x="3253630" y="4032503"/>
            <a:ext cx="17953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ctr" defTabSz="685800">
              <a:defRPr/>
            </a:pPr>
            <a:r>
              <a:rPr lang="en-US" altLang="en-US" sz="900">
                <a:solidFill>
                  <a:srgbClr val="000000"/>
                </a:solidFill>
                <a:latin typeface="Calibri" panose="020F0502020204030204" pitchFamily="34" charset="0"/>
              </a:rPr>
              <a:t>262</a:t>
            </a:r>
          </a:p>
          <a:p>
            <a:pPr algn="ctr" defTabSz="685800">
              <a:defRPr/>
            </a:pPr>
            <a:r>
              <a:rPr lang="en-US" altLang="en-US" sz="900">
                <a:solidFill>
                  <a:srgbClr val="000000"/>
                </a:solidFill>
                <a:latin typeface="Calibri" panose="020F0502020204030204" pitchFamily="34" charset="0"/>
              </a:rPr>
              <a:t>75</a:t>
            </a:r>
          </a:p>
        </p:txBody>
      </p:sp>
      <p:sp>
        <p:nvSpPr>
          <p:cNvPr id="70" name="Rectangle 317">
            <a:extLst>
              <a:ext uri="{FF2B5EF4-FFF2-40B4-BE49-F238E27FC236}">
                <a16:creationId xmlns:a16="http://schemas.microsoft.com/office/drawing/2014/main" id="{9A437464-96E8-456F-ACE8-660EF9AFD291}"/>
              </a:ext>
            </a:extLst>
          </p:cNvPr>
          <p:cNvSpPr>
            <a:spLocks noChangeArrowheads="1"/>
          </p:cNvSpPr>
          <p:nvPr/>
        </p:nvSpPr>
        <p:spPr bwMode="auto">
          <a:xfrm>
            <a:off x="3593632" y="4026487"/>
            <a:ext cx="175491"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ctr" defTabSz="685800">
              <a:defRPr/>
            </a:pPr>
            <a:r>
              <a:rPr lang="en-US" altLang="en-US" sz="900">
                <a:solidFill>
                  <a:srgbClr val="000000"/>
                </a:solidFill>
                <a:latin typeface="Calibri" panose="020F0502020204030204" pitchFamily="34" charset="0"/>
              </a:rPr>
              <a:t>189</a:t>
            </a:r>
          </a:p>
          <a:p>
            <a:pPr algn="ctr" defTabSz="685800">
              <a:defRPr/>
            </a:pPr>
            <a:r>
              <a:rPr lang="en-US" altLang="en-US" sz="900">
                <a:solidFill>
                  <a:srgbClr val="000000"/>
                </a:solidFill>
                <a:latin typeface="Calibri" panose="020F0502020204030204" pitchFamily="34" charset="0"/>
              </a:rPr>
              <a:t>50</a:t>
            </a:r>
          </a:p>
        </p:txBody>
      </p:sp>
      <p:sp>
        <p:nvSpPr>
          <p:cNvPr id="71" name="Rectangle 317">
            <a:extLst>
              <a:ext uri="{FF2B5EF4-FFF2-40B4-BE49-F238E27FC236}">
                <a16:creationId xmlns:a16="http://schemas.microsoft.com/office/drawing/2014/main" id="{2875DB26-5668-4B8D-AEBA-51892818FFE8}"/>
              </a:ext>
            </a:extLst>
          </p:cNvPr>
          <p:cNvSpPr>
            <a:spLocks noChangeArrowheads="1"/>
          </p:cNvSpPr>
          <p:nvPr/>
        </p:nvSpPr>
        <p:spPr bwMode="auto">
          <a:xfrm>
            <a:off x="3966481" y="4024522"/>
            <a:ext cx="175491"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ctr" defTabSz="685800">
              <a:defRPr/>
            </a:pPr>
            <a:r>
              <a:rPr lang="en-US" altLang="en-US" sz="900">
                <a:solidFill>
                  <a:srgbClr val="000000"/>
                </a:solidFill>
                <a:latin typeface="Calibri" panose="020F0502020204030204" pitchFamily="34" charset="0"/>
              </a:rPr>
              <a:t>116</a:t>
            </a:r>
          </a:p>
          <a:p>
            <a:pPr algn="ctr" defTabSz="685800">
              <a:defRPr/>
            </a:pPr>
            <a:r>
              <a:rPr lang="en-US" altLang="en-US" sz="900">
                <a:solidFill>
                  <a:srgbClr val="000000"/>
                </a:solidFill>
                <a:latin typeface="Calibri" panose="020F0502020204030204" pitchFamily="34" charset="0"/>
              </a:rPr>
              <a:t>29</a:t>
            </a:r>
          </a:p>
        </p:txBody>
      </p:sp>
      <p:sp>
        <p:nvSpPr>
          <p:cNvPr id="72" name="Rectangle 317">
            <a:extLst>
              <a:ext uri="{FF2B5EF4-FFF2-40B4-BE49-F238E27FC236}">
                <a16:creationId xmlns:a16="http://schemas.microsoft.com/office/drawing/2014/main" id="{C7A080B6-4FDA-4CFD-A8AF-95EEAF8ED372}"/>
              </a:ext>
            </a:extLst>
          </p:cNvPr>
          <p:cNvSpPr>
            <a:spLocks noChangeArrowheads="1"/>
          </p:cNvSpPr>
          <p:nvPr/>
        </p:nvSpPr>
        <p:spPr bwMode="auto">
          <a:xfrm>
            <a:off x="4348773" y="4027098"/>
            <a:ext cx="12981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ctr" defTabSz="685800">
              <a:defRPr/>
            </a:pPr>
            <a:r>
              <a:rPr lang="en-US" altLang="en-US" sz="900">
                <a:solidFill>
                  <a:srgbClr val="000000"/>
                </a:solidFill>
                <a:latin typeface="Calibri" panose="020F0502020204030204" pitchFamily="34" charset="0"/>
              </a:rPr>
              <a:t>68</a:t>
            </a:r>
          </a:p>
          <a:p>
            <a:pPr algn="ctr" defTabSz="685800">
              <a:defRPr/>
            </a:pPr>
            <a:r>
              <a:rPr lang="en-US" altLang="en-US" sz="900">
                <a:solidFill>
                  <a:srgbClr val="000000"/>
                </a:solidFill>
                <a:latin typeface="Calibri" panose="020F0502020204030204" pitchFamily="34" charset="0"/>
              </a:rPr>
              <a:t>12</a:t>
            </a:r>
          </a:p>
        </p:txBody>
      </p:sp>
      <p:sp>
        <p:nvSpPr>
          <p:cNvPr id="73" name="Rectangle 317">
            <a:extLst>
              <a:ext uri="{FF2B5EF4-FFF2-40B4-BE49-F238E27FC236}">
                <a16:creationId xmlns:a16="http://schemas.microsoft.com/office/drawing/2014/main" id="{DDACA421-7117-4A81-9717-AE0B46BF20EF}"/>
              </a:ext>
            </a:extLst>
          </p:cNvPr>
          <p:cNvSpPr>
            <a:spLocks noChangeArrowheads="1"/>
          </p:cNvSpPr>
          <p:nvPr/>
        </p:nvSpPr>
        <p:spPr bwMode="auto">
          <a:xfrm>
            <a:off x="4710436" y="4028002"/>
            <a:ext cx="11699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ctr" defTabSz="685800">
              <a:defRPr/>
            </a:pPr>
            <a:r>
              <a:rPr lang="en-US" altLang="en-US" sz="900">
                <a:solidFill>
                  <a:srgbClr val="000000"/>
                </a:solidFill>
                <a:latin typeface="Calibri" panose="020F0502020204030204" pitchFamily="34" charset="0"/>
              </a:rPr>
              <a:t>37</a:t>
            </a:r>
          </a:p>
          <a:p>
            <a:pPr algn="ctr" defTabSz="685800">
              <a:defRPr/>
            </a:pPr>
            <a:r>
              <a:rPr lang="en-US" altLang="en-US" sz="900">
                <a:solidFill>
                  <a:srgbClr val="000000"/>
                </a:solidFill>
                <a:latin typeface="Calibri" panose="020F0502020204030204" pitchFamily="34" charset="0"/>
              </a:rPr>
              <a:t>4</a:t>
            </a:r>
          </a:p>
        </p:txBody>
      </p:sp>
      <p:sp>
        <p:nvSpPr>
          <p:cNvPr id="74" name="Rectangle 317">
            <a:extLst>
              <a:ext uri="{FF2B5EF4-FFF2-40B4-BE49-F238E27FC236}">
                <a16:creationId xmlns:a16="http://schemas.microsoft.com/office/drawing/2014/main" id="{C4CD793F-A26E-493F-BF55-4C3A16E6CE65}"/>
              </a:ext>
            </a:extLst>
          </p:cNvPr>
          <p:cNvSpPr>
            <a:spLocks noChangeArrowheads="1"/>
          </p:cNvSpPr>
          <p:nvPr/>
        </p:nvSpPr>
        <p:spPr bwMode="auto">
          <a:xfrm>
            <a:off x="5083283" y="4026038"/>
            <a:ext cx="11699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ctr" defTabSz="685800">
              <a:defRPr/>
            </a:pPr>
            <a:r>
              <a:rPr lang="en-US" altLang="en-US" sz="900">
                <a:solidFill>
                  <a:srgbClr val="000000"/>
                </a:solidFill>
                <a:latin typeface="Calibri" panose="020F0502020204030204" pitchFamily="34" charset="0"/>
              </a:rPr>
              <a:t>18</a:t>
            </a:r>
          </a:p>
          <a:p>
            <a:pPr algn="ctr" defTabSz="685800">
              <a:defRPr/>
            </a:pPr>
            <a:r>
              <a:rPr lang="en-US" altLang="en-US" sz="900">
                <a:solidFill>
                  <a:srgbClr val="000000"/>
                </a:solidFill>
                <a:latin typeface="Calibri" panose="020F0502020204030204" pitchFamily="34" charset="0"/>
              </a:rPr>
              <a:t>0</a:t>
            </a:r>
          </a:p>
        </p:txBody>
      </p:sp>
      <p:sp>
        <p:nvSpPr>
          <p:cNvPr id="75" name="Rectangle 317">
            <a:extLst>
              <a:ext uri="{FF2B5EF4-FFF2-40B4-BE49-F238E27FC236}">
                <a16:creationId xmlns:a16="http://schemas.microsoft.com/office/drawing/2014/main" id="{C6264CC8-E511-4938-B7B4-176FE5CA47A7}"/>
              </a:ext>
            </a:extLst>
          </p:cNvPr>
          <p:cNvSpPr>
            <a:spLocks noChangeArrowheads="1"/>
          </p:cNvSpPr>
          <p:nvPr/>
        </p:nvSpPr>
        <p:spPr bwMode="auto">
          <a:xfrm>
            <a:off x="5469173" y="4028613"/>
            <a:ext cx="6412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ctr" defTabSz="685800">
              <a:defRPr/>
            </a:pPr>
            <a:r>
              <a:rPr lang="en-US" altLang="en-US" sz="900">
                <a:solidFill>
                  <a:srgbClr val="000000"/>
                </a:solidFill>
                <a:latin typeface="Calibri" panose="020F0502020204030204" pitchFamily="34" charset="0"/>
              </a:rPr>
              <a:t>2</a:t>
            </a:r>
          </a:p>
          <a:p>
            <a:pPr algn="ctr" defTabSz="685800">
              <a:defRPr/>
            </a:pPr>
            <a:r>
              <a:rPr lang="en-US" altLang="en-US" sz="900">
                <a:solidFill>
                  <a:srgbClr val="000000"/>
                </a:solidFill>
                <a:latin typeface="Calibri" panose="020F0502020204030204" pitchFamily="34" charset="0"/>
              </a:rPr>
              <a:t>0</a:t>
            </a:r>
          </a:p>
        </p:txBody>
      </p:sp>
      <p:sp>
        <p:nvSpPr>
          <p:cNvPr id="76" name="Rectangle 317">
            <a:extLst>
              <a:ext uri="{FF2B5EF4-FFF2-40B4-BE49-F238E27FC236}">
                <a16:creationId xmlns:a16="http://schemas.microsoft.com/office/drawing/2014/main" id="{D0ADA324-69C1-4BFE-B1E6-A977653C03A6}"/>
              </a:ext>
            </a:extLst>
          </p:cNvPr>
          <p:cNvSpPr>
            <a:spLocks noChangeArrowheads="1"/>
          </p:cNvSpPr>
          <p:nvPr/>
        </p:nvSpPr>
        <p:spPr bwMode="auto">
          <a:xfrm>
            <a:off x="5771054" y="4029927"/>
            <a:ext cx="6412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ctr" defTabSz="685800">
              <a:defRPr/>
            </a:pPr>
            <a:r>
              <a:rPr lang="en-US" altLang="en-US" sz="900">
                <a:solidFill>
                  <a:srgbClr val="000000"/>
                </a:solidFill>
                <a:latin typeface="Calibri" panose="020F0502020204030204" pitchFamily="34" charset="0"/>
              </a:rPr>
              <a:t>0</a:t>
            </a:r>
          </a:p>
          <a:p>
            <a:pPr algn="ctr" defTabSz="685800">
              <a:defRPr/>
            </a:pPr>
            <a:r>
              <a:rPr lang="en-US" altLang="en-US" sz="900">
                <a:solidFill>
                  <a:srgbClr val="000000"/>
                </a:solidFill>
                <a:latin typeface="Calibri" panose="020F0502020204030204" pitchFamily="34" charset="0"/>
              </a:rPr>
              <a:t>0</a:t>
            </a:r>
          </a:p>
        </p:txBody>
      </p:sp>
      <p:sp>
        <p:nvSpPr>
          <p:cNvPr id="77" name="TextBox 13">
            <a:extLst>
              <a:ext uri="{FF2B5EF4-FFF2-40B4-BE49-F238E27FC236}">
                <a16:creationId xmlns:a16="http://schemas.microsoft.com/office/drawing/2014/main" id="{D85E7E0B-050F-4738-862B-478E2C6216D7}"/>
              </a:ext>
            </a:extLst>
          </p:cNvPr>
          <p:cNvSpPr txBox="1">
            <a:spLocks noChangeArrowheads="1"/>
          </p:cNvSpPr>
          <p:nvPr/>
        </p:nvSpPr>
        <p:spPr bwMode="auto">
          <a:xfrm>
            <a:off x="7037957" y="776554"/>
            <a:ext cx="1404340" cy="13619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8580" tIns="34290" rIns="68580" bIns="34290">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defTabSz="685800" fontAlgn="auto">
              <a:spcBef>
                <a:spcPts val="0"/>
              </a:spcBef>
              <a:spcAft>
                <a:spcPts val="0"/>
              </a:spcAft>
              <a:defRPr/>
            </a:pPr>
            <a:r>
              <a:rPr lang="en-US" altLang="en-US" sz="1400" b="1">
                <a:solidFill>
                  <a:srgbClr val="000000"/>
                </a:solidFill>
              </a:rPr>
              <a:t>Median Metastasis-Free Survival, Mos (95% CI) </a:t>
            </a:r>
            <a:br>
              <a:rPr lang="en-US" altLang="en-US" sz="1400" b="1">
                <a:solidFill>
                  <a:srgbClr val="000000"/>
                </a:solidFill>
              </a:rPr>
            </a:br>
            <a:r>
              <a:rPr lang="en-US" altLang="en-US" sz="1400">
                <a:solidFill>
                  <a:srgbClr val="000000"/>
                </a:solidFill>
              </a:rPr>
              <a:t>40.4 (34.3-NR)</a:t>
            </a:r>
          </a:p>
          <a:p>
            <a:pPr algn="ctr" defTabSz="685800" fontAlgn="auto">
              <a:spcBef>
                <a:spcPts val="0"/>
              </a:spcBef>
              <a:spcAft>
                <a:spcPts val="0"/>
              </a:spcAft>
              <a:defRPr/>
            </a:pPr>
            <a:r>
              <a:rPr lang="en-US" altLang="en-US" sz="1400">
                <a:solidFill>
                  <a:srgbClr val="000000"/>
                </a:solidFill>
              </a:rPr>
              <a:t>18.4 (15.5-2.3)</a:t>
            </a:r>
          </a:p>
        </p:txBody>
      </p:sp>
      <p:sp>
        <p:nvSpPr>
          <p:cNvPr id="78" name="TextBox 19">
            <a:extLst>
              <a:ext uri="{FF2B5EF4-FFF2-40B4-BE49-F238E27FC236}">
                <a16:creationId xmlns:a16="http://schemas.microsoft.com/office/drawing/2014/main" id="{23FB4176-B554-4596-833D-ED92985891EE}"/>
              </a:ext>
            </a:extLst>
          </p:cNvPr>
          <p:cNvSpPr txBox="1">
            <a:spLocks noChangeArrowheads="1"/>
          </p:cNvSpPr>
          <p:nvPr/>
        </p:nvSpPr>
        <p:spPr bwMode="auto">
          <a:xfrm>
            <a:off x="4922884" y="3086678"/>
            <a:ext cx="1156703" cy="241504"/>
          </a:xfrm>
          <a:prstGeom prst="rect">
            <a:avLst/>
          </a:prstGeom>
          <a:noFill/>
          <a:ln>
            <a:noFill/>
          </a:ln>
        </p:spPr>
        <p:txBody>
          <a:bodyPr lIns="68580" tIns="34290" rIns="68580" bIns="34290"/>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lvl="0">
              <a:defRPr/>
            </a:pPr>
            <a:r>
              <a:rPr lang="en-US" altLang="en-US" sz="1400">
                <a:solidFill>
                  <a:srgbClr val="000000"/>
                </a:solidFill>
              </a:rPr>
              <a:t>Pbo + ADT</a:t>
            </a:r>
          </a:p>
        </p:txBody>
      </p:sp>
      <p:sp>
        <p:nvSpPr>
          <p:cNvPr id="79" name="Freeform: Shape 78">
            <a:extLst>
              <a:ext uri="{FF2B5EF4-FFF2-40B4-BE49-F238E27FC236}">
                <a16:creationId xmlns:a16="http://schemas.microsoft.com/office/drawing/2014/main" id="{DC96A97E-D5FA-45EA-B372-0C60EB8F1A85}"/>
              </a:ext>
            </a:extLst>
          </p:cNvPr>
          <p:cNvSpPr/>
          <p:nvPr/>
        </p:nvSpPr>
        <p:spPr bwMode="auto">
          <a:xfrm>
            <a:off x="1551911" y="1029652"/>
            <a:ext cx="4011930" cy="1330921"/>
          </a:xfrm>
          <a:custGeom>
            <a:avLst/>
            <a:gdLst>
              <a:gd name="connsiteX0" fmla="*/ 0 w 5349240"/>
              <a:gd name="connsiteY0" fmla="*/ 0 h 1772920"/>
              <a:gd name="connsiteX1" fmla="*/ 152400 w 5349240"/>
              <a:gd name="connsiteY1" fmla="*/ 0 h 1772920"/>
              <a:gd name="connsiteX2" fmla="*/ 152400 w 5349240"/>
              <a:gd name="connsiteY2" fmla="*/ 30480 h 1772920"/>
              <a:gd name="connsiteX3" fmla="*/ 431800 w 5349240"/>
              <a:gd name="connsiteY3" fmla="*/ 30480 h 1772920"/>
              <a:gd name="connsiteX4" fmla="*/ 431800 w 5349240"/>
              <a:gd name="connsiteY4" fmla="*/ 91440 h 1772920"/>
              <a:gd name="connsiteX5" fmla="*/ 487680 w 5349240"/>
              <a:gd name="connsiteY5" fmla="*/ 91440 h 1772920"/>
              <a:gd name="connsiteX6" fmla="*/ 487680 w 5349240"/>
              <a:gd name="connsiteY6" fmla="*/ 132080 h 1772920"/>
              <a:gd name="connsiteX7" fmla="*/ 599440 w 5349240"/>
              <a:gd name="connsiteY7" fmla="*/ 132080 h 1772920"/>
              <a:gd name="connsiteX8" fmla="*/ 599440 w 5349240"/>
              <a:gd name="connsiteY8" fmla="*/ 147320 h 1772920"/>
              <a:gd name="connsiteX9" fmla="*/ 853440 w 5349240"/>
              <a:gd name="connsiteY9" fmla="*/ 147320 h 1772920"/>
              <a:gd name="connsiteX10" fmla="*/ 853440 w 5349240"/>
              <a:gd name="connsiteY10" fmla="*/ 203200 h 1772920"/>
              <a:gd name="connsiteX11" fmla="*/ 909320 w 5349240"/>
              <a:gd name="connsiteY11" fmla="*/ 203200 h 1772920"/>
              <a:gd name="connsiteX12" fmla="*/ 909320 w 5349240"/>
              <a:gd name="connsiteY12" fmla="*/ 238760 h 1772920"/>
              <a:gd name="connsiteX13" fmla="*/ 1036320 w 5349240"/>
              <a:gd name="connsiteY13" fmla="*/ 238760 h 1772920"/>
              <a:gd name="connsiteX14" fmla="*/ 1036320 w 5349240"/>
              <a:gd name="connsiteY14" fmla="*/ 264160 h 1772920"/>
              <a:gd name="connsiteX15" fmla="*/ 1209040 w 5349240"/>
              <a:gd name="connsiteY15" fmla="*/ 264160 h 1772920"/>
              <a:gd name="connsiteX16" fmla="*/ 1209040 w 5349240"/>
              <a:gd name="connsiteY16" fmla="*/ 304800 h 1772920"/>
              <a:gd name="connsiteX17" fmla="*/ 1310640 w 5349240"/>
              <a:gd name="connsiteY17" fmla="*/ 304800 h 1772920"/>
              <a:gd name="connsiteX18" fmla="*/ 1310640 w 5349240"/>
              <a:gd name="connsiteY18" fmla="*/ 386080 h 1772920"/>
              <a:gd name="connsiteX19" fmla="*/ 1351280 w 5349240"/>
              <a:gd name="connsiteY19" fmla="*/ 386080 h 1772920"/>
              <a:gd name="connsiteX20" fmla="*/ 1351280 w 5349240"/>
              <a:gd name="connsiteY20" fmla="*/ 386080 h 1772920"/>
              <a:gd name="connsiteX21" fmla="*/ 1391920 w 5349240"/>
              <a:gd name="connsiteY21" fmla="*/ 426720 h 1772920"/>
              <a:gd name="connsiteX22" fmla="*/ 1412240 w 5349240"/>
              <a:gd name="connsiteY22" fmla="*/ 447040 h 1772920"/>
              <a:gd name="connsiteX23" fmla="*/ 1762760 w 5349240"/>
              <a:gd name="connsiteY23" fmla="*/ 447040 h 1772920"/>
              <a:gd name="connsiteX24" fmla="*/ 1762760 w 5349240"/>
              <a:gd name="connsiteY24" fmla="*/ 502920 h 1772920"/>
              <a:gd name="connsiteX25" fmla="*/ 1783080 w 5349240"/>
              <a:gd name="connsiteY25" fmla="*/ 502920 h 1772920"/>
              <a:gd name="connsiteX26" fmla="*/ 1783080 w 5349240"/>
              <a:gd name="connsiteY26" fmla="*/ 558800 h 1772920"/>
              <a:gd name="connsiteX27" fmla="*/ 1783080 w 5349240"/>
              <a:gd name="connsiteY27" fmla="*/ 558800 h 1772920"/>
              <a:gd name="connsiteX28" fmla="*/ 1803400 w 5349240"/>
              <a:gd name="connsiteY28" fmla="*/ 579120 h 1772920"/>
              <a:gd name="connsiteX29" fmla="*/ 1981200 w 5349240"/>
              <a:gd name="connsiteY29" fmla="*/ 579120 h 1772920"/>
              <a:gd name="connsiteX30" fmla="*/ 1981200 w 5349240"/>
              <a:gd name="connsiteY30" fmla="*/ 599440 h 1772920"/>
              <a:gd name="connsiteX31" fmla="*/ 2138680 w 5349240"/>
              <a:gd name="connsiteY31" fmla="*/ 599440 h 1772920"/>
              <a:gd name="connsiteX32" fmla="*/ 2199640 w 5349240"/>
              <a:gd name="connsiteY32" fmla="*/ 599440 h 1772920"/>
              <a:gd name="connsiteX33" fmla="*/ 2199640 w 5349240"/>
              <a:gd name="connsiteY33" fmla="*/ 640080 h 1772920"/>
              <a:gd name="connsiteX34" fmla="*/ 2235200 w 5349240"/>
              <a:gd name="connsiteY34" fmla="*/ 640080 h 1772920"/>
              <a:gd name="connsiteX35" fmla="*/ 2235200 w 5349240"/>
              <a:gd name="connsiteY35" fmla="*/ 670560 h 1772920"/>
              <a:gd name="connsiteX36" fmla="*/ 2316480 w 5349240"/>
              <a:gd name="connsiteY36" fmla="*/ 670560 h 1772920"/>
              <a:gd name="connsiteX37" fmla="*/ 2316480 w 5349240"/>
              <a:gd name="connsiteY37" fmla="*/ 706120 h 1772920"/>
              <a:gd name="connsiteX38" fmla="*/ 2509520 w 5349240"/>
              <a:gd name="connsiteY38" fmla="*/ 706120 h 1772920"/>
              <a:gd name="connsiteX39" fmla="*/ 2509520 w 5349240"/>
              <a:gd name="connsiteY39" fmla="*/ 726440 h 1772920"/>
              <a:gd name="connsiteX40" fmla="*/ 2641600 w 5349240"/>
              <a:gd name="connsiteY40" fmla="*/ 726440 h 1772920"/>
              <a:gd name="connsiteX41" fmla="*/ 2641600 w 5349240"/>
              <a:gd name="connsiteY41" fmla="*/ 762000 h 1772920"/>
              <a:gd name="connsiteX42" fmla="*/ 2641600 w 5349240"/>
              <a:gd name="connsiteY42" fmla="*/ 762000 h 1772920"/>
              <a:gd name="connsiteX43" fmla="*/ 2692400 w 5349240"/>
              <a:gd name="connsiteY43" fmla="*/ 812800 h 1772920"/>
              <a:gd name="connsiteX44" fmla="*/ 2748280 w 5349240"/>
              <a:gd name="connsiteY44" fmla="*/ 812800 h 1772920"/>
              <a:gd name="connsiteX45" fmla="*/ 2748280 w 5349240"/>
              <a:gd name="connsiteY45" fmla="*/ 858520 h 1772920"/>
              <a:gd name="connsiteX46" fmla="*/ 2748280 w 5349240"/>
              <a:gd name="connsiteY46" fmla="*/ 858520 h 1772920"/>
              <a:gd name="connsiteX47" fmla="*/ 2783840 w 5349240"/>
              <a:gd name="connsiteY47" fmla="*/ 894080 h 1772920"/>
              <a:gd name="connsiteX48" fmla="*/ 3114040 w 5349240"/>
              <a:gd name="connsiteY48" fmla="*/ 894080 h 1772920"/>
              <a:gd name="connsiteX49" fmla="*/ 3114040 w 5349240"/>
              <a:gd name="connsiteY49" fmla="*/ 944880 h 1772920"/>
              <a:gd name="connsiteX50" fmla="*/ 3134360 w 5349240"/>
              <a:gd name="connsiteY50" fmla="*/ 944880 h 1772920"/>
              <a:gd name="connsiteX51" fmla="*/ 3134360 w 5349240"/>
              <a:gd name="connsiteY51" fmla="*/ 985520 h 1772920"/>
              <a:gd name="connsiteX52" fmla="*/ 3530600 w 5349240"/>
              <a:gd name="connsiteY52" fmla="*/ 985520 h 1772920"/>
              <a:gd name="connsiteX53" fmla="*/ 3530600 w 5349240"/>
              <a:gd name="connsiteY53" fmla="*/ 1051560 h 1772920"/>
              <a:gd name="connsiteX54" fmla="*/ 3591560 w 5349240"/>
              <a:gd name="connsiteY54" fmla="*/ 1051560 h 1772920"/>
              <a:gd name="connsiteX55" fmla="*/ 3591560 w 5349240"/>
              <a:gd name="connsiteY55" fmla="*/ 1102360 h 1772920"/>
              <a:gd name="connsiteX56" fmla="*/ 3693160 w 5349240"/>
              <a:gd name="connsiteY56" fmla="*/ 1102360 h 1772920"/>
              <a:gd name="connsiteX57" fmla="*/ 3693160 w 5349240"/>
              <a:gd name="connsiteY57" fmla="*/ 1148080 h 1772920"/>
              <a:gd name="connsiteX58" fmla="*/ 3957320 w 5349240"/>
              <a:gd name="connsiteY58" fmla="*/ 1148080 h 1772920"/>
              <a:gd name="connsiteX59" fmla="*/ 3957320 w 5349240"/>
              <a:gd name="connsiteY59" fmla="*/ 1219200 h 1772920"/>
              <a:gd name="connsiteX60" fmla="*/ 4028440 w 5349240"/>
              <a:gd name="connsiteY60" fmla="*/ 1219200 h 1772920"/>
              <a:gd name="connsiteX61" fmla="*/ 4028440 w 5349240"/>
              <a:gd name="connsiteY61" fmla="*/ 1320800 h 1772920"/>
              <a:gd name="connsiteX62" fmla="*/ 4150360 w 5349240"/>
              <a:gd name="connsiteY62" fmla="*/ 1320800 h 1772920"/>
              <a:gd name="connsiteX63" fmla="*/ 4150360 w 5349240"/>
              <a:gd name="connsiteY63" fmla="*/ 1366520 h 1772920"/>
              <a:gd name="connsiteX64" fmla="*/ 4318000 w 5349240"/>
              <a:gd name="connsiteY64" fmla="*/ 1366520 h 1772920"/>
              <a:gd name="connsiteX65" fmla="*/ 4318000 w 5349240"/>
              <a:gd name="connsiteY65" fmla="*/ 1417320 h 1772920"/>
              <a:gd name="connsiteX66" fmla="*/ 4892040 w 5349240"/>
              <a:gd name="connsiteY66" fmla="*/ 1417320 h 1772920"/>
              <a:gd name="connsiteX67" fmla="*/ 4892040 w 5349240"/>
              <a:gd name="connsiteY67" fmla="*/ 1772920 h 1772920"/>
              <a:gd name="connsiteX68" fmla="*/ 5349240 w 5349240"/>
              <a:gd name="connsiteY68" fmla="*/ 1772920 h 177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349240" h="1772920">
                <a:moveTo>
                  <a:pt x="0" y="0"/>
                </a:moveTo>
                <a:lnTo>
                  <a:pt x="152400" y="0"/>
                </a:lnTo>
                <a:lnTo>
                  <a:pt x="152400" y="30480"/>
                </a:lnTo>
                <a:lnTo>
                  <a:pt x="431800" y="30480"/>
                </a:lnTo>
                <a:lnTo>
                  <a:pt x="431800" y="91440"/>
                </a:lnTo>
                <a:lnTo>
                  <a:pt x="487680" y="91440"/>
                </a:lnTo>
                <a:lnTo>
                  <a:pt x="487680" y="132080"/>
                </a:lnTo>
                <a:lnTo>
                  <a:pt x="599440" y="132080"/>
                </a:lnTo>
                <a:lnTo>
                  <a:pt x="599440" y="147320"/>
                </a:lnTo>
                <a:lnTo>
                  <a:pt x="853440" y="147320"/>
                </a:lnTo>
                <a:lnTo>
                  <a:pt x="853440" y="203200"/>
                </a:lnTo>
                <a:lnTo>
                  <a:pt x="909320" y="203200"/>
                </a:lnTo>
                <a:lnTo>
                  <a:pt x="909320" y="238760"/>
                </a:lnTo>
                <a:lnTo>
                  <a:pt x="1036320" y="238760"/>
                </a:lnTo>
                <a:lnTo>
                  <a:pt x="1036320" y="264160"/>
                </a:lnTo>
                <a:lnTo>
                  <a:pt x="1209040" y="264160"/>
                </a:lnTo>
                <a:lnTo>
                  <a:pt x="1209040" y="304800"/>
                </a:lnTo>
                <a:lnTo>
                  <a:pt x="1310640" y="304800"/>
                </a:lnTo>
                <a:lnTo>
                  <a:pt x="1310640" y="386080"/>
                </a:lnTo>
                <a:lnTo>
                  <a:pt x="1351280" y="386080"/>
                </a:lnTo>
                <a:lnTo>
                  <a:pt x="1351280" y="386080"/>
                </a:lnTo>
                <a:lnTo>
                  <a:pt x="1391920" y="426720"/>
                </a:lnTo>
                <a:lnTo>
                  <a:pt x="1412240" y="447040"/>
                </a:lnTo>
                <a:lnTo>
                  <a:pt x="1762760" y="447040"/>
                </a:lnTo>
                <a:lnTo>
                  <a:pt x="1762760" y="502920"/>
                </a:lnTo>
                <a:lnTo>
                  <a:pt x="1783080" y="502920"/>
                </a:lnTo>
                <a:lnTo>
                  <a:pt x="1783080" y="558800"/>
                </a:lnTo>
                <a:lnTo>
                  <a:pt x="1783080" y="558800"/>
                </a:lnTo>
                <a:lnTo>
                  <a:pt x="1803400" y="579120"/>
                </a:lnTo>
                <a:lnTo>
                  <a:pt x="1981200" y="579120"/>
                </a:lnTo>
                <a:lnTo>
                  <a:pt x="1981200" y="599440"/>
                </a:lnTo>
                <a:lnTo>
                  <a:pt x="2138680" y="599440"/>
                </a:lnTo>
                <a:lnTo>
                  <a:pt x="2199640" y="599440"/>
                </a:lnTo>
                <a:lnTo>
                  <a:pt x="2199640" y="640080"/>
                </a:lnTo>
                <a:lnTo>
                  <a:pt x="2235200" y="640080"/>
                </a:lnTo>
                <a:lnTo>
                  <a:pt x="2235200" y="670560"/>
                </a:lnTo>
                <a:lnTo>
                  <a:pt x="2316480" y="670560"/>
                </a:lnTo>
                <a:lnTo>
                  <a:pt x="2316480" y="706120"/>
                </a:lnTo>
                <a:lnTo>
                  <a:pt x="2509520" y="706120"/>
                </a:lnTo>
                <a:lnTo>
                  <a:pt x="2509520" y="726440"/>
                </a:lnTo>
                <a:lnTo>
                  <a:pt x="2641600" y="726440"/>
                </a:lnTo>
                <a:lnTo>
                  <a:pt x="2641600" y="762000"/>
                </a:lnTo>
                <a:lnTo>
                  <a:pt x="2641600" y="762000"/>
                </a:lnTo>
                <a:lnTo>
                  <a:pt x="2692400" y="812800"/>
                </a:lnTo>
                <a:lnTo>
                  <a:pt x="2748280" y="812800"/>
                </a:lnTo>
                <a:lnTo>
                  <a:pt x="2748280" y="858520"/>
                </a:lnTo>
                <a:lnTo>
                  <a:pt x="2748280" y="858520"/>
                </a:lnTo>
                <a:lnTo>
                  <a:pt x="2783840" y="894080"/>
                </a:lnTo>
                <a:lnTo>
                  <a:pt x="3114040" y="894080"/>
                </a:lnTo>
                <a:lnTo>
                  <a:pt x="3114040" y="944880"/>
                </a:lnTo>
                <a:lnTo>
                  <a:pt x="3134360" y="944880"/>
                </a:lnTo>
                <a:lnTo>
                  <a:pt x="3134360" y="985520"/>
                </a:lnTo>
                <a:lnTo>
                  <a:pt x="3530600" y="985520"/>
                </a:lnTo>
                <a:lnTo>
                  <a:pt x="3530600" y="1051560"/>
                </a:lnTo>
                <a:lnTo>
                  <a:pt x="3591560" y="1051560"/>
                </a:lnTo>
                <a:lnTo>
                  <a:pt x="3591560" y="1102360"/>
                </a:lnTo>
                <a:lnTo>
                  <a:pt x="3693160" y="1102360"/>
                </a:lnTo>
                <a:lnTo>
                  <a:pt x="3693160" y="1148080"/>
                </a:lnTo>
                <a:lnTo>
                  <a:pt x="3957320" y="1148080"/>
                </a:lnTo>
                <a:lnTo>
                  <a:pt x="3957320" y="1219200"/>
                </a:lnTo>
                <a:lnTo>
                  <a:pt x="4028440" y="1219200"/>
                </a:lnTo>
                <a:lnTo>
                  <a:pt x="4028440" y="1320800"/>
                </a:lnTo>
                <a:lnTo>
                  <a:pt x="4150360" y="1320800"/>
                </a:lnTo>
                <a:lnTo>
                  <a:pt x="4150360" y="1366520"/>
                </a:lnTo>
                <a:lnTo>
                  <a:pt x="4318000" y="1366520"/>
                </a:lnTo>
                <a:lnTo>
                  <a:pt x="4318000" y="1417320"/>
                </a:lnTo>
                <a:lnTo>
                  <a:pt x="4892040" y="1417320"/>
                </a:lnTo>
                <a:lnTo>
                  <a:pt x="4892040" y="1772920"/>
                </a:lnTo>
                <a:lnTo>
                  <a:pt x="5349240" y="1772920"/>
                </a:lnTo>
              </a:path>
            </a:pathLst>
          </a:custGeom>
          <a:noFill/>
          <a:ln w="28575">
            <a:solidFill>
              <a:schemeClr val="accent1"/>
            </a:solidFill>
            <a:miter lim="800000"/>
            <a:headEnd/>
            <a:tailEnd/>
          </a:ln>
        </p:spPr>
        <p:txBody>
          <a:bodyPr lIns="68580" tIns="34290" rIns="68580" bIns="34290" rtlCol="0" anchor="ctr"/>
          <a:lstStyle/>
          <a:p>
            <a:pPr algn="ctr"/>
            <a:endParaRPr lang="en-US" sz="1400"/>
          </a:p>
        </p:txBody>
      </p:sp>
      <p:sp>
        <p:nvSpPr>
          <p:cNvPr id="80" name="Freeform: Shape 79">
            <a:extLst>
              <a:ext uri="{FF2B5EF4-FFF2-40B4-BE49-F238E27FC236}">
                <a16:creationId xmlns:a16="http://schemas.microsoft.com/office/drawing/2014/main" id="{4696AB44-857A-480F-829C-81991CF9D5A2}"/>
              </a:ext>
            </a:extLst>
          </p:cNvPr>
          <p:cNvSpPr/>
          <p:nvPr/>
        </p:nvSpPr>
        <p:spPr bwMode="auto">
          <a:xfrm>
            <a:off x="1544291" y="1086856"/>
            <a:ext cx="773430" cy="541521"/>
          </a:xfrm>
          <a:custGeom>
            <a:avLst/>
            <a:gdLst>
              <a:gd name="connsiteX0" fmla="*/ 0 w 1031240"/>
              <a:gd name="connsiteY0" fmla="*/ 0 h 721360"/>
              <a:gd name="connsiteX1" fmla="*/ 177800 w 1031240"/>
              <a:gd name="connsiteY1" fmla="*/ 0 h 721360"/>
              <a:gd name="connsiteX2" fmla="*/ 177800 w 1031240"/>
              <a:gd name="connsiteY2" fmla="*/ 20320 h 721360"/>
              <a:gd name="connsiteX3" fmla="*/ 391160 w 1031240"/>
              <a:gd name="connsiteY3" fmla="*/ 20320 h 721360"/>
              <a:gd name="connsiteX4" fmla="*/ 391160 w 1031240"/>
              <a:gd name="connsiteY4" fmla="*/ 45720 h 721360"/>
              <a:gd name="connsiteX5" fmla="*/ 467360 w 1031240"/>
              <a:gd name="connsiteY5" fmla="*/ 45720 h 721360"/>
              <a:gd name="connsiteX6" fmla="*/ 467360 w 1031240"/>
              <a:gd name="connsiteY6" fmla="*/ 365760 h 721360"/>
              <a:gd name="connsiteX7" fmla="*/ 528320 w 1031240"/>
              <a:gd name="connsiteY7" fmla="*/ 365760 h 721360"/>
              <a:gd name="connsiteX8" fmla="*/ 528320 w 1031240"/>
              <a:gd name="connsiteY8" fmla="*/ 401320 h 721360"/>
              <a:gd name="connsiteX9" fmla="*/ 731520 w 1031240"/>
              <a:gd name="connsiteY9" fmla="*/ 401320 h 721360"/>
              <a:gd name="connsiteX10" fmla="*/ 731520 w 1031240"/>
              <a:gd name="connsiteY10" fmla="*/ 431800 h 721360"/>
              <a:gd name="connsiteX11" fmla="*/ 858520 w 1031240"/>
              <a:gd name="connsiteY11" fmla="*/ 431800 h 721360"/>
              <a:gd name="connsiteX12" fmla="*/ 858520 w 1031240"/>
              <a:gd name="connsiteY12" fmla="*/ 462280 h 721360"/>
              <a:gd name="connsiteX13" fmla="*/ 889000 w 1031240"/>
              <a:gd name="connsiteY13" fmla="*/ 462280 h 721360"/>
              <a:gd name="connsiteX14" fmla="*/ 889000 w 1031240"/>
              <a:gd name="connsiteY14" fmla="*/ 584200 h 721360"/>
              <a:gd name="connsiteX15" fmla="*/ 914400 w 1031240"/>
              <a:gd name="connsiteY15" fmla="*/ 584200 h 721360"/>
              <a:gd name="connsiteX16" fmla="*/ 914400 w 1031240"/>
              <a:gd name="connsiteY16" fmla="*/ 721360 h 721360"/>
              <a:gd name="connsiteX17" fmla="*/ 1031240 w 1031240"/>
              <a:gd name="connsiteY17" fmla="*/ 721360 h 7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1240" h="721360">
                <a:moveTo>
                  <a:pt x="0" y="0"/>
                </a:moveTo>
                <a:lnTo>
                  <a:pt x="177800" y="0"/>
                </a:lnTo>
                <a:lnTo>
                  <a:pt x="177800" y="20320"/>
                </a:lnTo>
                <a:lnTo>
                  <a:pt x="391160" y="20320"/>
                </a:lnTo>
                <a:lnTo>
                  <a:pt x="391160" y="45720"/>
                </a:lnTo>
                <a:lnTo>
                  <a:pt x="467360" y="45720"/>
                </a:lnTo>
                <a:lnTo>
                  <a:pt x="467360" y="365760"/>
                </a:lnTo>
                <a:lnTo>
                  <a:pt x="528320" y="365760"/>
                </a:lnTo>
                <a:lnTo>
                  <a:pt x="528320" y="401320"/>
                </a:lnTo>
                <a:lnTo>
                  <a:pt x="731520" y="401320"/>
                </a:lnTo>
                <a:lnTo>
                  <a:pt x="731520" y="431800"/>
                </a:lnTo>
                <a:lnTo>
                  <a:pt x="858520" y="431800"/>
                </a:lnTo>
                <a:lnTo>
                  <a:pt x="858520" y="462280"/>
                </a:lnTo>
                <a:lnTo>
                  <a:pt x="889000" y="462280"/>
                </a:lnTo>
                <a:lnTo>
                  <a:pt x="889000" y="584200"/>
                </a:lnTo>
                <a:lnTo>
                  <a:pt x="914400" y="584200"/>
                </a:lnTo>
                <a:lnTo>
                  <a:pt x="914400" y="721360"/>
                </a:lnTo>
                <a:lnTo>
                  <a:pt x="1031240" y="721360"/>
                </a:lnTo>
              </a:path>
            </a:pathLst>
          </a:custGeom>
          <a:noFill/>
          <a:ln w="28575">
            <a:solidFill>
              <a:srgbClr val="FF0000"/>
            </a:solidFill>
            <a:miter lim="800000"/>
            <a:headEnd/>
            <a:tailEnd/>
          </a:ln>
        </p:spPr>
        <p:txBody>
          <a:bodyPr lIns="68580" tIns="34290" rIns="68580" bIns="34290" rtlCol="0" anchor="ctr"/>
          <a:lstStyle/>
          <a:p>
            <a:pPr algn="ctr"/>
            <a:endParaRPr lang="en-US" sz="1400"/>
          </a:p>
        </p:txBody>
      </p:sp>
      <p:sp>
        <p:nvSpPr>
          <p:cNvPr id="81" name="Freeform: Shape 80">
            <a:extLst>
              <a:ext uri="{FF2B5EF4-FFF2-40B4-BE49-F238E27FC236}">
                <a16:creationId xmlns:a16="http://schemas.microsoft.com/office/drawing/2014/main" id="{FA53C53D-5FFF-4386-9672-AAB4F4BD485D}"/>
              </a:ext>
            </a:extLst>
          </p:cNvPr>
          <p:cNvSpPr/>
          <p:nvPr/>
        </p:nvSpPr>
        <p:spPr bwMode="auto">
          <a:xfrm>
            <a:off x="2291053" y="1647443"/>
            <a:ext cx="2583179" cy="1853375"/>
          </a:xfrm>
          <a:custGeom>
            <a:avLst/>
            <a:gdLst>
              <a:gd name="connsiteX0" fmla="*/ 0 w 3429000"/>
              <a:gd name="connsiteY0" fmla="*/ 0 h 2468880"/>
              <a:gd name="connsiteX1" fmla="*/ 162560 w 3429000"/>
              <a:gd name="connsiteY1" fmla="*/ 0 h 2468880"/>
              <a:gd name="connsiteX2" fmla="*/ 162560 w 3429000"/>
              <a:gd name="connsiteY2" fmla="*/ 35560 h 2468880"/>
              <a:gd name="connsiteX3" fmla="*/ 335280 w 3429000"/>
              <a:gd name="connsiteY3" fmla="*/ 35560 h 2468880"/>
              <a:gd name="connsiteX4" fmla="*/ 335280 w 3429000"/>
              <a:gd name="connsiteY4" fmla="*/ 233680 h 2468880"/>
              <a:gd name="connsiteX5" fmla="*/ 421640 w 3429000"/>
              <a:gd name="connsiteY5" fmla="*/ 233680 h 2468880"/>
              <a:gd name="connsiteX6" fmla="*/ 421640 w 3429000"/>
              <a:gd name="connsiteY6" fmla="*/ 284480 h 2468880"/>
              <a:gd name="connsiteX7" fmla="*/ 508000 w 3429000"/>
              <a:gd name="connsiteY7" fmla="*/ 284480 h 2468880"/>
              <a:gd name="connsiteX8" fmla="*/ 508000 w 3429000"/>
              <a:gd name="connsiteY8" fmla="*/ 304800 h 2468880"/>
              <a:gd name="connsiteX9" fmla="*/ 670560 w 3429000"/>
              <a:gd name="connsiteY9" fmla="*/ 304800 h 2468880"/>
              <a:gd name="connsiteX10" fmla="*/ 670560 w 3429000"/>
              <a:gd name="connsiteY10" fmla="*/ 320040 h 2468880"/>
              <a:gd name="connsiteX11" fmla="*/ 777240 w 3429000"/>
              <a:gd name="connsiteY11" fmla="*/ 320040 h 2468880"/>
              <a:gd name="connsiteX12" fmla="*/ 777240 w 3429000"/>
              <a:gd name="connsiteY12" fmla="*/ 401320 h 2468880"/>
              <a:gd name="connsiteX13" fmla="*/ 792480 w 3429000"/>
              <a:gd name="connsiteY13" fmla="*/ 401320 h 2468880"/>
              <a:gd name="connsiteX14" fmla="*/ 792480 w 3429000"/>
              <a:gd name="connsiteY14" fmla="*/ 548640 h 2468880"/>
              <a:gd name="connsiteX15" fmla="*/ 919480 w 3429000"/>
              <a:gd name="connsiteY15" fmla="*/ 548640 h 2468880"/>
              <a:gd name="connsiteX16" fmla="*/ 919480 w 3429000"/>
              <a:gd name="connsiteY16" fmla="*/ 568960 h 2468880"/>
              <a:gd name="connsiteX17" fmla="*/ 1082040 w 3429000"/>
              <a:gd name="connsiteY17" fmla="*/ 568960 h 2468880"/>
              <a:gd name="connsiteX18" fmla="*/ 1082040 w 3429000"/>
              <a:gd name="connsiteY18" fmla="*/ 594360 h 2468880"/>
              <a:gd name="connsiteX19" fmla="*/ 1224280 w 3429000"/>
              <a:gd name="connsiteY19" fmla="*/ 594360 h 2468880"/>
              <a:gd name="connsiteX20" fmla="*/ 1224280 w 3429000"/>
              <a:gd name="connsiteY20" fmla="*/ 721360 h 2468880"/>
              <a:gd name="connsiteX21" fmla="*/ 1259840 w 3429000"/>
              <a:gd name="connsiteY21" fmla="*/ 721360 h 2468880"/>
              <a:gd name="connsiteX22" fmla="*/ 1259840 w 3429000"/>
              <a:gd name="connsiteY22" fmla="*/ 777240 h 2468880"/>
              <a:gd name="connsiteX23" fmla="*/ 1330960 w 3429000"/>
              <a:gd name="connsiteY23" fmla="*/ 777240 h 2468880"/>
              <a:gd name="connsiteX24" fmla="*/ 1330960 w 3429000"/>
              <a:gd name="connsiteY24" fmla="*/ 833120 h 2468880"/>
              <a:gd name="connsiteX25" fmla="*/ 1645920 w 3429000"/>
              <a:gd name="connsiteY25" fmla="*/ 833120 h 2468880"/>
              <a:gd name="connsiteX26" fmla="*/ 1645920 w 3429000"/>
              <a:gd name="connsiteY26" fmla="*/ 899160 h 2468880"/>
              <a:gd name="connsiteX27" fmla="*/ 1696720 w 3429000"/>
              <a:gd name="connsiteY27" fmla="*/ 899160 h 2468880"/>
              <a:gd name="connsiteX28" fmla="*/ 1696720 w 3429000"/>
              <a:gd name="connsiteY28" fmla="*/ 990600 h 2468880"/>
              <a:gd name="connsiteX29" fmla="*/ 1737360 w 3429000"/>
              <a:gd name="connsiteY29" fmla="*/ 990600 h 2468880"/>
              <a:gd name="connsiteX30" fmla="*/ 1737360 w 3429000"/>
              <a:gd name="connsiteY30" fmla="*/ 1051560 h 2468880"/>
              <a:gd name="connsiteX31" fmla="*/ 2103120 w 3429000"/>
              <a:gd name="connsiteY31" fmla="*/ 1051560 h 2468880"/>
              <a:gd name="connsiteX32" fmla="*/ 2103120 w 3429000"/>
              <a:gd name="connsiteY32" fmla="*/ 1107440 h 2468880"/>
              <a:gd name="connsiteX33" fmla="*/ 2540000 w 3429000"/>
              <a:gd name="connsiteY33" fmla="*/ 1107440 h 2468880"/>
              <a:gd name="connsiteX34" fmla="*/ 2540000 w 3429000"/>
              <a:gd name="connsiteY34" fmla="*/ 1178560 h 2468880"/>
              <a:gd name="connsiteX35" fmla="*/ 2590800 w 3429000"/>
              <a:gd name="connsiteY35" fmla="*/ 1178560 h 2468880"/>
              <a:gd name="connsiteX36" fmla="*/ 2590800 w 3429000"/>
              <a:gd name="connsiteY36" fmla="*/ 1224280 h 2468880"/>
              <a:gd name="connsiteX37" fmla="*/ 2727960 w 3429000"/>
              <a:gd name="connsiteY37" fmla="*/ 1224280 h 2468880"/>
              <a:gd name="connsiteX38" fmla="*/ 2727960 w 3429000"/>
              <a:gd name="connsiteY38" fmla="*/ 1330960 h 2468880"/>
              <a:gd name="connsiteX39" fmla="*/ 2966720 w 3429000"/>
              <a:gd name="connsiteY39" fmla="*/ 1330960 h 2468880"/>
              <a:gd name="connsiteX40" fmla="*/ 2966720 w 3429000"/>
              <a:gd name="connsiteY40" fmla="*/ 1427480 h 2468880"/>
              <a:gd name="connsiteX41" fmla="*/ 3007360 w 3429000"/>
              <a:gd name="connsiteY41" fmla="*/ 1427480 h 2468880"/>
              <a:gd name="connsiteX42" fmla="*/ 3007360 w 3429000"/>
              <a:gd name="connsiteY42" fmla="*/ 1559560 h 2468880"/>
              <a:gd name="connsiteX43" fmla="*/ 3429000 w 3429000"/>
              <a:gd name="connsiteY43" fmla="*/ 1559560 h 2468880"/>
              <a:gd name="connsiteX44" fmla="*/ 3429000 w 3429000"/>
              <a:gd name="connsiteY44" fmla="*/ 2468880 h 246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429000" h="2468880">
                <a:moveTo>
                  <a:pt x="0" y="0"/>
                </a:moveTo>
                <a:lnTo>
                  <a:pt x="162560" y="0"/>
                </a:lnTo>
                <a:lnTo>
                  <a:pt x="162560" y="35560"/>
                </a:lnTo>
                <a:lnTo>
                  <a:pt x="335280" y="35560"/>
                </a:lnTo>
                <a:lnTo>
                  <a:pt x="335280" y="233680"/>
                </a:lnTo>
                <a:lnTo>
                  <a:pt x="421640" y="233680"/>
                </a:lnTo>
                <a:lnTo>
                  <a:pt x="421640" y="284480"/>
                </a:lnTo>
                <a:lnTo>
                  <a:pt x="508000" y="284480"/>
                </a:lnTo>
                <a:lnTo>
                  <a:pt x="508000" y="304800"/>
                </a:lnTo>
                <a:lnTo>
                  <a:pt x="670560" y="304800"/>
                </a:lnTo>
                <a:lnTo>
                  <a:pt x="670560" y="320040"/>
                </a:lnTo>
                <a:lnTo>
                  <a:pt x="777240" y="320040"/>
                </a:lnTo>
                <a:lnTo>
                  <a:pt x="777240" y="401320"/>
                </a:lnTo>
                <a:lnTo>
                  <a:pt x="792480" y="401320"/>
                </a:lnTo>
                <a:lnTo>
                  <a:pt x="792480" y="548640"/>
                </a:lnTo>
                <a:lnTo>
                  <a:pt x="919480" y="548640"/>
                </a:lnTo>
                <a:lnTo>
                  <a:pt x="919480" y="568960"/>
                </a:lnTo>
                <a:lnTo>
                  <a:pt x="1082040" y="568960"/>
                </a:lnTo>
                <a:lnTo>
                  <a:pt x="1082040" y="594360"/>
                </a:lnTo>
                <a:lnTo>
                  <a:pt x="1224280" y="594360"/>
                </a:lnTo>
                <a:lnTo>
                  <a:pt x="1224280" y="721360"/>
                </a:lnTo>
                <a:lnTo>
                  <a:pt x="1259840" y="721360"/>
                </a:lnTo>
                <a:lnTo>
                  <a:pt x="1259840" y="777240"/>
                </a:lnTo>
                <a:lnTo>
                  <a:pt x="1330960" y="777240"/>
                </a:lnTo>
                <a:lnTo>
                  <a:pt x="1330960" y="833120"/>
                </a:lnTo>
                <a:lnTo>
                  <a:pt x="1645920" y="833120"/>
                </a:lnTo>
                <a:lnTo>
                  <a:pt x="1645920" y="899160"/>
                </a:lnTo>
                <a:lnTo>
                  <a:pt x="1696720" y="899160"/>
                </a:lnTo>
                <a:lnTo>
                  <a:pt x="1696720" y="990600"/>
                </a:lnTo>
                <a:lnTo>
                  <a:pt x="1737360" y="990600"/>
                </a:lnTo>
                <a:lnTo>
                  <a:pt x="1737360" y="1051560"/>
                </a:lnTo>
                <a:lnTo>
                  <a:pt x="2103120" y="1051560"/>
                </a:lnTo>
                <a:lnTo>
                  <a:pt x="2103120" y="1107440"/>
                </a:lnTo>
                <a:lnTo>
                  <a:pt x="2540000" y="1107440"/>
                </a:lnTo>
                <a:lnTo>
                  <a:pt x="2540000" y="1178560"/>
                </a:lnTo>
                <a:lnTo>
                  <a:pt x="2590800" y="1178560"/>
                </a:lnTo>
                <a:lnTo>
                  <a:pt x="2590800" y="1224280"/>
                </a:lnTo>
                <a:lnTo>
                  <a:pt x="2727960" y="1224280"/>
                </a:lnTo>
                <a:lnTo>
                  <a:pt x="2727960" y="1330960"/>
                </a:lnTo>
                <a:lnTo>
                  <a:pt x="2966720" y="1330960"/>
                </a:lnTo>
                <a:lnTo>
                  <a:pt x="2966720" y="1427480"/>
                </a:lnTo>
                <a:lnTo>
                  <a:pt x="3007360" y="1427480"/>
                </a:lnTo>
                <a:lnTo>
                  <a:pt x="3007360" y="1559560"/>
                </a:lnTo>
                <a:lnTo>
                  <a:pt x="3429000" y="1559560"/>
                </a:lnTo>
                <a:lnTo>
                  <a:pt x="3429000" y="2468880"/>
                </a:lnTo>
              </a:path>
            </a:pathLst>
          </a:custGeom>
          <a:noFill/>
          <a:ln w="28575">
            <a:solidFill>
              <a:srgbClr val="FF0000"/>
            </a:solidFill>
            <a:miter lim="800000"/>
            <a:headEnd/>
            <a:tailEnd/>
          </a:ln>
        </p:spPr>
        <p:txBody>
          <a:bodyPr lIns="68580" tIns="34290" rIns="68580" bIns="34290" rtlCol="0" anchor="ctr"/>
          <a:lstStyle/>
          <a:p>
            <a:pPr algn="ctr"/>
            <a:endParaRPr lang="en-US" sz="1400"/>
          </a:p>
        </p:txBody>
      </p:sp>
      <p:sp>
        <p:nvSpPr>
          <p:cNvPr id="82" name="Oval 81">
            <a:extLst>
              <a:ext uri="{FF2B5EF4-FFF2-40B4-BE49-F238E27FC236}">
                <a16:creationId xmlns:a16="http://schemas.microsoft.com/office/drawing/2014/main" id="{777958E9-E333-4A8E-BCA0-A03C79CF6462}"/>
              </a:ext>
            </a:extLst>
          </p:cNvPr>
          <p:cNvSpPr/>
          <p:nvPr/>
        </p:nvSpPr>
        <p:spPr bwMode="auto">
          <a:xfrm>
            <a:off x="1523545" y="995674"/>
            <a:ext cx="70713" cy="70778"/>
          </a:xfrm>
          <a:prstGeom prst="ellipse">
            <a:avLst/>
          </a:prstGeom>
          <a:solidFill>
            <a:schemeClr val="accent1"/>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83" name="Oval 82">
            <a:extLst>
              <a:ext uri="{FF2B5EF4-FFF2-40B4-BE49-F238E27FC236}">
                <a16:creationId xmlns:a16="http://schemas.microsoft.com/office/drawing/2014/main" id="{1B978E3C-3CC6-40FA-9C44-B8098E9E41D3}"/>
              </a:ext>
            </a:extLst>
          </p:cNvPr>
          <p:cNvSpPr/>
          <p:nvPr/>
        </p:nvSpPr>
        <p:spPr bwMode="auto">
          <a:xfrm>
            <a:off x="1820683" y="1027264"/>
            <a:ext cx="70713" cy="70778"/>
          </a:xfrm>
          <a:prstGeom prst="ellipse">
            <a:avLst/>
          </a:prstGeom>
          <a:solidFill>
            <a:srgbClr val="4597A0"/>
          </a:solidFill>
          <a:ln w="0">
            <a:solidFill>
              <a:srgbClr val="4597A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84" name="Oval 83">
            <a:extLst>
              <a:ext uri="{FF2B5EF4-FFF2-40B4-BE49-F238E27FC236}">
                <a16:creationId xmlns:a16="http://schemas.microsoft.com/office/drawing/2014/main" id="{A26A5AFB-A41C-4022-BF5D-A2DC5416CBDE}"/>
              </a:ext>
            </a:extLst>
          </p:cNvPr>
          <p:cNvSpPr/>
          <p:nvPr/>
        </p:nvSpPr>
        <p:spPr bwMode="auto">
          <a:xfrm>
            <a:off x="1860295" y="1051468"/>
            <a:ext cx="70713" cy="70778"/>
          </a:xfrm>
          <a:prstGeom prst="ellipse">
            <a:avLst/>
          </a:prstGeom>
          <a:solidFill>
            <a:srgbClr val="4597A0"/>
          </a:solidFill>
          <a:ln w="0">
            <a:solidFill>
              <a:srgbClr val="4597A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85" name="Oval 84">
            <a:extLst>
              <a:ext uri="{FF2B5EF4-FFF2-40B4-BE49-F238E27FC236}">
                <a16:creationId xmlns:a16="http://schemas.microsoft.com/office/drawing/2014/main" id="{AA3B7F7D-E79F-42A7-A122-D47A0FDE6319}"/>
              </a:ext>
            </a:extLst>
          </p:cNvPr>
          <p:cNvSpPr/>
          <p:nvPr/>
        </p:nvSpPr>
        <p:spPr bwMode="auto">
          <a:xfrm>
            <a:off x="1908667" y="1093377"/>
            <a:ext cx="70713" cy="70778"/>
          </a:xfrm>
          <a:prstGeom prst="ellipse">
            <a:avLst/>
          </a:prstGeom>
          <a:solidFill>
            <a:srgbClr val="4597A0"/>
          </a:solidFill>
          <a:ln w="0">
            <a:solidFill>
              <a:srgbClr val="4597A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86" name="Oval 85">
            <a:extLst>
              <a:ext uri="{FF2B5EF4-FFF2-40B4-BE49-F238E27FC236}">
                <a16:creationId xmlns:a16="http://schemas.microsoft.com/office/drawing/2014/main" id="{D5DC2052-A4D5-4D91-B239-CB177E23A947}"/>
              </a:ext>
            </a:extLst>
          </p:cNvPr>
          <p:cNvSpPr/>
          <p:nvPr/>
        </p:nvSpPr>
        <p:spPr bwMode="auto">
          <a:xfrm>
            <a:off x="2033317" y="1102109"/>
            <a:ext cx="70713" cy="70778"/>
          </a:xfrm>
          <a:prstGeom prst="ellipse">
            <a:avLst/>
          </a:prstGeom>
          <a:solidFill>
            <a:srgbClr val="4597A0"/>
          </a:solidFill>
          <a:ln w="0">
            <a:solidFill>
              <a:srgbClr val="4597A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87" name="Oval 86">
            <a:extLst>
              <a:ext uri="{FF2B5EF4-FFF2-40B4-BE49-F238E27FC236}">
                <a16:creationId xmlns:a16="http://schemas.microsoft.com/office/drawing/2014/main" id="{10C3C80F-2EE5-4227-8F03-77DAE08BBB7A}"/>
              </a:ext>
            </a:extLst>
          </p:cNvPr>
          <p:cNvSpPr/>
          <p:nvPr/>
        </p:nvSpPr>
        <p:spPr bwMode="auto">
          <a:xfrm>
            <a:off x="2097040" y="1110582"/>
            <a:ext cx="70713" cy="70778"/>
          </a:xfrm>
          <a:prstGeom prst="ellipse">
            <a:avLst/>
          </a:prstGeom>
          <a:solidFill>
            <a:srgbClr val="4597A0"/>
          </a:solidFill>
          <a:ln w="0">
            <a:solidFill>
              <a:srgbClr val="4597A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88" name="Oval 87">
            <a:extLst>
              <a:ext uri="{FF2B5EF4-FFF2-40B4-BE49-F238E27FC236}">
                <a16:creationId xmlns:a16="http://schemas.microsoft.com/office/drawing/2014/main" id="{04E7E0ED-FFA4-4097-B309-7957FF7FBD73}"/>
              </a:ext>
            </a:extLst>
          </p:cNvPr>
          <p:cNvSpPr/>
          <p:nvPr/>
        </p:nvSpPr>
        <p:spPr bwMode="auto">
          <a:xfrm>
            <a:off x="2161897" y="1126058"/>
            <a:ext cx="70713" cy="70778"/>
          </a:xfrm>
          <a:prstGeom prst="ellipse">
            <a:avLst/>
          </a:prstGeom>
          <a:solidFill>
            <a:srgbClr val="4597A0"/>
          </a:solidFill>
          <a:ln w="0">
            <a:solidFill>
              <a:srgbClr val="4597A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89" name="Oval 88">
            <a:extLst>
              <a:ext uri="{FF2B5EF4-FFF2-40B4-BE49-F238E27FC236}">
                <a16:creationId xmlns:a16="http://schemas.microsoft.com/office/drawing/2014/main" id="{558BBB18-7433-4F9A-A0FA-89553965A2A2}"/>
              </a:ext>
            </a:extLst>
          </p:cNvPr>
          <p:cNvSpPr/>
          <p:nvPr/>
        </p:nvSpPr>
        <p:spPr bwMode="auto">
          <a:xfrm>
            <a:off x="2194237" y="1163940"/>
            <a:ext cx="70713" cy="70778"/>
          </a:xfrm>
          <a:prstGeom prst="ellipse">
            <a:avLst/>
          </a:prstGeom>
          <a:solidFill>
            <a:srgbClr val="4597A0"/>
          </a:solidFill>
          <a:ln w="0">
            <a:solidFill>
              <a:srgbClr val="4597A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90" name="Oval 89">
            <a:extLst>
              <a:ext uri="{FF2B5EF4-FFF2-40B4-BE49-F238E27FC236}">
                <a16:creationId xmlns:a16="http://schemas.microsoft.com/office/drawing/2014/main" id="{A44315DF-999A-408C-94F6-97B5B409D502}"/>
              </a:ext>
            </a:extLst>
          </p:cNvPr>
          <p:cNvSpPr/>
          <p:nvPr/>
        </p:nvSpPr>
        <p:spPr bwMode="auto">
          <a:xfrm>
            <a:off x="2238040" y="1183009"/>
            <a:ext cx="70713" cy="70778"/>
          </a:xfrm>
          <a:prstGeom prst="ellipse">
            <a:avLst/>
          </a:prstGeom>
          <a:solidFill>
            <a:schemeClr val="accent1"/>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91" name="Oval 90">
            <a:extLst>
              <a:ext uri="{FF2B5EF4-FFF2-40B4-BE49-F238E27FC236}">
                <a16:creationId xmlns:a16="http://schemas.microsoft.com/office/drawing/2014/main" id="{82B58C37-AD95-488F-920D-F8D19D88208B}"/>
              </a:ext>
            </a:extLst>
          </p:cNvPr>
          <p:cNvSpPr/>
          <p:nvPr/>
        </p:nvSpPr>
        <p:spPr bwMode="auto">
          <a:xfrm>
            <a:off x="2289529" y="1187930"/>
            <a:ext cx="70713" cy="70778"/>
          </a:xfrm>
          <a:prstGeom prst="ellipse">
            <a:avLst/>
          </a:prstGeom>
          <a:solidFill>
            <a:schemeClr val="accent1"/>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92" name="Oval 91">
            <a:extLst>
              <a:ext uri="{FF2B5EF4-FFF2-40B4-BE49-F238E27FC236}">
                <a16:creationId xmlns:a16="http://schemas.microsoft.com/office/drawing/2014/main" id="{23A8FEFB-32C8-429D-B653-C7A378B32A03}"/>
              </a:ext>
            </a:extLst>
          </p:cNvPr>
          <p:cNvSpPr/>
          <p:nvPr/>
        </p:nvSpPr>
        <p:spPr bwMode="auto">
          <a:xfrm>
            <a:off x="2423164" y="1210537"/>
            <a:ext cx="70713" cy="70778"/>
          </a:xfrm>
          <a:prstGeom prst="ellipse">
            <a:avLst/>
          </a:prstGeom>
          <a:solidFill>
            <a:schemeClr val="accent1"/>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93" name="Oval 92">
            <a:extLst>
              <a:ext uri="{FF2B5EF4-FFF2-40B4-BE49-F238E27FC236}">
                <a16:creationId xmlns:a16="http://schemas.microsoft.com/office/drawing/2014/main" id="{CF936E08-4172-4958-A41C-4483A684815B}"/>
              </a:ext>
            </a:extLst>
          </p:cNvPr>
          <p:cNvSpPr/>
          <p:nvPr/>
        </p:nvSpPr>
        <p:spPr bwMode="auto">
          <a:xfrm>
            <a:off x="2471335" y="1218122"/>
            <a:ext cx="70713" cy="70778"/>
          </a:xfrm>
          <a:prstGeom prst="ellipse">
            <a:avLst/>
          </a:prstGeom>
          <a:solidFill>
            <a:schemeClr val="accent1"/>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94" name="Oval 93">
            <a:extLst>
              <a:ext uri="{FF2B5EF4-FFF2-40B4-BE49-F238E27FC236}">
                <a16:creationId xmlns:a16="http://schemas.microsoft.com/office/drawing/2014/main" id="{69EB5BA7-C358-4046-911D-B3188AF1D473}"/>
              </a:ext>
            </a:extLst>
          </p:cNvPr>
          <p:cNvSpPr/>
          <p:nvPr/>
        </p:nvSpPr>
        <p:spPr bwMode="auto">
          <a:xfrm>
            <a:off x="2585635" y="1328713"/>
            <a:ext cx="70713" cy="70778"/>
          </a:xfrm>
          <a:prstGeom prst="ellipse">
            <a:avLst/>
          </a:prstGeom>
          <a:solidFill>
            <a:schemeClr val="accent1"/>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95" name="Oval 94">
            <a:extLst>
              <a:ext uri="{FF2B5EF4-FFF2-40B4-BE49-F238E27FC236}">
                <a16:creationId xmlns:a16="http://schemas.microsoft.com/office/drawing/2014/main" id="{07E22622-FD97-4B87-899B-69CEC4EAE942}"/>
              </a:ext>
            </a:extLst>
          </p:cNvPr>
          <p:cNvSpPr/>
          <p:nvPr/>
        </p:nvSpPr>
        <p:spPr bwMode="auto">
          <a:xfrm>
            <a:off x="2506693" y="1244786"/>
            <a:ext cx="70713" cy="70778"/>
          </a:xfrm>
          <a:prstGeom prst="ellipse">
            <a:avLst/>
          </a:prstGeom>
          <a:solidFill>
            <a:schemeClr val="accent1"/>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96" name="Oval 95">
            <a:extLst>
              <a:ext uri="{FF2B5EF4-FFF2-40B4-BE49-F238E27FC236}">
                <a16:creationId xmlns:a16="http://schemas.microsoft.com/office/drawing/2014/main" id="{7FF2F768-5E22-4017-BBEB-CA62135B6874}"/>
              </a:ext>
            </a:extLst>
          </p:cNvPr>
          <p:cNvSpPr/>
          <p:nvPr/>
        </p:nvSpPr>
        <p:spPr bwMode="auto">
          <a:xfrm>
            <a:off x="2535643" y="1305132"/>
            <a:ext cx="70713" cy="70778"/>
          </a:xfrm>
          <a:prstGeom prst="ellipse">
            <a:avLst/>
          </a:prstGeom>
          <a:solidFill>
            <a:schemeClr val="accent1"/>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97" name="Oval 96">
            <a:extLst>
              <a:ext uri="{FF2B5EF4-FFF2-40B4-BE49-F238E27FC236}">
                <a16:creationId xmlns:a16="http://schemas.microsoft.com/office/drawing/2014/main" id="{EF80AD22-FB54-4682-96B6-7AAE106B3C38}"/>
              </a:ext>
            </a:extLst>
          </p:cNvPr>
          <p:cNvSpPr/>
          <p:nvPr/>
        </p:nvSpPr>
        <p:spPr bwMode="auto">
          <a:xfrm>
            <a:off x="2673307" y="1329111"/>
            <a:ext cx="70713" cy="70778"/>
          </a:xfrm>
          <a:prstGeom prst="ellipse">
            <a:avLst/>
          </a:prstGeom>
          <a:solidFill>
            <a:schemeClr val="accent1"/>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98" name="Oval 97">
            <a:extLst>
              <a:ext uri="{FF2B5EF4-FFF2-40B4-BE49-F238E27FC236}">
                <a16:creationId xmlns:a16="http://schemas.microsoft.com/office/drawing/2014/main" id="{5573A21D-3640-4DE5-A83F-209D94DD1CA8}"/>
              </a:ext>
            </a:extLst>
          </p:cNvPr>
          <p:cNvSpPr/>
          <p:nvPr/>
        </p:nvSpPr>
        <p:spPr bwMode="auto">
          <a:xfrm>
            <a:off x="2771809" y="1328713"/>
            <a:ext cx="70713" cy="70778"/>
          </a:xfrm>
          <a:prstGeom prst="ellipse">
            <a:avLst/>
          </a:prstGeom>
          <a:solidFill>
            <a:schemeClr val="accent1"/>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99" name="Oval 98">
            <a:extLst>
              <a:ext uri="{FF2B5EF4-FFF2-40B4-BE49-F238E27FC236}">
                <a16:creationId xmlns:a16="http://schemas.microsoft.com/office/drawing/2014/main" id="{7D8F35B9-6A7B-46BC-896C-AB10702CEFD2}"/>
              </a:ext>
            </a:extLst>
          </p:cNvPr>
          <p:cNvSpPr/>
          <p:nvPr/>
        </p:nvSpPr>
        <p:spPr bwMode="auto">
          <a:xfrm>
            <a:off x="2824108" y="1330742"/>
            <a:ext cx="70713" cy="70778"/>
          </a:xfrm>
          <a:prstGeom prst="ellipse">
            <a:avLst/>
          </a:prstGeom>
          <a:solidFill>
            <a:schemeClr val="accent1"/>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00" name="Oval 99">
            <a:extLst>
              <a:ext uri="{FF2B5EF4-FFF2-40B4-BE49-F238E27FC236}">
                <a16:creationId xmlns:a16="http://schemas.microsoft.com/office/drawing/2014/main" id="{0CDD51DE-95A1-444D-8EC6-8376762BD39A}"/>
              </a:ext>
            </a:extLst>
          </p:cNvPr>
          <p:cNvSpPr/>
          <p:nvPr/>
        </p:nvSpPr>
        <p:spPr bwMode="auto">
          <a:xfrm>
            <a:off x="2846332" y="1370547"/>
            <a:ext cx="70713" cy="70778"/>
          </a:xfrm>
          <a:prstGeom prst="ellipse">
            <a:avLst/>
          </a:prstGeom>
          <a:solidFill>
            <a:schemeClr val="accent1"/>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01" name="Oval 100">
            <a:extLst>
              <a:ext uri="{FF2B5EF4-FFF2-40B4-BE49-F238E27FC236}">
                <a16:creationId xmlns:a16="http://schemas.microsoft.com/office/drawing/2014/main" id="{A9DFA861-C359-439E-83F6-FA7CB08EC6D6}"/>
              </a:ext>
            </a:extLst>
          </p:cNvPr>
          <p:cNvSpPr/>
          <p:nvPr/>
        </p:nvSpPr>
        <p:spPr bwMode="auto">
          <a:xfrm>
            <a:off x="2883283" y="1415165"/>
            <a:ext cx="70713" cy="70778"/>
          </a:xfrm>
          <a:prstGeom prst="ellipse">
            <a:avLst/>
          </a:prstGeom>
          <a:solidFill>
            <a:schemeClr val="accent1"/>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02" name="Oval 101">
            <a:extLst>
              <a:ext uri="{FF2B5EF4-FFF2-40B4-BE49-F238E27FC236}">
                <a16:creationId xmlns:a16="http://schemas.microsoft.com/office/drawing/2014/main" id="{0AAD20E9-E188-4A84-891C-34AF27CBF048}"/>
              </a:ext>
            </a:extLst>
          </p:cNvPr>
          <p:cNvSpPr/>
          <p:nvPr/>
        </p:nvSpPr>
        <p:spPr bwMode="auto">
          <a:xfrm>
            <a:off x="2927371" y="1428208"/>
            <a:ext cx="70713" cy="70778"/>
          </a:xfrm>
          <a:prstGeom prst="ellipse">
            <a:avLst/>
          </a:prstGeom>
          <a:solidFill>
            <a:schemeClr val="accent1"/>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03" name="Oval 102">
            <a:extLst>
              <a:ext uri="{FF2B5EF4-FFF2-40B4-BE49-F238E27FC236}">
                <a16:creationId xmlns:a16="http://schemas.microsoft.com/office/drawing/2014/main" id="{9977C255-AD44-42E2-A2D9-E30355A2A253}"/>
              </a:ext>
            </a:extLst>
          </p:cNvPr>
          <p:cNvSpPr/>
          <p:nvPr/>
        </p:nvSpPr>
        <p:spPr bwMode="auto">
          <a:xfrm>
            <a:off x="2982364" y="1446114"/>
            <a:ext cx="70713" cy="70778"/>
          </a:xfrm>
          <a:prstGeom prst="ellipse">
            <a:avLst/>
          </a:prstGeom>
          <a:solidFill>
            <a:schemeClr val="accent1"/>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04" name="Oval 103">
            <a:extLst>
              <a:ext uri="{FF2B5EF4-FFF2-40B4-BE49-F238E27FC236}">
                <a16:creationId xmlns:a16="http://schemas.microsoft.com/office/drawing/2014/main" id="{BE6BDFE8-ED2B-4466-BD50-46261CAE889C}"/>
              </a:ext>
            </a:extLst>
          </p:cNvPr>
          <p:cNvSpPr/>
          <p:nvPr/>
        </p:nvSpPr>
        <p:spPr bwMode="auto">
          <a:xfrm>
            <a:off x="3092314" y="1446114"/>
            <a:ext cx="70713" cy="70778"/>
          </a:xfrm>
          <a:prstGeom prst="ellipse">
            <a:avLst/>
          </a:prstGeom>
          <a:solidFill>
            <a:schemeClr val="accent1"/>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05" name="Oval 104">
            <a:extLst>
              <a:ext uri="{FF2B5EF4-FFF2-40B4-BE49-F238E27FC236}">
                <a16:creationId xmlns:a16="http://schemas.microsoft.com/office/drawing/2014/main" id="{EAE1FDAC-6F38-49F9-A32A-7DD4F18F4D16}"/>
              </a:ext>
            </a:extLst>
          </p:cNvPr>
          <p:cNvSpPr/>
          <p:nvPr/>
        </p:nvSpPr>
        <p:spPr bwMode="auto">
          <a:xfrm>
            <a:off x="3142255" y="1453082"/>
            <a:ext cx="70713" cy="70778"/>
          </a:xfrm>
          <a:prstGeom prst="ellipse">
            <a:avLst/>
          </a:prstGeom>
          <a:solidFill>
            <a:schemeClr val="accent1"/>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06" name="Oval 105">
            <a:extLst>
              <a:ext uri="{FF2B5EF4-FFF2-40B4-BE49-F238E27FC236}">
                <a16:creationId xmlns:a16="http://schemas.microsoft.com/office/drawing/2014/main" id="{3D3EFF2A-2FFC-4ED1-86AB-4E1D3E48F6FF}"/>
              </a:ext>
            </a:extLst>
          </p:cNvPr>
          <p:cNvSpPr/>
          <p:nvPr/>
        </p:nvSpPr>
        <p:spPr bwMode="auto">
          <a:xfrm>
            <a:off x="3184408" y="1481504"/>
            <a:ext cx="70713" cy="70778"/>
          </a:xfrm>
          <a:prstGeom prst="ellipse">
            <a:avLst/>
          </a:prstGeom>
          <a:solidFill>
            <a:schemeClr val="accent1"/>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07" name="Oval 106">
            <a:extLst>
              <a:ext uri="{FF2B5EF4-FFF2-40B4-BE49-F238E27FC236}">
                <a16:creationId xmlns:a16="http://schemas.microsoft.com/office/drawing/2014/main" id="{EE5FB5E3-B8C4-4482-9A42-9DE2E4C2FCDF}"/>
              </a:ext>
            </a:extLst>
          </p:cNvPr>
          <p:cNvSpPr/>
          <p:nvPr/>
        </p:nvSpPr>
        <p:spPr bwMode="auto">
          <a:xfrm>
            <a:off x="3218374" y="1502784"/>
            <a:ext cx="70713" cy="70778"/>
          </a:xfrm>
          <a:prstGeom prst="ellipse">
            <a:avLst/>
          </a:prstGeom>
          <a:solidFill>
            <a:schemeClr val="accent1"/>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08" name="Oval 107">
            <a:extLst>
              <a:ext uri="{FF2B5EF4-FFF2-40B4-BE49-F238E27FC236}">
                <a16:creationId xmlns:a16="http://schemas.microsoft.com/office/drawing/2014/main" id="{AE7C00D2-6791-42C3-B0AC-6D5F571115B6}"/>
              </a:ext>
            </a:extLst>
          </p:cNvPr>
          <p:cNvSpPr/>
          <p:nvPr/>
        </p:nvSpPr>
        <p:spPr bwMode="auto">
          <a:xfrm>
            <a:off x="3269257" y="1527848"/>
            <a:ext cx="70713" cy="70778"/>
          </a:xfrm>
          <a:prstGeom prst="ellipse">
            <a:avLst/>
          </a:prstGeom>
          <a:solidFill>
            <a:schemeClr val="accent1"/>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09" name="Oval 108">
            <a:extLst>
              <a:ext uri="{FF2B5EF4-FFF2-40B4-BE49-F238E27FC236}">
                <a16:creationId xmlns:a16="http://schemas.microsoft.com/office/drawing/2014/main" id="{82410797-BF45-4F4A-91A3-589A8153B10F}"/>
              </a:ext>
            </a:extLst>
          </p:cNvPr>
          <p:cNvSpPr/>
          <p:nvPr/>
        </p:nvSpPr>
        <p:spPr bwMode="auto">
          <a:xfrm>
            <a:off x="3383518" y="1530628"/>
            <a:ext cx="70713" cy="70778"/>
          </a:xfrm>
          <a:prstGeom prst="ellipse">
            <a:avLst/>
          </a:prstGeom>
          <a:solidFill>
            <a:schemeClr val="accent1"/>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10" name="Oval 109">
            <a:extLst>
              <a:ext uri="{FF2B5EF4-FFF2-40B4-BE49-F238E27FC236}">
                <a16:creationId xmlns:a16="http://schemas.microsoft.com/office/drawing/2014/main" id="{ECBB7DB3-6299-4678-B563-AB0D1B263CB4}"/>
              </a:ext>
            </a:extLst>
          </p:cNvPr>
          <p:cNvSpPr/>
          <p:nvPr/>
        </p:nvSpPr>
        <p:spPr bwMode="auto">
          <a:xfrm>
            <a:off x="3424282" y="1530899"/>
            <a:ext cx="70713" cy="70778"/>
          </a:xfrm>
          <a:prstGeom prst="ellipse">
            <a:avLst/>
          </a:prstGeom>
          <a:solidFill>
            <a:schemeClr val="accent1"/>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11" name="Oval 110">
            <a:extLst>
              <a:ext uri="{FF2B5EF4-FFF2-40B4-BE49-F238E27FC236}">
                <a16:creationId xmlns:a16="http://schemas.microsoft.com/office/drawing/2014/main" id="{836A39E2-6442-4844-89C3-A6A76866037A}"/>
              </a:ext>
            </a:extLst>
          </p:cNvPr>
          <p:cNvSpPr/>
          <p:nvPr/>
        </p:nvSpPr>
        <p:spPr bwMode="auto">
          <a:xfrm>
            <a:off x="3496591" y="1538932"/>
            <a:ext cx="70713" cy="70778"/>
          </a:xfrm>
          <a:prstGeom prst="ellipse">
            <a:avLst/>
          </a:prstGeom>
          <a:solidFill>
            <a:schemeClr val="accent1"/>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12" name="Oval 111">
            <a:extLst>
              <a:ext uri="{FF2B5EF4-FFF2-40B4-BE49-F238E27FC236}">
                <a16:creationId xmlns:a16="http://schemas.microsoft.com/office/drawing/2014/main" id="{C9EA0A5F-3395-4CF7-8340-A8AFDC741841}"/>
              </a:ext>
            </a:extLst>
          </p:cNvPr>
          <p:cNvSpPr/>
          <p:nvPr/>
        </p:nvSpPr>
        <p:spPr bwMode="auto">
          <a:xfrm>
            <a:off x="3523225" y="1586087"/>
            <a:ext cx="70713" cy="70778"/>
          </a:xfrm>
          <a:prstGeom prst="ellipse">
            <a:avLst/>
          </a:prstGeom>
          <a:solidFill>
            <a:schemeClr val="accent1"/>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13" name="Oval 112">
            <a:extLst>
              <a:ext uri="{FF2B5EF4-FFF2-40B4-BE49-F238E27FC236}">
                <a16:creationId xmlns:a16="http://schemas.microsoft.com/office/drawing/2014/main" id="{F89E80BB-D316-4CC4-9495-A760AAAFD006}"/>
              </a:ext>
            </a:extLst>
          </p:cNvPr>
          <p:cNvSpPr/>
          <p:nvPr/>
        </p:nvSpPr>
        <p:spPr bwMode="auto">
          <a:xfrm>
            <a:off x="3561598" y="1615087"/>
            <a:ext cx="70713" cy="70778"/>
          </a:xfrm>
          <a:prstGeom prst="ellipse">
            <a:avLst/>
          </a:prstGeom>
          <a:solidFill>
            <a:schemeClr val="accent1"/>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14" name="Oval 113">
            <a:extLst>
              <a:ext uri="{FF2B5EF4-FFF2-40B4-BE49-F238E27FC236}">
                <a16:creationId xmlns:a16="http://schemas.microsoft.com/office/drawing/2014/main" id="{A9E25810-DB2C-4987-8583-66CE9A31819F}"/>
              </a:ext>
            </a:extLst>
          </p:cNvPr>
          <p:cNvSpPr/>
          <p:nvPr/>
        </p:nvSpPr>
        <p:spPr bwMode="auto">
          <a:xfrm>
            <a:off x="3611581" y="1660854"/>
            <a:ext cx="70713" cy="70778"/>
          </a:xfrm>
          <a:prstGeom prst="ellipse">
            <a:avLst/>
          </a:prstGeom>
          <a:solidFill>
            <a:schemeClr val="accent1"/>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15" name="Oval 114">
            <a:extLst>
              <a:ext uri="{FF2B5EF4-FFF2-40B4-BE49-F238E27FC236}">
                <a16:creationId xmlns:a16="http://schemas.microsoft.com/office/drawing/2014/main" id="{D90EAF0C-7165-454A-8B6F-596EC4B8DF62}"/>
              </a:ext>
            </a:extLst>
          </p:cNvPr>
          <p:cNvSpPr/>
          <p:nvPr/>
        </p:nvSpPr>
        <p:spPr bwMode="auto">
          <a:xfrm>
            <a:off x="3770953" y="1663537"/>
            <a:ext cx="70713" cy="70778"/>
          </a:xfrm>
          <a:prstGeom prst="ellipse">
            <a:avLst/>
          </a:prstGeom>
          <a:solidFill>
            <a:schemeClr val="accent1"/>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16" name="Oval 115">
            <a:extLst>
              <a:ext uri="{FF2B5EF4-FFF2-40B4-BE49-F238E27FC236}">
                <a16:creationId xmlns:a16="http://schemas.microsoft.com/office/drawing/2014/main" id="{DFD19A1E-855E-4EB3-8BD6-480413BE2D25}"/>
              </a:ext>
            </a:extLst>
          </p:cNvPr>
          <p:cNvSpPr/>
          <p:nvPr/>
        </p:nvSpPr>
        <p:spPr bwMode="auto">
          <a:xfrm>
            <a:off x="3832675" y="1664491"/>
            <a:ext cx="70713" cy="70778"/>
          </a:xfrm>
          <a:prstGeom prst="ellipse">
            <a:avLst/>
          </a:prstGeom>
          <a:solidFill>
            <a:schemeClr val="accent1"/>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17" name="Oval 116">
            <a:extLst>
              <a:ext uri="{FF2B5EF4-FFF2-40B4-BE49-F238E27FC236}">
                <a16:creationId xmlns:a16="http://schemas.microsoft.com/office/drawing/2014/main" id="{B4C5569B-B676-44E0-8E2C-FDEA281E6279}"/>
              </a:ext>
            </a:extLst>
          </p:cNvPr>
          <p:cNvSpPr/>
          <p:nvPr/>
        </p:nvSpPr>
        <p:spPr bwMode="auto">
          <a:xfrm>
            <a:off x="3849925" y="1703193"/>
            <a:ext cx="70713" cy="70778"/>
          </a:xfrm>
          <a:prstGeom prst="ellipse">
            <a:avLst/>
          </a:prstGeom>
          <a:solidFill>
            <a:schemeClr val="accent1"/>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18" name="Oval 117">
            <a:extLst>
              <a:ext uri="{FF2B5EF4-FFF2-40B4-BE49-F238E27FC236}">
                <a16:creationId xmlns:a16="http://schemas.microsoft.com/office/drawing/2014/main" id="{18F0A6FA-6440-4A3D-BFA2-F66F004DC992}"/>
              </a:ext>
            </a:extLst>
          </p:cNvPr>
          <p:cNvSpPr/>
          <p:nvPr/>
        </p:nvSpPr>
        <p:spPr bwMode="auto">
          <a:xfrm>
            <a:off x="3885283" y="1740420"/>
            <a:ext cx="70713" cy="70778"/>
          </a:xfrm>
          <a:prstGeom prst="ellipse">
            <a:avLst/>
          </a:prstGeom>
          <a:solidFill>
            <a:schemeClr val="accent1"/>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19" name="Oval 118">
            <a:extLst>
              <a:ext uri="{FF2B5EF4-FFF2-40B4-BE49-F238E27FC236}">
                <a16:creationId xmlns:a16="http://schemas.microsoft.com/office/drawing/2014/main" id="{8846CC6C-3B05-4C04-9192-7D75D55F49FC}"/>
              </a:ext>
            </a:extLst>
          </p:cNvPr>
          <p:cNvSpPr/>
          <p:nvPr/>
        </p:nvSpPr>
        <p:spPr bwMode="auto">
          <a:xfrm>
            <a:off x="3936004" y="1740420"/>
            <a:ext cx="70713" cy="70778"/>
          </a:xfrm>
          <a:prstGeom prst="ellipse">
            <a:avLst/>
          </a:prstGeom>
          <a:solidFill>
            <a:schemeClr val="accent1"/>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20" name="Oval 119">
            <a:extLst>
              <a:ext uri="{FF2B5EF4-FFF2-40B4-BE49-F238E27FC236}">
                <a16:creationId xmlns:a16="http://schemas.microsoft.com/office/drawing/2014/main" id="{EAF890DB-5621-414B-A288-DF268952B433}"/>
              </a:ext>
            </a:extLst>
          </p:cNvPr>
          <p:cNvSpPr/>
          <p:nvPr/>
        </p:nvSpPr>
        <p:spPr bwMode="auto">
          <a:xfrm>
            <a:off x="4141573" y="1740420"/>
            <a:ext cx="70713" cy="70778"/>
          </a:xfrm>
          <a:prstGeom prst="ellipse">
            <a:avLst/>
          </a:prstGeom>
          <a:solidFill>
            <a:schemeClr val="accent1"/>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21" name="Oval 120">
            <a:extLst>
              <a:ext uri="{FF2B5EF4-FFF2-40B4-BE49-F238E27FC236}">
                <a16:creationId xmlns:a16="http://schemas.microsoft.com/office/drawing/2014/main" id="{6213DFF1-B2D2-439B-ACDE-72806D95ED7C}"/>
              </a:ext>
            </a:extLst>
          </p:cNvPr>
          <p:cNvSpPr/>
          <p:nvPr/>
        </p:nvSpPr>
        <p:spPr bwMode="auto">
          <a:xfrm>
            <a:off x="4171447" y="1782061"/>
            <a:ext cx="70713" cy="70778"/>
          </a:xfrm>
          <a:prstGeom prst="ellipse">
            <a:avLst/>
          </a:prstGeom>
          <a:solidFill>
            <a:schemeClr val="accent1"/>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22" name="Oval 121">
            <a:extLst>
              <a:ext uri="{FF2B5EF4-FFF2-40B4-BE49-F238E27FC236}">
                <a16:creationId xmlns:a16="http://schemas.microsoft.com/office/drawing/2014/main" id="{9CBC6BAE-224A-4859-AB0E-65717ACE0C30}"/>
              </a:ext>
            </a:extLst>
          </p:cNvPr>
          <p:cNvSpPr/>
          <p:nvPr/>
        </p:nvSpPr>
        <p:spPr bwMode="auto">
          <a:xfrm>
            <a:off x="4203262" y="1805813"/>
            <a:ext cx="70713" cy="70778"/>
          </a:xfrm>
          <a:prstGeom prst="ellipse">
            <a:avLst/>
          </a:prstGeom>
          <a:solidFill>
            <a:schemeClr val="accent1"/>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23" name="Oval 122">
            <a:extLst>
              <a:ext uri="{FF2B5EF4-FFF2-40B4-BE49-F238E27FC236}">
                <a16:creationId xmlns:a16="http://schemas.microsoft.com/office/drawing/2014/main" id="{2E4A55E3-06DB-45CC-A526-13410F897DFA}"/>
              </a:ext>
            </a:extLst>
          </p:cNvPr>
          <p:cNvSpPr/>
          <p:nvPr/>
        </p:nvSpPr>
        <p:spPr bwMode="auto">
          <a:xfrm>
            <a:off x="4279288" y="1828529"/>
            <a:ext cx="70713" cy="70778"/>
          </a:xfrm>
          <a:prstGeom prst="ellipse">
            <a:avLst/>
          </a:prstGeom>
          <a:solidFill>
            <a:schemeClr val="accent5">
              <a:lumMod val="50000"/>
            </a:schemeClr>
          </a:solidFill>
          <a:ln w="0">
            <a:solidFill>
              <a:schemeClr val="accent5">
                <a:lumMod val="50000"/>
              </a:schemeClr>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24" name="Oval 123">
            <a:extLst>
              <a:ext uri="{FF2B5EF4-FFF2-40B4-BE49-F238E27FC236}">
                <a16:creationId xmlns:a16="http://schemas.microsoft.com/office/drawing/2014/main" id="{74E36F07-D066-421C-AFF6-017588A44276}"/>
              </a:ext>
            </a:extLst>
          </p:cNvPr>
          <p:cNvSpPr/>
          <p:nvPr/>
        </p:nvSpPr>
        <p:spPr bwMode="auto">
          <a:xfrm>
            <a:off x="4393549" y="1855121"/>
            <a:ext cx="70713" cy="70778"/>
          </a:xfrm>
          <a:prstGeom prst="ellipse">
            <a:avLst/>
          </a:prstGeom>
          <a:solidFill>
            <a:schemeClr val="accent5">
              <a:lumMod val="50000"/>
            </a:schemeClr>
          </a:solidFill>
          <a:ln w="0">
            <a:solidFill>
              <a:schemeClr val="accent5">
                <a:lumMod val="50000"/>
              </a:schemeClr>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25" name="Oval 124">
            <a:extLst>
              <a:ext uri="{FF2B5EF4-FFF2-40B4-BE49-F238E27FC236}">
                <a16:creationId xmlns:a16="http://schemas.microsoft.com/office/drawing/2014/main" id="{DF96ED8A-2073-47A8-87C2-CC1DE4604CD2}"/>
              </a:ext>
            </a:extLst>
          </p:cNvPr>
          <p:cNvSpPr/>
          <p:nvPr/>
        </p:nvSpPr>
        <p:spPr bwMode="auto">
          <a:xfrm>
            <a:off x="4469671" y="1855121"/>
            <a:ext cx="70713" cy="70778"/>
          </a:xfrm>
          <a:prstGeom prst="ellipse">
            <a:avLst/>
          </a:prstGeom>
          <a:solidFill>
            <a:schemeClr val="accent5">
              <a:lumMod val="50000"/>
            </a:schemeClr>
          </a:solidFill>
          <a:ln w="0">
            <a:solidFill>
              <a:schemeClr val="accent5">
                <a:lumMod val="50000"/>
              </a:schemeClr>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26" name="Oval 125">
            <a:extLst>
              <a:ext uri="{FF2B5EF4-FFF2-40B4-BE49-F238E27FC236}">
                <a16:creationId xmlns:a16="http://schemas.microsoft.com/office/drawing/2014/main" id="{44EAF8BD-8F17-41A3-A25F-C833866BA972}"/>
              </a:ext>
            </a:extLst>
          </p:cNvPr>
          <p:cNvSpPr/>
          <p:nvPr/>
        </p:nvSpPr>
        <p:spPr bwMode="auto">
          <a:xfrm>
            <a:off x="4499662" y="1854771"/>
            <a:ext cx="70713" cy="70778"/>
          </a:xfrm>
          <a:prstGeom prst="ellipse">
            <a:avLst/>
          </a:prstGeom>
          <a:solidFill>
            <a:schemeClr val="accent5">
              <a:lumMod val="50000"/>
            </a:schemeClr>
          </a:solidFill>
          <a:ln w="0">
            <a:solidFill>
              <a:schemeClr val="accent5">
                <a:lumMod val="50000"/>
              </a:schemeClr>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27" name="Oval 126">
            <a:extLst>
              <a:ext uri="{FF2B5EF4-FFF2-40B4-BE49-F238E27FC236}">
                <a16:creationId xmlns:a16="http://schemas.microsoft.com/office/drawing/2014/main" id="{DDDBB0B2-8761-4E9B-ABE5-23EA292958E1}"/>
              </a:ext>
            </a:extLst>
          </p:cNvPr>
          <p:cNvSpPr/>
          <p:nvPr/>
        </p:nvSpPr>
        <p:spPr bwMode="auto">
          <a:xfrm>
            <a:off x="4525717" y="1910306"/>
            <a:ext cx="70713" cy="70778"/>
          </a:xfrm>
          <a:prstGeom prst="ellipse">
            <a:avLst/>
          </a:prstGeom>
          <a:solidFill>
            <a:srgbClr val="4597A0"/>
          </a:solidFill>
          <a:ln w="0">
            <a:solidFill>
              <a:schemeClr val="accent5">
                <a:lumMod val="50000"/>
              </a:schemeClr>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28" name="Oval 127">
            <a:extLst>
              <a:ext uri="{FF2B5EF4-FFF2-40B4-BE49-F238E27FC236}">
                <a16:creationId xmlns:a16="http://schemas.microsoft.com/office/drawing/2014/main" id="{891848D7-0A9D-42D6-8922-8C64F897EFF2}"/>
              </a:ext>
            </a:extLst>
          </p:cNvPr>
          <p:cNvSpPr/>
          <p:nvPr/>
        </p:nvSpPr>
        <p:spPr bwMode="auto">
          <a:xfrm>
            <a:off x="4819342" y="2063922"/>
            <a:ext cx="70713" cy="70778"/>
          </a:xfrm>
          <a:prstGeom prst="ellipse">
            <a:avLst/>
          </a:prstGeom>
          <a:solidFill>
            <a:srgbClr val="4597A0"/>
          </a:solidFill>
          <a:ln w="0">
            <a:solidFill>
              <a:schemeClr val="accent5">
                <a:lumMod val="50000"/>
              </a:schemeClr>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29" name="Oval 128">
            <a:extLst>
              <a:ext uri="{FF2B5EF4-FFF2-40B4-BE49-F238E27FC236}">
                <a16:creationId xmlns:a16="http://schemas.microsoft.com/office/drawing/2014/main" id="{EE162AC9-82D2-4886-AA30-BAB69CFE543E}"/>
              </a:ext>
            </a:extLst>
          </p:cNvPr>
          <p:cNvSpPr/>
          <p:nvPr/>
        </p:nvSpPr>
        <p:spPr bwMode="auto">
          <a:xfrm>
            <a:off x="4860997" y="2062531"/>
            <a:ext cx="70713" cy="70778"/>
          </a:xfrm>
          <a:prstGeom prst="ellipse">
            <a:avLst/>
          </a:prstGeom>
          <a:solidFill>
            <a:srgbClr val="4597A0"/>
          </a:solidFill>
          <a:ln w="0">
            <a:solidFill>
              <a:schemeClr val="accent5">
                <a:lumMod val="50000"/>
              </a:schemeClr>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30" name="Oval 129">
            <a:extLst>
              <a:ext uri="{FF2B5EF4-FFF2-40B4-BE49-F238E27FC236}">
                <a16:creationId xmlns:a16="http://schemas.microsoft.com/office/drawing/2014/main" id="{0BD3E3DC-E642-4035-8B12-25016D127F74}"/>
              </a:ext>
            </a:extLst>
          </p:cNvPr>
          <p:cNvSpPr/>
          <p:nvPr/>
        </p:nvSpPr>
        <p:spPr bwMode="auto">
          <a:xfrm>
            <a:off x="5142984" y="2059005"/>
            <a:ext cx="70713" cy="70778"/>
          </a:xfrm>
          <a:prstGeom prst="ellipse">
            <a:avLst/>
          </a:prstGeom>
          <a:solidFill>
            <a:srgbClr val="4597A0"/>
          </a:solidFill>
          <a:ln w="0">
            <a:solidFill>
              <a:schemeClr val="accent5">
                <a:lumMod val="50000"/>
              </a:schemeClr>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31" name="Oval 130">
            <a:extLst>
              <a:ext uri="{FF2B5EF4-FFF2-40B4-BE49-F238E27FC236}">
                <a16:creationId xmlns:a16="http://schemas.microsoft.com/office/drawing/2014/main" id="{8CAC86D3-4E79-44E3-BB5F-ACEFCA77D3B0}"/>
              </a:ext>
            </a:extLst>
          </p:cNvPr>
          <p:cNvSpPr/>
          <p:nvPr/>
        </p:nvSpPr>
        <p:spPr bwMode="auto">
          <a:xfrm>
            <a:off x="4902598" y="2062754"/>
            <a:ext cx="70713" cy="70778"/>
          </a:xfrm>
          <a:prstGeom prst="ellipse">
            <a:avLst/>
          </a:prstGeom>
          <a:solidFill>
            <a:srgbClr val="4597A0"/>
          </a:solidFill>
          <a:ln w="0">
            <a:solidFill>
              <a:schemeClr val="accent5">
                <a:lumMod val="50000"/>
              </a:schemeClr>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32" name="Oval 131">
            <a:extLst>
              <a:ext uri="{FF2B5EF4-FFF2-40B4-BE49-F238E27FC236}">
                <a16:creationId xmlns:a16="http://schemas.microsoft.com/office/drawing/2014/main" id="{21D786CD-FBD8-4F6B-B4A9-553C24C22371}"/>
              </a:ext>
            </a:extLst>
          </p:cNvPr>
          <p:cNvSpPr/>
          <p:nvPr/>
        </p:nvSpPr>
        <p:spPr bwMode="auto">
          <a:xfrm>
            <a:off x="4929790" y="2063606"/>
            <a:ext cx="70713" cy="70778"/>
          </a:xfrm>
          <a:prstGeom prst="ellipse">
            <a:avLst/>
          </a:prstGeom>
          <a:solidFill>
            <a:srgbClr val="4597A0"/>
          </a:solidFill>
          <a:ln w="0">
            <a:solidFill>
              <a:schemeClr val="accent5">
                <a:lumMod val="50000"/>
              </a:schemeClr>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33" name="Oval 132">
            <a:extLst>
              <a:ext uri="{FF2B5EF4-FFF2-40B4-BE49-F238E27FC236}">
                <a16:creationId xmlns:a16="http://schemas.microsoft.com/office/drawing/2014/main" id="{2C61C4CC-C023-47BF-8598-1555C4F1804B}"/>
              </a:ext>
            </a:extLst>
          </p:cNvPr>
          <p:cNvSpPr/>
          <p:nvPr/>
        </p:nvSpPr>
        <p:spPr bwMode="auto">
          <a:xfrm>
            <a:off x="5164747" y="2058716"/>
            <a:ext cx="70713" cy="70778"/>
          </a:xfrm>
          <a:prstGeom prst="ellipse">
            <a:avLst/>
          </a:prstGeom>
          <a:solidFill>
            <a:srgbClr val="4597A0"/>
          </a:solidFill>
          <a:ln w="0">
            <a:solidFill>
              <a:schemeClr val="accent5">
                <a:lumMod val="50000"/>
              </a:schemeClr>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34" name="Oval 133">
            <a:extLst>
              <a:ext uri="{FF2B5EF4-FFF2-40B4-BE49-F238E27FC236}">
                <a16:creationId xmlns:a16="http://schemas.microsoft.com/office/drawing/2014/main" id="{8A04B5C0-283E-4D7B-898B-F63F0297BBBA}"/>
              </a:ext>
            </a:extLst>
          </p:cNvPr>
          <p:cNvSpPr/>
          <p:nvPr/>
        </p:nvSpPr>
        <p:spPr bwMode="auto">
          <a:xfrm>
            <a:off x="5190421" y="2180722"/>
            <a:ext cx="70713" cy="70778"/>
          </a:xfrm>
          <a:prstGeom prst="ellipse">
            <a:avLst/>
          </a:prstGeom>
          <a:solidFill>
            <a:srgbClr val="4597A0"/>
          </a:solidFill>
          <a:ln w="0">
            <a:solidFill>
              <a:schemeClr val="accent5">
                <a:lumMod val="50000"/>
              </a:schemeClr>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36" name="Oval 135">
            <a:extLst>
              <a:ext uri="{FF2B5EF4-FFF2-40B4-BE49-F238E27FC236}">
                <a16:creationId xmlns:a16="http://schemas.microsoft.com/office/drawing/2014/main" id="{592F3866-39F7-4C82-8EB0-E8B3882D3EED}"/>
              </a:ext>
            </a:extLst>
          </p:cNvPr>
          <p:cNvSpPr/>
          <p:nvPr/>
        </p:nvSpPr>
        <p:spPr bwMode="auto">
          <a:xfrm>
            <a:off x="5190421" y="2321243"/>
            <a:ext cx="70713" cy="70778"/>
          </a:xfrm>
          <a:prstGeom prst="ellipse">
            <a:avLst/>
          </a:prstGeom>
          <a:solidFill>
            <a:srgbClr val="4597A0"/>
          </a:solidFill>
          <a:ln w="0">
            <a:solidFill>
              <a:schemeClr val="accent5">
                <a:lumMod val="50000"/>
              </a:schemeClr>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37" name="Oval 136">
            <a:extLst>
              <a:ext uri="{FF2B5EF4-FFF2-40B4-BE49-F238E27FC236}">
                <a16:creationId xmlns:a16="http://schemas.microsoft.com/office/drawing/2014/main" id="{C011206B-993F-4741-9C8A-7CDC3B636E40}"/>
              </a:ext>
            </a:extLst>
          </p:cNvPr>
          <p:cNvSpPr/>
          <p:nvPr/>
        </p:nvSpPr>
        <p:spPr bwMode="auto">
          <a:xfrm>
            <a:off x="5211076" y="2321116"/>
            <a:ext cx="70713" cy="70778"/>
          </a:xfrm>
          <a:prstGeom prst="ellipse">
            <a:avLst/>
          </a:prstGeom>
          <a:solidFill>
            <a:srgbClr val="4597A0"/>
          </a:solidFill>
          <a:ln w="0">
            <a:solidFill>
              <a:schemeClr val="accent5">
                <a:lumMod val="50000"/>
              </a:schemeClr>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38" name="Oval 137">
            <a:extLst>
              <a:ext uri="{FF2B5EF4-FFF2-40B4-BE49-F238E27FC236}">
                <a16:creationId xmlns:a16="http://schemas.microsoft.com/office/drawing/2014/main" id="{160DFB4E-3F0D-4EEE-BE37-A26E8DFC5FE6}"/>
              </a:ext>
            </a:extLst>
          </p:cNvPr>
          <p:cNvSpPr/>
          <p:nvPr/>
        </p:nvSpPr>
        <p:spPr bwMode="auto">
          <a:xfrm>
            <a:off x="5498535" y="2321116"/>
            <a:ext cx="70713" cy="70778"/>
          </a:xfrm>
          <a:prstGeom prst="ellipse">
            <a:avLst/>
          </a:prstGeom>
          <a:solidFill>
            <a:srgbClr val="4597A0"/>
          </a:solidFill>
          <a:ln w="0">
            <a:solidFill>
              <a:schemeClr val="accent5">
                <a:lumMod val="50000"/>
              </a:schemeClr>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39" name="Oval 138">
            <a:extLst>
              <a:ext uri="{FF2B5EF4-FFF2-40B4-BE49-F238E27FC236}">
                <a16:creationId xmlns:a16="http://schemas.microsoft.com/office/drawing/2014/main" id="{83D9E29B-31FE-4A6C-80D2-A21F8F872139}"/>
              </a:ext>
            </a:extLst>
          </p:cNvPr>
          <p:cNvSpPr/>
          <p:nvPr/>
        </p:nvSpPr>
        <p:spPr bwMode="auto">
          <a:xfrm>
            <a:off x="5523457" y="2321571"/>
            <a:ext cx="70713" cy="70778"/>
          </a:xfrm>
          <a:prstGeom prst="ellipse">
            <a:avLst/>
          </a:prstGeom>
          <a:solidFill>
            <a:srgbClr val="4597A0"/>
          </a:solidFill>
          <a:ln w="0">
            <a:solidFill>
              <a:schemeClr val="accent5">
                <a:lumMod val="50000"/>
              </a:schemeClr>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40" name="Oval 139">
            <a:extLst>
              <a:ext uri="{FF2B5EF4-FFF2-40B4-BE49-F238E27FC236}">
                <a16:creationId xmlns:a16="http://schemas.microsoft.com/office/drawing/2014/main" id="{EA66073B-02FF-42F2-9B87-483788CFB2D8}"/>
              </a:ext>
            </a:extLst>
          </p:cNvPr>
          <p:cNvSpPr/>
          <p:nvPr/>
        </p:nvSpPr>
        <p:spPr bwMode="auto">
          <a:xfrm>
            <a:off x="1524799" y="1055409"/>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41" name="Oval 140">
            <a:extLst>
              <a:ext uri="{FF2B5EF4-FFF2-40B4-BE49-F238E27FC236}">
                <a16:creationId xmlns:a16="http://schemas.microsoft.com/office/drawing/2014/main" id="{AA16DCE7-5252-46D9-93EA-BDF62D19A527}"/>
              </a:ext>
            </a:extLst>
          </p:cNvPr>
          <p:cNvSpPr/>
          <p:nvPr/>
        </p:nvSpPr>
        <p:spPr bwMode="auto">
          <a:xfrm>
            <a:off x="1812046" y="1080348"/>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42" name="Oval 141">
            <a:extLst>
              <a:ext uri="{FF2B5EF4-FFF2-40B4-BE49-F238E27FC236}">
                <a16:creationId xmlns:a16="http://schemas.microsoft.com/office/drawing/2014/main" id="{AFEC5668-FD42-4BDB-B526-270FFC385BF1}"/>
              </a:ext>
            </a:extLst>
          </p:cNvPr>
          <p:cNvSpPr/>
          <p:nvPr/>
        </p:nvSpPr>
        <p:spPr bwMode="auto">
          <a:xfrm>
            <a:off x="1757152" y="1062654"/>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43" name="Oval 142">
            <a:extLst>
              <a:ext uri="{FF2B5EF4-FFF2-40B4-BE49-F238E27FC236}">
                <a16:creationId xmlns:a16="http://schemas.microsoft.com/office/drawing/2014/main" id="{1E1A7A2F-78B7-4971-8B54-06339D1BC8FA}"/>
              </a:ext>
            </a:extLst>
          </p:cNvPr>
          <p:cNvSpPr/>
          <p:nvPr/>
        </p:nvSpPr>
        <p:spPr bwMode="auto">
          <a:xfrm>
            <a:off x="1834144" y="1119098"/>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44" name="Oval 143">
            <a:extLst>
              <a:ext uri="{FF2B5EF4-FFF2-40B4-BE49-F238E27FC236}">
                <a16:creationId xmlns:a16="http://schemas.microsoft.com/office/drawing/2014/main" id="{7A12CB01-9195-41B2-B168-801A61A3FF3E}"/>
              </a:ext>
            </a:extLst>
          </p:cNvPr>
          <p:cNvSpPr/>
          <p:nvPr/>
        </p:nvSpPr>
        <p:spPr bwMode="auto">
          <a:xfrm>
            <a:off x="1857778" y="1159342"/>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45" name="Oval 144">
            <a:extLst>
              <a:ext uri="{FF2B5EF4-FFF2-40B4-BE49-F238E27FC236}">
                <a16:creationId xmlns:a16="http://schemas.microsoft.com/office/drawing/2014/main" id="{A5AD5B35-EEEC-4789-A3F1-9150EFD690F9}"/>
              </a:ext>
            </a:extLst>
          </p:cNvPr>
          <p:cNvSpPr/>
          <p:nvPr/>
        </p:nvSpPr>
        <p:spPr bwMode="auto">
          <a:xfrm>
            <a:off x="1853815" y="1200826"/>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46" name="Oval 145">
            <a:extLst>
              <a:ext uri="{FF2B5EF4-FFF2-40B4-BE49-F238E27FC236}">
                <a16:creationId xmlns:a16="http://schemas.microsoft.com/office/drawing/2014/main" id="{BE7AB81E-9059-4D96-B203-7CA7A5C80C2F}"/>
              </a:ext>
            </a:extLst>
          </p:cNvPr>
          <p:cNvSpPr/>
          <p:nvPr/>
        </p:nvSpPr>
        <p:spPr bwMode="auto">
          <a:xfrm>
            <a:off x="1851046" y="1101799"/>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47" name="Oval 146">
            <a:extLst>
              <a:ext uri="{FF2B5EF4-FFF2-40B4-BE49-F238E27FC236}">
                <a16:creationId xmlns:a16="http://schemas.microsoft.com/office/drawing/2014/main" id="{0D39ABB0-096D-4858-987E-345D42756C65}"/>
              </a:ext>
            </a:extLst>
          </p:cNvPr>
          <p:cNvSpPr/>
          <p:nvPr/>
        </p:nvSpPr>
        <p:spPr bwMode="auto">
          <a:xfrm>
            <a:off x="1853815" y="1268014"/>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48" name="Oval 147">
            <a:extLst>
              <a:ext uri="{FF2B5EF4-FFF2-40B4-BE49-F238E27FC236}">
                <a16:creationId xmlns:a16="http://schemas.microsoft.com/office/drawing/2014/main" id="{41ED0C4C-27B7-4AE2-A7A0-D0BF16848FB4}"/>
              </a:ext>
            </a:extLst>
          </p:cNvPr>
          <p:cNvSpPr/>
          <p:nvPr/>
        </p:nvSpPr>
        <p:spPr bwMode="auto">
          <a:xfrm>
            <a:off x="1867075" y="1315632"/>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49" name="Oval 148">
            <a:extLst>
              <a:ext uri="{FF2B5EF4-FFF2-40B4-BE49-F238E27FC236}">
                <a16:creationId xmlns:a16="http://schemas.microsoft.com/office/drawing/2014/main" id="{7CC9747B-75EC-4AD2-9353-46AB47A343C0}"/>
              </a:ext>
            </a:extLst>
          </p:cNvPr>
          <p:cNvSpPr/>
          <p:nvPr/>
        </p:nvSpPr>
        <p:spPr bwMode="auto">
          <a:xfrm>
            <a:off x="1894185" y="1343410"/>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50" name="Oval 149">
            <a:extLst>
              <a:ext uri="{FF2B5EF4-FFF2-40B4-BE49-F238E27FC236}">
                <a16:creationId xmlns:a16="http://schemas.microsoft.com/office/drawing/2014/main" id="{BA5601C5-5CE5-4198-814A-584CE9D2EC55}"/>
              </a:ext>
            </a:extLst>
          </p:cNvPr>
          <p:cNvSpPr/>
          <p:nvPr/>
        </p:nvSpPr>
        <p:spPr bwMode="auto">
          <a:xfrm>
            <a:off x="1924651" y="1352251"/>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51" name="Oval 150">
            <a:extLst>
              <a:ext uri="{FF2B5EF4-FFF2-40B4-BE49-F238E27FC236}">
                <a16:creationId xmlns:a16="http://schemas.microsoft.com/office/drawing/2014/main" id="{DB27E452-8748-446D-982C-CF3AFB449B9B}"/>
              </a:ext>
            </a:extLst>
          </p:cNvPr>
          <p:cNvSpPr/>
          <p:nvPr/>
        </p:nvSpPr>
        <p:spPr bwMode="auto">
          <a:xfrm>
            <a:off x="2028937" y="1364102"/>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52" name="Oval 151">
            <a:extLst>
              <a:ext uri="{FF2B5EF4-FFF2-40B4-BE49-F238E27FC236}">
                <a16:creationId xmlns:a16="http://schemas.microsoft.com/office/drawing/2014/main" id="{7C294560-D32F-49A6-A2A8-154FA29BE692}"/>
              </a:ext>
            </a:extLst>
          </p:cNvPr>
          <p:cNvSpPr/>
          <p:nvPr/>
        </p:nvSpPr>
        <p:spPr bwMode="auto">
          <a:xfrm>
            <a:off x="2170936" y="1403299"/>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53" name="Oval 152">
            <a:extLst>
              <a:ext uri="{FF2B5EF4-FFF2-40B4-BE49-F238E27FC236}">
                <a16:creationId xmlns:a16="http://schemas.microsoft.com/office/drawing/2014/main" id="{2DFC43E6-C18F-4FA2-89DC-8066BA579F98}"/>
              </a:ext>
            </a:extLst>
          </p:cNvPr>
          <p:cNvSpPr/>
          <p:nvPr/>
        </p:nvSpPr>
        <p:spPr bwMode="auto">
          <a:xfrm>
            <a:off x="2057740" y="1363274"/>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54" name="Oval 153">
            <a:extLst>
              <a:ext uri="{FF2B5EF4-FFF2-40B4-BE49-F238E27FC236}">
                <a16:creationId xmlns:a16="http://schemas.microsoft.com/office/drawing/2014/main" id="{DD520F5D-DEAB-4DD1-BB9C-A2E1F542FF70}"/>
              </a:ext>
            </a:extLst>
          </p:cNvPr>
          <p:cNvSpPr/>
          <p:nvPr/>
        </p:nvSpPr>
        <p:spPr bwMode="auto">
          <a:xfrm>
            <a:off x="2135581" y="1384449"/>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55" name="Oval 154">
            <a:extLst>
              <a:ext uri="{FF2B5EF4-FFF2-40B4-BE49-F238E27FC236}">
                <a16:creationId xmlns:a16="http://schemas.microsoft.com/office/drawing/2014/main" id="{AB57EEE2-8FD8-4836-90CF-5BF247EFF5A2}"/>
              </a:ext>
            </a:extLst>
          </p:cNvPr>
          <p:cNvSpPr/>
          <p:nvPr/>
        </p:nvSpPr>
        <p:spPr bwMode="auto">
          <a:xfrm>
            <a:off x="2173639" y="1445096"/>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56" name="Oval 155">
            <a:extLst>
              <a:ext uri="{FF2B5EF4-FFF2-40B4-BE49-F238E27FC236}">
                <a16:creationId xmlns:a16="http://schemas.microsoft.com/office/drawing/2014/main" id="{2AAA2014-A0E7-4E1C-83D8-CF41D056447E}"/>
              </a:ext>
            </a:extLst>
          </p:cNvPr>
          <p:cNvSpPr/>
          <p:nvPr/>
        </p:nvSpPr>
        <p:spPr bwMode="auto">
          <a:xfrm>
            <a:off x="2181259" y="1496814"/>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57" name="Oval 156">
            <a:extLst>
              <a:ext uri="{FF2B5EF4-FFF2-40B4-BE49-F238E27FC236}">
                <a16:creationId xmlns:a16="http://schemas.microsoft.com/office/drawing/2014/main" id="{1C323873-45AD-41F9-B1CD-9F0BE89694DB}"/>
              </a:ext>
            </a:extLst>
          </p:cNvPr>
          <p:cNvSpPr/>
          <p:nvPr/>
        </p:nvSpPr>
        <p:spPr bwMode="auto">
          <a:xfrm>
            <a:off x="2193121" y="1523479"/>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58" name="Oval 157">
            <a:extLst>
              <a:ext uri="{FF2B5EF4-FFF2-40B4-BE49-F238E27FC236}">
                <a16:creationId xmlns:a16="http://schemas.microsoft.com/office/drawing/2014/main" id="{2C7C3306-5518-4809-955E-2E64E3D7AA8E}"/>
              </a:ext>
            </a:extLst>
          </p:cNvPr>
          <p:cNvSpPr/>
          <p:nvPr/>
        </p:nvSpPr>
        <p:spPr bwMode="auto">
          <a:xfrm>
            <a:off x="2198527" y="1571438"/>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59" name="Oval 158">
            <a:extLst>
              <a:ext uri="{FF2B5EF4-FFF2-40B4-BE49-F238E27FC236}">
                <a16:creationId xmlns:a16="http://schemas.microsoft.com/office/drawing/2014/main" id="{AA56EC68-2D36-49D5-AAB2-EF19EBF6BE66}"/>
              </a:ext>
            </a:extLst>
          </p:cNvPr>
          <p:cNvSpPr/>
          <p:nvPr/>
        </p:nvSpPr>
        <p:spPr bwMode="auto">
          <a:xfrm>
            <a:off x="2216527" y="1598571"/>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60" name="Oval 159">
            <a:extLst>
              <a:ext uri="{FF2B5EF4-FFF2-40B4-BE49-F238E27FC236}">
                <a16:creationId xmlns:a16="http://schemas.microsoft.com/office/drawing/2014/main" id="{FA125A3A-9C58-4338-B60E-57852DE71ED5}"/>
              </a:ext>
            </a:extLst>
          </p:cNvPr>
          <p:cNvSpPr/>
          <p:nvPr/>
        </p:nvSpPr>
        <p:spPr bwMode="auto">
          <a:xfrm>
            <a:off x="2257291" y="1600848"/>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61" name="Oval 160">
            <a:extLst>
              <a:ext uri="{FF2B5EF4-FFF2-40B4-BE49-F238E27FC236}">
                <a16:creationId xmlns:a16="http://schemas.microsoft.com/office/drawing/2014/main" id="{DBE16D72-65E5-4699-B7AB-3E5E2FD72797}"/>
              </a:ext>
            </a:extLst>
          </p:cNvPr>
          <p:cNvSpPr/>
          <p:nvPr/>
        </p:nvSpPr>
        <p:spPr bwMode="auto">
          <a:xfrm>
            <a:off x="2318731" y="1608683"/>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62" name="Oval 161">
            <a:extLst>
              <a:ext uri="{FF2B5EF4-FFF2-40B4-BE49-F238E27FC236}">
                <a16:creationId xmlns:a16="http://schemas.microsoft.com/office/drawing/2014/main" id="{A5EC5ECE-0808-49E5-A865-40E0444B9177}"/>
              </a:ext>
            </a:extLst>
          </p:cNvPr>
          <p:cNvSpPr/>
          <p:nvPr/>
        </p:nvSpPr>
        <p:spPr bwMode="auto">
          <a:xfrm>
            <a:off x="2425333" y="1636377"/>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63" name="Oval 162">
            <a:extLst>
              <a:ext uri="{FF2B5EF4-FFF2-40B4-BE49-F238E27FC236}">
                <a16:creationId xmlns:a16="http://schemas.microsoft.com/office/drawing/2014/main" id="{565FCA73-412B-4F54-8A09-62DB680206D6}"/>
              </a:ext>
            </a:extLst>
          </p:cNvPr>
          <p:cNvSpPr/>
          <p:nvPr/>
        </p:nvSpPr>
        <p:spPr bwMode="auto">
          <a:xfrm>
            <a:off x="2486362" y="1631730"/>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64" name="Oval 163">
            <a:extLst>
              <a:ext uri="{FF2B5EF4-FFF2-40B4-BE49-F238E27FC236}">
                <a16:creationId xmlns:a16="http://schemas.microsoft.com/office/drawing/2014/main" id="{A5F0D7B6-A849-4EAF-AC62-448AD09361C0}"/>
              </a:ext>
            </a:extLst>
          </p:cNvPr>
          <p:cNvSpPr/>
          <p:nvPr/>
        </p:nvSpPr>
        <p:spPr bwMode="auto">
          <a:xfrm>
            <a:off x="2511625" y="1653026"/>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65" name="Oval 164">
            <a:extLst>
              <a:ext uri="{FF2B5EF4-FFF2-40B4-BE49-F238E27FC236}">
                <a16:creationId xmlns:a16="http://schemas.microsoft.com/office/drawing/2014/main" id="{37C413A8-7343-4489-BDF2-9EA66BD15DF4}"/>
              </a:ext>
            </a:extLst>
          </p:cNvPr>
          <p:cNvSpPr/>
          <p:nvPr/>
        </p:nvSpPr>
        <p:spPr bwMode="auto">
          <a:xfrm>
            <a:off x="2511214" y="1712538"/>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66" name="Oval 165">
            <a:extLst>
              <a:ext uri="{FF2B5EF4-FFF2-40B4-BE49-F238E27FC236}">
                <a16:creationId xmlns:a16="http://schemas.microsoft.com/office/drawing/2014/main" id="{9F0AA3AE-185C-4E05-9455-4F016D90BB3B}"/>
              </a:ext>
            </a:extLst>
          </p:cNvPr>
          <p:cNvSpPr/>
          <p:nvPr/>
        </p:nvSpPr>
        <p:spPr bwMode="auto">
          <a:xfrm>
            <a:off x="2511721" y="1741270"/>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67" name="Oval 166">
            <a:extLst>
              <a:ext uri="{FF2B5EF4-FFF2-40B4-BE49-F238E27FC236}">
                <a16:creationId xmlns:a16="http://schemas.microsoft.com/office/drawing/2014/main" id="{3C963BE5-AF9C-402F-A419-216A63169787}"/>
              </a:ext>
            </a:extLst>
          </p:cNvPr>
          <p:cNvSpPr/>
          <p:nvPr/>
        </p:nvSpPr>
        <p:spPr bwMode="auto">
          <a:xfrm>
            <a:off x="2541595" y="1794160"/>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68" name="Oval 167">
            <a:extLst>
              <a:ext uri="{FF2B5EF4-FFF2-40B4-BE49-F238E27FC236}">
                <a16:creationId xmlns:a16="http://schemas.microsoft.com/office/drawing/2014/main" id="{7B41458D-8B84-4564-A419-8A5B499292FA}"/>
              </a:ext>
            </a:extLst>
          </p:cNvPr>
          <p:cNvSpPr/>
          <p:nvPr/>
        </p:nvSpPr>
        <p:spPr bwMode="auto">
          <a:xfrm>
            <a:off x="2560108" y="1790703"/>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69" name="Oval 168">
            <a:extLst>
              <a:ext uri="{FF2B5EF4-FFF2-40B4-BE49-F238E27FC236}">
                <a16:creationId xmlns:a16="http://schemas.microsoft.com/office/drawing/2014/main" id="{3EA6942C-049E-4ED6-95D4-53459E94BBB4}"/>
              </a:ext>
            </a:extLst>
          </p:cNvPr>
          <p:cNvSpPr/>
          <p:nvPr/>
        </p:nvSpPr>
        <p:spPr bwMode="auto">
          <a:xfrm>
            <a:off x="2619184" y="1826093"/>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70" name="Oval 169">
            <a:extLst>
              <a:ext uri="{FF2B5EF4-FFF2-40B4-BE49-F238E27FC236}">
                <a16:creationId xmlns:a16="http://schemas.microsoft.com/office/drawing/2014/main" id="{62E3BD65-102B-41C7-97B5-9531BF36EFEA}"/>
              </a:ext>
            </a:extLst>
          </p:cNvPr>
          <p:cNvSpPr/>
          <p:nvPr/>
        </p:nvSpPr>
        <p:spPr bwMode="auto">
          <a:xfrm>
            <a:off x="2673613" y="1841110"/>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71" name="Oval 170">
            <a:extLst>
              <a:ext uri="{FF2B5EF4-FFF2-40B4-BE49-F238E27FC236}">
                <a16:creationId xmlns:a16="http://schemas.microsoft.com/office/drawing/2014/main" id="{AD0A4173-AC55-4C5D-A4CF-B3C5ED7FFB79}"/>
              </a:ext>
            </a:extLst>
          </p:cNvPr>
          <p:cNvSpPr/>
          <p:nvPr/>
        </p:nvSpPr>
        <p:spPr bwMode="auto">
          <a:xfrm>
            <a:off x="2740921" y="1846129"/>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72" name="Oval 171">
            <a:extLst>
              <a:ext uri="{FF2B5EF4-FFF2-40B4-BE49-F238E27FC236}">
                <a16:creationId xmlns:a16="http://schemas.microsoft.com/office/drawing/2014/main" id="{E3F10374-962A-4CAF-9C5B-846D5927FB06}"/>
              </a:ext>
            </a:extLst>
          </p:cNvPr>
          <p:cNvSpPr/>
          <p:nvPr/>
        </p:nvSpPr>
        <p:spPr bwMode="auto">
          <a:xfrm>
            <a:off x="2827300" y="1858410"/>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73" name="Oval 172">
            <a:extLst>
              <a:ext uri="{FF2B5EF4-FFF2-40B4-BE49-F238E27FC236}">
                <a16:creationId xmlns:a16="http://schemas.microsoft.com/office/drawing/2014/main" id="{4719DFF1-CB90-4262-B6E5-2E217027E308}"/>
              </a:ext>
            </a:extLst>
          </p:cNvPr>
          <p:cNvSpPr/>
          <p:nvPr/>
        </p:nvSpPr>
        <p:spPr bwMode="auto">
          <a:xfrm>
            <a:off x="2842015" y="1904017"/>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74" name="Oval 173">
            <a:extLst>
              <a:ext uri="{FF2B5EF4-FFF2-40B4-BE49-F238E27FC236}">
                <a16:creationId xmlns:a16="http://schemas.microsoft.com/office/drawing/2014/main" id="{FB7CEBB2-7A72-4D12-9DE0-D142712337CF}"/>
              </a:ext>
            </a:extLst>
          </p:cNvPr>
          <p:cNvSpPr/>
          <p:nvPr/>
        </p:nvSpPr>
        <p:spPr bwMode="auto">
          <a:xfrm>
            <a:off x="2859466" y="1963746"/>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75" name="Oval 174">
            <a:extLst>
              <a:ext uri="{FF2B5EF4-FFF2-40B4-BE49-F238E27FC236}">
                <a16:creationId xmlns:a16="http://schemas.microsoft.com/office/drawing/2014/main" id="{142016D5-B35A-4EAD-8B59-C942E10EEE43}"/>
              </a:ext>
            </a:extLst>
          </p:cNvPr>
          <p:cNvSpPr/>
          <p:nvPr/>
        </p:nvSpPr>
        <p:spPr bwMode="auto">
          <a:xfrm>
            <a:off x="2866723" y="2017376"/>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76" name="Oval 175">
            <a:extLst>
              <a:ext uri="{FF2B5EF4-FFF2-40B4-BE49-F238E27FC236}">
                <a16:creationId xmlns:a16="http://schemas.microsoft.com/office/drawing/2014/main" id="{23E6E986-E503-4153-8D14-EF4E8C13EDB5}"/>
              </a:ext>
            </a:extLst>
          </p:cNvPr>
          <p:cNvSpPr/>
          <p:nvPr/>
        </p:nvSpPr>
        <p:spPr bwMode="auto">
          <a:xfrm>
            <a:off x="2982364" y="2037168"/>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77" name="Oval 176">
            <a:extLst>
              <a:ext uri="{FF2B5EF4-FFF2-40B4-BE49-F238E27FC236}">
                <a16:creationId xmlns:a16="http://schemas.microsoft.com/office/drawing/2014/main" id="{1A2FD967-CAEE-440B-B4BF-60C06195E15A}"/>
              </a:ext>
            </a:extLst>
          </p:cNvPr>
          <p:cNvSpPr/>
          <p:nvPr/>
        </p:nvSpPr>
        <p:spPr bwMode="auto">
          <a:xfrm>
            <a:off x="3071755" y="2039686"/>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78" name="Oval 177">
            <a:extLst>
              <a:ext uri="{FF2B5EF4-FFF2-40B4-BE49-F238E27FC236}">
                <a16:creationId xmlns:a16="http://schemas.microsoft.com/office/drawing/2014/main" id="{C2AF676C-6B32-4CCC-BA1F-4CD0CC23CE88}"/>
              </a:ext>
            </a:extLst>
          </p:cNvPr>
          <p:cNvSpPr/>
          <p:nvPr/>
        </p:nvSpPr>
        <p:spPr bwMode="auto">
          <a:xfrm>
            <a:off x="3168088" y="2067641"/>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79" name="Oval 178">
            <a:extLst>
              <a:ext uri="{FF2B5EF4-FFF2-40B4-BE49-F238E27FC236}">
                <a16:creationId xmlns:a16="http://schemas.microsoft.com/office/drawing/2014/main" id="{14770722-76A1-473A-B990-A84DB04371C7}"/>
              </a:ext>
            </a:extLst>
          </p:cNvPr>
          <p:cNvSpPr/>
          <p:nvPr/>
        </p:nvSpPr>
        <p:spPr bwMode="auto">
          <a:xfrm>
            <a:off x="3181609" y="2140562"/>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80" name="Oval 179">
            <a:extLst>
              <a:ext uri="{FF2B5EF4-FFF2-40B4-BE49-F238E27FC236}">
                <a16:creationId xmlns:a16="http://schemas.microsoft.com/office/drawing/2014/main" id="{07688349-3FCE-4368-A8DA-D1FAC16DAD6E}"/>
              </a:ext>
            </a:extLst>
          </p:cNvPr>
          <p:cNvSpPr/>
          <p:nvPr/>
        </p:nvSpPr>
        <p:spPr bwMode="auto">
          <a:xfrm>
            <a:off x="3203386" y="2172772"/>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81" name="Oval 180">
            <a:extLst>
              <a:ext uri="{FF2B5EF4-FFF2-40B4-BE49-F238E27FC236}">
                <a16:creationId xmlns:a16="http://schemas.microsoft.com/office/drawing/2014/main" id="{4F76D04D-1283-4685-BFA2-8D34C60ED9DF}"/>
              </a:ext>
            </a:extLst>
          </p:cNvPr>
          <p:cNvSpPr/>
          <p:nvPr/>
        </p:nvSpPr>
        <p:spPr bwMode="auto">
          <a:xfrm>
            <a:off x="3261160" y="2223877"/>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82" name="Oval 181">
            <a:extLst>
              <a:ext uri="{FF2B5EF4-FFF2-40B4-BE49-F238E27FC236}">
                <a16:creationId xmlns:a16="http://schemas.microsoft.com/office/drawing/2014/main" id="{E3BB368E-89F1-4E07-87AE-5845440454B4}"/>
              </a:ext>
            </a:extLst>
          </p:cNvPr>
          <p:cNvSpPr/>
          <p:nvPr/>
        </p:nvSpPr>
        <p:spPr bwMode="auto">
          <a:xfrm>
            <a:off x="3319900" y="2238710"/>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83" name="Oval 182">
            <a:extLst>
              <a:ext uri="{FF2B5EF4-FFF2-40B4-BE49-F238E27FC236}">
                <a16:creationId xmlns:a16="http://schemas.microsoft.com/office/drawing/2014/main" id="{96971B61-8A67-4E4E-BD04-BECDE341B601}"/>
              </a:ext>
            </a:extLst>
          </p:cNvPr>
          <p:cNvSpPr/>
          <p:nvPr/>
        </p:nvSpPr>
        <p:spPr bwMode="auto">
          <a:xfrm>
            <a:off x="3502930" y="2255958"/>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84" name="Oval 183">
            <a:extLst>
              <a:ext uri="{FF2B5EF4-FFF2-40B4-BE49-F238E27FC236}">
                <a16:creationId xmlns:a16="http://schemas.microsoft.com/office/drawing/2014/main" id="{40307343-BCEB-4409-A0EF-1ED056A92D30}"/>
              </a:ext>
            </a:extLst>
          </p:cNvPr>
          <p:cNvSpPr/>
          <p:nvPr/>
        </p:nvSpPr>
        <p:spPr bwMode="auto">
          <a:xfrm>
            <a:off x="3444139" y="2238599"/>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85" name="Oval 184">
            <a:extLst>
              <a:ext uri="{FF2B5EF4-FFF2-40B4-BE49-F238E27FC236}">
                <a16:creationId xmlns:a16="http://schemas.microsoft.com/office/drawing/2014/main" id="{DA56032D-A46C-4078-AD7E-CAE75DE1588E}"/>
              </a:ext>
            </a:extLst>
          </p:cNvPr>
          <p:cNvSpPr/>
          <p:nvPr/>
        </p:nvSpPr>
        <p:spPr bwMode="auto">
          <a:xfrm>
            <a:off x="3526075" y="2252474"/>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86" name="Oval 185">
            <a:extLst>
              <a:ext uri="{FF2B5EF4-FFF2-40B4-BE49-F238E27FC236}">
                <a16:creationId xmlns:a16="http://schemas.microsoft.com/office/drawing/2014/main" id="{E1D4499C-5105-428E-AD8F-707866B1AF49}"/>
              </a:ext>
            </a:extLst>
          </p:cNvPr>
          <p:cNvSpPr/>
          <p:nvPr/>
        </p:nvSpPr>
        <p:spPr bwMode="auto">
          <a:xfrm>
            <a:off x="3528778" y="2317765"/>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87" name="Oval 186">
            <a:extLst>
              <a:ext uri="{FF2B5EF4-FFF2-40B4-BE49-F238E27FC236}">
                <a16:creationId xmlns:a16="http://schemas.microsoft.com/office/drawing/2014/main" id="{F76E969D-A845-48E8-A5CC-17979E80DDED}"/>
              </a:ext>
            </a:extLst>
          </p:cNvPr>
          <p:cNvSpPr/>
          <p:nvPr/>
        </p:nvSpPr>
        <p:spPr bwMode="auto">
          <a:xfrm>
            <a:off x="3572377" y="2400704"/>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88" name="Oval 187">
            <a:extLst>
              <a:ext uri="{FF2B5EF4-FFF2-40B4-BE49-F238E27FC236}">
                <a16:creationId xmlns:a16="http://schemas.microsoft.com/office/drawing/2014/main" id="{76DAF659-F1D2-4B88-8843-A92EDBAB13B0}"/>
              </a:ext>
            </a:extLst>
          </p:cNvPr>
          <p:cNvSpPr/>
          <p:nvPr/>
        </p:nvSpPr>
        <p:spPr bwMode="auto">
          <a:xfrm>
            <a:off x="3843820" y="2404458"/>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89" name="Oval 188">
            <a:extLst>
              <a:ext uri="{FF2B5EF4-FFF2-40B4-BE49-F238E27FC236}">
                <a16:creationId xmlns:a16="http://schemas.microsoft.com/office/drawing/2014/main" id="{1DA00792-37C1-46AF-A468-7ACFC4E9F1FC}"/>
              </a:ext>
            </a:extLst>
          </p:cNvPr>
          <p:cNvSpPr/>
          <p:nvPr/>
        </p:nvSpPr>
        <p:spPr bwMode="auto">
          <a:xfrm>
            <a:off x="3540868" y="2350056"/>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90" name="Oval 189">
            <a:extLst>
              <a:ext uri="{FF2B5EF4-FFF2-40B4-BE49-F238E27FC236}">
                <a16:creationId xmlns:a16="http://schemas.microsoft.com/office/drawing/2014/main" id="{0457E4F0-12D1-4F72-AE99-615295212699}"/>
              </a:ext>
            </a:extLst>
          </p:cNvPr>
          <p:cNvSpPr/>
          <p:nvPr/>
        </p:nvSpPr>
        <p:spPr bwMode="auto">
          <a:xfrm>
            <a:off x="3653287" y="2399067"/>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91" name="Oval 190">
            <a:extLst>
              <a:ext uri="{FF2B5EF4-FFF2-40B4-BE49-F238E27FC236}">
                <a16:creationId xmlns:a16="http://schemas.microsoft.com/office/drawing/2014/main" id="{28CE0E64-3CC5-49F5-BCDB-3D6CA3E4D2F4}"/>
              </a:ext>
            </a:extLst>
          </p:cNvPr>
          <p:cNvSpPr/>
          <p:nvPr/>
        </p:nvSpPr>
        <p:spPr bwMode="auto">
          <a:xfrm>
            <a:off x="3816040" y="2406296"/>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92" name="Oval 191">
            <a:extLst>
              <a:ext uri="{FF2B5EF4-FFF2-40B4-BE49-F238E27FC236}">
                <a16:creationId xmlns:a16="http://schemas.microsoft.com/office/drawing/2014/main" id="{26C5D0CD-E00E-41EC-A0F4-B51F628B9362}"/>
              </a:ext>
            </a:extLst>
          </p:cNvPr>
          <p:cNvSpPr/>
          <p:nvPr/>
        </p:nvSpPr>
        <p:spPr bwMode="auto">
          <a:xfrm>
            <a:off x="3855208" y="2447220"/>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93" name="Oval 192">
            <a:extLst>
              <a:ext uri="{FF2B5EF4-FFF2-40B4-BE49-F238E27FC236}">
                <a16:creationId xmlns:a16="http://schemas.microsoft.com/office/drawing/2014/main" id="{078F8636-EA1C-4769-959D-C6E946BCCE14}"/>
              </a:ext>
            </a:extLst>
          </p:cNvPr>
          <p:cNvSpPr/>
          <p:nvPr/>
        </p:nvSpPr>
        <p:spPr bwMode="auto">
          <a:xfrm>
            <a:off x="3937552" y="2446256"/>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94" name="Oval 193">
            <a:extLst>
              <a:ext uri="{FF2B5EF4-FFF2-40B4-BE49-F238E27FC236}">
                <a16:creationId xmlns:a16="http://schemas.microsoft.com/office/drawing/2014/main" id="{D76E21AC-565A-48E7-9D1F-1F223C615BB5}"/>
              </a:ext>
            </a:extLst>
          </p:cNvPr>
          <p:cNvSpPr/>
          <p:nvPr/>
        </p:nvSpPr>
        <p:spPr bwMode="auto">
          <a:xfrm>
            <a:off x="3911482" y="2448750"/>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95" name="Oval 194">
            <a:extLst>
              <a:ext uri="{FF2B5EF4-FFF2-40B4-BE49-F238E27FC236}">
                <a16:creationId xmlns:a16="http://schemas.microsoft.com/office/drawing/2014/main" id="{9BB9834A-BF32-41A0-AD74-36C7070717BC}"/>
              </a:ext>
            </a:extLst>
          </p:cNvPr>
          <p:cNvSpPr/>
          <p:nvPr/>
        </p:nvSpPr>
        <p:spPr bwMode="auto">
          <a:xfrm>
            <a:off x="4065250" y="2446256"/>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96" name="Oval 195">
            <a:extLst>
              <a:ext uri="{FF2B5EF4-FFF2-40B4-BE49-F238E27FC236}">
                <a16:creationId xmlns:a16="http://schemas.microsoft.com/office/drawing/2014/main" id="{E465D36D-177D-4A04-A43B-C092A95414C6}"/>
              </a:ext>
            </a:extLst>
          </p:cNvPr>
          <p:cNvSpPr/>
          <p:nvPr/>
        </p:nvSpPr>
        <p:spPr bwMode="auto">
          <a:xfrm>
            <a:off x="4002112" y="2448638"/>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97" name="Oval 196">
            <a:extLst>
              <a:ext uri="{FF2B5EF4-FFF2-40B4-BE49-F238E27FC236}">
                <a16:creationId xmlns:a16="http://schemas.microsoft.com/office/drawing/2014/main" id="{7DA97F13-62A1-4B7A-BEF2-16A318833637}"/>
              </a:ext>
            </a:extLst>
          </p:cNvPr>
          <p:cNvSpPr/>
          <p:nvPr/>
        </p:nvSpPr>
        <p:spPr bwMode="auto">
          <a:xfrm>
            <a:off x="4134658" y="2448621"/>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98" name="Oval 197">
            <a:extLst>
              <a:ext uri="{FF2B5EF4-FFF2-40B4-BE49-F238E27FC236}">
                <a16:creationId xmlns:a16="http://schemas.microsoft.com/office/drawing/2014/main" id="{0F1EE352-C599-4967-9DDB-AE56273353AA}"/>
              </a:ext>
            </a:extLst>
          </p:cNvPr>
          <p:cNvSpPr/>
          <p:nvPr/>
        </p:nvSpPr>
        <p:spPr bwMode="auto">
          <a:xfrm>
            <a:off x="4162432" y="2447542"/>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199" name="Oval 198">
            <a:extLst>
              <a:ext uri="{FF2B5EF4-FFF2-40B4-BE49-F238E27FC236}">
                <a16:creationId xmlns:a16="http://schemas.microsoft.com/office/drawing/2014/main" id="{2B254C18-77AD-4853-83F4-0054F2879366}"/>
              </a:ext>
            </a:extLst>
          </p:cNvPr>
          <p:cNvSpPr/>
          <p:nvPr/>
        </p:nvSpPr>
        <p:spPr bwMode="auto">
          <a:xfrm>
            <a:off x="4171447" y="2481646"/>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200" name="Oval 199">
            <a:extLst>
              <a:ext uri="{FF2B5EF4-FFF2-40B4-BE49-F238E27FC236}">
                <a16:creationId xmlns:a16="http://schemas.microsoft.com/office/drawing/2014/main" id="{B4014F9D-AFDF-4C41-9074-80EF06CA4E0A}"/>
              </a:ext>
            </a:extLst>
          </p:cNvPr>
          <p:cNvSpPr/>
          <p:nvPr/>
        </p:nvSpPr>
        <p:spPr bwMode="auto">
          <a:xfrm>
            <a:off x="4195774" y="2542225"/>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201" name="Oval 200">
            <a:extLst>
              <a:ext uri="{FF2B5EF4-FFF2-40B4-BE49-F238E27FC236}">
                <a16:creationId xmlns:a16="http://schemas.microsoft.com/office/drawing/2014/main" id="{0FDCD54B-4220-40A6-9031-1C40715A2818}"/>
              </a:ext>
            </a:extLst>
          </p:cNvPr>
          <p:cNvSpPr/>
          <p:nvPr/>
        </p:nvSpPr>
        <p:spPr bwMode="auto">
          <a:xfrm>
            <a:off x="4218967" y="2539562"/>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202" name="Oval 201">
            <a:extLst>
              <a:ext uri="{FF2B5EF4-FFF2-40B4-BE49-F238E27FC236}">
                <a16:creationId xmlns:a16="http://schemas.microsoft.com/office/drawing/2014/main" id="{FE1100F5-83D1-4573-8952-2821D8B3D3F3}"/>
              </a:ext>
            </a:extLst>
          </p:cNvPr>
          <p:cNvSpPr/>
          <p:nvPr/>
        </p:nvSpPr>
        <p:spPr bwMode="auto">
          <a:xfrm>
            <a:off x="4485028" y="2612436"/>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203" name="Oval 202">
            <a:extLst>
              <a:ext uri="{FF2B5EF4-FFF2-40B4-BE49-F238E27FC236}">
                <a16:creationId xmlns:a16="http://schemas.microsoft.com/office/drawing/2014/main" id="{56616274-96E9-430F-BE5B-340C296264B2}"/>
              </a:ext>
            </a:extLst>
          </p:cNvPr>
          <p:cNvSpPr/>
          <p:nvPr/>
        </p:nvSpPr>
        <p:spPr bwMode="auto">
          <a:xfrm>
            <a:off x="4499662" y="2693658"/>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204" name="Oval 203">
            <a:extLst>
              <a:ext uri="{FF2B5EF4-FFF2-40B4-BE49-F238E27FC236}">
                <a16:creationId xmlns:a16="http://schemas.microsoft.com/office/drawing/2014/main" id="{0FFDF6F1-6E99-4B85-8005-F6689E18711A}"/>
              </a:ext>
            </a:extLst>
          </p:cNvPr>
          <p:cNvSpPr/>
          <p:nvPr/>
        </p:nvSpPr>
        <p:spPr bwMode="auto">
          <a:xfrm>
            <a:off x="4525717" y="2780112"/>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205" name="Oval 204">
            <a:extLst>
              <a:ext uri="{FF2B5EF4-FFF2-40B4-BE49-F238E27FC236}">
                <a16:creationId xmlns:a16="http://schemas.microsoft.com/office/drawing/2014/main" id="{E1039579-C17D-4A22-A695-DE2FC476EAB4}"/>
              </a:ext>
            </a:extLst>
          </p:cNvPr>
          <p:cNvSpPr/>
          <p:nvPr/>
        </p:nvSpPr>
        <p:spPr bwMode="auto">
          <a:xfrm>
            <a:off x="4837276" y="2786145"/>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206" name="Oval 205">
            <a:extLst>
              <a:ext uri="{FF2B5EF4-FFF2-40B4-BE49-F238E27FC236}">
                <a16:creationId xmlns:a16="http://schemas.microsoft.com/office/drawing/2014/main" id="{98D45A10-B214-46F9-A3AD-8BDE05441766}"/>
              </a:ext>
            </a:extLst>
          </p:cNvPr>
          <p:cNvSpPr/>
          <p:nvPr/>
        </p:nvSpPr>
        <p:spPr bwMode="auto">
          <a:xfrm>
            <a:off x="4840270" y="3015899"/>
            <a:ext cx="70713" cy="70778"/>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207" name="Text Box 11">
            <a:extLst>
              <a:ext uri="{FF2B5EF4-FFF2-40B4-BE49-F238E27FC236}">
                <a16:creationId xmlns:a16="http://schemas.microsoft.com/office/drawing/2014/main" id="{4DD176F4-575D-448C-9D4C-5146CB233C0C}"/>
              </a:ext>
            </a:extLst>
          </p:cNvPr>
          <p:cNvSpPr txBox="1">
            <a:spLocks noChangeArrowheads="1"/>
          </p:cNvSpPr>
          <p:nvPr/>
        </p:nvSpPr>
        <p:spPr bwMode="auto">
          <a:xfrm>
            <a:off x="3120742" y="4666898"/>
            <a:ext cx="3303581"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68580" tIns="34290" rIns="68580" bIns="34290"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629">
              <a:lnSpc>
                <a:spcPct val="100000"/>
              </a:lnSpc>
              <a:spcBef>
                <a:spcPct val="0"/>
              </a:spcBef>
              <a:spcAft>
                <a:spcPct val="0"/>
              </a:spcAft>
              <a:buClrTx/>
              <a:buNone/>
              <a:defRPr/>
            </a:pPr>
            <a:r>
              <a:rPr lang="en-US" altLang="en-US" sz="900">
                <a:solidFill>
                  <a:srgbClr val="455560"/>
                </a:solidFill>
                <a:latin typeface="Calibri" panose="020F0502020204030204" pitchFamily="34" charset="0"/>
                <a:cs typeface="Arial" panose="020B0604020202020204" pitchFamily="34" charset="0"/>
              </a:rPr>
              <a:t>Fizazi K, et al. NEJM. 2019;380:1235.</a:t>
            </a:r>
          </a:p>
        </p:txBody>
      </p:sp>
    </p:spTree>
    <p:extLst>
      <p:ext uri="{BB962C8B-B14F-4D97-AF65-F5344CB8AC3E}">
        <p14:creationId xmlns:p14="http://schemas.microsoft.com/office/powerpoint/2010/main" val="164002026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E3951-4B0D-4CD1-923A-835931BE9DA5}"/>
              </a:ext>
            </a:extLst>
          </p:cNvPr>
          <p:cNvSpPr>
            <a:spLocks noGrp="1"/>
          </p:cNvSpPr>
          <p:nvPr>
            <p:ph type="title"/>
          </p:nvPr>
        </p:nvSpPr>
        <p:spPr>
          <a:xfrm>
            <a:off x="457319" y="178763"/>
            <a:ext cx="8154333" cy="609177"/>
          </a:xfrm>
        </p:spPr>
        <p:txBody>
          <a:bodyPr/>
          <a:lstStyle/>
          <a:p>
            <a:r>
              <a:rPr lang="en-US" sz="2400" b="1">
                <a:solidFill>
                  <a:srgbClr val="000000"/>
                </a:solidFill>
              </a:rPr>
              <a:t>ARAMIS: Other Prespecified Efficacy Endpoints</a:t>
            </a:r>
          </a:p>
        </p:txBody>
      </p:sp>
      <p:graphicFrame>
        <p:nvGraphicFramePr>
          <p:cNvPr id="8" name="Content Placeholder 7">
            <a:extLst>
              <a:ext uri="{FF2B5EF4-FFF2-40B4-BE49-F238E27FC236}">
                <a16:creationId xmlns:a16="http://schemas.microsoft.com/office/drawing/2014/main" id="{A537DC98-ABF4-4FCA-B772-E9DE99EE31E4}"/>
              </a:ext>
            </a:extLst>
          </p:cNvPr>
          <p:cNvGraphicFramePr>
            <a:graphicFrameLocks noGrp="1"/>
          </p:cNvGraphicFramePr>
          <p:nvPr>
            <p:ph idx="1"/>
            <p:extLst>
              <p:ext uri="{D42A27DB-BD31-4B8C-83A1-F6EECF244321}">
                <p14:modId xmlns:p14="http://schemas.microsoft.com/office/powerpoint/2010/main" val="1081592693"/>
              </p:ext>
            </p:extLst>
          </p:nvPr>
        </p:nvGraphicFramePr>
        <p:xfrm>
          <a:off x="542926" y="923165"/>
          <a:ext cx="8068868" cy="3226248"/>
        </p:xfrm>
        <a:graphic>
          <a:graphicData uri="http://schemas.openxmlformats.org/drawingml/2006/table">
            <a:tbl>
              <a:tblPr firstRow="1" bandRow="1">
                <a:tableStyleId>{93296810-A885-4BE3-A3E7-6D5BEEA58F35}</a:tableStyleId>
              </a:tblPr>
              <a:tblGrid>
                <a:gridCol w="2017217">
                  <a:extLst>
                    <a:ext uri="{9D8B030D-6E8A-4147-A177-3AD203B41FA5}">
                      <a16:colId xmlns:a16="http://schemas.microsoft.com/office/drawing/2014/main" val="3241069996"/>
                    </a:ext>
                  </a:extLst>
                </a:gridCol>
                <a:gridCol w="1618013">
                  <a:extLst>
                    <a:ext uri="{9D8B030D-6E8A-4147-A177-3AD203B41FA5}">
                      <a16:colId xmlns:a16="http://schemas.microsoft.com/office/drawing/2014/main" val="1910787074"/>
                    </a:ext>
                  </a:extLst>
                </a:gridCol>
                <a:gridCol w="1787586">
                  <a:extLst>
                    <a:ext uri="{9D8B030D-6E8A-4147-A177-3AD203B41FA5}">
                      <a16:colId xmlns:a16="http://schemas.microsoft.com/office/drawing/2014/main" val="812945004"/>
                    </a:ext>
                  </a:extLst>
                </a:gridCol>
                <a:gridCol w="1568554">
                  <a:extLst>
                    <a:ext uri="{9D8B030D-6E8A-4147-A177-3AD203B41FA5}">
                      <a16:colId xmlns:a16="http://schemas.microsoft.com/office/drawing/2014/main" val="1085088062"/>
                    </a:ext>
                  </a:extLst>
                </a:gridCol>
                <a:gridCol w="1077498">
                  <a:extLst>
                    <a:ext uri="{9D8B030D-6E8A-4147-A177-3AD203B41FA5}">
                      <a16:colId xmlns:a16="http://schemas.microsoft.com/office/drawing/2014/main" val="4004943200"/>
                    </a:ext>
                  </a:extLst>
                </a:gridCol>
              </a:tblGrid>
              <a:tr h="503386">
                <a:tc>
                  <a:txBody>
                    <a:bodyPr/>
                    <a:lstStyle/>
                    <a:p>
                      <a:r>
                        <a:rPr lang="en-US" sz="1400">
                          <a:latin typeface="Calibri" panose="020F0502020204030204" pitchFamily="34" charset="0"/>
                        </a:rPr>
                        <a:t>Time to Event (Median), Mos</a:t>
                      </a:r>
                    </a:p>
                  </a:txBody>
                  <a:tcPr marL="68580" marR="68580" marT="34322" marB="34322">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US" sz="1400">
                          <a:latin typeface="Calibri" panose="020F0502020204030204" pitchFamily="34" charset="0"/>
                        </a:rPr>
                        <a:t>Daro + ADT</a:t>
                      </a:r>
                    </a:p>
                    <a:p>
                      <a:pPr algn="ctr"/>
                      <a:r>
                        <a:rPr lang="en-US" sz="1400">
                          <a:latin typeface="Calibri" panose="020F0502020204030204" pitchFamily="34" charset="0"/>
                        </a:rPr>
                        <a:t>(n = 955)</a:t>
                      </a:r>
                    </a:p>
                  </a:txBody>
                  <a:tcPr marL="68580" marR="68580" marT="34322" marB="34322">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US" sz="1400">
                          <a:latin typeface="Calibri" panose="020F0502020204030204" pitchFamily="34" charset="0"/>
                        </a:rPr>
                        <a:t>Pbo + ADT</a:t>
                      </a:r>
                    </a:p>
                    <a:p>
                      <a:pPr algn="ctr"/>
                      <a:r>
                        <a:rPr lang="en-US" sz="1400">
                          <a:latin typeface="Calibri" panose="020F0502020204030204" pitchFamily="34" charset="0"/>
                        </a:rPr>
                        <a:t>(n = 554)</a:t>
                      </a:r>
                    </a:p>
                  </a:txBody>
                  <a:tcPr marL="68580" marR="68580" marT="34322" marB="34322">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US" sz="1400">
                          <a:latin typeface="Calibri" panose="020F0502020204030204" pitchFamily="34" charset="0"/>
                        </a:rPr>
                        <a:t>HR (95% CI)</a:t>
                      </a:r>
                    </a:p>
                  </a:txBody>
                  <a:tcPr marL="68580" marR="68580" marT="34322" marB="34322">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US" sz="1400" i="1">
                          <a:latin typeface="Calibri" panose="020F0502020204030204" pitchFamily="34" charset="0"/>
                        </a:rPr>
                        <a:t>P</a:t>
                      </a:r>
                      <a:r>
                        <a:rPr lang="en-US" sz="1400">
                          <a:latin typeface="Calibri" panose="020F0502020204030204" pitchFamily="34" charset="0"/>
                        </a:rPr>
                        <a:t> Value</a:t>
                      </a:r>
                    </a:p>
                  </a:txBody>
                  <a:tcPr marL="68580" marR="68580" marT="34322" marB="34322">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3045217937"/>
                  </a:ext>
                </a:extLst>
              </a:tr>
              <a:tr h="286015">
                <a:tc>
                  <a:txBody>
                    <a:bodyPr/>
                    <a:lstStyle/>
                    <a:p>
                      <a:r>
                        <a:rPr kumimoji="0" lang="en-US" sz="1400" b="0" i="0" u="none" strike="noStrike" kern="1200" cap="none" normalizeH="0" baseline="0">
                          <a:ln>
                            <a:noFill/>
                          </a:ln>
                          <a:solidFill>
                            <a:schemeClr val="tx1"/>
                          </a:solidFill>
                          <a:effectLst/>
                          <a:latin typeface="Calibri" panose="020F0502020204030204" pitchFamily="34" charset="0"/>
                          <a:ea typeface="+mn-ea"/>
                          <a:cs typeface="+mn-cs"/>
                        </a:rPr>
                        <a:t>OS</a:t>
                      </a:r>
                    </a:p>
                  </a:txBody>
                  <a:tcPr marL="68580" marR="68580" marT="34322" marB="34322"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r>
                        <a:rPr kumimoji="0" lang="en-US" sz="1400" b="0" i="0" u="none" strike="noStrike" kern="1200" cap="none" normalizeH="0" baseline="0">
                          <a:ln>
                            <a:noFill/>
                          </a:ln>
                          <a:solidFill>
                            <a:schemeClr val="tx1"/>
                          </a:solidFill>
                          <a:effectLst/>
                          <a:latin typeface="Calibri" panose="020F0502020204030204" pitchFamily="34" charset="0"/>
                          <a:ea typeface="+mn-ea"/>
                          <a:cs typeface="+mn-cs"/>
                        </a:rPr>
                        <a:t>NR</a:t>
                      </a:r>
                    </a:p>
                  </a:txBody>
                  <a:tcPr marL="68580" marR="68580" marT="34322" marB="34322"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r>
                        <a:rPr kumimoji="0" lang="en-US" sz="1400" b="0" i="0" u="none" strike="noStrike" kern="1200" cap="none" normalizeH="0" baseline="0">
                          <a:ln>
                            <a:noFill/>
                          </a:ln>
                          <a:solidFill>
                            <a:schemeClr val="tx1"/>
                          </a:solidFill>
                          <a:effectLst/>
                          <a:latin typeface="Calibri" panose="020F0502020204030204" pitchFamily="34" charset="0"/>
                          <a:ea typeface="+mn-ea"/>
                          <a:cs typeface="+mn-cs"/>
                        </a:rPr>
                        <a:t>NR</a:t>
                      </a:r>
                    </a:p>
                  </a:txBody>
                  <a:tcPr marL="68580" marR="68580" marT="34322" marB="34322"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r>
                        <a:rPr kumimoji="0" lang="en-US" sz="1400" b="0" i="0" u="none" strike="noStrike" kern="1200" cap="none" normalizeH="0" baseline="0">
                          <a:ln>
                            <a:noFill/>
                          </a:ln>
                          <a:solidFill>
                            <a:schemeClr val="tx1"/>
                          </a:solidFill>
                          <a:effectLst/>
                          <a:latin typeface="Calibri" panose="020F0502020204030204" pitchFamily="34" charset="0"/>
                          <a:ea typeface="+mn-ea"/>
                          <a:cs typeface="+mn-cs"/>
                        </a:rPr>
                        <a:t>0.71 (0.50-0.99)</a:t>
                      </a:r>
                    </a:p>
                  </a:txBody>
                  <a:tcPr marL="68580" marR="68580" marT="34322" marB="34322"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r>
                        <a:rPr kumimoji="0" lang="en-US" sz="1400" b="0" i="0" u="none" strike="noStrike" kern="1200" cap="none" normalizeH="0" baseline="0">
                          <a:ln>
                            <a:noFill/>
                          </a:ln>
                          <a:solidFill>
                            <a:schemeClr val="tx1"/>
                          </a:solidFill>
                          <a:effectLst/>
                          <a:latin typeface="Calibri" panose="020F0502020204030204" pitchFamily="34" charset="0"/>
                          <a:ea typeface="+mn-ea"/>
                          <a:cs typeface="+mn-cs"/>
                        </a:rPr>
                        <a:t>.045</a:t>
                      </a:r>
                    </a:p>
                  </a:txBody>
                  <a:tcPr marL="68580" marR="68580" marT="34322" marB="34322"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465648095"/>
                  </a:ext>
                </a:extLst>
              </a:tr>
              <a:tr h="286015">
                <a:tc>
                  <a:txBody>
                    <a:bodyPr/>
                    <a:lstStyle/>
                    <a:p>
                      <a:r>
                        <a:rPr kumimoji="0" lang="en-US" sz="1400" b="0" i="0" u="none" strike="noStrike" kern="1200" cap="none" normalizeH="0" baseline="0">
                          <a:ln>
                            <a:noFill/>
                          </a:ln>
                          <a:solidFill>
                            <a:schemeClr val="tx1"/>
                          </a:solidFill>
                          <a:effectLst/>
                          <a:latin typeface="Calibri" panose="020F0502020204030204" pitchFamily="34" charset="0"/>
                          <a:ea typeface="+mn-ea"/>
                          <a:cs typeface="+mn-cs"/>
                        </a:rPr>
                        <a:t>Pain progression</a:t>
                      </a:r>
                    </a:p>
                  </a:txBody>
                  <a:tcPr marL="68580" marR="68580" marT="34322" marB="3432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r>
                        <a:rPr kumimoji="0" lang="en-US" sz="1400" b="0" i="0" u="none" strike="noStrike" kern="1200" cap="none" normalizeH="0" baseline="0">
                          <a:ln>
                            <a:noFill/>
                          </a:ln>
                          <a:solidFill>
                            <a:schemeClr val="tx1"/>
                          </a:solidFill>
                          <a:effectLst/>
                          <a:latin typeface="Calibri" panose="020F0502020204030204" pitchFamily="34" charset="0"/>
                          <a:ea typeface="+mn-ea"/>
                          <a:cs typeface="+mn-cs"/>
                        </a:rPr>
                        <a:t>40.3</a:t>
                      </a:r>
                    </a:p>
                  </a:txBody>
                  <a:tcPr marL="68580" marR="68580" marT="34322" marB="3432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r>
                        <a:rPr kumimoji="0" lang="en-US" sz="1400" b="0" i="0" u="none" strike="noStrike" kern="1200" cap="none" normalizeH="0" baseline="0">
                          <a:ln>
                            <a:noFill/>
                          </a:ln>
                          <a:solidFill>
                            <a:schemeClr val="tx1"/>
                          </a:solidFill>
                          <a:effectLst/>
                          <a:latin typeface="Calibri" panose="020F0502020204030204" pitchFamily="34" charset="0"/>
                          <a:ea typeface="+mn-ea"/>
                          <a:cs typeface="+mn-cs"/>
                        </a:rPr>
                        <a:t>25.4</a:t>
                      </a:r>
                    </a:p>
                  </a:txBody>
                  <a:tcPr marL="68580" marR="68580" marT="34322" marB="3432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r>
                        <a:rPr kumimoji="0" lang="en-US" sz="1400" b="0" i="0" u="none" strike="noStrike" kern="1200" cap="none" normalizeH="0" baseline="0">
                          <a:ln>
                            <a:noFill/>
                          </a:ln>
                          <a:solidFill>
                            <a:schemeClr val="tx1"/>
                          </a:solidFill>
                          <a:effectLst/>
                          <a:latin typeface="Calibri" panose="020F0502020204030204" pitchFamily="34" charset="0"/>
                          <a:ea typeface="+mn-ea"/>
                          <a:cs typeface="+mn-cs"/>
                        </a:rPr>
                        <a:t>0.65 (0.53-0.79)</a:t>
                      </a:r>
                    </a:p>
                  </a:txBody>
                  <a:tcPr marL="68580" marR="68580" marT="34322" marB="3432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r>
                        <a:rPr kumimoji="0" lang="en-US" sz="1400" b="0" i="0" u="none" strike="noStrike" kern="1200" cap="none" normalizeH="0" baseline="0">
                          <a:ln>
                            <a:noFill/>
                          </a:ln>
                          <a:solidFill>
                            <a:schemeClr val="tx1"/>
                          </a:solidFill>
                          <a:effectLst/>
                          <a:latin typeface="Calibri" panose="020F0502020204030204" pitchFamily="34" charset="0"/>
                          <a:ea typeface="+mn-ea"/>
                          <a:cs typeface="+mn-cs"/>
                        </a:rPr>
                        <a:t>&lt; .001</a:t>
                      </a:r>
                    </a:p>
                  </a:txBody>
                  <a:tcPr marL="68580" marR="68580" marT="34322" marB="3432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4085593344"/>
                  </a:ext>
                </a:extLst>
              </a:tr>
              <a:tr h="286015">
                <a:tc>
                  <a:txBody>
                    <a:bodyPr/>
                    <a:lstStyle/>
                    <a:p>
                      <a:r>
                        <a:rPr kumimoji="0" lang="en-US" sz="1400" b="0" i="0" u="none" strike="noStrike" kern="1200" cap="none" normalizeH="0" baseline="0">
                          <a:ln>
                            <a:noFill/>
                          </a:ln>
                          <a:solidFill>
                            <a:schemeClr val="tx1"/>
                          </a:solidFill>
                          <a:effectLst/>
                          <a:latin typeface="Calibri" panose="020F0502020204030204" pitchFamily="34" charset="0"/>
                          <a:ea typeface="+mn-ea"/>
                          <a:cs typeface="+mn-cs"/>
                        </a:rPr>
                        <a:t>First cytotoxic CT</a:t>
                      </a:r>
                    </a:p>
                  </a:txBody>
                  <a:tcPr marL="68580" marR="68580" marT="34322" marB="3432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r>
                        <a:rPr kumimoji="0" lang="en-US" sz="1400" b="0" i="0" u="none" strike="noStrike" kern="1200" cap="none" normalizeH="0" baseline="0">
                          <a:ln>
                            <a:noFill/>
                          </a:ln>
                          <a:solidFill>
                            <a:schemeClr val="tx1"/>
                          </a:solidFill>
                          <a:effectLst/>
                          <a:latin typeface="Calibri" panose="020F0502020204030204" pitchFamily="34" charset="0"/>
                          <a:ea typeface="+mn-ea"/>
                          <a:cs typeface="+mn-cs"/>
                        </a:rPr>
                        <a:t>NR</a:t>
                      </a:r>
                    </a:p>
                  </a:txBody>
                  <a:tcPr marL="68580" marR="68580" marT="34322" marB="3432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r>
                        <a:rPr kumimoji="0" lang="en-US" sz="1400" b="0" i="0" u="none" strike="noStrike" kern="1200" cap="none" normalizeH="0" baseline="0">
                          <a:ln>
                            <a:noFill/>
                          </a:ln>
                          <a:solidFill>
                            <a:schemeClr val="tx1"/>
                          </a:solidFill>
                          <a:effectLst/>
                          <a:latin typeface="Calibri" panose="020F0502020204030204" pitchFamily="34" charset="0"/>
                          <a:ea typeface="+mn-ea"/>
                          <a:cs typeface="+mn-cs"/>
                        </a:rPr>
                        <a:t>38.2</a:t>
                      </a:r>
                    </a:p>
                  </a:txBody>
                  <a:tcPr marL="68580" marR="68580" marT="34322" marB="3432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r>
                        <a:rPr kumimoji="0" lang="en-US" sz="1400" b="0" i="0" u="none" strike="noStrike" kern="1200" cap="none" normalizeH="0" baseline="0">
                          <a:ln>
                            <a:noFill/>
                          </a:ln>
                          <a:solidFill>
                            <a:schemeClr val="tx1"/>
                          </a:solidFill>
                          <a:effectLst/>
                          <a:latin typeface="Calibri" panose="020F0502020204030204" pitchFamily="34" charset="0"/>
                          <a:ea typeface="+mn-ea"/>
                          <a:cs typeface="+mn-cs"/>
                        </a:rPr>
                        <a:t>0.43 (0.31-0.60)</a:t>
                      </a:r>
                    </a:p>
                  </a:txBody>
                  <a:tcPr marL="68580" marR="68580" marT="34322" marB="3432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normalizeH="0" baseline="0">
                          <a:ln>
                            <a:noFill/>
                          </a:ln>
                          <a:solidFill>
                            <a:schemeClr val="tx1"/>
                          </a:solidFill>
                          <a:effectLst/>
                          <a:latin typeface="Calibri" panose="020F0502020204030204" pitchFamily="34" charset="0"/>
                          <a:ea typeface="+mn-ea"/>
                          <a:cs typeface="+mn-cs"/>
                        </a:rPr>
                        <a:t>&lt; .001</a:t>
                      </a:r>
                    </a:p>
                  </a:txBody>
                  <a:tcPr marL="68580" marR="68580" marT="34322" marB="3432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600292875"/>
                  </a:ext>
                </a:extLst>
              </a:tr>
              <a:tr h="286015">
                <a:tc>
                  <a:txBody>
                    <a:bodyPr/>
                    <a:lstStyle/>
                    <a:p>
                      <a:r>
                        <a:rPr kumimoji="0" lang="en-US" sz="1400" b="0" i="0" u="none" strike="noStrike" kern="1200" cap="none" normalizeH="0" baseline="0">
                          <a:ln>
                            <a:noFill/>
                          </a:ln>
                          <a:solidFill>
                            <a:schemeClr val="tx1"/>
                          </a:solidFill>
                          <a:effectLst/>
                          <a:latin typeface="Calibri" panose="020F0502020204030204" pitchFamily="34" charset="0"/>
                          <a:ea typeface="+mn-ea"/>
                          <a:cs typeface="+mn-cs"/>
                        </a:rPr>
                        <a:t>First symptomatic SRE</a:t>
                      </a:r>
                    </a:p>
                  </a:txBody>
                  <a:tcPr marL="68580" marR="68580" marT="34322" marB="3432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r>
                        <a:rPr kumimoji="0" lang="en-US" sz="1400" b="0" i="0" u="none" strike="noStrike" kern="1200" cap="none" normalizeH="0" baseline="0">
                          <a:ln>
                            <a:noFill/>
                          </a:ln>
                          <a:solidFill>
                            <a:schemeClr val="tx1"/>
                          </a:solidFill>
                          <a:effectLst/>
                          <a:latin typeface="Calibri" panose="020F0502020204030204" pitchFamily="34" charset="0"/>
                          <a:ea typeface="+mn-ea"/>
                          <a:cs typeface="+mn-cs"/>
                        </a:rPr>
                        <a:t>NR</a:t>
                      </a:r>
                    </a:p>
                  </a:txBody>
                  <a:tcPr marL="68580" marR="68580" marT="34322" marB="3432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r>
                        <a:rPr kumimoji="0" lang="en-US" sz="1400" b="0" i="0" u="none" strike="noStrike" kern="1200" cap="none" normalizeH="0" baseline="0">
                          <a:ln>
                            <a:noFill/>
                          </a:ln>
                          <a:solidFill>
                            <a:schemeClr val="tx1"/>
                          </a:solidFill>
                          <a:effectLst/>
                          <a:latin typeface="Calibri" panose="020F0502020204030204" pitchFamily="34" charset="0"/>
                          <a:ea typeface="+mn-ea"/>
                          <a:cs typeface="+mn-cs"/>
                        </a:rPr>
                        <a:t>NR</a:t>
                      </a:r>
                    </a:p>
                  </a:txBody>
                  <a:tcPr marL="68580" marR="68580" marT="34322" marB="3432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r>
                        <a:rPr kumimoji="0" lang="en-US" sz="1400" b="0" i="0" u="none" strike="noStrike" kern="1200" cap="none" normalizeH="0" baseline="0">
                          <a:ln>
                            <a:noFill/>
                          </a:ln>
                          <a:solidFill>
                            <a:schemeClr val="tx1"/>
                          </a:solidFill>
                          <a:effectLst/>
                          <a:latin typeface="Calibri" panose="020F0502020204030204" pitchFamily="34" charset="0"/>
                          <a:ea typeface="+mn-ea"/>
                          <a:cs typeface="+mn-cs"/>
                        </a:rPr>
                        <a:t>0.43 (0.22-0.84)</a:t>
                      </a:r>
                    </a:p>
                  </a:txBody>
                  <a:tcPr marL="68580" marR="68580" marT="34322" marB="3432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r>
                        <a:rPr kumimoji="0" lang="en-US" sz="1400" b="0" i="0" u="none" strike="noStrike" kern="1200" cap="none" normalizeH="0" baseline="0">
                          <a:ln>
                            <a:noFill/>
                          </a:ln>
                          <a:solidFill>
                            <a:schemeClr val="tx1"/>
                          </a:solidFill>
                          <a:effectLst/>
                          <a:latin typeface="Calibri" panose="020F0502020204030204" pitchFamily="34" charset="0"/>
                          <a:ea typeface="+mn-ea"/>
                          <a:cs typeface="+mn-cs"/>
                        </a:rPr>
                        <a:t>.01</a:t>
                      </a:r>
                    </a:p>
                  </a:txBody>
                  <a:tcPr marL="68580" marR="68580" marT="34322" marB="3432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943391006"/>
                  </a:ext>
                </a:extLst>
              </a:tr>
              <a:tr h="286015">
                <a:tc>
                  <a:txBody>
                    <a:bodyPr/>
                    <a:lstStyle/>
                    <a:p>
                      <a:r>
                        <a:rPr kumimoji="0" lang="en-US" sz="1400" b="0" i="0" u="none" strike="noStrike" kern="1200" cap="none" normalizeH="0" baseline="0">
                          <a:ln>
                            <a:noFill/>
                          </a:ln>
                          <a:solidFill>
                            <a:schemeClr val="tx1"/>
                          </a:solidFill>
                          <a:effectLst/>
                          <a:latin typeface="Calibri" panose="020F0502020204030204" pitchFamily="34" charset="0"/>
                          <a:ea typeface="+mn-ea"/>
                          <a:cs typeface="+mn-cs"/>
                        </a:rPr>
                        <a:t>PFS</a:t>
                      </a:r>
                    </a:p>
                  </a:txBody>
                  <a:tcPr marL="68580" marR="68580" marT="34322" marB="3432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r>
                        <a:rPr kumimoji="0" lang="en-US" sz="1400" b="0" i="0" u="none" strike="noStrike" kern="1200" cap="none" normalizeH="0" baseline="0">
                          <a:ln>
                            <a:noFill/>
                          </a:ln>
                          <a:solidFill>
                            <a:schemeClr val="tx1"/>
                          </a:solidFill>
                          <a:effectLst/>
                          <a:latin typeface="Calibri" panose="020F0502020204030204" pitchFamily="34" charset="0"/>
                          <a:ea typeface="+mn-ea"/>
                          <a:cs typeface="+mn-cs"/>
                        </a:rPr>
                        <a:t>36.8</a:t>
                      </a:r>
                    </a:p>
                  </a:txBody>
                  <a:tcPr marL="68580" marR="68580" marT="34322" marB="3432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r>
                        <a:rPr kumimoji="0" lang="en-US" sz="1400" b="0" i="0" u="none" strike="noStrike" kern="1200" cap="none" normalizeH="0" baseline="0">
                          <a:ln>
                            <a:noFill/>
                          </a:ln>
                          <a:solidFill>
                            <a:schemeClr val="tx1"/>
                          </a:solidFill>
                          <a:effectLst/>
                          <a:latin typeface="Calibri" panose="020F0502020204030204" pitchFamily="34" charset="0"/>
                          <a:ea typeface="+mn-ea"/>
                          <a:cs typeface="+mn-cs"/>
                        </a:rPr>
                        <a:t>14.8</a:t>
                      </a:r>
                    </a:p>
                  </a:txBody>
                  <a:tcPr marL="68580" marR="68580" marT="34322" marB="3432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r>
                        <a:rPr kumimoji="0" lang="en-US" sz="1400" b="0" i="0" u="none" strike="noStrike" kern="1200" cap="none" normalizeH="0" baseline="0">
                          <a:ln>
                            <a:noFill/>
                          </a:ln>
                          <a:solidFill>
                            <a:schemeClr val="tx1"/>
                          </a:solidFill>
                          <a:effectLst/>
                          <a:latin typeface="Calibri" panose="020F0502020204030204" pitchFamily="34" charset="0"/>
                          <a:ea typeface="+mn-ea"/>
                          <a:cs typeface="+mn-cs"/>
                        </a:rPr>
                        <a:t>0.38 (0.32-0.45)</a:t>
                      </a:r>
                    </a:p>
                  </a:txBody>
                  <a:tcPr marL="68580" marR="68580" marT="34322" marB="3432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r>
                        <a:rPr kumimoji="0" lang="en-US" sz="1400" b="0" i="0" u="none" strike="noStrike" kern="1200" cap="none" normalizeH="0" baseline="0">
                          <a:ln>
                            <a:noFill/>
                          </a:ln>
                          <a:solidFill>
                            <a:schemeClr val="tx1"/>
                          </a:solidFill>
                          <a:effectLst/>
                          <a:latin typeface="Calibri" panose="020F0502020204030204" pitchFamily="34" charset="0"/>
                          <a:ea typeface="+mn-ea"/>
                          <a:cs typeface="+mn-cs"/>
                        </a:rPr>
                        <a:t>&lt; .001</a:t>
                      </a:r>
                    </a:p>
                  </a:txBody>
                  <a:tcPr marL="68580" marR="68580" marT="34322" marB="3432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518767891"/>
                  </a:ext>
                </a:extLst>
              </a:tr>
              <a:tr h="286015">
                <a:tc>
                  <a:txBody>
                    <a:bodyPr/>
                    <a:lstStyle/>
                    <a:p>
                      <a:r>
                        <a:rPr kumimoji="0" lang="en-US" sz="1400" b="0" i="0" u="none" strike="noStrike" kern="1200" cap="none" normalizeH="0" baseline="0">
                          <a:ln>
                            <a:noFill/>
                          </a:ln>
                          <a:solidFill>
                            <a:schemeClr val="tx1"/>
                          </a:solidFill>
                          <a:effectLst/>
                          <a:latin typeface="Calibri" panose="020F0502020204030204" pitchFamily="34" charset="0"/>
                          <a:ea typeface="+mn-ea"/>
                          <a:cs typeface="+mn-cs"/>
                        </a:rPr>
                        <a:t>PSA progression</a:t>
                      </a:r>
                    </a:p>
                  </a:txBody>
                  <a:tcPr marL="68580" marR="68580" marT="34322" marB="3432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r>
                        <a:rPr kumimoji="0" lang="en-US" sz="1400" b="0" i="0" u="none" strike="noStrike" kern="1200" cap="none" normalizeH="0" baseline="0">
                          <a:ln>
                            <a:noFill/>
                          </a:ln>
                          <a:solidFill>
                            <a:schemeClr val="tx1"/>
                          </a:solidFill>
                          <a:effectLst/>
                          <a:latin typeface="Calibri" panose="020F0502020204030204" pitchFamily="34" charset="0"/>
                          <a:ea typeface="+mn-ea"/>
                          <a:cs typeface="+mn-cs"/>
                        </a:rPr>
                        <a:t>33.2</a:t>
                      </a:r>
                    </a:p>
                  </a:txBody>
                  <a:tcPr marL="68580" marR="68580" marT="34322" marB="3432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r>
                        <a:rPr kumimoji="0" lang="en-US" sz="1400" b="0" i="0" u="none" strike="noStrike" kern="1200" cap="none" normalizeH="0" baseline="0">
                          <a:ln>
                            <a:noFill/>
                          </a:ln>
                          <a:solidFill>
                            <a:schemeClr val="tx1"/>
                          </a:solidFill>
                          <a:effectLst/>
                          <a:latin typeface="Calibri" panose="020F0502020204030204" pitchFamily="34" charset="0"/>
                          <a:ea typeface="+mn-ea"/>
                          <a:cs typeface="+mn-cs"/>
                        </a:rPr>
                        <a:t>7.3</a:t>
                      </a:r>
                    </a:p>
                  </a:txBody>
                  <a:tcPr marL="68580" marR="68580" marT="34322" marB="3432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r>
                        <a:rPr kumimoji="0" lang="en-US" sz="1400" b="0" i="0" u="none" strike="noStrike" kern="1200" cap="none" normalizeH="0" baseline="0">
                          <a:ln>
                            <a:noFill/>
                          </a:ln>
                          <a:solidFill>
                            <a:schemeClr val="tx1"/>
                          </a:solidFill>
                          <a:effectLst/>
                          <a:latin typeface="Calibri" panose="020F0502020204030204" pitchFamily="34" charset="0"/>
                          <a:ea typeface="+mn-ea"/>
                          <a:cs typeface="+mn-cs"/>
                        </a:rPr>
                        <a:t>0.13 (0.11-0.16)</a:t>
                      </a:r>
                    </a:p>
                  </a:txBody>
                  <a:tcPr marL="68580" marR="68580" marT="34322" marB="3432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r>
                        <a:rPr kumimoji="0" lang="en-US" sz="1400" b="0" i="0" u="none" strike="noStrike" kern="1200" cap="none" normalizeH="0" baseline="0">
                          <a:ln>
                            <a:noFill/>
                          </a:ln>
                          <a:solidFill>
                            <a:schemeClr val="tx1"/>
                          </a:solidFill>
                          <a:effectLst/>
                          <a:latin typeface="Calibri" panose="020F0502020204030204" pitchFamily="34" charset="0"/>
                          <a:ea typeface="+mn-ea"/>
                          <a:cs typeface="+mn-cs"/>
                        </a:rPr>
                        <a:t>&lt; .001</a:t>
                      </a:r>
                    </a:p>
                  </a:txBody>
                  <a:tcPr marL="68580" marR="68580" marT="34322" marB="3432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83756451"/>
                  </a:ext>
                </a:extLst>
              </a:tr>
              <a:tr h="503386">
                <a:tc>
                  <a:txBody>
                    <a:bodyPr/>
                    <a:lstStyle/>
                    <a:p>
                      <a:r>
                        <a:rPr kumimoji="0" lang="en-US" sz="1400" b="0" i="0" u="none" strike="noStrike" kern="1200" cap="none" normalizeH="0" baseline="0">
                          <a:ln>
                            <a:noFill/>
                          </a:ln>
                          <a:solidFill>
                            <a:schemeClr val="tx1"/>
                          </a:solidFill>
                          <a:effectLst/>
                          <a:latin typeface="Calibri" panose="020F0502020204030204" pitchFamily="34" charset="0"/>
                          <a:ea typeface="+mn-ea"/>
                          <a:cs typeface="+mn-cs"/>
                        </a:rPr>
                        <a:t>First PCa-related invasive procedure</a:t>
                      </a:r>
                    </a:p>
                  </a:txBody>
                  <a:tcPr marL="68580" marR="68580" marT="34322" marB="3432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r>
                        <a:rPr kumimoji="0" lang="en-US" sz="1400" b="0" i="0" u="none" strike="noStrike" kern="1200" cap="none" normalizeH="0" baseline="0">
                          <a:ln>
                            <a:noFill/>
                          </a:ln>
                          <a:solidFill>
                            <a:schemeClr val="tx1"/>
                          </a:solidFill>
                          <a:effectLst/>
                          <a:latin typeface="Calibri" panose="020F0502020204030204" pitchFamily="34" charset="0"/>
                          <a:ea typeface="+mn-ea"/>
                          <a:cs typeface="+mn-cs"/>
                        </a:rPr>
                        <a:t>NR</a:t>
                      </a:r>
                    </a:p>
                  </a:txBody>
                  <a:tcPr marL="68580" marR="68580" marT="34322" marB="3432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r>
                        <a:rPr kumimoji="0" lang="en-US" sz="1400" b="0" i="0" u="none" strike="noStrike" kern="1200" cap="none" normalizeH="0" baseline="0">
                          <a:ln>
                            <a:noFill/>
                          </a:ln>
                          <a:solidFill>
                            <a:schemeClr val="tx1"/>
                          </a:solidFill>
                          <a:effectLst/>
                          <a:latin typeface="Calibri" panose="020F0502020204030204" pitchFamily="34" charset="0"/>
                          <a:ea typeface="+mn-ea"/>
                          <a:cs typeface="+mn-cs"/>
                        </a:rPr>
                        <a:t>NR</a:t>
                      </a:r>
                    </a:p>
                  </a:txBody>
                  <a:tcPr marL="68580" marR="68580" marT="34322" marB="3432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r>
                        <a:rPr kumimoji="0" lang="en-US" sz="1400" b="0" i="0" u="none" strike="noStrike" kern="1200" cap="none" normalizeH="0" baseline="0">
                          <a:ln>
                            <a:noFill/>
                          </a:ln>
                          <a:solidFill>
                            <a:schemeClr val="tx1"/>
                          </a:solidFill>
                          <a:effectLst/>
                          <a:latin typeface="Calibri" panose="020F0502020204030204" pitchFamily="34" charset="0"/>
                          <a:ea typeface="+mn-ea"/>
                          <a:cs typeface="+mn-cs"/>
                        </a:rPr>
                        <a:t>0.39 (0.25-0.61)</a:t>
                      </a:r>
                    </a:p>
                  </a:txBody>
                  <a:tcPr marL="68580" marR="68580" marT="34322" marB="3432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r>
                        <a:rPr kumimoji="0" lang="en-US" sz="1400" b="0" i="0" u="none" strike="noStrike" kern="1200" cap="none" normalizeH="0" baseline="0">
                          <a:ln>
                            <a:noFill/>
                          </a:ln>
                          <a:solidFill>
                            <a:schemeClr val="tx1"/>
                          </a:solidFill>
                          <a:effectLst/>
                          <a:latin typeface="Calibri" panose="020F0502020204030204" pitchFamily="34" charset="0"/>
                          <a:ea typeface="+mn-ea"/>
                          <a:cs typeface="+mn-cs"/>
                        </a:rPr>
                        <a:t>&lt; .001</a:t>
                      </a:r>
                    </a:p>
                  </a:txBody>
                  <a:tcPr marL="68580" marR="68580" marT="34322" marB="3432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295862952"/>
                  </a:ext>
                </a:extLst>
              </a:tr>
              <a:tr h="503386">
                <a:tc>
                  <a:txBody>
                    <a:bodyPr/>
                    <a:lstStyle/>
                    <a:p>
                      <a:r>
                        <a:rPr kumimoji="0" lang="en-US" sz="1400" b="0" i="0" u="none" strike="noStrike" kern="1200" cap="none" normalizeH="0" baseline="0">
                          <a:ln>
                            <a:noFill/>
                          </a:ln>
                          <a:solidFill>
                            <a:schemeClr val="tx1"/>
                          </a:solidFill>
                          <a:effectLst/>
                          <a:latin typeface="Calibri" panose="020F0502020204030204" pitchFamily="34" charset="0"/>
                          <a:ea typeface="+mn-ea"/>
                          <a:cs typeface="+mn-cs"/>
                        </a:rPr>
                        <a:t>Initiation of next antineoplastic therapy</a:t>
                      </a:r>
                    </a:p>
                  </a:txBody>
                  <a:tcPr marL="68580" marR="68580" marT="34322" marB="3432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r>
                        <a:rPr kumimoji="0" lang="en-US" sz="1400" b="0" i="0" u="none" strike="noStrike" kern="1200" cap="none" normalizeH="0" baseline="0">
                          <a:ln>
                            <a:noFill/>
                          </a:ln>
                          <a:solidFill>
                            <a:schemeClr val="tx1"/>
                          </a:solidFill>
                          <a:effectLst/>
                          <a:latin typeface="Calibri" panose="020F0502020204030204" pitchFamily="34" charset="0"/>
                          <a:ea typeface="+mn-ea"/>
                          <a:cs typeface="+mn-cs"/>
                        </a:rPr>
                        <a:t>NR</a:t>
                      </a:r>
                    </a:p>
                  </a:txBody>
                  <a:tcPr marL="68580" marR="68580" marT="34322" marB="3432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r>
                        <a:rPr kumimoji="0" lang="en-US" sz="1400" b="0" i="0" u="none" strike="noStrike" kern="1200" cap="none" normalizeH="0" baseline="0">
                          <a:ln>
                            <a:noFill/>
                          </a:ln>
                          <a:solidFill>
                            <a:schemeClr val="tx1"/>
                          </a:solidFill>
                          <a:effectLst/>
                          <a:latin typeface="Calibri" panose="020F0502020204030204" pitchFamily="34" charset="0"/>
                          <a:ea typeface="+mn-ea"/>
                          <a:cs typeface="+mn-cs"/>
                        </a:rPr>
                        <a:t>NR</a:t>
                      </a:r>
                    </a:p>
                  </a:txBody>
                  <a:tcPr marL="68580" marR="68580" marT="34322" marB="3432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r>
                        <a:rPr kumimoji="0" lang="en-US" sz="1400" b="0" i="0" u="none" strike="noStrike" kern="1200" cap="none" normalizeH="0" baseline="0">
                          <a:ln>
                            <a:noFill/>
                          </a:ln>
                          <a:solidFill>
                            <a:schemeClr val="tx1"/>
                          </a:solidFill>
                          <a:effectLst/>
                          <a:latin typeface="Calibri" panose="020F0502020204030204" pitchFamily="34" charset="0"/>
                          <a:ea typeface="+mn-ea"/>
                          <a:cs typeface="+mn-cs"/>
                        </a:rPr>
                        <a:t>0.33 (0.23-0.47)</a:t>
                      </a:r>
                    </a:p>
                  </a:txBody>
                  <a:tcPr marL="68580" marR="68580" marT="34322" marB="3432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r>
                        <a:rPr kumimoji="0" lang="en-US" sz="1400" b="0" i="0" u="none" strike="noStrike" kern="1200" cap="none" normalizeH="0" baseline="0">
                          <a:ln>
                            <a:noFill/>
                          </a:ln>
                          <a:solidFill>
                            <a:schemeClr val="tx1"/>
                          </a:solidFill>
                          <a:effectLst/>
                          <a:latin typeface="Calibri" panose="020F0502020204030204" pitchFamily="34" charset="0"/>
                          <a:ea typeface="+mn-ea"/>
                          <a:cs typeface="+mn-cs"/>
                        </a:rPr>
                        <a:t>&lt; .001</a:t>
                      </a:r>
                    </a:p>
                  </a:txBody>
                  <a:tcPr marL="68580" marR="68580" marT="34322" marB="3432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181413410"/>
                  </a:ext>
                </a:extLst>
              </a:tr>
            </a:tbl>
          </a:graphicData>
        </a:graphic>
      </p:graphicFrame>
      <p:sp>
        <p:nvSpPr>
          <p:cNvPr id="9" name="Text Box 11">
            <a:extLst>
              <a:ext uri="{FF2B5EF4-FFF2-40B4-BE49-F238E27FC236}">
                <a16:creationId xmlns:a16="http://schemas.microsoft.com/office/drawing/2014/main" id="{4DD176F4-575D-448C-9D4C-5146CB233C0C}"/>
              </a:ext>
            </a:extLst>
          </p:cNvPr>
          <p:cNvSpPr txBox="1">
            <a:spLocks noChangeArrowheads="1"/>
          </p:cNvSpPr>
          <p:nvPr/>
        </p:nvSpPr>
        <p:spPr bwMode="auto">
          <a:xfrm>
            <a:off x="3120742" y="4666898"/>
            <a:ext cx="3303581"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68580" tIns="34290" rIns="68580" bIns="34290"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629">
              <a:lnSpc>
                <a:spcPct val="100000"/>
              </a:lnSpc>
              <a:spcBef>
                <a:spcPct val="0"/>
              </a:spcBef>
              <a:spcAft>
                <a:spcPct val="0"/>
              </a:spcAft>
              <a:buClrTx/>
              <a:buNone/>
              <a:defRPr/>
            </a:pPr>
            <a:r>
              <a:rPr lang="en-US" altLang="en-US" sz="900">
                <a:solidFill>
                  <a:srgbClr val="455560"/>
                </a:solidFill>
                <a:latin typeface="Calibri" panose="020F0502020204030204" pitchFamily="34" charset="0"/>
                <a:cs typeface="Arial" panose="020B0604020202020204" pitchFamily="34" charset="0"/>
              </a:rPr>
              <a:t>Fizazi K, et al. NEJM. 2019;380:1235.</a:t>
            </a:r>
          </a:p>
        </p:txBody>
      </p:sp>
    </p:spTree>
    <p:extLst>
      <p:ext uri="{BB962C8B-B14F-4D97-AF65-F5344CB8AC3E}">
        <p14:creationId xmlns:p14="http://schemas.microsoft.com/office/powerpoint/2010/main" val="424369358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4C65C-4AD2-4FF3-94A8-6F054EB05A05}"/>
              </a:ext>
            </a:extLst>
          </p:cNvPr>
          <p:cNvSpPr>
            <a:spLocks noGrp="1"/>
          </p:cNvSpPr>
          <p:nvPr>
            <p:ph type="title"/>
          </p:nvPr>
        </p:nvSpPr>
        <p:spPr>
          <a:xfrm>
            <a:off x="457319" y="178761"/>
            <a:ext cx="8154333" cy="497940"/>
          </a:xfrm>
        </p:spPr>
        <p:txBody>
          <a:bodyPr/>
          <a:lstStyle/>
          <a:p>
            <a:r>
              <a:rPr lang="en-US" sz="2400" b="1">
                <a:solidFill>
                  <a:srgbClr val="000000"/>
                </a:solidFill>
              </a:rPr>
              <a:t>ARAMIS: Adverse Events</a:t>
            </a:r>
          </a:p>
        </p:txBody>
      </p:sp>
      <p:graphicFrame>
        <p:nvGraphicFramePr>
          <p:cNvPr id="8" name="Group 3">
            <a:extLst>
              <a:ext uri="{FF2B5EF4-FFF2-40B4-BE49-F238E27FC236}">
                <a16:creationId xmlns:a16="http://schemas.microsoft.com/office/drawing/2014/main" id="{B3A94B5F-E9BA-4BA3-A680-FD3DB8B16087}"/>
              </a:ext>
            </a:extLst>
          </p:cNvPr>
          <p:cNvGraphicFramePr>
            <a:graphicFrameLocks noGrp="1"/>
          </p:cNvGraphicFramePr>
          <p:nvPr>
            <p:ph idx="1"/>
            <p:extLst>
              <p:ext uri="{D42A27DB-BD31-4B8C-83A1-F6EECF244321}">
                <p14:modId xmlns:p14="http://schemas.microsoft.com/office/powerpoint/2010/main" val="611590224"/>
              </p:ext>
            </p:extLst>
          </p:nvPr>
        </p:nvGraphicFramePr>
        <p:xfrm>
          <a:off x="815786" y="676701"/>
          <a:ext cx="7544261" cy="3705708"/>
        </p:xfrm>
        <a:graphic>
          <a:graphicData uri="http://schemas.openxmlformats.org/drawingml/2006/table">
            <a:tbl>
              <a:tblPr/>
              <a:tblGrid>
                <a:gridCol w="2092273">
                  <a:extLst>
                    <a:ext uri="{9D8B030D-6E8A-4147-A177-3AD203B41FA5}">
                      <a16:colId xmlns:a16="http://schemas.microsoft.com/office/drawing/2014/main" val="20000"/>
                    </a:ext>
                  </a:extLst>
                </a:gridCol>
                <a:gridCol w="1362997">
                  <a:extLst>
                    <a:ext uri="{9D8B030D-6E8A-4147-A177-3AD203B41FA5}">
                      <a16:colId xmlns:a16="http://schemas.microsoft.com/office/drawing/2014/main" val="20001"/>
                    </a:ext>
                  </a:extLst>
                </a:gridCol>
                <a:gridCol w="1362997">
                  <a:extLst>
                    <a:ext uri="{9D8B030D-6E8A-4147-A177-3AD203B41FA5}">
                      <a16:colId xmlns:a16="http://schemas.microsoft.com/office/drawing/2014/main" val="20002"/>
                    </a:ext>
                  </a:extLst>
                </a:gridCol>
                <a:gridCol w="1362997">
                  <a:extLst>
                    <a:ext uri="{9D8B030D-6E8A-4147-A177-3AD203B41FA5}">
                      <a16:colId xmlns:a16="http://schemas.microsoft.com/office/drawing/2014/main" val="20003"/>
                    </a:ext>
                  </a:extLst>
                </a:gridCol>
                <a:gridCol w="1362997">
                  <a:extLst>
                    <a:ext uri="{9D8B030D-6E8A-4147-A177-3AD203B41FA5}">
                      <a16:colId xmlns:a16="http://schemas.microsoft.com/office/drawing/2014/main" val="4012722631"/>
                    </a:ext>
                  </a:extLst>
                </a:gridCol>
              </a:tblGrid>
              <a:tr h="170806">
                <a:tc rowSpan="2">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900" b="1" i="0" u="none" strike="noStrike" cap="none" normalizeH="0" baseline="0">
                          <a:ln>
                            <a:noFill/>
                          </a:ln>
                          <a:solidFill>
                            <a:schemeClr val="bg1"/>
                          </a:solidFill>
                          <a:effectLst/>
                          <a:latin typeface="Calibri" panose="020F0502020204030204" pitchFamily="34" charset="0"/>
                        </a:rPr>
                        <a:t>Adverse Event, %</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solidFill>
                  </a:tcPr>
                </a:tc>
                <a:tc gridSpan="2">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900" b="1" i="0" u="none" strike="noStrike" kern="1200" cap="none" normalizeH="0" baseline="0">
                          <a:ln>
                            <a:noFill/>
                          </a:ln>
                          <a:solidFill>
                            <a:srgbClr val="FFFFFF"/>
                          </a:solidFill>
                          <a:effectLst/>
                          <a:latin typeface="Calibri" panose="020F0502020204030204" pitchFamily="34" charset="0"/>
                          <a:ea typeface="+mn-ea"/>
                          <a:cs typeface="+mn-cs"/>
                        </a:rPr>
                        <a:t>Daro + ADT (n = 954)</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solidFill>
                  </a:tcPr>
                </a:tc>
                <a:tc hMerge="1">
                  <a:txBody>
                    <a:bodyPr/>
                    <a:lstStyle/>
                    <a:p>
                      <a:endParaRPr lang="en-US"/>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normalizeH="0" baseline="0">
                          <a:ln>
                            <a:noFill/>
                          </a:ln>
                          <a:solidFill>
                            <a:srgbClr val="FFFFFF"/>
                          </a:solidFill>
                          <a:effectLst/>
                          <a:latin typeface="Calibri" panose="020F0502020204030204" pitchFamily="34" charset="0"/>
                          <a:ea typeface="+mn-ea"/>
                          <a:cs typeface="+mn-cs"/>
                        </a:rPr>
                        <a:t>Pbo + ADT (n = 554)</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solidFill>
                  </a:tcPr>
                </a:tc>
                <a:tc hMerge="1">
                  <a:txBody>
                    <a:bodyPr/>
                    <a:lstStyle/>
                    <a:p>
                      <a:endParaRPr lang="en-US"/>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solidFill>
                  </a:tcPr>
                </a:tc>
                <a:extLst>
                  <a:ext uri="{0D108BD9-81ED-4DB2-BD59-A6C34878D82A}">
                    <a16:rowId xmlns:a16="http://schemas.microsoft.com/office/drawing/2014/main" val="10000"/>
                  </a:ext>
                </a:extLst>
              </a:tr>
              <a:tr h="170806">
                <a:tc vMerge="1">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GB" sz="1400" b="1" i="0" u="none" strike="noStrike" cap="none" normalizeH="0" baseline="0">
                        <a:ln>
                          <a:noFill/>
                        </a:ln>
                        <a:solidFill>
                          <a:schemeClr val="tx1"/>
                        </a:solidFill>
                        <a:effectLst/>
                        <a:latin typeface="Calibri" panose="020F0502020204030204" pitchFamily="34" charset="0"/>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900" b="1" i="0" u="none" strike="noStrike" cap="none" normalizeH="0" baseline="0">
                          <a:ln>
                            <a:noFill/>
                          </a:ln>
                          <a:solidFill>
                            <a:schemeClr val="bg1"/>
                          </a:solidFill>
                          <a:effectLst/>
                          <a:latin typeface="Calibri" panose="020F0502020204030204" pitchFamily="34" charset="0"/>
                        </a:rPr>
                        <a:t>Any Grade</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900" b="1" i="0" u="none" strike="noStrike" cap="none" normalizeH="0" baseline="0">
                          <a:ln>
                            <a:noFill/>
                          </a:ln>
                          <a:solidFill>
                            <a:schemeClr val="bg1"/>
                          </a:solidFill>
                          <a:effectLst/>
                          <a:latin typeface="Calibri" panose="020F0502020204030204" pitchFamily="34" charset="0"/>
                        </a:rPr>
                        <a:t>Grade 3/4</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900" b="1" i="0" u="none" strike="noStrike" cap="none" normalizeH="0" baseline="0">
                          <a:ln>
                            <a:noFill/>
                          </a:ln>
                          <a:solidFill>
                            <a:schemeClr val="bg1"/>
                          </a:solidFill>
                          <a:effectLst/>
                          <a:latin typeface="Calibri" panose="020F0502020204030204" pitchFamily="34" charset="0"/>
                        </a:rPr>
                        <a:t>Any Grade</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900" b="1" i="0" u="none" strike="noStrike" cap="none" normalizeH="0" baseline="0">
                          <a:ln>
                            <a:noFill/>
                          </a:ln>
                          <a:solidFill>
                            <a:schemeClr val="bg1"/>
                          </a:solidFill>
                          <a:effectLst/>
                          <a:latin typeface="Calibri" panose="020F0502020204030204" pitchFamily="34" charset="0"/>
                        </a:rPr>
                        <a:t>Grade 3/4</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solidFill>
                  </a:tcPr>
                </a:tc>
                <a:extLst>
                  <a:ext uri="{0D108BD9-81ED-4DB2-BD59-A6C34878D82A}">
                    <a16:rowId xmlns:a16="http://schemas.microsoft.com/office/drawing/2014/main" val="10001"/>
                  </a:ext>
                </a:extLst>
              </a:tr>
              <a:tr h="170806">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900" b="0" i="0" u="none" strike="noStrike" cap="none" normalizeH="0" baseline="0">
                          <a:ln>
                            <a:noFill/>
                          </a:ln>
                          <a:solidFill>
                            <a:schemeClr val="tx1"/>
                          </a:solidFill>
                          <a:effectLst/>
                          <a:latin typeface="Calibri" panose="020F0502020204030204" pitchFamily="34" charset="0"/>
                        </a:rPr>
                        <a:t>Any AE</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900" b="0" i="0" u="none" strike="noStrike" cap="none" normalizeH="0" baseline="0">
                          <a:ln>
                            <a:noFill/>
                          </a:ln>
                          <a:solidFill>
                            <a:schemeClr val="tx1"/>
                          </a:solidFill>
                          <a:effectLst/>
                          <a:latin typeface="Calibri" panose="020F0502020204030204" pitchFamily="34" charset="0"/>
                        </a:rPr>
                        <a:t>83.2</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900" b="0" i="0" u="none" strike="noStrike" cap="none" normalizeH="0" baseline="0">
                          <a:ln>
                            <a:noFill/>
                          </a:ln>
                          <a:solidFill>
                            <a:schemeClr val="tx1"/>
                          </a:solidFill>
                          <a:effectLst/>
                          <a:latin typeface="Calibri" panose="020F0502020204030204" pitchFamily="34" charset="0"/>
                        </a:rPr>
                        <a:t>24.7</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900" b="0" i="0" u="none" strike="noStrike" cap="none" normalizeH="0" baseline="0">
                          <a:ln>
                            <a:noFill/>
                          </a:ln>
                          <a:solidFill>
                            <a:schemeClr val="bg2">
                              <a:lumMod val="10000"/>
                            </a:schemeClr>
                          </a:solidFill>
                          <a:effectLst/>
                          <a:latin typeface="Calibri" panose="020F0502020204030204" pitchFamily="34" charset="0"/>
                        </a:rPr>
                        <a:t>76.9</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900" b="0" i="0" u="none" strike="noStrike" cap="none" normalizeH="0" baseline="0">
                          <a:ln>
                            <a:noFill/>
                          </a:ln>
                          <a:solidFill>
                            <a:schemeClr val="bg2">
                              <a:lumMod val="10000"/>
                            </a:schemeClr>
                          </a:solidFill>
                          <a:effectLst/>
                          <a:latin typeface="Calibri" panose="020F0502020204030204" pitchFamily="34" charset="0"/>
                        </a:rPr>
                        <a:t>19.5</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85000"/>
                      </a:schemeClr>
                    </a:solidFill>
                  </a:tcPr>
                </a:tc>
                <a:extLst>
                  <a:ext uri="{0D108BD9-81ED-4DB2-BD59-A6C34878D82A}">
                    <a16:rowId xmlns:a16="http://schemas.microsoft.com/office/drawing/2014/main" val="10002"/>
                  </a:ext>
                </a:extLst>
              </a:tr>
              <a:tr h="170863">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900" b="0" i="0" u="none" strike="noStrike" cap="none" normalizeH="0" baseline="0">
                          <a:ln>
                            <a:noFill/>
                          </a:ln>
                          <a:solidFill>
                            <a:schemeClr val="tx1"/>
                          </a:solidFill>
                          <a:effectLst/>
                          <a:latin typeface="Calibri" panose="020F0502020204030204" pitchFamily="34" charset="0"/>
                          <a:cs typeface="Calibri" panose="020F0502020204030204" pitchFamily="34" charset="0"/>
                        </a:rPr>
                        <a:t>Serious AE</a:t>
                      </a:r>
                    </a:p>
                  </a:txBody>
                  <a:tcPr marL="91411" marR="91411" marT="34362" marB="3436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900" b="0" i="0" u="none" strike="noStrike" cap="none" normalizeH="0" baseline="0">
                          <a:ln>
                            <a:noFill/>
                          </a:ln>
                          <a:solidFill>
                            <a:schemeClr val="tx1"/>
                          </a:solidFill>
                          <a:effectLst/>
                          <a:latin typeface="Calibri" panose="020F0502020204030204" pitchFamily="34" charset="0"/>
                          <a:cs typeface="Calibri" panose="020F0502020204030204" pitchFamily="34" charset="0"/>
                        </a:rPr>
                        <a:t>24.8</a:t>
                      </a:r>
                    </a:p>
                  </a:txBody>
                  <a:tcPr marL="91411" marR="91411" marT="34362" marB="3436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900" b="0" i="0" u="none" strike="noStrike" cap="none" normalizeH="0" baseline="0">
                          <a:ln>
                            <a:noFill/>
                          </a:ln>
                          <a:solidFill>
                            <a:schemeClr val="tx1"/>
                          </a:solidFill>
                          <a:effectLst/>
                          <a:latin typeface="Calibri" panose="020F0502020204030204" pitchFamily="34" charset="0"/>
                          <a:cs typeface="Calibri" panose="020F0502020204030204" pitchFamily="34" charset="0"/>
                        </a:rPr>
                        <a:t>15.8</a:t>
                      </a:r>
                    </a:p>
                  </a:txBody>
                  <a:tcPr marL="91411" marR="91411" marT="34362" marB="3436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900" b="0" i="0" u="none" strike="noStrike" cap="none" normalizeH="0" baseline="0">
                          <a:ln>
                            <a:noFill/>
                          </a:ln>
                          <a:solidFill>
                            <a:schemeClr val="bg2">
                              <a:lumMod val="10000"/>
                            </a:schemeClr>
                          </a:solidFill>
                          <a:effectLst/>
                          <a:latin typeface="Calibri" panose="020F0502020204030204" pitchFamily="34" charset="0"/>
                          <a:cs typeface="Calibri" panose="020F0502020204030204" pitchFamily="34" charset="0"/>
                        </a:rPr>
                        <a:t>20.0</a:t>
                      </a:r>
                    </a:p>
                  </a:txBody>
                  <a:tcPr marL="91411" marR="91411" marT="34362" marB="3436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900" b="0" i="0" u="none" strike="noStrike" cap="none" normalizeH="0" baseline="0">
                          <a:ln>
                            <a:noFill/>
                          </a:ln>
                          <a:solidFill>
                            <a:schemeClr val="bg2">
                              <a:lumMod val="10000"/>
                            </a:schemeClr>
                          </a:solidFill>
                          <a:effectLst/>
                          <a:latin typeface="Calibri" panose="020F0502020204030204" pitchFamily="34" charset="0"/>
                        </a:rPr>
                        <a:t>12.6</a:t>
                      </a:r>
                    </a:p>
                  </a:txBody>
                  <a:tcPr marL="91411" marR="91411" marT="34362" marB="3436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85000"/>
                      </a:schemeClr>
                    </a:solidFill>
                  </a:tcPr>
                </a:tc>
                <a:extLst>
                  <a:ext uri="{0D108BD9-81ED-4DB2-BD59-A6C34878D82A}">
                    <a16:rowId xmlns:a16="http://schemas.microsoft.com/office/drawing/2014/main" val="10003"/>
                  </a:ext>
                </a:extLst>
              </a:tr>
              <a:tr h="170863">
                <a:tc>
                  <a:txBody>
                    <a:body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sz="900" b="0" i="0" u="none" strike="noStrike" cap="none" normalizeH="0" baseline="0">
                          <a:ln>
                            <a:noFill/>
                          </a:ln>
                          <a:solidFill>
                            <a:schemeClr val="tx1"/>
                          </a:solidFill>
                          <a:effectLst/>
                          <a:latin typeface="Calibri" panose="020F0502020204030204" pitchFamily="34" charset="0"/>
                          <a:cs typeface="Calibri" panose="020F0502020204030204" pitchFamily="34" charset="0"/>
                        </a:rPr>
                        <a:t>Grade 5 AE</a:t>
                      </a:r>
                    </a:p>
                  </a:txBody>
                  <a:tcPr marL="91411" marR="91411" marT="34362" marB="3436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900" b="0" i="0" u="none" strike="noStrike" cap="none" normalizeH="0" baseline="0">
                          <a:ln>
                            <a:noFill/>
                          </a:ln>
                          <a:solidFill>
                            <a:schemeClr val="tx1"/>
                          </a:solidFill>
                          <a:effectLst/>
                          <a:latin typeface="Calibri" panose="020F0502020204030204" pitchFamily="34" charset="0"/>
                        </a:rPr>
                        <a:t>3.9</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900" b="0" i="0" u="none" strike="noStrike" cap="none" normalizeH="0" baseline="0">
                          <a:ln>
                            <a:noFill/>
                          </a:ln>
                          <a:solidFill>
                            <a:schemeClr val="tx1"/>
                          </a:solidFill>
                          <a:effectLst/>
                          <a:latin typeface="Calibri" panose="020F0502020204030204" pitchFamily="34" charset="0"/>
                        </a:rPr>
                        <a:t>─</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900" b="0" i="0" u="none" strike="noStrike" cap="none" normalizeH="0" baseline="0">
                          <a:ln>
                            <a:noFill/>
                          </a:ln>
                          <a:solidFill>
                            <a:schemeClr val="bg2">
                              <a:lumMod val="10000"/>
                            </a:schemeClr>
                          </a:solidFill>
                          <a:effectLst/>
                          <a:latin typeface="Calibri" panose="020F0502020204030204" pitchFamily="34" charset="0"/>
                        </a:rPr>
                        <a:t>3.2</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900" b="0" i="0" u="none" strike="noStrike" cap="none" normalizeH="0" baseline="0">
                          <a:ln>
                            <a:noFill/>
                          </a:ln>
                          <a:solidFill>
                            <a:schemeClr val="bg2">
                              <a:lumMod val="10000"/>
                            </a:schemeClr>
                          </a:solidFill>
                          <a:effectLst/>
                          <a:latin typeface="Calibri" panose="020F0502020204030204" pitchFamily="34" charset="0"/>
                        </a:rPr>
                        <a:t>─</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85000"/>
                      </a:schemeClr>
                    </a:solidFill>
                  </a:tcPr>
                </a:tc>
                <a:extLst>
                  <a:ext uri="{0D108BD9-81ED-4DB2-BD59-A6C34878D82A}">
                    <a16:rowId xmlns:a16="http://schemas.microsoft.com/office/drawing/2014/main" val="10004"/>
                  </a:ext>
                </a:extLst>
              </a:tr>
              <a:tr h="170863">
                <a:tc>
                  <a:txBody>
                    <a:body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sz="900" b="0" i="0" u="none" strike="noStrike" cap="none" normalizeH="0" baseline="0">
                          <a:ln>
                            <a:noFill/>
                          </a:ln>
                          <a:solidFill>
                            <a:schemeClr val="tx1"/>
                          </a:solidFill>
                          <a:effectLst/>
                          <a:latin typeface="Calibri" panose="020F0502020204030204" pitchFamily="34" charset="0"/>
                          <a:cs typeface="Calibri" panose="020F0502020204030204" pitchFamily="34" charset="0"/>
                        </a:rPr>
                        <a:t>AE leading to discontinuation</a:t>
                      </a:r>
                    </a:p>
                  </a:txBody>
                  <a:tcPr marL="91411" marR="91411" marT="34362" marB="3436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900" b="0" i="0" u="none" strike="noStrike" cap="none" normalizeH="0" baseline="0">
                          <a:ln>
                            <a:noFill/>
                          </a:ln>
                          <a:solidFill>
                            <a:schemeClr val="tx1"/>
                          </a:solidFill>
                          <a:effectLst/>
                          <a:latin typeface="Calibri" panose="020F0502020204030204" pitchFamily="34" charset="0"/>
                        </a:rPr>
                        <a:t>8.9</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900" b="0" i="0" u="none" strike="noStrike" cap="none" normalizeH="0" baseline="0">
                          <a:ln>
                            <a:noFill/>
                          </a:ln>
                          <a:solidFill>
                            <a:schemeClr val="tx1"/>
                          </a:solidFill>
                          <a:effectLst/>
                          <a:latin typeface="Calibri" panose="020F0502020204030204" pitchFamily="34" charset="0"/>
                        </a:rPr>
                        <a:t>3.4</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900" b="0" i="0" u="none" strike="noStrike" cap="none" normalizeH="0" baseline="0">
                          <a:ln>
                            <a:noFill/>
                          </a:ln>
                          <a:solidFill>
                            <a:schemeClr val="bg2">
                              <a:lumMod val="10000"/>
                            </a:schemeClr>
                          </a:solidFill>
                          <a:effectLst/>
                          <a:latin typeface="Calibri" panose="020F0502020204030204" pitchFamily="34" charset="0"/>
                        </a:rPr>
                        <a:t>8.7</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900" b="0" i="0" u="none" strike="noStrike" cap="none" normalizeH="0" baseline="0">
                          <a:ln>
                            <a:noFill/>
                          </a:ln>
                          <a:solidFill>
                            <a:schemeClr val="bg2">
                              <a:lumMod val="10000"/>
                            </a:schemeClr>
                          </a:solidFill>
                          <a:effectLst/>
                          <a:latin typeface="Calibri" panose="020F0502020204030204" pitchFamily="34" charset="0"/>
                        </a:rPr>
                        <a:t>4.3</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85000"/>
                      </a:schemeClr>
                    </a:solidFill>
                  </a:tcPr>
                </a:tc>
                <a:extLst>
                  <a:ext uri="{0D108BD9-81ED-4DB2-BD59-A6C34878D82A}">
                    <a16:rowId xmlns:a16="http://schemas.microsoft.com/office/drawing/2014/main" val="3350074247"/>
                  </a:ext>
                </a:extLst>
              </a:tr>
              <a:tr h="170863">
                <a:tc>
                  <a:txBody>
                    <a:body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sz="900" b="0" i="0" u="none" strike="noStrike" kern="1200" cap="none" normalizeH="0" baseline="0">
                          <a:ln>
                            <a:noFill/>
                          </a:ln>
                          <a:solidFill>
                            <a:schemeClr val="tx1"/>
                          </a:solidFill>
                          <a:effectLst/>
                          <a:latin typeface="Calibri" panose="020F0502020204030204" pitchFamily="34" charset="0"/>
                          <a:ea typeface="+mn-ea"/>
                          <a:cs typeface="Calibri" panose="020F0502020204030204" pitchFamily="34" charset="0"/>
                        </a:rPr>
                        <a:t>Fatigue</a:t>
                      </a:r>
                    </a:p>
                  </a:txBody>
                  <a:tcPr marL="91411" marR="91411" marT="34362" marB="3436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900" b="0" i="0" u="none" strike="noStrike" cap="none" normalizeH="0" baseline="0">
                          <a:ln>
                            <a:noFill/>
                          </a:ln>
                          <a:solidFill>
                            <a:schemeClr val="tx1"/>
                          </a:solidFill>
                          <a:effectLst/>
                          <a:latin typeface="Calibri" panose="020F0502020204030204" pitchFamily="34" charset="0"/>
                        </a:rPr>
                        <a:t>12.1</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900" b="0" i="0" u="none" strike="noStrike" cap="none" normalizeH="0" baseline="0">
                          <a:ln>
                            <a:noFill/>
                          </a:ln>
                          <a:solidFill>
                            <a:schemeClr val="tx1"/>
                          </a:solidFill>
                          <a:effectLst/>
                          <a:latin typeface="Calibri" panose="020F0502020204030204" pitchFamily="34" charset="0"/>
                        </a:rPr>
                        <a:t>0.4</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900" b="0" i="0" u="none" strike="noStrike" cap="none" normalizeH="0" baseline="0">
                          <a:ln>
                            <a:noFill/>
                          </a:ln>
                          <a:solidFill>
                            <a:schemeClr val="bg2">
                              <a:lumMod val="10000"/>
                            </a:schemeClr>
                          </a:solidFill>
                          <a:effectLst/>
                          <a:latin typeface="Calibri" panose="020F0502020204030204" pitchFamily="34" charset="0"/>
                        </a:rPr>
                        <a:t>8.7</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900" b="0" i="0" u="none" strike="noStrike" cap="none" normalizeH="0" baseline="0">
                          <a:ln>
                            <a:noFill/>
                          </a:ln>
                          <a:solidFill>
                            <a:schemeClr val="bg2">
                              <a:lumMod val="10000"/>
                            </a:schemeClr>
                          </a:solidFill>
                          <a:effectLst/>
                          <a:latin typeface="Calibri" panose="020F0502020204030204" pitchFamily="34" charset="0"/>
                        </a:rPr>
                        <a:t>0.9</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85000"/>
                      </a:schemeClr>
                    </a:solidFill>
                  </a:tcPr>
                </a:tc>
                <a:extLst>
                  <a:ext uri="{0D108BD9-81ED-4DB2-BD59-A6C34878D82A}">
                    <a16:rowId xmlns:a16="http://schemas.microsoft.com/office/drawing/2014/main" val="2716744103"/>
                  </a:ext>
                </a:extLst>
              </a:tr>
              <a:tr h="170863">
                <a:tc>
                  <a:txBody>
                    <a:body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sz="900" b="0" i="0" u="none" strike="noStrike" kern="1200" cap="none" normalizeH="0" baseline="0">
                          <a:ln>
                            <a:noFill/>
                          </a:ln>
                          <a:solidFill>
                            <a:schemeClr val="tx1"/>
                          </a:solidFill>
                          <a:effectLst/>
                          <a:latin typeface="Calibri" panose="020F0502020204030204" pitchFamily="34" charset="0"/>
                          <a:ea typeface="+mn-ea"/>
                          <a:cs typeface="Calibri" panose="020F0502020204030204" pitchFamily="34" charset="0"/>
                        </a:rPr>
                        <a:t>Back pain</a:t>
                      </a:r>
                    </a:p>
                  </a:txBody>
                  <a:tcPr marL="91411" marR="91411" marT="34362" marB="3436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900" b="0" i="0" u="none" strike="noStrike" cap="none" normalizeH="0" baseline="0">
                          <a:ln>
                            <a:noFill/>
                          </a:ln>
                          <a:solidFill>
                            <a:schemeClr val="tx1"/>
                          </a:solidFill>
                          <a:effectLst/>
                          <a:latin typeface="Calibri" panose="020F0502020204030204" pitchFamily="34" charset="0"/>
                        </a:rPr>
                        <a:t>8.8</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900" b="0" i="0" u="none" strike="noStrike" cap="none" normalizeH="0" baseline="0">
                          <a:ln>
                            <a:noFill/>
                          </a:ln>
                          <a:solidFill>
                            <a:schemeClr val="tx1"/>
                          </a:solidFill>
                          <a:effectLst/>
                          <a:latin typeface="Calibri" panose="020F0502020204030204" pitchFamily="34" charset="0"/>
                        </a:rPr>
                        <a:t>0.4</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900" b="0" i="0" u="none" strike="noStrike" cap="none" normalizeH="0" baseline="0">
                          <a:ln>
                            <a:noFill/>
                          </a:ln>
                          <a:solidFill>
                            <a:schemeClr val="bg2">
                              <a:lumMod val="10000"/>
                            </a:schemeClr>
                          </a:solidFill>
                          <a:effectLst/>
                          <a:latin typeface="Calibri" panose="020F0502020204030204" pitchFamily="34" charset="0"/>
                        </a:rPr>
                        <a:t>9.0</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900" b="0" i="0" u="none" strike="noStrike" cap="none" normalizeH="0" baseline="0">
                          <a:ln>
                            <a:noFill/>
                          </a:ln>
                          <a:solidFill>
                            <a:schemeClr val="bg2">
                              <a:lumMod val="10000"/>
                            </a:schemeClr>
                          </a:solidFill>
                          <a:effectLst/>
                          <a:latin typeface="Calibri" panose="020F0502020204030204" pitchFamily="34" charset="0"/>
                        </a:rPr>
                        <a:t>0.2</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85000"/>
                      </a:schemeClr>
                    </a:solidFill>
                  </a:tcPr>
                </a:tc>
                <a:extLst>
                  <a:ext uri="{0D108BD9-81ED-4DB2-BD59-A6C34878D82A}">
                    <a16:rowId xmlns:a16="http://schemas.microsoft.com/office/drawing/2014/main" val="3889519179"/>
                  </a:ext>
                </a:extLst>
              </a:tr>
              <a:tr h="170863">
                <a:tc>
                  <a:txBody>
                    <a:body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sz="900" b="0" i="0" u="none" strike="noStrike" kern="1200" cap="none" normalizeH="0" baseline="0">
                          <a:ln>
                            <a:noFill/>
                          </a:ln>
                          <a:solidFill>
                            <a:schemeClr val="tx1"/>
                          </a:solidFill>
                          <a:effectLst/>
                          <a:latin typeface="Calibri" panose="020F0502020204030204" pitchFamily="34" charset="0"/>
                          <a:ea typeface="+mn-ea"/>
                          <a:cs typeface="Calibri" panose="020F0502020204030204" pitchFamily="34" charset="0"/>
                        </a:rPr>
                        <a:t>Arthralgia</a:t>
                      </a:r>
                    </a:p>
                  </a:txBody>
                  <a:tcPr marL="91411" marR="91411" marT="34362" marB="3436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900" b="0" i="0" u="none" strike="noStrike" cap="none" normalizeH="0" baseline="0">
                          <a:ln>
                            <a:noFill/>
                          </a:ln>
                          <a:solidFill>
                            <a:schemeClr val="tx1"/>
                          </a:solidFill>
                          <a:effectLst/>
                          <a:latin typeface="Calibri" panose="020F0502020204030204" pitchFamily="34" charset="0"/>
                        </a:rPr>
                        <a:t>8.1</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900" b="0" i="0" u="none" strike="noStrike" cap="none" normalizeH="0" baseline="0">
                          <a:ln>
                            <a:noFill/>
                          </a:ln>
                          <a:solidFill>
                            <a:schemeClr val="tx1"/>
                          </a:solidFill>
                          <a:effectLst/>
                          <a:latin typeface="Calibri" panose="020F0502020204030204" pitchFamily="34" charset="0"/>
                        </a:rPr>
                        <a:t>0.3</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900" b="0" i="0" u="none" strike="noStrike" cap="none" normalizeH="0" baseline="0">
                          <a:ln>
                            <a:noFill/>
                          </a:ln>
                          <a:solidFill>
                            <a:schemeClr val="bg2">
                              <a:lumMod val="10000"/>
                            </a:schemeClr>
                          </a:solidFill>
                          <a:effectLst/>
                          <a:latin typeface="Calibri" panose="020F0502020204030204" pitchFamily="34" charset="0"/>
                        </a:rPr>
                        <a:t>9.2</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900" b="0" i="0" u="none" strike="noStrike" cap="none" normalizeH="0" baseline="0">
                          <a:ln>
                            <a:noFill/>
                          </a:ln>
                          <a:solidFill>
                            <a:schemeClr val="bg2">
                              <a:lumMod val="10000"/>
                            </a:schemeClr>
                          </a:solidFill>
                          <a:effectLst/>
                          <a:latin typeface="Calibri" panose="020F0502020204030204" pitchFamily="34" charset="0"/>
                        </a:rPr>
                        <a:t>0.4</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85000"/>
                      </a:schemeClr>
                    </a:solidFill>
                  </a:tcPr>
                </a:tc>
                <a:extLst>
                  <a:ext uri="{0D108BD9-81ED-4DB2-BD59-A6C34878D82A}">
                    <a16:rowId xmlns:a16="http://schemas.microsoft.com/office/drawing/2014/main" val="3745319874"/>
                  </a:ext>
                </a:extLst>
              </a:tr>
              <a:tr h="170863">
                <a:tc>
                  <a:txBody>
                    <a:body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sz="900" b="0" i="0" u="none" strike="noStrike" kern="1200" cap="none" normalizeH="0" baseline="0">
                          <a:ln>
                            <a:noFill/>
                          </a:ln>
                          <a:solidFill>
                            <a:schemeClr val="tx1"/>
                          </a:solidFill>
                          <a:effectLst/>
                          <a:latin typeface="Calibri" panose="020F0502020204030204" pitchFamily="34" charset="0"/>
                          <a:ea typeface="+mn-ea"/>
                          <a:cs typeface="Calibri" panose="020F0502020204030204" pitchFamily="34" charset="0"/>
                        </a:rPr>
                        <a:t>Diarrhea</a:t>
                      </a:r>
                    </a:p>
                  </a:txBody>
                  <a:tcPr marL="91411" marR="91411" marT="34362" marB="3436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900" b="0" i="0" u="none" strike="noStrike" cap="none" normalizeH="0" baseline="0">
                          <a:ln>
                            <a:noFill/>
                          </a:ln>
                          <a:solidFill>
                            <a:schemeClr val="tx1"/>
                          </a:solidFill>
                          <a:effectLst/>
                          <a:latin typeface="Calibri" panose="020F0502020204030204" pitchFamily="34" charset="0"/>
                        </a:rPr>
                        <a:t>6.9</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900" b="0" i="0" u="none" strike="noStrike" cap="none" normalizeH="0" baseline="0">
                          <a:ln>
                            <a:noFill/>
                          </a:ln>
                          <a:solidFill>
                            <a:schemeClr val="tx1"/>
                          </a:solidFill>
                          <a:effectLst/>
                          <a:latin typeface="Calibri" panose="020F0502020204030204" pitchFamily="34" charset="0"/>
                        </a:rPr>
                        <a:t>0</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900" b="0" i="0" u="none" strike="noStrike" cap="none" normalizeH="0" baseline="0">
                          <a:ln>
                            <a:noFill/>
                          </a:ln>
                          <a:solidFill>
                            <a:schemeClr val="bg2">
                              <a:lumMod val="10000"/>
                            </a:schemeClr>
                          </a:solidFill>
                          <a:effectLst/>
                          <a:latin typeface="Calibri" panose="020F0502020204030204" pitchFamily="34" charset="0"/>
                        </a:rPr>
                        <a:t>5.6</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900" b="0" i="0" u="none" strike="noStrike" cap="none" normalizeH="0" baseline="0">
                          <a:ln>
                            <a:noFill/>
                          </a:ln>
                          <a:solidFill>
                            <a:schemeClr val="bg2">
                              <a:lumMod val="10000"/>
                            </a:schemeClr>
                          </a:solidFill>
                          <a:effectLst/>
                          <a:latin typeface="Calibri" panose="020F0502020204030204" pitchFamily="34" charset="0"/>
                        </a:rPr>
                        <a:t>0.2</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85000"/>
                      </a:schemeClr>
                    </a:solidFill>
                  </a:tcPr>
                </a:tc>
                <a:extLst>
                  <a:ext uri="{0D108BD9-81ED-4DB2-BD59-A6C34878D82A}">
                    <a16:rowId xmlns:a16="http://schemas.microsoft.com/office/drawing/2014/main" val="955747730"/>
                  </a:ext>
                </a:extLst>
              </a:tr>
              <a:tr h="170863">
                <a:tc>
                  <a:txBody>
                    <a:body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sz="900" b="0" i="0" u="none" strike="noStrike" kern="1200" cap="none" normalizeH="0" baseline="0">
                          <a:ln>
                            <a:noFill/>
                          </a:ln>
                          <a:solidFill>
                            <a:schemeClr val="tx1"/>
                          </a:solidFill>
                          <a:effectLst/>
                          <a:latin typeface="Calibri" panose="020F0502020204030204" pitchFamily="34" charset="0"/>
                          <a:ea typeface="+mn-ea"/>
                          <a:cs typeface="Calibri" panose="020F0502020204030204" pitchFamily="34" charset="0"/>
                        </a:rPr>
                        <a:t>Hypertension</a:t>
                      </a:r>
                    </a:p>
                  </a:txBody>
                  <a:tcPr marL="91411" marR="91411" marT="34362" marB="3436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900" b="0" i="0" u="none" strike="noStrike" cap="none" normalizeH="0" baseline="0">
                          <a:ln>
                            <a:noFill/>
                          </a:ln>
                          <a:solidFill>
                            <a:schemeClr val="tx1"/>
                          </a:solidFill>
                          <a:effectLst/>
                          <a:latin typeface="Calibri" panose="020F0502020204030204" pitchFamily="34" charset="0"/>
                        </a:rPr>
                        <a:t>6.6</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900" b="0" i="0" u="none" strike="noStrike" cap="none" normalizeH="0" baseline="0">
                          <a:ln>
                            <a:noFill/>
                          </a:ln>
                          <a:solidFill>
                            <a:schemeClr val="tx1"/>
                          </a:solidFill>
                          <a:effectLst/>
                          <a:latin typeface="Calibri" panose="020F0502020204030204" pitchFamily="34" charset="0"/>
                        </a:rPr>
                        <a:t>3.1</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900" b="0" i="0" u="none" strike="noStrike" cap="none" normalizeH="0" baseline="0">
                          <a:ln>
                            <a:noFill/>
                          </a:ln>
                          <a:solidFill>
                            <a:schemeClr val="bg2">
                              <a:lumMod val="10000"/>
                            </a:schemeClr>
                          </a:solidFill>
                          <a:effectLst/>
                          <a:latin typeface="Calibri" panose="020F0502020204030204" pitchFamily="34" charset="0"/>
                        </a:rPr>
                        <a:t>5.2</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900" b="0" i="0" u="none" strike="noStrike" cap="none" normalizeH="0" baseline="0">
                          <a:ln>
                            <a:noFill/>
                          </a:ln>
                          <a:solidFill>
                            <a:schemeClr val="bg2">
                              <a:lumMod val="10000"/>
                            </a:schemeClr>
                          </a:solidFill>
                          <a:effectLst/>
                          <a:latin typeface="Calibri" panose="020F0502020204030204" pitchFamily="34" charset="0"/>
                        </a:rPr>
                        <a:t>2.2</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85000"/>
                      </a:schemeClr>
                    </a:solidFill>
                  </a:tcPr>
                </a:tc>
                <a:extLst>
                  <a:ext uri="{0D108BD9-81ED-4DB2-BD59-A6C34878D82A}">
                    <a16:rowId xmlns:a16="http://schemas.microsoft.com/office/drawing/2014/main" val="740218430"/>
                  </a:ext>
                </a:extLst>
              </a:tr>
              <a:tr h="170863">
                <a:tc>
                  <a:txBody>
                    <a:body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sz="900" b="0" i="0" u="none" strike="noStrike" kern="1200" cap="none" normalizeH="0" baseline="0">
                          <a:ln>
                            <a:noFill/>
                          </a:ln>
                          <a:solidFill>
                            <a:schemeClr val="tx1"/>
                          </a:solidFill>
                          <a:effectLst/>
                          <a:latin typeface="Calibri" panose="020F0502020204030204" pitchFamily="34" charset="0"/>
                          <a:ea typeface="+mn-ea"/>
                          <a:cs typeface="Calibri" panose="020F0502020204030204" pitchFamily="34" charset="0"/>
                        </a:rPr>
                        <a:t>Constipation</a:t>
                      </a:r>
                    </a:p>
                  </a:txBody>
                  <a:tcPr marL="91411" marR="91411" marT="34362" marB="3436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900" b="0" i="0" u="none" strike="noStrike" cap="none" normalizeH="0" baseline="0">
                          <a:ln>
                            <a:noFill/>
                          </a:ln>
                          <a:solidFill>
                            <a:schemeClr val="tx1"/>
                          </a:solidFill>
                          <a:effectLst/>
                          <a:latin typeface="Calibri" panose="020F0502020204030204" pitchFamily="34" charset="0"/>
                        </a:rPr>
                        <a:t>6.3</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900" b="0" i="0" u="none" strike="noStrike" cap="none" normalizeH="0" baseline="0">
                          <a:ln>
                            <a:noFill/>
                          </a:ln>
                          <a:solidFill>
                            <a:schemeClr val="tx1"/>
                          </a:solidFill>
                          <a:effectLst/>
                          <a:latin typeface="Calibri" panose="020F0502020204030204" pitchFamily="34" charset="0"/>
                        </a:rPr>
                        <a:t>0</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900" b="0" i="0" u="none" strike="noStrike" cap="none" normalizeH="0" baseline="0">
                          <a:ln>
                            <a:noFill/>
                          </a:ln>
                          <a:solidFill>
                            <a:schemeClr val="bg2">
                              <a:lumMod val="10000"/>
                            </a:schemeClr>
                          </a:solidFill>
                          <a:effectLst/>
                          <a:latin typeface="Calibri" panose="020F0502020204030204" pitchFamily="34" charset="0"/>
                        </a:rPr>
                        <a:t>6.1</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900" b="0" i="0" u="none" strike="noStrike" cap="none" normalizeH="0" baseline="0">
                          <a:ln>
                            <a:noFill/>
                          </a:ln>
                          <a:solidFill>
                            <a:schemeClr val="bg2">
                              <a:lumMod val="10000"/>
                            </a:schemeClr>
                          </a:solidFill>
                          <a:effectLst/>
                          <a:latin typeface="Calibri" panose="020F0502020204030204" pitchFamily="34" charset="0"/>
                        </a:rPr>
                        <a:t>0</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85000"/>
                      </a:schemeClr>
                    </a:solidFill>
                  </a:tcPr>
                </a:tc>
                <a:extLst>
                  <a:ext uri="{0D108BD9-81ED-4DB2-BD59-A6C34878D82A}">
                    <a16:rowId xmlns:a16="http://schemas.microsoft.com/office/drawing/2014/main" val="4143176297"/>
                  </a:ext>
                </a:extLst>
              </a:tr>
              <a:tr h="170863">
                <a:tc>
                  <a:txBody>
                    <a:body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sz="900" b="0" i="0" u="none" strike="noStrike" kern="1200" cap="none" normalizeH="0" baseline="0">
                          <a:ln>
                            <a:noFill/>
                          </a:ln>
                          <a:solidFill>
                            <a:schemeClr val="tx1"/>
                          </a:solidFill>
                          <a:effectLst/>
                          <a:latin typeface="Calibri" panose="020F0502020204030204" pitchFamily="34" charset="0"/>
                          <a:ea typeface="+mn-ea"/>
                          <a:cs typeface="Calibri" panose="020F0502020204030204" pitchFamily="34" charset="0"/>
                        </a:rPr>
                        <a:t>Extremity pain</a:t>
                      </a:r>
                    </a:p>
                  </a:txBody>
                  <a:tcPr marL="91411" marR="91411" marT="34362" marB="3436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900" b="0" i="0" u="none" strike="noStrike" cap="none" normalizeH="0" baseline="0">
                          <a:ln>
                            <a:noFill/>
                          </a:ln>
                          <a:solidFill>
                            <a:schemeClr val="tx1"/>
                          </a:solidFill>
                          <a:effectLst/>
                          <a:latin typeface="Calibri" panose="020F0502020204030204" pitchFamily="34" charset="0"/>
                        </a:rPr>
                        <a:t>5.8</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900" b="0" i="0" u="none" strike="noStrike" cap="none" normalizeH="0" baseline="0">
                          <a:ln>
                            <a:noFill/>
                          </a:ln>
                          <a:solidFill>
                            <a:schemeClr val="tx1"/>
                          </a:solidFill>
                          <a:effectLst/>
                          <a:latin typeface="Calibri" panose="020F0502020204030204" pitchFamily="34" charset="0"/>
                        </a:rPr>
                        <a:t>0</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900" b="0" i="0" u="none" strike="noStrike" cap="none" normalizeH="0" baseline="0">
                          <a:ln>
                            <a:noFill/>
                          </a:ln>
                          <a:solidFill>
                            <a:schemeClr val="bg2">
                              <a:lumMod val="10000"/>
                            </a:schemeClr>
                          </a:solidFill>
                          <a:effectLst/>
                          <a:latin typeface="Calibri" panose="020F0502020204030204" pitchFamily="34" charset="0"/>
                        </a:rPr>
                        <a:t>3.2</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900" b="0" i="0" u="none" strike="noStrike" cap="none" normalizeH="0" baseline="0">
                          <a:ln>
                            <a:noFill/>
                          </a:ln>
                          <a:solidFill>
                            <a:schemeClr val="bg2">
                              <a:lumMod val="10000"/>
                            </a:schemeClr>
                          </a:solidFill>
                          <a:effectLst/>
                          <a:latin typeface="Calibri" panose="020F0502020204030204" pitchFamily="34" charset="0"/>
                        </a:rPr>
                        <a:t>0.2</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85000"/>
                      </a:schemeClr>
                    </a:solidFill>
                  </a:tcPr>
                </a:tc>
                <a:extLst>
                  <a:ext uri="{0D108BD9-81ED-4DB2-BD59-A6C34878D82A}">
                    <a16:rowId xmlns:a16="http://schemas.microsoft.com/office/drawing/2014/main" val="3386452721"/>
                  </a:ext>
                </a:extLst>
              </a:tr>
              <a:tr h="170863">
                <a:tc>
                  <a:txBody>
                    <a:body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sz="900" b="0" i="0" u="none" strike="noStrike" kern="1200" cap="none" normalizeH="0" baseline="0">
                          <a:ln>
                            <a:noFill/>
                          </a:ln>
                          <a:solidFill>
                            <a:schemeClr val="tx1"/>
                          </a:solidFill>
                          <a:effectLst/>
                          <a:latin typeface="Calibri" panose="020F0502020204030204" pitchFamily="34" charset="0"/>
                          <a:ea typeface="+mn-ea"/>
                          <a:cs typeface="Calibri" panose="020F0502020204030204" pitchFamily="34" charset="0"/>
                        </a:rPr>
                        <a:t>Anemia</a:t>
                      </a:r>
                    </a:p>
                  </a:txBody>
                  <a:tcPr marL="91411" marR="91411" marT="34362" marB="3436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sz="900" b="0" i="0" u="none" strike="noStrike" kern="1200" cap="none" normalizeH="0" baseline="0">
                          <a:ln>
                            <a:noFill/>
                          </a:ln>
                          <a:solidFill>
                            <a:schemeClr val="tx1"/>
                          </a:solidFill>
                          <a:effectLst/>
                          <a:latin typeface="Calibri" panose="020F0502020204030204" pitchFamily="34" charset="0"/>
                          <a:ea typeface="+mn-ea"/>
                          <a:cs typeface="Calibri" panose="020F0502020204030204" pitchFamily="34" charset="0"/>
                        </a:rPr>
                        <a:t>5.6</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sz="900" b="0" i="0" u="none" strike="noStrike" kern="1200" cap="none" normalizeH="0" baseline="0">
                          <a:ln>
                            <a:noFill/>
                          </a:ln>
                          <a:solidFill>
                            <a:schemeClr val="tx1"/>
                          </a:solidFill>
                          <a:effectLst/>
                          <a:latin typeface="Calibri" panose="020F0502020204030204" pitchFamily="34" charset="0"/>
                          <a:ea typeface="+mn-ea"/>
                          <a:cs typeface="Calibri" panose="020F0502020204030204" pitchFamily="34" charset="0"/>
                        </a:rPr>
                        <a:t>0.8</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sz="900" b="0" i="0" u="none" strike="noStrike" kern="1200" cap="none" normalizeH="0" baseline="0">
                          <a:ln>
                            <a:noFill/>
                          </a:ln>
                          <a:solidFill>
                            <a:schemeClr val="bg2">
                              <a:lumMod val="10000"/>
                            </a:schemeClr>
                          </a:solidFill>
                          <a:effectLst/>
                          <a:latin typeface="Calibri" panose="020F0502020204030204" pitchFamily="34" charset="0"/>
                          <a:ea typeface="+mn-ea"/>
                          <a:cs typeface="Calibri" panose="020F0502020204030204" pitchFamily="34" charset="0"/>
                        </a:rPr>
                        <a:t>4.5</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sz="900" b="0" i="0" u="none" strike="noStrike" kern="1200" cap="none" normalizeH="0" baseline="0">
                          <a:ln>
                            <a:noFill/>
                          </a:ln>
                          <a:solidFill>
                            <a:schemeClr val="bg2">
                              <a:lumMod val="10000"/>
                            </a:schemeClr>
                          </a:solidFill>
                          <a:effectLst/>
                          <a:latin typeface="Calibri" panose="020F0502020204030204" pitchFamily="34" charset="0"/>
                          <a:ea typeface="+mn-ea"/>
                          <a:cs typeface="Calibri" panose="020F0502020204030204" pitchFamily="34" charset="0"/>
                        </a:rPr>
                        <a:t>0.4</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85000"/>
                      </a:schemeClr>
                    </a:solidFill>
                  </a:tcPr>
                </a:tc>
                <a:extLst>
                  <a:ext uri="{0D108BD9-81ED-4DB2-BD59-A6C34878D82A}">
                    <a16:rowId xmlns:a16="http://schemas.microsoft.com/office/drawing/2014/main" val="4113324721"/>
                  </a:ext>
                </a:extLst>
              </a:tr>
              <a:tr h="170863">
                <a:tc>
                  <a:txBody>
                    <a:body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sz="900" b="0" i="0" u="none" strike="noStrike" kern="1200" cap="none" normalizeH="0" baseline="0">
                          <a:ln>
                            <a:noFill/>
                          </a:ln>
                          <a:solidFill>
                            <a:schemeClr val="tx1"/>
                          </a:solidFill>
                          <a:effectLst/>
                          <a:latin typeface="Calibri" panose="020F0502020204030204" pitchFamily="34" charset="0"/>
                          <a:ea typeface="+mn-ea"/>
                          <a:cs typeface="Calibri" panose="020F0502020204030204" pitchFamily="34" charset="0"/>
                        </a:rPr>
                        <a:t>Hot flush</a:t>
                      </a:r>
                    </a:p>
                  </a:txBody>
                  <a:tcPr marL="91411" marR="91411" marT="34362" marB="3436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900" b="0" i="0" u="none" strike="noStrike" cap="none" normalizeH="0" baseline="0">
                          <a:ln>
                            <a:noFill/>
                          </a:ln>
                          <a:solidFill>
                            <a:schemeClr val="tx1"/>
                          </a:solidFill>
                          <a:effectLst/>
                          <a:latin typeface="Calibri" panose="020F0502020204030204" pitchFamily="34" charset="0"/>
                        </a:rPr>
                        <a:t>5.2</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900" b="0" i="0" u="none" strike="noStrike" cap="none" normalizeH="0" baseline="0">
                          <a:ln>
                            <a:noFill/>
                          </a:ln>
                          <a:solidFill>
                            <a:schemeClr val="tx1"/>
                          </a:solidFill>
                          <a:effectLst/>
                          <a:latin typeface="Calibri" panose="020F0502020204030204" pitchFamily="34" charset="0"/>
                        </a:rPr>
                        <a:t>0</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900" b="0" i="0" u="none" strike="noStrike" cap="none" normalizeH="0" baseline="0">
                          <a:ln>
                            <a:noFill/>
                          </a:ln>
                          <a:solidFill>
                            <a:schemeClr val="bg2">
                              <a:lumMod val="10000"/>
                            </a:schemeClr>
                          </a:solidFill>
                          <a:effectLst/>
                          <a:latin typeface="Calibri" panose="020F0502020204030204" pitchFamily="34" charset="0"/>
                        </a:rPr>
                        <a:t>4.2</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900" b="0" i="0" u="none" strike="noStrike" cap="none" normalizeH="0" baseline="0">
                          <a:ln>
                            <a:noFill/>
                          </a:ln>
                          <a:solidFill>
                            <a:schemeClr val="bg2">
                              <a:lumMod val="10000"/>
                            </a:schemeClr>
                          </a:solidFill>
                          <a:effectLst/>
                          <a:latin typeface="Calibri" panose="020F0502020204030204" pitchFamily="34" charset="0"/>
                        </a:rPr>
                        <a:t>0</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85000"/>
                      </a:schemeClr>
                    </a:solidFill>
                  </a:tcPr>
                </a:tc>
                <a:extLst>
                  <a:ext uri="{0D108BD9-81ED-4DB2-BD59-A6C34878D82A}">
                    <a16:rowId xmlns:a16="http://schemas.microsoft.com/office/drawing/2014/main" val="151274222"/>
                  </a:ext>
                </a:extLst>
              </a:tr>
              <a:tr h="170863">
                <a:tc>
                  <a:txBody>
                    <a:body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sz="900" b="0" i="0" u="none" strike="noStrike" kern="1200" cap="none" normalizeH="0" baseline="0">
                          <a:ln>
                            <a:noFill/>
                          </a:ln>
                          <a:solidFill>
                            <a:schemeClr val="tx1"/>
                          </a:solidFill>
                          <a:effectLst/>
                          <a:latin typeface="Calibri" panose="020F0502020204030204" pitchFamily="34" charset="0"/>
                          <a:ea typeface="+mn-ea"/>
                          <a:cs typeface="Calibri" panose="020F0502020204030204" pitchFamily="34" charset="0"/>
                        </a:rPr>
                        <a:t>Nausea</a:t>
                      </a:r>
                    </a:p>
                  </a:txBody>
                  <a:tcPr marL="91411" marR="91411" marT="34362" marB="3436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900" b="0" i="0" u="none" strike="noStrike" cap="none" normalizeH="0" baseline="0">
                          <a:ln>
                            <a:noFill/>
                          </a:ln>
                          <a:solidFill>
                            <a:schemeClr val="tx1"/>
                          </a:solidFill>
                          <a:effectLst/>
                          <a:latin typeface="Calibri" panose="020F0502020204030204" pitchFamily="34" charset="0"/>
                        </a:rPr>
                        <a:t>5.0</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900" b="0" i="0" u="none" strike="noStrike" cap="none" normalizeH="0" baseline="0">
                          <a:ln>
                            <a:noFill/>
                          </a:ln>
                          <a:solidFill>
                            <a:schemeClr val="tx1"/>
                          </a:solidFill>
                          <a:effectLst/>
                          <a:latin typeface="Calibri" panose="020F0502020204030204" pitchFamily="34" charset="0"/>
                        </a:rPr>
                        <a:t>0.2</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900" b="0" i="0" u="none" strike="noStrike" cap="none" normalizeH="0" baseline="0">
                          <a:ln>
                            <a:noFill/>
                          </a:ln>
                          <a:solidFill>
                            <a:schemeClr val="bg2">
                              <a:lumMod val="10000"/>
                            </a:schemeClr>
                          </a:solidFill>
                          <a:effectLst/>
                          <a:latin typeface="Calibri" panose="020F0502020204030204" pitchFamily="34" charset="0"/>
                        </a:rPr>
                        <a:t>5.8</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900" b="0" i="0" u="none" strike="noStrike" cap="none" normalizeH="0" baseline="0">
                          <a:ln>
                            <a:noFill/>
                          </a:ln>
                          <a:solidFill>
                            <a:schemeClr val="bg2">
                              <a:lumMod val="10000"/>
                            </a:schemeClr>
                          </a:solidFill>
                          <a:effectLst/>
                          <a:latin typeface="Calibri" panose="020F0502020204030204" pitchFamily="34" charset="0"/>
                        </a:rPr>
                        <a:t>0</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85000"/>
                      </a:schemeClr>
                    </a:solidFill>
                  </a:tcPr>
                </a:tc>
                <a:extLst>
                  <a:ext uri="{0D108BD9-81ED-4DB2-BD59-A6C34878D82A}">
                    <a16:rowId xmlns:a16="http://schemas.microsoft.com/office/drawing/2014/main" val="3305910551"/>
                  </a:ext>
                </a:extLst>
              </a:tr>
              <a:tr h="170863">
                <a:tc>
                  <a:txBody>
                    <a:body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sz="900" b="0" i="0" u="none" strike="noStrike" kern="1200" cap="none" normalizeH="0" baseline="0">
                          <a:ln>
                            <a:noFill/>
                          </a:ln>
                          <a:solidFill>
                            <a:schemeClr val="tx1"/>
                          </a:solidFill>
                          <a:effectLst/>
                          <a:latin typeface="Calibri" panose="020F0502020204030204" pitchFamily="34" charset="0"/>
                          <a:ea typeface="+mn-ea"/>
                          <a:cs typeface="Calibri" panose="020F0502020204030204" pitchFamily="34" charset="0"/>
                        </a:rPr>
                        <a:t>UTI</a:t>
                      </a:r>
                    </a:p>
                  </a:txBody>
                  <a:tcPr marL="91411" marR="91411" marT="34362" marB="3436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900" b="0" i="0" u="none" strike="noStrike" cap="none" normalizeH="0" baseline="0">
                          <a:ln>
                            <a:noFill/>
                          </a:ln>
                          <a:solidFill>
                            <a:schemeClr val="tx1"/>
                          </a:solidFill>
                          <a:effectLst/>
                          <a:latin typeface="Calibri" panose="020F0502020204030204" pitchFamily="34" charset="0"/>
                        </a:rPr>
                        <a:t>4.9</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900" b="0" i="0" u="none" strike="noStrike" cap="none" normalizeH="0" baseline="0">
                          <a:ln>
                            <a:noFill/>
                          </a:ln>
                          <a:solidFill>
                            <a:schemeClr val="tx1"/>
                          </a:solidFill>
                          <a:effectLst/>
                          <a:latin typeface="Calibri" panose="020F0502020204030204" pitchFamily="34" charset="0"/>
                        </a:rPr>
                        <a:t>0.6</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900" b="0" i="0" u="none" strike="noStrike" cap="none" normalizeH="0" baseline="0">
                          <a:ln>
                            <a:noFill/>
                          </a:ln>
                          <a:solidFill>
                            <a:schemeClr val="bg2">
                              <a:lumMod val="10000"/>
                            </a:schemeClr>
                          </a:solidFill>
                          <a:effectLst/>
                          <a:latin typeface="Calibri" panose="020F0502020204030204" pitchFamily="34" charset="0"/>
                        </a:rPr>
                        <a:t>5.1</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900" b="0" i="0" u="none" strike="noStrike" cap="none" normalizeH="0" baseline="0">
                          <a:ln>
                            <a:noFill/>
                          </a:ln>
                          <a:solidFill>
                            <a:schemeClr val="bg2">
                              <a:lumMod val="10000"/>
                            </a:schemeClr>
                          </a:solidFill>
                          <a:effectLst/>
                          <a:latin typeface="Calibri" panose="020F0502020204030204" pitchFamily="34" charset="0"/>
                        </a:rPr>
                        <a:t>0.5</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85000"/>
                      </a:schemeClr>
                    </a:solidFill>
                  </a:tcPr>
                </a:tc>
                <a:extLst>
                  <a:ext uri="{0D108BD9-81ED-4DB2-BD59-A6C34878D82A}">
                    <a16:rowId xmlns:a16="http://schemas.microsoft.com/office/drawing/2014/main" val="1256330584"/>
                  </a:ext>
                </a:extLst>
              </a:tr>
              <a:tr h="170863">
                <a:tc>
                  <a:txBody>
                    <a:body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sz="900" b="0" i="0" u="none" strike="noStrike" kern="1200" cap="none" normalizeH="0" baseline="0">
                          <a:ln>
                            <a:noFill/>
                          </a:ln>
                          <a:solidFill>
                            <a:schemeClr val="tx1"/>
                          </a:solidFill>
                          <a:effectLst/>
                          <a:latin typeface="Calibri" panose="020F0502020204030204" pitchFamily="34" charset="0"/>
                          <a:ea typeface="+mn-ea"/>
                          <a:cs typeface="Calibri" panose="020F0502020204030204" pitchFamily="34" charset="0"/>
                        </a:rPr>
                        <a:t>Urinary retention</a:t>
                      </a:r>
                    </a:p>
                  </a:txBody>
                  <a:tcPr marL="91411" marR="91411" marT="34362" marB="3436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900" b="0" i="0" u="none" strike="noStrike" cap="none" normalizeH="0" baseline="0">
                          <a:ln>
                            <a:noFill/>
                          </a:ln>
                          <a:solidFill>
                            <a:schemeClr val="tx1"/>
                          </a:solidFill>
                          <a:effectLst/>
                          <a:latin typeface="Calibri" panose="020F0502020204030204" pitchFamily="34" charset="0"/>
                        </a:rPr>
                        <a:t>3.5</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900" b="0" i="0" u="none" strike="noStrike" cap="none" normalizeH="0" baseline="0">
                          <a:ln>
                            <a:noFill/>
                          </a:ln>
                          <a:solidFill>
                            <a:schemeClr val="tx1"/>
                          </a:solidFill>
                          <a:effectLst/>
                          <a:latin typeface="Calibri" panose="020F0502020204030204" pitchFamily="34" charset="0"/>
                        </a:rPr>
                        <a:t>1.6</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900" b="0" i="0" u="none" strike="noStrike" cap="none" normalizeH="0" baseline="0">
                          <a:ln>
                            <a:noFill/>
                          </a:ln>
                          <a:solidFill>
                            <a:schemeClr val="bg2">
                              <a:lumMod val="10000"/>
                            </a:schemeClr>
                          </a:solidFill>
                          <a:effectLst/>
                          <a:latin typeface="Calibri" panose="020F0502020204030204" pitchFamily="34" charset="0"/>
                        </a:rPr>
                        <a:t>6.5</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85000"/>
                      </a:schemeClr>
                    </a:solidFill>
                  </a:tcPr>
                </a:tc>
                <a:tc>
                  <a:txBody>
                    <a:bodyPr/>
                    <a:lstStyle/>
                    <a:p>
                      <a:pPr algn="ctr"/>
                      <a:r>
                        <a:rPr kumimoji="0" lang="en-US" sz="900" b="0" i="0" u="none" strike="noStrike" kern="1200" cap="none" normalizeH="0" baseline="0">
                          <a:ln>
                            <a:noFill/>
                          </a:ln>
                          <a:solidFill>
                            <a:schemeClr val="bg2">
                              <a:lumMod val="10000"/>
                            </a:schemeClr>
                          </a:solidFill>
                          <a:effectLst/>
                          <a:latin typeface="Calibri" panose="020F0502020204030204" pitchFamily="34" charset="0"/>
                          <a:ea typeface="+mn-ea"/>
                          <a:cs typeface="+mn-cs"/>
                        </a:rPr>
                        <a:t>2.0</a:t>
                      </a:r>
                    </a:p>
                  </a:txBody>
                  <a:tcPr marL="91274" marR="91274" marT="34328" marB="343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85000"/>
                      </a:schemeClr>
                    </a:solidFill>
                  </a:tcPr>
                </a:tc>
                <a:extLst>
                  <a:ext uri="{0D108BD9-81ED-4DB2-BD59-A6C34878D82A}">
                    <a16:rowId xmlns:a16="http://schemas.microsoft.com/office/drawing/2014/main" val="2483634573"/>
                  </a:ext>
                </a:extLst>
              </a:tr>
            </a:tbl>
          </a:graphicData>
        </a:graphic>
      </p:graphicFrame>
      <p:sp>
        <p:nvSpPr>
          <p:cNvPr id="5" name="Text Box 11">
            <a:extLst>
              <a:ext uri="{FF2B5EF4-FFF2-40B4-BE49-F238E27FC236}">
                <a16:creationId xmlns:a16="http://schemas.microsoft.com/office/drawing/2014/main" id="{4DD176F4-575D-448C-9D4C-5146CB233C0C}"/>
              </a:ext>
            </a:extLst>
          </p:cNvPr>
          <p:cNvSpPr txBox="1">
            <a:spLocks noChangeArrowheads="1"/>
          </p:cNvSpPr>
          <p:nvPr/>
        </p:nvSpPr>
        <p:spPr bwMode="auto">
          <a:xfrm>
            <a:off x="3120742" y="4666898"/>
            <a:ext cx="3303581"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68580" tIns="34290" rIns="68580" bIns="34290"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629">
              <a:lnSpc>
                <a:spcPct val="100000"/>
              </a:lnSpc>
              <a:spcBef>
                <a:spcPct val="0"/>
              </a:spcBef>
              <a:spcAft>
                <a:spcPct val="0"/>
              </a:spcAft>
              <a:buClrTx/>
              <a:buNone/>
              <a:defRPr/>
            </a:pPr>
            <a:r>
              <a:rPr lang="en-US" altLang="en-US" sz="900">
                <a:solidFill>
                  <a:srgbClr val="455560"/>
                </a:solidFill>
                <a:latin typeface="Calibri" panose="020F0502020204030204" pitchFamily="34" charset="0"/>
                <a:cs typeface="Arial" panose="020B0604020202020204" pitchFamily="34" charset="0"/>
              </a:rPr>
              <a:t>Fizazi K, et al. NEJM. 2019;380:1235.</a:t>
            </a:r>
          </a:p>
        </p:txBody>
      </p:sp>
      <p:pic>
        <p:nvPicPr>
          <p:cNvPr id="3" name="Picture 2"/>
          <p:cNvPicPr>
            <a:picLocks noChangeAspect="1"/>
          </p:cNvPicPr>
          <p:nvPr/>
        </p:nvPicPr>
        <p:blipFill>
          <a:blip r:embed="rId3"/>
          <a:stretch>
            <a:fillRect/>
          </a:stretch>
        </p:blipFill>
        <p:spPr>
          <a:xfrm>
            <a:off x="686002" y="1"/>
            <a:ext cx="7925650" cy="4982600"/>
          </a:xfrm>
          <a:prstGeom prst="rect">
            <a:avLst/>
          </a:prstGeom>
        </p:spPr>
      </p:pic>
    </p:spTree>
    <p:extLst>
      <p:ext uri="{BB962C8B-B14F-4D97-AF65-F5344CB8AC3E}">
        <p14:creationId xmlns:p14="http://schemas.microsoft.com/office/powerpoint/2010/main" val="94725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a:solidFill>
                  <a:srgbClr val="003767"/>
                </a:solidFill>
              </a:rPr>
              <a:t>Summary Statements</a:t>
            </a:r>
          </a:p>
        </p:txBody>
      </p:sp>
      <p:sp>
        <p:nvSpPr>
          <p:cNvPr id="3" name="Content Placeholder 2"/>
          <p:cNvSpPr>
            <a:spLocks noGrp="1"/>
          </p:cNvSpPr>
          <p:nvPr>
            <p:ph idx="1"/>
          </p:nvPr>
        </p:nvSpPr>
        <p:spPr>
          <a:xfrm>
            <a:off x="305184" y="1135836"/>
            <a:ext cx="8408905" cy="3491244"/>
          </a:xfrm>
        </p:spPr>
        <p:txBody>
          <a:bodyPr/>
          <a:lstStyle/>
          <a:p>
            <a:r>
              <a:rPr lang="en-US" sz="1800"/>
              <a:t>With the existing availability of PET Imaging, M0CRPC is an extremely rare disease</a:t>
            </a:r>
          </a:p>
          <a:p>
            <a:pPr lvl="1"/>
            <a:r>
              <a:rPr lang="en-US" sz="1600"/>
              <a:t>When observed, ARI based therapy is indicated (PSADT needed)</a:t>
            </a:r>
          </a:p>
          <a:p>
            <a:r>
              <a:rPr lang="en-US" sz="1800"/>
              <a:t>Selection of ideal agent should be predicated on comorbidities and concomitant medications</a:t>
            </a:r>
          </a:p>
          <a:p>
            <a:r>
              <a:rPr lang="en-US" sz="1800"/>
              <a:t>Management of M0CRPC </a:t>
            </a:r>
            <a:r>
              <a:rPr lang="en-US" sz="1800" b="1" i="1" u="sng"/>
              <a:t>does not </a:t>
            </a:r>
            <a:r>
              <a:rPr lang="en-US" sz="1800"/>
              <a:t>include patients sequencing from mCSPC with </a:t>
            </a:r>
            <a:r>
              <a:rPr lang="en-US" sz="1800" err="1"/>
              <a:t>Oligo</a:t>
            </a:r>
            <a:r>
              <a:rPr lang="en-US" sz="1800"/>
              <a:t> or low-volume disease</a:t>
            </a:r>
          </a:p>
          <a:p>
            <a:r>
              <a:rPr lang="en-US" sz="1800"/>
              <a:t>Sequential therapy after ARI should be clinical trial/NGS-based or Chemo-based on clinical/radiographic PD</a:t>
            </a:r>
          </a:p>
          <a:p>
            <a:r>
              <a:rPr lang="en-US" sz="1800"/>
              <a:t>No definitive biomarker for treatment selection or outcome</a:t>
            </a:r>
          </a:p>
          <a:p>
            <a:endParaRPr lang="en-US" sz="1800"/>
          </a:p>
        </p:txBody>
      </p:sp>
    </p:spTree>
    <p:extLst>
      <p:ext uri="{BB962C8B-B14F-4D97-AF65-F5344CB8AC3E}">
        <p14:creationId xmlns:p14="http://schemas.microsoft.com/office/powerpoint/2010/main" val="256696960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pic>
        <p:nvPicPr>
          <p:cNvPr id="46" name="Google Shape;46;p1" descr="Calendar&#10;&#10;Description automatically generated"/>
          <p:cNvPicPr preferRelativeResize="0"/>
          <p:nvPr/>
        </p:nvPicPr>
        <p:blipFill rotWithShape="1">
          <a:blip r:embed="rId3">
            <a:alphaModFix/>
          </a:blip>
          <a:srcRect/>
          <a:stretch/>
        </p:blipFill>
        <p:spPr>
          <a:xfrm>
            <a:off x="7037" y="0"/>
            <a:ext cx="9129925" cy="5148263"/>
          </a:xfrm>
          <a:prstGeom prst="rect">
            <a:avLst/>
          </a:prstGeom>
          <a:noFill/>
          <a:ln>
            <a:noFill/>
          </a:ln>
        </p:spPr>
      </p:pic>
      <p:pic>
        <p:nvPicPr>
          <p:cNvPr id="47" name="Google Shape;47;p1" descr="Graphical user interface&#10;&#10;Description automatically generated"/>
          <p:cNvPicPr preferRelativeResize="0"/>
          <p:nvPr/>
        </p:nvPicPr>
        <p:blipFill rotWithShape="1">
          <a:blip r:embed="rId4">
            <a:alphaModFix/>
          </a:blip>
          <a:srcRect/>
          <a:stretch/>
        </p:blipFill>
        <p:spPr>
          <a:xfrm>
            <a:off x="7037" y="0"/>
            <a:ext cx="9129925" cy="5148263"/>
          </a:xfrm>
          <a:prstGeom prst="rect">
            <a:avLst/>
          </a:prstGeom>
          <a:noFill/>
          <a:ln>
            <a:noFill/>
          </a:ln>
        </p:spPr>
      </p:pic>
      <p:pic>
        <p:nvPicPr>
          <p:cNvPr id="48" name="Google Shape;48;p1" descr="A picture containing text&#10;&#10;Description automatically generated"/>
          <p:cNvPicPr preferRelativeResize="0"/>
          <p:nvPr/>
        </p:nvPicPr>
        <p:blipFill rotWithShape="1">
          <a:blip r:embed="rId5">
            <a:alphaModFix/>
          </a:blip>
          <a:srcRect/>
          <a:stretch/>
        </p:blipFill>
        <p:spPr>
          <a:xfrm>
            <a:off x="-1" y="-12701"/>
            <a:ext cx="9129925" cy="5148263"/>
          </a:xfrm>
          <a:prstGeom prst="rect">
            <a:avLst/>
          </a:prstGeom>
          <a:noFill/>
          <a:ln>
            <a:noFill/>
          </a:ln>
        </p:spPr>
      </p:pic>
      <p:pic>
        <p:nvPicPr>
          <p:cNvPr id="49" name="Google Shape;49;p1" descr="A picture containing graphical user interface&#10;&#10;Description automatically generated"/>
          <p:cNvPicPr preferRelativeResize="0"/>
          <p:nvPr/>
        </p:nvPicPr>
        <p:blipFill rotWithShape="1">
          <a:blip r:embed="rId6">
            <a:alphaModFix/>
          </a:blip>
          <a:srcRect/>
          <a:stretch/>
        </p:blipFill>
        <p:spPr>
          <a:xfrm>
            <a:off x="-1" y="0"/>
            <a:ext cx="9144001" cy="5148263"/>
          </a:xfrm>
          <a:prstGeom prst="rect">
            <a:avLst/>
          </a:prstGeom>
          <a:noFill/>
          <a:ln>
            <a:noFill/>
          </a:ln>
        </p:spPr>
      </p:pic>
      <p:pic>
        <p:nvPicPr>
          <p:cNvPr id="50" name="Google Shape;50;p1" descr="Graphical user interface&#10;&#10;Description automatically generated with medium confidence"/>
          <p:cNvPicPr preferRelativeResize="0"/>
          <p:nvPr/>
        </p:nvPicPr>
        <p:blipFill rotWithShape="1">
          <a:blip r:embed="rId7">
            <a:alphaModFix/>
          </a:blip>
          <a:srcRect/>
          <a:stretch/>
        </p:blipFill>
        <p:spPr>
          <a:xfrm>
            <a:off x="-1276" y="0"/>
            <a:ext cx="9129925" cy="5148263"/>
          </a:xfrm>
          <a:prstGeom prst="rect">
            <a:avLst/>
          </a:prstGeom>
          <a:noFill/>
          <a:ln>
            <a:noFill/>
          </a:ln>
        </p:spPr>
      </p:pic>
      <p:pic>
        <p:nvPicPr>
          <p:cNvPr id="51" name="Google Shape;51;p1" descr="Graphical user interface&#10;&#10;Description automatically generated"/>
          <p:cNvPicPr preferRelativeResize="0"/>
          <p:nvPr/>
        </p:nvPicPr>
        <p:blipFill rotWithShape="1">
          <a:blip r:embed="rId8">
            <a:alphaModFix/>
          </a:blip>
          <a:srcRect/>
          <a:stretch/>
        </p:blipFill>
        <p:spPr>
          <a:xfrm>
            <a:off x="7037" y="0"/>
            <a:ext cx="9129925" cy="5148263"/>
          </a:xfrm>
          <a:prstGeom prst="rect">
            <a:avLst/>
          </a:prstGeom>
          <a:noFill/>
          <a:ln>
            <a:noFill/>
          </a:ln>
        </p:spPr>
      </p:pic>
      <p:pic>
        <p:nvPicPr>
          <p:cNvPr id="52" name="Google Shape;52;p1" descr="Graphical user interface&#10;&#10;Description automatically generated with medium confidence"/>
          <p:cNvPicPr preferRelativeResize="0"/>
          <p:nvPr/>
        </p:nvPicPr>
        <p:blipFill rotWithShape="1">
          <a:blip r:embed="rId9">
            <a:alphaModFix/>
          </a:blip>
          <a:srcRect/>
          <a:stretch/>
        </p:blipFill>
        <p:spPr>
          <a:xfrm>
            <a:off x="7037" y="91440"/>
            <a:ext cx="9129925" cy="5148263"/>
          </a:xfrm>
          <a:prstGeom prst="rect">
            <a:avLst/>
          </a:prstGeom>
          <a:noFill/>
          <a:ln>
            <a:noFill/>
          </a:ln>
        </p:spPr>
      </p:pic>
      <p:pic>
        <p:nvPicPr>
          <p:cNvPr id="53" name="Google Shape;53;p1" descr="Graphical user interface&#10;&#10;Description automatically generated"/>
          <p:cNvPicPr preferRelativeResize="0"/>
          <p:nvPr/>
        </p:nvPicPr>
        <p:blipFill rotWithShape="1">
          <a:blip r:embed="rId10">
            <a:alphaModFix/>
          </a:blip>
          <a:srcRect/>
          <a:stretch/>
        </p:blipFill>
        <p:spPr>
          <a:xfrm>
            <a:off x="14075" y="12699"/>
            <a:ext cx="9129925" cy="5148263"/>
          </a:xfrm>
          <a:prstGeom prst="rect">
            <a:avLst/>
          </a:prstGeom>
          <a:noFill/>
          <a:ln>
            <a:noFill/>
          </a:ln>
        </p:spPr>
      </p:pic>
      <p:pic>
        <p:nvPicPr>
          <p:cNvPr id="54" name="Google Shape;54;p1" descr="Graphical user interface, website&#10;&#10;Description automatically generated"/>
          <p:cNvPicPr preferRelativeResize="0"/>
          <p:nvPr/>
        </p:nvPicPr>
        <p:blipFill rotWithShape="1">
          <a:blip r:embed="rId11">
            <a:alphaModFix/>
          </a:blip>
          <a:srcRect/>
          <a:stretch/>
        </p:blipFill>
        <p:spPr>
          <a:xfrm>
            <a:off x="7037" y="0"/>
            <a:ext cx="9129925" cy="5148263"/>
          </a:xfrm>
          <a:prstGeom prst="rect">
            <a:avLst/>
          </a:prstGeom>
          <a:noFill/>
          <a:ln>
            <a:noFill/>
          </a:ln>
        </p:spPr>
      </p:pic>
      <p:sp>
        <p:nvSpPr>
          <p:cNvPr id="55" name="Google Shape;55;p1"/>
          <p:cNvSpPr/>
          <p:nvPr/>
        </p:nvSpPr>
        <p:spPr>
          <a:xfrm>
            <a:off x="0" y="2586831"/>
            <a:ext cx="912992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FFC82C"/>
                </a:solidFill>
                <a:latin typeface="Arial"/>
                <a:ea typeface="Arial"/>
                <a:cs typeface="Arial"/>
                <a:sym typeface="Arial"/>
              </a:rPr>
              <a:t>RCC/PROSTATE</a:t>
            </a:r>
            <a:endParaRPr/>
          </a:p>
        </p:txBody>
      </p:sp>
      <p:sp>
        <p:nvSpPr>
          <p:cNvPr id="56" name="Google Shape;56;p1"/>
          <p:cNvSpPr/>
          <p:nvPr/>
        </p:nvSpPr>
        <p:spPr>
          <a:xfrm>
            <a:off x="14075" y="3073896"/>
            <a:ext cx="9129925"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lt1"/>
                </a:solidFill>
                <a:latin typeface="Arial"/>
                <a:ea typeface="Arial"/>
                <a:cs typeface="Arial"/>
                <a:sym typeface="Arial"/>
              </a:rPr>
              <a:t>Wednesday, June 14, 2023</a:t>
            </a:r>
            <a:endParaRPr/>
          </a:p>
        </p:txBody>
      </p:sp>
      <p:pic>
        <p:nvPicPr>
          <p:cNvPr id="57" name="Google Shape;57;p1" descr="Text&#10;&#10;Description automatically generated with medium confidence"/>
          <p:cNvPicPr preferRelativeResize="0"/>
          <p:nvPr/>
        </p:nvPicPr>
        <p:blipFill rotWithShape="1">
          <a:blip r:embed="rId12">
            <a:alphaModFix/>
          </a:blip>
          <a:srcRect/>
          <a:stretch/>
        </p:blipFill>
        <p:spPr>
          <a:xfrm>
            <a:off x="7340138" y="4450529"/>
            <a:ext cx="1490980" cy="386153"/>
          </a:xfrm>
          <a:prstGeom prst="rect">
            <a:avLst/>
          </a:prstGeom>
          <a:noFill/>
          <a:ln>
            <a:noFill/>
          </a:ln>
        </p:spPr>
      </p:pic>
    </p:spTree>
    <p:extLst>
      <p:ext uri="{BB962C8B-B14F-4D97-AF65-F5344CB8AC3E}">
        <p14:creationId xmlns:p14="http://schemas.microsoft.com/office/powerpoint/2010/main" val="251663029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2"/>
          <p:cNvSpPr txBox="1">
            <a:spLocks noGrp="1"/>
          </p:cNvSpPr>
          <p:nvPr>
            <p:ph type="title"/>
          </p:nvPr>
        </p:nvSpPr>
        <p:spPr>
          <a:xfrm>
            <a:off x="0" y="1850690"/>
            <a:ext cx="9144000" cy="786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4100" b="1">
                <a:solidFill>
                  <a:srgbClr val="002E51"/>
                </a:solidFill>
              </a:rPr>
              <a:t>Discussion / Q &amp; A</a:t>
            </a:r>
            <a:endParaRPr sz="4100"/>
          </a:p>
        </p:txBody>
      </p:sp>
    </p:spTree>
    <p:extLst>
      <p:ext uri="{BB962C8B-B14F-4D97-AF65-F5344CB8AC3E}">
        <p14:creationId xmlns:p14="http://schemas.microsoft.com/office/powerpoint/2010/main" val="17857912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g252631d8892_0_0"/>
          <p:cNvSpPr txBox="1">
            <a:spLocks noGrp="1"/>
          </p:cNvSpPr>
          <p:nvPr>
            <p:ph type="title"/>
          </p:nvPr>
        </p:nvSpPr>
        <p:spPr>
          <a:xfrm>
            <a:off x="0" y="1335888"/>
            <a:ext cx="9144000" cy="1843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4100" b="1">
                <a:solidFill>
                  <a:srgbClr val="002E51"/>
                </a:solidFill>
              </a:rPr>
              <a:t>Networking Reception</a:t>
            </a:r>
            <a:endParaRPr sz="4100" b="1">
              <a:solidFill>
                <a:srgbClr val="002E51"/>
              </a:solidFill>
            </a:endParaRPr>
          </a:p>
          <a:p>
            <a:pPr marL="0" lvl="0" indent="0" algn="ctr" rtl="0">
              <a:spcBef>
                <a:spcPts val="0"/>
              </a:spcBef>
              <a:spcAft>
                <a:spcPts val="0"/>
              </a:spcAft>
              <a:buNone/>
            </a:pPr>
            <a:endParaRPr sz="3200" b="1" i="1">
              <a:solidFill>
                <a:srgbClr val="002E51"/>
              </a:solidFill>
            </a:endParaRPr>
          </a:p>
          <a:p>
            <a:pPr marL="0" lvl="0" indent="0" algn="ctr" rtl="0">
              <a:spcBef>
                <a:spcPts val="0"/>
              </a:spcBef>
              <a:spcAft>
                <a:spcPts val="0"/>
              </a:spcAft>
              <a:buNone/>
            </a:pPr>
            <a:r>
              <a:rPr lang="en-US" sz="3200" b="1" i="1">
                <a:solidFill>
                  <a:srgbClr val="002E51"/>
                </a:solidFill>
              </a:rPr>
              <a:t>We will resume at 7:50 pm</a:t>
            </a:r>
            <a:endParaRPr sz="3200" b="1" i="1">
              <a:solidFill>
                <a:srgbClr val="002E51"/>
              </a:solidFill>
            </a:endParaRPr>
          </a:p>
        </p:txBody>
      </p:sp>
    </p:spTree>
    <p:extLst>
      <p:ext uri="{BB962C8B-B14F-4D97-AF65-F5344CB8AC3E}">
        <p14:creationId xmlns:p14="http://schemas.microsoft.com/office/powerpoint/2010/main" val="28047901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4426A-F13C-497E-8AC3-7033716984E8}"/>
              </a:ext>
            </a:extLst>
          </p:cNvPr>
          <p:cNvSpPr>
            <a:spLocks noGrp="1"/>
          </p:cNvSpPr>
          <p:nvPr>
            <p:ph type="title"/>
          </p:nvPr>
        </p:nvSpPr>
        <p:spPr/>
        <p:txBody>
          <a:bodyPr/>
          <a:lstStyle/>
          <a:p>
            <a:r>
              <a:rPr lang="en-US">
                <a:solidFill>
                  <a:schemeClr val="tx1"/>
                </a:solidFill>
              </a:rPr>
              <a:t>Germline HRR mutations in metastatic prostate cancer</a:t>
            </a:r>
          </a:p>
        </p:txBody>
      </p:sp>
      <p:sp>
        <p:nvSpPr>
          <p:cNvPr id="4" name="Slide Number Placeholder 3">
            <a:extLst>
              <a:ext uri="{FF2B5EF4-FFF2-40B4-BE49-F238E27FC236}">
                <a16:creationId xmlns:a16="http://schemas.microsoft.com/office/drawing/2014/main" id="{45876D28-79C1-4359-B9E9-3F9C0526963A}"/>
              </a:ext>
            </a:extLst>
          </p:cNvPr>
          <p:cNvSpPr>
            <a:spLocks noGrp="1"/>
          </p:cNvSpPr>
          <p:nvPr>
            <p:ph type="sldNum" sz="quarter" idx="12"/>
          </p:nvPr>
        </p:nvSpPr>
        <p:spPr/>
        <p:txBody>
          <a:bodyPr/>
          <a:lstStyle/>
          <a:p>
            <a:pPr algn="r" defTabSz="685800">
              <a:defRPr/>
            </a:pPr>
            <a:fld id="{FBC0FE07-4C00-4042-87A4-C41902D2B3E4}" type="slidenum">
              <a:rPr lang="en-US">
                <a:solidFill>
                  <a:prstClr val="black">
                    <a:tint val="75000"/>
                  </a:prstClr>
                </a:solidFill>
                <a:latin typeface="Calibri" panose="020F0502020204030204"/>
              </a:rPr>
              <a:pPr algn="r" defTabSz="685800">
                <a:defRPr/>
              </a:pPr>
              <a:t>11</a:t>
            </a:fld>
            <a:endParaRPr lang="en-US">
              <a:solidFill>
                <a:prstClr val="black">
                  <a:tint val="75000"/>
                </a:prstClr>
              </a:solidFill>
              <a:latin typeface="Calibri" panose="020F0502020204030204"/>
            </a:endParaRPr>
          </a:p>
        </p:txBody>
      </p:sp>
      <p:pic>
        <p:nvPicPr>
          <p:cNvPr id="6" name="Picture 5">
            <a:extLst>
              <a:ext uri="{FF2B5EF4-FFF2-40B4-BE49-F238E27FC236}">
                <a16:creationId xmlns:a16="http://schemas.microsoft.com/office/drawing/2014/main" id="{C44232C2-428F-4275-BFA4-1BEBC400D242}"/>
              </a:ext>
            </a:extLst>
          </p:cNvPr>
          <p:cNvPicPr>
            <a:picLocks noChangeAspect="1"/>
          </p:cNvPicPr>
          <p:nvPr/>
        </p:nvPicPr>
        <p:blipFill>
          <a:blip r:embed="rId3"/>
          <a:stretch>
            <a:fillRect/>
          </a:stretch>
        </p:blipFill>
        <p:spPr>
          <a:xfrm>
            <a:off x="0" y="849664"/>
            <a:ext cx="4286250" cy="3143250"/>
          </a:xfrm>
          <a:prstGeom prst="rect">
            <a:avLst/>
          </a:prstGeom>
        </p:spPr>
      </p:pic>
      <p:pic>
        <p:nvPicPr>
          <p:cNvPr id="10" name="Picture 9" descr="Chart, pie chart&#10;&#10;Description automatically generated">
            <a:extLst>
              <a:ext uri="{FF2B5EF4-FFF2-40B4-BE49-F238E27FC236}">
                <a16:creationId xmlns:a16="http://schemas.microsoft.com/office/drawing/2014/main" id="{E2460AD9-6295-4780-AB18-9E6DD98D93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5075" y="786510"/>
            <a:ext cx="3857625" cy="3234275"/>
          </a:xfrm>
          <a:prstGeom prst="rect">
            <a:avLst/>
          </a:prstGeom>
        </p:spPr>
      </p:pic>
      <p:sp>
        <p:nvSpPr>
          <p:cNvPr id="13" name="TextBox 12">
            <a:extLst>
              <a:ext uri="{FF2B5EF4-FFF2-40B4-BE49-F238E27FC236}">
                <a16:creationId xmlns:a16="http://schemas.microsoft.com/office/drawing/2014/main" id="{AAE78FFA-6BC7-4BBE-99F6-6C6D539D236B}"/>
              </a:ext>
            </a:extLst>
          </p:cNvPr>
          <p:cNvSpPr txBox="1"/>
          <p:nvPr/>
        </p:nvSpPr>
        <p:spPr>
          <a:xfrm>
            <a:off x="6970766" y="4091871"/>
            <a:ext cx="3467100" cy="276999"/>
          </a:xfrm>
          <a:prstGeom prst="rect">
            <a:avLst/>
          </a:prstGeom>
          <a:noFill/>
        </p:spPr>
        <p:txBody>
          <a:bodyPr wrap="square" rtlCol="0">
            <a:spAutoFit/>
          </a:bodyPr>
          <a:lstStyle/>
          <a:p>
            <a:pPr defTabSz="685800">
              <a:defRPr/>
            </a:pPr>
            <a:r>
              <a:rPr lang="en-US" sz="1200">
                <a:solidFill>
                  <a:prstClr val="black"/>
                </a:solidFill>
                <a:latin typeface="Calibri" panose="020F0502020204030204"/>
              </a:rPr>
              <a:t>Pritchard et al. NEJM 2016</a:t>
            </a:r>
          </a:p>
        </p:txBody>
      </p:sp>
      <p:sp>
        <p:nvSpPr>
          <p:cNvPr id="3" name="Title 1">
            <a:extLst>
              <a:ext uri="{FF2B5EF4-FFF2-40B4-BE49-F238E27FC236}">
                <a16:creationId xmlns:a16="http://schemas.microsoft.com/office/drawing/2014/main" id="{287A2F0A-2710-BD6E-00D9-86CF85CA2E11}"/>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5" name="Picture 9" descr="Resultado de imagen de twitter">
            <a:extLst>
              <a:ext uri="{FF2B5EF4-FFF2-40B4-BE49-F238E27FC236}">
                <a16:creationId xmlns:a16="http://schemas.microsoft.com/office/drawing/2014/main" id="{D654EB27-0A79-3D27-7EA1-F4EA4EFB08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915423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4"/>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5"/>
          <a:stretch>
            <a:fillRect/>
          </a:stretch>
        </p:blipFill>
        <p:spPr>
          <a:xfrm>
            <a:off x="-1" y="-12701"/>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6"/>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7"/>
          <a:stretch>
            <a:fillRect/>
          </a:stretch>
        </p:blipFill>
        <p:spPr>
          <a:xfrm>
            <a:off x="-1276" y="0"/>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8"/>
          <a:stretch>
            <a:fillRect/>
          </a:stretch>
        </p:blipFill>
        <p:spPr>
          <a:xfrm>
            <a:off x="7037" y="0"/>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9"/>
          <a:stretch>
            <a:fillRect/>
          </a:stretch>
        </p:blipFill>
        <p:spPr>
          <a:xfrm>
            <a:off x="7037" y="9144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10"/>
          <a:stretch>
            <a:fillRect/>
          </a:stretch>
        </p:blipFill>
        <p:spPr>
          <a:xfrm>
            <a:off x="14075" y="12699"/>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11"/>
          <a:stretch>
            <a:fillRect/>
          </a:stretch>
        </p:blipFill>
        <p:spPr>
          <a:xfrm>
            <a:off x="7037" y="0"/>
            <a:ext cx="9129925"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a:solidFill>
                  <a:srgbClr val="FFC82C"/>
                </a:solidFill>
                <a:latin typeface="Corporate A Medium" panose="02000503080000020004" pitchFamily="2" charset="0"/>
              </a:rPr>
              <a:t>RCC/PROSTATE</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algn="ctr"/>
            <a:r>
              <a:rPr lang="en-US" sz="1600">
                <a:solidFill>
                  <a:schemeClr val="bg1"/>
                </a:solidFill>
                <a:latin typeface="Corporate S Demi" panose="02020500000000000000" pitchFamily="18" charset="0"/>
              </a:rPr>
              <a:t>Wednesday, June 14, 2023</a:t>
            </a:r>
          </a:p>
        </p:txBody>
      </p:sp>
      <p:pic>
        <p:nvPicPr>
          <p:cNvPr id="6" name="Picture 5" descr="Text&#10;&#10;Description automatically generated with medium confidence">
            <a:extLst>
              <a:ext uri="{FF2B5EF4-FFF2-40B4-BE49-F238E27FC236}">
                <a16:creationId xmlns:a16="http://schemas.microsoft.com/office/drawing/2014/main" id="{9414B50B-B422-C3D1-3F81-030703E01CF4}"/>
              </a:ext>
            </a:extLst>
          </p:cNvPr>
          <p:cNvPicPr>
            <a:picLocks noChangeAspect="1"/>
          </p:cNvPicPr>
          <p:nvPr/>
        </p:nvPicPr>
        <p:blipFill>
          <a:blip r:embed="rId12"/>
          <a:stretch>
            <a:fillRect/>
          </a:stretch>
        </p:blipFill>
        <p:spPr>
          <a:xfrm>
            <a:off x="7340138" y="4450529"/>
            <a:ext cx="1490980" cy="386153"/>
          </a:xfrm>
          <a:prstGeom prst="rect">
            <a:avLst/>
          </a:prstGeom>
        </p:spPr>
      </p:pic>
    </p:spTree>
    <p:extLst>
      <p:ext uri="{BB962C8B-B14F-4D97-AF65-F5344CB8AC3E}">
        <p14:creationId xmlns:p14="http://schemas.microsoft.com/office/powerpoint/2010/main" val="158266265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798064"/>
            <a:ext cx="6400800" cy="2204975"/>
          </a:xfrm>
        </p:spPr>
        <p:txBody>
          <a:bodyPr/>
          <a:lstStyle/>
          <a:p>
            <a:r>
              <a:rPr lang="en-US" b="1">
                <a:solidFill>
                  <a:srgbClr val="002E51"/>
                </a:solidFill>
              </a:rPr>
              <a:t>Ulka Vaishampayan MD</a:t>
            </a:r>
          </a:p>
          <a:p>
            <a:r>
              <a:rPr lang="en-US">
                <a:solidFill>
                  <a:srgbClr val="002E51"/>
                </a:solidFill>
              </a:rPr>
              <a:t>Professor of Oncology/Medicine</a:t>
            </a:r>
          </a:p>
          <a:p>
            <a:r>
              <a:rPr lang="en-US">
                <a:solidFill>
                  <a:srgbClr val="002E51"/>
                </a:solidFill>
              </a:rPr>
              <a:t>University of Michigan</a:t>
            </a:r>
          </a:p>
          <a:p>
            <a:r>
              <a:rPr lang="en-US">
                <a:solidFill>
                  <a:srgbClr val="002E51"/>
                </a:solidFill>
              </a:rPr>
              <a:t>Ann Arbor MI</a:t>
            </a:r>
          </a:p>
        </p:txBody>
      </p:sp>
      <p:sp>
        <p:nvSpPr>
          <p:cNvPr id="4" name="Title 3"/>
          <p:cNvSpPr>
            <a:spLocks noGrp="1"/>
          </p:cNvSpPr>
          <p:nvPr>
            <p:ph type="title"/>
          </p:nvPr>
        </p:nvSpPr>
        <p:spPr>
          <a:xfrm>
            <a:off x="0" y="127465"/>
            <a:ext cx="9144000" cy="786936"/>
          </a:xfrm>
        </p:spPr>
        <p:txBody>
          <a:bodyPr/>
          <a:lstStyle/>
          <a:p>
            <a:r>
              <a:rPr lang="en-US" b="1">
                <a:solidFill>
                  <a:srgbClr val="002E51"/>
                </a:solidFill>
              </a:rPr>
              <a:t>TKI Based Therapies in Advanced/Metastatic RCC</a:t>
            </a:r>
          </a:p>
        </p:txBody>
      </p:sp>
    </p:spTree>
    <p:extLst>
      <p:ext uri="{BB962C8B-B14F-4D97-AF65-F5344CB8AC3E}">
        <p14:creationId xmlns:p14="http://schemas.microsoft.com/office/powerpoint/2010/main" val="128160430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lowchart: Alternate Process 11">
            <a:extLst>
              <a:ext uri="{FF2B5EF4-FFF2-40B4-BE49-F238E27FC236}">
                <a16:creationId xmlns:a16="http://schemas.microsoft.com/office/drawing/2014/main" id="{625E0150-F0AE-460D-BEB7-E7DA69C12551}"/>
              </a:ext>
            </a:extLst>
          </p:cNvPr>
          <p:cNvSpPr/>
          <p:nvPr/>
        </p:nvSpPr>
        <p:spPr bwMode="auto">
          <a:xfrm>
            <a:off x="413874" y="762086"/>
            <a:ext cx="8316277" cy="592601"/>
          </a:xfrm>
          <a:prstGeom prst="flowChartAlternateProcess">
            <a:avLst/>
          </a:prstGeom>
          <a:solidFill>
            <a:schemeClr val="tx2"/>
          </a:solidFill>
          <a:ln w="76200" cap="flat" cmpd="sng" algn="ctr">
            <a:solidFill>
              <a:srgbClr val="AED9FF"/>
            </a:solidFill>
            <a:prstDash val="solid"/>
          </a:ln>
          <a:effectLst/>
        </p:spPr>
        <p:txBody>
          <a:bodyPr lIns="68448" tIns="34238" rIns="68448" bIns="34238" anchor="ctr"/>
          <a:lstStyle/>
          <a:p>
            <a:pPr algn="ctr" defTabSz="342785" fontAlgn="auto">
              <a:spcBef>
                <a:spcPts val="0"/>
              </a:spcBef>
              <a:spcAft>
                <a:spcPts val="0"/>
              </a:spcAft>
              <a:defRPr/>
            </a:pPr>
            <a:r>
              <a:rPr lang="en-US" sz="1500" b="1" kern="0" err="1">
                <a:solidFill>
                  <a:srgbClr val="FFFFFF"/>
                </a:solidFill>
                <a:latin typeface="Arial"/>
                <a:ea typeface="+mn-ea"/>
                <a:cs typeface="Arial" charset="0"/>
              </a:rPr>
              <a:t>Motzer</a:t>
            </a:r>
            <a:r>
              <a:rPr lang="en-US" sz="1500" b="1" kern="0">
                <a:solidFill>
                  <a:srgbClr val="FFFFFF"/>
                </a:solidFill>
                <a:latin typeface="Arial"/>
                <a:ea typeface="+mn-ea"/>
                <a:cs typeface="Arial" charset="0"/>
              </a:rPr>
              <a:t> et al. NEJM 2021 </a:t>
            </a:r>
            <a:r>
              <a:rPr lang="en-US" sz="1350" b="1" kern="0" err="1">
                <a:solidFill>
                  <a:srgbClr val="FFFFFF"/>
                </a:solidFill>
                <a:latin typeface="Arial"/>
                <a:ea typeface="+mn-ea"/>
                <a:cs typeface="Arial" charset="0"/>
              </a:rPr>
              <a:t>Lenvatinib</a:t>
            </a:r>
            <a:r>
              <a:rPr lang="en-US" sz="1350" b="1" kern="0">
                <a:solidFill>
                  <a:srgbClr val="FFFFFF"/>
                </a:solidFill>
                <a:latin typeface="Arial"/>
                <a:ea typeface="+mn-ea"/>
                <a:cs typeface="Arial" charset="0"/>
              </a:rPr>
              <a:t> + </a:t>
            </a:r>
            <a:r>
              <a:rPr lang="en-US" sz="1350" b="1" kern="0" err="1">
                <a:solidFill>
                  <a:srgbClr val="FFFFFF"/>
                </a:solidFill>
                <a:latin typeface="Arial"/>
                <a:ea typeface="+mn-ea"/>
                <a:cs typeface="Arial" charset="0"/>
              </a:rPr>
              <a:t>Pembro</a:t>
            </a:r>
            <a:r>
              <a:rPr lang="en-US" sz="1350" b="1" kern="0">
                <a:solidFill>
                  <a:srgbClr val="FFFFFF"/>
                </a:solidFill>
                <a:latin typeface="Arial"/>
                <a:ea typeface="+mn-ea"/>
                <a:cs typeface="Arial" charset="0"/>
              </a:rPr>
              <a:t> vs </a:t>
            </a:r>
            <a:r>
              <a:rPr lang="en-US" sz="1350" b="1" kern="0" err="1">
                <a:solidFill>
                  <a:srgbClr val="FFFFFF"/>
                </a:solidFill>
                <a:latin typeface="Arial"/>
                <a:ea typeface="+mn-ea"/>
                <a:cs typeface="Arial" charset="0"/>
              </a:rPr>
              <a:t>Sunitinib</a:t>
            </a:r>
            <a:r>
              <a:rPr lang="en-US" sz="1350" b="1" kern="0">
                <a:solidFill>
                  <a:srgbClr val="FFFFFF"/>
                </a:solidFill>
                <a:latin typeface="Arial"/>
                <a:ea typeface="+mn-ea"/>
                <a:cs typeface="Arial" charset="0"/>
              </a:rPr>
              <a:t>: (CLEAR)</a:t>
            </a:r>
          </a:p>
        </p:txBody>
      </p:sp>
      <p:sp>
        <p:nvSpPr>
          <p:cNvPr id="14" name="Flowchart: Alternate Process 13">
            <a:extLst>
              <a:ext uri="{FF2B5EF4-FFF2-40B4-BE49-F238E27FC236}">
                <a16:creationId xmlns:a16="http://schemas.microsoft.com/office/drawing/2014/main" id="{C4800A22-CB6C-4E4D-A9C1-8AF2BAB52684}"/>
              </a:ext>
            </a:extLst>
          </p:cNvPr>
          <p:cNvSpPr/>
          <p:nvPr/>
        </p:nvSpPr>
        <p:spPr bwMode="auto">
          <a:xfrm>
            <a:off x="386605" y="1447434"/>
            <a:ext cx="8408887" cy="619086"/>
          </a:xfrm>
          <a:prstGeom prst="flowChartAlternateProcess">
            <a:avLst/>
          </a:prstGeom>
          <a:solidFill>
            <a:schemeClr val="tx2"/>
          </a:solidFill>
          <a:ln w="76200" cap="flat" cmpd="sng" algn="ctr">
            <a:solidFill>
              <a:srgbClr val="AED9FF"/>
            </a:solidFill>
            <a:prstDash val="solid"/>
          </a:ln>
          <a:effectLst/>
        </p:spPr>
        <p:txBody>
          <a:bodyPr lIns="68448" tIns="34238" rIns="68448" bIns="34238" anchor="ctr"/>
          <a:lstStyle/>
          <a:p>
            <a:pPr algn="ctr" defTabSz="342785" fontAlgn="auto">
              <a:spcBef>
                <a:spcPts val="0"/>
              </a:spcBef>
              <a:spcAft>
                <a:spcPts val="0"/>
              </a:spcAft>
              <a:defRPr/>
            </a:pPr>
            <a:r>
              <a:rPr lang="en-US" sz="1600" b="1" kern="0" err="1">
                <a:solidFill>
                  <a:srgbClr val="FFFFFF"/>
                </a:solidFill>
                <a:latin typeface="Arial"/>
                <a:ea typeface="+mn-ea"/>
                <a:cs typeface="Arial" charset="0"/>
              </a:rPr>
              <a:t>Rini</a:t>
            </a:r>
            <a:r>
              <a:rPr lang="en-US" sz="1600" b="1" kern="0">
                <a:solidFill>
                  <a:srgbClr val="FFFFFF"/>
                </a:solidFill>
                <a:latin typeface="Arial"/>
                <a:ea typeface="+mn-ea"/>
                <a:cs typeface="Arial" charset="0"/>
              </a:rPr>
              <a:t> B et al. NEJM 2019 </a:t>
            </a:r>
            <a:r>
              <a:rPr lang="en-US" sz="1350" b="1" kern="0" err="1">
                <a:solidFill>
                  <a:srgbClr val="FFFFFF"/>
                </a:solidFill>
                <a:latin typeface="Arial"/>
                <a:ea typeface="+mn-ea"/>
                <a:cs typeface="Arial" charset="0"/>
              </a:rPr>
              <a:t>Axitinib</a:t>
            </a:r>
            <a:r>
              <a:rPr lang="en-US" sz="1350" b="1" kern="0">
                <a:solidFill>
                  <a:srgbClr val="FFFFFF"/>
                </a:solidFill>
                <a:latin typeface="Arial"/>
                <a:ea typeface="+mn-ea"/>
                <a:cs typeface="Arial" charset="0"/>
              </a:rPr>
              <a:t>/</a:t>
            </a:r>
            <a:r>
              <a:rPr lang="en-US" sz="1350" b="1" kern="0" err="1">
                <a:solidFill>
                  <a:srgbClr val="FFFFFF"/>
                </a:solidFill>
                <a:latin typeface="Arial"/>
                <a:ea typeface="+mn-ea"/>
                <a:cs typeface="Arial" charset="0"/>
              </a:rPr>
              <a:t>Pembrolizumab</a:t>
            </a:r>
            <a:r>
              <a:rPr lang="en-US" sz="1350" b="1" kern="0">
                <a:solidFill>
                  <a:srgbClr val="FFFFFF"/>
                </a:solidFill>
                <a:latin typeface="Arial"/>
                <a:ea typeface="+mn-ea"/>
                <a:cs typeface="Arial" charset="0"/>
              </a:rPr>
              <a:t> vs </a:t>
            </a:r>
            <a:r>
              <a:rPr lang="en-US" sz="1350" b="1" kern="0" err="1">
                <a:solidFill>
                  <a:srgbClr val="FFFFFF"/>
                </a:solidFill>
                <a:latin typeface="Arial"/>
                <a:ea typeface="+mn-ea"/>
                <a:cs typeface="Arial" charset="0"/>
              </a:rPr>
              <a:t>Sunitinib</a:t>
            </a:r>
            <a:r>
              <a:rPr lang="en-US" sz="1350" b="1" kern="0">
                <a:solidFill>
                  <a:srgbClr val="FFFFFF"/>
                </a:solidFill>
                <a:latin typeface="Arial"/>
                <a:ea typeface="+mn-ea"/>
                <a:cs typeface="Arial" charset="0"/>
              </a:rPr>
              <a:t> (KEYNOTE 426)</a:t>
            </a:r>
          </a:p>
        </p:txBody>
      </p:sp>
      <p:sp>
        <p:nvSpPr>
          <p:cNvPr id="4" name="Text Placeholder 3"/>
          <p:cNvSpPr>
            <a:spLocks noGrp="1"/>
          </p:cNvSpPr>
          <p:nvPr>
            <p:ph type="body" sz="quarter" idx="13"/>
          </p:nvPr>
        </p:nvSpPr>
        <p:spPr>
          <a:xfrm>
            <a:off x="304800" y="116681"/>
            <a:ext cx="8613636" cy="742950"/>
          </a:xfrm>
        </p:spPr>
        <p:txBody>
          <a:bodyPr>
            <a:normAutofit fontScale="70000" lnSpcReduction="20000"/>
          </a:bodyPr>
          <a:lstStyle/>
          <a:p>
            <a:pPr algn="ctr"/>
            <a:r>
              <a:rPr lang="en-US" b="1">
                <a:solidFill>
                  <a:schemeClr val="tx2"/>
                </a:solidFill>
              </a:rPr>
              <a:t>Key TKI Studies in Metastatic RCC</a:t>
            </a:r>
          </a:p>
          <a:p>
            <a:pPr algn="ctr"/>
            <a:r>
              <a:rPr lang="en-US" b="1">
                <a:solidFill>
                  <a:schemeClr val="tx2"/>
                </a:solidFill>
              </a:rPr>
              <a:t>3 frontline and 2 pretreated</a:t>
            </a:r>
          </a:p>
        </p:txBody>
      </p:sp>
      <p:sp>
        <p:nvSpPr>
          <p:cNvPr id="8" name="Content Placeholder 7">
            <a:extLst>
              <a:ext uri="{FF2B5EF4-FFF2-40B4-BE49-F238E27FC236}">
                <a16:creationId xmlns:a16="http://schemas.microsoft.com/office/drawing/2014/main" id="{C4800A22-CB6C-4E4D-A9C1-8AF2BAB52684}"/>
              </a:ext>
            </a:extLst>
          </p:cNvPr>
          <p:cNvSpPr>
            <a:spLocks noGrp="1"/>
          </p:cNvSpPr>
          <p:nvPr>
            <p:ph idx="1"/>
          </p:nvPr>
        </p:nvSpPr>
        <p:spPr bwMode="auto">
          <a:xfrm>
            <a:off x="375801" y="2228349"/>
            <a:ext cx="8354350" cy="691563"/>
          </a:xfrm>
          <a:prstGeom prst="flowChartAlternateProcess">
            <a:avLst/>
          </a:prstGeom>
          <a:solidFill>
            <a:schemeClr val="accent2"/>
          </a:solidFill>
          <a:ln w="76200" cap="flat" cmpd="sng" algn="ctr">
            <a:solidFill>
              <a:srgbClr val="AED9FF"/>
            </a:solidFill>
            <a:prstDash val="solid"/>
          </a:ln>
          <a:effectLst/>
        </p:spPr>
        <p:txBody>
          <a:bodyPr vert="horz" lIns="68448" tIns="34238" rIns="68448" bIns="34238" rtlCol="0" anchor="ctr">
            <a:normAutofit/>
          </a:bodyPr>
          <a:lstStyle/>
          <a:p>
            <a:pPr marL="0" indent="0" algn="ctr" defTabSz="342785">
              <a:lnSpc>
                <a:spcPct val="100000"/>
              </a:lnSpc>
              <a:spcBef>
                <a:spcPts val="0"/>
              </a:spcBef>
              <a:buNone/>
              <a:defRPr/>
            </a:pPr>
            <a:r>
              <a:rPr lang="en-US" sz="1350" b="1" kern="0">
                <a:solidFill>
                  <a:srgbClr val="FFFFFF"/>
                </a:solidFill>
                <a:latin typeface="Arial"/>
                <a:cs typeface="Arial" charset="0"/>
              </a:rPr>
              <a:t>Choueiri T, et al. J </a:t>
            </a:r>
            <a:r>
              <a:rPr lang="en-US" sz="1350" b="1" kern="0" err="1">
                <a:solidFill>
                  <a:srgbClr val="FFFFFF"/>
                </a:solidFill>
                <a:latin typeface="Arial"/>
                <a:cs typeface="Arial" charset="0"/>
              </a:rPr>
              <a:t>Clin</a:t>
            </a:r>
            <a:r>
              <a:rPr lang="en-US" sz="1350" b="1" kern="0">
                <a:solidFill>
                  <a:srgbClr val="FFFFFF"/>
                </a:solidFill>
                <a:latin typeface="Arial"/>
                <a:cs typeface="Arial" charset="0"/>
              </a:rPr>
              <a:t> </a:t>
            </a:r>
            <a:r>
              <a:rPr lang="en-US" sz="1350" b="1" kern="0" err="1">
                <a:solidFill>
                  <a:srgbClr val="FFFFFF"/>
                </a:solidFill>
                <a:latin typeface="Arial"/>
                <a:cs typeface="Arial" charset="0"/>
              </a:rPr>
              <a:t>Oncol</a:t>
            </a:r>
            <a:r>
              <a:rPr lang="en-US" sz="1350" b="1" kern="0">
                <a:solidFill>
                  <a:srgbClr val="FFFFFF"/>
                </a:solidFill>
                <a:latin typeface="Arial"/>
                <a:cs typeface="Arial" charset="0"/>
              </a:rPr>
              <a:t> 2017 </a:t>
            </a:r>
            <a:r>
              <a:rPr lang="en-US" sz="1350" b="1" kern="0" err="1">
                <a:solidFill>
                  <a:srgbClr val="FFFFFF"/>
                </a:solidFill>
                <a:latin typeface="Arial"/>
                <a:cs typeface="Arial" charset="0"/>
              </a:rPr>
              <a:t>CABOSUN</a:t>
            </a:r>
            <a:r>
              <a:rPr lang="en-US" sz="1350" b="1" kern="0">
                <a:solidFill>
                  <a:srgbClr val="FFFFFF"/>
                </a:solidFill>
                <a:latin typeface="Arial"/>
                <a:cs typeface="Arial" charset="0"/>
              </a:rPr>
              <a:t> trial: </a:t>
            </a:r>
            <a:r>
              <a:rPr lang="en-US" sz="1350" b="1" kern="0" err="1">
                <a:solidFill>
                  <a:srgbClr val="FFFFFF"/>
                </a:solidFill>
                <a:latin typeface="Arial"/>
                <a:cs typeface="Arial" charset="0"/>
              </a:rPr>
              <a:t>Cabozantinib</a:t>
            </a:r>
            <a:r>
              <a:rPr lang="en-US" sz="1350" b="1" kern="0">
                <a:solidFill>
                  <a:srgbClr val="FFFFFF"/>
                </a:solidFill>
                <a:latin typeface="Arial"/>
                <a:cs typeface="Arial" charset="0"/>
              </a:rPr>
              <a:t> vs </a:t>
            </a:r>
            <a:r>
              <a:rPr lang="en-US" sz="1350" b="1" kern="0" err="1">
                <a:solidFill>
                  <a:srgbClr val="FFFFFF"/>
                </a:solidFill>
                <a:latin typeface="Arial"/>
                <a:cs typeface="Arial" charset="0"/>
              </a:rPr>
              <a:t>Sunitinib</a:t>
            </a:r>
            <a:endParaRPr lang="en-US" sz="1350" b="1" kern="0">
              <a:solidFill>
                <a:srgbClr val="FFFFFF"/>
              </a:solidFill>
              <a:latin typeface="Arial"/>
              <a:cs typeface="Arial" charset="0"/>
            </a:endParaRPr>
          </a:p>
        </p:txBody>
      </p:sp>
      <p:sp>
        <p:nvSpPr>
          <p:cNvPr id="9" name="Flowchart: Alternate Process 8">
            <a:extLst>
              <a:ext uri="{FF2B5EF4-FFF2-40B4-BE49-F238E27FC236}">
                <a16:creationId xmlns:a16="http://schemas.microsoft.com/office/drawing/2014/main" id="{625E0150-F0AE-460D-BEB7-E7DA69C12551}"/>
              </a:ext>
            </a:extLst>
          </p:cNvPr>
          <p:cNvSpPr/>
          <p:nvPr/>
        </p:nvSpPr>
        <p:spPr bwMode="auto">
          <a:xfrm>
            <a:off x="318198" y="3160804"/>
            <a:ext cx="8600238" cy="776086"/>
          </a:xfrm>
          <a:prstGeom prst="flowChartAlternateProcess">
            <a:avLst/>
          </a:prstGeom>
          <a:solidFill>
            <a:schemeClr val="tx2"/>
          </a:solidFill>
          <a:ln w="76200" cap="flat" cmpd="sng" algn="ctr">
            <a:solidFill>
              <a:srgbClr val="AED9FF"/>
            </a:solidFill>
            <a:prstDash val="solid"/>
          </a:ln>
          <a:effectLst/>
        </p:spPr>
        <p:txBody>
          <a:bodyPr lIns="68448" tIns="34238" rIns="68448" bIns="34238" anchor="ctr"/>
          <a:lstStyle/>
          <a:p>
            <a:pPr algn="ctr" defTabSz="342785" fontAlgn="auto">
              <a:spcBef>
                <a:spcPts val="0"/>
              </a:spcBef>
              <a:spcAft>
                <a:spcPts val="0"/>
              </a:spcAft>
              <a:defRPr/>
            </a:pPr>
            <a:r>
              <a:rPr lang="en-US" sz="1500" b="1" kern="0">
                <a:solidFill>
                  <a:srgbClr val="FFFFFF"/>
                </a:solidFill>
                <a:latin typeface="Arial"/>
                <a:ea typeface="+mn-ea"/>
                <a:cs typeface="Arial" charset="0"/>
              </a:rPr>
              <a:t>Pal S, et al. Lancet 2023 </a:t>
            </a:r>
            <a:r>
              <a:rPr lang="en-US" sz="1350" b="1" kern="0">
                <a:solidFill>
                  <a:srgbClr val="FFFFFF"/>
                </a:solidFill>
                <a:latin typeface="Arial"/>
                <a:ea typeface="+mn-ea"/>
                <a:cs typeface="Arial" charset="0"/>
              </a:rPr>
              <a:t>Cabo + </a:t>
            </a:r>
            <a:r>
              <a:rPr lang="en-US" sz="1350" b="1" kern="0" err="1">
                <a:solidFill>
                  <a:srgbClr val="FFFFFF"/>
                </a:solidFill>
                <a:latin typeface="Arial"/>
                <a:ea typeface="+mn-ea"/>
                <a:cs typeface="Arial" charset="0"/>
              </a:rPr>
              <a:t>Atezo</a:t>
            </a:r>
            <a:r>
              <a:rPr lang="en-US" sz="1350" b="1" kern="0">
                <a:solidFill>
                  <a:srgbClr val="FFFFFF"/>
                </a:solidFill>
                <a:latin typeface="Arial"/>
                <a:ea typeface="+mn-ea"/>
                <a:cs typeface="Arial" charset="0"/>
              </a:rPr>
              <a:t> vs </a:t>
            </a:r>
            <a:r>
              <a:rPr lang="en-US" sz="1350" b="1" kern="0" err="1">
                <a:solidFill>
                  <a:srgbClr val="FFFFFF"/>
                </a:solidFill>
                <a:latin typeface="Arial"/>
                <a:ea typeface="+mn-ea"/>
                <a:cs typeface="Arial" charset="0"/>
              </a:rPr>
              <a:t>Cabozantinib</a:t>
            </a:r>
            <a:r>
              <a:rPr lang="en-US" sz="1350" b="1" kern="0">
                <a:solidFill>
                  <a:srgbClr val="FFFFFF"/>
                </a:solidFill>
                <a:latin typeface="Arial"/>
                <a:ea typeface="+mn-ea"/>
                <a:cs typeface="Arial" charset="0"/>
              </a:rPr>
              <a:t>: (CONTACT-03)</a:t>
            </a:r>
          </a:p>
        </p:txBody>
      </p:sp>
      <p:sp>
        <p:nvSpPr>
          <p:cNvPr id="2" name="Flowchart: Alternate Process 1">
            <a:extLst>
              <a:ext uri="{FF2B5EF4-FFF2-40B4-BE49-F238E27FC236}">
                <a16:creationId xmlns:a16="http://schemas.microsoft.com/office/drawing/2014/main" id="{88957816-830F-7E7C-C84D-C2986741BE36}"/>
              </a:ext>
            </a:extLst>
          </p:cNvPr>
          <p:cNvSpPr/>
          <p:nvPr/>
        </p:nvSpPr>
        <p:spPr bwMode="auto">
          <a:xfrm>
            <a:off x="413873" y="1447434"/>
            <a:ext cx="8408887" cy="619086"/>
          </a:xfrm>
          <a:prstGeom prst="flowChartAlternateProcess">
            <a:avLst/>
          </a:prstGeom>
          <a:solidFill>
            <a:schemeClr val="tx2"/>
          </a:solidFill>
          <a:ln w="76200" cap="flat" cmpd="sng" algn="ctr">
            <a:solidFill>
              <a:srgbClr val="AED9FF"/>
            </a:solidFill>
            <a:prstDash val="solid"/>
          </a:ln>
          <a:effectLst/>
        </p:spPr>
        <p:txBody>
          <a:bodyPr lIns="68448" tIns="34238" rIns="68448" bIns="34238" anchor="ctr"/>
          <a:lstStyle/>
          <a:p>
            <a:pPr algn="ctr" defTabSz="342785" fontAlgn="auto">
              <a:spcBef>
                <a:spcPts val="0"/>
              </a:spcBef>
              <a:spcAft>
                <a:spcPts val="0"/>
              </a:spcAft>
              <a:defRPr/>
            </a:pPr>
            <a:r>
              <a:rPr lang="en-US" sz="1600" b="1" kern="0" err="1">
                <a:solidFill>
                  <a:srgbClr val="FFFFFF"/>
                </a:solidFill>
                <a:latin typeface="Arial"/>
                <a:ea typeface="+mn-ea"/>
                <a:cs typeface="Arial" charset="0"/>
              </a:rPr>
              <a:t>Rini</a:t>
            </a:r>
            <a:r>
              <a:rPr lang="en-US" sz="1600" b="1" kern="0">
                <a:solidFill>
                  <a:srgbClr val="FFFFFF"/>
                </a:solidFill>
                <a:latin typeface="Arial"/>
                <a:ea typeface="+mn-ea"/>
                <a:cs typeface="Arial" charset="0"/>
              </a:rPr>
              <a:t> B et al. NEJM 2019 </a:t>
            </a:r>
            <a:r>
              <a:rPr lang="en-US" sz="1350" b="1" kern="0" err="1">
                <a:solidFill>
                  <a:srgbClr val="FFFFFF"/>
                </a:solidFill>
                <a:latin typeface="Arial"/>
                <a:ea typeface="+mn-ea"/>
                <a:cs typeface="Arial" charset="0"/>
              </a:rPr>
              <a:t>Axitinib</a:t>
            </a:r>
            <a:r>
              <a:rPr lang="en-US" sz="1350" b="1" kern="0">
                <a:solidFill>
                  <a:srgbClr val="FFFFFF"/>
                </a:solidFill>
                <a:latin typeface="Arial"/>
                <a:ea typeface="+mn-ea"/>
                <a:cs typeface="Arial" charset="0"/>
              </a:rPr>
              <a:t>/</a:t>
            </a:r>
            <a:r>
              <a:rPr lang="en-US" sz="1350" b="1" kern="0" err="1">
                <a:solidFill>
                  <a:srgbClr val="FFFFFF"/>
                </a:solidFill>
                <a:latin typeface="Arial"/>
                <a:ea typeface="+mn-ea"/>
                <a:cs typeface="Arial" charset="0"/>
              </a:rPr>
              <a:t>Pembrolizumab</a:t>
            </a:r>
            <a:r>
              <a:rPr lang="en-US" sz="1350" b="1" kern="0">
                <a:solidFill>
                  <a:srgbClr val="FFFFFF"/>
                </a:solidFill>
                <a:latin typeface="Arial"/>
                <a:ea typeface="+mn-ea"/>
                <a:cs typeface="Arial" charset="0"/>
              </a:rPr>
              <a:t> vs </a:t>
            </a:r>
            <a:r>
              <a:rPr lang="en-US" sz="1350" b="1" kern="0" err="1">
                <a:solidFill>
                  <a:srgbClr val="FFFFFF"/>
                </a:solidFill>
                <a:latin typeface="Arial"/>
                <a:ea typeface="+mn-ea"/>
                <a:cs typeface="Arial" charset="0"/>
              </a:rPr>
              <a:t>Sunitinib</a:t>
            </a:r>
            <a:r>
              <a:rPr lang="en-US" sz="1350" b="1" kern="0">
                <a:solidFill>
                  <a:srgbClr val="FFFFFF"/>
                </a:solidFill>
                <a:latin typeface="Arial"/>
                <a:ea typeface="+mn-ea"/>
                <a:cs typeface="Arial" charset="0"/>
              </a:rPr>
              <a:t> (KEYNOTE 426)</a:t>
            </a:r>
          </a:p>
        </p:txBody>
      </p:sp>
      <p:sp>
        <p:nvSpPr>
          <p:cNvPr id="3" name="Content Placeholder 7">
            <a:extLst>
              <a:ext uri="{FF2B5EF4-FFF2-40B4-BE49-F238E27FC236}">
                <a16:creationId xmlns:a16="http://schemas.microsoft.com/office/drawing/2014/main" id="{E563DE39-C950-CE91-6AA5-36338D12B321}"/>
              </a:ext>
            </a:extLst>
          </p:cNvPr>
          <p:cNvSpPr txBox="1">
            <a:spLocks/>
          </p:cNvSpPr>
          <p:nvPr/>
        </p:nvSpPr>
        <p:spPr bwMode="auto">
          <a:xfrm>
            <a:off x="318198" y="4040395"/>
            <a:ext cx="8477294" cy="691563"/>
          </a:xfrm>
          <a:prstGeom prst="flowChartAlternateProcess">
            <a:avLst/>
          </a:prstGeom>
          <a:solidFill>
            <a:schemeClr val="accent2"/>
          </a:solidFill>
          <a:ln w="76200" cap="flat" cmpd="sng" algn="ctr">
            <a:solidFill>
              <a:srgbClr val="AED9FF"/>
            </a:solidFill>
            <a:prstDash val="solid"/>
          </a:ln>
          <a:effectLst/>
        </p:spPr>
        <p:txBody>
          <a:bodyPr vert="horz" lIns="68448" tIns="34238" rIns="68448" bIns="34238"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342785" fontAlgn="auto">
              <a:lnSpc>
                <a:spcPct val="100000"/>
              </a:lnSpc>
              <a:spcBef>
                <a:spcPts val="0"/>
              </a:spcBef>
              <a:spcAft>
                <a:spcPts val="0"/>
              </a:spcAft>
              <a:buFont typeface="Arial" panose="020B0604020202020204" pitchFamily="34" charset="0"/>
              <a:buNone/>
              <a:defRPr/>
            </a:pPr>
            <a:r>
              <a:rPr lang="en-US" sz="1350" b="1" kern="0">
                <a:solidFill>
                  <a:srgbClr val="FFFFFF"/>
                </a:solidFill>
                <a:latin typeface="Arial"/>
                <a:cs typeface="Arial" charset="0"/>
              </a:rPr>
              <a:t>Rini B, et al. Lancet Oncol 2020 TIVO-3 trial: Tivozanib vs Sorafenib</a:t>
            </a:r>
          </a:p>
        </p:txBody>
      </p:sp>
    </p:spTree>
    <p:extLst>
      <p:ext uri="{BB962C8B-B14F-4D97-AF65-F5344CB8AC3E}">
        <p14:creationId xmlns:p14="http://schemas.microsoft.com/office/powerpoint/2010/main" val="211092074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254" y="1930599"/>
            <a:ext cx="5493491" cy="242442"/>
          </a:xfrm>
        </p:spPr>
        <p:txBody>
          <a:bodyPr/>
          <a:lstStyle/>
          <a:p>
            <a:r>
              <a:rPr lang="en-US" sz="493" b="1" kern="1200">
                <a:solidFill>
                  <a:schemeClr val="tx1"/>
                </a:solidFill>
                <a:latin typeface="Arial" charset="0"/>
                <a:ea typeface="+mn-ea"/>
                <a:cs typeface="+mn-cs"/>
              </a:rPr>
              <a:t>Final prespecified OS analysis of CLEAR: &lt;br /&gt;4-year follow-up of lenvatinib plus pembrolizumab vs sunitinib in patients &lt;br /&gt;with advanced renal cell carcinoma</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34" y="0"/>
            <a:ext cx="8568249" cy="481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69018" y="4853310"/>
            <a:ext cx="8593760" cy="268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ctr" defTabSz="160889" rtl="0" eaLnBrk="0" fontAlgn="base" latinLnBrk="0" hangingPunct="0">
              <a:lnSpc>
                <a:spcPct val="112000"/>
              </a:lnSpc>
              <a:spcBef>
                <a:spcPct val="0"/>
              </a:spcBef>
              <a:spcAft>
                <a:spcPct val="0"/>
              </a:spcAft>
              <a:buClr>
                <a:srgbClr val="000000"/>
              </a:buClr>
              <a:buSzPct val="45000"/>
              <a:buFont typeface="StarSymbol" charset="0"/>
              <a:buNone/>
              <a:tabLst/>
              <a:defRPr/>
            </a:pPr>
            <a:r>
              <a:rPr kumimoji="0" lang="en-US" sz="845" b="0" i="0" u="none" strike="noStrike" kern="1200" cap="none" spc="0" normalizeH="0" baseline="0" noProof="0">
                <a:ln>
                  <a:noFill/>
                </a:ln>
                <a:solidFill>
                  <a:srgbClr val="000000"/>
                </a:solidFill>
                <a:effectLst/>
                <a:uLnTx/>
                <a:uFillTx/>
                <a:latin typeface="Arial" charset="0"/>
                <a:ea typeface="+mn-ea"/>
                <a:cs typeface="Lucida Sans Unicode"/>
              </a:rPr>
              <a:t>Content of this presentation is the property of the author, licensed by ASCO. Permission required for reuse.</a:t>
            </a:r>
          </a:p>
        </p:txBody>
      </p:sp>
    </p:spTree>
    <p:extLst>
      <p:ext uri="{BB962C8B-B14F-4D97-AF65-F5344CB8AC3E}">
        <p14:creationId xmlns:p14="http://schemas.microsoft.com/office/powerpoint/2010/main" val="209082158"/>
      </p:ext>
    </p:extLst>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254" y="1930599"/>
            <a:ext cx="5493491" cy="242442"/>
          </a:xfrm>
        </p:spPr>
        <p:txBody>
          <a:bodyPr/>
          <a:lstStyle/>
          <a:p>
            <a:r>
              <a:rPr lang="en-US" sz="493" b="1" kern="1200">
                <a:solidFill>
                  <a:schemeClr val="tx1"/>
                </a:solidFill>
                <a:latin typeface="Arial" charset="0"/>
                <a:ea typeface="+mn-ea"/>
                <a:cs typeface="+mn-cs"/>
              </a:rPr>
              <a:t>Prior results of the primary analysis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34" y="0"/>
            <a:ext cx="8568249" cy="481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69018" y="4853310"/>
            <a:ext cx="8593760" cy="268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ctr" defTabSz="160889" rtl="0" eaLnBrk="0" fontAlgn="base" latinLnBrk="0" hangingPunct="0">
              <a:lnSpc>
                <a:spcPct val="112000"/>
              </a:lnSpc>
              <a:spcBef>
                <a:spcPct val="0"/>
              </a:spcBef>
              <a:spcAft>
                <a:spcPct val="0"/>
              </a:spcAft>
              <a:buClr>
                <a:srgbClr val="000000"/>
              </a:buClr>
              <a:buSzPct val="45000"/>
              <a:buFont typeface="StarSymbol" charset="0"/>
              <a:buNone/>
              <a:tabLst/>
              <a:defRPr/>
            </a:pPr>
            <a:r>
              <a:rPr kumimoji="0" lang="en-US" sz="845" b="0" i="0" u="none" strike="noStrike" kern="1200" cap="none" spc="0" normalizeH="0" baseline="0" noProof="0">
                <a:ln>
                  <a:noFill/>
                </a:ln>
                <a:solidFill>
                  <a:srgbClr val="000000"/>
                </a:solidFill>
                <a:effectLst/>
                <a:uLnTx/>
                <a:uFillTx/>
                <a:latin typeface="Arial" charset="0"/>
                <a:ea typeface="+mn-ea"/>
                <a:cs typeface="Lucida Sans Unicode"/>
              </a:rPr>
              <a:t>Content of this presentation is the property of the author, licensed by ASCO. Permission required for reuse.</a:t>
            </a:r>
          </a:p>
        </p:txBody>
      </p:sp>
    </p:spTree>
    <p:extLst>
      <p:ext uri="{BB962C8B-B14F-4D97-AF65-F5344CB8AC3E}">
        <p14:creationId xmlns:p14="http://schemas.microsoft.com/office/powerpoint/2010/main" val="1673722434"/>
      </p:ext>
    </p:extLst>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254" y="1930599"/>
            <a:ext cx="5493491" cy="242442"/>
          </a:xfrm>
        </p:spPr>
        <p:txBody>
          <a:bodyPr/>
          <a:lstStyle/>
          <a:p>
            <a:r>
              <a:rPr lang="en-US" sz="493" b="1" kern="1200">
                <a:solidFill>
                  <a:schemeClr val="tx1"/>
                </a:solidFill>
                <a:latin typeface="Arial" charset="0"/>
                <a:ea typeface="+mn-ea"/>
                <a:cs typeface="+mn-cs"/>
              </a:rPr>
              <a:t>Baseline characteristics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34" y="0"/>
            <a:ext cx="8568249" cy="481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69018" y="4853310"/>
            <a:ext cx="8593760" cy="268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ctr" defTabSz="160889" rtl="0" eaLnBrk="0" fontAlgn="base" latinLnBrk="0" hangingPunct="0">
              <a:lnSpc>
                <a:spcPct val="112000"/>
              </a:lnSpc>
              <a:spcBef>
                <a:spcPct val="0"/>
              </a:spcBef>
              <a:spcAft>
                <a:spcPct val="0"/>
              </a:spcAft>
              <a:buClr>
                <a:srgbClr val="000000"/>
              </a:buClr>
              <a:buSzPct val="45000"/>
              <a:buFont typeface="StarSymbol" charset="0"/>
              <a:buNone/>
              <a:tabLst/>
              <a:defRPr/>
            </a:pPr>
            <a:r>
              <a:rPr kumimoji="0" lang="en-US" sz="845" b="0" i="0" u="none" strike="noStrike" kern="1200" cap="none" spc="0" normalizeH="0" baseline="0" noProof="0">
                <a:ln>
                  <a:noFill/>
                </a:ln>
                <a:solidFill>
                  <a:srgbClr val="000000"/>
                </a:solidFill>
                <a:effectLst/>
                <a:uLnTx/>
                <a:uFillTx/>
                <a:latin typeface="Arial" charset="0"/>
                <a:ea typeface="+mn-ea"/>
                <a:cs typeface="Lucida Sans Unicode"/>
              </a:rPr>
              <a:t>Content of this presentation is the property of the author, licensed by ASCO. Permission required for reuse.</a:t>
            </a:r>
          </a:p>
        </p:txBody>
      </p:sp>
    </p:spTree>
    <p:extLst>
      <p:ext uri="{BB962C8B-B14F-4D97-AF65-F5344CB8AC3E}">
        <p14:creationId xmlns:p14="http://schemas.microsoft.com/office/powerpoint/2010/main" val="2537790441"/>
      </p:ext>
    </p:extLst>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254" y="1930599"/>
            <a:ext cx="5493491" cy="242442"/>
          </a:xfrm>
        </p:spPr>
        <p:txBody>
          <a:bodyPr/>
          <a:lstStyle/>
          <a:p>
            <a:r>
              <a:rPr lang="en-US" sz="493" b="1" kern="1200">
                <a:solidFill>
                  <a:schemeClr val="tx1"/>
                </a:solidFill>
                <a:latin typeface="Arial" charset="0"/>
                <a:ea typeface="+mn-ea"/>
                <a:cs typeface="+mn-cs"/>
              </a:rPr>
              <a:t>Final OS analysis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34" y="0"/>
            <a:ext cx="8568249" cy="481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69018" y="4853310"/>
            <a:ext cx="8593760" cy="268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ctr" defTabSz="160889" rtl="0" eaLnBrk="0" fontAlgn="base" latinLnBrk="0" hangingPunct="0">
              <a:lnSpc>
                <a:spcPct val="112000"/>
              </a:lnSpc>
              <a:spcBef>
                <a:spcPct val="0"/>
              </a:spcBef>
              <a:spcAft>
                <a:spcPct val="0"/>
              </a:spcAft>
              <a:buClr>
                <a:srgbClr val="000000"/>
              </a:buClr>
              <a:buSzPct val="45000"/>
              <a:buFont typeface="StarSymbol" charset="0"/>
              <a:buNone/>
              <a:tabLst/>
              <a:defRPr/>
            </a:pPr>
            <a:r>
              <a:rPr kumimoji="0" lang="en-US" sz="845" b="0" i="0" u="none" strike="noStrike" kern="1200" cap="none" spc="0" normalizeH="0" baseline="0" noProof="0">
                <a:ln>
                  <a:noFill/>
                </a:ln>
                <a:solidFill>
                  <a:srgbClr val="000000"/>
                </a:solidFill>
                <a:effectLst/>
                <a:uLnTx/>
                <a:uFillTx/>
                <a:latin typeface="Arial" charset="0"/>
                <a:ea typeface="+mn-ea"/>
                <a:cs typeface="Lucida Sans Unicode"/>
              </a:rPr>
              <a:t>Content of this presentation is the property of the author, licensed by ASCO. Permission required for reuse.</a:t>
            </a:r>
          </a:p>
        </p:txBody>
      </p:sp>
    </p:spTree>
    <p:extLst>
      <p:ext uri="{BB962C8B-B14F-4D97-AF65-F5344CB8AC3E}">
        <p14:creationId xmlns:p14="http://schemas.microsoft.com/office/powerpoint/2010/main" val="3283810772"/>
      </p:ext>
    </p:extLst>
  </p:cSld>
  <p:clrMapOvr>
    <a:masterClrMapping/>
  </p:clrMapOvr>
  <p:transition spd="med"/>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254" y="1930599"/>
            <a:ext cx="5493491" cy="242442"/>
          </a:xfrm>
        </p:spPr>
        <p:txBody>
          <a:bodyPr/>
          <a:lstStyle/>
          <a:p>
            <a:r>
              <a:rPr lang="en-US" sz="493" b="1" kern="1200">
                <a:solidFill>
                  <a:schemeClr val="tx1"/>
                </a:solidFill>
                <a:latin typeface="Arial" charset="0"/>
                <a:ea typeface="+mn-ea"/>
                <a:cs typeface="+mn-cs"/>
              </a:rPr>
              <a:t>Final OS analysis adjusted for subsequent anticancer medications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34" y="0"/>
            <a:ext cx="8568249" cy="481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69018" y="4853310"/>
            <a:ext cx="8593760" cy="268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ctr" defTabSz="160889" rtl="0" eaLnBrk="0" fontAlgn="base" latinLnBrk="0" hangingPunct="0">
              <a:lnSpc>
                <a:spcPct val="112000"/>
              </a:lnSpc>
              <a:spcBef>
                <a:spcPct val="0"/>
              </a:spcBef>
              <a:spcAft>
                <a:spcPct val="0"/>
              </a:spcAft>
              <a:buClr>
                <a:srgbClr val="000000"/>
              </a:buClr>
              <a:buSzPct val="45000"/>
              <a:buFont typeface="StarSymbol" charset="0"/>
              <a:buNone/>
              <a:tabLst/>
              <a:defRPr/>
            </a:pPr>
            <a:r>
              <a:rPr kumimoji="0" lang="en-US" sz="845" b="0" i="0" u="none" strike="noStrike" kern="1200" cap="none" spc="0" normalizeH="0" baseline="0" noProof="0">
                <a:ln>
                  <a:noFill/>
                </a:ln>
                <a:solidFill>
                  <a:srgbClr val="000000"/>
                </a:solidFill>
                <a:effectLst/>
                <a:uLnTx/>
                <a:uFillTx/>
                <a:latin typeface="Arial" charset="0"/>
                <a:ea typeface="+mn-ea"/>
                <a:cs typeface="Lucida Sans Unicode"/>
              </a:rPr>
              <a:t>Content of this presentation is the property of the author, licensed by ASCO. Permission required for reuse.</a:t>
            </a:r>
          </a:p>
        </p:txBody>
      </p:sp>
    </p:spTree>
    <p:extLst>
      <p:ext uri="{BB962C8B-B14F-4D97-AF65-F5344CB8AC3E}">
        <p14:creationId xmlns:p14="http://schemas.microsoft.com/office/powerpoint/2010/main" val="1871939726"/>
      </p:ext>
    </p:extLst>
  </p:cSld>
  <p:clrMapOvr>
    <a:masterClrMapping/>
  </p:clrMapOvr>
  <p:transition spd="med"/>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254" y="1930599"/>
            <a:ext cx="5493491" cy="242442"/>
          </a:xfrm>
        </p:spPr>
        <p:txBody>
          <a:bodyPr/>
          <a:lstStyle/>
          <a:p>
            <a:r>
              <a:rPr lang="en-US" sz="493" b="1" kern="1200">
                <a:solidFill>
                  <a:schemeClr val="tx1"/>
                </a:solidFill>
                <a:latin typeface="Arial" charset="0"/>
                <a:ea typeface="+mn-ea"/>
                <a:cs typeface="+mn-cs"/>
              </a:rPr>
              <a:t>Final OS analyses in IMDC risk subgroups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34" y="0"/>
            <a:ext cx="8568249" cy="481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69018" y="4853310"/>
            <a:ext cx="8593760" cy="268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ctr" defTabSz="160889" rtl="0" eaLnBrk="0" fontAlgn="base" latinLnBrk="0" hangingPunct="0">
              <a:lnSpc>
                <a:spcPct val="112000"/>
              </a:lnSpc>
              <a:spcBef>
                <a:spcPct val="0"/>
              </a:spcBef>
              <a:spcAft>
                <a:spcPct val="0"/>
              </a:spcAft>
              <a:buClr>
                <a:srgbClr val="000000"/>
              </a:buClr>
              <a:buSzPct val="45000"/>
              <a:buFont typeface="StarSymbol" charset="0"/>
              <a:buNone/>
              <a:tabLst/>
              <a:defRPr/>
            </a:pPr>
            <a:r>
              <a:rPr kumimoji="0" lang="en-US" sz="845" b="0" i="0" u="none" strike="noStrike" kern="1200" cap="none" spc="0" normalizeH="0" baseline="0" noProof="0">
                <a:ln>
                  <a:noFill/>
                </a:ln>
                <a:solidFill>
                  <a:srgbClr val="000000"/>
                </a:solidFill>
                <a:effectLst/>
                <a:uLnTx/>
                <a:uFillTx/>
                <a:latin typeface="Arial" charset="0"/>
                <a:ea typeface="+mn-ea"/>
                <a:cs typeface="Lucida Sans Unicode"/>
              </a:rPr>
              <a:t>Content of this presentation is the property of the author, licensed by ASCO. Permission required for reuse.</a:t>
            </a:r>
          </a:p>
        </p:txBody>
      </p:sp>
    </p:spTree>
    <p:extLst>
      <p:ext uri="{BB962C8B-B14F-4D97-AF65-F5344CB8AC3E}">
        <p14:creationId xmlns:p14="http://schemas.microsoft.com/office/powerpoint/2010/main" val="3286060773"/>
      </p:ext>
    </p:extLst>
  </p:cSld>
  <p:clrMapOvr>
    <a:masterClrMapping/>
  </p:clrMapOvr>
  <p:transition spd="med"/>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254" y="1930599"/>
            <a:ext cx="5493491" cy="242442"/>
          </a:xfrm>
        </p:spPr>
        <p:txBody>
          <a:bodyPr/>
          <a:lstStyle/>
          <a:p>
            <a:r>
              <a:rPr lang="en-US" sz="493" b="1" kern="1200">
                <a:solidFill>
                  <a:schemeClr val="tx1"/>
                </a:solidFill>
                <a:latin typeface="Arial" charset="0"/>
                <a:ea typeface="+mn-ea"/>
                <a:cs typeface="+mn-cs"/>
              </a:rPr>
              <a:t>Continued PFS benefit of LEN+PEMBRO vs SUN with follow up extended by over 23 months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34" y="0"/>
            <a:ext cx="8568249" cy="481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69018" y="4853310"/>
            <a:ext cx="8593760" cy="268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ctr" defTabSz="160889" rtl="0" eaLnBrk="0" fontAlgn="base" latinLnBrk="0" hangingPunct="0">
              <a:lnSpc>
                <a:spcPct val="112000"/>
              </a:lnSpc>
              <a:spcBef>
                <a:spcPct val="0"/>
              </a:spcBef>
              <a:spcAft>
                <a:spcPct val="0"/>
              </a:spcAft>
              <a:buClr>
                <a:srgbClr val="000000"/>
              </a:buClr>
              <a:buSzPct val="45000"/>
              <a:buFont typeface="StarSymbol" charset="0"/>
              <a:buNone/>
              <a:tabLst/>
              <a:defRPr/>
            </a:pPr>
            <a:r>
              <a:rPr kumimoji="0" lang="en-US" sz="845" b="0" i="0" u="none" strike="noStrike" kern="1200" cap="none" spc="0" normalizeH="0" baseline="0" noProof="0">
                <a:ln>
                  <a:noFill/>
                </a:ln>
                <a:solidFill>
                  <a:srgbClr val="000000"/>
                </a:solidFill>
                <a:effectLst/>
                <a:uLnTx/>
                <a:uFillTx/>
                <a:latin typeface="Arial" charset="0"/>
                <a:ea typeface="+mn-ea"/>
                <a:cs typeface="Lucida Sans Unicode"/>
              </a:rPr>
              <a:t>Content of this presentation is the property of the author, licensed by ASCO. Permission required for reuse.</a:t>
            </a:r>
          </a:p>
        </p:txBody>
      </p:sp>
    </p:spTree>
    <p:extLst>
      <p:ext uri="{BB962C8B-B14F-4D97-AF65-F5344CB8AC3E}">
        <p14:creationId xmlns:p14="http://schemas.microsoft.com/office/powerpoint/2010/main" val="165433392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itle 54"/>
          <p:cNvSpPr>
            <a:spLocks noGrp="1"/>
          </p:cNvSpPr>
          <p:nvPr>
            <p:ph type="title"/>
          </p:nvPr>
        </p:nvSpPr>
        <p:spPr/>
        <p:txBody>
          <a:bodyPr/>
          <a:lstStyle/>
          <a:p>
            <a:r>
              <a:rPr lang="en-US" sz="2400"/>
              <a:t>Genomic Landscape in Advanced Prostate Cancer (Tissue DNA)</a:t>
            </a:r>
          </a:p>
        </p:txBody>
      </p:sp>
      <p:sp>
        <p:nvSpPr>
          <p:cNvPr id="6" name="Slide Number Placeholder 5"/>
          <p:cNvSpPr>
            <a:spLocks noGrp="1"/>
          </p:cNvSpPr>
          <p:nvPr>
            <p:ph type="sldNum" sz="quarter" idx="4294967295"/>
          </p:nvPr>
        </p:nvSpPr>
        <p:spPr>
          <a:xfrm>
            <a:off x="7086600" y="4837510"/>
            <a:ext cx="2057400" cy="273844"/>
          </a:xfrm>
          <a:prstGeom prst="rect">
            <a:avLst/>
          </a:prstGeom>
        </p:spPr>
        <p:txBody>
          <a:bodyPr/>
          <a:lstStyle/>
          <a:p>
            <a:pPr algn="r" defTabSz="685800">
              <a:defRPr/>
            </a:pPr>
            <a:fld id="{3C0BBE5E-8DF2-4E42-80A3-157BCE5E8B54}" type="slidenum">
              <a:rPr lang="en-US" sz="1050">
                <a:solidFill>
                  <a:prstClr val="black">
                    <a:tint val="75000"/>
                  </a:prstClr>
                </a:solidFill>
                <a:latin typeface="Calibri" panose="020F0502020204030204"/>
              </a:rPr>
              <a:pPr algn="r" defTabSz="685800">
                <a:defRPr/>
              </a:pPr>
              <a:t>12</a:t>
            </a:fld>
            <a:endParaRPr lang="en-US" sz="1050">
              <a:solidFill>
                <a:prstClr val="black">
                  <a:tint val="75000"/>
                </a:prstClr>
              </a:solidFill>
              <a:latin typeface="Calibri" panose="020F0502020204030204"/>
            </a:endParaRPr>
          </a:p>
        </p:txBody>
      </p:sp>
      <p:pic>
        <p:nvPicPr>
          <p:cNvPr id="8" name="Picture 7">
            <a:extLst>
              <a:ext uri="{FF2B5EF4-FFF2-40B4-BE49-F238E27FC236}">
                <a16:creationId xmlns:a16="http://schemas.microsoft.com/office/drawing/2014/main" id="{1142AA08-60D6-4AE1-BB4B-F5CD3FABEE84}"/>
              </a:ext>
            </a:extLst>
          </p:cNvPr>
          <p:cNvPicPr>
            <a:picLocks noChangeAspect="1"/>
          </p:cNvPicPr>
          <p:nvPr/>
        </p:nvPicPr>
        <p:blipFill>
          <a:blip r:embed="rId3"/>
          <a:stretch>
            <a:fillRect/>
          </a:stretch>
        </p:blipFill>
        <p:spPr>
          <a:xfrm>
            <a:off x="4010025" y="1475654"/>
            <a:ext cx="4762500" cy="2859848"/>
          </a:xfrm>
          <a:prstGeom prst="rect">
            <a:avLst/>
          </a:prstGeom>
        </p:spPr>
      </p:pic>
      <p:pic>
        <p:nvPicPr>
          <p:cNvPr id="38" name="Picture 37">
            <a:extLst>
              <a:ext uri="{FF2B5EF4-FFF2-40B4-BE49-F238E27FC236}">
                <a16:creationId xmlns:a16="http://schemas.microsoft.com/office/drawing/2014/main" id="{5346E3ED-A2B1-499B-B08B-6B1EF83F1024}"/>
              </a:ext>
            </a:extLst>
          </p:cNvPr>
          <p:cNvPicPr>
            <a:picLocks noChangeAspect="1"/>
          </p:cNvPicPr>
          <p:nvPr/>
        </p:nvPicPr>
        <p:blipFill>
          <a:blip r:embed="rId4"/>
          <a:stretch>
            <a:fillRect/>
          </a:stretch>
        </p:blipFill>
        <p:spPr>
          <a:xfrm>
            <a:off x="5373031" y="559020"/>
            <a:ext cx="2445089" cy="784811"/>
          </a:xfrm>
          <a:prstGeom prst="rect">
            <a:avLst/>
          </a:prstGeom>
        </p:spPr>
      </p:pic>
      <p:sp>
        <p:nvSpPr>
          <p:cNvPr id="57" name="TextBox 56"/>
          <p:cNvSpPr txBox="1"/>
          <p:nvPr/>
        </p:nvSpPr>
        <p:spPr>
          <a:xfrm>
            <a:off x="5697138" y="4154799"/>
            <a:ext cx="3149682" cy="230832"/>
          </a:xfrm>
          <a:prstGeom prst="rect">
            <a:avLst/>
          </a:prstGeom>
          <a:noFill/>
        </p:spPr>
        <p:txBody>
          <a:bodyPr wrap="square" rtlCol="0">
            <a:spAutoFit/>
          </a:bodyPr>
          <a:lstStyle/>
          <a:p>
            <a:pPr defTabSz="685800">
              <a:defRPr/>
            </a:pPr>
            <a:r>
              <a:rPr lang="en-US" sz="900">
                <a:solidFill>
                  <a:prstClr val="black"/>
                </a:solidFill>
                <a:latin typeface="Calibri" panose="020F0502020204030204"/>
              </a:rPr>
              <a:t>Chung JH, …, </a:t>
            </a:r>
            <a:r>
              <a:rPr lang="en-US" sz="900" b="1" u="sng">
                <a:solidFill>
                  <a:prstClr val="black"/>
                </a:solidFill>
                <a:latin typeface="Calibri" panose="020F0502020204030204"/>
              </a:rPr>
              <a:t>Agarwal N.</a:t>
            </a:r>
            <a:r>
              <a:rPr lang="en-US" sz="900">
                <a:solidFill>
                  <a:prstClr val="black"/>
                </a:solidFill>
                <a:latin typeface="Calibri" panose="020F0502020204030204"/>
              </a:rPr>
              <a:t> </a:t>
            </a:r>
            <a:r>
              <a:rPr lang="en-US" sz="900" b="1" i="1">
                <a:solidFill>
                  <a:prstClr val="black"/>
                </a:solidFill>
                <a:latin typeface="Calibri" panose="020F0502020204030204"/>
              </a:rPr>
              <a:t>JCO Precision Oncology</a:t>
            </a:r>
            <a:r>
              <a:rPr lang="en-US" sz="900">
                <a:solidFill>
                  <a:prstClr val="black"/>
                </a:solidFill>
                <a:latin typeface="Calibri" panose="020F0502020204030204"/>
              </a:rPr>
              <a:t>  2019 (Online)</a:t>
            </a:r>
          </a:p>
        </p:txBody>
      </p:sp>
      <p:sp>
        <p:nvSpPr>
          <p:cNvPr id="2" name="Rectangle 1"/>
          <p:cNvSpPr/>
          <p:nvPr/>
        </p:nvSpPr>
        <p:spPr>
          <a:xfrm>
            <a:off x="4356328" y="1754981"/>
            <a:ext cx="587147" cy="2580521"/>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4" name="Picture 3">
            <a:extLst>
              <a:ext uri="{FF2B5EF4-FFF2-40B4-BE49-F238E27FC236}">
                <a16:creationId xmlns:a16="http://schemas.microsoft.com/office/drawing/2014/main" id="{FDF0ACDE-40E0-4D29-88DB-707F4C511CC7}"/>
              </a:ext>
            </a:extLst>
          </p:cNvPr>
          <p:cNvPicPr>
            <a:picLocks noChangeAspect="1"/>
          </p:cNvPicPr>
          <p:nvPr/>
        </p:nvPicPr>
        <p:blipFill>
          <a:blip r:embed="rId5"/>
          <a:stretch>
            <a:fillRect/>
          </a:stretch>
        </p:blipFill>
        <p:spPr>
          <a:xfrm>
            <a:off x="231447" y="1754981"/>
            <a:ext cx="3588079" cy="2295525"/>
          </a:xfrm>
          <a:prstGeom prst="rect">
            <a:avLst/>
          </a:prstGeom>
        </p:spPr>
      </p:pic>
      <p:pic>
        <p:nvPicPr>
          <p:cNvPr id="7" name="Picture 6">
            <a:extLst>
              <a:ext uri="{FF2B5EF4-FFF2-40B4-BE49-F238E27FC236}">
                <a16:creationId xmlns:a16="http://schemas.microsoft.com/office/drawing/2014/main" id="{84A1DDAC-0A0A-43CD-8013-85FCAA53EA5D}"/>
              </a:ext>
            </a:extLst>
          </p:cNvPr>
          <p:cNvPicPr>
            <a:picLocks noChangeAspect="1"/>
          </p:cNvPicPr>
          <p:nvPr/>
        </p:nvPicPr>
        <p:blipFill>
          <a:blip r:embed="rId6"/>
          <a:stretch>
            <a:fillRect/>
          </a:stretch>
        </p:blipFill>
        <p:spPr>
          <a:xfrm>
            <a:off x="231447" y="740427"/>
            <a:ext cx="3778579" cy="1014554"/>
          </a:xfrm>
          <a:prstGeom prst="rect">
            <a:avLst/>
          </a:prstGeom>
        </p:spPr>
      </p:pic>
      <p:sp>
        <p:nvSpPr>
          <p:cNvPr id="9" name="TextBox 8">
            <a:extLst>
              <a:ext uri="{FF2B5EF4-FFF2-40B4-BE49-F238E27FC236}">
                <a16:creationId xmlns:a16="http://schemas.microsoft.com/office/drawing/2014/main" id="{96D778D6-DD64-4DC4-8F62-D35ECAB119A0}"/>
              </a:ext>
            </a:extLst>
          </p:cNvPr>
          <p:cNvSpPr txBox="1"/>
          <p:nvPr/>
        </p:nvSpPr>
        <p:spPr>
          <a:xfrm>
            <a:off x="5212674" y="1616481"/>
            <a:ext cx="3634146" cy="507831"/>
          </a:xfrm>
          <a:prstGeom prst="rect">
            <a:avLst/>
          </a:prstGeom>
          <a:noFill/>
        </p:spPr>
        <p:txBody>
          <a:bodyPr wrap="square" rtlCol="0">
            <a:spAutoFit/>
          </a:bodyPr>
          <a:lstStyle/>
          <a:p>
            <a:pPr defTabSz="685800">
              <a:defRPr/>
            </a:pPr>
            <a:r>
              <a:rPr lang="en-US" sz="1350" b="1" u="sng">
                <a:solidFill>
                  <a:prstClr val="black"/>
                </a:solidFill>
                <a:latin typeface="Calibri" panose="020F0502020204030204"/>
              </a:rPr>
              <a:t>n=3476 </a:t>
            </a:r>
            <a:r>
              <a:rPr lang="en-US" sz="1350">
                <a:solidFill>
                  <a:prstClr val="black"/>
                </a:solidFill>
                <a:latin typeface="Calibri" panose="020F0502020204030204"/>
              </a:rPr>
              <a:t>(Primary site: 1660; Metastatic site: 1816) </a:t>
            </a:r>
          </a:p>
        </p:txBody>
      </p:sp>
      <p:sp>
        <p:nvSpPr>
          <p:cNvPr id="3" name="Title 1">
            <a:extLst>
              <a:ext uri="{FF2B5EF4-FFF2-40B4-BE49-F238E27FC236}">
                <a16:creationId xmlns:a16="http://schemas.microsoft.com/office/drawing/2014/main" id="{1591F3CE-2774-2B37-51A5-0B4417DF31F9}"/>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5" name="Picture 9" descr="Resultado de imagen de twitter">
            <a:extLst>
              <a:ext uri="{FF2B5EF4-FFF2-40B4-BE49-F238E27FC236}">
                <a16:creationId xmlns:a16="http://schemas.microsoft.com/office/drawing/2014/main" id="{E2DA05F6-F6A6-A303-CD4F-E852FB16FF7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490311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254" y="1930599"/>
            <a:ext cx="5493491" cy="242442"/>
          </a:xfrm>
        </p:spPr>
        <p:txBody>
          <a:bodyPr/>
          <a:lstStyle/>
          <a:p>
            <a:r>
              <a:rPr lang="en-US" sz="493" b="1" kern="1200">
                <a:solidFill>
                  <a:schemeClr val="tx1"/>
                </a:solidFill>
                <a:latin typeface="Arial" charset="0"/>
                <a:ea typeface="+mn-ea"/>
                <a:cs typeface="+mn-cs"/>
              </a:rPr>
              <a:t>PFS analyses in IMDC risk subgroups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34" y="0"/>
            <a:ext cx="8568249" cy="481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69018" y="4853310"/>
            <a:ext cx="8593760" cy="268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ctr" defTabSz="160889" rtl="0" eaLnBrk="0" fontAlgn="base" latinLnBrk="0" hangingPunct="0">
              <a:lnSpc>
                <a:spcPct val="112000"/>
              </a:lnSpc>
              <a:spcBef>
                <a:spcPct val="0"/>
              </a:spcBef>
              <a:spcAft>
                <a:spcPct val="0"/>
              </a:spcAft>
              <a:buClr>
                <a:srgbClr val="000000"/>
              </a:buClr>
              <a:buSzPct val="45000"/>
              <a:buFont typeface="StarSymbol" charset="0"/>
              <a:buNone/>
              <a:tabLst/>
              <a:defRPr/>
            </a:pPr>
            <a:r>
              <a:rPr kumimoji="0" lang="en-US" sz="845" b="0" i="0" u="none" strike="noStrike" kern="1200" cap="none" spc="0" normalizeH="0" baseline="0" noProof="0">
                <a:ln>
                  <a:noFill/>
                </a:ln>
                <a:solidFill>
                  <a:srgbClr val="000000"/>
                </a:solidFill>
                <a:effectLst/>
                <a:uLnTx/>
                <a:uFillTx/>
                <a:latin typeface="Arial" charset="0"/>
                <a:ea typeface="+mn-ea"/>
                <a:cs typeface="Lucida Sans Unicode"/>
              </a:rPr>
              <a:t>Content of this presentation is the property of the author, licensed by ASCO. Permission required for reuse.</a:t>
            </a:r>
          </a:p>
        </p:txBody>
      </p:sp>
    </p:spTree>
    <p:extLst>
      <p:ext uri="{BB962C8B-B14F-4D97-AF65-F5344CB8AC3E}">
        <p14:creationId xmlns:p14="http://schemas.microsoft.com/office/powerpoint/2010/main" val="61929599"/>
      </p:ext>
    </p:extLst>
  </p:cSld>
  <p:clrMapOvr>
    <a:masterClrMapping/>
  </p:clrMapOvr>
  <p:transition spd="med"/>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254" y="1930599"/>
            <a:ext cx="5493491" cy="242442"/>
          </a:xfrm>
        </p:spPr>
        <p:txBody>
          <a:bodyPr/>
          <a:lstStyle/>
          <a:p>
            <a:r>
              <a:rPr lang="en-US" sz="493" b="1" kern="1200">
                <a:solidFill>
                  <a:schemeClr val="tx1"/>
                </a:solidFill>
                <a:latin typeface="Arial" charset="0"/>
                <a:ea typeface="+mn-ea"/>
                <a:cs typeface="+mn-cs"/>
              </a:rPr>
              <a:t>Objective response rate per independent reviewa</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34" y="0"/>
            <a:ext cx="8568249" cy="481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69018" y="4853310"/>
            <a:ext cx="8593760" cy="268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ctr" defTabSz="160889" rtl="0" eaLnBrk="0" fontAlgn="base" latinLnBrk="0" hangingPunct="0">
              <a:lnSpc>
                <a:spcPct val="112000"/>
              </a:lnSpc>
              <a:spcBef>
                <a:spcPct val="0"/>
              </a:spcBef>
              <a:spcAft>
                <a:spcPct val="0"/>
              </a:spcAft>
              <a:buClr>
                <a:srgbClr val="000000"/>
              </a:buClr>
              <a:buSzPct val="45000"/>
              <a:buFont typeface="StarSymbol" charset="0"/>
              <a:buNone/>
              <a:tabLst/>
              <a:defRPr/>
            </a:pPr>
            <a:r>
              <a:rPr kumimoji="0" lang="en-US" sz="845" b="0" i="0" u="none" strike="noStrike" kern="1200" cap="none" spc="0" normalizeH="0" baseline="0" noProof="0">
                <a:ln>
                  <a:noFill/>
                </a:ln>
                <a:solidFill>
                  <a:srgbClr val="000000"/>
                </a:solidFill>
                <a:effectLst/>
                <a:uLnTx/>
                <a:uFillTx/>
                <a:latin typeface="Arial" charset="0"/>
                <a:ea typeface="+mn-ea"/>
                <a:cs typeface="Lucida Sans Unicode"/>
              </a:rPr>
              <a:t>Content of this presentation is the property of the author, licensed by ASCO. Permission required for reuse.</a:t>
            </a:r>
          </a:p>
        </p:txBody>
      </p:sp>
    </p:spTree>
    <p:extLst>
      <p:ext uri="{BB962C8B-B14F-4D97-AF65-F5344CB8AC3E}">
        <p14:creationId xmlns:p14="http://schemas.microsoft.com/office/powerpoint/2010/main" val="2373764267"/>
      </p:ext>
    </p:extLst>
  </p:cSld>
  <p:clrMapOvr>
    <a:masterClrMapping/>
  </p:clrMapOvr>
  <p:transition spd="med"/>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254" y="1930599"/>
            <a:ext cx="5493491" cy="242442"/>
          </a:xfrm>
        </p:spPr>
        <p:txBody>
          <a:bodyPr/>
          <a:lstStyle/>
          <a:p>
            <a:r>
              <a:rPr lang="en-US" sz="493" b="1" kern="1200">
                <a:solidFill>
                  <a:schemeClr val="tx1"/>
                </a:solidFill>
                <a:latin typeface="Arial" charset="0"/>
                <a:ea typeface="+mn-ea"/>
                <a:cs typeface="+mn-cs"/>
              </a:rPr>
              <a:t>Conclusions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34" y="0"/>
            <a:ext cx="8568249" cy="481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69018" y="4853310"/>
            <a:ext cx="8593760" cy="268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ctr" defTabSz="160889" rtl="0" eaLnBrk="0" fontAlgn="base" latinLnBrk="0" hangingPunct="0">
              <a:lnSpc>
                <a:spcPct val="112000"/>
              </a:lnSpc>
              <a:spcBef>
                <a:spcPct val="0"/>
              </a:spcBef>
              <a:spcAft>
                <a:spcPct val="0"/>
              </a:spcAft>
              <a:buClr>
                <a:srgbClr val="000000"/>
              </a:buClr>
              <a:buSzPct val="45000"/>
              <a:buFont typeface="StarSymbol" charset="0"/>
              <a:buNone/>
              <a:tabLst/>
              <a:defRPr/>
            </a:pPr>
            <a:r>
              <a:rPr kumimoji="0" lang="en-US" sz="845" b="0" i="0" u="none" strike="noStrike" kern="1200" cap="none" spc="0" normalizeH="0" baseline="0" noProof="0">
                <a:ln>
                  <a:noFill/>
                </a:ln>
                <a:solidFill>
                  <a:srgbClr val="000000"/>
                </a:solidFill>
                <a:effectLst/>
                <a:uLnTx/>
                <a:uFillTx/>
                <a:latin typeface="Arial" charset="0"/>
                <a:ea typeface="+mn-ea"/>
                <a:cs typeface="Lucida Sans Unicode"/>
              </a:rPr>
              <a:t>Content of this presentation is the property of the author, licensed by ASCO. Permission required for reuse.</a:t>
            </a:r>
          </a:p>
        </p:txBody>
      </p:sp>
    </p:spTree>
    <p:extLst>
      <p:ext uri="{BB962C8B-B14F-4D97-AF65-F5344CB8AC3E}">
        <p14:creationId xmlns:p14="http://schemas.microsoft.com/office/powerpoint/2010/main" val="869623012"/>
      </p:ext>
    </p:extLst>
  </p:cSld>
  <p:clrMapOvr>
    <a:masterClrMapping/>
  </p:clrMapOvr>
  <p:transition spd="med"/>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254" y="1930599"/>
            <a:ext cx="5493491" cy="242442"/>
          </a:xfrm>
        </p:spPr>
        <p:txBody>
          <a:bodyPr/>
          <a:lstStyle/>
          <a:p>
            <a:r>
              <a:rPr lang="en-US" sz="493" b="1" kern="1200">
                <a:solidFill>
                  <a:schemeClr val="tx1"/>
                </a:solidFill>
                <a:latin typeface="Arial" charset="0"/>
                <a:ea typeface="+mn-ea"/>
                <a:cs typeface="+mn-cs"/>
              </a:rPr>
              <a:t>Pembrolizumab Plus Axitinib Versus Sunitinib as First-line Therapy for Advanced Clear Cell Renal Cell Carcinoma: 5-year Analysis of KEYNOTE-426</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34" y="0"/>
            <a:ext cx="8568249" cy="481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69018" y="4853310"/>
            <a:ext cx="8593760" cy="268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defTabSz="160889" eaLnBrk="0"/>
            <a:r>
              <a:rPr lang="en-US" sz="845">
                <a:latin typeface="Arial" charset="0"/>
                <a:ea typeface="+mn-ea"/>
                <a:cs typeface="Lucida Sans Unicode"/>
              </a:rPr>
              <a:t>Content of this presentation is the property of the author, licensed by ASCO. Permission required for reuse.</a:t>
            </a:r>
          </a:p>
        </p:txBody>
      </p:sp>
    </p:spTree>
    <p:extLst>
      <p:ext uri="{BB962C8B-B14F-4D97-AF65-F5344CB8AC3E}">
        <p14:creationId xmlns:p14="http://schemas.microsoft.com/office/powerpoint/2010/main" val="4068364773"/>
      </p:ext>
    </p:extLst>
  </p:cSld>
  <p:clrMapOvr>
    <a:masterClrMapping/>
  </p:clrMapOvr>
  <p:transition spd="med"/>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254" y="1930599"/>
            <a:ext cx="5493491" cy="242442"/>
          </a:xfrm>
        </p:spPr>
        <p:txBody>
          <a:bodyPr/>
          <a:lstStyle/>
          <a:p>
            <a:r>
              <a:rPr lang="en-US" sz="493" b="1" kern="1200">
                <a:solidFill>
                  <a:schemeClr val="tx1"/>
                </a:solidFill>
                <a:latin typeface="Arial" charset="0"/>
                <a:ea typeface="+mn-ea"/>
                <a:cs typeface="+mn-cs"/>
              </a:rPr>
              <a:t>KEYNOTE-426 Study Design (NCT02853331)</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34" y="0"/>
            <a:ext cx="8568249" cy="481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69018" y="4853310"/>
            <a:ext cx="8593760" cy="268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defTabSz="160889" eaLnBrk="0"/>
            <a:r>
              <a:rPr lang="en-US" sz="845">
                <a:latin typeface="Arial" charset="0"/>
                <a:ea typeface="+mn-ea"/>
                <a:cs typeface="Lucida Sans Unicode"/>
              </a:rPr>
              <a:t>Content of this presentation is the property of the author, licensed by ASCO. Permission required for reuse.</a:t>
            </a:r>
          </a:p>
        </p:txBody>
      </p:sp>
    </p:spTree>
    <p:extLst>
      <p:ext uri="{BB962C8B-B14F-4D97-AF65-F5344CB8AC3E}">
        <p14:creationId xmlns:p14="http://schemas.microsoft.com/office/powerpoint/2010/main" val="2033689745"/>
      </p:ext>
    </p:extLst>
  </p:cSld>
  <p:clrMapOvr>
    <a:masterClrMapping/>
  </p:clrMapOvr>
  <p:transition spd="med"/>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254" y="1930599"/>
            <a:ext cx="5493491" cy="242442"/>
          </a:xfrm>
        </p:spPr>
        <p:txBody>
          <a:bodyPr/>
          <a:lstStyle/>
          <a:p>
            <a:r>
              <a:rPr lang="en-US" sz="493" b="1" kern="1200">
                <a:solidFill>
                  <a:schemeClr val="tx1"/>
                </a:solidFill>
                <a:latin typeface="Arial" charset="0"/>
                <a:ea typeface="+mn-ea"/>
                <a:cs typeface="+mn-cs"/>
              </a:rPr>
              <a:t>Baseline Characteristics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34" y="0"/>
            <a:ext cx="8568249" cy="481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69018" y="4853310"/>
            <a:ext cx="8593760" cy="268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defTabSz="160889" eaLnBrk="0"/>
            <a:r>
              <a:rPr lang="en-US" sz="845">
                <a:latin typeface="Arial" charset="0"/>
                <a:ea typeface="+mn-ea"/>
                <a:cs typeface="Lucida Sans Unicode"/>
              </a:rPr>
              <a:t>Content of this presentation is the property of the author, licensed by ASCO. Permission required for reuse.</a:t>
            </a:r>
          </a:p>
        </p:txBody>
      </p:sp>
    </p:spTree>
    <p:extLst>
      <p:ext uri="{BB962C8B-B14F-4D97-AF65-F5344CB8AC3E}">
        <p14:creationId xmlns:p14="http://schemas.microsoft.com/office/powerpoint/2010/main" val="229871254"/>
      </p:ext>
    </p:extLst>
  </p:cSld>
  <p:clrMapOvr>
    <a:masterClrMapping/>
  </p:clrMapOvr>
  <p:transition spd="med"/>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254" y="1930599"/>
            <a:ext cx="5493491" cy="242442"/>
          </a:xfrm>
        </p:spPr>
        <p:txBody>
          <a:bodyPr/>
          <a:lstStyle/>
          <a:p>
            <a:r>
              <a:rPr lang="en-US" sz="493" b="1" kern="1200">
                <a:solidFill>
                  <a:schemeClr val="tx1"/>
                </a:solidFill>
                <a:latin typeface="Arial" charset="0"/>
                <a:ea typeface="+mn-ea"/>
                <a:cs typeface="+mn-cs"/>
              </a:rPr>
              <a:t>Progression-Free Survival in the ITT Population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34" y="0"/>
            <a:ext cx="8568249" cy="481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69018" y="4853310"/>
            <a:ext cx="8593760" cy="268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defTabSz="160889" eaLnBrk="0"/>
            <a:r>
              <a:rPr lang="en-US" sz="845">
                <a:latin typeface="Arial" charset="0"/>
                <a:ea typeface="+mn-ea"/>
                <a:cs typeface="Lucida Sans Unicode"/>
              </a:rPr>
              <a:t>Content of this presentation is the property of the author, licensed by ASCO. Permission required for reuse.</a:t>
            </a:r>
          </a:p>
        </p:txBody>
      </p:sp>
    </p:spTree>
    <p:extLst>
      <p:ext uri="{BB962C8B-B14F-4D97-AF65-F5344CB8AC3E}">
        <p14:creationId xmlns:p14="http://schemas.microsoft.com/office/powerpoint/2010/main" val="2591229519"/>
      </p:ext>
    </p:extLst>
  </p:cSld>
  <p:clrMapOvr>
    <a:masterClrMapping/>
  </p:clrMapOvr>
  <p:transition spd="med"/>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254" y="1930599"/>
            <a:ext cx="5493491" cy="242442"/>
          </a:xfrm>
        </p:spPr>
        <p:txBody>
          <a:bodyPr/>
          <a:lstStyle/>
          <a:p>
            <a:r>
              <a:rPr lang="en-US" sz="493" b="1" kern="1200">
                <a:solidFill>
                  <a:schemeClr val="tx1"/>
                </a:solidFill>
                <a:latin typeface="Arial" charset="0"/>
                <a:ea typeface="+mn-ea"/>
                <a:cs typeface="+mn-cs"/>
              </a:rPr>
              <a:t>Best Overall Response in the ITT Population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34" y="0"/>
            <a:ext cx="8568249" cy="481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69018" y="4853310"/>
            <a:ext cx="8593760" cy="268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defTabSz="160889" eaLnBrk="0"/>
            <a:r>
              <a:rPr lang="en-US" sz="845">
                <a:latin typeface="Arial" charset="0"/>
                <a:ea typeface="+mn-ea"/>
                <a:cs typeface="Lucida Sans Unicode"/>
              </a:rPr>
              <a:t>Content of this presentation is the property of the author, licensed by ASCO. Permission required for reuse.</a:t>
            </a:r>
          </a:p>
        </p:txBody>
      </p:sp>
    </p:spTree>
    <p:extLst>
      <p:ext uri="{BB962C8B-B14F-4D97-AF65-F5344CB8AC3E}">
        <p14:creationId xmlns:p14="http://schemas.microsoft.com/office/powerpoint/2010/main" val="2224227710"/>
      </p:ext>
    </p:extLst>
  </p:cSld>
  <p:clrMapOvr>
    <a:masterClrMapping/>
  </p:clrMapOvr>
  <p:transition spd="med"/>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254" y="1930599"/>
            <a:ext cx="5493491" cy="242442"/>
          </a:xfrm>
        </p:spPr>
        <p:txBody>
          <a:bodyPr/>
          <a:lstStyle/>
          <a:p>
            <a:r>
              <a:rPr lang="en-US" sz="493" b="1" kern="1200">
                <a:solidFill>
                  <a:schemeClr val="tx1"/>
                </a:solidFill>
                <a:latin typeface="Arial" charset="0"/>
                <a:ea typeface="+mn-ea"/>
                <a:cs typeface="+mn-cs"/>
              </a:rPr>
              <a:t>Duration of Response in the ITT Population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34" y="0"/>
            <a:ext cx="8568249" cy="481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69018" y="4853310"/>
            <a:ext cx="8593760" cy="268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defTabSz="160889" eaLnBrk="0"/>
            <a:r>
              <a:rPr lang="en-US" sz="845">
                <a:latin typeface="Arial" charset="0"/>
                <a:ea typeface="+mn-ea"/>
                <a:cs typeface="Lucida Sans Unicode"/>
              </a:rPr>
              <a:t>Content of this presentation is the property of the author, licensed by ASCO. Permission required for reuse.</a:t>
            </a:r>
          </a:p>
        </p:txBody>
      </p:sp>
    </p:spTree>
    <p:extLst>
      <p:ext uri="{BB962C8B-B14F-4D97-AF65-F5344CB8AC3E}">
        <p14:creationId xmlns:p14="http://schemas.microsoft.com/office/powerpoint/2010/main" val="1431053205"/>
      </p:ext>
    </p:extLst>
  </p:cSld>
  <p:clrMapOvr>
    <a:masterClrMapping/>
  </p:clrMapOvr>
  <p:transition spd="med"/>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254" y="1930599"/>
            <a:ext cx="5493491" cy="242442"/>
          </a:xfrm>
        </p:spPr>
        <p:txBody>
          <a:bodyPr/>
          <a:lstStyle/>
          <a:p>
            <a:r>
              <a:rPr lang="en-US" sz="493" b="1" kern="1200">
                <a:solidFill>
                  <a:schemeClr val="tx1"/>
                </a:solidFill>
                <a:latin typeface="Arial" charset="0"/>
                <a:ea typeface="+mn-ea"/>
                <a:cs typeface="+mn-cs"/>
              </a:rPr>
              <a:t>Overall Survival in the ITT Population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34" y="0"/>
            <a:ext cx="8568249" cy="481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69018" y="4853310"/>
            <a:ext cx="8593760" cy="268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defTabSz="160889" eaLnBrk="0"/>
            <a:r>
              <a:rPr lang="en-US" sz="845">
                <a:latin typeface="Arial" charset="0"/>
                <a:ea typeface="+mn-ea"/>
                <a:cs typeface="Lucida Sans Unicode"/>
              </a:rPr>
              <a:t>Content of this presentation is the property of the author, licensed by ASCO. Permission required for reuse.</a:t>
            </a:r>
          </a:p>
        </p:txBody>
      </p:sp>
    </p:spTree>
    <p:extLst>
      <p:ext uri="{BB962C8B-B14F-4D97-AF65-F5344CB8AC3E}">
        <p14:creationId xmlns:p14="http://schemas.microsoft.com/office/powerpoint/2010/main" val="126503697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68BBB4-D01B-4B8A-8C62-4DE9467747C7}"/>
              </a:ext>
            </a:extLst>
          </p:cNvPr>
          <p:cNvSpPr>
            <a:spLocks noGrp="1"/>
          </p:cNvSpPr>
          <p:nvPr>
            <p:ph type="title"/>
          </p:nvPr>
        </p:nvSpPr>
        <p:spPr/>
        <p:txBody>
          <a:bodyPr/>
          <a:lstStyle/>
          <a:p>
            <a:r>
              <a:rPr lang="en-US" sz="2400"/>
              <a:t>TOPARP-A (Olaparib): Phase 2 trial (</a:t>
            </a:r>
            <a:r>
              <a:rPr lang="en-US" sz="2400" err="1"/>
              <a:t>mCRPC</a:t>
            </a:r>
            <a:r>
              <a:rPr lang="en-US" sz="2400"/>
              <a:t>)</a:t>
            </a:r>
          </a:p>
        </p:txBody>
      </p:sp>
      <p:sp>
        <p:nvSpPr>
          <p:cNvPr id="2" name="Slide Number Placeholder 1">
            <a:extLst>
              <a:ext uri="{FF2B5EF4-FFF2-40B4-BE49-F238E27FC236}">
                <a16:creationId xmlns:a16="http://schemas.microsoft.com/office/drawing/2014/main" id="{D6EC8403-657D-411C-993C-D7E9AB844D25}"/>
              </a:ext>
            </a:extLst>
          </p:cNvPr>
          <p:cNvSpPr>
            <a:spLocks noGrp="1"/>
          </p:cNvSpPr>
          <p:nvPr>
            <p:ph type="sldNum" sz="quarter" idx="4294967295"/>
          </p:nvPr>
        </p:nvSpPr>
        <p:spPr>
          <a:xfrm>
            <a:off x="7086600" y="4837510"/>
            <a:ext cx="2057400" cy="273844"/>
          </a:xfrm>
          <a:prstGeom prst="rect">
            <a:avLst/>
          </a:prstGeom>
        </p:spPr>
        <p:txBody>
          <a:bodyPr/>
          <a:lstStyle/>
          <a:p>
            <a:pPr algn="r" defTabSz="685800">
              <a:defRPr/>
            </a:pPr>
            <a:fld id="{FBC0FE07-4C00-4042-87A4-C41902D2B3E4}" type="slidenum">
              <a:rPr lang="en-US" sz="1050">
                <a:solidFill>
                  <a:prstClr val="black">
                    <a:tint val="75000"/>
                  </a:prstClr>
                </a:solidFill>
                <a:latin typeface="Calibri" panose="020F0502020204030204"/>
              </a:rPr>
              <a:pPr algn="r" defTabSz="685800">
                <a:defRPr/>
              </a:pPr>
              <a:t>13</a:t>
            </a:fld>
            <a:endParaRPr lang="en-US" sz="1050">
              <a:solidFill>
                <a:prstClr val="black">
                  <a:tint val="75000"/>
                </a:prstClr>
              </a:solidFill>
              <a:latin typeface="Calibri" panose="020F0502020204030204"/>
            </a:endParaRPr>
          </a:p>
        </p:txBody>
      </p:sp>
      <p:pic>
        <p:nvPicPr>
          <p:cNvPr id="5" name="Picture 4">
            <a:extLst>
              <a:ext uri="{FF2B5EF4-FFF2-40B4-BE49-F238E27FC236}">
                <a16:creationId xmlns:a16="http://schemas.microsoft.com/office/drawing/2014/main" id="{A29A22A1-6802-43B1-95E2-E9BADFCCE7AD}"/>
              </a:ext>
            </a:extLst>
          </p:cNvPr>
          <p:cNvPicPr>
            <a:picLocks noChangeAspect="1"/>
          </p:cNvPicPr>
          <p:nvPr/>
        </p:nvPicPr>
        <p:blipFill>
          <a:blip r:embed="rId2"/>
          <a:stretch>
            <a:fillRect/>
          </a:stretch>
        </p:blipFill>
        <p:spPr>
          <a:xfrm>
            <a:off x="0" y="643905"/>
            <a:ext cx="3590925" cy="3422303"/>
          </a:xfrm>
          <a:prstGeom prst="rect">
            <a:avLst/>
          </a:prstGeom>
        </p:spPr>
      </p:pic>
      <p:pic>
        <p:nvPicPr>
          <p:cNvPr id="7" name="Picture 6">
            <a:extLst>
              <a:ext uri="{FF2B5EF4-FFF2-40B4-BE49-F238E27FC236}">
                <a16:creationId xmlns:a16="http://schemas.microsoft.com/office/drawing/2014/main" id="{24FE5C69-73F4-4A87-9E79-48B026AFBA06}"/>
              </a:ext>
            </a:extLst>
          </p:cNvPr>
          <p:cNvPicPr>
            <a:picLocks noChangeAspect="1"/>
          </p:cNvPicPr>
          <p:nvPr/>
        </p:nvPicPr>
        <p:blipFill>
          <a:blip r:embed="rId3"/>
          <a:stretch>
            <a:fillRect/>
          </a:stretch>
        </p:blipFill>
        <p:spPr>
          <a:xfrm>
            <a:off x="3959593" y="818703"/>
            <a:ext cx="4652612" cy="3169640"/>
          </a:xfrm>
          <a:prstGeom prst="rect">
            <a:avLst/>
          </a:prstGeom>
        </p:spPr>
      </p:pic>
      <p:sp>
        <p:nvSpPr>
          <p:cNvPr id="8" name="TextBox 7">
            <a:extLst>
              <a:ext uri="{FF2B5EF4-FFF2-40B4-BE49-F238E27FC236}">
                <a16:creationId xmlns:a16="http://schemas.microsoft.com/office/drawing/2014/main" id="{481EFF51-E004-4160-A78A-1C41B267C31F}"/>
              </a:ext>
            </a:extLst>
          </p:cNvPr>
          <p:cNvSpPr txBox="1"/>
          <p:nvPr/>
        </p:nvSpPr>
        <p:spPr>
          <a:xfrm>
            <a:off x="6924675" y="4040981"/>
            <a:ext cx="3305175" cy="300082"/>
          </a:xfrm>
          <a:prstGeom prst="rect">
            <a:avLst/>
          </a:prstGeom>
          <a:noFill/>
        </p:spPr>
        <p:txBody>
          <a:bodyPr wrap="square" rtlCol="0">
            <a:spAutoFit/>
          </a:bodyPr>
          <a:lstStyle/>
          <a:p>
            <a:pPr defTabSz="685800">
              <a:defRPr/>
            </a:pPr>
            <a:r>
              <a:rPr lang="en-US" sz="1350">
                <a:solidFill>
                  <a:prstClr val="black"/>
                </a:solidFill>
                <a:latin typeface="Calibri" panose="020F0502020204030204"/>
              </a:rPr>
              <a:t>Mateo J. et al. NEJM 2015</a:t>
            </a:r>
          </a:p>
        </p:txBody>
      </p:sp>
      <p:sp>
        <p:nvSpPr>
          <p:cNvPr id="4" name="Title 1">
            <a:extLst>
              <a:ext uri="{FF2B5EF4-FFF2-40B4-BE49-F238E27FC236}">
                <a16:creationId xmlns:a16="http://schemas.microsoft.com/office/drawing/2014/main" id="{C6606C16-258C-76D3-3C3A-D0D6850CB5BC}"/>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6" name="Picture 9" descr="Resultado de imagen de twitter">
            <a:extLst>
              <a:ext uri="{FF2B5EF4-FFF2-40B4-BE49-F238E27FC236}">
                <a16:creationId xmlns:a16="http://schemas.microsoft.com/office/drawing/2014/main" id="{DB32EE59-6148-DCDD-B9B3-915A8AAFEA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097628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254" y="1930599"/>
            <a:ext cx="5493491" cy="242442"/>
          </a:xfrm>
        </p:spPr>
        <p:txBody>
          <a:bodyPr/>
          <a:lstStyle/>
          <a:p>
            <a:r>
              <a:rPr lang="en-US" sz="493" b="1" kern="1200">
                <a:solidFill>
                  <a:schemeClr val="tx1"/>
                </a:solidFill>
                <a:latin typeface="Arial" charset="0"/>
                <a:ea typeface="+mn-ea"/>
                <a:cs typeface="+mn-cs"/>
              </a:rPr>
              <a:t>IMDC Favorable Risk: OS, PFS, ORR</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34" y="0"/>
            <a:ext cx="8568249" cy="481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69018" y="4853310"/>
            <a:ext cx="8593760" cy="268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defTabSz="160889" eaLnBrk="0"/>
            <a:r>
              <a:rPr lang="en-US" sz="845">
                <a:latin typeface="Arial" charset="0"/>
                <a:ea typeface="+mn-ea"/>
                <a:cs typeface="Lucida Sans Unicode"/>
              </a:rPr>
              <a:t>Content of this presentation is the property of the author, licensed by ASCO. Permission required for reuse.</a:t>
            </a:r>
          </a:p>
        </p:txBody>
      </p:sp>
    </p:spTree>
    <p:extLst>
      <p:ext uri="{BB962C8B-B14F-4D97-AF65-F5344CB8AC3E}">
        <p14:creationId xmlns:p14="http://schemas.microsoft.com/office/powerpoint/2010/main" val="13488016"/>
      </p:ext>
    </p:extLst>
  </p:cSld>
  <p:clrMapOvr>
    <a:masterClrMapping/>
  </p:clrMapOvr>
  <p:transition spd="med"/>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254" y="1930599"/>
            <a:ext cx="5493491" cy="242442"/>
          </a:xfrm>
        </p:spPr>
        <p:txBody>
          <a:bodyPr/>
          <a:lstStyle/>
          <a:p>
            <a:r>
              <a:rPr lang="en-US" sz="493" b="1" kern="1200">
                <a:solidFill>
                  <a:schemeClr val="tx1"/>
                </a:solidFill>
                <a:latin typeface="Arial" charset="0"/>
                <a:ea typeface="+mn-ea"/>
                <a:cs typeface="+mn-cs"/>
              </a:rPr>
              <a:t>IMDC Intermediate/Poor Risk: OS, PFS, ORR</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34" y="0"/>
            <a:ext cx="8568249" cy="481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69018" y="4853310"/>
            <a:ext cx="8593760" cy="268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defTabSz="160889" eaLnBrk="0"/>
            <a:r>
              <a:rPr lang="en-US" sz="845">
                <a:latin typeface="Arial" charset="0"/>
                <a:ea typeface="+mn-ea"/>
                <a:cs typeface="Lucida Sans Unicode"/>
              </a:rPr>
              <a:t>Content of this presentation is the property of the author, licensed by ASCO. Permission required for reuse.</a:t>
            </a:r>
          </a:p>
        </p:txBody>
      </p:sp>
    </p:spTree>
    <p:extLst>
      <p:ext uri="{BB962C8B-B14F-4D97-AF65-F5344CB8AC3E}">
        <p14:creationId xmlns:p14="http://schemas.microsoft.com/office/powerpoint/2010/main" val="1184593940"/>
      </p:ext>
    </p:extLst>
  </p:cSld>
  <p:clrMapOvr>
    <a:masterClrMapping/>
  </p:clrMapOvr>
  <p:transition spd="med"/>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254" y="1930599"/>
            <a:ext cx="5493491" cy="242442"/>
          </a:xfrm>
        </p:spPr>
        <p:txBody>
          <a:bodyPr/>
          <a:lstStyle/>
          <a:p>
            <a:r>
              <a:rPr lang="en-US" sz="493" b="1" kern="1200">
                <a:solidFill>
                  <a:schemeClr val="tx1"/>
                </a:solidFill>
                <a:latin typeface="Arial" charset="0"/>
                <a:ea typeface="+mn-ea"/>
                <a:cs typeface="+mn-cs"/>
              </a:rPr>
              <a:t>Subsequent Anticancer Therapy</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34" y="0"/>
            <a:ext cx="8568249" cy="481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69018" y="4853310"/>
            <a:ext cx="8593760" cy="268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defTabSz="160889" eaLnBrk="0"/>
            <a:r>
              <a:rPr lang="en-US" sz="845">
                <a:latin typeface="Arial" charset="0"/>
                <a:ea typeface="+mn-ea"/>
                <a:cs typeface="Lucida Sans Unicode"/>
              </a:rPr>
              <a:t>Content of this presentation is the property of the author, licensed by ASCO. Permission required for reuse.</a:t>
            </a:r>
          </a:p>
        </p:txBody>
      </p:sp>
    </p:spTree>
    <p:extLst>
      <p:ext uri="{BB962C8B-B14F-4D97-AF65-F5344CB8AC3E}">
        <p14:creationId xmlns:p14="http://schemas.microsoft.com/office/powerpoint/2010/main" val="3827101535"/>
      </p:ext>
    </p:extLst>
  </p:cSld>
  <p:clrMapOvr>
    <a:masterClrMapping/>
  </p:clrMapOvr>
  <p:transition spd="med"/>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254" y="1930599"/>
            <a:ext cx="5493491" cy="242442"/>
          </a:xfrm>
        </p:spPr>
        <p:txBody>
          <a:bodyPr/>
          <a:lstStyle/>
          <a:p>
            <a:r>
              <a:rPr lang="en-US" sz="493" b="1" kern="1200">
                <a:solidFill>
                  <a:schemeClr val="tx1"/>
                </a:solidFill>
                <a:latin typeface="Arial" charset="0"/>
                <a:ea typeface="+mn-ea"/>
                <a:cs typeface="+mn-cs"/>
              </a:rPr>
              <a:t>Subsequent Anticancer Therapy</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34" y="0"/>
            <a:ext cx="8568249" cy="481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69018" y="4853310"/>
            <a:ext cx="8593760" cy="268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defTabSz="160889" eaLnBrk="0"/>
            <a:r>
              <a:rPr lang="en-US" sz="845">
                <a:latin typeface="Arial" charset="0"/>
                <a:ea typeface="+mn-ea"/>
                <a:cs typeface="Lucida Sans Unicode"/>
              </a:rPr>
              <a:t>Content of this presentation is the property of the author, licensed by ASCO. Permission required for reuse.</a:t>
            </a:r>
          </a:p>
        </p:txBody>
      </p:sp>
    </p:spTree>
    <p:extLst>
      <p:ext uri="{BB962C8B-B14F-4D97-AF65-F5344CB8AC3E}">
        <p14:creationId xmlns:p14="http://schemas.microsoft.com/office/powerpoint/2010/main" val="1298749780"/>
      </p:ext>
    </p:extLst>
  </p:cSld>
  <p:clrMapOvr>
    <a:masterClrMapping/>
  </p:clrMapOvr>
  <p:transition spd="med"/>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254" y="1930599"/>
            <a:ext cx="5493491" cy="242442"/>
          </a:xfrm>
        </p:spPr>
        <p:txBody>
          <a:bodyPr/>
          <a:lstStyle/>
          <a:p>
            <a:r>
              <a:rPr lang="en-US" sz="493" b="1" kern="1200">
                <a:solidFill>
                  <a:schemeClr val="tx1"/>
                </a:solidFill>
                <a:latin typeface="Arial" charset="0"/>
                <a:ea typeface="+mn-ea"/>
                <a:cs typeface="+mn-cs"/>
              </a:rPr>
              <a:t>Patients Who Completed 35 Cycles of Pembrolizumab: &lt;br /&gt;OS and PFS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34" y="0"/>
            <a:ext cx="8568249" cy="481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69018" y="4853310"/>
            <a:ext cx="8593760" cy="268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defTabSz="160889" eaLnBrk="0"/>
            <a:r>
              <a:rPr lang="en-US" sz="845">
                <a:latin typeface="Arial" charset="0"/>
                <a:ea typeface="+mn-ea"/>
                <a:cs typeface="Lucida Sans Unicode"/>
              </a:rPr>
              <a:t>Content of this presentation is the property of the author, licensed by ASCO. Permission required for reuse.</a:t>
            </a:r>
          </a:p>
        </p:txBody>
      </p:sp>
    </p:spTree>
    <p:extLst>
      <p:ext uri="{BB962C8B-B14F-4D97-AF65-F5344CB8AC3E}">
        <p14:creationId xmlns:p14="http://schemas.microsoft.com/office/powerpoint/2010/main" val="1659039502"/>
      </p:ext>
    </p:extLst>
  </p:cSld>
  <p:clrMapOvr>
    <a:masterClrMapping/>
  </p:clrMapOvr>
  <p:transition spd="med"/>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FB51C681-618B-4342-A1CD-F98A7ABBE0D0}"/>
              </a:ext>
            </a:extLst>
          </p:cNvPr>
          <p:cNvSpPr>
            <a:spLocks noGrp="1"/>
          </p:cNvSpPr>
          <p:nvPr>
            <p:ph type="title"/>
          </p:nvPr>
        </p:nvSpPr>
        <p:spPr>
          <a:xfrm>
            <a:off x="53940" y="208360"/>
            <a:ext cx="8899988" cy="857250"/>
          </a:xfrm>
        </p:spPr>
        <p:txBody>
          <a:bodyPr/>
          <a:lstStyle/>
          <a:p>
            <a:r>
              <a:rPr lang="en-US" sz="3600" b="1"/>
              <a:t>Nuances of Managing Combination Therapy</a:t>
            </a:r>
          </a:p>
        </p:txBody>
      </p:sp>
      <p:pic>
        <p:nvPicPr>
          <p:cNvPr id="7170" name="Picture 2" descr="ASCO GU 2020: Toxicity Profiles and Side Effect Management of First-Line  Treatment Options of Renal Cell Carcinoma">
            <a:extLst>
              <a:ext uri="{FF2B5EF4-FFF2-40B4-BE49-F238E27FC236}">
                <a16:creationId xmlns:a16="http://schemas.microsoft.com/office/drawing/2014/main" id="{41FDC985-D966-4072-9125-68B8A357147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76396" y="1202532"/>
            <a:ext cx="6591208" cy="3394472"/>
          </a:xfrm>
          <a:prstGeom prst="rect">
            <a:avLst/>
          </a:prstGeom>
          <a:solidFill>
            <a:srgbClr val="FFFFFF"/>
          </a:solidFill>
        </p:spPr>
      </p:pic>
    </p:spTree>
    <p:extLst>
      <p:ext uri="{BB962C8B-B14F-4D97-AF65-F5344CB8AC3E}">
        <p14:creationId xmlns:p14="http://schemas.microsoft.com/office/powerpoint/2010/main" val="70182920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31694"/>
            <a:ext cx="9018494" cy="732520"/>
          </a:xfrm>
        </p:spPr>
        <p:txBody>
          <a:bodyPr/>
          <a:lstStyle/>
          <a:p>
            <a:r>
              <a:rPr lang="en-US" sz="2800"/>
              <a:t>SWOG 1931/PROBE Trial: Does Nephrectomy Impact OS?</a:t>
            </a:r>
            <a:br>
              <a:rPr lang="en-US" sz="2800"/>
            </a:br>
            <a:r>
              <a:rPr lang="en-US" sz="2800"/>
              <a:t>Primary Endpoint: Overall Survival: Any of the 5 FDA approved regimens allowed</a:t>
            </a:r>
          </a:p>
        </p:txBody>
      </p:sp>
      <p:graphicFrame>
        <p:nvGraphicFramePr>
          <p:cNvPr id="5" name="Diagram 4"/>
          <p:cNvGraphicFramePr/>
          <p:nvPr>
            <p:extLst>
              <p:ext uri="{D42A27DB-BD31-4B8C-83A1-F6EECF244321}">
                <p14:modId xmlns:p14="http://schemas.microsoft.com/office/powerpoint/2010/main" val="3664035975"/>
              </p:ext>
            </p:extLst>
          </p:nvPr>
        </p:nvGraphicFramePr>
        <p:xfrm>
          <a:off x="972466" y="1338442"/>
          <a:ext cx="7024052" cy="38021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8926778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E910BD-FF95-4E9C-AD7B-D3C2ABF7B8B5}"/>
              </a:ext>
            </a:extLst>
          </p:cNvPr>
          <p:cNvSpPr>
            <a:spLocks noGrp="1"/>
          </p:cNvSpPr>
          <p:nvPr>
            <p:ph type="title"/>
          </p:nvPr>
        </p:nvSpPr>
        <p:spPr/>
        <p:txBody>
          <a:bodyPr>
            <a:normAutofit fontScale="90000"/>
          </a:bodyPr>
          <a:lstStyle/>
          <a:p>
            <a:r>
              <a:rPr lang="en-US"/>
              <a:t>CABOSUN: Phase II Randomized Cabo vs Sunitinib in Intermediate/Poor Risk RCC</a:t>
            </a:r>
          </a:p>
        </p:txBody>
      </p:sp>
      <p:pic>
        <p:nvPicPr>
          <p:cNvPr id="6" name="Picture 5">
            <a:extLst>
              <a:ext uri="{FF2B5EF4-FFF2-40B4-BE49-F238E27FC236}">
                <a16:creationId xmlns:a16="http://schemas.microsoft.com/office/drawing/2014/main" id="{C48EC91B-D13D-4144-A485-C8038F11053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9047" y="1323944"/>
            <a:ext cx="7544816" cy="3243293"/>
          </a:xfrm>
          <a:prstGeom prst="rect">
            <a:avLst/>
          </a:prstGeom>
        </p:spPr>
      </p:pic>
    </p:spTree>
    <p:extLst>
      <p:ext uri="{BB962C8B-B14F-4D97-AF65-F5344CB8AC3E}">
        <p14:creationId xmlns:p14="http://schemas.microsoft.com/office/powerpoint/2010/main" val="136190252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254" y="1930599"/>
            <a:ext cx="5493491" cy="242442"/>
          </a:xfrm>
        </p:spPr>
        <p:txBody>
          <a:bodyPr/>
          <a:lstStyle/>
          <a:p>
            <a:r>
              <a:rPr lang="en-US" sz="493" b="1" kern="1200">
                <a:solidFill>
                  <a:schemeClr val="tx1"/>
                </a:solidFill>
                <a:latin typeface="Arial" charset="0"/>
                <a:ea typeface="+mn-ea"/>
                <a:cs typeface="+mn-cs"/>
              </a:rPr>
              <a:t>Slide 16</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34" y="0"/>
            <a:ext cx="8568249" cy="481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69018" y="4853310"/>
            <a:ext cx="8593760" cy="268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defTabSz="160889" eaLnBrk="0"/>
            <a:r>
              <a:rPr lang="en-US" sz="845">
                <a:latin typeface="Arial" charset="0"/>
                <a:ea typeface="+mn-ea"/>
                <a:cs typeface="Lucida Sans Unicode"/>
              </a:rPr>
              <a:t>Content of this presentation is the property of the author, licensed by ASCO. Permission required for reuse.</a:t>
            </a:r>
          </a:p>
        </p:txBody>
      </p:sp>
    </p:spTree>
    <p:extLst>
      <p:ext uri="{BB962C8B-B14F-4D97-AF65-F5344CB8AC3E}">
        <p14:creationId xmlns:p14="http://schemas.microsoft.com/office/powerpoint/2010/main" val="3177101092"/>
      </p:ext>
    </p:extLst>
  </p:cSld>
  <p:clrMapOvr>
    <a:masterClrMapping/>
  </p:clrMapOvr>
  <p:transition spd="med"/>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254" y="1930599"/>
            <a:ext cx="5493491" cy="242442"/>
          </a:xfrm>
        </p:spPr>
        <p:txBody>
          <a:bodyPr/>
          <a:lstStyle/>
          <a:p>
            <a:r>
              <a:rPr lang="en-US" sz="493" b="1" kern="1200">
                <a:solidFill>
                  <a:schemeClr val="tx1"/>
                </a:solidFill>
                <a:latin typeface="Arial" charset="0"/>
                <a:ea typeface="+mn-ea"/>
                <a:cs typeface="+mn-cs"/>
              </a:rPr>
              <a:t>Phase III CONTACT-03 study</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34" y="0"/>
            <a:ext cx="8568249" cy="481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69018" y="4853310"/>
            <a:ext cx="8593760" cy="268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defTabSz="160889" eaLnBrk="0"/>
            <a:r>
              <a:rPr lang="en-US" sz="845">
                <a:latin typeface="Arial" charset="0"/>
                <a:ea typeface="+mn-ea"/>
                <a:cs typeface="Lucida Sans Unicode"/>
              </a:rPr>
              <a:t>Content of this presentation is the property of the author, licensed by ASCO. Permission required for reuse.</a:t>
            </a:r>
          </a:p>
        </p:txBody>
      </p:sp>
    </p:spTree>
    <p:extLst>
      <p:ext uri="{BB962C8B-B14F-4D97-AF65-F5344CB8AC3E}">
        <p14:creationId xmlns:p14="http://schemas.microsoft.com/office/powerpoint/2010/main" val="133278515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29727"/>
            <a:ext cx="9286875" cy="1005576"/>
          </a:xfrm>
        </p:spPr>
        <p:txBody>
          <a:bodyPr>
            <a:normAutofit/>
          </a:bodyPr>
          <a:lstStyle/>
          <a:p>
            <a:r>
              <a:rPr lang="en-US" sz="2400"/>
              <a:t>Profound (</a:t>
            </a:r>
            <a:r>
              <a:rPr lang="en-US" sz="2400" err="1"/>
              <a:t>Olaparib</a:t>
            </a:r>
            <a:r>
              <a:rPr lang="en-US" sz="2400"/>
              <a:t>): Phase 3 trial (</a:t>
            </a:r>
            <a:r>
              <a:rPr lang="en-US" sz="2400" err="1"/>
              <a:t>mCRPC</a:t>
            </a:r>
            <a:r>
              <a:rPr lang="en-US" sz="2400"/>
              <a:t> with HRR gene alteration)</a:t>
            </a:r>
          </a:p>
        </p:txBody>
      </p:sp>
      <p:sp>
        <p:nvSpPr>
          <p:cNvPr id="2" name="Slide Number Placeholder 1"/>
          <p:cNvSpPr>
            <a:spLocks noGrp="1"/>
          </p:cNvSpPr>
          <p:nvPr>
            <p:ph type="sldNum" sz="quarter" idx="4294967295"/>
          </p:nvPr>
        </p:nvSpPr>
        <p:spPr>
          <a:xfrm>
            <a:off x="7086600" y="4837510"/>
            <a:ext cx="2057400" cy="273844"/>
          </a:xfrm>
          <a:prstGeom prst="rect">
            <a:avLst/>
          </a:prstGeom>
        </p:spPr>
        <p:txBody>
          <a:bodyPr vert="horz" lIns="68580" tIns="34290" rIns="68580" bIns="34290" rtlCol="0" anchor="ctr"/>
          <a:lstStyle>
            <a:defPPr>
              <a:defRPr lang="en-US"/>
            </a:defPPr>
            <a:lvl1pPr marL="0" algn="r" defTabSz="685800" rtl="0" eaLnBrk="1" latinLnBrk="0" hangingPunct="1">
              <a:defRPr sz="105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FBC0FE07-4C00-4042-87A4-C41902D2B3E4}" type="slidenum">
              <a:rPr lang="en-US" smtClean="0"/>
              <a:pPr/>
              <a:t>14</a:t>
            </a:fld>
            <a:endParaRPr lang="en-US"/>
          </a:p>
        </p:txBody>
      </p:sp>
      <p:pic>
        <p:nvPicPr>
          <p:cNvPr id="4"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9617" y="864006"/>
            <a:ext cx="4606591" cy="3170081"/>
          </a:xfrm>
          <a:prstGeom prst="rect">
            <a:avLst/>
          </a:prstGeom>
        </p:spPr>
      </p:pic>
      <p:sp>
        <p:nvSpPr>
          <p:cNvPr id="5" name="TextBox 4"/>
          <p:cNvSpPr txBox="1"/>
          <p:nvPr/>
        </p:nvSpPr>
        <p:spPr>
          <a:xfrm>
            <a:off x="4649588" y="4137611"/>
            <a:ext cx="3866649" cy="230832"/>
          </a:xfrm>
          <a:prstGeom prst="rect">
            <a:avLst/>
          </a:prstGeom>
          <a:noFill/>
        </p:spPr>
        <p:txBody>
          <a:bodyPr wrap="square" rtlCol="0">
            <a:spAutoFit/>
          </a:bodyPr>
          <a:lstStyle/>
          <a:p>
            <a:pPr algn="ctr"/>
            <a:r>
              <a:rPr lang="en-US" sz="900"/>
              <a:t>2020 Sep 20. </a:t>
            </a:r>
            <a:r>
              <a:rPr lang="en-US" sz="900" err="1"/>
              <a:t>doi</a:t>
            </a:r>
            <a:r>
              <a:rPr lang="en-US" sz="900"/>
              <a:t>: 10.1056/NEJMoa202248</a:t>
            </a:r>
          </a:p>
        </p:txBody>
      </p:sp>
      <p:sp>
        <p:nvSpPr>
          <p:cNvPr id="6" name="TextBox 5"/>
          <p:cNvSpPr txBox="1"/>
          <p:nvPr/>
        </p:nvSpPr>
        <p:spPr>
          <a:xfrm>
            <a:off x="585960" y="4137611"/>
            <a:ext cx="3402696" cy="230832"/>
          </a:xfrm>
          <a:prstGeom prst="rect">
            <a:avLst/>
          </a:prstGeom>
          <a:noFill/>
        </p:spPr>
        <p:txBody>
          <a:bodyPr wrap="square" rtlCol="0">
            <a:spAutoFit/>
          </a:bodyPr>
          <a:lstStyle/>
          <a:p>
            <a:pPr algn="ctr"/>
            <a:r>
              <a:rPr lang="en-US" sz="900"/>
              <a:t>2020 Apr 28. DOI: 10.1056/NEJMoa1911440</a:t>
            </a:r>
          </a:p>
        </p:txBody>
      </p:sp>
      <p:pic>
        <p:nvPicPr>
          <p:cNvPr id="7" name="Picture 6"/>
          <p:cNvPicPr>
            <a:picLocks noChangeAspect="1"/>
          </p:cNvPicPr>
          <p:nvPr/>
        </p:nvPicPr>
        <p:blipFill>
          <a:blip r:embed="rId4"/>
          <a:stretch>
            <a:fillRect/>
          </a:stretch>
        </p:blipFill>
        <p:spPr>
          <a:xfrm>
            <a:off x="83667" y="1018466"/>
            <a:ext cx="4407282" cy="2977979"/>
          </a:xfrm>
          <a:prstGeom prst="rect">
            <a:avLst/>
          </a:prstGeom>
        </p:spPr>
      </p:pic>
      <p:sp>
        <p:nvSpPr>
          <p:cNvPr id="8" name="Title 1">
            <a:extLst>
              <a:ext uri="{FF2B5EF4-FFF2-40B4-BE49-F238E27FC236}">
                <a16:creationId xmlns:a16="http://schemas.microsoft.com/office/drawing/2014/main" id="{64BBC4F9-B281-787D-43B1-B387D85E3CFF}"/>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9" name="Picture 9" descr="Resultado de imagen de twitter">
            <a:extLst>
              <a:ext uri="{FF2B5EF4-FFF2-40B4-BE49-F238E27FC236}">
                <a16:creationId xmlns:a16="http://schemas.microsoft.com/office/drawing/2014/main" id="{A1381D8C-4E63-86CE-6DAA-70E0A7E4F76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824792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254" y="1930599"/>
            <a:ext cx="5493491" cy="242442"/>
          </a:xfrm>
        </p:spPr>
        <p:txBody>
          <a:bodyPr/>
          <a:lstStyle/>
          <a:p>
            <a:r>
              <a:rPr lang="en-US" sz="493" b="1" kern="1200">
                <a:solidFill>
                  <a:schemeClr val="tx1"/>
                </a:solidFill>
                <a:latin typeface="Arial" charset="0"/>
                <a:ea typeface="+mn-ea"/>
                <a:cs typeface="+mn-cs"/>
              </a:rPr>
              <a:t>Baseline demographics and characteristics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34" y="0"/>
            <a:ext cx="8568249" cy="481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69018" y="4853310"/>
            <a:ext cx="8593760" cy="268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defTabSz="160889" eaLnBrk="0"/>
            <a:r>
              <a:rPr lang="en-US" sz="845">
                <a:latin typeface="Arial" charset="0"/>
                <a:ea typeface="+mn-ea"/>
                <a:cs typeface="Lucida Sans Unicode"/>
              </a:rPr>
              <a:t>Content of this presentation is the property of the author, licensed by ASCO. Permission required for reuse.</a:t>
            </a:r>
          </a:p>
        </p:txBody>
      </p:sp>
    </p:spTree>
    <p:extLst>
      <p:ext uri="{BB962C8B-B14F-4D97-AF65-F5344CB8AC3E}">
        <p14:creationId xmlns:p14="http://schemas.microsoft.com/office/powerpoint/2010/main" val="253681665"/>
      </p:ext>
    </p:extLst>
  </p:cSld>
  <p:clrMapOvr>
    <a:masterClrMapping/>
  </p:clrMapOvr>
  <p:transition spd="med"/>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254" y="1930599"/>
            <a:ext cx="5493491" cy="242442"/>
          </a:xfrm>
        </p:spPr>
        <p:txBody>
          <a:bodyPr/>
          <a:lstStyle/>
          <a:p>
            <a:r>
              <a:rPr lang="en-US" sz="493" b="1" kern="1200">
                <a:solidFill>
                  <a:schemeClr val="tx1"/>
                </a:solidFill>
                <a:latin typeface="Arial" charset="0"/>
                <a:ea typeface="+mn-ea"/>
                <a:cs typeface="+mn-cs"/>
              </a:rPr>
              <a:t>Most common prior systemic cancer treatment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34" y="0"/>
            <a:ext cx="8568249" cy="481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69018" y="4853310"/>
            <a:ext cx="8593760" cy="268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defTabSz="160889" eaLnBrk="0"/>
            <a:r>
              <a:rPr lang="en-US" sz="845">
                <a:latin typeface="Arial" charset="0"/>
                <a:ea typeface="+mn-ea"/>
                <a:cs typeface="Lucida Sans Unicode"/>
              </a:rPr>
              <a:t>Content of this presentation is the property of the author, licensed by ASCO. Permission required for reuse.</a:t>
            </a:r>
          </a:p>
        </p:txBody>
      </p:sp>
    </p:spTree>
    <p:extLst>
      <p:ext uri="{BB962C8B-B14F-4D97-AF65-F5344CB8AC3E}">
        <p14:creationId xmlns:p14="http://schemas.microsoft.com/office/powerpoint/2010/main" val="2872406062"/>
      </p:ext>
    </p:extLst>
  </p:cSld>
  <p:clrMapOvr>
    <a:masterClrMapping/>
  </p:clrMapOvr>
  <p:transition spd="med"/>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254" y="1930599"/>
            <a:ext cx="5493491" cy="242442"/>
          </a:xfrm>
        </p:spPr>
        <p:txBody>
          <a:bodyPr/>
          <a:lstStyle/>
          <a:p>
            <a:r>
              <a:rPr lang="en-US" sz="493" b="1" kern="1200">
                <a:solidFill>
                  <a:schemeClr val="tx1"/>
                </a:solidFill>
                <a:latin typeface="Arial" charset="0"/>
                <a:ea typeface="+mn-ea"/>
                <a:cs typeface="+mn-cs"/>
              </a:rPr>
              <a:t>Primary analysis of centrally reviewed PFS &lt;br /&gt;(primary endpoint)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34" y="0"/>
            <a:ext cx="8568249" cy="481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69018" y="4853310"/>
            <a:ext cx="8593760" cy="268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defTabSz="160889" eaLnBrk="0"/>
            <a:r>
              <a:rPr lang="en-US" sz="845">
                <a:latin typeface="Arial" charset="0"/>
                <a:ea typeface="+mn-ea"/>
                <a:cs typeface="Lucida Sans Unicode"/>
              </a:rPr>
              <a:t>Content of this presentation is the property of the author, licensed by ASCO. Permission required for reuse.</a:t>
            </a:r>
          </a:p>
        </p:txBody>
      </p:sp>
    </p:spTree>
    <p:extLst>
      <p:ext uri="{BB962C8B-B14F-4D97-AF65-F5344CB8AC3E}">
        <p14:creationId xmlns:p14="http://schemas.microsoft.com/office/powerpoint/2010/main" val="1967230090"/>
      </p:ext>
    </p:extLst>
  </p:cSld>
  <p:clrMapOvr>
    <a:masterClrMapping/>
  </p:clrMapOvr>
  <p:transition spd="med"/>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254" y="1930599"/>
            <a:ext cx="5493491" cy="242442"/>
          </a:xfrm>
        </p:spPr>
        <p:txBody>
          <a:bodyPr/>
          <a:lstStyle/>
          <a:p>
            <a:r>
              <a:rPr lang="en-US" sz="493" b="1" kern="1200">
                <a:solidFill>
                  <a:schemeClr val="tx1"/>
                </a:solidFill>
                <a:latin typeface="Arial" charset="0"/>
                <a:ea typeface="+mn-ea"/>
                <a:cs typeface="+mn-cs"/>
              </a:rPr>
              <a:t>Centrally reviewed PFS by subgroup</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34" y="0"/>
            <a:ext cx="8568249" cy="481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69018" y="4853310"/>
            <a:ext cx="8593760" cy="268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defTabSz="160889" eaLnBrk="0"/>
            <a:r>
              <a:rPr lang="en-US" sz="845">
                <a:latin typeface="Arial" charset="0"/>
                <a:ea typeface="+mn-ea"/>
                <a:cs typeface="Lucida Sans Unicode"/>
              </a:rPr>
              <a:t>Content of this presentation is the property of the author, licensed by ASCO. Permission required for reuse.</a:t>
            </a:r>
          </a:p>
        </p:txBody>
      </p:sp>
    </p:spTree>
    <p:extLst>
      <p:ext uri="{BB962C8B-B14F-4D97-AF65-F5344CB8AC3E}">
        <p14:creationId xmlns:p14="http://schemas.microsoft.com/office/powerpoint/2010/main" val="1945421296"/>
      </p:ext>
    </p:extLst>
  </p:cSld>
  <p:clrMapOvr>
    <a:masterClrMapping/>
  </p:clrMapOvr>
  <p:transition spd="med"/>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254" y="1930599"/>
            <a:ext cx="5493491" cy="242442"/>
          </a:xfrm>
        </p:spPr>
        <p:txBody>
          <a:bodyPr/>
          <a:lstStyle/>
          <a:p>
            <a:r>
              <a:rPr lang="en-US" sz="493" b="1" kern="1200">
                <a:solidFill>
                  <a:schemeClr val="tx1"/>
                </a:solidFill>
                <a:latin typeface="Arial" charset="0"/>
                <a:ea typeface="+mn-ea"/>
                <a:cs typeface="+mn-cs"/>
              </a:rPr>
              <a:t>Interim analysis of OS (primary endpoint)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34" y="0"/>
            <a:ext cx="8568249" cy="481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69018" y="4853310"/>
            <a:ext cx="8593760" cy="268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defTabSz="160889" eaLnBrk="0"/>
            <a:r>
              <a:rPr lang="en-US" sz="845">
                <a:latin typeface="Arial" charset="0"/>
                <a:ea typeface="+mn-ea"/>
                <a:cs typeface="Lucida Sans Unicode"/>
              </a:rPr>
              <a:t>Content of this presentation is the property of the author, licensed by ASCO. Permission required for reuse.</a:t>
            </a:r>
          </a:p>
        </p:txBody>
      </p:sp>
    </p:spTree>
    <p:extLst>
      <p:ext uri="{BB962C8B-B14F-4D97-AF65-F5344CB8AC3E}">
        <p14:creationId xmlns:p14="http://schemas.microsoft.com/office/powerpoint/2010/main" val="2907881873"/>
      </p:ext>
    </p:extLst>
  </p:cSld>
  <p:clrMapOvr>
    <a:masterClrMapping/>
  </p:clrMapOvr>
  <p:transition spd="med"/>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254" y="1930599"/>
            <a:ext cx="5493491" cy="242442"/>
          </a:xfrm>
        </p:spPr>
        <p:txBody>
          <a:bodyPr/>
          <a:lstStyle/>
          <a:p>
            <a:r>
              <a:rPr lang="en-US" sz="493" b="1" kern="1200">
                <a:solidFill>
                  <a:schemeClr val="tx1"/>
                </a:solidFill>
                <a:latin typeface="Arial" charset="0"/>
                <a:ea typeface="+mn-ea"/>
                <a:cs typeface="+mn-cs"/>
              </a:rPr>
              <a:t>Safety summary</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34" y="0"/>
            <a:ext cx="8568249" cy="481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69018" y="4853310"/>
            <a:ext cx="8593760" cy="268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defTabSz="160889" eaLnBrk="0"/>
            <a:r>
              <a:rPr lang="en-US" sz="845">
                <a:latin typeface="Arial" charset="0"/>
                <a:ea typeface="+mn-ea"/>
                <a:cs typeface="Lucida Sans Unicode"/>
              </a:rPr>
              <a:t>Content of this presentation is the property of the author, licensed by ASCO. Permission required for reuse.</a:t>
            </a:r>
          </a:p>
        </p:txBody>
      </p:sp>
    </p:spTree>
    <p:extLst>
      <p:ext uri="{BB962C8B-B14F-4D97-AF65-F5344CB8AC3E}">
        <p14:creationId xmlns:p14="http://schemas.microsoft.com/office/powerpoint/2010/main" val="963986427"/>
      </p:ext>
    </p:extLst>
  </p:cSld>
  <p:clrMapOvr>
    <a:masterClrMapping/>
  </p:clrMapOvr>
  <p:transition spd="med"/>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3F7F5F-0AA9-4C67-94EF-4698508D21C6}"/>
              </a:ext>
            </a:extLst>
          </p:cNvPr>
          <p:cNvSpPr>
            <a:spLocks noGrp="1"/>
          </p:cNvSpPr>
          <p:nvPr>
            <p:ph type="title"/>
          </p:nvPr>
        </p:nvSpPr>
        <p:spPr/>
        <p:txBody>
          <a:bodyPr/>
          <a:lstStyle/>
          <a:p>
            <a:r>
              <a:rPr lang="en-US"/>
              <a:t>Phase 3 TIVO-3: Study Design</a:t>
            </a:r>
          </a:p>
        </p:txBody>
      </p:sp>
      <p:sp>
        <p:nvSpPr>
          <p:cNvPr id="6" name="TextBox 5">
            <a:extLst>
              <a:ext uri="{FF2B5EF4-FFF2-40B4-BE49-F238E27FC236}">
                <a16:creationId xmlns:a16="http://schemas.microsoft.com/office/drawing/2014/main" id="{90280076-2122-4061-9CD5-F85AA0409977}"/>
              </a:ext>
            </a:extLst>
          </p:cNvPr>
          <p:cNvSpPr txBox="1"/>
          <p:nvPr/>
        </p:nvSpPr>
        <p:spPr>
          <a:xfrm>
            <a:off x="4739895" y="4636369"/>
            <a:ext cx="3358869" cy="507831"/>
          </a:xfrm>
          <a:prstGeom prst="rect">
            <a:avLst/>
          </a:prstGeom>
          <a:noFill/>
        </p:spPr>
        <p:txBody>
          <a:bodyPr wrap="none" rtlCol="0">
            <a:spAutoFit/>
          </a:bodyPr>
          <a:lstStyle/>
          <a:p>
            <a:pPr algn="r" defTabSz="685800" fontAlgn="auto">
              <a:spcBef>
                <a:spcPts val="0"/>
              </a:spcBef>
              <a:spcAft>
                <a:spcPts val="0"/>
              </a:spcAft>
            </a:pPr>
            <a:r>
              <a:rPr lang="en-US" sz="1350">
                <a:solidFill>
                  <a:prstClr val="black"/>
                </a:solidFill>
                <a:latin typeface="Calibri"/>
                <a:ea typeface="+mn-ea"/>
                <a:cs typeface="+mn-cs"/>
              </a:rPr>
              <a:t>Rini BI, et al. GU Ca Symp 2019. Abstract 541.</a:t>
            </a:r>
          </a:p>
          <a:p>
            <a:pPr algn="r" defTabSz="685800" fontAlgn="auto">
              <a:spcBef>
                <a:spcPts val="0"/>
              </a:spcBef>
              <a:spcAft>
                <a:spcPts val="0"/>
              </a:spcAft>
            </a:pPr>
            <a:r>
              <a:rPr lang="en-US" sz="1350">
                <a:solidFill>
                  <a:prstClr val="black"/>
                </a:solidFill>
                <a:latin typeface="Calibri"/>
                <a:ea typeface="+mn-ea"/>
                <a:cs typeface="+mn-cs"/>
              </a:rPr>
              <a:t>Rini BI, et al. </a:t>
            </a:r>
            <a:r>
              <a:rPr lang="en-US" sz="1350" i="1">
                <a:solidFill>
                  <a:prstClr val="black"/>
                </a:solidFill>
                <a:latin typeface="Calibri"/>
                <a:ea typeface="+mn-ea"/>
                <a:cs typeface="+mn-cs"/>
              </a:rPr>
              <a:t>Lancet Oncol</a:t>
            </a:r>
            <a:r>
              <a:rPr lang="en-US" sz="1350">
                <a:solidFill>
                  <a:prstClr val="black"/>
                </a:solidFill>
                <a:latin typeface="Calibri"/>
                <a:ea typeface="+mn-ea"/>
                <a:cs typeface="+mn-cs"/>
              </a:rPr>
              <a:t>. 2020;21:95-104. </a:t>
            </a:r>
          </a:p>
        </p:txBody>
      </p:sp>
      <p:sp>
        <p:nvSpPr>
          <p:cNvPr id="8" name="TextBox 7">
            <a:extLst>
              <a:ext uri="{FF2B5EF4-FFF2-40B4-BE49-F238E27FC236}">
                <a16:creationId xmlns:a16="http://schemas.microsoft.com/office/drawing/2014/main" id="{4DD00743-764D-49FE-A1D8-54FAFD6A0C2C}"/>
              </a:ext>
            </a:extLst>
          </p:cNvPr>
          <p:cNvSpPr txBox="1"/>
          <p:nvPr/>
        </p:nvSpPr>
        <p:spPr>
          <a:xfrm>
            <a:off x="504825" y="3994348"/>
            <a:ext cx="7593939" cy="507831"/>
          </a:xfrm>
          <a:prstGeom prst="rect">
            <a:avLst/>
          </a:prstGeom>
          <a:noFill/>
        </p:spPr>
        <p:txBody>
          <a:bodyPr wrap="square">
            <a:spAutoFit/>
          </a:bodyPr>
          <a:lstStyle/>
          <a:p>
            <a:pPr defTabSz="685800" fontAlgn="auto">
              <a:spcBef>
                <a:spcPts val="0"/>
              </a:spcBef>
              <a:spcAft>
                <a:spcPts val="0"/>
              </a:spcAft>
            </a:pPr>
            <a:r>
              <a:rPr lang="en-US" sz="1350" b="1">
                <a:solidFill>
                  <a:prstClr val="black"/>
                </a:solidFill>
                <a:latin typeface="Calibri"/>
                <a:ea typeface="+mn-ea"/>
                <a:cs typeface="+mn-cs"/>
              </a:rPr>
              <a:t>Primary endpoint: PFS (BICR) </a:t>
            </a:r>
          </a:p>
          <a:p>
            <a:pPr defTabSz="685800" fontAlgn="auto">
              <a:spcBef>
                <a:spcPts val="0"/>
              </a:spcBef>
              <a:spcAft>
                <a:spcPts val="0"/>
              </a:spcAft>
            </a:pPr>
            <a:r>
              <a:rPr lang="en-US" sz="1350" b="1">
                <a:solidFill>
                  <a:prstClr val="black"/>
                </a:solidFill>
                <a:latin typeface="Calibri"/>
                <a:ea typeface="+mn-ea"/>
                <a:cs typeface="+mn-cs"/>
              </a:rPr>
              <a:t>Secondary endpoints: OS, ORR, DOR, and safety</a:t>
            </a:r>
          </a:p>
        </p:txBody>
      </p:sp>
      <p:sp>
        <p:nvSpPr>
          <p:cNvPr id="4" name="TextBox 3">
            <a:extLst>
              <a:ext uri="{FF2B5EF4-FFF2-40B4-BE49-F238E27FC236}">
                <a16:creationId xmlns:a16="http://schemas.microsoft.com/office/drawing/2014/main" id="{7DC6A591-0B29-4A02-9C8B-6D79DA3AC881}"/>
              </a:ext>
            </a:extLst>
          </p:cNvPr>
          <p:cNvSpPr txBox="1"/>
          <p:nvPr/>
        </p:nvSpPr>
        <p:spPr>
          <a:xfrm>
            <a:off x="4992022" y="1105202"/>
            <a:ext cx="732503" cy="253916"/>
          </a:xfrm>
          <a:prstGeom prst="rect">
            <a:avLst/>
          </a:prstGeom>
          <a:solidFill>
            <a:srgbClr val="01529A"/>
          </a:solidFill>
        </p:spPr>
        <p:txBody>
          <a:bodyPr wrap="square" rtlCol="0">
            <a:spAutoFit/>
          </a:bodyPr>
          <a:lstStyle/>
          <a:p>
            <a:pPr algn="r" defTabSz="685800" fontAlgn="auto">
              <a:spcBef>
                <a:spcPts val="0"/>
              </a:spcBef>
              <a:spcAft>
                <a:spcPts val="0"/>
              </a:spcAft>
            </a:pPr>
            <a:r>
              <a:rPr lang="en-US" sz="1050" b="1">
                <a:solidFill>
                  <a:prstClr val="white"/>
                </a:solidFill>
                <a:latin typeface="Calibri"/>
                <a:ea typeface="+mn-ea"/>
                <a:cs typeface="+mn-cs"/>
              </a:rPr>
              <a:t>1.5 mg</a:t>
            </a:r>
          </a:p>
        </p:txBody>
      </p:sp>
      <p:pic>
        <p:nvPicPr>
          <p:cNvPr id="9" name="Picture 2">
            <a:extLst>
              <a:ext uri="{FF2B5EF4-FFF2-40B4-BE49-F238E27FC236}">
                <a16:creationId xmlns:a16="http://schemas.microsoft.com/office/drawing/2014/main" id="{B80B2292-24F1-4F1C-8C60-47EAA8CC66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945" b="13381"/>
          <a:stretch/>
        </p:blipFill>
        <p:spPr bwMode="auto">
          <a:xfrm>
            <a:off x="709123" y="663021"/>
            <a:ext cx="6468454" cy="3234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a:extLst>
              <a:ext uri="{FF2B5EF4-FFF2-40B4-BE49-F238E27FC236}">
                <a16:creationId xmlns:a16="http://schemas.microsoft.com/office/drawing/2014/main" id="{30EB36E8-F0C6-4874-A091-11E049CD2471}"/>
              </a:ext>
            </a:extLst>
          </p:cNvPr>
          <p:cNvSpPr/>
          <p:nvPr/>
        </p:nvSpPr>
        <p:spPr>
          <a:xfrm>
            <a:off x="629892" y="2280303"/>
            <a:ext cx="1847850" cy="7715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a:endParaRPr>
          </a:p>
        </p:txBody>
      </p:sp>
    </p:spTree>
    <p:extLst>
      <p:ext uri="{BB962C8B-B14F-4D97-AF65-F5344CB8AC3E}">
        <p14:creationId xmlns:p14="http://schemas.microsoft.com/office/powerpoint/2010/main" val="165585190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4454F-999F-3C1B-D4AF-D556A3AEFB47}"/>
              </a:ext>
            </a:extLst>
          </p:cNvPr>
          <p:cNvSpPr>
            <a:spLocks noGrp="1"/>
          </p:cNvSpPr>
          <p:nvPr>
            <p:ph type="title"/>
          </p:nvPr>
        </p:nvSpPr>
        <p:spPr/>
        <p:txBody>
          <a:bodyPr/>
          <a:lstStyle/>
          <a:p>
            <a:r>
              <a:rPr lang="en-US"/>
              <a:t>Phase 3 TIVO-3: Baseline Characteristics</a:t>
            </a:r>
          </a:p>
        </p:txBody>
      </p:sp>
      <p:pic>
        <p:nvPicPr>
          <p:cNvPr id="4" name="Picture 3">
            <a:extLst>
              <a:ext uri="{FF2B5EF4-FFF2-40B4-BE49-F238E27FC236}">
                <a16:creationId xmlns:a16="http://schemas.microsoft.com/office/drawing/2014/main" id="{A3B61462-FA51-4EF8-8C83-1FB46FFD2173}"/>
              </a:ext>
            </a:extLst>
          </p:cNvPr>
          <p:cNvPicPr>
            <a:picLocks noChangeAspect="1"/>
          </p:cNvPicPr>
          <p:nvPr/>
        </p:nvPicPr>
        <p:blipFill>
          <a:blip r:embed="rId3"/>
          <a:stretch>
            <a:fillRect/>
          </a:stretch>
        </p:blipFill>
        <p:spPr>
          <a:xfrm>
            <a:off x="202842" y="762545"/>
            <a:ext cx="5823415" cy="3622036"/>
          </a:xfrm>
          <a:prstGeom prst="rect">
            <a:avLst/>
          </a:prstGeom>
        </p:spPr>
      </p:pic>
      <p:sp>
        <p:nvSpPr>
          <p:cNvPr id="6" name="TextBox 5">
            <a:extLst>
              <a:ext uri="{FF2B5EF4-FFF2-40B4-BE49-F238E27FC236}">
                <a16:creationId xmlns:a16="http://schemas.microsoft.com/office/drawing/2014/main" id="{23E11C29-B5BD-BB5B-A08C-4E9D938357CE}"/>
              </a:ext>
            </a:extLst>
          </p:cNvPr>
          <p:cNvSpPr txBox="1"/>
          <p:nvPr/>
        </p:nvSpPr>
        <p:spPr>
          <a:xfrm>
            <a:off x="6107633" y="762545"/>
            <a:ext cx="2499438" cy="1569660"/>
          </a:xfrm>
          <a:prstGeom prst="rect">
            <a:avLst/>
          </a:prstGeom>
          <a:noFill/>
          <a:ln>
            <a:solidFill>
              <a:schemeClr val="tx1"/>
            </a:solidFill>
          </a:ln>
        </p:spPr>
        <p:txBody>
          <a:bodyPr wrap="square">
            <a:spAutoFit/>
          </a:bodyPr>
          <a:lstStyle/>
          <a:p>
            <a:pPr marL="214313" indent="-214313" defTabSz="685800" fontAlgn="auto">
              <a:spcBef>
                <a:spcPts val="0"/>
              </a:spcBef>
              <a:spcAft>
                <a:spcPts val="900"/>
              </a:spcAft>
              <a:buFont typeface="Arial" panose="020B0604020202020204" pitchFamily="34" charset="0"/>
              <a:buChar char="•"/>
            </a:pPr>
            <a:r>
              <a:rPr lang="en-US" sz="1350">
                <a:solidFill>
                  <a:prstClr val="black"/>
                </a:solidFill>
                <a:latin typeface="Calibri"/>
                <a:ea typeface="+mn-ea"/>
                <a:cs typeface="+mn-cs"/>
              </a:rPr>
              <a:t>Age: 35% between age 65 and 75; 10% were over 75</a:t>
            </a:r>
          </a:p>
          <a:p>
            <a:pPr marL="214313" indent="-214313" defTabSz="685800" fontAlgn="auto">
              <a:spcBef>
                <a:spcPts val="0"/>
              </a:spcBef>
              <a:spcAft>
                <a:spcPts val="900"/>
              </a:spcAft>
              <a:buFont typeface="Arial" panose="020B0604020202020204" pitchFamily="34" charset="0"/>
              <a:buChar char="•"/>
            </a:pPr>
            <a:r>
              <a:rPr lang="en-US" sz="1350">
                <a:solidFill>
                  <a:prstClr val="black"/>
                </a:solidFill>
                <a:latin typeface="Calibri"/>
                <a:ea typeface="+mn-ea"/>
                <a:cs typeface="+mn-cs"/>
              </a:rPr>
              <a:t>Time from initial diagnosis: 50 months, both arms</a:t>
            </a:r>
          </a:p>
          <a:p>
            <a:pPr marL="214313" indent="-214313" defTabSz="685800" fontAlgn="auto">
              <a:spcBef>
                <a:spcPts val="0"/>
              </a:spcBef>
              <a:spcAft>
                <a:spcPts val="900"/>
              </a:spcAft>
              <a:buFont typeface="Arial" panose="020B0604020202020204" pitchFamily="34" charset="0"/>
              <a:buChar char="•"/>
            </a:pPr>
            <a:r>
              <a:rPr lang="en-US" sz="1350">
                <a:solidFill>
                  <a:prstClr val="black"/>
                </a:solidFill>
                <a:latin typeface="Calibri"/>
                <a:ea typeface="+mn-ea"/>
                <a:cs typeface="+mn-cs"/>
              </a:rPr>
              <a:t>Time from most recent relapse: 1 month, both arms</a:t>
            </a:r>
          </a:p>
        </p:txBody>
      </p:sp>
      <p:sp>
        <p:nvSpPr>
          <p:cNvPr id="10" name="Rectangle 9">
            <a:extLst>
              <a:ext uri="{FF2B5EF4-FFF2-40B4-BE49-F238E27FC236}">
                <a16:creationId xmlns:a16="http://schemas.microsoft.com/office/drawing/2014/main" id="{8CB35B18-97D6-D37A-ABE9-1839BE802022}"/>
              </a:ext>
            </a:extLst>
          </p:cNvPr>
          <p:cNvSpPr/>
          <p:nvPr/>
        </p:nvSpPr>
        <p:spPr>
          <a:xfrm>
            <a:off x="284218" y="3450700"/>
            <a:ext cx="5356729" cy="10528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a:endParaRPr>
          </a:p>
        </p:txBody>
      </p:sp>
      <p:sp>
        <p:nvSpPr>
          <p:cNvPr id="12" name="TextBox 11">
            <a:extLst>
              <a:ext uri="{FF2B5EF4-FFF2-40B4-BE49-F238E27FC236}">
                <a16:creationId xmlns:a16="http://schemas.microsoft.com/office/drawing/2014/main" id="{DAD97911-BF03-EC5E-ABD4-796D1FA37655}"/>
              </a:ext>
            </a:extLst>
          </p:cNvPr>
          <p:cNvSpPr txBox="1"/>
          <p:nvPr/>
        </p:nvSpPr>
        <p:spPr>
          <a:xfrm>
            <a:off x="2363778" y="4661133"/>
            <a:ext cx="6554337" cy="507831"/>
          </a:xfrm>
          <a:prstGeom prst="rect">
            <a:avLst/>
          </a:prstGeom>
          <a:noFill/>
        </p:spPr>
        <p:txBody>
          <a:bodyPr wrap="square" rtlCol="0">
            <a:spAutoFit/>
          </a:bodyPr>
          <a:lstStyle/>
          <a:p>
            <a:pPr algn="r" defTabSz="685800" fontAlgn="auto">
              <a:spcBef>
                <a:spcPts val="0"/>
              </a:spcBef>
              <a:spcAft>
                <a:spcPts val="0"/>
              </a:spcAft>
            </a:pPr>
            <a:r>
              <a:rPr lang="en-US" sz="1350">
                <a:solidFill>
                  <a:prstClr val="black"/>
                </a:solidFill>
                <a:latin typeface="Calibri"/>
                <a:ea typeface="+mn-ea"/>
                <a:cs typeface="+mn-cs"/>
              </a:rPr>
              <a:t>Data cutoff: Jan 15, 2021</a:t>
            </a:r>
          </a:p>
          <a:p>
            <a:pPr algn="r" defTabSz="685800" fontAlgn="auto">
              <a:spcBef>
                <a:spcPts val="0"/>
              </a:spcBef>
              <a:spcAft>
                <a:spcPts val="0"/>
              </a:spcAft>
            </a:pPr>
            <a:r>
              <a:rPr lang="en-US" sz="1350">
                <a:solidFill>
                  <a:prstClr val="black"/>
                </a:solidFill>
                <a:latin typeface="Calibri"/>
                <a:ea typeface="+mn-ea"/>
                <a:cs typeface="+mn-cs"/>
              </a:rPr>
              <a:t>Verzoni E, et al. ASCO 2021. Abstract 4546. Escudier B, et al. ASCO 2021. Abstract e16553.</a:t>
            </a:r>
          </a:p>
        </p:txBody>
      </p:sp>
    </p:spTree>
    <p:extLst>
      <p:ext uri="{BB962C8B-B14F-4D97-AF65-F5344CB8AC3E}">
        <p14:creationId xmlns:p14="http://schemas.microsoft.com/office/powerpoint/2010/main" val="409538359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348B277-9090-4D05-AC98-5F9D9D0209A0}"/>
              </a:ext>
            </a:extLst>
          </p:cNvPr>
          <p:cNvSpPr txBox="1"/>
          <p:nvPr/>
        </p:nvSpPr>
        <p:spPr>
          <a:xfrm>
            <a:off x="2311941" y="4735946"/>
            <a:ext cx="6528644" cy="415498"/>
          </a:xfrm>
          <a:prstGeom prst="rect">
            <a:avLst/>
          </a:prstGeom>
          <a:noFill/>
        </p:spPr>
        <p:txBody>
          <a:bodyPr wrap="square">
            <a:spAutoFit/>
          </a:bodyPr>
          <a:lstStyle/>
          <a:p>
            <a:pPr algn="r" defTabSz="685800" fontAlgn="auto">
              <a:spcBef>
                <a:spcPts val="0"/>
              </a:spcBef>
              <a:spcAft>
                <a:spcPts val="0"/>
              </a:spcAft>
            </a:pPr>
            <a:r>
              <a:rPr lang="en-US" sz="1050">
                <a:solidFill>
                  <a:prstClr val="black"/>
                </a:solidFill>
                <a:latin typeface="Calibri"/>
                <a:ea typeface="+mn-ea"/>
                <a:cs typeface="+mn-cs"/>
              </a:rPr>
              <a:t>Median follow-up of 19 months; data cutoff: Oct 4, 2018.</a:t>
            </a:r>
          </a:p>
          <a:p>
            <a:pPr algn="r" defTabSz="685800" fontAlgn="auto">
              <a:spcBef>
                <a:spcPts val="0"/>
              </a:spcBef>
              <a:spcAft>
                <a:spcPts val="0"/>
              </a:spcAft>
            </a:pPr>
            <a:r>
              <a:rPr lang="en-US" sz="1050">
                <a:solidFill>
                  <a:prstClr val="black"/>
                </a:solidFill>
                <a:latin typeface="Calibri"/>
                <a:ea typeface="+mn-ea"/>
                <a:cs typeface="+mn-cs"/>
              </a:rPr>
              <a:t>Pal S, et al. </a:t>
            </a:r>
            <a:r>
              <a:rPr lang="en-US" sz="1050" i="1">
                <a:solidFill>
                  <a:prstClr val="black"/>
                </a:solidFill>
                <a:latin typeface="Calibri"/>
                <a:ea typeface="+mn-ea"/>
                <a:cs typeface="+mn-cs"/>
              </a:rPr>
              <a:t>Eur Urol</a:t>
            </a:r>
            <a:r>
              <a:rPr lang="en-US" sz="1050">
                <a:solidFill>
                  <a:prstClr val="black"/>
                </a:solidFill>
                <a:latin typeface="Calibri"/>
                <a:ea typeface="+mn-ea"/>
                <a:cs typeface="+mn-cs"/>
              </a:rPr>
              <a:t>. 2020;78(6):783-785. Rini BI, et al. GU Ca Symp 2021.</a:t>
            </a:r>
          </a:p>
        </p:txBody>
      </p:sp>
      <p:sp>
        <p:nvSpPr>
          <p:cNvPr id="10" name="TextBox 9">
            <a:extLst>
              <a:ext uri="{FF2B5EF4-FFF2-40B4-BE49-F238E27FC236}">
                <a16:creationId xmlns:a16="http://schemas.microsoft.com/office/drawing/2014/main" id="{DF84F2AE-F3ED-4B75-B176-F0FBCDE5F641}"/>
              </a:ext>
            </a:extLst>
          </p:cNvPr>
          <p:cNvSpPr txBox="1"/>
          <p:nvPr/>
        </p:nvSpPr>
        <p:spPr>
          <a:xfrm>
            <a:off x="674916" y="4104157"/>
            <a:ext cx="8469084" cy="715581"/>
          </a:xfrm>
          <a:prstGeom prst="rect">
            <a:avLst/>
          </a:prstGeom>
          <a:noFill/>
        </p:spPr>
        <p:txBody>
          <a:bodyPr wrap="square" rtlCol="0">
            <a:spAutoFit/>
          </a:bodyPr>
          <a:lstStyle/>
          <a:p>
            <a:pPr marL="214313" indent="-214313" defTabSz="685800" fontAlgn="auto">
              <a:spcBef>
                <a:spcPts val="0"/>
              </a:spcBef>
              <a:spcAft>
                <a:spcPts val="0"/>
              </a:spcAft>
              <a:buFont typeface="Arial" panose="020B0604020202020204" pitchFamily="34" charset="0"/>
              <a:buChar char="•"/>
            </a:pPr>
            <a:r>
              <a:rPr lang="en-US" sz="1350">
                <a:solidFill>
                  <a:prstClr val="black"/>
                </a:solidFill>
                <a:latin typeface="Calibri"/>
                <a:ea typeface="+mn-ea"/>
                <a:cs typeface="+mn-cs"/>
              </a:rPr>
              <a:t>Tivozanib active in patients who received prior axitinib (a similarly potent and selective VEGFR-TKI)</a:t>
            </a:r>
          </a:p>
          <a:p>
            <a:pPr marL="214313" indent="-214313" defTabSz="685800" fontAlgn="auto">
              <a:spcBef>
                <a:spcPts val="0"/>
              </a:spcBef>
              <a:spcAft>
                <a:spcPts val="0"/>
              </a:spcAft>
              <a:buFont typeface="Arial" panose="020B0604020202020204" pitchFamily="34" charset="0"/>
              <a:buChar char="•"/>
            </a:pPr>
            <a:r>
              <a:rPr lang="en-US" sz="1350">
                <a:solidFill>
                  <a:prstClr val="black"/>
                </a:solidFill>
                <a:latin typeface="Calibri"/>
                <a:ea typeface="+mn-ea"/>
                <a:cs typeface="+mn-cs"/>
              </a:rPr>
              <a:t>Prior axitinib does not influence tivozanib tolerability in 3rd and 4th line of therapy</a:t>
            </a:r>
          </a:p>
          <a:p>
            <a:pPr marL="214313" indent="-214313" defTabSz="685800" fontAlgn="auto">
              <a:spcBef>
                <a:spcPts val="0"/>
              </a:spcBef>
              <a:spcAft>
                <a:spcPts val="0"/>
              </a:spcAft>
              <a:buFont typeface="Arial" panose="020B0604020202020204" pitchFamily="34" charset="0"/>
              <a:buChar char="•"/>
            </a:pPr>
            <a:r>
              <a:rPr lang="en-US" sz="1350">
                <a:solidFill>
                  <a:prstClr val="black"/>
                </a:solidFill>
                <a:latin typeface="Calibri"/>
                <a:ea typeface="+mn-ea"/>
                <a:cs typeface="+mn-cs"/>
              </a:rPr>
              <a:t>1-year duration of response: 71% tivozanib vs 46% sorafenib</a:t>
            </a:r>
          </a:p>
        </p:txBody>
      </p:sp>
      <p:sp>
        <p:nvSpPr>
          <p:cNvPr id="2" name="Title 1">
            <a:extLst>
              <a:ext uri="{FF2B5EF4-FFF2-40B4-BE49-F238E27FC236}">
                <a16:creationId xmlns:a16="http://schemas.microsoft.com/office/drawing/2014/main" id="{C3C07224-298C-4C71-A5BF-2963C218ACE3}"/>
              </a:ext>
            </a:extLst>
          </p:cNvPr>
          <p:cNvSpPr>
            <a:spLocks noGrp="1"/>
          </p:cNvSpPr>
          <p:nvPr>
            <p:ph type="title"/>
          </p:nvPr>
        </p:nvSpPr>
        <p:spPr>
          <a:xfrm>
            <a:off x="284218" y="179612"/>
            <a:ext cx="8469084" cy="582934"/>
          </a:xfrm>
        </p:spPr>
        <p:txBody>
          <a:bodyPr>
            <a:normAutofit fontScale="90000"/>
          </a:bodyPr>
          <a:lstStyle/>
          <a:p>
            <a:r>
              <a:rPr lang="en-US"/>
              <a:t>TIVO-3: PFS (ITT) by Blinded Radiologic Review—Primary Analysis</a:t>
            </a:r>
          </a:p>
        </p:txBody>
      </p:sp>
      <p:pic>
        <p:nvPicPr>
          <p:cNvPr id="7" name="Picture 6">
            <a:extLst>
              <a:ext uri="{FF2B5EF4-FFF2-40B4-BE49-F238E27FC236}">
                <a16:creationId xmlns:a16="http://schemas.microsoft.com/office/drawing/2014/main" id="{A10C7901-0034-3660-3FCF-D4BA60A10349}"/>
              </a:ext>
            </a:extLst>
          </p:cNvPr>
          <p:cNvPicPr>
            <a:picLocks noChangeAspect="1"/>
          </p:cNvPicPr>
          <p:nvPr/>
        </p:nvPicPr>
        <p:blipFill rotWithShape="1">
          <a:blip r:embed="rId3"/>
          <a:srcRect l="1385" t="725"/>
          <a:stretch/>
        </p:blipFill>
        <p:spPr>
          <a:xfrm>
            <a:off x="1273926" y="762545"/>
            <a:ext cx="6596149" cy="3210072"/>
          </a:xfrm>
          <a:prstGeom prst="rect">
            <a:avLst/>
          </a:prstGeom>
        </p:spPr>
      </p:pic>
      <p:sp>
        <p:nvSpPr>
          <p:cNvPr id="3" name="Oval 2">
            <a:extLst>
              <a:ext uri="{FF2B5EF4-FFF2-40B4-BE49-F238E27FC236}">
                <a16:creationId xmlns:a16="http://schemas.microsoft.com/office/drawing/2014/main" id="{9C5E711C-9DC8-4511-96DA-DBE4F4D58B1F}"/>
              </a:ext>
            </a:extLst>
          </p:cNvPr>
          <p:cNvSpPr/>
          <p:nvPr/>
        </p:nvSpPr>
        <p:spPr>
          <a:xfrm>
            <a:off x="5049981" y="2002632"/>
            <a:ext cx="3404063" cy="13323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a:endParaRPr>
          </a:p>
        </p:txBody>
      </p:sp>
    </p:spTree>
    <p:extLst>
      <p:ext uri="{BB962C8B-B14F-4D97-AF65-F5344CB8AC3E}">
        <p14:creationId xmlns:p14="http://schemas.microsoft.com/office/powerpoint/2010/main" val="228234244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DC5FF-F93C-40F3-853C-1747341FB257}"/>
              </a:ext>
            </a:extLst>
          </p:cNvPr>
          <p:cNvSpPr>
            <a:spLocks noGrp="1"/>
          </p:cNvSpPr>
          <p:nvPr>
            <p:ph type="title"/>
          </p:nvPr>
        </p:nvSpPr>
        <p:spPr/>
        <p:txBody>
          <a:bodyPr>
            <a:normAutofit fontScale="90000"/>
          </a:bodyPr>
          <a:lstStyle/>
          <a:p>
            <a:r>
              <a:rPr lang="en-US"/>
              <a:t>TIVO-3: Landmark Rates of Long-Term PFS (ITT</a:t>
            </a:r>
            <a:r>
              <a:rPr lang="en-US" baseline="30000"/>
              <a:t>a</a:t>
            </a:r>
            <a:r>
              <a:rPr lang="en-US"/>
              <a:t>)—</a:t>
            </a:r>
            <a:br>
              <a:rPr lang="en-US"/>
            </a:br>
            <a:r>
              <a:rPr lang="en-US"/>
              <a:t>INV Assessment</a:t>
            </a:r>
          </a:p>
        </p:txBody>
      </p:sp>
      <p:pic>
        <p:nvPicPr>
          <p:cNvPr id="4" name="Picture 3">
            <a:extLst>
              <a:ext uri="{FF2B5EF4-FFF2-40B4-BE49-F238E27FC236}">
                <a16:creationId xmlns:a16="http://schemas.microsoft.com/office/drawing/2014/main" id="{BD0D9E94-062C-47F0-A5A9-09E5134D7FA5}"/>
              </a:ext>
            </a:extLst>
          </p:cNvPr>
          <p:cNvPicPr>
            <a:picLocks noChangeAspect="1"/>
          </p:cNvPicPr>
          <p:nvPr/>
        </p:nvPicPr>
        <p:blipFill>
          <a:blip r:embed="rId3"/>
          <a:stretch>
            <a:fillRect/>
          </a:stretch>
        </p:blipFill>
        <p:spPr>
          <a:xfrm>
            <a:off x="160774" y="1149443"/>
            <a:ext cx="5037047" cy="3207992"/>
          </a:xfrm>
          <a:prstGeom prst="rect">
            <a:avLst/>
          </a:prstGeom>
        </p:spPr>
      </p:pic>
      <p:sp>
        <p:nvSpPr>
          <p:cNvPr id="6" name="TextBox 5">
            <a:extLst>
              <a:ext uri="{FF2B5EF4-FFF2-40B4-BE49-F238E27FC236}">
                <a16:creationId xmlns:a16="http://schemas.microsoft.com/office/drawing/2014/main" id="{85078DF5-EE78-414F-A355-FF9E1894724F}"/>
              </a:ext>
            </a:extLst>
          </p:cNvPr>
          <p:cNvSpPr txBox="1"/>
          <p:nvPr/>
        </p:nvSpPr>
        <p:spPr>
          <a:xfrm>
            <a:off x="2363180" y="4559391"/>
            <a:ext cx="6473894" cy="577081"/>
          </a:xfrm>
          <a:prstGeom prst="rect">
            <a:avLst/>
          </a:prstGeom>
          <a:noFill/>
        </p:spPr>
        <p:txBody>
          <a:bodyPr wrap="square">
            <a:spAutoFit/>
          </a:bodyPr>
          <a:lstStyle/>
          <a:p>
            <a:pPr algn="r" defTabSz="685800" fontAlgn="auto">
              <a:spcBef>
                <a:spcPts val="0"/>
              </a:spcBef>
              <a:spcAft>
                <a:spcPts val="0"/>
              </a:spcAft>
            </a:pPr>
            <a:r>
              <a:rPr lang="en-US" sz="1050" b="1">
                <a:solidFill>
                  <a:srgbClr val="000000"/>
                </a:solidFill>
                <a:latin typeface="Calibri"/>
                <a:ea typeface="+mn-ea"/>
                <a:cs typeface="+mn-cs"/>
              </a:rPr>
              <a:t>a.</a:t>
            </a:r>
            <a:r>
              <a:rPr lang="en-US" sz="1050">
                <a:solidFill>
                  <a:srgbClr val="000000"/>
                </a:solidFill>
                <a:latin typeface="Calibri"/>
                <a:ea typeface="+mn-ea"/>
                <a:cs typeface="+mn-cs"/>
              </a:rPr>
              <a:t> Results include the ITT population, with censoring for missing assessments and discontinuation without PD. </a:t>
            </a:r>
            <a:br>
              <a:rPr lang="en-US" sz="1050">
                <a:solidFill>
                  <a:srgbClr val="000000"/>
                </a:solidFill>
                <a:latin typeface="Calibri"/>
                <a:ea typeface="+mn-ea"/>
                <a:cs typeface="+mn-cs"/>
              </a:rPr>
            </a:br>
            <a:r>
              <a:rPr lang="en-US" sz="1050" b="1">
                <a:solidFill>
                  <a:srgbClr val="000000"/>
                </a:solidFill>
                <a:latin typeface="Calibri"/>
                <a:ea typeface="+mn-ea"/>
                <a:cs typeface="+mn-cs"/>
              </a:rPr>
              <a:t>b. </a:t>
            </a:r>
            <a:r>
              <a:rPr lang="en-US" sz="1050">
                <a:solidFill>
                  <a:srgbClr val="000000"/>
                </a:solidFill>
                <a:latin typeface="Calibri"/>
                <a:ea typeface="+mn-ea"/>
                <a:cs typeface="+mn-cs"/>
              </a:rPr>
              <a:t>Data cut-off: May 24, 2021.</a:t>
            </a:r>
          </a:p>
          <a:p>
            <a:pPr algn="r" defTabSz="685800" fontAlgn="auto">
              <a:spcBef>
                <a:spcPts val="0"/>
              </a:spcBef>
              <a:spcAft>
                <a:spcPts val="0"/>
              </a:spcAft>
            </a:pPr>
            <a:r>
              <a:rPr lang="en-US" sz="1050">
                <a:solidFill>
                  <a:prstClr val="black"/>
                </a:solidFill>
                <a:latin typeface="Calibri"/>
                <a:ea typeface="+mn-ea"/>
                <a:cs typeface="+mn-cs"/>
              </a:rPr>
              <a:t>Atkins MB, et al. ASCO GU 2022. Abstract 362.</a:t>
            </a:r>
          </a:p>
        </p:txBody>
      </p:sp>
      <p:sp>
        <p:nvSpPr>
          <p:cNvPr id="8" name="TextBox 7">
            <a:extLst>
              <a:ext uri="{FF2B5EF4-FFF2-40B4-BE49-F238E27FC236}">
                <a16:creationId xmlns:a16="http://schemas.microsoft.com/office/drawing/2014/main" id="{65535EA9-4317-4AE3-90CC-766F5545B64A}"/>
              </a:ext>
            </a:extLst>
          </p:cNvPr>
          <p:cNvSpPr txBox="1"/>
          <p:nvPr/>
        </p:nvSpPr>
        <p:spPr>
          <a:xfrm>
            <a:off x="2344911" y="1873711"/>
            <a:ext cx="2350008" cy="507831"/>
          </a:xfrm>
          <a:prstGeom prst="rect">
            <a:avLst/>
          </a:prstGeom>
          <a:noFill/>
        </p:spPr>
        <p:txBody>
          <a:bodyPr wrap="square">
            <a:spAutoFit/>
          </a:bodyPr>
          <a:lstStyle/>
          <a:p>
            <a:pPr defTabSz="685800" fontAlgn="auto">
              <a:spcBef>
                <a:spcPts val="0"/>
              </a:spcBef>
              <a:spcAft>
                <a:spcPts val="0"/>
              </a:spcAft>
            </a:pPr>
            <a:r>
              <a:rPr lang="en-US" sz="1350" b="1">
                <a:solidFill>
                  <a:prstClr val="black"/>
                </a:solidFill>
                <a:latin typeface="Calibri"/>
                <a:ea typeface="+mn-ea"/>
                <a:cs typeface="+mn-cs"/>
              </a:rPr>
              <a:t>INV PFS (TIVO vs SOR):</a:t>
            </a:r>
          </a:p>
          <a:p>
            <a:pPr defTabSz="685800" fontAlgn="auto">
              <a:spcBef>
                <a:spcPts val="0"/>
              </a:spcBef>
              <a:spcAft>
                <a:spcPts val="0"/>
              </a:spcAft>
            </a:pPr>
            <a:r>
              <a:rPr lang="en-US" sz="1350" b="1">
                <a:solidFill>
                  <a:prstClr val="black"/>
                </a:solidFill>
                <a:latin typeface="Calibri"/>
                <a:ea typeface="+mn-ea"/>
                <a:cs typeface="+mn-cs"/>
              </a:rPr>
              <a:t>HR, 0.624; 95% CI, 0.49-0.79</a:t>
            </a:r>
            <a:r>
              <a:rPr lang="en-US" sz="1350" b="1" baseline="30000">
                <a:solidFill>
                  <a:prstClr val="black"/>
                </a:solidFill>
                <a:latin typeface="Calibri"/>
                <a:ea typeface="+mn-ea"/>
                <a:cs typeface="+mn-cs"/>
              </a:rPr>
              <a:t>b</a:t>
            </a:r>
          </a:p>
        </p:txBody>
      </p:sp>
      <p:sp>
        <p:nvSpPr>
          <p:cNvPr id="10" name="Rectangle 9">
            <a:extLst>
              <a:ext uri="{FF2B5EF4-FFF2-40B4-BE49-F238E27FC236}">
                <a16:creationId xmlns:a16="http://schemas.microsoft.com/office/drawing/2014/main" id="{2911BBCF-B358-424C-A573-BCDDA6EC28E8}"/>
              </a:ext>
            </a:extLst>
          </p:cNvPr>
          <p:cNvSpPr/>
          <p:nvPr/>
        </p:nvSpPr>
        <p:spPr>
          <a:xfrm>
            <a:off x="3890247" y="2659713"/>
            <a:ext cx="491490" cy="11247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a:endParaRPr>
          </a:p>
        </p:txBody>
      </p:sp>
      <p:sp>
        <p:nvSpPr>
          <p:cNvPr id="11" name="Rectangle 10">
            <a:extLst>
              <a:ext uri="{FF2B5EF4-FFF2-40B4-BE49-F238E27FC236}">
                <a16:creationId xmlns:a16="http://schemas.microsoft.com/office/drawing/2014/main" id="{91FBD428-6BFD-4B25-9179-2C321D93F4A9}"/>
              </a:ext>
            </a:extLst>
          </p:cNvPr>
          <p:cNvSpPr/>
          <p:nvPr/>
        </p:nvSpPr>
        <p:spPr>
          <a:xfrm>
            <a:off x="4749764" y="2659713"/>
            <a:ext cx="448056" cy="11247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a:endParaRPr>
          </a:p>
        </p:txBody>
      </p:sp>
      <p:pic>
        <p:nvPicPr>
          <p:cNvPr id="14" name="Picture 13">
            <a:extLst>
              <a:ext uri="{FF2B5EF4-FFF2-40B4-BE49-F238E27FC236}">
                <a16:creationId xmlns:a16="http://schemas.microsoft.com/office/drawing/2014/main" id="{0369E547-7F9A-48DD-B224-7B1F815FFE01}"/>
              </a:ext>
            </a:extLst>
          </p:cNvPr>
          <p:cNvPicPr>
            <a:picLocks noChangeAspect="1"/>
          </p:cNvPicPr>
          <p:nvPr/>
        </p:nvPicPr>
        <p:blipFill>
          <a:blip r:embed="rId4"/>
          <a:stretch>
            <a:fillRect/>
          </a:stretch>
        </p:blipFill>
        <p:spPr>
          <a:xfrm>
            <a:off x="5456042" y="1951838"/>
            <a:ext cx="3381032" cy="1418261"/>
          </a:xfrm>
          <a:prstGeom prst="rect">
            <a:avLst/>
          </a:prstGeom>
        </p:spPr>
      </p:pic>
    </p:spTree>
    <p:extLst>
      <p:ext uri="{BB962C8B-B14F-4D97-AF65-F5344CB8AC3E}">
        <p14:creationId xmlns:p14="http://schemas.microsoft.com/office/powerpoint/2010/main" val="3579000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a:t>PROFOUND Trial: Phase 3 Trial Design</a:t>
            </a:r>
          </a:p>
        </p:txBody>
      </p:sp>
      <p:sp>
        <p:nvSpPr>
          <p:cNvPr id="2" name="Slide Number Placeholder 1"/>
          <p:cNvSpPr>
            <a:spLocks noGrp="1"/>
          </p:cNvSpPr>
          <p:nvPr>
            <p:ph type="sldNum" sz="quarter" idx="4294967295"/>
          </p:nvPr>
        </p:nvSpPr>
        <p:spPr>
          <a:xfrm>
            <a:off x="7086600" y="4837510"/>
            <a:ext cx="2057400" cy="273844"/>
          </a:xfrm>
          <a:prstGeom prst="rect">
            <a:avLst/>
          </a:prstGeom>
        </p:spPr>
        <p:txBody>
          <a:bodyPr vert="horz" lIns="68580" tIns="34290" rIns="68580" bIns="34290" rtlCol="0" anchor="ctr"/>
          <a:lstStyle>
            <a:defPPr>
              <a:defRPr lang="en-US"/>
            </a:defPPr>
            <a:lvl1pPr marL="0" algn="r" defTabSz="685800" rtl="0" eaLnBrk="1" latinLnBrk="0" hangingPunct="1">
              <a:defRPr sz="105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defRPr/>
            </a:pPr>
            <a:fld id="{FBC0FE07-4C00-4042-87A4-C41902D2B3E4}" type="slidenum">
              <a:rPr lang="en-US">
                <a:solidFill>
                  <a:prstClr val="black">
                    <a:tint val="75000"/>
                  </a:prstClr>
                </a:solidFill>
                <a:latin typeface="Calibri" panose="020F0502020204030204"/>
              </a:rPr>
              <a:pPr>
                <a:defRPr/>
              </a:pPr>
              <a:t>15</a:t>
            </a:fld>
            <a:endParaRPr lang="en-US">
              <a:solidFill>
                <a:prstClr val="black">
                  <a:tint val="75000"/>
                </a:prstClr>
              </a:solidFill>
              <a:latin typeface="Calibri" panose="020F0502020204030204"/>
            </a:endParaRPr>
          </a:p>
        </p:txBody>
      </p:sp>
      <p:sp>
        <p:nvSpPr>
          <p:cNvPr id="94" name="TextBox 93">
            <a:extLst>
              <a:ext uri="{FF2B5EF4-FFF2-40B4-BE49-F238E27FC236}">
                <a16:creationId xmlns:a16="http://schemas.microsoft.com/office/drawing/2014/main" id="{6936BFBF-75DA-2F35-4FCC-5B6A61BD0F43}"/>
              </a:ext>
            </a:extLst>
          </p:cNvPr>
          <p:cNvSpPr txBox="1"/>
          <p:nvPr/>
        </p:nvSpPr>
        <p:spPr>
          <a:xfrm>
            <a:off x="506814" y="3301426"/>
            <a:ext cx="1529954" cy="830997"/>
          </a:xfrm>
          <a:prstGeom prst="rect">
            <a:avLst/>
          </a:prstGeom>
          <a:solidFill>
            <a:sysClr val="window" lastClr="FFFFFF">
              <a:lumMod val="85000"/>
            </a:sysClr>
          </a:solidFill>
        </p:spPr>
        <p:txBody>
          <a:bodyPr wrap="square" rtlCol="0">
            <a:spAutoFit/>
          </a:bodyPr>
          <a:lstStyle/>
          <a:p>
            <a:pPr defTabSz="457142">
              <a:defRPr/>
            </a:pPr>
            <a:r>
              <a:rPr lang="en-GB" sz="1200" b="1" kern="0">
                <a:solidFill>
                  <a:srgbClr val="000000">
                    <a:lumMod val="85000"/>
                    <a:lumOff val="15000"/>
                  </a:srgbClr>
                </a:solidFill>
                <a:latin typeface="Calibri" panose="020F0502020204030204"/>
                <a:cs typeface="Arial" panose="020B0604020202020204" pitchFamily="34" charset="0"/>
              </a:rPr>
              <a:t> Stratification Factors</a:t>
            </a:r>
          </a:p>
          <a:p>
            <a:pPr marL="92065" indent="-92065" defTabSz="457142">
              <a:buFont typeface="Arial" panose="020B0604020202020204" pitchFamily="34" charset="0"/>
              <a:buChar char="•"/>
              <a:defRPr/>
            </a:pPr>
            <a:r>
              <a:rPr lang="en-GB" sz="1200" kern="0">
                <a:solidFill>
                  <a:srgbClr val="000000">
                    <a:lumMod val="85000"/>
                    <a:lumOff val="15000"/>
                  </a:srgbClr>
                </a:solidFill>
                <a:latin typeface="Calibri" panose="020F0502020204030204"/>
                <a:cs typeface="Arial" panose="020B0604020202020204" pitchFamily="34" charset="0"/>
              </a:rPr>
              <a:t>Previous taxane</a:t>
            </a:r>
          </a:p>
          <a:p>
            <a:pPr marL="92065" indent="-92065" defTabSz="457142">
              <a:buFont typeface="Arial" panose="020B0604020202020204" pitchFamily="34" charset="0"/>
              <a:buChar char="•"/>
              <a:defRPr/>
            </a:pPr>
            <a:r>
              <a:rPr lang="en-GB" sz="1200" kern="0">
                <a:solidFill>
                  <a:srgbClr val="000000">
                    <a:lumMod val="85000"/>
                    <a:lumOff val="15000"/>
                  </a:srgbClr>
                </a:solidFill>
                <a:latin typeface="Calibri" panose="020F0502020204030204"/>
                <a:cs typeface="Arial" panose="020B0604020202020204" pitchFamily="34" charset="0"/>
              </a:rPr>
              <a:t>Measurable disease</a:t>
            </a:r>
          </a:p>
        </p:txBody>
      </p:sp>
      <p:sp>
        <p:nvSpPr>
          <p:cNvPr id="95" name="Rectangle 94">
            <a:extLst>
              <a:ext uri="{FF2B5EF4-FFF2-40B4-BE49-F238E27FC236}">
                <a16:creationId xmlns:a16="http://schemas.microsoft.com/office/drawing/2014/main" id="{82BD418E-F530-803F-BC35-60AD160C01D8}"/>
              </a:ext>
            </a:extLst>
          </p:cNvPr>
          <p:cNvSpPr/>
          <p:nvPr/>
        </p:nvSpPr>
        <p:spPr>
          <a:xfrm>
            <a:off x="2438807" y="850255"/>
            <a:ext cx="1548000" cy="648000"/>
          </a:xfrm>
          <a:prstGeom prst="rect">
            <a:avLst/>
          </a:prstGeom>
          <a:solidFill>
            <a:schemeClr val="tx1">
              <a:lumMod val="50000"/>
              <a:lumOff val="50000"/>
            </a:schemeClr>
          </a:solidFill>
          <a:ln w="6350" cap="flat" cmpd="sng" algn="ctr">
            <a:noFill/>
            <a:prstDash val="solid"/>
            <a:miter lim="800000"/>
          </a:ln>
          <a:effectLst/>
        </p:spPr>
        <p:txBody>
          <a:bodyPr rtlCol="0" anchor="ctr"/>
          <a:lstStyle/>
          <a:p>
            <a:pPr defTabSz="685800">
              <a:defRPr/>
            </a:pPr>
            <a:r>
              <a:rPr lang="pt-BR" sz="1200">
                <a:solidFill>
                  <a:prstClr val="white"/>
                </a:solidFill>
                <a:latin typeface="Calibri" panose="020F0502020204030204"/>
                <a:cs typeface="Arial Narrow"/>
              </a:rPr>
              <a:t>Cohort A:</a:t>
            </a:r>
          </a:p>
          <a:p>
            <a:pPr defTabSz="685800">
              <a:defRPr/>
            </a:pPr>
            <a:r>
              <a:rPr lang="pt-BR" sz="1200" i="1">
                <a:solidFill>
                  <a:prstClr val="white"/>
                </a:solidFill>
                <a:latin typeface="Calibri" panose="020F0502020204030204"/>
                <a:cs typeface="Arial Narrow"/>
              </a:rPr>
              <a:t>BRCA1</a:t>
            </a:r>
            <a:r>
              <a:rPr lang="pt-BR" sz="1200">
                <a:solidFill>
                  <a:prstClr val="white"/>
                </a:solidFill>
                <a:latin typeface="Calibri" panose="020F0502020204030204"/>
                <a:cs typeface="Arial Narrow"/>
              </a:rPr>
              <a:t>, </a:t>
            </a:r>
            <a:r>
              <a:rPr lang="pt-BR" sz="1200" i="1">
                <a:solidFill>
                  <a:prstClr val="white"/>
                </a:solidFill>
                <a:latin typeface="Calibri" panose="020F0502020204030204"/>
                <a:cs typeface="Arial Narrow"/>
              </a:rPr>
              <a:t>BRCA2</a:t>
            </a:r>
            <a:r>
              <a:rPr lang="pt-BR" sz="1200">
                <a:solidFill>
                  <a:prstClr val="white"/>
                </a:solidFill>
                <a:latin typeface="Calibri" panose="020F0502020204030204"/>
                <a:cs typeface="Arial Narrow"/>
              </a:rPr>
              <a:t> or </a:t>
            </a:r>
            <a:r>
              <a:rPr lang="pt-BR" sz="1200" i="1">
                <a:solidFill>
                  <a:prstClr val="white"/>
                </a:solidFill>
                <a:latin typeface="Calibri" panose="020F0502020204030204"/>
                <a:cs typeface="Arial Narrow"/>
              </a:rPr>
              <a:t>ATM</a:t>
            </a:r>
          </a:p>
          <a:p>
            <a:pPr defTabSz="685800">
              <a:defRPr/>
            </a:pPr>
            <a:r>
              <a:rPr lang="pt-BR" sz="1200">
                <a:solidFill>
                  <a:prstClr val="white"/>
                </a:solidFill>
                <a:latin typeface="Calibri" panose="020F0502020204030204"/>
                <a:cs typeface="Arial Narrow"/>
              </a:rPr>
              <a:t>N=245</a:t>
            </a:r>
            <a:endParaRPr lang="en-GB" sz="1200" b="1" kern="0">
              <a:solidFill>
                <a:prstClr val="white"/>
              </a:solidFill>
              <a:latin typeface="Calibri" panose="020F0502020204030204"/>
              <a:cs typeface="Arial" panose="020B0604020202020204" pitchFamily="34" charset="0"/>
            </a:endParaRPr>
          </a:p>
        </p:txBody>
      </p:sp>
      <p:sp>
        <p:nvSpPr>
          <p:cNvPr id="96" name="Rectangle 95">
            <a:extLst>
              <a:ext uri="{FF2B5EF4-FFF2-40B4-BE49-F238E27FC236}">
                <a16:creationId xmlns:a16="http://schemas.microsoft.com/office/drawing/2014/main" id="{E3B126F1-212A-DB73-BB52-D0DF307263D3}"/>
              </a:ext>
            </a:extLst>
          </p:cNvPr>
          <p:cNvSpPr/>
          <p:nvPr/>
        </p:nvSpPr>
        <p:spPr>
          <a:xfrm>
            <a:off x="2438807" y="2855150"/>
            <a:ext cx="1548000" cy="648000"/>
          </a:xfrm>
          <a:prstGeom prst="rect">
            <a:avLst/>
          </a:prstGeom>
          <a:solidFill>
            <a:schemeClr val="tx1">
              <a:lumMod val="50000"/>
              <a:lumOff val="50000"/>
            </a:schemeClr>
          </a:solidFill>
          <a:ln w="6350" cap="flat" cmpd="sng" algn="ctr">
            <a:noFill/>
            <a:prstDash val="solid"/>
            <a:miter lim="800000"/>
          </a:ln>
          <a:effectLst/>
        </p:spPr>
        <p:txBody>
          <a:bodyPr rtlCol="0" anchor="ctr"/>
          <a:lstStyle/>
          <a:p>
            <a:pPr defTabSz="457142">
              <a:defRPr/>
            </a:pPr>
            <a:r>
              <a:rPr lang="en-GB" sz="1200" kern="0">
                <a:solidFill>
                  <a:prstClr val="white"/>
                </a:solidFill>
                <a:latin typeface="Calibri" panose="020F0502020204030204"/>
                <a:cs typeface="Arial" panose="020B0604020202020204" pitchFamily="34" charset="0"/>
              </a:rPr>
              <a:t>Cohort B: </a:t>
            </a:r>
          </a:p>
          <a:p>
            <a:pPr defTabSz="457142">
              <a:defRPr/>
            </a:pPr>
            <a:r>
              <a:rPr lang="en-GB" sz="1200" kern="0">
                <a:solidFill>
                  <a:prstClr val="white"/>
                </a:solidFill>
                <a:latin typeface="Calibri" panose="020F0502020204030204"/>
                <a:cs typeface="Arial" panose="020B0604020202020204" pitchFamily="34" charset="0"/>
              </a:rPr>
              <a:t>Other HRR alterations</a:t>
            </a:r>
          </a:p>
          <a:p>
            <a:pPr defTabSz="457142">
              <a:defRPr/>
            </a:pPr>
            <a:r>
              <a:rPr lang="en-GB" sz="1200" kern="0">
                <a:solidFill>
                  <a:prstClr val="white"/>
                </a:solidFill>
                <a:latin typeface="Calibri" panose="020F0502020204030204"/>
                <a:cs typeface="Arial" panose="020B0604020202020204" pitchFamily="34" charset="0"/>
              </a:rPr>
              <a:t>N=142</a:t>
            </a:r>
          </a:p>
        </p:txBody>
      </p:sp>
      <p:sp>
        <p:nvSpPr>
          <p:cNvPr id="97" name="TextBox 96">
            <a:extLst>
              <a:ext uri="{FF2B5EF4-FFF2-40B4-BE49-F238E27FC236}">
                <a16:creationId xmlns:a16="http://schemas.microsoft.com/office/drawing/2014/main" id="{489B5351-AEBF-653D-AE08-E922D8DC8F38}"/>
              </a:ext>
            </a:extLst>
          </p:cNvPr>
          <p:cNvSpPr txBox="1"/>
          <p:nvPr/>
        </p:nvSpPr>
        <p:spPr>
          <a:xfrm>
            <a:off x="2419150" y="1776212"/>
            <a:ext cx="1433714" cy="461665"/>
          </a:xfrm>
          <a:prstGeom prst="rect">
            <a:avLst/>
          </a:prstGeom>
          <a:noFill/>
        </p:spPr>
        <p:txBody>
          <a:bodyPr wrap="square" rtlCol="0">
            <a:spAutoFit/>
          </a:bodyPr>
          <a:lstStyle/>
          <a:p>
            <a:pPr algn="ctr" defTabSz="457142">
              <a:defRPr/>
            </a:pPr>
            <a:r>
              <a:rPr lang="en-GB" sz="1200" b="1">
                <a:solidFill>
                  <a:srgbClr val="000000"/>
                </a:solidFill>
                <a:latin typeface="Calibri" panose="020F0502020204030204"/>
                <a:cs typeface="Arial" panose="020B0604020202020204" pitchFamily="34" charset="0"/>
              </a:rPr>
              <a:t>2:1 randomization</a:t>
            </a:r>
          </a:p>
          <a:p>
            <a:pPr algn="ctr" defTabSz="457142">
              <a:defRPr/>
            </a:pPr>
            <a:r>
              <a:rPr lang="en-GB" sz="1200" b="1">
                <a:solidFill>
                  <a:srgbClr val="000000"/>
                </a:solidFill>
                <a:latin typeface="Calibri" panose="020F0502020204030204"/>
                <a:cs typeface="Arial" panose="020B0604020202020204" pitchFamily="34" charset="0"/>
              </a:rPr>
              <a:t>Open-label</a:t>
            </a:r>
          </a:p>
        </p:txBody>
      </p:sp>
      <p:sp>
        <p:nvSpPr>
          <p:cNvPr id="98" name="Rectangle 97">
            <a:extLst>
              <a:ext uri="{FF2B5EF4-FFF2-40B4-BE49-F238E27FC236}">
                <a16:creationId xmlns:a16="http://schemas.microsoft.com/office/drawing/2014/main" id="{1A904EC5-1EE7-76D4-53B6-3EB4356740AC}"/>
              </a:ext>
            </a:extLst>
          </p:cNvPr>
          <p:cNvSpPr/>
          <p:nvPr/>
        </p:nvSpPr>
        <p:spPr>
          <a:xfrm>
            <a:off x="506814" y="870436"/>
            <a:ext cx="1494676" cy="2382673"/>
          </a:xfrm>
          <a:prstGeom prst="rect">
            <a:avLst/>
          </a:prstGeom>
          <a:solidFill>
            <a:schemeClr val="accent1"/>
          </a:solidFill>
          <a:ln w="6350" cap="flat" cmpd="sng" algn="ctr">
            <a:solidFill>
              <a:srgbClr val="621C38"/>
            </a:solidFill>
            <a:prstDash val="solid"/>
            <a:miter lim="800000"/>
          </a:ln>
          <a:effectLst/>
        </p:spPr>
        <p:txBody>
          <a:bodyPr rtlCol="0" anchor="ctr"/>
          <a:lstStyle/>
          <a:p>
            <a:pPr defTabSz="457166">
              <a:defRPr/>
            </a:pPr>
            <a:r>
              <a:rPr lang="en-GB" sz="1200" b="1" kern="0">
                <a:solidFill>
                  <a:srgbClr val="FFFFFF"/>
                </a:solidFill>
                <a:latin typeface="Calibri" panose="020F0502020204030204"/>
                <a:cs typeface="Arial" panose="020B0604020202020204" pitchFamily="34" charset="0"/>
              </a:rPr>
              <a:t>Key eligibility criteria</a:t>
            </a:r>
          </a:p>
          <a:p>
            <a:pPr marL="92073" indent="-92073" defTabSz="457166">
              <a:buFont typeface="Arial" panose="020B0604020202020204" pitchFamily="34" charset="0"/>
              <a:buChar char="•"/>
              <a:tabLst>
                <a:tab pos="92073" algn="l"/>
              </a:tabLst>
              <a:defRPr/>
            </a:pPr>
            <a:r>
              <a:rPr lang="en-GB" sz="1200" kern="0">
                <a:solidFill>
                  <a:srgbClr val="FFFFFF"/>
                </a:solidFill>
                <a:latin typeface="Calibri" panose="020F0502020204030204"/>
                <a:cs typeface="Arial" panose="020B0604020202020204" pitchFamily="34" charset="0"/>
              </a:rPr>
              <a:t>mCRPC</a:t>
            </a:r>
          </a:p>
          <a:p>
            <a:pPr marL="92073" indent="-92073" defTabSz="457166">
              <a:spcBef>
                <a:spcPts val="600"/>
              </a:spcBef>
              <a:buFont typeface="Arial" panose="020B0604020202020204" pitchFamily="34" charset="0"/>
              <a:buChar char="•"/>
              <a:tabLst>
                <a:tab pos="92073" algn="l"/>
              </a:tabLst>
              <a:defRPr/>
            </a:pPr>
            <a:r>
              <a:rPr lang="en-GB" sz="1200" kern="0">
                <a:solidFill>
                  <a:srgbClr val="FFFFFF"/>
                </a:solidFill>
                <a:latin typeface="Calibri" panose="020F0502020204030204"/>
                <a:cs typeface="Arial" panose="020B0604020202020204" pitchFamily="34" charset="0"/>
              </a:rPr>
              <a:t>Disease progression on prior NHA, eg enzalutamide and/ or abiraterone treatment</a:t>
            </a:r>
          </a:p>
          <a:p>
            <a:pPr marL="92073" indent="-92073" defTabSz="457166">
              <a:spcBef>
                <a:spcPts val="600"/>
              </a:spcBef>
              <a:buFont typeface="Arial" panose="020B0604020202020204" pitchFamily="34" charset="0"/>
              <a:buChar char="•"/>
              <a:tabLst>
                <a:tab pos="92073" algn="l"/>
              </a:tabLst>
              <a:defRPr/>
            </a:pPr>
            <a:r>
              <a:rPr lang="en-GB" sz="1200" kern="0">
                <a:solidFill>
                  <a:srgbClr val="FFFFFF"/>
                </a:solidFill>
                <a:latin typeface="Calibri" panose="020F0502020204030204"/>
                <a:cs typeface="Arial" panose="020B0604020202020204" pitchFamily="34" charset="0"/>
              </a:rPr>
              <a:t>Alterations in ≥1 of any qualifying gene with a direct or indirect role in HRR*</a:t>
            </a:r>
          </a:p>
        </p:txBody>
      </p:sp>
      <p:sp>
        <p:nvSpPr>
          <p:cNvPr id="99" name="TextBox 98">
            <a:extLst>
              <a:ext uri="{FF2B5EF4-FFF2-40B4-BE49-F238E27FC236}">
                <a16:creationId xmlns:a16="http://schemas.microsoft.com/office/drawing/2014/main" id="{F6059E7C-F9F0-231D-6D0F-3F380403C8DF}"/>
              </a:ext>
            </a:extLst>
          </p:cNvPr>
          <p:cNvSpPr txBox="1"/>
          <p:nvPr/>
        </p:nvSpPr>
        <p:spPr>
          <a:xfrm>
            <a:off x="4194144" y="612288"/>
            <a:ext cx="1529960" cy="461665"/>
          </a:xfrm>
          <a:prstGeom prst="rect">
            <a:avLst/>
          </a:prstGeom>
          <a:solidFill>
            <a:schemeClr val="accent2"/>
          </a:solidFill>
        </p:spPr>
        <p:txBody>
          <a:bodyPr wrap="square" rtlCol="0">
            <a:spAutoFit/>
          </a:bodyPr>
          <a:lstStyle/>
          <a:p>
            <a:pPr algn="ctr" defTabSz="457189">
              <a:defRPr/>
            </a:pPr>
            <a:r>
              <a:rPr lang="en-GB" sz="1200" b="1" err="1">
                <a:solidFill>
                  <a:prstClr val="white"/>
                </a:solidFill>
                <a:latin typeface="Calibri" panose="020F0502020204030204"/>
                <a:cs typeface="Arial Narrow"/>
              </a:rPr>
              <a:t>Olaparib</a:t>
            </a:r>
            <a:r>
              <a:rPr lang="en-GB" sz="1200" b="1">
                <a:solidFill>
                  <a:prstClr val="white"/>
                </a:solidFill>
                <a:latin typeface="Calibri" panose="020F0502020204030204"/>
                <a:cs typeface="Arial Narrow"/>
              </a:rPr>
              <a:t> 300 mg bid</a:t>
            </a:r>
          </a:p>
          <a:p>
            <a:pPr algn="ctr" defTabSz="457189">
              <a:defRPr/>
            </a:pPr>
            <a:r>
              <a:rPr lang="en-GB" sz="1200" b="1">
                <a:solidFill>
                  <a:prstClr val="white"/>
                </a:solidFill>
                <a:latin typeface="Calibri" panose="020F0502020204030204"/>
                <a:cs typeface="Arial Narrow"/>
              </a:rPr>
              <a:t>n = 162</a:t>
            </a:r>
          </a:p>
        </p:txBody>
      </p:sp>
      <p:sp>
        <p:nvSpPr>
          <p:cNvPr id="100" name="TextBox 99">
            <a:extLst>
              <a:ext uri="{FF2B5EF4-FFF2-40B4-BE49-F238E27FC236}">
                <a16:creationId xmlns:a16="http://schemas.microsoft.com/office/drawing/2014/main" id="{6783DFAB-F923-5978-3891-A06B1E605569}"/>
              </a:ext>
            </a:extLst>
          </p:cNvPr>
          <p:cNvSpPr txBox="1"/>
          <p:nvPr/>
        </p:nvSpPr>
        <p:spPr>
          <a:xfrm>
            <a:off x="4194144" y="2634356"/>
            <a:ext cx="1529960" cy="461665"/>
          </a:xfrm>
          <a:prstGeom prst="rect">
            <a:avLst/>
          </a:prstGeom>
          <a:solidFill>
            <a:schemeClr val="accent2"/>
          </a:solidFill>
        </p:spPr>
        <p:txBody>
          <a:bodyPr wrap="square" rtlCol="0">
            <a:spAutoFit/>
          </a:bodyPr>
          <a:lstStyle/>
          <a:p>
            <a:pPr algn="ctr" defTabSz="685800">
              <a:defRPr/>
            </a:pPr>
            <a:r>
              <a:rPr lang="en-GB" sz="1200" b="1" err="1">
                <a:solidFill>
                  <a:prstClr val="white"/>
                </a:solidFill>
                <a:latin typeface="Calibri" panose="020F0502020204030204"/>
                <a:cs typeface="Arial Narrow"/>
              </a:rPr>
              <a:t>Olaparib</a:t>
            </a:r>
            <a:r>
              <a:rPr lang="en-GB" sz="1200" b="1">
                <a:solidFill>
                  <a:prstClr val="white"/>
                </a:solidFill>
                <a:latin typeface="Calibri" panose="020F0502020204030204"/>
                <a:cs typeface="Arial Narrow"/>
              </a:rPr>
              <a:t> 300 mg bid </a:t>
            </a:r>
          </a:p>
          <a:p>
            <a:pPr algn="ctr" defTabSz="685800">
              <a:defRPr/>
            </a:pPr>
            <a:r>
              <a:rPr lang="en-GB" sz="1200" b="1">
                <a:solidFill>
                  <a:prstClr val="white"/>
                </a:solidFill>
                <a:latin typeface="Calibri" panose="020F0502020204030204"/>
                <a:cs typeface="Arial Narrow"/>
              </a:rPr>
              <a:t>n = 94</a:t>
            </a:r>
          </a:p>
        </p:txBody>
      </p:sp>
      <p:sp>
        <p:nvSpPr>
          <p:cNvPr id="101" name="TextBox 100">
            <a:extLst>
              <a:ext uri="{FF2B5EF4-FFF2-40B4-BE49-F238E27FC236}">
                <a16:creationId xmlns:a16="http://schemas.microsoft.com/office/drawing/2014/main" id="{9F42B5E4-EFAF-5998-5482-82BFA2C01C93}"/>
              </a:ext>
            </a:extLst>
          </p:cNvPr>
          <p:cNvSpPr txBox="1"/>
          <p:nvPr/>
        </p:nvSpPr>
        <p:spPr>
          <a:xfrm>
            <a:off x="4194144" y="3298610"/>
            <a:ext cx="1529960" cy="646331"/>
          </a:xfrm>
          <a:prstGeom prst="rect">
            <a:avLst/>
          </a:prstGeom>
          <a:solidFill>
            <a:srgbClr val="92D050"/>
          </a:solidFill>
        </p:spPr>
        <p:txBody>
          <a:bodyPr wrap="square" rtlCol="0">
            <a:spAutoFit/>
          </a:bodyPr>
          <a:lstStyle/>
          <a:p>
            <a:pPr algn="ctr" defTabSz="685800">
              <a:defRPr/>
            </a:pPr>
            <a:r>
              <a:rPr lang="en-GB" sz="1200" b="1">
                <a:solidFill>
                  <a:prstClr val="white"/>
                </a:solidFill>
                <a:latin typeface="Calibri" panose="020F0502020204030204"/>
                <a:cs typeface="Arial Narrow"/>
              </a:rPr>
              <a:t>Physician's choice of </a:t>
            </a:r>
            <a:r>
              <a:rPr lang="en-GB" sz="1200" b="1" err="1">
                <a:solidFill>
                  <a:prstClr val="white"/>
                </a:solidFill>
                <a:latin typeface="Calibri" panose="020F0502020204030204"/>
                <a:cs typeface="Arial Narrow"/>
              </a:rPr>
              <a:t>enza</a:t>
            </a:r>
            <a:r>
              <a:rPr lang="en-GB" sz="1200" b="1">
                <a:solidFill>
                  <a:prstClr val="white"/>
                </a:solidFill>
                <a:latin typeface="Calibri" panose="020F0502020204030204"/>
                <a:cs typeface="Arial Narrow"/>
              </a:rPr>
              <a:t> or </a:t>
            </a:r>
            <a:r>
              <a:rPr lang="en-GB" sz="1200" b="1" err="1">
                <a:solidFill>
                  <a:prstClr val="white"/>
                </a:solidFill>
                <a:latin typeface="Calibri" panose="020F0502020204030204"/>
                <a:cs typeface="Arial Narrow"/>
              </a:rPr>
              <a:t>abi</a:t>
            </a:r>
            <a:r>
              <a:rPr lang="en-GB" sz="1200" b="1" baseline="30000">
                <a:solidFill>
                  <a:prstClr val="white"/>
                </a:solidFill>
                <a:latin typeface="Calibri" panose="020F0502020204030204"/>
                <a:cs typeface="Arial Narrow"/>
              </a:rPr>
              <a:t>†</a:t>
            </a:r>
            <a:r>
              <a:rPr lang="en-GB" sz="1200" b="1">
                <a:solidFill>
                  <a:prstClr val="white"/>
                </a:solidFill>
                <a:latin typeface="Calibri" panose="020F0502020204030204"/>
                <a:cs typeface="Arial Narrow"/>
              </a:rPr>
              <a:t> </a:t>
            </a:r>
          </a:p>
          <a:p>
            <a:pPr algn="ctr" defTabSz="685800">
              <a:defRPr/>
            </a:pPr>
            <a:r>
              <a:rPr lang="en-GB" sz="1200" b="1">
                <a:solidFill>
                  <a:prstClr val="white"/>
                </a:solidFill>
                <a:latin typeface="Calibri" panose="020F0502020204030204"/>
                <a:cs typeface="Arial Narrow"/>
              </a:rPr>
              <a:t>n = 48</a:t>
            </a:r>
          </a:p>
        </p:txBody>
      </p:sp>
      <p:sp>
        <p:nvSpPr>
          <p:cNvPr id="102" name="TextBox 101">
            <a:extLst>
              <a:ext uri="{FF2B5EF4-FFF2-40B4-BE49-F238E27FC236}">
                <a16:creationId xmlns:a16="http://schemas.microsoft.com/office/drawing/2014/main" id="{2594F45C-DF45-208C-5C25-83D2847487FE}"/>
              </a:ext>
            </a:extLst>
          </p:cNvPr>
          <p:cNvSpPr txBox="1"/>
          <p:nvPr/>
        </p:nvSpPr>
        <p:spPr>
          <a:xfrm>
            <a:off x="4194144" y="1201986"/>
            <a:ext cx="1529960" cy="646331"/>
          </a:xfrm>
          <a:prstGeom prst="rect">
            <a:avLst/>
          </a:prstGeom>
          <a:solidFill>
            <a:srgbClr val="92D050"/>
          </a:solidFill>
        </p:spPr>
        <p:txBody>
          <a:bodyPr wrap="square" rtlCol="0">
            <a:spAutoFit/>
          </a:bodyPr>
          <a:lstStyle/>
          <a:p>
            <a:pPr algn="ctr" defTabSz="685800">
              <a:defRPr/>
            </a:pPr>
            <a:r>
              <a:rPr lang="en-GB" sz="1200" b="1">
                <a:solidFill>
                  <a:prstClr val="white"/>
                </a:solidFill>
                <a:latin typeface="Calibri" panose="020F0502020204030204"/>
                <a:cs typeface="Arial Narrow"/>
              </a:rPr>
              <a:t>Physician's choice of </a:t>
            </a:r>
            <a:r>
              <a:rPr lang="en-GB" sz="1200" b="1" err="1">
                <a:solidFill>
                  <a:prstClr val="white"/>
                </a:solidFill>
                <a:latin typeface="Calibri" panose="020F0502020204030204"/>
                <a:cs typeface="Arial Narrow"/>
              </a:rPr>
              <a:t>enza</a:t>
            </a:r>
            <a:r>
              <a:rPr lang="en-GB" sz="1200" b="1">
                <a:solidFill>
                  <a:prstClr val="white"/>
                </a:solidFill>
                <a:latin typeface="Calibri" panose="020F0502020204030204"/>
                <a:cs typeface="Arial Narrow"/>
              </a:rPr>
              <a:t> or </a:t>
            </a:r>
            <a:r>
              <a:rPr lang="en-GB" sz="1200" b="1" err="1">
                <a:solidFill>
                  <a:prstClr val="white"/>
                </a:solidFill>
                <a:latin typeface="Calibri" panose="020F0502020204030204"/>
                <a:cs typeface="Arial Narrow"/>
              </a:rPr>
              <a:t>abi</a:t>
            </a:r>
            <a:r>
              <a:rPr lang="en-GB" sz="1200" b="1" baseline="30000">
                <a:solidFill>
                  <a:prstClr val="white"/>
                </a:solidFill>
                <a:latin typeface="Calibri" panose="020F0502020204030204"/>
                <a:cs typeface="Arial Narrow"/>
              </a:rPr>
              <a:t>† </a:t>
            </a:r>
          </a:p>
          <a:p>
            <a:pPr algn="ctr" defTabSz="685800">
              <a:defRPr/>
            </a:pPr>
            <a:r>
              <a:rPr lang="en-GB" sz="1200" b="1">
                <a:solidFill>
                  <a:prstClr val="white"/>
                </a:solidFill>
                <a:latin typeface="Calibri" panose="020F0502020204030204"/>
                <a:cs typeface="Arial Narrow"/>
              </a:rPr>
              <a:t>n = 83</a:t>
            </a:r>
          </a:p>
        </p:txBody>
      </p:sp>
      <p:cxnSp>
        <p:nvCxnSpPr>
          <p:cNvPr id="103" name="Straight Arrow Connector 102">
            <a:extLst>
              <a:ext uri="{FF2B5EF4-FFF2-40B4-BE49-F238E27FC236}">
                <a16:creationId xmlns:a16="http://schemas.microsoft.com/office/drawing/2014/main" id="{323C77D7-BB82-3BEB-3AD5-CFD7D2DFB274}"/>
              </a:ext>
            </a:extLst>
          </p:cNvPr>
          <p:cNvCxnSpPr>
            <a:cxnSpLocks/>
          </p:cNvCxnSpPr>
          <p:nvPr/>
        </p:nvCxnSpPr>
        <p:spPr>
          <a:xfrm>
            <a:off x="3995828" y="974793"/>
            <a:ext cx="177630" cy="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04" name="Straight Arrow Connector 103">
            <a:extLst>
              <a:ext uri="{FF2B5EF4-FFF2-40B4-BE49-F238E27FC236}">
                <a16:creationId xmlns:a16="http://schemas.microsoft.com/office/drawing/2014/main" id="{6675AC04-1FCE-31FC-D7D3-410E95DFE328}"/>
              </a:ext>
            </a:extLst>
          </p:cNvPr>
          <p:cNvCxnSpPr>
            <a:cxnSpLocks/>
          </p:cNvCxnSpPr>
          <p:nvPr/>
        </p:nvCxnSpPr>
        <p:spPr>
          <a:xfrm>
            <a:off x="3995828" y="2956803"/>
            <a:ext cx="177630" cy="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05" name="Straight Arrow Connector 104">
            <a:extLst>
              <a:ext uri="{FF2B5EF4-FFF2-40B4-BE49-F238E27FC236}">
                <a16:creationId xmlns:a16="http://schemas.microsoft.com/office/drawing/2014/main" id="{7886B163-EC17-E263-8DAD-5E9EED7BF005}"/>
              </a:ext>
            </a:extLst>
          </p:cNvPr>
          <p:cNvCxnSpPr>
            <a:cxnSpLocks/>
          </p:cNvCxnSpPr>
          <p:nvPr/>
        </p:nvCxnSpPr>
        <p:spPr>
          <a:xfrm>
            <a:off x="3995828" y="3362480"/>
            <a:ext cx="177630" cy="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06" name="Straight Arrow Connector 105">
            <a:extLst>
              <a:ext uri="{FF2B5EF4-FFF2-40B4-BE49-F238E27FC236}">
                <a16:creationId xmlns:a16="http://schemas.microsoft.com/office/drawing/2014/main" id="{30CA54A7-13EE-BECA-589C-1CD4912D9D18}"/>
              </a:ext>
            </a:extLst>
          </p:cNvPr>
          <p:cNvCxnSpPr>
            <a:cxnSpLocks/>
          </p:cNvCxnSpPr>
          <p:nvPr/>
        </p:nvCxnSpPr>
        <p:spPr>
          <a:xfrm>
            <a:off x="3995828" y="1322211"/>
            <a:ext cx="177630" cy="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07" name="TextBox 106">
            <a:extLst>
              <a:ext uri="{FF2B5EF4-FFF2-40B4-BE49-F238E27FC236}">
                <a16:creationId xmlns:a16="http://schemas.microsoft.com/office/drawing/2014/main" id="{94AE91EA-0FA2-1A06-EEA4-D5BC722D73FD}"/>
              </a:ext>
            </a:extLst>
          </p:cNvPr>
          <p:cNvSpPr txBox="1"/>
          <p:nvPr/>
        </p:nvSpPr>
        <p:spPr>
          <a:xfrm>
            <a:off x="4060555" y="1823745"/>
            <a:ext cx="2028960" cy="830997"/>
          </a:xfrm>
          <a:prstGeom prst="rect">
            <a:avLst/>
          </a:prstGeom>
          <a:noFill/>
        </p:spPr>
        <p:txBody>
          <a:bodyPr wrap="square" rtlCol="0">
            <a:spAutoFit/>
          </a:bodyPr>
          <a:lstStyle/>
          <a:p>
            <a:pPr defTabSz="685749">
              <a:defRPr/>
            </a:pPr>
            <a:r>
              <a:rPr lang="en-US" sz="1200">
                <a:solidFill>
                  <a:srgbClr val="000000"/>
                </a:solidFill>
                <a:latin typeface="Calibri" panose="020F0502020204030204"/>
              </a:rPr>
              <a:t>Upon</a:t>
            </a:r>
            <a:r>
              <a:rPr lang="en-US" sz="1200" b="1">
                <a:solidFill>
                  <a:srgbClr val="000000"/>
                </a:solidFill>
                <a:latin typeface="Calibri" panose="020F0502020204030204"/>
              </a:rPr>
              <a:t> </a:t>
            </a:r>
            <a:r>
              <a:rPr lang="en-US" sz="1200">
                <a:solidFill>
                  <a:srgbClr val="000000"/>
                </a:solidFill>
                <a:latin typeface="Calibri" panose="020F0502020204030204"/>
              </a:rPr>
              <a:t>BICR progression, Physician's choice patients were eligible for crossover to olaparib</a:t>
            </a:r>
          </a:p>
        </p:txBody>
      </p:sp>
      <p:grpSp>
        <p:nvGrpSpPr>
          <p:cNvPr id="108" name="Group 107">
            <a:extLst>
              <a:ext uri="{FF2B5EF4-FFF2-40B4-BE49-F238E27FC236}">
                <a16:creationId xmlns:a16="http://schemas.microsoft.com/office/drawing/2014/main" id="{B856EA7E-6D57-48DD-E3CF-58C33CCCCC8F}"/>
              </a:ext>
            </a:extLst>
          </p:cNvPr>
          <p:cNvGrpSpPr/>
          <p:nvPr/>
        </p:nvGrpSpPr>
        <p:grpSpPr>
          <a:xfrm>
            <a:off x="2001490" y="1180433"/>
            <a:ext cx="437318" cy="2004896"/>
            <a:chOff x="2668653" y="1630848"/>
            <a:chExt cx="583090" cy="2848152"/>
          </a:xfrm>
        </p:grpSpPr>
        <p:cxnSp>
          <p:nvCxnSpPr>
            <p:cNvPr id="109" name="Connector: Elbow 3">
              <a:extLst>
                <a:ext uri="{FF2B5EF4-FFF2-40B4-BE49-F238E27FC236}">
                  <a16:creationId xmlns:a16="http://schemas.microsoft.com/office/drawing/2014/main" id="{11B4CAAE-99A1-47F7-A69F-EA931E0136E9}"/>
                </a:ext>
              </a:extLst>
            </p:cNvPr>
            <p:cNvCxnSpPr>
              <a:cxnSpLocks/>
              <a:stCxn id="98" idx="3"/>
              <a:endCxn id="95" idx="1"/>
            </p:cNvCxnSpPr>
            <p:nvPr/>
          </p:nvCxnSpPr>
          <p:spPr>
            <a:xfrm flipV="1">
              <a:off x="2668653" y="1630848"/>
              <a:ext cx="583090" cy="1260807"/>
            </a:xfrm>
            <a:prstGeom prst="bentConnector3">
              <a:avLst>
                <a:gd name="adj1" fmla="val 50000"/>
              </a:avLst>
            </a:prstGeom>
            <a:ln>
              <a:tailEnd type="triangle"/>
            </a:ln>
          </p:spPr>
          <p:style>
            <a:lnRef idx="2">
              <a:schemeClr val="dk1"/>
            </a:lnRef>
            <a:fillRef idx="0">
              <a:schemeClr val="dk1"/>
            </a:fillRef>
            <a:effectRef idx="1">
              <a:schemeClr val="dk1"/>
            </a:effectRef>
            <a:fontRef idx="minor">
              <a:schemeClr val="tx1"/>
            </a:fontRef>
          </p:style>
        </p:cxnSp>
        <p:cxnSp>
          <p:nvCxnSpPr>
            <p:cNvPr id="110" name="Connector: Elbow 10">
              <a:extLst>
                <a:ext uri="{FF2B5EF4-FFF2-40B4-BE49-F238E27FC236}">
                  <a16:creationId xmlns:a16="http://schemas.microsoft.com/office/drawing/2014/main" id="{25842024-69EC-0576-DF24-031590F6FF09}"/>
                </a:ext>
              </a:extLst>
            </p:cNvPr>
            <p:cNvCxnSpPr>
              <a:cxnSpLocks/>
              <a:stCxn id="98" idx="3"/>
              <a:endCxn id="96" idx="1"/>
            </p:cNvCxnSpPr>
            <p:nvPr/>
          </p:nvCxnSpPr>
          <p:spPr>
            <a:xfrm>
              <a:off x="2668653" y="2891655"/>
              <a:ext cx="583090" cy="1587345"/>
            </a:xfrm>
            <a:prstGeom prst="bentConnector3">
              <a:avLst>
                <a:gd name="adj1" fmla="val 50000"/>
              </a:avLst>
            </a:prstGeom>
            <a:ln>
              <a:tailEnd type="triangle"/>
            </a:ln>
          </p:spPr>
          <p:style>
            <a:lnRef idx="2">
              <a:schemeClr val="dk1"/>
            </a:lnRef>
            <a:fillRef idx="0">
              <a:schemeClr val="dk1"/>
            </a:fillRef>
            <a:effectRef idx="1">
              <a:schemeClr val="dk1"/>
            </a:effectRef>
            <a:fontRef idx="minor">
              <a:schemeClr val="tx1"/>
            </a:fontRef>
          </p:style>
        </p:cxnSp>
      </p:grpSp>
      <p:sp>
        <p:nvSpPr>
          <p:cNvPr id="111" name="Rounded Rectangle 34">
            <a:extLst>
              <a:ext uri="{FF2B5EF4-FFF2-40B4-BE49-F238E27FC236}">
                <a16:creationId xmlns:a16="http://schemas.microsoft.com/office/drawing/2014/main" id="{E311B397-48E0-AFD4-04B0-F18CFCAD3163}"/>
              </a:ext>
            </a:extLst>
          </p:cNvPr>
          <p:cNvSpPr/>
          <p:nvPr/>
        </p:nvSpPr>
        <p:spPr>
          <a:xfrm>
            <a:off x="6395057" y="623296"/>
            <a:ext cx="1809014" cy="472376"/>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en-US" sz="1100" kern="0">
                <a:solidFill>
                  <a:prstClr val="white"/>
                </a:solidFill>
                <a:latin typeface="Arial"/>
              </a:rPr>
              <a:t>Primary endpoint:</a:t>
            </a:r>
          </a:p>
          <a:p>
            <a:pPr algn="ctr" defTabSz="914378">
              <a:defRPr/>
            </a:pPr>
            <a:r>
              <a:rPr lang="en-US" sz="1100" kern="0">
                <a:solidFill>
                  <a:prstClr val="white"/>
                </a:solidFill>
                <a:latin typeface="Arial"/>
              </a:rPr>
              <a:t>rPFS by BICR in Cohort A</a:t>
            </a:r>
          </a:p>
          <a:p>
            <a:pPr algn="ctr" defTabSz="914378">
              <a:defRPr/>
            </a:pPr>
            <a:r>
              <a:rPr lang="en-US" sz="1100" kern="0">
                <a:solidFill>
                  <a:prstClr val="white"/>
                </a:solidFill>
                <a:latin typeface="Arial"/>
              </a:rPr>
              <a:t>(alpha=0.05)</a:t>
            </a:r>
          </a:p>
        </p:txBody>
      </p:sp>
      <p:sp>
        <p:nvSpPr>
          <p:cNvPr id="112" name="Rounded Rectangle 35">
            <a:extLst>
              <a:ext uri="{FF2B5EF4-FFF2-40B4-BE49-F238E27FC236}">
                <a16:creationId xmlns:a16="http://schemas.microsoft.com/office/drawing/2014/main" id="{7516152A-50FA-9E62-C2F9-60238F125A15}"/>
              </a:ext>
            </a:extLst>
          </p:cNvPr>
          <p:cNvSpPr/>
          <p:nvPr/>
        </p:nvSpPr>
        <p:spPr>
          <a:xfrm>
            <a:off x="6282280" y="1216408"/>
            <a:ext cx="2203051" cy="576000"/>
          </a:xfrm>
          <a:prstGeom prst="roundRect">
            <a:avLst/>
          </a:prstGeom>
          <a:solidFill>
            <a:schemeClr val="accent6"/>
          </a:solidFill>
          <a:ln w="19050" cap="flat" cmpd="sng" algn="ctr">
            <a:solidFill>
              <a:schemeClr val="accent6"/>
            </a:solidFill>
            <a:prstDash val="solid"/>
          </a:ln>
          <a:effectLst/>
        </p:spPr>
        <p:txBody>
          <a:bodyPr rtlCol="0" anchor="ctr"/>
          <a:lstStyle/>
          <a:p>
            <a:pPr algn="ctr" defTabSz="914378">
              <a:defRPr/>
            </a:pPr>
            <a:r>
              <a:rPr lang="en-US" sz="1100" kern="0">
                <a:solidFill>
                  <a:prstClr val="white"/>
                </a:solidFill>
                <a:latin typeface="Arial"/>
              </a:rPr>
              <a:t>Confirmed ORR by BICR in Cohort A</a:t>
            </a:r>
          </a:p>
          <a:p>
            <a:pPr algn="ctr" defTabSz="914378">
              <a:defRPr/>
            </a:pPr>
            <a:r>
              <a:rPr lang="en-US" sz="1100" kern="0">
                <a:solidFill>
                  <a:prstClr val="white"/>
                </a:solidFill>
                <a:latin typeface="Arial"/>
              </a:rPr>
              <a:t>(alpha=0.05)</a:t>
            </a:r>
          </a:p>
        </p:txBody>
      </p:sp>
      <p:sp>
        <p:nvSpPr>
          <p:cNvPr id="113" name="Rounded Rectangle 36">
            <a:extLst>
              <a:ext uri="{FF2B5EF4-FFF2-40B4-BE49-F238E27FC236}">
                <a16:creationId xmlns:a16="http://schemas.microsoft.com/office/drawing/2014/main" id="{A4982D10-59CA-50C1-2B30-14CECADA941A}"/>
              </a:ext>
            </a:extLst>
          </p:cNvPr>
          <p:cNvSpPr/>
          <p:nvPr/>
        </p:nvSpPr>
        <p:spPr>
          <a:xfrm>
            <a:off x="6282279" y="1906488"/>
            <a:ext cx="2203051" cy="576000"/>
          </a:xfrm>
          <a:prstGeom prst="roundRect">
            <a:avLst/>
          </a:prstGeom>
          <a:solidFill>
            <a:schemeClr val="accent6"/>
          </a:solidFill>
          <a:ln w="19050" cap="flat" cmpd="sng" algn="ctr">
            <a:solidFill>
              <a:schemeClr val="accent6"/>
            </a:solidFill>
            <a:prstDash val="solid"/>
          </a:ln>
          <a:effectLst/>
        </p:spPr>
        <p:txBody>
          <a:bodyPr rtlCol="0" anchor="ctr"/>
          <a:lstStyle/>
          <a:p>
            <a:pPr algn="ctr" defTabSz="914378">
              <a:defRPr/>
            </a:pPr>
            <a:r>
              <a:rPr lang="en-US" sz="1100" kern="0">
                <a:solidFill>
                  <a:prstClr val="white"/>
                </a:solidFill>
                <a:latin typeface="Arial"/>
              </a:rPr>
              <a:t>rPFS by BICR in Cohorts A+B</a:t>
            </a:r>
          </a:p>
          <a:p>
            <a:pPr algn="ctr" defTabSz="914378">
              <a:defRPr/>
            </a:pPr>
            <a:r>
              <a:rPr lang="en-US" sz="1100" kern="0">
                <a:solidFill>
                  <a:prstClr val="white"/>
                </a:solidFill>
                <a:latin typeface="Arial"/>
              </a:rPr>
              <a:t>(alpha=0.05)</a:t>
            </a:r>
          </a:p>
        </p:txBody>
      </p:sp>
      <p:sp>
        <p:nvSpPr>
          <p:cNvPr id="114" name="Rounded Rectangle 37">
            <a:extLst>
              <a:ext uri="{FF2B5EF4-FFF2-40B4-BE49-F238E27FC236}">
                <a16:creationId xmlns:a16="http://schemas.microsoft.com/office/drawing/2014/main" id="{04AF6655-4426-02B8-2C61-E7D5E79416C5}"/>
              </a:ext>
            </a:extLst>
          </p:cNvPr>
          <p:cNvSpPr/>
          <p:nvPr/>
        </p:nvSpPr>
        <p:spPr>
          <a:xfrm>
            <a:off x="6282279" y="2596567"/>
            <a:ext cx="2203051" cy="576000"/>
          </a:xfrm>
          <a:prstGeom prst="roundRect">
            <a:avLst/>
          </a:prstGeom>
          <a:solidFill>
            <a:schemeClr val="accent6"/>
          </a:solidFill>
          <a:ln w="19050" cap="flat" cmpd="sng" algn="ctr">
            <a:solidFill>
              <a:schemeClr val="accent6"/>
            </a:solidFill>
            <a:prstDash val="solid"/>
          </a:ln>
          <a:effectLst/>
        </p:spPr>
        <p:txBody>
          <a:bodyPr rtlCol="0" anchor="ctr"/>
          <a:lstStyle/>
          <a:p>
            <a:pPr algn="ctr" defTabSz="914378">
              <a:defRPr/>
            </a:pPr>
            <a:r>
              <a:rPr lang="en-US" sz="1100" kern="0">
                <a:solidFill>
                  <a:prstClr val="white"/>
                </a:solidFill>
                <a:latin typeface="Arial"/>
              </a:rPr>
              <a:t>Time to pain progression </a:t>
            </a:r>
          </a:p>
          <a:p>
            <a:pPr algn="ctr" defTabSz="914378">
              <a:defRPr/>
            </a:pPr>
            <a:r>
              <a:rPr lang="en-US" sz="1100" kern="0">
                <a:solidFill>
                  <a:prstClr val="white"/>
                </a:solidFill>
                <a:latin typeface="Arial"/>
              </a:rPr>
              <a:t>in Cohort A</a:t>
            </a:r>
          </a:p>
          <a:p>
            <a:pPr algn="ctr" defTabSz="914378">
              <a:defRPr/>
            </a:pPr>
            <a:r>
              <a:rPr lang="en-US" sz="1100" kern="0">
                <a:solidFill>
                  <a:prstClr val="white"/>
                </a:solidFill>
                <a:latin typeface="Arial"/>
              </a:rPr>
              <a:t>(alpha=0.05)</a:t>
            </a:r>
          </a:p>
        </p:txBody>
      </p:sp>
      <p:sp>
        <p:nvSpPr>
          <p:cNvPr id="115" name="Down Arrow 63">
            <a:extLst>
              <a:ext uri="{FF2B5EF4-FFF2-40B4-BE49-F238E27FC236}">
                <a16:creationId xmlns:a16="http://schemas.microsoft.com/office/drawing/2014/main" id="{978C6659-B0D8-C9FC-F853-E9CBD794F8A6}"/>
              </a:ext>
            </a:extLst>
          </p:cNvPr>
          <p:cNvSpPr/>
          <p:nvPr/>
        </p:nvSpPr>
        <p:spPr>
          <a:xfrm>
            <a:off x="7170594" y="1112785"/>
            <a:ext cx="460762" cy="137540"/>
          </a:xfrm>
          <a:prstGeom prst="downArrow">
            <a:avLst/>
          </a:prstGeom>
          <a:solidFill>
            <a:srgbClr val="3F4444"/>
          </a:solidFill>
          <a:ln w="9525" cap="flat" cmpd="sng" algn="ctr">
            <a:noFill/>
            <a:prstDash val="solid"/>
          </a:ln>
          <a:effectLst/>
        </p:spPr>
        <p:txBody>
          <a:bodyPr rtlCol="0" anchor="ctr"/>
          <a:lstStyle/>
          <a:p>
            <a:pPr algn="ctr" defTabSz="914378">
              <a:defRPr/>
            </a:pPr>
            <a:endParaRPr lang="en-US" sz="1100" kern="0">
              <a:solidFill>
                <a:srgbClr val="FFFFFF"/>
              </a:solidFill>
              <a:latin typeface="Arial"/>
            </a:endParaRPr>
          </a:p>
        </p:txBody>
      </p:sp>
      <p:sp>
        <p:nvSpPr>
          <p:cNvPr id="116" name="Down Arrow 64">
            <a:extLst>
              <a:ext uri="{FF2B5EF4-FFF2-40B4-BE49-F238E27FC236}">
                <a16:creationId xmlns:a16="http://schemas.microsoft.com/office/drawing/2014/main" id="{0DA90FAB-C0DE-1336-34A9-E58623AC3645}"/>
              </a:ext>
            </a:extLst>
          </p:cNvPr>
          <p:cNvSpPr/>
          <p:nvPr/>
        </p:nvSpPr>
        <p:spPr>
          <a:xfrm>
            <a:off x="7153422" y="1785922"/>
            <a:ext cx="460762" cy="137540"/>
          </a:xfrm>
          <a:prstGeom prst="downArrow">
            <a:avLst/>
          </a:prstGeom>
          <a:solidFill>
            <a:srgbClr val="3F4444"/>
          </a:solidFill>
          <a:ln w="9525" cap="flat" cmpd="sng" algn="ctr">
            <a:noFill/>
            <a:prstDash val="solid"/>
          </a:ln>
          <a:effectLst/>
        </p:spPr>
        <p:txBody>
          <a:bodyPr rtlCol="0" anchor="ctr"/>
          <a:lstStyle/>
          <a:p>
            <a:pPr algn="ctr" defTabSz="914378">
              <a:defRPr/>
            </a:pPr>
            <a:endParaRPr lang="en-US" sz="1100" kern="0">
              <a:solidFill>
                <a:srgbClr val="FFFFFF"/>
              </a:solidFill>
              <a:latin typeface="Arial"/>
            </a:endParaRPr>
          </a:p>
        </p:txBody>
      </p:sp>
      <p:sp>
        <p:nvSpPr>
          <p:cNvPr id="117" name="Down Arrow 68">
            <a:extLst>
              <a:ext uri="{FF2B5EF4-FFF2-40B4-BE49-F238E27FC236}">
                <a16:creationId xmlns:a16="http://schemas.microsoft.com/office/drawing/2014/main" id="{C4C4A35E-2082-3B06-CD41-B7402E3355B0}"/>
              </a:ext>
            </a:extLst>
          </p:cNvPr>
          <p:cNvSpPr/>
          <p:nvPr/>
        </p:nvSpPr>
        <p:spPr>
          <a:xfrm>
            <a:off x="7153422" y="2473372"/>
            <a:ext cx="460762" cy="137540"/>
          </a:xfrm>
          <a:prstGeom prst="downArrow">
            <a:avLst/>
          </a:prstGeom>
          <a:solidFill>
            <a:srgbClr val="3F4444"/>
          </a:solidFill>
          <a:ln w="9525" cap="flat" cmpd="sng" algn="ctr">
            <a:noFill/>
            <a:prstDash val="solid"/>
          </a:ln>
          <a:effectLst/>
        </p:spPr>
        <p:txBody>
          <a:bodyPr rtlCol="0" anchor="ctr"/>
          <a:lstStyle/>
          <a:p>
            <a:pPr algn="ctr" defTabSz="914378">
              <a:defRPr/>
            </a:pPr>
            <a:endParaRPr lang="en-US" sz="1100" kern="0">
              <a:solidFill>
                <a:srgbClr val="FFFFFF"/>
              </a:solidFill>
              <a:latin typeface="Arial"/>
            </a:endParaRPr>
          </a:p>
        </p:txBody>
      </p:sp>
      <p:sp>
        <p:nvSpPr>
          <p:cNvPr id="118" name="Down Arrow 69">
            <a:extLst>
              <a:ext uri="{FF2B5EF4-FFF2-40B4-BE49-F238E27FC236}">
                <a16:creationId xmlns:a16="http://schemas.microsoft.com/office/drawing/2014/main" id="{A7CF2E03-A258-391E-3224-B683C2EE716A}"/>
              </a:ext>
            </a:extLst>
          </p:cNvPr>
          <p:cNvSpPr/>
          <p:nvPr/>
        </p:nvSpPr>
        <p:spPr>
          <a:xfrm>
            <a:off x="7153422" y="3183249"/>
            <a:ext cx="460762" cy="137540"/>
          </a:xfrm>
          <a:prstGeom prst="downArrow">
            <a:avLst/>
          </a:prstGeom>
          <a:solidFill>
            <a:srgbClr val="3F4444"/>
          </a:solidFill>
          <a:ln w="9525" cap="flat" cmpd="sng" algn="ctr">
            <a:noFill/>
            <a:prstDash val="solid"/>
          </a:ln>
          <a:effectLst/>
        </p:spPr>
        <p:txBody>
          <a:bodyPr rtlCol="0" anchor="ctr"/>
          <a:lstStyle/>
          <a:p>
            <a:pPr algn="ctr" defTabSz="914378">
              <a:defRPr/>
            </a:pPr>
            <a:endParaRPr lang="en-US" sz="1100" kern="0">
              <a:solidFill>
                <a:srgbClr val="FFFFFF"/>
              </a:solidFill>
              <a:latin typeface="Arial"/>
            </a:endParaRPr>
          </a:p>
        </p:txBody>
      </p:sp>
      <p:sp>
        <p:nvSpPr>
          <p:cNvPr id="119" name="Rounded Rectangle 70">
            <a:extLst>
              <a:ext uri="{FF2B5EF4-FFF2-40B4-BE49-F238E27FC236}">
                <a16:creationId xmlns:a16="http://schemas.microsoft.com/office/drawing/2014/main" id="{54D9738B-473A-8A8C-E7C5-B22C61AB5199}"/>
              </a:ext>
            </a:extLst>
          </p:cNvPr>
          <p:cNvSpPr/>
          <p:nvPr/>
        </p:nvSpPr>
        <p:spPr>
          <a:xfrm>
            <a:off x="5941988" y="3332284"/>
            <a:ext cx="1404000" cy="576000"/>
          </a:xfrm>
          <a:prstGeom prst="roundRect">
            <a:avLst/>
          </a:prstGeom>
          <a:solidFill>
            <a:schemeClr val="accent6"/>
          </a:solidFill>
          <a:ln w="19050" cap="flat" cmpd="sng" algn="ctr">
            <a:solidFill>
              <a:schemeClr val="accent6"/>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78">
              <a:defRPr/>
            </a:pPr>
            <a:r>
              <a:rPr lang="en-US" sz="1100" kern="0">
                <a:solidFill>
                  <a:prstClr val="white"/>
                </a:solidFill>
                <a:latin typeface="Arial"/>
              </a:rPr>
              <a:t>OS in Cohort A → Interim </a:t>
            </a:r>
          </a:p>
          <a:p>
            <a:pPr algn="ctr" defTabSz="457178">
              <a:defRPr/>
            </a:pPr>
            <a:r>
              <a:rPr lang="en-US" sz="1100" kern="0">
                <a:solidFill>
                  <a:prstClr val="white"/>
                </a:solidFill>
                <a:latin typeface="Arial"/>
              </a:rPr>
              <a:t>(alpha=0.01)</a:t>
            </a:r>
          </a:p>
        </p:txBody>
      </p:sp>
      <p:sp>
        <p:nvSpPr>
          <p:cNvPr id="120" name="Rounded Rectangle 71">
            <a:extLst>
              <a:ext uri="{FF2B5EF4-FFF2-40B4-BE49-F238E27FC236}">
                <a16:creationId xmlns:a16="http://schemas.microsoft.com/office/drawing/2014/main" id="{0D116053-F7A2-09CC-BB52-ABB8D64EBA1E}"/>
              </a:ext>
            </a:extLst>
          </p:cNvPr>
          <p:cNvSpPr/>
          <p:nvPr/>
        </p:nvSpPr>
        <p:spPr>
          <a:xfrm>
            <a:off x="7378304" y="3332284"/>
            <a:ext cx="1404000" cy="576000"/>
          </a:xfrm>
          <a:prstGeom prst="roundRect">
            <a:avLst/>
          </a:prstGeom>
          <a:solidFill>
            <a:srgbClr val="FFFFFF"/>
          </a:solidFill>
          <a:ln w="19050" cap="flat" cmpd="sng" algn="ctr">
            <a:solidFill>
              <a:srgbClr val="3F4444"/>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78">
              <a:defRPr/>
            </a:pPr>
            <a:r>
              <a:rPr lang="en-US" sz="1100" kern="0">
                <a:solidFill>
                  <a:prstClr val="black"/>
                </a:solidFill>
                <a:latin typeface="Arial"/>
              </a:rPr>
              <a:t>OS in Cohort A → Final</a:t>
            </a:r>
          </a:p>
          <a:p>
            <a:pPr algn="ctr" defTabSz="457178">
              <a:defRPr/>
            </a:pPr>
            <a:r>
              <a:rPr lang="en-US" sz="1100" kern="0">
                <a:solidFill>
                  <a:prstClr val="black"/>
                </a:solidFill>
                <a:latin typeface="Arial"/>
              </a:rPr>
              <a:t>(alpha=0.047)</a:t>
            </a:r>
          </a:p>
        </p:txBody>
      </p:sp>
      <p:sp>
        <p:nvSpPr>
          <p:cNvPr id="122" name="Rectangle 121">
            <a:extLst>
              <a:ext uri="{FF2B5EF4-FFF2-40B4-BE49-F238E27FC236}">
                <a16:creationId xmlns:a16="http://schemas.microsoft.com/office/drawing/2014/main" id="{E774F9A9-AFD8-BFEE-302E-2B287375F6FB}"/>
              </a:ext>
            </a:extLst>
          </p:cNvPr>
          <p:cNvSpPr/>
          <p:nvPr/>
        </p:nvSpPr>
        <p:spPr>
          <a:xfrm>
            <a:off x="506814" y="3953245"/>
            <a:ext cx="8272420" cy="438582"/>
          </a:xfrm>
          <a:prstGeom prst="rect">
            <a:avLst/>
          </a:prstGeom>
        </p:spPr>
        <p:txBody>
          <a:bodyPr wrap="square">
            <a:spAutoFit/>
          </a:bodyPr>
          <a:lstStyle/>
          <a:p>
            <a:pPr defTabSz="685749">
              <a:defRPr/>
            </a:pPr>
            <a:r>
              <a:rPr lang="en-US" sz="750">
                <a:solidFill>
                  <a:srgbClr val="000000"/>
                </a:solidFill>
                <a:latin typeface="Arial" panose="020B0604020202020204" pitchFamily="34" charset="0"/>
                <a:cs typeface="Arial" panose="020B0604020202020204" pitchFamily="34" charset="0"/>
              </a:rPr>
              <a:t>*</a:t>
            </a:r>
            <a:r>
              <a:rPr lang="en-US" sz="750" i="1">
                <a:solidFill>
                  <a:srgbClr val="000000"/>
                </a:solidFill>
                <a:latin typeface="Arial" panose="020B0604020202020204" pitchFamily="34" charset="0"/>
                <a:cs typeface="Arial" panose="020B0604020202020204" pitchFamily="34" charset="0"/>
              </a:rPr>
              <a:t>BRCA1</a:t>
            </a:r>
            <a:r>
              <a:rPr lang="en-US" sz="750">
                <a:solidFill>
                  <a:srgbClr val="000000"/>
                </a:solidFill>
                <a:latin typeface="Arial" panose="020B0604020202020204" pitchFamily="34" charset="0"/>
                <a:cs typeface="Arial" panose="020B0604020202020204" pitchFamily="34" charset="0"/>
              </a:rPr>
              <a:t>, </a:t>
            </a:r>
            <a:r>
              <a:rPr lang="en-US" sz="750" i="1">
                <a:solidFill>
                  <a:srgbClr val="000000"/>
                </a:solidFill>
                <a:latin typeface="Arial" panose="020B0604020202020204" pitchFamily="34" charset="0"/>
                <a:cs typeface="Arial" panose="020B0604020202020204" pitchFamily="34" charset="0"/>
              </a:rPr>
              <a:t>BRCA2</a:t>
            </a:r>
            <a:r>
              <a:rPr lang="en-US" sz="750">
                <a:solidFill>
                  <a:srgbClr val="000000"/>
                </a:solidFill>
                <a:latin typeface="Arial" panose="020B0604020202020204" pitchFamily="34" charset="0"/>
                <a:cs typeface="Arial" panose="020B0604020202020204" pitchFamily="34" charset="0"/>
              </a:rPr>
              <a:t>, </a:t>
            </a:r>
            <a:r>
              <a:rPr lang="en-US" sz="750" i="1">
                <a:solidFill>
                  <a:srgbClr val="000000"/>
                </a:solidFill>
                <a:latin typeface="Arial" panose="020B0604020202020204" pitchFamily="34" charset="0"/>
                <a:cs typeface="Arial" panose="020B0604020202020204" pitchFamily="34" charset="0"/>
              </a:rPr>
              <a:t>ATM</a:t>
            </a:r>
            <a:r>
              <a:rPr lang="en-US" sz="750">
                <a:solidFill>
                  <a:srgbClr val="000000"/>
                </a:solidFill>
                <a:latin typeface="Arial" panose="020B0604020202020204" pitchFamily="34" charset="0"/>
                <a:cs typeface="Arial" panose="020B0604020202020204" pitchFamily="34" charset="0"/>
              </a:rPr>
              <a:t>, </a:t>
            </a:r>
            <a:r>
              <a:rPr lang="en-US" sz="750" i="1">
                <a:solidFill>
                  <a:srgbClr val="000000"/>
                </a:solidFill>
                <a:latin typeface="Arial" panose="020B0604020202020204" pitchFamily="34" charset="0"/>
                <a:cs typeface="Arial" panose="020B0604020202020204" pitchFamily="34" charset="0"/>
              </a:rPr>
              <a:t>BARD1, BRIP1, CDK12, CHEK1, CHEK2, FANC, PALB2, PPP2R2A, RAD51B, RAD51C, RAD51D RAD54L; </a:t>
            </a:r>
            <a:r>
              <a:rPr lang="en-GB" sz="750" b="1" baseline="30000">
                <a:solidFill>
                  <a:prstClr val="black"/>
                </a:solidFill>
                <a:latin typeface="Calibri" panose="020F0502020204030204"/>
                <a:cs typeface="Arial Narrow"/>
              </a:rPr>
              <a:t>†</a:t>
            </a:r>
            <a:r>
              <a:rPr lang="en-GB" sz="750">
                <a:solidFill>
                  <a:srgbClr val="000000"/>
                </a:solidFill>
                <a:latin typeface="Arial" panose="020B0604020202020204" pitchFamily="34" charset="0"/>
                <a:cs typeface="Arial" panose="020B0604020202020204" pitchFamily="34" charset="0"/>
              </a:rPr>
              <a:t>Physician choice of e</a:t>
            </a:r>
            <a:r>
              <a:rPr lang="en-US" sz="750" err="1">
                <a:solidFill>
                  <a:srgbClr val="000000"/>
                </a:solidFill>
                <a:latin typeface="Arial" panose="020B0604020202020204" pitchFamily="34" charset="0"/>
                <a:cs typeface="Arial" panose="020B0604020202020204" pitchFamily="34" charset="0"/>
              </a:rPr>
              <a:t>ither</a:t>
            </a:r>
            <a:r>
              <a:rPr lang="en-US" sz="750">
                <a:solidFill>
                  <a:srgbClr val="000000"/>
                </a:solidFill>
                <a:latin typeface="Arial" panose="020B0604020202020204" pitchFamily="34" charset="0"/>
                <a:cs typeface="Arial" panose="020B0604020202020204" pitchFamily="34" charset="0"/>
              </a:rPr>
              <a:t> enzalutamide (160 mg </a:t>
            </a:r>
            <a:r>
              <a:rPr lang="en-US" sz="750" err="1">
                <a:solidFill>
                  <a:srgbClr val="000000"/>
                </a:solidFill>
                <a:latin typeface="Arial" panose="020B0604020202020204" pitchFamily="34" charset="0"/>
                <a:cs typeface="Arial" panose="020B0604020202020204" pitchFamily="34" charset="0"/>
              </a:rPr>
              <a:t>qd</a:t>
            </a:r>
            <a:r>
              <a:rPr lang="en-US" sz="750">
                <a:solidFill>
                  <a:srgbClr val="000000"/>
                </a:solidFill>
                <a:latin typeface="Arial" panose="020B0604020202020204" pitchFamily="34" charset="0"/>
                <a:cs typeface="Arial" panose="020B0604020202020204" pitchFamily="34" charset="0"/>
              </a:rPr>
              <a:t>) or abiraterone (1000 mg </a:t>
            </a:r>
            <a:r>
              <a:rPr lang="en-US" sz="750" err="1">
                <a:solidFill>
                  <a:srgbClr val="000000"/>
                </a:solidFill>
                <a:latin typeface="Arial" panose="020B0604020202020204" pitchFamily="34" charset="0"/>
                <a:cs typeface="Arial" panose="020B0604020202020204" pitchFamily="34" charset="0"/>
              </a:rPr>
              <a:t>qd</a:t>
            </a:r>
            <a:r>
              <a:rPr lang="en-US" sz="750">
                <a:solidFill>
                  <a:srgbClr val="000000"/>
                </a:solidFill>
                <a:latin typeface="Arial" panose="020B0604020202020204" pitchFamily="34" charset="0"/>
                <a:cs typeface="Arial" panose="020B0604020202020204" pitchFamily="34" charset="0"/>
              </a:rPr>
              <a:t> plus prednisone [5 mg bid]); BICR, blinded independent central review; bid, twice daily; ORR, objective response rate; OS, overall survival; rPFS, radiographic progression free survival. </a:t>
            </a:r>
          </a:p>
        </p:txBody>
      </p:sp>
      <p:sp>
        <p:nvSpPr>
          <p:cNvPr id="123" name="TextBox 122">
            <a:extLst>
              <a:ext uri="{FF2B5EF4-FFF2-40B4-BE49-F238E27FC236}">
                <a16:creationId xmlns:a16="http://schemas.microsoft.com/office/drawing/2014/main" id="{6F7F9205-BF07-57A6-E46E-B75559E4BF43}"/>
              </a:ext>
            </a:extLst>
          </p:cNvPr>
          <p:cNvSpPr txBox="1"/>
          <p:nvPr/>
        </p:nvSpPr>
        <p:spPr>
          <a:xfrm>
            <a:off x="6971290" y="4190382"/>
            <a:ext cx="2172710" cy="346249"/>
          </a:xfrm>
          <a:prstGeom prst="rect">
            <a:avLst/>
          </a:prstGeom>
          <a:noFill/>
        </p:spPr>
        <p:txBody>
          <a:bodyPr wrap="square" rtlCol="0">
            <a:spAutoFit/>
          </a:bodyPr>
          <a:lstStyle/>
          <a:p>
            <a:pPr defTabSz="685800">
              <a:defRPr/>
            </a:pPr>
            <a:r>
              <a:rPr lang="en-GB" sz="825">
                <a:solidFill>
                  <a:prstClr val="black"/>
                </a:solidFill>
                <a:latin typeface="Arial Narrow" panose="020B0606020202030204" pitchFamily="34" charset="0"/>
              </a:rPr>
              <a:t>1. </a:t>
            </a:r>
            <a:r>
              <a:rPr lang="da-DK" sz="825">
                <a:solidFill>
                  <a:prstClr val="black"/>
                </a:solidFill>
                <a:latin typeface="Arial Narrow" panose="020B0606020202030204" pitchFamily="34" charset="0"/>
              </a:rPr>
              <a:t>de Bono J </a:t>
            </a:r>
            <a:r>
              <a:rPr lang="da-DK" sz="825" i="1">
                <a:solidFill>
                  <a:prstClr val="black"/>
                </a:solidFill>
                <a:latin typeface="Arial Narrow" panose="020B0606020202030204" pitchFamily="34" charset="0"/>
              </a:rPr>
              <a:t>et al. N Engl J Med </a:t>
            </a:r>
            <a:r>
              <a:rPr lang="da-DK" sz="825">
                <a:solidFill>
                  <a:prstClr val="black"/>
                </a:solidFill>
                <a:latin typeface="Arial Narrow" panose="020B0606020202030204" pitchFamily="34" charset="0"/>
              </a:rPr>
              <a:t>2020;</a:t>
            </a:r>
            <a:r>
              <a:rPr lang="en-GB" sz="825">
                <a:solidFill>
                  <a:prstClr val="black"/>
                </a:solidFill>
                <a:latin typeface="Arial Narrow" panose="020B0606020202030204" pitchFamily="34" charset="0"/>
              </a:rPr>
              <a:t>382:2091–102</a:t>
            </a:r>
          </a:p>
        </p:txBody>
      </p:sp>
      <p:sp>
        <p:nvSpPr>
          <p:cNvPr id="124" name="Title 1">
            <a:extLst>
              <a:ext uri="{FF2B5EF4-FFF2-40B4-BE49-F238E27FC236}">
                <a16:creationId xmlns:a16="http://schemas.microsoft.com/office/drawing/2014/main" id="{56015B6D-D34A-C89D-3CE7-8F326352E5EF}"/>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125" name="Picture 9" descr="Resultado de imagen de twitter">
            <a:extLst>
              <a:ext uri="{FF2B5EF4-FFF2-40B4-BE49-F238E27FC236}">
                <a16:creationId xmlns:a16="http://schemas.microsoft.com/office/drawing/2014/main" id="{43229AF5-3397-F33E-2CB5-17C401011E2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503180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73B56-71A5-4FEC-BF55-373D344255BE}"/>
              </a:ext>
            </a:extLst>
          </p:cNvPr>
          <p:cNvSpPr>
            <a:spLocks noGrp="1"/>
          </p:cNvSpPr>
          <p:nvPr>
            <p:ph type="title"/>
          </p:nvPr>
        </p:nvSpPr>
        <p:spPr/>
        <p:txBody>
          <a:bodyPr>
            <a:normAutofit/>
          </a:bodyPr>
          <a:lstStyle/>
          <a:p>
            <a:r>
              <a:rPr lang="en-US"/>
              <a:t>TIVO-3: PFS by Prior Therapy </a:t>
            </a:r>
          </a:p>
        </p:txBody>
      </p:sp>
      <p:pic>
        <p:nvPicPr>
          <p:cNvPr id="3" name="Picture 2">
            <a:extLst>
              <a:ext uri="{FF2B5EF4-FFF2-40B4-BE49-F238E27FC236}">
                <a16:creationId xmlns:a16="http://schemas.microsoft.com/office/drawing/2014/main" id="{1F151DE5-BAFE-4847-9921-07CBF90B18B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89310" y="1128162"/>
            <a:ext cx="3855917" cy="289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a:extLst>
              <a:ext uri="{FF2B5EF4-FFF2-40B4-BE49-F238E27FC236}">
                <a16:creationId xmlns:a16="http://schemas.microsoft.com/office/drawing/2014/main" id="{587663E1-A185-4D2A-814B-881473333BA7}"/>
              </a:ext>
            </a:extLst>
          </p:cNvPr>
          <p:cNvGrpSpPr>
            <a:grpSpLocks noChangeAspect="1"/>
          </p:cNvGrpSpPr>
          <p:nvPr/>
        </p:nvGrpSpPr>
        <p:grpSpPr>
          <a:xfrm>
            <a:off x="4321846" y="1886753"/>
            <a:ext cx="4432112" cy="1821727"/>
            <a:chOff x="3528653" y="1724882"/>
            <a:chExt cx="5106113" cy="2098760"/>
          </a:xfrm>
        </p:grpSpPr>
        <p:pic>
          <p:nvPicPr>
            <p:cNvPr id="5" name="Picture 4">
              <a:extLst>
                <a:ext uri="{FF2B5EF4-FFF2-40B4-BE49-F238E27FC236}">
                  <a16:creationId xmlns:a16="http://schemas.microsoft.com/office/drawing/2014/main" id="{F21662FD-D6C0-47A5-A925-E9CEEE1671D1}"/>
                </a:ext>
              </a:extLst>
            </p:cNvPr>
            <p:cNvPicPr>
              <a:picLocks noChangeAspect="1"/>
            </p:cNvPicPr>
            <p:nvPr/>
          </p:nvPicPr>
          <p:blipFill rotWithShape="1">
            <a:blip r:embed="rId4"/>
            <a:srcRect t="9360" b="70298"/>
            <a:stretch/>
          </p:blipFill>
          <p:spPr>
            <a:xfrm>
              <a:off x="3528653" y="1724882"/>
              <a:ext cx="5106113" cy="711202"/>
            </a:xfrm>
            <a:prstGeom prst="rect">
              <a:avLst/>
            </a:prstGeom>
          </p:spPr>
        </p:pic>
        <p:pic>
          <p:nvPicPr>
            <p:cNvPr id="6" name="Picture 5">
              <a:extLst>
                <a:ext uri="{FF2B5EF4-FFF2-40B4-BE49-F238E27FC236}">
                  <a16:creationId xmlns:a16="http://schemas.microsoft.com/office/drawing/2014/main" id="{171B0B04-F357-4327-99D0-38A555257796}"/>
                </a:ext>
              </a:extLst>
            </p:cNvPr>
            <p:cNvPicPr>
              <a:picLocks noChangeAspect="1"/>
            </p:cNvPicPr>
            <p:nvPr/>
          </p:nvPicPr>
          <p:blipFill>
            <a:blip r:embed="rId5"/>
            <a:stretch>
              <a:fillRect/>
            </a:stretch>
          </p:blipFill>
          <p:spPr>
            <a:xfrm>
              <a:off x="3542943" y="2404219"/>
              <a:ext cx="5077534" cy="1419423"/>
            </a:xfrm>
            <a:prstGeom prst="rect">
              <a:avLst/>
            </a:prstGeom>
          </p:spPr>
        </p:pic>
      </p:grpSp>
      <p:sp>
        <p:nvSpPr>
          <p:cNvPr id="7" name="TextBox 6">
            <a:extLst>
              <a:ext uri="{FF2B5EF4-FFF2-40B4-BE49-F238E27FC236}">
                <a16:creationId xmlns:a16="http://schemas.microsoft.com/office/drawing/2014/main" id="{702D1C79-677F-4DAD-96FC-9F3BA8E3CD24}"/>
              </a:ext>
            </a:extLst>
          </p:cNvPr>
          <p:cNvSpPr txBox="1"/>
          <p:nvPr/>
        </p:nvSpPr>
        <p:spPr>
          <a:xfrm>
            <a:off x="4740393" y="4636369"/>
            <a:ext cx="4085555" cy="507831"/>
          </a:xfrm>
          <a:prstGeom prst="rect">
            <a:avLst/>
          </a:prstGeom>
          <a:noFill/>
        </p:spPr>
        <p:txBody>
          <a:bodyPr wrap="square" rtlCol="0">
            <a:spAutoFit/>
          </a:bodyPr>
          <a:lstStyle/>
          <a:p>
            <a:pPr algn="r" defTabSz="685800" fontAlgn="auto">
              <a:spcBef>
                <a:spcPts val="0"/>
              </a:spcBef>
              <a:spcAft>
                <a:spcPts val="0"/>
              </a:spcAft>
            </a:pPr>
            <a:r>
              <a:rPr lang="en-US" sz="1350">
                <a:solidFill>
                  <a:prstClr val="black"/>
                </a:solidFill>
                <a:latin typeface="Calibri"/>
                <a:ea typeface="+mn-ea"/>
                <a:cs typeface="+mn-cs"/>
              </a:rPr>
              <a:t>1. Rini BI, et al. GU Ca Symp 2019. Abstract 541.</a:t>
            </a:r>
          </a:p>
          <a:p>
            <a:pPr algn="r" defTabSz="685800" fontAlgn="auto">
              <a:spcBef>
                <a:spcPts val="0"/>
              </a:spcBef>
              <a:spcAft>
                <a:spcPts val="0"/>
              </a:spcAft>
            </a:pPr>
            <a:r>
              <a:rPr lang="en-US" sz="1350">
                <a:solidFill>
                  <a:prstClr val="black"/>
                </a:solidFill>
                <a:latin typeface="Calibri"/>
                <a:ea typeface="+mn-ea"/>
                <a:cs typeface="+mn-cs"/>
              </a:rPr>
              <a:t>2. Atkins MB, et al. ASCO GU 2022. Abstract 362.</a:t>
            </a:r>
          </a:p>
        </p:txBody>
      </p:sp>
      <p:sp>
        <p:nvSpPr>
          <p:cNvPr id="8" name="TextBox 7">
            <a:extLst>
              <a:ext uri="{FF2B5EF4-FFF2-40B4-BE49-F238E27FC236}">
                <a16:creationId xmlns:a16="http://schemas.microsoft.com/office/drawing/2014/main" id="{A14ACF3D-C6F7-4D49-9158-7034BCE0B7E3}"/>
              </a:ext>
            </a:extLst>
          </p:cNvPr>
          <p:cNvSpPr txBox="1"/>
          <p:nvPr/>
        </p:nvSpPr>
        <p:spPr>
          <a:xfrm>
            <a:off x="3578087" y="1128162"/>
            <a:ext cx="260008" cy="253916"/>
          </a:xfrm>
          <a:prstGeom prst="rect">
            <a:avLst/>
          </a:prstGeom>
          <a:noFill/>
        </p:spPr>
        <p:txBody>
          <a:bodyPr wrap="none" rtlCol="0">
            <a:spAutoFit/>
          </a:bodyPr>
          <a:lstStyle/>
          <a:p>
            <a:pPr defTabSz="685800" fontAlgn="auto">
              <a:spcBef>
                <a:spcPts val="0"/>
              </a:spcBef>
              <a:spcAft>
                <a:spcPts val="0"/>
              </a:spcAft>
            </a:pPr>
            <a:r>
              <a:rPr lang="en-US" sz="1050" b="1">
                <a:solidFill>
                  <a:srgbClr val="0C8466"/>
                </a:solidFill>
                <a:latin typeface="Arial" panose="020B0604020202020204" pitchFamily="34" charset="0"/>
                <a:ea typeface="+mn-ea"/>
                <a:cs typeface="Arial" panose="020B0604020202020204" pitchFamily="34" charset="0"/>
              </a:rPr>
              <a:t>1</a:t>
            </a:r>
          </a:p>
        </p:txBody>
      </p:sp>
      <p:sp>
        <p:nvSpPr>
          <p:cNvPr id="9" name="TextBox 8">
            <a:extLst>
              <a:ext uri="{FF2B5EF4-FFF2-40B4-BE49-F238E27FC236}">
                <a16:creationId xmlns:a16="http://schemas.microsoft.com/office/drawing/2014/main" id="{B27608B9-AC95-4EFF-B08C-909FDE85A6F9}"/>
              </a:ext>
            </a:extLst>
          </p:cNvPr>
          <p:cNvSpPr txBox="1"/>
          <p:nvPr/>
        </p:nvSpPr>
        <p:spPr>
          <a:xfrm>
            <a:off x="4361602" y="1209685"/>
            <a:ext cx="1863011" cy="253916"/>
          </a:xfrm>
          <a:prstGeom prst="rect">
            <a:avLst/>
          </a:prstGeom>
          <a:noFill/>
        </p:spPr>
        <p:txBody>
          <a:bodyPr wrap="none" rtlCol="0">
            <a:spAutoFit/>
          </a:bodyPr>
          <a:lstStyle/>
          <a:p>
            <a:pPr defTabSz="685800" fontAlgn="auto">
              <a:spcBef>
                <a:spcPts val="0"/>
              </a:spcBef>
              <a:spcAft>
                <a:spcPts val="0"/>
              </a:spcAft>
            </a:pPr>
            <a:r>
              <a:rPr lang="en-US" sz="1050" b="1">
                <a:solidFill>
                  <a:srgbClr val="0C8466"/>
                </a:solidFill>
                <a:latin typeface="Arial" panose="020B0604020202020204" pitchFamily="34" charset="0"/>
                <a:ea typeface="+mn-ea"/>
                <a:cs typeface="Arial" panose="020B0604020202020204" pitchFamily="34" charset="0"/>
              </a:rPr>
              <a:t>INV PFS by Prior Therapy</a:t>
            </a:r>
            <a:r>
              <a:rPr lang="en-US" sz="1050" b="1" baseline="30000">
                <a:solidFill>
                  <a:srgbClr val="0C8466"/>
                </a:solidFill>
                <a:latin typeface="Arial" panose="020B0604020202020204" pitchFamily="34" charset="0"/>
                <a:ea typeface="+mn-ea"/>
                <a:cs typeface="Arial" panose="020B0604020202020204" pitchFamily="34" charset="0"/>
              </a:rPr>
              <a:t>2</a:t>
            </a:r>
          </a:p>
        </p:txBody>
      </p:sp>
      <p:cxnSp>
        <p:nvCxnSpPr>
          <p:cNvPr id="11" name="Straight Connector 10">
            <a:extLst>
              <a:ext uri="{FF2B5EF4-FFF2-40B4-BE49-F238E27FC236}">
                <a16:creationId xmlns:a16="http://schemas.microsoft.com/office/drawing/2014/main" id="{B539C62F-EEA9-4E18-99B5-071615CFF8BA}"/>
              </a:ext>
            </a:extLst>
          </p:cNvPr>
          <p:cNvCxnSpPr/>
          <p:nvPr/>
        </p:nvCxnSpPr>
        <p:spPr>
          <a:xfrm>
            <a:off x="4273827" y="1530883"/>
            <a:ext cx="4422913" cy="0"/>
          </a:xfrm>
          <a:prstGeom prst="line">
            <a:avLst/>
          </a:prstGeom>
          <a:ln w="57150">
            <a:solidFill>
              <a:srgbClr val="054A8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001241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D20EA-1F40-41AE-8B4D-0424C749CE9F}"/>
              </a:ext>
            </a:extLst>
          </p:cNvPr>
          <p:cNvSpPr>
            <a:spLocks noGrp="1"/>
          </p:cNvSpPr>
          <p:nvPr>
            <p:ph type="title"/>
          </p:nvPr>
        </p:nvSpPr>
        <p:spPr/>
        <p:txBody>
          <a:bodyPr>
            <a:normAutofit fontScale="90000"/>
          </a:bodyPr>
          <a:lstStyle/>
          <a:p>
            <a:r>
              <a:rPr lang="en-US"/>
              <a:t>TIVO-3: Secondary Endpoint—Response (Prolonged Follow Up)</a:t>
            </a:r>
            <a:r>
              <a:rPr lang="en-US" baseline="30000"/>
              <a:t>1</a:t>
            </a:r>
          </a:p>
        </p:txBody>
      </p:sp>
      <p:pic>
        <p:nvPicPr>
          <p:cNvPr id="6" name="Picture 5">
            <a:extLst>
              <a:ext uri="{FF2B5EF4-FFF2-40B4-BE49-F238E27FC236}">
                <a16:creationId xmlns:a16="http://schemas.microsoft.com/office/drawing/2014/main" id="{F278D0FD-03B8-4D42-BF76-38BD9B4BFF00}"/>
              </a:ext>
            </a:extLst>
          </p:cNvPr>
          <p:cNvPicPr>
            <a:picLocks noChangeAspect="1"/>
          </p:cNvPicPr>
          <p:nvPr/>
        </p:nvPicPr>
        <p:blipFill rotWithShape="1">
          <a:blip r:embed="rId3"/>
          <a:srcRect l="13868" t="34519" r="12861" b="5215"/>
          <a:stretch/>
        </p:blipFill>
        <p:spPr>
          <a:xfrm>
            <a:off x="3695700" y="842549"/>
            <a:ext cx="4248150" cy="2641138"/>
          </a:xfrm>
          <a:prstGeom prst="rect">
            <a:avLst/>
          </a:prstGeom>
        </p:spPr>
      </p:pic>
      <p:sp>
        <p:nvSpPr>
          <p:cNvPr id="8" name="TextBox 7">
            <a:extLst>
              <a:ext uri="{FF2B5EF4-FFF2-40B4-BE49-F238E27FC236}">
                <a16:creationId xmlns:a16="http://schemas.microsoft.com/office/drawing/2014/main" id="{42F3B3D4-F7F4-46C1-BFC4-EB5EBF23BF02}"/>
              </a:ext>
            </a:extLst>
          </p:cNvPr>
          <p:cNvSpPr txBox="1"/>
          <p:nvPr/>
        </p:nvSpPr>
        <p:spPr>
          <a:xfrm>
            <a:off x="2408464" y="4561790"/>
            <a:ext cx="5686484" cy="577081"/>
          </a:xfrm>
          <a:prstGeom prst="rect">
            <a:avLst/>
          </a:prstGeom>
          <a:noFill/>
        </p:spPr>
        <p:txBody>
          <a:bodyPr wrap="square" rtlCol="0">
            <a:spAutoFit/>
          </a:bodyPr>
          <a:lstStyle/>
          <a:p>
            <a:pPr algn="r" defTabSz="685800" fontAlgn="auto">
              <a:spcBef>
                <a:spcPts val="0"/>
              </a:spcBef>
              <a:spcAft>
                <a:spcPts val="0"/>
              </a:spcAft>
            </a:pPr>
            <a:r>
              <a:rPr lang="en-US" sz="1050">
                <a:solidFill>
                  <a:prstClr val="black"/>
                </a:solidFill>
                <a:latin typeface="Calibri"/>
                <a:ea typeface="+mn-ea"/>
                <a:cs typeface="+mn-cs"/>
              </a:rPr>
              <a:t>DCR, disease control rate (CR + PR + SD).</a:t>
            </a:r>
          </a:p>
          <a:p>
            <a:pPr marL="257175" indent="-257175" algn="r" defTabSz="685800" fontAlgn="auto">
              <a:spcBef>
                <a:spcPts val="0"/>
              </a:spcBef>
              <a:spcAft>
                <a:spcPts val="0"/>
              </a:spcAft>
              <a:buFontTx/>
              <a:buAutoNum type="arabicPeriod"/>
            </a:pPr>
            <a:r>
              <a:rPr lang="en-US" sz="1050">
                <a:solidFill>
                  <a:prstClr val="black"/>
                </a:solidFill>
                <a:latin typeface="Calibri"/>
                <a:ea typeface="+mn-ea"/>
                <a:cs typeface="+mn-cs"/>
              </a:rPr>
              <a:t>Verzoni E, et al. ASCO 2021. Abstract 4546. Data cutoff: Jan 15, 2021.</a:t>
            </a:r>
          </a:p>
          <a:p>
            <a:pPr marL="257175" indent="-257175" algn="r" defTabSz="685800" fontAlgn="auto">
              <a:spcBef>
                <a:spcPts val="0"/>
              </a:spcBef>
              <a:spcAft>
                <a:spcPts val="0"/>
              </a:spcAft>
              <a:buFontTx/>
              <a:buAutoNum type="arabicPeriod"/>
            </a:pPr>
            <a:r>
              <a:rPr lang="en-US" sz="1050">
                <a:solidFill>
                  <a:prstClr val="black"/>
                </a:solidFill>
                <a:latin typeface="Calibri"/>
                <a:ea typeface="+mn-ea"/>
                <a:cs typeface="+mn-cs"/>
              </a:rPr>
              <a:t>Atkins MB, et al. ASCO GU 2022. Abstract 362. Data cut-off:  May 24, 2021. </a:t>
            </a:r>
          </a:p>
        </p:txBody>
      </p:sp>
      <p:graphicFrame>
        <p:nvGraphicFramePr>
          <p:cNvPr id="9" name="Table 9">
            <a:extLst>
              <a:ext uri="{FF2B5EF4-FFF2-40B4-BE49-F238E27FC236}">
                <a16:creationId xmlns:a16="http://schemas.microsoft.com/office/drawing/2014/main" id="{857C1C10-6872-49FB-8A00-95F7B1E2F97A}"/>
              </a:ext>
            </a:extLst>
          </p:cNvPr>
          <p:cNvGraphicFramePr>
            <a:graphicFrameLocks noGrp="1"/>
          </p:cNvGraphicFramePr>
          <p:nvPr/>
        </p:nvGraphicFramePr>
        <p:xfrm>
          <a:off x="137193" y="812613"/>
          <a:ext cx="3434682" cy="2641141"/>
        </p:xfrm>
        <a:graphic>
          <a:graphicData uri="http://schemas.openxmlformats.org/drawingml/2006/table">
            <a:tbl>
              <a:tblPr firstRow="1" bandRow="1">
                <a:tableStyleId>{8EC20E35-A176-4012-BC5E-935CFFF8708E}</a:tableStyleId>
              </a:tblPr>
              <a:tblGrid>
                <a:gridCol w="1272507">
                  <a:extLst>
                    <a:ext uri="{9D8B030D-6E8A-4147-A177-3AD203B41FA5}">
                      <a16:colId xmlns:a16="http://schemas.microsoft.com/office/drawing/2014/main" val="264462299"/>
                    </a:ext>
                  </a:extLst>
                </a:gridCol>
                <a:gridCol w="1059180">
                  <a:extLst>
                    <a:ext uri="{9D8B030D-6E8A-4147-A177-3AD203B41FA5}">
                      <a16:colId xmlns:a16="http://schemas.microsoft.com/office/drawing/2014/main" val="1438089900"/>
                    </a:ext>
                  </a:extLst>
                </a:gridCol>
                <a:gridCol w="1102995">
                  <a:extLst>
                    <a:ext uri="{9D8B030D-6E8A-4147-A177-3AD203B41FA5}">
                      <a16:colId xmlns:a16="http://schemas.microsoft.com/office/drawing/2014/main" val="11475752"/>
                    </a:ext>
                  </a:extLst>
                </a:gridCol>
              </a:tblGrid>
              <a:tr h="796133">
                <a:tc>
                  <a:txBody>
                    <a:bodyPr/>
                    <a:lstStyle/>
                    <a:p>
                      <a:endParaRPr lang="en-US" sz="1400"/>
                    </a:p>
                  </a:txBody>
                  <a:tcPr marL="68580" marR="68580" marT="34290" marB="34290">
                    <a:solidFill>
                      <a:srgbClr val="002060"/>
                    </a:solidFill>
                  </a:tcPr>
                </a:tc>
                <a:tc>
                  <a:txBody>
                    <a:bodyPr/>
                    <a:lstStyle/>
                    <a:p>
                      <a:pPr algn="ctr"/>
                      <a:r>
                        <a:rPr lang="en-US" sz="1400"/>
                        <a:t>Tivozanib </a:t>
                      </a:r>
                      <a:br>
                        <a:rPr lang="en-US" sz="1400"/>
                      </a:br>
                      <a:r>
                        <a:rPr lang="en-US" sz="1400"/>
                        <a:t>(n = 175)</a:t>
                      </a:r>
                    </a:p>
                  </a:txBody>
                  <a:tcPr marL="68580" marR="68580" marT="34290" marB="34290">
                    <a:solidFill>
                      <a:srgbClr val="002060"/>
                    </a:solidFill>
                  </a:tcPr>
                </a:tc>
                <a:tc>
                  <a:txBody>
                    <a:bodyPr/>
                    <a:lstStyle/>
                    <a:p>
                      <a:pPr algn="ctr"/>
                      <a:r>
                        <a:rPr lang="en-US" sz="1400"/>
                        <a:t>Sorafenib </a:t>
                      </a:r>
                      <a:br>
                        <a:rPr lang="en-US" sz="1400"/>
                      </a:br>
                      <a:r>
                        <a:rPr lang="en-US" sz="1400"/>
                        <a:t>(n = 175)</a:t>
                      </a:r>
                    </a:p>
                  </a:txBody>
                  <a:tcPr marL="68580" marR="68580" marT="34290" marB="34290">
                    <a:solidFill>
                      <a:srgbClr val="002060"/>
                    </a:solidFill>
                  </a:tcPr>
                </a:tc>
                <a:extLst>
                  <a:ext uri="{0D108BD9-81ED-4DB2-BD59-A6C34878D82A}">
                    <a16:rowId xmlns:a16="http://schemas.microsoft.com/office/drawing/2014/main" val="2785824277"/>
                  </a:ext>
                </a:extLst>
              </a:tr>
              <a:tr h="461252">
                <a:tc>
                  <a:txBody>
                    <a:bodyPr/>
                    <a:lstStyle/>
                    <a:p>
                      <a:r>
                        <a:rPr lang="en-US" sz="1400" b="1"/>
                        <a:t>ORR, n (%)</a:t>
                      </a:r>
                    </a:p>
                  </a:txBody>
                  <a:tcPr marL="68580" marR="68580" marT="34290" marB="34290"/>
                </a:tc>
                <a:tc>
                  <a:txBody>
                    <a:bodyPr/>
                    <a:lstStyle/>
                    <a:p>
                      <a:pPr algn="ctr"/>
                      <a:r>
                        <a:rPr lang="en-US" sz="1400"/>
                        <a:t>41 (23)</a:t>
                      </a:r>
                    </a:p>
                  </a:txBody>
                  <a:tcPr marL="68580" marR="68580" marT="34290" marB="34290"/>
                </a:tc>
                <a:tc>
                  <a:txBody>
                    <a:bodyPr/>
                    <a:lstStyle/>
                    <a:p>
                      <a:pPr algn="ctr"/>
                      <a:r>
                        <a:rPr lang="en-US" sz="1400"/>
                        <a:t>20 (11)</a:t>
                      </a:r>
                    </a:p>
                  </a:txBody>
                  <a:tcPr marL="68580" marR="68580" marT="34290" marB="34290"/>
                </a:tc>
                <a:extLst>
                  <a:ext uri="{0D108BD9-81ED-4DB2-BD59-A6C34878D82A}">
                    <a16:rowId xmlns:a16="http://schemas.microsoft.com/office/drawing/2014/main" val="4024389403"/>
                  </a:ext>
                </a:extLst>
              </a:tr>
              <a:tr h="461252">
                <a:tc>
                  <a:txBody>
                    <a:bodyPr/>
                    <a:lstStyle/>
                    <a:p>
                      <a:r>
                        <a:rPr lang="en-US" sz="1400" b="1"/>
                        <a:t>DCR, n (%)</a:t>
                      </a:r>
                    </a:p>
                  </a:txBody>
                  <a:tcPr marL="68580" marR="68580" marT="34290" marB="34290"/>
                </a:tc>
                <a:tc>
                  <a:txBody>
                    <a:bodyPr/>
                    <a:lstStyle/>
                    <a:p>
                      <a:pPr algn="ctr"/>
                      <a:r>
                        <a:rPr lang="en-US" sz="1400"/>
                        <a:t>144 (82)</a:t>
                      </a:r>
                    </a:p>
                  </a:txBody>
                  <a:tcPr marL="68580" marR="68580" marT="34290" marB="34290"/>
                </a:tc>
                <a:tc>
                  <a:txBody>
                    <a:bodyPr/>
                    <a:lstStyle/>
                    <a:p>
                      <a:pPr algn="ctr"/>
                      <a:r>
                        <a:rPr lang="en-US" sz="1400"/>
                        <a:t>121 (69)</a:t>
                      </a:r>
                    </a:p>
                  </a:txBody>
                  <a:tcPr marL="68580" marR="68580" marT="34290" marB="34290"/>
                </a:tc>
                <a:extLst>
                  <a:ext uri="{0D108BD9-81ED-4DB2-BD59-A6C34878D82A}">
                    <a16:rowId xmlns:a16="http://schemas.microsoft.com/office/drawing/2014/main" val="1394879325"/>
                  </a:ext>
                </a:extLst>
              </a:tr>
              <a:tr h="461252">
                <a:tc>
                  <a:txBody>
                    <a:bodyPr/>
                    <a:lstStyle/>
                    <a:p>
                      <a:pPr marL="114300" indent="0"/>
                      <a:r>
                        <a:rPr lang="en-US" sz="1400" b="1"/>
                        <a:t>PR, n (%)</a:t>
                      </a:r>
                    </a:p>
                  </a:txBody>
                  <a:tcPr marL="68580" marR="68580" marT="34290" marB="34290"/>
                </a:tc>
                <a:tc>
                  <a:txBody>
                    <a:bodyPr/>
                    <a:lstStyle/>
                    <a:p>
                      <a:pPr algn="ctr"/>
                      <a:r>
                        <a:rPr lang="en-US" sz="1400"/>
                        <a:t>41 (23)</a:t>
                      </a:r>
                    </a:p>
                  </a:txBody>
                  <a:tcPr marL="68580" marR="68580" marT="34290" marB="34290"/>
                </a:tc>
                <a:tc>
                  <a:txBody>
                    <a:bodyPr/>
                    <a:lstStyle/>
                    <a:p>
                      <a:pPr algn="ctr"/>
                      <a:r>
                        <a:rPr lang="en-US" sz="1400"/>
                        <a:t>20 (11)</a:t>
                      </a:r>
                    </a:p>
                  </a:txBody>
                  <a:tcPr marL="68580" marR="68580" marT="34290" marB="34290"/>
                </a:tc>
                <a:extLst>
                  <a:ext uri="{0D108BD9-81ED-4DB2-BD59-A6C34878D82A}">
                    <a16:rowId xmlns:a16="http://schemas.microsoft.com/office/drawing/2014/main" val="1116563757"/>
                  </a:ext>
                </a:extLst>
              </a:tr>
              <a:tr h="461252">
                <a:tc>
                  <a:txBody>
                    <a:bodyPr/>
                    <a:lstStyle/>
                    <a:p>
                      <a:pPr marL="114300" indent="0"/>
                      <a:r>
                        <a:rPr lang="en-US" sz="1400" b="1"/>
                        <a:t>SD, n (%)</a:t>
                      </a:r>
                    </a:p>
                  </a:txBody>
                  <a:tcPr marL="68580" marR="68580" marT="34290" marB="34290"/>
                </a:tc>
                <a:tc>
                  <a:txBody>
                    <a:bodyPr/>
                    <a:lstStyle/>
                    <a:p>
                      <a:pPr algn="ctr"/>
                      <a:r>
                        <a:rPr lang="en-US" sz="1400"/>
                        <a:t>103 (59)</a:t>
                      </a:r>
                    </a:p>
                  </a:txBody>
                  <a:tcPr marL="68580" marR="68580" marT="34290" marB="34290"/>
                </a:tc>
                <a:tc>
                  <a:txBody>
                    <a:bodyPr/>
                    <a:lstStyle/>
                    <a:p>
                      <a:pPr algn="ctr"/>
                      <a:r>
                        <a:rPr lang="en-US" sz="1400"/>
                        <a:t>101 (58)</a:t>
                      </a:r>
                    </a:p>
                  </a:txBody>
                  <a:tcPr marL="68580" marR="68580" marT="34290" marB="34290"/>
                </a:tc>
                <a:extLst>
                  <a:ext uri="{0D108BD9-81ED-4DB2-BD59-A6C34878D82A}">
                    <a16:rowId xmlns:a16="http://schemas.microsoft.com/office/drawing/2014/main" val="2641562648"/>
                  </a:ext>
                </a:extLst>
              </a:tr>
            </a:tbl>
          </a:graphicData>
        </a:graphic>
      </p:graphicFrame>
      <p:sp>
        <p:nvSpPr>
          <p:cNvPr id="10" name="TextBox 9">
            <a:extLst>
              <a:ext uri="{FF2B5EF4-FFF2-40B4-BE49-F238E27FC236}">
                <a16:creationId xmlns:a16="http://schemas.microsoft.com/office/drawing/2014/main" id="{16038A1C-1331-4706-9AB3-77F8968EB636}"/>
              </a:ext>
            </a:extLst>
          </p:cNvPr>
          <p:cNvSpPr txBox="1"/>
          <p:nvPr/>
        </p:nvSpPr>
        <p:spPr>
          <a:xfrm>
            <a:off x="5151566" y="762545"/>
            <a:ext cx="1725216" cy="300082"/>
          </a:xfrm>
          <a:prstGeom prst="rect">
            <a:avLst/>
          </a:prstGeom>
          <a:noFill/>
        </p:spPr>
        <p:txBody>
          <a:bodyPr wrap="none" rtlCol="0">
            <a:spAutoFit/>
          </a:bodyPr>
          <a:lstStyle/>
          <a:p>
            <a:pPr defTabSz="685800" fontAlgn="auto">
              <a:spcBef>
                <a:spcPts val="0"/>
              </a:spcBef>
              <a:spcAft>
                <a:spcPts val="0"/>
              </a:spcAft>
            </a:pPr>
            <a:r>
              <a:rPr lang="en-US" sz="1350" b="1">
                <a:solidFill>
                  <a:prstClr val="black"/>
                </a:solidFill>
                <a:latin typeface="Calibri"/>
                <a:ea typeface="+mn-ea"/>
                <a:cs typeface="+mn-cs"/>
              </a:rPr>
              <a:t>Duration of Response</a:t>
            </a:r>
          </a:p>
        </p:txBody>
      </p:sp>
      <p:sp>
        <p:nvSpPr>
          <p:cNvPr id="12" name="TextBox 11">
            <a:extLst>
              <a:ext uri="{FF2B5EF4-FFF2-40B4-BE49-F238E27FC236}">
                <a16:creationId xmlns:a16="http://schemas.microsoft.com/office/drawing/2014/main" id="{7CDF896D-3774-491F-8EA1-777F281BBE89}"/>
              </a:ext>
            </a:extLst>
          </p:cNvPr>
          <p:cNvSpPr txBox="1"/>
          <p:nvPr/>
        </p:nvSpPr>
        <p:spPr>
          <a:xfrm>
            <a:off x="6732932" y="1429254"/>
            <a:ext cx="1476375" cy="300082"/>
          </a:xfrm>
          <a:prstGeom prst="rect">
            <a:avLst/>
          </a:prstGeom>
          <a:noFill/>
        </p:spPr>
        <p:txBody>
          <a:bodyPr wrap="square">
            <a:spAutoFit/>
          </a:bodyPr>
          <a:lstStyle/>
          <a:p>
            <a:pPr defTabSz="685800" fontAlgn="auto">
              <a:spcBef>
                <a:spcPts val="0"/>
              </a:spcBef>
              <a:spcAft>
                <a:spcPts val="0"/>
              </a:spcAft>
            </a:pPr>
            <a:r>
              <a:rPr lang="en-US" sz="1350" b="1">
                <a:solidFill>
                  <a:srgbClr val="F68D49"/>
                </a:solidFill>
                <a:effectLst>
                  <a:outerShdw blurRad="38100" dist="38100" dir="2700000" algn="tl">
                    <a:srgbClr val="000000">
                      <a:alpha val="43137"/>
                    </a:srgbClr>
                  </a:outerShdw>
                </a:effectLst>
                <a:latin typeface="Calibri"/>
                <a:ea typeface="+mn-ea"/>
                <a:cs typeface="+mn-cs"/>
              </a:rPr>
              <a:t>20.3 months </a:t>
            </a:r>
          </a:p>
        </p:txBody>
      </p:sp>
      <p:sp>
        <p:nvSpPr>
          <p:cNvPr id="13" name="TextBox 12">
            <a:extLst>
              <a:ext uri="{FF2B5EF4-FFF2-40B4-BE49-F238E27FC236}">
                <a16:creationId xmlns:a16="http://schemas.microsoft.com/office/drawing/2014/main" id="{38B7DB69-445B-4FC2-9596-84060552D885}"/>
              </a:ext>
            </a:extLst>
          </p:cNvPr>
          <p:cNvSpPr txBox="1"/>
          <p:nvPr/>
        </p:nvSpPr>
        <p:spPr>
          <a:xfrm>
            <a:off x="6585916" y="2123298"/>
            <a:ext cx="1476375" cy="300082"/>
          </a:xfrm>
          <a:prstGeom prst="rect">
            <a:avLst/>
          </a:prstGeom>
          <a:noFill/>
        </p:spPr>
        <p:txBody>
          <a:bodyPr wrap="square">
            <a:spAutoFit/>
          </a:bodyPr>
          <a:lstStyle/>
          <a:p>
            <a:pPr defTabSz="685800" fontAlgn="auto">
              <a:spcBef>
                <a:spcPts val="0"/>
              </a:spcBef>
              <a:spcAft>
                <a:spcPts val="0"/>
              </a:spcAft>
            </a:pPr>
            <a:r>
              <a:rPr lang="en-US" sz="1350" b="1">
                <a:solidFill>
                  <a:srgbClr val="6F9CC5"/>
                </a:solidFill>
                <a:effectLst>
                  <a:outerShdw blurRad="38100" dist="38100" dir="2700000" algn="tl">
                    <a:srgbClr val="000000">
                      <a:alpha val="43137"/>
                    </a:srgbClr>
                  </a:outerShdw>
                </a:effectLst>
                <a:latin typeface="Calibri"/>
                <a:ea typeface="+mn-ea"/>
                <a:cs typeface="+mn-cs"/>
              </a:rPr>
              <a:t>9.0 months </a:t>
            </a:r>
          </a:p>
        </p:txBody>
      </p:sp>
      <p:sp>
        <p:nvSpPr>
          <p:cNvPr id="3" name="Rectangle 2">
            <a:extLst>
              <a:ext uri="{FF2B5EF4-FFF2-40B4-BE49-F238E27FC236}">
                <a16:creationId xmlns:a16="http://schemas.microsoft.com/office/drawing/2014/main" id="{B5036A03-C20A-4DDC-A402-46D3863A218F}"/>
              </a:ext>
            </a:extLst>
          </p:cNvPr>
          <p:cNvSpPr/>
          <p:nvPr/>
        </p:nvSpPr>
        <p:spPr>
          <a:xfrm>
            <a:off x="137193" y="1631156"/>
            <a:ext cx="3434682" cy="9239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a:endParaRPr>
          </a:p>
        </p:txBody>
      </p:sp>
    </p:spTree>
    <p:extLst>
      <p:ext uri="{BB962C8B-B14F-4D97-AF65-F5344CB8AC3E}">
        <p14:creationId xmlns:p14="http://schemas.microsoft.com/office/powerpoint/2010/main" val="385315091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99BA8D-FB12-B11A-41D0-75BE81F760BB}"/>
              </a:ext>
            </a:extLst>
          </p:cNvPr>
          <p:cNvSpPr>
            <a:spLocks noGrp="1"/>
          </p:cNvSpPr>
          <p:nvPr>
            <p:ph type="title"/>
          </p:nvPr>
        </p:nvSpPr>
        <p:spPr/>
        <p:txBody>
          <a:bodyPr/>
          <a:lstStyle/>
          <a:p>
            <a:r>
              <a:rPr lang="en-US"/>
              <a:t>TIVO-3: Secondary Endpoint—Overall Survival</a:t>
            </a:r>
          </a:p>
        </p:txBody>
      </p:sp>
      <p:pic>
        <p:nvPicPr>
          <p:cNvPr id="4" name="Picture 3">
            <a:extLst>
              <a:ext uri="{FF2B5EF4-FFF2-40B4-BE49-F238E27FC236}">
                <a16:creationId xmlns:a16="http://schemas.microsoft.com/office/drawing/2014/main" id="{9BFCD81F-1199-BA2B-213F-9DAD325C3C5F}"/>
              </a:ext>
            </a:extLst>
          </p:cNvPr>
          <p:cNvPicPr>
            <a:picLocks noChangeAspect="1"/>
          </p:cNvPicPr>
          <p:nvPr/>
        </p:nvPicPr>
        <p:blipFill>
          <a:blip r:embed="rId3"/>
          <a:stretch>
            <a:fillRect/>
          </a:stretch>
        </p:blipFill>
        <p:spPr>
          <a:xfrm>
            <a:off x="1843127" y="1177274"/>
            <a:ext cx="4291720" cy="2764372"/>
          </a:xfrm>
          <a:prstGeom prst="rect">
            <a:avLst/>
          </a:prstGeom>
        </p:spPr>
      </p:pic>
      <p:sp>
        <p:nvSpPr>
          <p:cNvPr id="8" name="TextBox 7">
            <a:extLst>
              <a:ext uri="{FF2B5EF4-FFF2-40B4-BE49-F238E27FC236}">
                <a16:creationId xmlns:a16="http://schemas.microsoft.com/office/drawing/2014/main" id="{8ADD499B-49DB-F459-18B2-CB819BA327A8}"/>
              </a:ext>
            </a:extLst>
          </p:cNvPr>
          <p:cNvSpPr txBox="1"/>
          <p:nvPr/>
        </p:nvSpPr>
        <p:spPr>
          <a:xfrm>
            <a:off x="1955862" y="930407"/>
            <a:ext cx="822661" cy="300082"/>
          </a:xfrm>
          <a:prstGeom prst="rect">
            <a:avLst/>
          </a:prstGeom>
          <a:noFill/>
        </p:spPr>
        <p:txBody>
          <a:bodyPr wrap="none" rtlCol="0">
            <a:spAutoFit/>
          </a:bodyPr>
          <a:lstStyle/>
          <a:p>
            <a:pPr defTabSz="685800" fontAlgn="auto">
              <a:spcBef>
                <a:spcPts val="0"/>
              </a:spcBef>
              <a:spcAft>
                <a:spcPts val="0"/>
              </a:spcAft>
            </a:pPr>
            <a:r>
              <a:rPr lang="en-US" sz="1350" b="1">
                <a:solidFill>
                  <a:prstClr val="black"/>
                </a:solidFill>
                <a:latin typeface="Calibri"/>
                <a:ea typeface="+mn-ea"/>
                <a:cs typeface="+mn-cs"/>
              </a:rPr>
              <a:t>Serial OS</a:t>
            </a:r>
          </a:p>
        </p:txBody>
      </p:sp>
      <p:sp>
        <p:nvSpPr>
          <p:cNvPr id="11" name="TextBox 10">
            <a:extLst>
              <a:ext uri="{FF2B5EF4-FFF2-40B4-BE49-F238E27FC236}">
                <a16:creationId xmlns:a16="http://schemas.microsoft.com/office/drawing/2014/main" id="{576DB016-A1EB-4F0F-CC20-A81D2915B0F6}"/>
              </a:ext>
            </a:extLst>
          </p:cNvPr>
          <p:cNvSpPr txBox="1"/>
          <p:nvPr/>
        </p:nvSpPr>
        <p:spPr>
          <a:xfrm>
            <a:off x="4903081" y="3941646"/>
            <a:ext cx="1449362" cy="646331"/>
          </a:xfrm>
          <a:prstGeom prst="rect">
            <a:avLst/>
          </a:prstGeom>
          <a:noFill/>
        </p:spPr>
        <p:txBody>
          <a:bodyPr wrap="square">
            <a:spAutoFit/>
          </a:bodyPr>
          <a:lstStyle/>
          <a:p>
            <a:pPr algn="ctr" defTabSz="685800" fontAlgn="auto">
              <a:spcBef>
                <a:spcPts val="0"/>
              </a:spcBef>
              <a:spcAft>
                <a:spcPts val="0"/>
              </a:spcAft>
            </a:pPr>
            <a:r>
              <a:rPr lang="en-US" sz="1200" i="1">
                <a:solidFill>
                  <a:srgbClr val="FF0000"/>
                </a:solidFill>
                <a:latin typeface="Calibri"/>
                <a:ea typeface="+mn-ea"/>
                <a:cs typeface="+mn-cs"/>
              </a:rPr>
              <a:t>OS </a:t>
            </a:r>
            <a:br>
              <a:rPr lang="en-US" sz="1200" i="1">
                <a:solidFill>
                  <a:srgbClr val="FF0000"/>
                </a:solidFill>
                <a:latin typeface="Calibri"/>
                <a:ea typeface="+mn-ea"/>
                <a:cs typeface="+mn-cs"/>
              </a:rPr>
            </a:br>
            <a:r>
              <a:rPr lang="en-US" sz="1200" i="1">
                <a:solidFill>
                  <a:srgbClr val="FF0000"/>
                </a:solidFill>
                <a:latin typeface="Calibri"/>
                <a:ea typeface="+mn-ea"/>
                <a:cs typeface="+mn-cs"/>
              </a:rPr>
              <a:t>continuing </a:t>
            </a:r>
            <a:br>
              <a:rPr lang="en-US" sz="1200" i="1">
                <a:solidFill>
                  <a:srgbClr val="FF0000"/>
                </a:solidFill>
                <a:latin typeface="Calibri"/>
                <a:ea typeface="+mn-ea"/>
                <a:cs typeface="+mn-cs"/>
              </a:rPr>
            </a:br>
            <a:r>
              <a:rPr lang="en-US" sz="1200" i="1">
                <a:solidFill>
                  <a:srgbClr val="FF0000"/>
                </a:solidFill>
                <a:latin typeface="Calibri"/>
                <a:ea typeface="+mn-ea"/>
                <a:cs typeface="+mn-cs"/>
              </a:rPr>
              <a:t>to mature</a:t>
            </a:r>
            <a:endParaRPr lang="en-US" sz="1200" i="1" baseline="30000">
              <a:solidFill>
                <a:srgbClr val="FF0000"/>
              </a:solidFill>
              <a:latin typeface="Calibri"/>
              <a:ea typeface="+mn-ea"/>
              <a:cs typeface="+mn-cs"/>
            </a:endParaRPr>
          </a:p>
        </p:txBody>
      </p:sp>
      <p:sp>
        <p:nvSpPr>
          <p:cNvPr id="16" name="Rectangle 15">
            <a:extLst>
              <a:ext uri="{FF2B5EF4-FFF2-40B4-BE49-F238E27FC236}">
                <a16:creationId xmlns:a16="http://schemas.microsoft.com/office/drawing/2014/main" id="{4CA445F2-4A82-F346-3EB2-A58A54F70557}"/>
              </a:ext>
            </a:extLst>
          </p:cNvPr>
          <p:cNvSpPr/>
          <p:nvPr/>
        </p:nvSpPr>
        <p:spPr>
          <a:xfrm>
            <a:off x="5182286" y="1311673"/>
            <a:ext cx="865415" cy="32259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a:endParaRPr>
          </a:p>
        </p:txBody>
      </p:sp>
      <p:sp>
        <p:nvSpPr>
          <p:cNvPr id="17" name="TextBox 16">
            <a:extLst>
              <a:ext uri="{FF2B5EF4-FFF2-40B4-BE49-F238E27FC236}">
                <a16:creationId xmlns:a16="http://schemas.microsoft.com/office/drawing/2014/main" id="{67CD6606-95AD-910F-8CA0-EEA9E3BF3A59}"/>
              </a:ext>
            </a:extLst>
          </p:cNvPr>
          <p:cNvSpPr txBox="1"/>
          <p:nvPr/>
        </p:nvSpPr>
        <p:spPr>
          <a:xfrm>
            <a:off x="4764886" y="4832312"/>
            <a:ext cx="4085555" cy="300082"/>
          </a:xfrm>
          <a:prstGeom prst="rect">
            <a:avLst/>
          </a:prstGeom>
          <a:noFill/>
        </p:spPr>
        <p:txBody>
          <a:bodyPr wrap="square" rtlCol="0">
            <a:spAutoFit/>
          </a:bodyPr>
          <a:lstStyle/>
          <a:p>
            <a:pPr algn="r" defTabSz="685800" fontAlgn="auto">
              <a:spcBef>
                <a:spcPts val="0"/>
              </a:spcBef>
              <a:spcAft>
                <a:spcPts val="0"/>
              </a:spcAft>
            </a:pPr>
            <a:r>
              <a:rPr lang="en-US" sz="1350">
                <a:solidFill>
                  <a:prstClr val="black"/>
                </a:solidFill>
                <a:latin typeface="Calibri"/>
                <a:ea typeface="+mn-ea"/>
                <a:cs typeface="+mn-cs"/>
              </a:rPr>
              <a:t>Rini BI, et al. ASCO 2022. Abstract 4557.</a:t>
            </a:r>
          </a:p>
        </p:txBody>
      </p:sp>
    </p:spTree>
    <p:extLst>
      <p:ext uri="{BB962C8B-B14F-4D97-AF65-F5344CB8AC3E}">
        <p14:creationId xmlns:p14="http://schemas.microsoft.com/office/powerpoint/2010/main" val="214371753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14830" y="691563"/>
            <a:ext cx="8629170" cy="3672968"/>
          </a:xfrm>
        </p:spPr>
        <p:txBody>
          <a:bodyPr/>
          <a:lstStyle/>
          <a:p>
            <a:r>
              <a:rPr lang="en-US" b="1">
                <a:solidFill>
                  <a:schemeClr val="accent6">
                    <a:lumMod val="60000"/>
                    <a:lumOff val="40000"/>
                  </a:schemeClr>
                </a:solidFill>
                <a:latin typeface="Algerian" panose="04020705040A02060702" pitchFamily="82" charset="0"/>
              </a:rPr>
              <a:t>Anticipate and Educate!</a:t>
            </a:r>
          </a:p>
          <a:p>
            <a:r>
              <a:rPr lang="en-US">
                <a:solidFill>
                  <a:srgbClr val="002E51"/>
                </a:solidFill>
              </a:rPr>
              <a:t>Most likely AEs</a:t>
            </a:r>
          </a:p>
          <a:p>
            <a:r>
              <a:rPr lang="en-US">
                <a:solidFill>
                  <a:srgbClr val="002E51"/>
                </a:solidFill>
              </a:rPr>
              <a:t>*Hypertension *Fatigue *Diarrhea *Hand foot syndrome</a:t>
            </a:r>
          </a:p>
          <a:p>
            <a:r>
              <a:rPr lang="en-US">
                <a:solidFill>
                  <a:srgbClr val="002E51"/>
                </a:solidFill>
              </a:rPr>
              <a:t>Usually occur in first few weeks of therapy</a:t>
            </a:r>
          </a:p>
          <a:p>
            <a:r>
              <a:rPr lang="en-US">
                <a:solidFill>
                  <a:srgbClr val="002E51"/>
                </a:solidFill>
              </a:rPr>
              <a:t>Other toxicities </a:t>
            </a:r>
          </a:p>
          <a:p>
            <a:r>
              <a:rPr lang="en-US">
                <a:solidFill>
                  <a:srgbClr val="002E51"/>
                </a:solidFill>
              </a:rPr>
              <a:t>#Mucositis #Thromboembolism #Cardiac events </a:t>
            </a:r>
          </a:p>
          <a:p>
            <a:r>
              <a:rPr lang="en-US">
                <a:solidFill>
                  <a:srgbClr val="002E51"/>
                </a:solidFill>
              </a:rPr>
              <a:t>#Delayed Wound Healing</a:t>
            </a:r>
          </a:p>
          <a:p>
            <a:r>
              <a:rPr lang="en-US">
                <a:solidFill>
                  <a:srgbClr val="002E51"/>
                </a:solidFill>
              </a:rPr>
              <a:t>Rare: ---RPLS</a:t>
            </a:r>
          </a:p>
        </p:txBody>
      </p:sp>
      <p:sp>
        <p:nvSpPr>
          <p:cNvPr id="4" name="Title 3"/>
          <p:cNvSpPr>
            <a:spLocks noGrp="1"/>
          </p:cNvSpPr>
          <p:nvPr>
            <p:ph type="title"/>
          </p:nvPr>
        </p:nvSpPr>
        <p:spPr>
          <a:xfrm>
            <a:off x="0" y="127465"/>
            <a:ext cx="9144000" cy="807256"/>
          </a:xfrm>
        </p:spPr>
        <p:txBody>
          <a:bodyPr/>
          <a:lstStyle/>
          <a:p>
            <a:r>
              <a:rPr lang="en-US" b="1"/>
              <a:t>TKI Toxicities</a:t>
            </a:r>
          </a:p>
        </p:txBody>
      </p:sp>
    </p:spTree>
    <p:extLst>
      <p:ext uri="{BB962C8B-B14F-4D97-AF65-F5344CB8AC3E}">
        <p14:creationId xmlns:p14="http://schemas.microsoft.com/office/powerpoint/2010/main" val="97068994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Monitoring on Therapy</a:t>
            </a:r>
          </a:p>
        </p:txBody>
      </p:sp>
      <p:sp>
        <p:nvSpPr>
          <p:cNvPr id="3" name="Content Placeholder 2"/>
          <p:cNvSpPr>
            <a:spLocks noGrp="1"/>
          </p:cNvSpPr>
          <p:nvPr>
            <p:ph idx="1"/>
          </p:nvPr>
        </p:nvSpPr>
        <p:spPr>
          <a:xfrm>
            <a:off x="457200" y="1213680"/>
            <a:ext cx="8229600" cy="3932201"/>
          </a:xfrm>
        </p:spPr>
        <p:txBody>
          <a:bodyPr/>
          <a:lstStyle/>
          <a:p>
            <a:r>
              <a:rPr lang="en-US" sz="2700"/>
              <a:t>Baseline labs: CBC, liver, renal function, TSH</a:t>
            </a:r>
          </a:p>
          <a:p>
            <a:r>
              <a:rPr lang="en-US" sz="2700"/>
              <a:t>BP monitoring : ideally daily but at least weekly for first 4 weeks</a:t>
            </a:r>
          </a:p>
          <a:p>
            <a:r>
              <a:rPr lang="en-US" sz="2700"/>
              <a:t>Treat hypertension aggressively (VEGF-TKI)</a:t>
            </a:r>
          </a:p>
          <a:p>
            <a:r>
              <a:rPr lang="en-US" sz="2700"/>
              <a:t>Labs every 3-4 weeks: CBC, liver, renal function. </a:t>
            </a:r>
          </a:p>
          <a:p>
            <a:r>
              <a:rPr lang="en-US" sz="2700"/>
              <a:t>TSH: Every 6-8 weeks unless symptomatic </a:t>
            </a:r>
          </a:p>
          <a:p>
            <a:endParaRPr lang="en-US"/>
          </a:p>
          <a:p>
            <a:endParaRPr lang="en-US"/>
          </a:p>
        </p:txBody>
      </p:sp>
    </p:spTree>
    <p:extLst>
      <p:ext uri="{BB962C8B-B14F-4D97-AF65-F5344CB8AC3E}">
        <p14:creationId xmlns:p14="http://schemas.microsoft.com/office/powerpoint/2010/main" val="25132475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a:solidFill>
                  <a:schemeClr val="tx2"/>
                </a:solidFill>
              </a:rPr>
              <a:t>Vigilance and Step Wise Management</a:t>
            </a:r>
          </a:p>
        </p:txBody>
      </p:sp>
      <p:sp>
        <p:nvSpPr>
          <p:cNvPr id="3" name="Content Placeholder 2"/>
          <p:cNvSpPr>
            <a:spLocks noGrp="1"/>
          </p:cNvSpPr>
          <p:nvPr>
            <p:ph idx="1"/>
          </p:nvPr>
        </p:nvSpPr>
        <p:spPr/>
        <p:txBody>
          <a:bodyPr/>
          <a:lstStyle/>
          <a:p>
            <a:r>
              <a:rPr lang="en-US" sz="2700"/>
              <a:t>Any symptom is suspect!</a:t>
            </a:r>
          </a:p>
          <a:p>
            <a:r>
              <a:rPr lang="en-US" sz="2700"/>
              <a:t>VEGF inhibitor therapy will improve quickly after medication is held</a:t>
            </a:r>
          </a:p>
          <a:p>
            <a:r>
              <a:rPr lang="en-US" sz="2700"/>
              <a:t>I-O toxicity takes longer to improve and will likely need steroids</a:t>
            </a:r>
          </a:p>
          <a:p>
            <a:r>
              <a:rPr lang="en-US" sz="2700"/>
              <a:t>Consider drug-drug interactions for VEGF inhibitors, especially with statins</a:t>
            </a:r>
          </a:p>
          <a:p>
            <a:endParaRPr lang="en-US"/>
          </a:p>
        </p:txBody>
      </p:sp>
    </p:spTree>
    <p:extLst>
      <p:ext uri="{BB962C8B-B14F-4D97-AF65-F5344CB8AC3E}">
        <p14:creationId xmlns:p14="http://schemas.microsoft.com/office/powerpoint/2010/main" val="217357758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Multidisciplinary Input is Critical!</a:t>
            </a:r>
          </a:p>
        </p:txBody>
      </p:sp>
      <p:sp>
        <p:nvSpPr>
          <p:cNvPr id="4" name="Content Placeholder 3"/>
          <p:cNvSpPr>
            <a:spLocks noGrp="1"/>
          </p:cNvSpPr>
          <p:nvPr>
            <p:ph idx="1"/>
          </p:nvPr>
        </p:nvSpPr>
        <p:spPr>
          <a:xfrm>
            <a:off x="457200" y="1339692"/>
            <a:ext cx="8229600" cy="3394472"/>
          </a:xfrm>
        </p:spPr>
        <p:txBody>
          <a:bodyPr/>
          <a:lstStyle/>
          <a:p>
            <a:r>
              <a:rPr lang="en-US" sz="2700"/>
              <a:t>Risk profiling</a:t>
            </a:r>
          </a:p>
          <a:p>
            <a:r>
              <a:rPr lang="en-US" sz="2700"/>
              <a:t>Treatment sequence</a:t>
            </a:r>
          </a:p>
          <a:p>
            <a:r>
              <a:rPr lang="en-US" sz="2700"/>
              <a:t>Individualizing the therapeutic plan</a:t>
            </a:r>
          </a:p>
          <a:p>
            <a:r>
              <a:rPr lang="en-US" sz="2700"/>
              <a:t>Changing treatment course based on toxicities, responses, residual disease</a:t>
            </a:r>
          </a:p>
          <a:p>
            <a:r>
              <a:rPr lang="en-US" sz="2700"/>
              <a:t>Optimizing the therapy for every case!</a:t>
            </a:r>
          </a:p>
        </p:txBody>
      </p:sp>
    </p:spTree>
    <p:extLst>
      <p:ext uri="{BB962C8B-B14F-4D97-AF65-F5344CB8AC3E}">
        <p14:creationId xmlns:p14="http://schemas.microsoft.com/office/powerpoint/2010/main" val="78237911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A7C01-6E3D-46D7-B2AE-DE5C653DB91B}"/>
              </a:ext>
            </a:extLst>
          </p:cNvPr>
          <p:cNvSpPr>
            <a:spLocks noGrp="1"/>
          </p:cNvSpPr>
          <p:nvPr>
            <p:ph type="title"/>
          </p:nvPr>
        </p:nvSpPr>
        <p:spPr>
          <a:xfrm>
            <a:off x="457200" y="208360"/>
            <a:ext cx="8229600" cy="857250"/>
          </a:xfrm>
        </p:spPr>
        <p:txBody>
          <a:bodyPr wrap="square" anchor="ctr">
            <a:normAutofit/>
          </a:bodyPr>
          <a:lstStyle/>
          <a:p>
            <a:pPr>
              <a:lnSpc>
                <a:spcPct val="90000"/>
              </a:lnSpc>
            </a:pPr>
            <a:r>
              <a:rPr lang="en-US" sz="3750"/>
              <a:t>How do you decide on Therapy Choice?</a:t>
            </a:r>
          </a:p>
        </p:txBody>
      </p:sp>
      <p:sp>
        <p:nvSpPr>
          <p:cNvPr id="3" name="Content Placeholder 2">
            <a:extLst>
              <a:ext uri="{FF2B5EF4-FFF2-40B4-BE49-F238E27FC236}">
                <a16:creationId xmlns:a16="http://schemas.microsoft.com/office/drawing/2014/main" id="{8C2042E5-3F31-4ED1-8B0A-C2B2A0D5720F}"/>
              </a:ext>
            </a:extLst>
          </p:cNvPr>
          <p:cNvSpPr>
            <a:spLocks noGrp="1"/>
          </p:cNvSpPr>
          <p:nvPr>
            <p:ph sz="half" idx="1"/>
          </p:nvPr>
        </p:nvSpPr>
        <p:spPr>
          <a:xfrm>
            <a:off x="457200" y="1065611"/>
            <a:ext cx="4114800" cy="3531394"/>
          </a:xfrm>
        </p:spPr>
        <p:txBody>
          <a:bodyPr wrap="square" anchor="t">
            <a:normAutofit/>
          </a:bodyPr>
          <a:lstStyle/>
          <a:p>
            <a:r>
              <a:rPr lang="en-US" sz="2700"/>
              <a:t>Toxicity/efficacy balance</a:t>
            </a:r>
          </a:p>
          <a:p>
            <a:r>
              <a:rPr lang="en-US" sz="2700"/>
              <a:t>Histology</a:t>
            </a:r>
          </a:p>
          <a:p>
            <a:r>
              <a:rPr lang="en-US" sz="2700"/>
              <a:t>Sites of </a:t>
            </a:r>
            <a:r>
              <a:rPr lang="en-US" sz="2700" err="1"/>
              <a:t>mets</a:t>
            </a:r>
            <a:endParaRPr lang="en-US" sz="2700"/>
          </a:p>
          <a:p>
            <a:r>
              <a:rPr lang="en-US" sz="2700"/>
              <a:t>IMDC risk</a:t>
            </a:r>
          </a:p>
          <a:p>
            <a:r>
              <a:rPr lang="en-US" sz="2700"/>
              <a:t>Oligometastatic disease</a:t>
            </a:r>
          </a:p>
          <a:p>
            <a:r>
              <a:rPr lang="en-US" sz="2700"/>
              <a:t>QOL</a:t>
            </a:r>
          </a:p>
          <a:p>
            <a:r>
              <a:rPr lang="en-US" sz="2700"/>
              <a:t>Cost/access</a:t>
            </a:r>
          </a:p>
          <a:p>
            <a:endParaRPr lang="en-US"/>
          </a:p>
        </p:txBody>
      </p:sp>
      <p:pic>
        <p:nvPicPr>
          <p:cNvPr id="13314" name="Picture 2" descr="Scales GIFs | Tenor">
            <a:extLst>
              <a:ext uri="{FF2B5EF4-FFF2-40B4-BE49-F238E27FC236}">
                <a16:creationId xmlns:a16="http://schemas.microsoft.com/office/drawing/2014/main" id="{F70DB5CB-3AC0-43A9-803E-9980A62D57F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970264" y="1202532"/>
            <a:ext cx="3394472" cy="3394472"/>
          </a:xfrm>
          <a:prstGeom prst="rect">
            <a:avLst/>
          </a:prstGeom>
          <a:solidFill>
            <a:srgbClr val="FFFFFF"/>
          </a:solidFill>
        </p:spPr>
      </p:pic>
    </p:spTree>
    <p:extLst>
      <p:ext uri="{BB962C8B-B14F-4D97-AF65-F5344CB8AC3E}">
        <p14:creationId xmlns:p14="http://schemas.microsoft.com/office/powerpoint/2010/main" val="382183582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C20E458-F374-F02D-5759-A409024AD78F}"/>
              </a:ext>
            </a:extLst>
          </p:cNvPr>
          <p:cNvSpPr>
            <a:spLocks noGrp="1"/>
          </p:cNvSpPr>
          <p:nvPr>
            <p:ph type="title"/>
          </p:nvPr>
        </p:nvSpPr>
        <p:spPr/>
        <p:txBody>
          <a:bodyPr/>
          <a:lstStyle/>
          <a:p>
            <a:r>
              <a:rPr lang="en-US"/>
              <a:t>Conclusions</a:t>
            </a:r>
          </a:p>
        </p:txBody>
      </p:sp>
      <p:sp>
        <p:nvSpPr>
          <p:cNvPr id="8" name="Content Placeholder 7">
            <a:extLst>
              <a:ext uri="{FF2B5EF4-FFF2-40B4-BE49-F238E27FC236}">
                <a16:creationId xmlns:a16="http://schemas.microsoft.com/office/drawing/2014/main" id="{728B69AD-4510-76D7-F64A-DF72D5CA01A0}"/>
              </a:ext>
            </a:extLst>
          </p:cNvPr>
          <p:cNvSpPr>
            <a:spLocks noGrp="1"/>
          </p:cNvSpPr>
          <p:nvPr>
            <p:ph idx="1"/>
          </p:nvPr>
        </p:nvSpPr>
        <p:spPr>
          <a:xfrm>
            <a:off x="671514" y="1284682"/>
            <a:ext cx="8161401" cy="3386891"/>
          </a:xfrm>
        </p:spPr>
        <p:txBody>
          <a:bodyPr/>
          <a:lstStyle/>
          <a:p>
            <a:r>
              <a:rPr lang="en-US"/>
              <a:t>Improvement in front line therapy will impact therapy decisions in second line and subsequent lines of therapy</a:t>
            </a:r>
          </a:p>
          <a:p>
            <a:r>
              <a:rPr lang="en-US"/>
              <a:t>TKI backbone remains a critical therapy option throughout the duration of therapy for advanced RCC and post frontline single agent TKI remains standard!</a:t>
            </a:r>
          </a:p>
          <a:p>
            <a:r>
              <a:rPr lang="en-US"/>
              <a:t>Sequencing is important!</a:t>
            </a:r>
          </a:p>
          <a:p>
            <a:r>
              <a:rPr lang="en-US"/>
              <a:t>Managing the efficacy/toxicity of TKI is the secret to maintaining success.</a:t>
            </a:r>
          </a:p>
          <a:p>
            <a:endParaRPr lang="en-US"/>
          </a:p>
        </p:txBody>
      </p:sp>
    </p:spTree>
    <p:extLst>
      <p:ext uri="{BB962C8B-B14F-4D97-AF65-F5344CB8AC3E}">
        <p14:creationId xmlns:p14="http://schemas.microsoft.com/office/powerpoint/2010/main" val="37777933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75BBE-9332-BE70-863C-5FC7476A2356}"/>
              </a:ext>
            </a:extLst>
          </p:cNvPr>
          <p:cNvSpPr>
            <a:spLocks noGrp="1"/>
          </p:cNvSpPr>
          <p:nvPr>
            <p:ph type="title"/>
          </p:nvPr>
        </p:nvSpPr>
        <p:spPr>
          <a:xfrm>
            <a:off x="480060" y="4186538"/>
            <a:ext cx="8183880" cy="480505"/>
          </a:xfrm>
        </p:spPr>
        <p:txBody>
          <a:bodyPr vert="horz" lIns="91440" tIns="45720" rIns="91440" bIns="45720" rtlCol="0" anchor="ctr">
            <a:normAutofit/>
          </a:bodyPr>
          <a:lstStyle/>
          <a:p>
            <a:pPr defTabSz="914400" hangingPunct="1">
              <a:lnSpc>
                <a:spcPct val="90000"/>
              </a:lnSpc>
            </a:pPr>
            <a:r>
              <a:rPr lang="en-US" sz="2400" kern="1200">
                <a:solidFill>
                  <a:schemeClr val="tx1"/>
                </a:solidFill>
              </a:rPr>
              <a:t>Kidney Cancer Therapy is a MARATHON!</a:t>
            </a:r>
          </a:p>
        </p:txBody>
      </p:sp>
      <p:pic>
        <p:nvPicPr>
          <p:cNvPr id="1026" name="Picture 2" descr="Pace Yourself: Ministry Is a Marathon, Not a Sprint | ChurchPlants">
            <a:extLst>
              <a:ext uri="{FF2B5EF4-FFF2-40B4-BE49-F238E27FC236}">
                <a16:creationId xmlns:a16="http://schemas.microsoft.com/office/drawing/2014/main" id="{69266F7E-0F79-180D-A55D-D066C42D3CC5}"/>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1" b="5603"/>
          <a:stretch/>
        </p:blipFill>
        <p:spPr bwMode="auto">
          <a:xfrm>
            <a:off x="480060" y="480504"/>
            <a:ext cx="8183880" cy="3630955"/>
          </a:xfrm>
          <a:prstGeom prst="rect">
            <a:avLst/>
          </a:prstGeom>
          <a:noFill/>
          <a:ln w="19050">
            <a:solidFill>
              <a:schemeClr val="tx1"/>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6719693"/>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 y="920340"/>
            <a:ext cx="7543800" cy="3437262"/>
          </a:xfrm>
          <a:prstGeom prst="rect">
            <a:avLst/>
          </a:prstGeom>
        </p:spPr>
      </p:pic>
      <p:sp>
        <p:nvSpPr>
          <p:cNvPr id="3" name="Title 2"/>
          <p:cNvSpPr>
            <a:spLocks noGrp="1"/>
          </p:cNvSpPr>
          <p:nvPr>
            <p:ph type="title"/>
          </p:nvPr>
        </p:nvSpPr>
        <p:spPr/>
        <p:txBody>
          <a:bodyPr>
            <a:normAutofit/>
          </a:bodyPr>
          <a:lstStyle/>
          <a:p>
            <a:r>
              <a:rPr lang="en-GB" sz="2400"/>
              <a:t>Primary endpoint: </a:t>
            </a:r>
            <a:r>
              <a:rPr lang="en-US" sz="2400"/>
              <a:t>r</a:t>
            </a:r>
            <a:r>
              <a:rPr lang="en-GB" sz="2400"/>
              <a:t>PFS by BICR in patients with alterations in </a:t>
            </a:r>
            <a:br>
              <a:rPr lang="en-GB" sz="2400"/>
            </a:br>
            <a:r>
              <a:rPr lang="en-GB" sz="2400" i="1"/>
              <a:t>BRCA1</a:t>
            </a:r>
            <a:r>
              <a:rPr lang="en-GB" sz="2400"/>
              <a:t>, </a:t>
            </a:r>
            <a:r>
              <a:rPr lang="en-GB" sz="2400" i="1"/>
              <a:t>BRCA2</a:t>
            </a:r>
            <a:r>
              <a:rPr lang="en-GB" sz="2400"/>
              <a:t>, or </a:t>
            </a:r>
            <a:r>
              <a:rPr lang="en-GB" sz="2400" i="1"/>
              <a:t>ATM</a:t>
            </a:r>
            <a:r>
              <a:rPr lang="en-GB" sz="2400"/>
              <a:t> </a:t>
            </a:r>
            <a:r>
              <a:rPr lang="en-GB" sz="2400">
                <a:solidFill>
                  <a:schemeClr val="accent1"/>
                </a:solidFill>
              </a:rPr>
              <a:t>(Cohort A) </a:t>
            </a:r>
            <a:endParaRPr lang="en-US" sz="2400"/>
          </a:p>
        </p:txBody>
      </p:sp>
      <p:sp>
        <p:nvSpPr>
          <p:cNvPr id="2" name="Slide Number Placeholder 1"/>
          <p:cNvSpPr>
            <a:spLocks noGrp="1"/>
          </p:cNvSpPr>
          <p:nvPr>
            <p:ph type="sldNum" sz="quarter" idx="4294967295"/>
          </p:nvPr>
        </p:nvSpPr>
        <p:spPr>
          <a:xfrm>
            <a:off x="7086600" y="4837510"/>
            <a:ext cx="2057400" cy="273844"/>
          </a:xfrm>
          <a:prstGeom prst="rect">
            <a:avLst/>
          </a:prstGeom>
        </p:spPr>
        <p:txBody>
          <a:bodyPr/>
          <a:lstStyle/>
          <a:p>
            <a:pPr algn="r" defTabSz="685800">
              <a:defRPr/>
            </a:pPr>
            <a:fld id="{3C0BBE5E-8DF2-4E42-80A3-157BCE5E8B54}" type="slidenum">
              <a:rPr lang="en-US" sz="1050">
                <a:solidFill>
                  <a:prstClr val="black">
                    <a:tint val="75000"/>
                  </a:prstClr>
                </a:solidFill>
                <a:latin typeface="Calibri" panose="020F0502020204030204"/>
              </a:rPr>
              <a:pPr algn="r" defTabSz="685800">
                <a:defRPr/>
              </a:pPr>
              <a:t>16</a:t>
            </a:fld>
            <a:endParaRPr lang="en-US" sz="1050">
              <a:solidFill>
                <a:prstClr val="black">
                  <a:tint val="75000"/>
                </a:prstClr>
              </a:solidFill>
              <a:latin typeface="Calibri" panose="020F0502020204030204"/>
            </a:endParaRPr>
          </a:p>
        </p:txBody>
      </p:sp>
      <p:sp>
        <p:nvSpPr>
          <p:cNvPr id="4" name="TextBox 3">
            <a:extLst>
              <a:ext uri="{FF2B5EF4-FFF2-40B4-BE49-F238E27FC236}">
                <a16:creationId xmlns:a16="http://schemas.microsoft.com/office/drawing/2014/main" id="{18998287-D401-4C81-A981-E3C5FC087FC1}"/>
              </a:ext>
            </a:extLst>
          </p:cNvPr>
          <p:cNvSpPr txBox="1"/>
          <p:nvPr/>
        </p:nvSpPr>
        <p:spPr>
          <a:xfrm>
            <a:off x="6971290" y="4161395"/>
            <a:ext cx="2172710" cy="346249"/>
          </a:xfrm>
          <a:prstGeom prst="rect">
            <a:avLst/>
          </a:prstGeom>
          <a:noFill/>
        </p:spPr>
        <p:txBody>
          <a:bodyPr wrap="square" rtlCol="0">
            <a:spAutoFit/>
          </a:bodyPr>
          <a:lstStyle/>
          <a:p>
            <a:pPr defTabSz="685800">
              <a:defRPr/>
            </a:pPr>
            <a:r>
              <a:rPr lang="en-GB" sz="825">
                <a:solidFill>
                  <a:prstClr val="black"/>
                </a:solidFill>
                <a:latin typeface="Arial Narrow" panose="020B0606020202030204" pitchFamily="34" charset="0"/>
              </a:rPr>
              <a:t>1. </a:t>
            </a:r>
            <a:r>
              <a:rPr lang="da-DK" sz="825">
                <a:solidFill>
                  <a:prstClr val="black"/>
                </a:solidFill>
                <a:latin typeface="Arial Narrow" panose="020B0606020202030204" pitchFamily="34" charset="0"/>
              </a:rPr>
              <a:t>de Bono J </a:t>
            </a:r>
            <a:r>
              <a:rPr lang="da-DK" sz="825" i="1">
                <a:solidFill>
                  <a:prstClr val="black"/>
                </a:solidFill>
                <a:latin typeface="Arial Narrow" panose="020B0606020202030204" pitchFamily="34" charset="0"/>
              </a:rPr>
              <a:t>et al. N Engl J Med </a:t>
            </a:r>
            <a:r>
              <a:rPr lang="da-DK" sz="825">
                <a:solidFill>
                  <a:prstClr val="black"/>
                </a:solidFill>
                <a:latin typeface="Arial Narrow" panose="020B0606020202030204" pitchFamily="34" charset="0"/>
              </a:rPr>
              <a:t>2020;</a:t>
            </a:r>
            <a:r>
              <a:rPr lang="en-GB" sz="825">
                <a:solidFill>
                  <a:prstClr val="black"/>
                </a:solidFill>
                <a:latin typeface="Arial Narrow" panose="020B0606020202030204" pitchFamily="34" charset="0"/>
              </a:rPr>
              <a:t>382:2091–102</a:t>
            </a:r>
          </a:p>
        </p:txBody>
      </p:sp>
      <p:sp>
        <p:nvSpPr>
          <p:cNvPr id="6" name="Title 1">
            <a:extLst>
              <a:ext uri="{FF2B5EF4-FFF2-40B4-BE49-F238E27FC236}">
                <a16:creationId xmlns:a16="http://schemas.microsoft.com/office/drawing/2014/main" id="{8BD72BD9-6A2C-F9E9-57E8-320A30973C90}"/>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7" name="Picture 9" descr="Resultado de imagen de twitter">
            <a:extLst>
              <a:ext uri="{FF2B5EF4-FFF2-40B4-BE49-F238E27FC236}">
                <a16:creationId xmlns:a16="http://schemas.microsoft.com/office/drawing/2014/main" id="{6F13FE54-FA0F-2438-88E7-5AE3BA31B5B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967761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4"/>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5"/>
          <a:stretch>
            <a:fillRect/>
          </a:stretch>
        </p:blipFill>
        <p:spPr>
          <a:xfrm>
            <a:off x="-1" y="-12701"/>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6"/>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7"/>
          <a:stretch>
            <a:fillRect/>
          </a:stretch>
        </p:blipFill>
        <p:spPr>
          <a:xfrm>
            <a:off x="-1276" y="0"/>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8"/>
          <a:stretch>
            <a:fillRect/>
          </a:stretch>
        </p:blipFill>
        <p:spPr>
          <a:xfrm>
            <a:off x="7037" y="0"/>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9"/>
          <a:stretch>
            <a:fillRect/>
          </a:stretch>
        </p:blipFill>
        <p:spPr>
          <a:xfrm>
            <a:off x="7037" y="9144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10"/>
          <a:stretch>
            <a:fillRect/>
          </a:stretch>
        </p:blipFill>
        <p:spPr>
          <a:xfrm>
            <a:off x="14075" y="12699"/>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11"/>
          <a:stretch>
            <a:fillRect/>
          </a:stretch>
        </p:blipFill>
        <p:spPr>
          <a:xfrm>
            <a:off x="7037" y="0"/>
            <a:ext cx="9129925"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a:solidFill>
                  <a:srgbClr val="FFC82C"/>
                </a:solidFill>
                <a:latin typeface="Corporate A Medium" panose="02000503080000020004" pitchFamily="2" charset="0"/>
              </a:rPr>
              <a:t>RCC/PROSTATE</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algn="ctr"/>
            <a:r>
              <a:rPr lang="en-US" sz="1600">
                <a:solidFill>
                  <a:schemeClr val="bg1"/>
                </a:solidFill>
                <a:latin typeface="Corporate S Demi" panose="02020500000000000000" pitchFamily="18" charset="0"/>
              </a:rPr>
              <a:t>Wednesday, June 14, 2023</a:t>
            </a:r>
          </a:p>
        </p:txBody>
      </p:sp>
      <p:pic>
        <p:nvPicPr>
          <p:cNvPr id="6" name="Picture 5" descr="Text&#10;&#10;Description automatically generated with medium confidence">
            <a:extLst>
              <a:ext uri="{FF2B5EF4-FFF2-40B4-BE49-F238E27FC236}">
                <a16:creationId xmlns:a16="http://schemas.microsoft.com/office/drawing/2014/main" id="{9414B50B-B422-C3D1-3F81-030703E01CF4}"/>
              </a:ext>
            </a:extLst>
          </p:cNvPr>
          <p:cNvPicPr>
            <a:picLocks noChangeAspect="1"/>
          </p:cNvPicPr>
          <p:nvPr/>
        </p:nvPicPr>
        <p:blipFill>
          <a:blip r:embed="rId12"/>
          <a:stretch>
            <a:fillRect/>
          </a:stretch>
        </p:blipFill>
        <p:spPr>
          <a:xfrm>
            <a:off x="7340138" y="4450529"/>
            <a:ext cx="1490980" cy="386153"/>
          </a:xfrm>
          <a:prstGeom prst="rect">
            <a:avLst/>
          </a:prstGeom>
        </p:spPr>
      </p:pic>
    </p:spTree>
    <p:extLst>
      <p:ext uri="{BB962C8B-B14F-4D97-AF65-F5344CB8AC3E}">
        <p14:creationId xmlns:p14="http://schemas.microsoft.com/office/powerpoint/2010/main" val="202963219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3A1D8-3321-6AE1-AC48-43E8088CBC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08B91E2-EB8A-B495-752D-719C0C790AC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B73F13F-9481-A28E-B074-7F893661EDC8}"/>
              </a:ext>
            </a:extLst>
          </p:cNvPr>
          <p:cNvPicPr>
            <a:picLocks noChangeAspect="1"/>
          </p:cNvPicPr>
          <p:nvPr/>
        </p:nvPicPr>
        <p:blipFill>
          <a:blip r:embed="rId2"/>
          <a:stretch>
            <a:fillRect/>
          </a:stretch>
        </p:blipFill>
        <p:spPr>
          <a:xfrm>
            <a:off x="1" y="2381"/>
            <a:ext cx="9144000" cy="5143500"/>
          </a:xfrm>
          <a:prstGeom prst="rect">
            <a:avLst/>
          </a:prstGeom>
        </p:spPr>
      </p:pic>
    </p:spTree>
    <p:extLst>
      <p:ext uri="{BB962C8B-B14F-4D97-AF65-F5344CB8AC3E}">
        <p14:creationId xmlns:p14="http://schemas.microsoft.com/office/powerpoint/2010/main" val="156850388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DB78F-FFB0-25FA-5939-C5E2C730FB1B}"/>
              </a:ext>
            </a:extLst>
          </p:cNvPr>
          <p:cNvSpPr txBox="1">
            <a:spLocks/>
          </p:cNvSpPr>
          <p:nvPr/>
        </p:nvSpPr>
        <p:spPr>
          <a:xfrm>
            <a:off x="347665" y="2173590"/>
            <a:ext cx="8503442" cy="994172"/>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250"/>
              <a:t>Role of Immunotherapy in Renal Cell Carcinoma and Microbiome</a:t>
            </a:r>
            <a:br>
              <a:rPr lang="en-US" sz="2250"/>
            </a:br>
            <a:endParaRPr lang="en-US" sz="2250"/>
          </a:p>
        </p:txBody>
      </p:sp>
      <p:pic>
        <p:nvPicPr>
          <p:cNvPr id="3" name="Picture 2">
            <a:extLst>
              <a:ext uri="{FF2B5EF4-FFF2-40B4-BE49-F238E27FC236}">
                <a16:creationId xmlns:a16="http://schemas.microsoft.com/office/drawing/2014/main" id="{5C0BAC84-1DB0-27AB-736C-1DC925DCFEA0}"/>
              </a:ext>
            </a:extLst>
          </p:cNvPr>
          <p:cNvPicPr>
            <a:picLocks noChangeAspect="1"/>
          </p:cNvPicPr>
          <p:nvPr/>
        </p:nvPicPr>
        <p:blipFill rotWithShape="1">
          <a:blip r:embed="rId2"/>
          <a:srcRect b="64075"/>
          <a:stretch/>
        </p:blipFill>
        <p:spPr>
          <a:xfrm>
            <a:off x="27386" y="2382"/>
            <a:ext cx="9144000" cy="1866275"/>
          </a:xfrm>
          <a:prstGeom prst="rect">
            <a:avLst/>
          </a:prstGeom>
        </p:spPr>
      </p:pic>
      <p:sp>
        <p:nvSpPr>
          <p:cNvPr id="8" name="TextBox 7">
            <a:extLst>
              <a:ext uri="{FF2B5EF4-FFF2-40B4-BE49-F238E27FC236}">
                <a16:creationId xmlns:a16="http://schemas.microsoft.com/office/drawing/2014/main" id="{B268E2DF-854B-E2C7-3107-46FC2B5ADB2E}"/>
              </a:ext>
            </a:extLst>
          </p:cNvPr>
          <p:cNvSpPr txBox="1"/>
          <p:nvPr/>
        </p:nvSpPr>
        <p:spPr>
          <a:xfrm>
            <a:off x="18044" y="2421182"/>
            <a:ext cx="9144000" cy="2030171"/>
          </a:xfrm>
          <a:prstGeom prst="rect">
            <a:avLst/>
          </a:prstGeom>
          <a:noFill/>
        </p:spPr>
        <p:txBody>
          <a:bodyPr wrap="square" rtlCol="0">
            <a:spAutoFit/>
          </a:bodyPr>
          <a:lstStyle/>
          <a:p>
            <a:pPr algn="ctr" defTabSz="685166">
              <a:defRPr/>
            </a:pPr>
            <a:endParaRPr lang="en-US" sz="1799">
              <a:latin typeface="Calibri"/>
            </a:endParaRPr>
          </a:p>
          <a:p>
            <a:pPr algn="ctr"/>
            <a:endParaRPr lang="en-US" sz="1349">
              <a:latin typeface="Calibri" panose="020F0502020204030204" pitchFamily="34" charset="0"/>
            </a:endParaRPr>
          </a:p>
          <a:p>
            <a:pPr algn="ctr"/>
            <a:r>
              <a:rPr lang="en-US" sz="1349">
                <a:latin typeface="Calibri" panose="020F0502020204030204" pitchFamily="34" charset="0"/>
              </a:rPr>
              <a:t>Pedro C. </a:t>
            </a:r>
            <a:r>
              <a:rPr lang="en-US" sz="1349" err="1">
                <a:latin typeface="Calibri" panose="020F0502020204030204" pitchFamily="34" charset="0"/>
              </a:rPr>
              <a:t>Barata</a:t>
            </a:r>
            <a:r>
              <a:rPr lang="en-US" sz="1349">
                <a:latin typeface="Calibri" panose="020F0502020204030204" pitchFamily="34" charset="0"/>
              </a:rPr>
              <a:t>, MD, MSc</a:t>
            </a:r>
            <a:endParaRPr lang="en-US" sz="1349">
              <a:latin typeface="Times New Roman" panose="02020603050405020304" pitchFamily="18" charset="0"/>
            </a:endParaRPr>
          </a:p>
          <a:p>
            <a:pPr algn="ctr"/>
            <a:r>
              <a:rPr lang="en-US" sz="1349">
                <a:latin typeface="Calibri" panose="020F0502020204030204" pitchFamily="34" charset="0"/>
              </a:rPr>
              <a:t>Co-Leader GU Disease Team</a:t>
            </a:r>
          </a:p>
          <a:p>
            <a:pPr algn="ctr"/>
            <a:r>
              <a:rPr lang="en-US" sz="1349">
                <a:latin typeface="Calibri" panose="020F0502020204030204" pitchFamily="34" charset="0"/>
              </a:rPr>
              <a:t>Director of GU Medical Oncology Research Program </a:t>
            </a:r>
            <a:endParaRPr lang="en-US" sz="1349">
              <a:latin typeface="Times New Roman" panose="02020603050405020304" pitchFamily="18" charset="0"/>
            </a:endParaRPr>
          </a:p>
          <a:p>
            <a:pPr algn="ctr"/>
            <a:r>
              <a:rPr lang="en-US" sz="1349">
                <a:latin typeface="Calibri" panose="020F0502020204030204" pitchFamily="34" charset="0"/>
              </a:rPr>
              <a:t>University Hospitals Seidman Cancer Center</a:t>
            </a:r>
            <a:endParaRPr lang="en-US" sz="1349">
              <a:latin typeface="Times New Roman" panose="02020603050405020304" pitchFamily="18" charset="0"/>
            </a:endParaRPr>
          </a:p>
          <a:p>
            <a:pPr algn="ctr"/>
            <a:r>
              <a:rPr lang="en-US" sz="1349">
                <a:latin typeface="Calibri" panose="020F0502020204030204" pitchFamily="34" charset="0"/>
              </a:rPr>
              <a:t>Associate Professor of Medicine</a:t>
            </a:r>
            <a:endParaRPr lang="en-US" sz="1349">
              <a:latin typeface="Times New Roman" panose="02020603050405020304" pitchFamily="18" charset="0"/>
            </a:endParaRPr>
          </a:p>
          <a:p>
            <a:pPr algn="ctr">
              <a:defRPr/>
            </a:pPr>
            <a:r>
              <a:rPr lang="en-US" sz="1349">
                <a:latin typeface="Calibri" panose="020F0502020204030204" pitchFamily="34" charset="0"/>
              </a:rPr>
              <a:t>Case Western Reserve University</a:t>
            </a:r>
            <a:endParaRPr lang="en-US" sz="1349">
              <a:latin typeface="Calibri"/>
            </a:endParaRPr>
          </a:p>
          <a:p>
            <a:pPr algn="ctr" defTabSz="685166">
              <a:defRPr/>
            </a:pPr>
            <a:endParaRPr lang="en-US" sz="1349">
              <a:latin typeface="Calibri"/>
            </a:endParaRPr>
          </a:p>
        </p:txBody>
      </p:sp>
      <p:sp>
        <p:nvSpPr>
          <p:cNvPr id="10" name="TextBox 9">
            <a:extLst>
              <a:ext uri="{FF2B5EF4-FFF2-40B4-BE49-F238E27FC236}">
                <a16:creationId xmlns:a16="http://schemas.microsoft.com/office/drawing/2014/main" id="{D74FC861-D02C-9E89-4A0C-95013FFE384F}"/>
              </a:ext>
            </a:extLst>
          </p:cNvPr>
          <p:cNvSpPr txBox="1"/>
          <p:nvPr/>
        </p:nvSpPr>
        <p:spPr>
          <a:xfrm>
            <a:off x="292894" y="4760725"/>
            <a:ext cx="898003" cy="230832"/>
          </a:xfrm>
          <a:prstGeom prst="rect">
            <a:avLst/>
          </a:prstGeom>
          <a:noFill/>
        </p:spPr>
        <p:txBody>
          <a:bodyPr wrap="none" rtlCol="0">
            <a:spAutoFit/>
          </a:bodyPr>
          <a:lstStyle/>
          <a:p>
            <a:r>
              <a:rPr lang="en-US" sz="900"/>
              <a:t>@PBarataMD</a:t>
            </a:r>
          </a:p>
        </p:txBody>
      </p:sp>
      <p:pic>
        <p:nvPicPr>
          <p:cNvPr id="11" name="Picture 2" descr="logo-rond-twitter - Danone Institute">
            <a:extLst>
              <a:ext uri="{FF2B5EF4-FFF2-40B4-BE49-F238E27FC236}">
                <a16:creationId xmlns:a16="http://schemas.microsoft.com/office/drawing/2014/main" id="{40C74D01-4FB9-36DA-FA68-7050D81D41F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44595" y="4776938"/>
            <a:ext cx="199465" cy="199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28360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5754" y="30561"/>
            <a:ext cx="7886700" cy="473708"/>
          </a:xfrm>
        </p:spPr>
        <p:txBody>
          <a:bodyPr>
            <a:noAutofit/>
          </a:bodyPr>
          <a:lstStyle/>
          <a:p>
            <a:r>
              <a:rPr lang="en-US" sz="3000"/>
              <a:t>Treatment Landscape of Metastatic RCC </a:t>
            </a:r>
          </a:p>
        </p:txBody>
      </p:sp>
      <p:cxnSp>
        <p:nvCxnSpPr>
          <p:cNvPr id="5" name="Straight Connector 4"/>
          <p:cNvCxnSpPr/>
          <p:nvPr/>
        </p:nvCxnSpPr>
        <p:spPr>
          <a:xfrm flipV="1">
            <a:off x="7108904" y="1534264"/>
            <a:ext cx="0" cy="62887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41127" y="1079961"/>
            <a:ext cx="9035060" cy="3218869"/>
            <a:chOff x="-30870" y="1282144"/>
            <a:chExt cx="9434682" cy="2814409"/>
          </a:xfrm>
        </p:grpSpPr>
        <p:cxnSp>
          <p:nvCxnSpPr>
            <p:cNvPr id="7" name="Straight Connector 6"/>
            <p:cNvCxnSpPr/>
            <p:nvPr/>
          </p:nvCxnSpPr>
          <p:spPr>
            <a:xfrm flipV="1">
              <a:off x="182808" y="1541893"/>
              <a:ext cx="0" cy="685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ight Arrow 7"/>
            <p:cNvSpPr>
              <a:spLocks noChangeArrowheads="1"/>
            </p:cNvSpPr>
            <p:nvPr/>
          </p:nvSpPr>
          <p:spPr bwMode="auto">
            <a:xfrm>
              <a:off x="30269" y="1982390"/>
              <a:ext cx="9373543" cy="990600"/>
            </a:xfrm>
            <a:prstGeom prst="rightArrow">
              <a:avLst>
                <a:gd name="adj1" fmla="val 50000"/>
                <a:gd name="adj2" fmla="val 49996"/>
              </a:avLst>
            </a:prstGeom>
            <a:gradFill>
              <a:gsLst>
                <a:gs pos="53000">
                  <a:srgbClr val="FFFFFF"/>
                </a:gs>
                <a:gs pos="1770">
                  <a:schemeClr val="accent1">
                    <a:lumMod val="75000"/>
                  </a:schemeClr>
                </a:gs>
                <a:gs pos="100000">
                  <a:srgbClr val="FF9966"/>
                </a:gs>
              </a:gsLst>
              <a:path path="circle">
                <a:fillToRect l="100000" t="100000"/>
              </a:path>
            </a:gradFill>
            <a:ln w="12700" algn="ctr">
              <a:solidFill>
                <a:schemeClr val="tx1"/>
              </a:solidFill>
              <a:round/>
              <a:headEnd/>
              <a:tailEnd/>
            </a:ln>
          </p:spPr>
          <p:txBody>
            <a:bodyPr/>
            <a:lstStyle/>
            <a:p>
              <a:endParaRPr lang="en-US" sz="1800">
                <a:solidFill>
                  <a:schemeClr val="accent2">
                    <a:lumMod val="75000"/>
                  </a:schemeClr>
                </a:solidFill>
              </a:endParaRPr>
            </a:p>
          </p:txBody>
        </p:sp>
        <p:sp>
          <p:nvSpPr>
            <p:cNvPr id="9" name="TextBox 8"/>
            <p:cNvSpPr txBox="1"/>
            <p:nvPr/>
          </p:nvSpPr>
          <p:spPr>
            <a:xfrm>
              <a:off x="101174" y="2338829"/>
              <a:ext cx="9302638" cy="282558"/>
            </a:xfrm>
            <a:prstGeom prst="rect">
              <a:avLst/>
            </a:prstGeom>
            <a:noFill/>
            <a:ln>
              <a:noFill/>
            </a:ln>
          </p:spPr>
          <p:txBody>
            <a:bodyPr wrap="square" rtlCol="0">
              <a:spAutoFit/>
            </a:bodyPr>
            <a:lstStyle/>
            <a:p>
              <a:r>
                <a:rPr lang="en-US" sz="1500" b="1">
                  <a:solidFill>
                    <a:schemeClr val="accent2">
                      <a:lumMod val="75000"/>
                    </a:schemeClr>
                  </a:solidFill>
                  <a:latin typeface="Calibri" panose="020F0502020204030204" pitchFamily="34" charset="0"/>
                </a:rPr>
                <a:t>2005   2006   2007   2008   2009   2010   2011   2012   2013   2014   2015   2016   2017   2018   2019   2020   2021    </a:t>
              </a:r>
            </a:p>
          </p:txBody>
        </p:sp>
        <p:cxnSp>
          <p:nvCxnSpPr>
            <p:cNvPr id="10" name="Straight Connector 9"/>
            <p:cNvCxnSpPr/>
            <p:nvPr/>
          </p:nvCxnSpPr>
          <p:spPr>
            <a:xfrm flipV="1">
              <a:off x="1492149" y="1541893"/>
              <a:ext cx="0" cy="685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0870" y="1287742"/>
              <a:ext cx="1371600" cy="282558"/>
            </a:xfrm>
            <a:prstGeom prst="rect">
              <a:avLst/>
            </a:prstGeom>
            <a:solidFill>
              <a:srgbClr val="FFCC99"/>
            </a:solidFill>
            <a:ln>
              <a:solidFill>
                <a:schemeClr val="tx1"/>
              </a:solidFill>
            </a:ln>
          </p:spPr>
          <p:txBody>
            <a:bodyPr wrap="square" rtlCol="0">
              <a:spAutoFit/>
            </a:bodyPr>
            <a:lstStyle/>
            <a:p>
              <a:pPr algn="ctr"/>
              <a:r>
                <a:rPr lang="en-US" sz="1500">
                  <a:solidFill>
                    <a:schemeClr val="accent2">
                      <a:lumMod val="75000"/>
                    </a:schemeClr>
                  </a:solidFill>
                  <a:latin typeface="Calibri" panose="020F0502020204030204" pitchFamily="34" charset="0"/>
                </a:rPr>
                <a:t>Sorafenib</a:t>
              </a:r>
            </a:p>
          </p:txBody>
        </p:sp>
        <p:sp>
          <p:nvSpPr>
            <p:cNvPr id="12" name="TextBox 11"/>
            <p:cNvSpPr txBox="1"/>
            <p:nvPr/>
          </p:nvSpPr>
          <p:spPr>
            <a:xfrm>
              <a:off x="156735" y="3411564"/>
              <a:ext cx="1371600" cy="282558"/>
            </a:xfrm>
            <a:prstGeom prst="rect">
              <a:avLst/>
            </a:prstGeom>
            <a:solidFill>
              <a:srgbClr val="FFCC99"/>
            </a:solidFill>
            <a:ln>
              <a:solidFill>
                <a:schemeClr val="tx1"/>
              </a:solidFill>
            </a:ln>
          </p:spPr>
          <p:txBody>
            <a:bodyPr wrap="square" rtlCol="0">
              <a:spAutoFit/>
            </a:bodyPr>
            <a:lstStyle/>
            <a:p>
              <a:pPr algn="ctr"/>
              <a:r>
                <a:rPr lang="en-US" sz="1500">
                  <a:solidFill>
                    <a:schemeClr val="accent2">
                      <a:lumMod val="75000"/>
                    </a:schemeClr>
                  </a:solidFill>
                  <a:latin typeface="Calibri" panose="020F0502020204030204" pitchFamily="34" charset="0"/>
                </a:rPr>
                <a:t>Sunitinib</a:t>
              </a:r>
            </a:p>
          </p:txBody>
        </p:sp>
        <p:sp>
          <p:nvSpPr>
            <p:cNvPr id="13" name="TextBox 12"/>
            <p:cNvSpPr txBox="1"/>
            <p:nvPr/>
          </p:nvSpPr>
          <p:spPr>
            <a:xfrm>
              <a:off x="1848624" y="3408333"/>
              <a:ext cx="2362200" cy="686214"/>
            </a:xfrm>
            <a:prstGeom prst="rect">
              <a:avLst/>
            </a:prstGeom>
            <a:solidFill>
              <a:srgbClr val="FFCC99"/>
            </a:solidFill>
            <a:ln>
              <a:solidFill>
                <a:schemeClr val="tx1"/>
              </a:solidFill>
            </a:ln>
          </p:spPr>
          <p:txBody>
            <a:bodyPr wrap="square" rtlCol="0">
              <a:spAutoFit/>
            </a:bodyPr>
            <a:lstStyle/>
            <a:p>
              <a:pPr algn="ctr"/>
              <a:r>
                <a:rPr lang="en-US" sz="1500">
                  <a:solidFill>
                    <a:schemeClr val="accent2">
                      <a:lumMod val="75000"/>
                    </a:schemeClr>
                  </a:solidFill>
                  <a:latin typeface="Calibri" panose="020F0502020204030204" pitchFamily="34" charset="0"/>
                </a:rPr>
                <a:t>Bevacizumab + IFN-</a:t>
              </a:r>
              <a:r>
                <a:rPr lang="el-GR" sz="1500">
                  <a:solidFill>
                    <a:schemeClr val="accent2">
                      <a:lumMod val="75000"/>
                    </a:schemeClr>
                  </a:solidFill>
                  <a:latin typeface="Calibri" panose="020F0502020204030204" pitchFamily="34" charset="0"/>
                </a:rPr>
                <a:t>α</a:t>
              </a:r>
              <a:endParaRPr lang="en-US" sz="1500">
                <a:solidFill>
                  <a:schemeClr val="accent2">
                    <a:lumMod val="75000"/>
                  </a:schemeClr>
                </a:solidFill>
                <a:latin typeface="Calibri" panose="020F0502020204030204" pitchFamily="34" charset="0"/>
              </a:endParaRPr>
            </a:p>
            <a:p>
              <a:pPr algn="ctr"/>
              <a:r>
                <a:rPr lang="en-US" sz="1500">
                  <a:solidFill>
                    <a:schemeClr val="accent2">
                      <a:lumMod val="75000"/>
                    </a:schemeClr>
                  </a:solidFill>
                  <a:latin typeface="Calibri" panose="020F0502020204030204" pitchFamily="34" charset="0"/>
                </a:rPr>
                <a:t>Everolimus</a:t>
              </a:r>
            </a:p>
            <a:p>
              <a:pPr algn="ctr"/>
              <a:r>
                <a:rPr lang="en-US" sz="1500">
                  <a:solidFill>
                    <a:schemeClr val="accent2">
                      <a:lumMod val="75000"/>
                    </a:schemeClr>
                  </a:solidFill>
                  <a:latin typeface="Calibri" panose="020F0502020204030204" pitchFamily="34" charset="0"/>
                </a:rPr>
                <a:t>Pazopanib</a:t>
              </a:r>
            </a:p>
          </p:txBody>
        </p:sp>
        <p:sp>
          <p:nvSpPr>
            <p:cNvPr id="14" name="TextBox 13"/>
            <p:cNvSpPr txBox="1"/>
            <p:nvPr/>
          </p:nvSpPr>
          <p:spPr>
            <a:xfrm>
              <a:off x="1395451" y="1283521"/>
              <a:ext cx="1619250" cy="282558"/>
            </a:xfrm>
            <a:prstGeom prst="rect">
              <a:avLst/>
            </a:prstGeom>
            <a:solidFill>
              <a:srgbClr val="FFCC99"/>
            </a:solidFill>
            <a:ln>
              <a:solidFill>
                <a:schemeClr val="tx1"/>
              </a:solidFill>
            </a:ln>
          </p:spPr>
          <p:txBody>
            <a:bodyPr wrap="square" rtlCol="0">
              <a:spAutoFit/>
            </a:bodyPr>
            <a:lstStyle/>
            <a:p>
              <a:pPr algn="ctr"/>
              <a:r>
                <a:rPr lang="en-US" sz="1500">
                  <a:solidFill>
                    <a:schemeClr val="accent2">
                      <a:lumMod val="75000"/>
                    </a:schemeClr>
                  </a:solidFill>
                  <a:latin typeface="Calibri" panose="020F0502020204030204" pitchFamily="34" charset="0"/>
                </a:rPr>
                <a:t>Temsirolimus</a:t>
              </a:r>
            </a:p>
          </p:txBody>
        </p:sp>
        <p:sp>
          <p:nvSpPr>
            <p:cNvPr id="15" name="TextBox 14"/>
            <p:cNvSpPr txBox="1"/>
            <p:nvPr/>
          </p:nvSpPr>
          <p:spPr>
            <a:xfrm>
              <a:off x="3942314" y="1282144"/>
              <a:ext cx="1371600" cy="282558"/>
            </a:xfrm>
            <a:prstGeom prst="rect">
              <a:avLst/>
            </a:prstGeom>
            <a:solidFill>
              <a:srgbClr val="FFCC99"/>
            </a:solidFill>
            <a:ln>
              <a:solidFill>
                <a:schemeClr val="tx1"/>
              </a:solidFill>
            </a:ln>
          </p:spPr>
          <p:txBody>
            <a:bodyPr wrap="square" rtlCol="0">
              <a:spAutoFit/>
            </a:bodyPr>
            <a:lstStyle/>
            <a:p>
              <a:pPr algn="ctr"/>
              <a:r>
                <a:rPr lang="en-US" sz="1500">
                  <a:solidFill>
                    <a:schemeClr val="accent2">
                      <a:lumMod val="75000"/>
                    </a:schemeClr>
                  </a:solidFill>
                  <a:latin typeface="Calibri" panose="020F0502020204030204" pitchFamily="34" charset="0"/>
                </a:rPr>
                <a:t>Axitinib</a:t>
              </a:r>
            </a:p>
          </p:txBody>
        </p:sp>
        <p:sp>
          <p:nvSpPr>
            <p:cNvPr id="16" name="TextBox 15"/>
            <p:cNvSpPr txBox="1"/>
            <p:nvPr/>
          </p:nvSpPr>
          <p:spPr>
            <a:xfrm>
              <a:off x="4632546" y="3410339"/>
              <a:ext cx="2133958" cy="686214"/>
            </a:xfrm>
            <a:prstGeom prst="rect">
              <a:avLst/>
            </a:prstGeom>
            <a:solidFill>
              <a:schemeClr val="accent1"/>
            </a:solidFill>
            <a:ln>
              <a:solidFill>
                <a:schemeClr val="tx1"/>
              </a:solidFill>
            </a:ln>
          </p:spPr>
          <p:txBody>
            <a:bodyPr wrap="square" rtlCol="0">
              <a:spAutoFit/>
            </a:bodyPr>
            <a:lstStyle/>
            <a:p>
              <a:pPr algn="ctr"/>
              <a:r>
                <a:rPr lang="en-US" sz="1500">
                  <a:solidFill>
                    <a:schemeClr val="accent2">
                      <a:lumMod val="75000"/>
                    </a:schemeClr>
                  </a:solidFill>
                  <a:latin typeface="Calibri" panose="020F0502020204030204" pitchFamily="34" charset="0"/>
                </a:rPr>
                <a:t>Nivolumab</a:t>
              </a:r>
            </a:p>
            <a:p>
              <a:pPr algn="ctr"/>
              <a:r>
                <a:rPr lang="en-US" sz="1500">
                  <a:solidFill>
                    <a:schemeClr val="accent2">
                      <a:lumMod val="75000"/>
                    </a:schemeClr>
                  </a:solidFill>
                  <a:latin typeface="Calibri" panose="020F0502020204030204" pitchFamily="34" charset="0"/>
                </a:rPr>
                <a:t>Cabozantinib</a:t>
              </a:r>
            </a:p>
            <a:p>
              <a:pPr algn="ctr"/>
              <a:r>
                <a:rPr lang="en-US" sz="1500">
                  <a:solidFill>
                    <a:schemeClr val="accent2">
                      <a:lumMod val="75000"/>
                    </a:schemeClr>
                  </a:solidFill>
                  <a:latin typeface="Calibri" panose="020F0502020204030204" pitchFamily="34" charset="0"/>
                </a:rPr>
                <a:t>Everolimus + Lenvatinib</a:t>
              </a:r>
            </a:p>
          </p:txBody>
        </p:sp>
        <p:cxnSp>
          <p:nvCxnSpPr>
            <p:cNvPr id="17" name="Straight Connector 16"/>
            <p:cNvCxnSpPr/>
            <p:nvPr/>
          </p:nvCxnSpPr>
          <p:spPr>
            <a:xfrm flipV="1">
              <a:off x="842532" y="2730814"/>
              <a:ext cx="0" cy="685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3020193" y="2730814"/>
              <a:ext cx="0" cy="685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5716306" y="2723127"/>
              <a:ext cx="0" cy="685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6383651" y="994158"/>
            <a:ext cx="1460085" cy="553998"/>
          </a:xfrm>
          <a:prstGeom prst="rect">
            <a:avLst/>
          </a:prstGeom>
          <a:solidFill>
            <a:schemeClr val="accent1"/>
          </a:solidFill>
          <a:ln>
            <a:solidFill>
              <a:schemeClr val="tx1"/>
            </a:solidFill>
          </a:ln>
        </p:spPr>
        <p:txBody>
          <a:bodyPr wrap="square" rtlCol="0">
            <a:spAutoFit/>
          </a:bodyPr>
          <a:lstStyle/>
          <a:p>
            <a:pPr algn="ctr"/>
            <a:r>
              <a:rPr lang="en-US" sz="1500">
                <a:solidFill>
                  <a:schemeClr val="accent2">
                    <a:lumMod val="75000"/>
                  </a:schemeClr>
                </a:solidFill>
                <a:latin typeface="Calibri" panose="020F0502020204030204" pitchFamily="34" charset="0"/>
              </a:rPr>
              <a:t>Nivolumab + </a:t>
            </a:r>
          </a:p>
          <a:p>
            <a:pPr algn="ctr"/>
            <a:r>
              <a:rPr lang="en-US" sz="1500">
                <a:solidFill>
                  <a:schemeClr val="accent2">
                    <a:lumMod val="75000"/>
                  </a:schemeClr>
                </a:solidFill>
                <a:latin typeface="Calibri" panose="020F0502020204030204" pitchFamily="34" charset="0"/>
              </a:rPr>
              <a:t>Ipilimumab</a:t>
            </a:r>
          </a:p>
        </p:txBody>
      </p:sp>
      <p:sp>
        <p:nvSpPr>
          <p:cNvPr id="21" name="TextBox 20"/>
          <p:cNvSpPr txBox="1"/>
          <p:nvPr/>
        </p:nvSpPr>
        <p:spPr>
          <a:xfrm>
            <a:off x="6858653" y="3003543"/>
            <a:ext cx="1418916" cy="1015663"/>
          </a:xfrm>
          <a:prstGeom prst="rect">
            <a:avLst/>
          </a:prstGeom>
          <a:solidFill>
            <a:schemeClr val="accent1"/>
          </a:solidFill>
          <a:ln>
            <a:solidFill>
              <a:schemeClr val="tx1"/>
            </a:solidFill>
          </a:ln>
        </p:spPr>
        <p:txBody>
          <a:bodyPr wrap="square" rtlCol="0">
            <a:spAutoFit/>
          </a:bodyPr>
          <a:lstStyle/>
          <a:p>
            <a:pPr algn="ctr"/>
            <a:r>
              <a:rPr lang="en-US" sz="1500">
                <a:solidFill>
                  <a:schemeClr val="accent2">
                    <a:lumMod val="75000"/>
                  </a:schemeClr>
                </a:solidFill>
                <a:latin typeface="Calibri" panose="020F0502020204030204" pitchFamily="34" charset="0"/>
              </a:rPr>
              <a:t>Pembrolizumab + Axitinib </a:t>
            </a:r>
          </a:p>
          <a:p>
            <a:pPr algn="ctr"/>
            <a:r>
              <a:rPr lang="en-US" sz="1500">
                <a:solidFill>
                  <a:schemeClr val="accent2">
                    <a:lumMod val="75000"/>
                  </a:schemeClr>
                </a:solidFill>
                <a:latin typeface="Calibri" panose="020F0502020204030204" pitchFamily="34" charset="0"/>
              </a:rPr>
              <a:t>Avelumab + Axitinib </a:t>
            </a:r>
          </a:p>
        </p:txBody>
      </p:sp>
      <p:cxnSp>
        <p:nvCxnSpPr>
          <p:cNvPr id="22" name="Straight Connector 21"/>
          <p:cNvCxnSpPr>
            <a:cxnSpLocks/>
          </p:cNvCxnSpPr>
          <p:nvPr/>
        </p:nvCxnSpPr>
        <p:spPr>
          <a:xfrm flipV="1">
            <a:off x="7579922" y="2739400"/>
            <a:ext cx="0" cy="27439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4539722" y="1378780"/>
            <a:ext cx="0" cy="78435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endCxn id="27" idx="2"/>
          </p:cNvCxnSpPr>
          <p:nvPr/>
        </p:nvCxnSpPr>
        <p:spPr>
          <a:xfrm flipV="1">
            <a:off x="8089981" y="921598"/>
            <a:ext cx="4790" cy="1226866"/>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364728" y="367600"/>
            <a:ext cx="1460085" cy="553998"/>
          </a:xfrm>
          <a:prstGeom prst="rect">
            <a:avLst/>
          </a:prstGeom>
          <a:solidFill>
            <a:schemeClr val="accent1"/>
          </a:solidFill>
          <a:ln>
            <a:solidFill>
              <a:schemeClr val="tx1"/>
            </a:solidFill>
          </a:ln>
        </p:spPr>
        <p:txBody>
          <a:bodyPr wrap="square" rtlCol="0">
            <a:spAutoFit/>
          </a:bodyPr>
          <a:lstStyle/>
          <a:p>
            <a:pPr algn="ctr"/>
            <a:r>
              <a:rPr lang="en-US" sz="1500">
                <a:solidFill>
                  <a:schemeClr val="accent2">
                    <a:lumMod val="75000"/>
                  </a:schemeClr>
                </a:solidFill>
                <a:latin typeface="Calibri" panose="020F0502020204030204" pitchFamily="34" charset="0"/>
              </a:rPr>
              <a:t>Nivolumab + </a:t>
            </a:r>
          </a:p>
          <a:p>
            <a:pPr algn="ctr"/>
            <a:r>
              <a:rPr lang="en-US" sz="1500">
                <a:solidFill>
                  <a:schemeClr val="accent2">
                    <a:lumMod val="75000"/>
                  </a:schemeClr>
                </a:solidFill>
                <a:latin typeface="Calibri" panose="020F0502020204030204" pitchFamily="34" charset="0"/>
              </a:rPr>
              <a:t>Cabozantinib</a:t>
            </a:r>
          </a:p>
        </p:txBody>
      </p:sp>
      <p:cxnSp>
        <p:nvCxnSpPr>
          <p:cNvPr id="29" name="Straight Connector 28"/>
          <p:cNvCxnSpPr/>
          <p:nvPr/>
        </p:nvCxnSpPr>
        <p:spPr>
          <a:xfrm flipV="1">
            <a:off x="8374062" y="1312339"/>
            <a:ext cx="0" cy="85080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8199608" y="994159"/>
            <a:ext cx="909287" cy="323165"/>
          </a:xfrm>
          <a:prstGeom prst="rect">
            <a:avLst/>
          </a:prstGeom>
          <a:solidFill>
            <a:srgbClr val="FFCC99"/>
          </a:solidFill>
          <a:ln>
            <a:solidFill>
              <a:schemeClr val="tx1"/>
            </a:solidFill>
          </a:ln>
        </p:spPr>
        <p:txBody>
          <a:bodyPr wrap="square" rtlCol="0">
            <a:spAutoFit/>
          </a:bodyPr>
          <a:lstStyle/>
          <a:p>
            <a:pPr algn="ctr"/>
            <a:r>
              <a:rPr lang="en-US" sz="1500">
                <a:latin typeface="Calibri" panose="020F0502020204030204" pitchFamily="34" charset="0"/>
              </a:rPr>
              <a:t>Tivozanib</a:t>
            </a:r>
          </a:p>
        </p:txBody>
      </p:sp>
      <p:sp>
        <p:nvSpPr>
          <p:cNvPr id="28" name="TextBox 27"/>
          <p:cNvSpPr txBox="1"/>
          <p:nvPr/>
        </p:nvSpPr>
        <p:spPr>
          <a:xfrm>
            <a:off x="7569917" y="4066496"/>
            <a:ext cx="1418916" cy="553998"/>
          </a:xfrm>
          <a:prstGeom prst="rect">
            <a:avLst/>
          </a:prstGeom>
          <a:solidFill>
            <a:schemeClr val="accent1"/>
          </a:solidFill>
          <a:ln>
            <a:solidFill>
              <a:schemeClr val="tx1"/>
            </a:solidFill>
          </a:ln>
        </p:spPr>
        <p:txBody>
          <a:bodyPr wrap="square" rtlCol="0">
            <a:spAutoFit/>
          </a:bodyPr>
          <a:lstStyle/>
          <a:p>
            <a:pPr algn="ctr"/>
            <a:r>
              <a:rPr lang="en-US" sz="1500">
                <a:solidFill>
                  <a:schemeClr val="accent2">
                    <a:lumMod val="75000"/>
                  </a:schemeClr>
                </a:solidFill>
                <a:latin typeface="Calibri" panose="020F0502020204030204" pitchFamily="34" charset="0"/>
              </a:rPr>
              <a:t>Pembrolizumab + Lenvatinib</a:t>
            </a:r>
          </a:p>
        </p:txBody>
      </p:sp>
      <p:cxnSp>
        <p:nvCxnSpPr>
          <p:cNvPr id="31" name="Straight Connector 30"/>
          <p:cNvCxnSpPr>
            <a:cxnSpLocks/>
          </p:cNvCxnSpPr>
          <p:nvPr/>
        </p:nvCxnSpPr>
        <p:spPr>
          <a:xfrm>
            <a:off x="8450262" y="2739400"/>
            <a:ext cx="0" cy="133557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1A8109A-B317-EA7F-A0BD-8BBD59BE7CEE}"/>
              </a:ext>
            </a:extLst>
          </p:cNvPr>
          <p:cNvSpPr txBox="1"/>
          <p:nvPr/>
        </p:nvSpPr>
        <p:spPr>
          <a:xfrm>
            <a:off x="292894" y="4760725"/>
            <a:ext cx="898003" cy="230832"/>
          </a:xfrm>
          <a:prstGeom prst="rect">
            <a:avLst/>
          </a:prstGeom>
          <a:noFill/>
        </p:spPr>
        <p:txBody>
          <a:bodyPr wrap="none" rtlCol="0">
            <a:spAutoFit/>
          </a:bodyPr>
          <a:lstStyle/>
          <a:p>
            <a:r>
              <a:rPr lang="en-US" sz="900"/>
              <a:t>@PBarataMD</a:t>
            </a:r>
          </a:p>
        </p:txBody>
      </p:sp>
      <p:pic>
        <p:nvPicPr>
          <p:cNvPr id="25" name="Picture 2" descr="logo-rond-twitter - Danone Institute">
            <a:extLst>
              <a:ext uri="{FF2B5EF4-FFF2-40B4-BE49-F238E27FC236}">
                <a16:creationId xmlns:a16="http://schemas.microsoft.com/office/drawing/2014/main" id="{932B9A6C-F16E-4293-9F67-8BDC1272673C}"/>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44595" y="4776938"/>
            <a:ext cx="199465" cy="199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0536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9270" y="-57461"/>
            <a:ext cx="9263270" cy="457200"/>
          </a:xfrm>
        </p:spPr>
        <p:txBody>
          <a:bodyPr>
            <a:normAutofit/>
          </a:bodyPr>
          <a:lstStyle/>
          <a:p>
            <a:pPr algn="ctr"/>
            <a:r>
              <a:rPr lang="en-US" sz="2200">
                <a:solidFill>
                  <a:srgbClr val="FAA045"/>
                </a:solidFill>
              </a:rPr>
              <a:t>Summary of Select Immunotherapy Combination Trials </a:t>
            </a:r>
          </a:p>
        </p:txBody>
      </p:sp>
      <p:graphicFrame>
        <p:nvGraphicFramePr>
          <p:cNvPr id="5" name="Content Placeholder 5">
            <a:extLst>
              <a:ext uri="{FF2B5EF4-FFF2-40B4-BE49-F238E27FC236}">
                <a16:creationId xmlns:a16="http://schemas.microsoft.com/office/drawing/2014/main" id="{872ACC46-204A-4819-926F-D901D9FFB09A}"/>
              </a:ext>
            </a:extLst>
          </p:cNvPr>
          <p:cNvGraphicFramePr>
            <a:graphicFrameLocks/>
          </p:cNvGraphicFramePr>
          <p:nvPr>
            <p:extLst>
              <p:ext uri="{D42A27DB-BD31-4B8C-83A1-F6EECF244321}">
                <p14:modId xmlns:p14="http://schemas.microsoft.com/office/powerpoint/2010/main" val="1046237702"/>
              </p:ext>
            </p:extLst>
          </p:nvPr>
        </p:nvGraphicFramePr>
        <p:xfrm>
          <a:off x="356534" y="375149"/>
          <a:ext cx="8430932" cy="4158460"/>
        </p:xfrm>
        <a:graphic>
          <a:graphicData uri="http://schemas.openxmlformats.org/drawingml/2006/table">
            <a:tbl>
              <a:tblPr firstRow="1" bandRow="1">
                <a:tableStyleId>{6E25E649-3F16-4E02-A733-19D2CDBF48F0}</a:tableStyleId>
              </a:tblPr>
              <a:tblGrid>
                <a:gridCol w="1737885">
                  <a:extLst>
                    <a:ext uri="{9D8B030D-6E8A-4147-A177-3AD203B41FA5}">
                      <a16:colId xmlns:a16="http://schemas.microsoft.com/office/drawing/2014/main" val="966069181"/>
                    </a:ext>
                  </a:extLst>
                </a:gridCol>
                <a:gridCol w="1776354">
                  <a:extLst>
                    <a:ext uri="{9D8B030D-6E8A-4147-A177-3AD203B41FA5}">
                      <a16:colId xmlns:a16="http://schemas.microsoft.com/office/drawing/2014/main" val="800748032"/>
                    </a:ext>
                  </a:extLst>
                </a:gridCol>
                <a:gridCol w="1719257">
                  <a:extLst>
                    <a:ext uri="{9D8B030D-6E8A-4147-A177-3AD203B41FA5}">
                      <a16:colId xmlns:a16="http://schemas.microsoft.com/office/drawing/2014/main" val="299893497"/>
                    </a:ext>
                  </a:extLst>
                </a:gridCol>
                <a:gridCol w="1598718">
                  <a:extLst>
                    <a:ext uri="{9D8B030D-6E8A-4147-A177-3AD203B41FA5}">
                      <a16:colId xmlns:a16="http://schemas.microsoft.com/office/drawing/2014/main" val="3605188164"/>
                    </a:ext>
                  </a:extLst>
                </a:gridCol>
                <a:gridCol w="1598718">
                  <a:extLst>
                    <a:ext uri="{9D8B030D-6E8A-4147-A177-3AD203B41FA5}">
                      <a16:colId xmlns:a16="http://schemas.microsoft.com/office/drawing/2014/main" val="3390220917"/>
                    </a:ext>
                  </a:extLst>
                </a:gridCol>
              </a:tblGrid>
              <a:tr h="726696">
                <a:tc>
                  <a:txBody>
                    <a:bodyPr/>
                    <a:lstStyle/>
                    <a:p>
                      <a:pPr algn="ctr"/>
                      <a:endParaRPr lang="en-US" sz="800">
                        <a:effectLst/>
                        <a:latin typeface="+mn-lt"/>
                      </a:endParaRPr>
                    </a:p>
                  </a:txBody>
                  <a:tcPr marL="110721" marR="110721" marT="34290" marB="34290" anchor="ctr"/>
                </a:tc>
                <a:tc>
                  <a:txBody>
                    <a:bodyPr/>
                    <a:lstStyle/>
                    <a:p>
                      <a:pPr algn="ctr"/>
                      <a:r>
                        <a:rPr lang="en-US" sz="1200" err="1">
                          <a:solidFill>
                            <a:schemeClr val="accent2">
                              <a:lumMod val="75000"/>
                            </a:schemeClr>
                          </a:solidFill>
                        </a:rPr>
                        <a:t>Nivolumab</a:t>
                      </a:r>
                      <a:r>
                        <a:rPr lang="en-US" sz="1200">
                          <a:solidFill>
                            <a:schemeClr val="accent2">
                              <a:lumMod val="75000"/>
                            </a:schemeClr>
                          </a:solidFill>
                        </a:rPr>
                        <a:t> + Ipilimumab</a:t>
                      </a:r>
                      <a:r>
                        <a:rPr lang="en-US" sz="1200" baseline="0">
                          <a:solidFill>
                            <a:schemeClr val="accent2">
                              <a:lumMod val="75000"/>
                            </a:schemeClr>
                          </a:solidFill>
                        </a:rPr>
                        <a:t> </a:t>
                      </a:r>
                    </a:p>
                    <a:p>
                      <a:pPr algn="ctr"/>
                      <a:r>
                        <a:rPr lang="en-US" sz="1200" baseline="0">
                          <a:solidFill>
                            <a:schemeClr val="accent2">
                              <a:lumMod val="75000"/>
                            </a:schemeClr>
                          </a:solidFill>
                        </a:rPr>
                        <a:t>CheckMate-214 </a:t>
                      </a:r>
                    </a:p>
                    <a:p>
                      <a:pPr algn="ctr"/>
                      <a:r>
                        <a:rPr lang="en-US" sz="1200" baseline="0">
                          <a:solidFill>
                            <a:schemeClr val="accent2">
                              <a:lumMod val="75000"/>
                            </a:schemeClr>
                          </a:solidFill>
                        </a:rPr>
                        <a:t>n=1096</a:t>
                      </a:r>
                      <a:endParaRPr lang="en-US" sz="1200">
                        <a:solidFill>
                          <a:schemeClr val="accent2">
                            <a:lumMod val="75000"/>
                          </a:schemeClr>
                        </a:solidFill>
                        <a:latin typeface="Calibri" panose="020F0502020204030204" pitchFamily="34" charset="0"/>
                        <a:cs typeface="Calibri" panose="020F0502020204030204" pitchFamily="34" charset="0"/>
                      </a:endParaRPr>
                    </a:p>
                  </a:txBody>
                  <a:tcPr marL="68580" marR="68580" marT="34290" marB="34290" anchor="ctr"/>
                </a:tc>
                <a:tc>
                  <a:txBody>
                    <a:bodyPr/>
                    <a:lstStyle/>
                    <a:p>
                      <a:pPr algn="ctr"/>
                      <a:r>
                        <a:rPr lang="en-US" sz="1200" err="1">
                          <a:solidFill>
                            <a:schemeClr val="accent2">
                              <a:lumMod val="75000"/>
                            </a:schemeClr>
                          </a:solidFill>
                        </a:rPr>
                        <a:t>Pembrolizumab</a:t>
                      </a:r>
                      <a:r>
                        <a:rPr lang="en-US" sz="1200" baseline="0">
                          <a:solidFill>
                            <a:schemeClr val="accent2">
                              <a:lumMod val="75000"/>
                            </a:schemeClr>
                          </a:solidFill>
                        </a:rPr>
                        <a:t> + </a:t>
                      </a:r>
                      <a:r>
                        <a:rPr lang="en-US" sz="1200" baseline="0" err="1">
                          <a:solidFill>
                            <a:schemeClr val="accent2">
                              <a:lumMod val="75000"/>
                            </a:schemeClr>
                          </a:solidFill>
                        </a:rPr>
                        <a:t>Axitinib</a:t>
                      </a:r>
                      <a:endParaRPr lang="en-US" sz="1200" baseline="0">
                        <a:solidFill>
                          <a:schemeClr val="accent2">
                            <a:lumMod val="75000"/>
                          </a:schemeClr>
                        </a:solidFill>
                      </a:endParaRPr>
                    </a:p>
                    <a:p>
                      <a:pPr algn="ctr"/>
                      <a:r>
                        <a:rPr lang="en-US" sz="1200" baseline="0">
                          <a:solidFill>
                            <a:schemeClr val="accent2">
                              <a:lumMod val="75000"/>
                            </a:schemeClr>
                          </a:solidFill>
                        </a:rPr>
                        <a:t>Keynote 426 </a:t>
                      </a:r>
                    </a:p>
                    <a:p>
                      <a:pPr algn="ctr"/>
                      <a:r>
                        <a:rPr lang="en-US" sz="1200" baseline="0">
                          <a:solidFill>
                            <a:schemeClr val="accent2">
                              <a:lumMod val="75000"/>
                            </a:schemeClr>
                          </a:solidFill>
                        </a:rPr>
                        <a:t>n=861</a:t>
                      </a:r>
                      <a:endParaRPr lang="en-US" sz="1200">
                        <a:solidFill>
                          <a:schemeClr val="accent2">
                            <a:lumMod val="75000"/>
                          </a:schemeClr>
                        </a:solidFill>
                        <a:latin typeface="Calibri" panose="020F0502020204030204" pitchFamily="34" charset="0"/>
                        <a:cs typeface="Calibri" panose="020F0502020204030204" pitchFamily="34" charset="0"/>
                      </a:endParaRPr>
                    </a:p>
                  </a:txBody>
                  <a:tcPr marL="68580" marR="68580" marT="34290" marB="34290" anchor="ctr"/>
                </a:tc>
                <a:tc>
                  <a:txBody>
                    <a:bodyPr/>
                    <a:lstStyle/>
                    <a:p>
                      <a:pPr algn="ctr"/>
                      <a:r>
                        <a:rPr lang="en-US" sz="1200" err="1">
                          <a:solidFill>
                            <a:schemeClr val="accent2">
                              <a:lumMod val="75000"/>
                            </a:schemeClr>
                          </a:solidFill>
                          <a:latin typeface="+mn-lt"/>
                        </a:rPr>
                        <a:t>Nivolumab</a:t>
                      </a:r>
                      <a:r>
                        <a:rPr lang="en-US" sz="1200" baseline="0">
                          <a:solidFill>
                            <a:schemeClr val="accent2">
                              <a:lumMod val="75000"/>
                            </a:schemeClr>
                          </a:solidFill>
                          <a:latin typeface="+mn-lt"/>
                        </a:rPr>
                        <a:t> + </a:t>
                      </a:r>
                      <a:r>
                        <a:rPr lang="en-US" sz="1200" baseline="0" err="1">
                          <a:solidFill>
                            <a:schemeClr val="accent2">
                              <a:lumMod val="75000"/>
                            </a:schemeClr>
                          </a:solidFill>
                          <a:latin typeface="+mn-lt"/>
                        </a:rPr>
                        <a:t>Cabozantinib</a:t>
                      </a:r>
                      <a:r>
                        <a:rPr lang="en-US" sz="1200" baseline="0">
                          <a:solidFill>
                            <a:schemeClr val="accent2">
                              <a:lumMod val="75000"/>
                            </a:schemeClr>
                          </a:solidFill>
                          <a:latin typeface="+mn-lt"/>
                        </a:rPr>
                        <a:t> </a:t>
                      </a:r>
                    </a:p>
                    <a:p>
                      <a:pPr algn="ctr"/>
                      <a:r>
                        <a:rPr lang="en-US" sz="1200" baseline="0">
                          <a:solidFill>
                            <a:schemeClr val="accent2">
                              <a:lumMod val="75000"/>
                            </a:schemeClr>
                          </a:solidFill>
                          <a:latin typeface="+mn-lt"/>
                        </a:rPr>
                        <a:t>CheckMate-9ER</a:t>
                      </a:r>
                    </a:p>
                    <a:p>
                      <a:pPr algn="ctr"/>
                      <a:r>
                        <a:rPr lang="en-US" sz="1200" baseline="0">
                          <a:solidFill>
                            <a:schemeClr val="accent2">
                              <a:lumMod val="75000"/>
                            </a:schemeClr>
                          </a:solidFill>
                          <a:latin typeface="+mn-lt"/>
                          <a:cs typeface="Calibri" panose="020F0502020204030204" pitchFamily="34" charset="0"/>
                        </a:rPr>
                        <a:t>n=651</a:t>
                      </a:r>
                      <a:endParaRPr lang="en-US" sz="1200">
                        <a:solidFill>
                          <a:schemeClr val="accent2">
                            <a:lumMod val="75000"/>
                          </a:schemeClr>
                        </a:solidFill>
                        <a:latin typeface="+mn-lt"/>
                        <a:cs typeface="Calibri" panose="020F0502020204030204" pitchFamily="34" charset="0"/>
                      </a:endParaRPr>
                    </a:p>
                  </a:txBody>
                  <a:tcPr marL="110721" marR="110721" marT="34290" marB="34290" anchor="ctr"/>
                </a:tc>
                <a:tc>
                  <a:txBody>
                    <a:bodyPr/>
                    <a:lstStyle/>
                    <a:p>
                      <a:pPr algn="ctr"/>
                      <a:r>
                        <a:rPr lang="en-US" sz="1200" err="1">
                          <a:solidFill>
                            <a:schemeClr val="accent2">
                              <a:lumMod val="75000"/>
                            </a:schemeClr>
                          </a:solidFill>
                          <a:latin typeface="+mn-lt"/>
                          <a:cs typeface="Calibri" panose="020F0502020204030204" pitchFamily="34" charset="0"/>
                        </a:rPr>
                        <a:t>Pembrolizumab</a:t>
                      </a:r>
                      <a:r>
                        <a:rPr lang="en-US" sz="1200">
                          <a:solidFill>
                            <a:schemeClr val="accent2">
                              <a:lumMod val="75000"/>
                            </a:schemeClr>
                          </a:solidFill>
                          <a:latin typeface="+mn-lt"/>
                          <a:cs typeface="Calibri" panose="020F0502020204030204" pitchFamily="34" charset="0"/>
                        </a:rPr>
                        <a:t> +</a:t>
                      </a:r>
                      <a:r>
                        <a:rPr lang="en-US" sz="1200" baseline="0">
                          <a:solidFill>
                            <a:schemeClr val="accent2">
                              <a:lumMod val="75000"/>
                            </a:schemeClr>
                          </a:solidFill>
                          <a:latin typeface="+mn-lt"/>
                          <a:cs typeface="Calibri" panose="020F0502020204030204" pitchFamily="34" charset="0"/>
                        </a:rPr>
                        <a:t> </a:t>
                      </a:r>
                      <a:r>
                        <a:rPr lang="en-US" sz="1200" baseline="0" err="1">
                          <a:solidFill>
                            <a:schemeClr val="accent2">
                              <a:lumMod val="75000"/>
                            </a:schemeClr>
                          </a:solidFill>
                          <a:latin typeface="+mn-lt"/>
                          <a:cs typeface="Calibri" panose="020F0502020204030204" pitchFamily="34" charset="0"/>
                        </a:rPr>
                        <a:t>Lenvatinib</a:t>
                      </a:r>
                      <a:r>
                        <a:rPr lang="en-US" sz="1200" baseline="0">
                          <a:solidFill>
                            <a:schemeClr val="accent2">
                              <a:lumMod val="75000"/>
                            </a:schemeClr>
                          </a:solidFill>
                          <a:latin typeface="+mn-lt"/>
                          <a:cs typeface="Calibri" panose="020F0502020204030204" pitchFamily="34" charset="0"/>
                        </a:rPr>
                        <a:t> </a:t>
                      </a:r>
                    </a:p>
                    <a:p>
                      <a:pPr algn="ctr"/>
                      <a:r>
                        <a:rPr lang="en-US" sz="1200" baseline="0">
                          <a:solidFill>
                            <a:schemeClr val="accent2">
                              <a:lumMod val="75000"/>
                            </a:schemeClr>
                          </a:solidFill>
                          <a:latin typeface="+mn-lt"/>
                          <a:cs typeface="Calibri" panose="020F0502020204030204" pitchFamily="34" charset="0"/>
                        </a:rPr>
                        <a:t>Clear</a:t>
                      </a:r>
                    </a:p>
                    <a:p>
                      <a:pPr algn="ctr"/>
                      <a:r>
                        <a:rPr lang="en-US" sz="1200" baseline="0">
                          <a:solidFill>
                            <a:schemeClr val="accent2">
                              <a:lumMod val="75000"/>
                            </a:schemeClr>
                          </a:solidFill>
                          <a:latin typeface="+mn-lt"/>
                          <a:cs typeface="Calibri" panose="020F0502020204030204" pitchFamily="34" charset="0"/>
                        </a:rPr>
                        <a:t>n=1096</a:t>
                      </a:r>
                      <a:endParaRPr lang="en-US" sz="1200">
                        <a:solidFill>
                          <a:schemeClr val="accent2">
                            <a:lumMod val="75000"/>
                          </a:schemeClr>
                        </a:solidFill>
                        <a:latin typeface="+mn-lt"/>
                        <a:cs typeface="Calibri" panose="020F0502020204030204" pitchFamily="34" charset="0"/>
                      </a:endParaRPr>
                    </a:p>
                  </a:txBody>
                  <a:tcPr marL="110721" marR="110721" marT="34290" marB="34290" anchor="ctr"/>
                </a:tc>
                <a:extLst>
                  <a:ext uri="{0D108BD9-81ED-4DB2-BD59-A6C34878D82A}">
                    <a16:rowId xmlns:a16="http://schemas.microsoft.com/office/drawing/2014/main" val="228745536"/>
                  </a:ext>
                </a:extLst>
              </a:tr>
              <a:tr h="299780">
                <a:tc>
                  <a:txBody>
                    <a:bodyPr/>
                    <a:lstStyle/>
                    <a:p>
                      <a:r>
                        <a:rPr lang="en-US" sz="1400" b="0">
                          <a:solidFill>
                            <a:schemeClr val="tx1"/>
                          </a:solidFill>
                          <a:latin typeface="+mn-lt"/>
                        </a:rPr>
                        <a:t>Follow-up, </a:t>
                      </a:r>
                      <a:r>
                        <a:rPr lang="en-US" sz="1400" b="0" err="1">
                          <a:solidFill>
                            <a:schemeClr val="tx1"/>
                          </a:solidFill>
                          <a:latin typeface="+mn-lt"/>
                        </a:rPr>
                        <a:t>mo</a:t>
                      </a:r>
                      <a:endParaRPr lang="en-US" sz="1400" b="0">
                        <a:solidFill>
                          <a:schemeClr val="tx1"/>
                        </a:solidFill>
                        <a:latin typeface="+mn-lt"/>
                      </a:endParaRPr>
                    </a:p>
                  </a:txBody>
                  <a:tcPr marL="110721" marR="110721" marT="34290" marB="34290" anchor="ctr"/>
                </a:tc>
                <a:tc>
                  <a:txBody>
                    <a:bodyPr/>
                    <a:lstStyle/>
                    <a:p>
                      <a:pPr algn="ctr"/>
                      <a:r>
                        <a:rPr lang="en-US" sz="1400" b="0">
                          <a:solidFill>
                            <a:schemeClr val="tx1"/>
                          </a:solidFill>
                          <a:latin typeface="+mn-lt"/>
                        </a:rPr>
                        <a:t>67.7 (median)</a:t>
                      </a:r>
                    </a:p>
                  </a:txBody>
                  <a:tcPr marL="110721" marR="110721" marT="34290" marB="34290" anchor="ctr"/>
                </a:tc>
                <a:tc>
                  <a:txBody>
                    <a:bodyPr/>
                    <a:lstStyle/>
                    <a:p>
                      <a:pPr algn="ctr"/>
                      <a:r>
                        <a:rPr lang="en-US" sz="1400" b="0">
                          <a:solidFill>
                            <a:schemeClr val="tx1"/>
                          </a:solidFill>
                          <a:latin typeface="+mn-lt"/>
                        </a:rPr>
                        <a:t>42.8 (median)</a:t>
                      </a:r>
                      <a:r>
                        <a:rPr lang="en-US" sz="1400" b="0" baseline="0">
                          <a:solidFill>
                            <a:schemeClr val="tx1"/>
                          </a:solidFill>
                          <a:latin typeface="+mn-lt"/>
                        </a:rPr>
                        <a:t> </a:t>
                      </a:r>
                      <a:endParaRPr lang="en-US" sz="1400" b="0">
                        <a:solidFill>
                          <a:schemeClr val="tx1"/>
                        </a:solidFill>
                        <a:latin typeface="+mn-lt"/>
                      </a:endParaRPr>
                    </a:p>
                  </a:txBody>
                  <a:tcPr marL="110721" marR="110721" marT="34290" marB="34290" anchor="ctr"/>
                </a:tc>
                <a:tc>
                  <a:txBody>
                    <a:bodyPr/>
                    <a:lstStyle/>
                    <a:p>
                      <a:pPr algn="ctr"/>
                      <a:r>
                        <a:rPr lang="en-US" sz="1400" b="0">
                          <a:solidFill>
                            <a:schemeClr val="tx1"/>
                          </a:solidFill>
                          <a:latin typeface="+mn-lt"/>
                        </a:rPr>
                        <a:t>32.9 (median)</a:t>
                      </a:r>
                    </a:p>
                  </a:txBody>
                  <a:tcPr marL="110721" marR="110721" marT="34290" marB="34290" anchor="ctr"/>
                </a:tc>
                <a:tc>
                  <a:txBody>
                    <a:bodyPr/>
                    <a:lstStyle/>
                    <a:p>
                      <a:pPr algn="ctr"/>
                      <a:r>
                        <a:rPr lang="en-US" sz="1400" b="0">
                          <a:solidFill>
                            <a:schemeClr val="tx1"/>
                          </a:solidFill>
                          <a:latin typeface="+mn-lt"/>
                        </a:rPr>
                        <a:t>33.7 (median)</a:t>
                      </a:r>
                    </a:p>
                  </a:txBody>
                  <a:tcPr marL="110721" marR="110721" marT="34290" marB="34290" anchor="ctr"/>
                </a:tc>
                <a:extLst>
                  <a:ext uri="{0D108BD9-81ED-4DB2-BD59-A6C34878D82A}">
                    <a16:rowId xmlns:a16="http://schemas.microsoft.com/office/drawing/2014/main" val="2684663285"/>
                  </a:ext>
                </a:extLst>
              </a:tr>
              <a:tr h="299780">
                <a:tc>
                  <a:txBody>
                    <a:bodyPr/>
                    <a:lstStyle/>
                    <a:p>
                      <a:r>
                        <a:rPr lang="en-US" sz="1400"/>
                        <a:t>Median PFS, </a:t>
                      </a:r>
                      <a:r>
                        <a:rPr lang="en-US" sz="1400" err="1"/>
                        <a:t>mo</a:t>
                      </a:r>
                      <a:endParaRPr lang="en-US" sz="1400" b="1">
                        <a:solidFill>
                          <a:schemeClr val="tx2"/>
                        </a:solidFill>
                        <a:latin typeface="+mn-lt"/>
                      </a:endParaRPr>
                    </a:p>
                  </a:txBody>
                  <a:tcPr marL="110721" marR="110721" marT="34290" marB="34290" anchor="ctr"/>
                </a:tc>
                <a:tc>
                  <a:txBody>
                    <a:bodyPr/>
                    <a:lstStyle/>
                    <a:p>
                      <a:pPr algn="ctr"/>
                      <a:r>
                        <a:rPr lang="en-US" sz="1400"/>
                        <a:t>12.3</a:t>
                      </a:r>
                      <a:endParaRPr lang="en-US" sz="1400" b="0">
                        <a:solidFill>
                          <a:schemeClr val="tx1"/>
                        </a:solidFill>
                        <a:latin typeface="+mn-lt"/>
                      </a:endParaRPr>
                    </a:p>
                  </a:txBody>
                  <a:tcPr marL="110721" marR="110721" marT="34290" marB="34290" anchor="ctr"/>
                </a:tc>
                <a:tc>
                  <a:txBody>
                    <a:bodyPr/>
                    <a:lstStyle/>
                    <a:p>
                      <a:pPr algn="ctr"/>
                      <a:r>
                        <a:rPr lang="en-US" sz="1400"/>
                        <a:t>15.7</a:t>
                      </a:r>
                      <a:endParaRPr lang="en-US" sz="1400" b="0">
                        <a:solidFill>
                          <a:schemeClr val="tx1"/>
                        </a:solidFill>
                        <a:latin typeface="+mn-lt"/>
                      </a:endParaRPr>
                    </a:p>
                  </a:txBody>
                  <a:tcPr marL="110721" marR="110721" marT="34290" marB="34290" anchor="ctr"/>
                </a:tc>
                <a:tc>
                  <a:txBody>
                    <a:bodyPr/>
                    <a:lstStyle/>
                    <a:p>
                      <a:pPr algn="ctr"/>
                      <a:r>
                        <a:rPr lang="en-US" sz="1400"/>
                        <a:t>16.6</a:t>
                      </a:r>
                      <a:endParaRPr lang="en-US" sz="1400" b="0">
                        <a:solidFill>
                          <a:schemeClr val="tx1"/>
                        </a:solidFill>
                        <a:latin typeface="+mn-lt"/>
                      </a:endParaRPr>
                    </a:p>
                  </a:txBody>
                  <a:tcPr marL="110721" marR="110721" marT="34290" marB="34290" anchor="ctr"/>
                </a:tc>
                <a:tc>
                  <a:txBody>
                    <a:bodyPr/>
                    <a:lstStyle/>
                    <a:p>
                      <a:pPr algn="ctr"/>
                      <a:r>
                        <a:rPr lang="en-US" sz="1400" b="0">
                          <a:solidFill>
                            <a:schemeClr val="tx1"/>
                          </a:solidFill>
                          <a:latin typeface="+mn-lt"/>
                        </a:rPr>
                        <a:t>23.9</a:t>
                      </a:r>
                    </a:p>
                  </a:txBody>
                  <a:tcPr marL="110721" marR="110721" marT="34290" marB="34290" anchor="ctr"/>
                </a:tc>
                <a:extLst>
                  <a:ext uri="{0D108BD9-81ED-4DB2-BD59-A6C34878D82A}">
                    <a16:rowId xmlns:a16="http://schemas.microsoft.com/office/drawing/2014/main" val="922784356"/>
                  </a:ext>
                </a:extLst>
              </a:tr>
              <a:tr h="299780">
                <a:tc>
                  <a:txBody>
                    <a:bodyPr/>
                    <a:lstStyle/>
                    <a:p>
                      <a:pPr marL="228600"/>
                      <a:r>
                        <a:rPr lang="en-US" sz="1400"/>
                        <a:t>PFS</a:t>
                      </a:r>
                      <a:r>
                        <a:rPr lang="en-US" sz="1400" baseline="0"/>
                        <a:t> </a:t>
                      </a:r>
                      <a:r>
                        <a:rPr lang="en-US" sz="1400"/>
                        <a:t>HR</a:t>
                      </a:r>
                      <a:endParaRPr lang="en-US" sz="1400" b="1">
                        <a:latin typeface="+mn-lt"/>
                      </a:endParaRPr>
                    </a:p>
                  </a:txBody>
                  <a:tcPr marL="110721" marR="110721" marT="34290" marB="34290" anchor="ctr">
                    <a:lnB w="28575" cap="flat" cmpd="sng" algn="ctr">
                      <a:solidFill>
                        <a:schemeClr val="tx1"/>
                      </a:solidFill>
                      <a:prstDash val="solid"/>
                      <a:round/>
                      <a:headEnd type="none" w="med" len="med"/>
                      <a:tailEnd type="none" w="med" len="med"/>
                    </a:lnB>
                  </a:tcPr>
                </a:tc>
                <a:tc>
                  <a:txBody>
                    <a:bodyPr/>
                    <a:lstStyle/>
                    <a:p>
                      <a:pPr algn="ctr"/>
                      <a:r>
                        <a:rPr lang="en-US" sz="1400"/>
                        <a:t>0.86</a:t>
                      </a:r>
                      <a:endParaRPr lang="en-US" sz="1400" b="1">
                        <a:solidFill>
                          <a:schemeClr val="tx1"/>
                        </a:solidFill>
                        <a:latin typeface="+mn-lt"/>
                      </a:endParaRPr>
                    </a:p>
                  </a:txBody>
                  <a:tcPr marL="110721" marR="110721" marT="34290" marB="34290" anchor="ctr">
                    <a:lnB w="28575" cap="flat" cmpd="sng" algn="ctr">
                      <a:solidFill>
                        <a:schemeClr val="tx1"/>
                      </a:solidFill>
                      <a:prstDash val="solid"/>
                      <a:round/>
                      <a:headEnd type="none" w="med" len="med"/>
                      <a:tailEnd type="none" w="med" len="med"/>
                    </a:lnB>
                  </a:tcPr>
                </a:tc>
                <a:tc>
                  <a:txBody>
                    <a:bodyPr/>
                    <a:lstStyle/>
                    <a:p>
                      <a:pPr algn="ctr"/>
                      <a:r>
                        <a:rPr lang="en-US" sz="1400"/>
                        <a:t>0.68</a:t>
                      </a:r>
                      <a:endParaRPr lang="en-US" sz="1400" b="1">
                        <a:solidFill>
                          <a:schemeClr val="tx1"/>
                        </a:solidFill>
                        <a:latin typeface="+mn-lt"/>
                      </a:endParaRPr>
                    </a:p>
                  </a:txBody>
                  <a:tcPr marL="110721" marR="110721" marT="34290" marB="34290" anchor="ctr">
                    <a:lnB w="28575" cap="flat" cmpd="sng" algn="ctr">
                      <a:solidFill>
                        <a:schemeClr val="tx1"/>
                      </a:solidFill>
                      <a:prstDash val="solid"/>
                      <a:round/>
                      <a:headEnd type="none" w="med" len="med"/>
                      <a:tailEnd type="none" w="med" len="med"/>
                    </a:lnB>
                  </a:tcPr>
                </a:tc>
                <a:tc>
                  <a:txBody>
                    <a:bodyPr/>
                    <a:lstStyle/>
                    <a:p>
                      <a:pPr algn="ctr"/>
                      <a:r>
                        <a:rPr lang="en-US" sz="1400"/>
                        <a:t>0.56</a:t>
                      </a:r>
                      <a:endParaRPr lang="en-US" sz="1400" b="1">
                        <a:solidFill>
                          <a:schemeClr val="tx1"/>
                        </a:solidFill>
                        <a:latin typeface="+mn-lt"/>
                      </a:endParaRPr>
                    </a:p>
                  </a:txBody>
                  <a:tcPr marL="110721" marR="110721" marT="34290" marB="34290" anchor="ctr">
                    <a:lnB w="28575" cap="flat" cmpd="sng" algn="ctr">
                      <a:solidFill>
                        <a:schemeClr val="tx1"/>
                      </a:solidFill>
                      <a:prstDash val="solid"/>
                      <a:round/>
                      <a:headEnd type="none" w="med" len="med"/>
                      <a:tailEnd type="none" w="med" len="med"/>
                    </a:lnB>
                  </a:tcPr>
                </a:tc>
                <a:tc>
                  <a:txBody>
                    <a:bodyPr/>
                    <a:lstStyle/>
                    <a:p>
                      <a:pPr algn="ctr"/>
                      <a:r>
                        <a:rPr lang="en-US" sz="1400" b="0">
                          <a:solidFill>
                            <a:schemeClr val="tx1"/>
                          </a:solidFill>
                          <a:latin typeface="+mn-lt"/>
                        </a:rPr>
                        <a:t>0.39</a:t>
                      </a:r>
                    </a:p>
                  </a:txBody>
                  <a:tcPr marL="110721" marR="110721" marT="34290" marB="34290" anchor="ct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0474785"/>
                  </a:ext>
                </a:extLst>
              </a:tr>
              <a:tr h="299780">
                <a:tc>
                  <a:txBody>
                    <a:bodyPr/>
                    <a:lstStyle/>
                    <a:p>
                      <a:r>
                        <a:rPr lang="en-US" sz="1400"/>
                        <a:t>Median</a:t>
                      </a:r>
                      <a:r>
                        <a:rPr lang="en-US" sz="1400" baseline="0"/>
                        <a:t> </a:t>
                      </a:r>
                      <a:r>
                        <a:rPr lang="en-US" sz="1400"/>
                        <a:t>OS, </a:t>
                      </a:r>
                      <a:r>
                        <a:rPr lang="en-US" sz="1400" err="1"/>
                        <a:t>mo</a:t>
                      </a:r>
                      <a:endParaRPr lang="en-US" sz="1400" b="1">
                        <a:latin typeface="+mn-lt"/>
                      </a:endParaRPr>
                    </a:p>
                  </a:txBody>
                  <a:tcPr marL="110721" marR="110721" marT="34290" marB="34290" anchor="ctr">
                    <a:lnT w="28575" cap="flat" cmpd="sng" algn="ctr">
                      <a:solidFill>
                        <a:schemeClr val="tx1"/>
                      </a:solidFill>
                      <a:prstDash val="solid"/>
                      <a:round/>
                      <a:headEnd type="none" w="med" len="med"/>
                      <a:tailEnd type="none" w="med" len="med"/>
                    </a:lnT>
                  </a:tcPr>
                </a:tc>
                <a:tc>
                  <a:txBody>
                    <a:bodyPr/>
                    <a:lstStyle/>
                    <a:p>
                      <a:pPr algn="ctr"/>
                      <a:r>
                        <a:rPr lang="en-US" sz="1400"/>
                        <a:t>55.7</a:t>
                      </a:r>
                      <a:endParaRPr lang="en-US" sz="1400" b="0">
                        <a:solidFill>
                          <a:schemeClr val="tx1"/>
                        </a:solidFill>
                        <a:latin typeface="+mn-lt"/>
                      </a:endParaRPr>
                    </a:p>
                  </a:txBody>
                  <a:tcPr marL="110721" marR="110721" marT="34290" marB="34290" anchor="ctr">
                    <a:lnT w="28575" cap="flat" cmpd="sng" algn="ctr">
                      <a:solidFill>
                        <a:schemeClr val="tx1"/>
                      </a:solidFill>
                      <a:prstDash val="solid"/>
                      <a:round/>
                      <a:headEnd type="none" w="med" len="med"/>
                      <a:tailEnd type="none" w="med" len="med"/>
                    </a:lnT>
                  </a:tcPr>
                </a:tc>
                <a:tc>
                  <a:txBody>
                    <a:bodyPr/>
                    <a:lstStyle/>
                    <a:p>
                      <a:pPr algn="ctr"/>
                      <a:r>
                        <a:rPr lang="en-US" sz="1400"/>
                        <a:t>45.7</a:t>
                      </a:r>
                      <a:endParaRPr lang="en-US" sz="1400" b="0">
                        <a:solidFill>
                          <a:schemeClr val="tx1"/>
                        </a:solidFill>
                        <a:latin typeface="+mn-lt"/>
                      </a:endParaRPr>
                    </a:p>
                  </a:txBody>
                  <a:tcPr marL="110721" marR="110721" marT="34290" marB="34290" anchor="ctr">
                    <a:lnT w="28575" cap="flat" cmpd="sng" algn="ctr">
                      <a:solidFill>
                        <a:schemeClr val="tx1"/>
                      </a:solidFill>
                      <a:prstDash val="solid"/>
                      <a:round/>
                      <a:headEnd type="none" w="med" len="med"/>
                      <a:tailEnd type="none" w="med" len="med"/>
                    </a:lnT>
                  </a:tcPr>
                </a:tc>
                <a:tc>
                  <a:txBody>
                    <a:bodyPr/>
                    <a:lstStyle/>
                    <a:p>
                      <a:pPr algn="ctr"/>
                      <a:r>
                        <a:rPr lang="en-US" sz="1400"/>
                        <a:t>37.7</a:t>
                      </a:r>
                      <a:endParaRPr lang="en-US" sz="1400" b="0">
                        <a:solidFill>
                          <a:schemeClr val="tx1"/>
                        </a:solidFill>
                        <a:latin typeface="+mn-lt"/>
                      </a:endParaRPr>
                    </a:p>
                  </a:txBody>
                  <a:tcPr marL="110721" marR="110721" marT="34290" marB="34290" anchor="ctr">
                    <a:lnT w="28575" cap="flat" cmpd="sng" algn="ctr">
                      <a:solidFill>
                        <a:schemeClr val="tx1"/>
                      </a:solidFill>
                      <a:prstDash val="solid"/>
                      <a:round/>
                      <a:headEnd type="none" w="med" len="med"/>
                      <a:tailEnd type="none" w="med" len="med"/>
                    </a:lnT>
                  </a:tcPr>
                </a:tc>
                <a:tc>
                  <a:txBody>
                    <a:bodyPr/>
                    <a:lstStyle/>
                    <a:p>
                      <a:pPr algn="ctr"/>
                      <a:r>
                        <a:rPr lang="en-US" sz="1400" b="0">
                          <a:solidFill>
                            <a:schemeClr val="tx1"/>
                          </a:solidFill>
                          <a:latin typeface="+mn-lt"/>
                        </a:rPr>
                        <a:t>NR</a:t>
                      </a:r>
                    </a:p>
                  </a:txBody>
                  <a:tcPr marL="110721" marR="110721" marT="34290" marB="34290" anchor="ct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14947639"/>
                  </a:ext>
                </a:extLst>
              </a:tr>
              <a:tr h="480060">
                <a:tc>
                  <a:txBody>
                    <a:bodyPr/>
                    <a:lstStyle/>
                    <a:p>
                      <a:r>
                        <a:rPr lang="en-US" sz="1400" b="1">
                          <a:latin typeface="+mn-lt"/>
                        </a:rPr>
                        <a:t>12-month OS,</a:t>
                      </a:r>
                      <a:r>
                        <a:rPr lang="en-US" sz="1400" b="1" baseline="0">
                          <a:latin typeface="+mn-lt"/>
                        </a:rPr>
                        <a:t> %</a:t>
                      </a:r>
                      <a:endParaRPr lang="en-US" sz="1400" b="1">
                        <a:latin typeface="+mn-lt"/>
                      </a:endParaRPr>
                    </a:p>
                  </a:txBody>
                  <a:tcPr marL="110721" marR="110721" marT="34290" marB="34290" anchor="ctr"/>
                </a:tc>
                <a:tc>
                  <a:txBody>
                    <a:bodyPr/>
                    <a:lstStyle/>
                    <a:p>
                      <a:pPr algn="ctr"/>
                      <a:r>
                        <a:rPr lang="en-US" sz="1400" b="0">
                          <a:solidFill>
                            <a:schemeClr val="tx1"/>
                          </a:solidFill>
                          <a:latin typeface="+mn-lt"/>
                        </a:rPr>
                        <a:t>83</a:t>
                      </a:r>
                    </a:p>
                  </a:txBody>
                  <a:tcPr marL="110721" marR="110721" marT="34290" marB="34290" anchor="ctr"/>
                </a:tc>
                <a:tc>
                  <a:txBody>
                    <a:bodyPr/>
                    <a:lstStyle/>
                    <a:p>
                      <a:pPr algn="ctr"/>
                      <a:r>
                        <a:rPr lang="en-US" sz="1400" b="0">
                          <a:solidFill>
                            <a:schemeClr val="tx1"/>
                          </a:solidFill>
                          <a:latin typeface="+mn-lt"/>
                        </a:rPr>
                        <a:t>90</a:t>
                      </a:r>
                    </a:p>
                  </a:txBody>
                  <a:tcPr marL="110721" marR="110721" marT="34290" marB="34290" anchor="ctr"/>
                </a:tc>
                <a:tc>
                  <a:txBody>
                    <a:bodyPr/>
                    <a:lstStyle/>
                    <a:p>
                      <a:pPr algn="ctr"/>
                      <a:r>
                        <a:rPr lang="en-US" sz="1400" b="0">
                          <a:solidFill>
                            <a:schemeClr val="tx1"/>
                          </a:solidFill>
                          <a:latin typeface="+mn-lt"/>
                        </a:rPr>
                        <a:t>86</a:t>
                      </a:r>
                    </a:p>
                  </a:txBody>
                  <a:tcPr marL="110721" marR="110721" marT="34290" marB="34290" anchor="ctr"/>
                </a:tc>
                <a:tc>
                  <a:txBody>
                    <a:bodyPr/>
                    <a:lstStyle/>
                    <a:p>
                      <a:pPr algn="ctr"/>
                      <a:r>
                        <a:rPr lang="en-US" sz="1400" b="0">
                          <a:solidFill>
                            <a:schemeClr val="tx1"/>
                          </a:solidFill>
                          <a:latin typeface="+mn-lt"/>
                        </a:rPr>
                        <a:t>90</a:t>
                      </a:r>
                    </a:p>
                  </a:txBody>
                  <a:tcPr marL="110721" marR="110721" marT="34290" marB="34290" anchor="ctr"/>
                </a:tc>
                <a:extLst>
                  <a:ext uri="{0D108BD9-81ED-4DB2-BD59-A6C34878D82A}">
                    <a16:rowId xmlns:a16="http://schemas.microsoft.com/office/drawing/2014/main" val="2741627483"/>
                  </a:ext>
                </a:extLst>
              </a:tr>
              <a:tr h="480060">
                <a:tc>
                  <a:txBody>
                    <a:bodyPr/>
                    <a:lstStyle/>
                    <a:p>
                      <a:r>
                        <a:rPr lang="en-US" sz="1400" b="1">
                          <a:latin typeface="+mn-lt"/>
                        </a:rPr>
                        <a:t>24-month</a:t>
                      </a:r>
                      <a:r>
                        <a:rPr lang="en-US" sz="1400" b="1" baseline="0">
                          <a:latin typeface="+mn-lt"/>
                        </a:rPr>
                        <a:t> OS, %</a:t>
                      </a:r>
                      <a:endParaRPr lang="en-US" sz="1400" b="1">
                        <a:latin typeface="+mn-lt"/>
                      </a:endParaRPr>
                    </a:p>
                  </a:txBody>
                  <a:tcPr marL="110721" marR="110721" marT="34290" marB="34290" anchor="ctr"/>
                </a:tc>
                <a:tc>
                  <a:txBody>
                    <a:bodyPr/>
                    <a:lstStyle/>
                    <a:p>
                      <a:pPr algn="ctr"/>
                      <a:r>
                        <a:rPr lang="en-US" sz="1400" b="0">
                          <a:solidFill>
                            <a:schemeClr val="tx1"/>
                          </a:solidFill>
                          <a:latin typeface="+mn-lt"/>
                        </a:rPr>
                        <a:t>71</a:t>
                      </a:r>
                    </a:p>
                  </a:txBody>
                  <a:tcPr marL="110721" marR="110721" marT="34290" marB="34290" anchor="ctr"/>
                </a:tc>
                <a:tc>
                  <a:txBody>
                    <a:bodyPr/>
                    <a:lstStyle/>
                    <a:p>
                      <a:pPr algn="ctr"/>
                      <a:r>
                        <a:rPr lang="en-US" sz="1400" b="0">
                          <a:solidFill>
                            <a:schemeClr val="tx1"/>
                          </a:solidFill>
                          <a:latin typeface="+mn-lt"/>
                        </a:rPr>
                        <a:t>74</a:t>
                      </a:r>
                    </a:p>
                  </a:txBody>
                  <a:tcPr marL="110721" marR="110721" marT="34290" marB="34290" anchor="ctr"/>
                </a:tc>
                <a:tc>
                  <a:txBody>
                    <a:bodyPr/>
                    <a:lstStyle/>
                    <a:p>
                      <a:pPr algn="ctr"/>
                      <a:r>
                        <a:rPr lang="en-US" sz="1400" b="0">
                          <a:solidFill>
                            <a:schemeClr val="tx1"/>
                          </a:solidFill>
                          <a:latin typeface="+mn-lt"/>
                        </a:rPr>
                        <a:t>70</a:t>
                      </a:r>
                    </a:p>
                  </a:txBody>
                  <a:tcPr marL="110721" marR="110721" marT="34290" marB="34290" anchor="ctr"/>
                </a:tc>
                <a:tc>
                  <a:txBody>
                    <a:bodyPr/>
                    <a:lstStyle/>
                    <a:p>
                      <a:pPr algn="ctr"/>
                      <a:r>
                        <a:rPr lang="en-US" sz="1400" b="0">
                          <a:solidFill>
                            <a:schemeClr val="tx1"/>
                          </a:solidFill>
                          <a:latin typeface="+mn-lt"/>
                        </a:rPr>
                        <a:t>79</a:t>
                      </a:r>
                    </a:p>
                  </a:txBody>
                  <a:tcPr marL="110721" marR="110721" marT="34290" marB="34290" anchor="ctr"/>
                </a:tc>
                <a:extLst>
                  <a:ext uri="{0D108BD9-81ED-4DB2-BD59-A6C34878D82A}">
                    <a16:rowId xmlns:a16="http://schemas.microsoft.com/office/drawing/2014/main" val="846377226"/>
                  </a:ext>
                </a:extLst>
              </a:tr>
              <a:tr h="299780">
                <a:tc>
                  <a:txBody>
                    <a:bodyPr/>
                    <a:lstStyle/>
                    <a:p>
                      <a:pPr marL="228600"/>
                      <a:r>
                        <a:rPr lang="en-US" sz="1400"/>
                        <a:t>OS HR</a:t>
                      </a:r>
                      <a:endParaRPr lang="en-US" sz="1400" b="1">
                        <a:solidFill>
                          <a:schemeClr val="tx2"/>
                        </a:solidFill>
                        <a:latin typeface="+mn-lt"/>
                      </a:endParaRPr>
                    </a:p>
                  </a:txBody>
                  <a:tcPr marL="110721" marR="110721" marT="34290" marB="34290" anchor="ctr">
                    <a:lnB w="2857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a:t>0.72</a:t>
                      </a:r>
                      <a:endParaRPr lang="en-US" sz="1400" b="1" kern="1200">
                        <a:solidFill>
                          <a:schemeClr val="tx1"/>
                        </a:solidFill>
                        <a:latin typeface="+mn-lt"/>
                      </a:endParaRPr>
                    </a:p>
                  </a:txBody>
                  <a:tcPr marL="110721" marR="110721" marT="34290" marB="34290" anchor="ctr">
                    <a:lnB w="2857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a:t>0.73</a:t>
                      </a:r>
                      <a:endParaRPr lang="en-US" sz="1400" b="1" kern="1200">
                        <a:solidFill>
                          <a:schemeClr val="tx1"/>
                        </a:solidFill>
                        <a:latin typeface="+mn-lt"/>
                      </a:endParaRPr>
                    </a:p>
                  </a:txBody>
                  <a:tcPr marL="110721" marR="110721" marT="34290" marB="34290" anchor="ctr">
                    <a:lnB w="28575" cap="flat" cmpd="sng" algn="ctr">
                      <a:solidFill>
                        <a:schemeClr val="tx1"/>
                      </a:solidFill>
                      <a:prstDash val="solid"/>
                      <a:round/>
                      <a:headEnd type="none" w="med" len="med"/>
                      <a:tailEnd type="none" w="med" len="med"/>
                    </a:lnB>
                  </a:tcPr>
                </a:tc>
                <a:tc>
                  <a:txBody>
                    <a:bodyPr/>
                    <a:lstStyle/>
                    <a:p>
                      <a:pPr algn="ctr"/>
                      <a:r>
                        <a:rPr lang="en-US" sz="1400"/>
                        <a:t>0.70</a:t>
                      </a:r>
                      <a:endParaRPr lang="en-US" sz="1400" b="1">
                        <a:solidFill>
                          <a:schemeClr val="tx1"/>
                        </a:solidFill>
                        <a:latin typeface="+mn-lt"/>
                      </a:endParaRPr>
                    </a:p>
                  </a:txBody>
                  <a:tcPr marL="110721" marR="110721" marT="34290" marB="34290" anchor="ctr">
                    <a:lnB w="28575" cap="flat" cmpd="sng" algn="ctr">
                      <a:solidFill>
                        <a:schemeClr val="tx1"/>
                      </a:solidFill>
                      <a:prstDash val="solid"/>
                      <a:round/>
                      <a:headEnd type="none" w="med" len="med"/>
                      <a:tailEnd type="none" w="med" len="med"/>
                    </a:lnB>
                  </a:tcPr>
                </a:tc>
                <a:tc>
                  <a:txBody>
                    <a:bodyPr/>
                    <a:lstStyle/>
                    <a:p>
                      <a:pPr algn="ctr"/>
                      <a:r>
                        <a:rPr lang="en-US" sz="1400" b="0">
                          <a:solidFill>
                            <a:schemeClr val="tx1"/>
                          </a:solidFill>
                          <a:latin typeface="+mn-lt"/>
                        </a:rPr>
                        <a:t>0.72</a:t>
                      </a:r>
                    </a:p>
                  </a:txBody>
                  <a:tcPr marL="110721" marR="110721" marT="34290" marB="34290" anchor="ct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7558636"/>
                  </a:ext>
                </a:extLst>
              </a:tr>
              <a:tr h="299780">
                <a:tc>
                  <a:txBody>
                    <a:bodyPr/>
                    <a:lstStyle/>
                    <a:p>
                      <a:r>
                        <a:rPr lang="en-US" sz="1400"/>
                        <a:t>ORR, %</a:t>
                      </a:r>
                      <a:endParaRPr lang="en-US" sz="1400" b="1">
                        <a:latin typeface="+mn-lt"/>
                      </a:endParaRPr>
                    </a:p>
                  </a:txBody>
                  <a:tcPr marL="110721" marR="110721" marT="34290" marB="34290" anchor="ctr">
                    <a:lnT w="28575" cap="flat" cmpd="sng" algn="ctr">
                      <a:solidFill>
                        <a:schemeClr val="tx1"/>
                      </a:solidFill>
                      <a:prstDash val="solid"/>
                      <a:round/>
                      <a:headEnd type="none" w="med" len="med"/>
                      <a:tailEnd type="none" w="med" len="med"/>
                    </a:lnT>
                  </a:tcPr>
                </a:tc>
                <a:tc>
                  <a:txBody>
                    <a:bodyPr/>
                    <a:lstStyle/>
                    <a:p>
                      <a:pPr algn="ctr"/>
                      <a:r>
                        <a:rPr lang="en-US" sz="1400"/>
                        <a:t>39</a:t>
                      </a:r>
                      <a:endParaRPr lang="en-US" sz="1400" b="0">
                        <a:solidFill>
                          <a:schemeClr val="tx1"/>
                        </a:solidFill>
                        <a:latin typeface="+mn-lt"/>
                      </a:endParaRPr>
                    </a:p>
                  </a:txBody>
                  <a:tcPr marL="110721" marR="110721" marT="34290" marB="34290" anchor="ctr">
                    <a:lnT w="28575" cap="flat" cmpd="sng" algn="ctr">
                      <a:solidFill>
                        <a:schemeClr val="tx1"/>
                      </a:solidFill>
                      <a:prstDash val="solid"/>
                      <a:round/>
                      <a:headEnd type="none" w="med" len="med"/>
                      <a:tailEnd type="none" w="med" len="med"/>
                    </a:lnT>
                  </a:tcPr>
                </a:tc>
                <a:tc>
                  <a:txBody>
                    <a:bodyPr/>
                    <a:lstStyle/>
                    <a:p>
                      <a:pPr algn="ctr"/>
                      <a:r>
                        <a:rPr lang="en-US" sz="1400"/>
                        <a:t>60</a:t>
                      </a:r>
                      <a:endParaRPr lang="en-US" sz="1400" b="0">
                        <a:solidFill>
                          <a:schemeClr val="tx1"/>
                        </a:solidFill>
                        <a:latin typeface="+mn-lt"/>
                      </a:endParaRPr>
                    </a:p>
                  </a:txBody>
                  <a:tcPr marL="110721" marR="110721" marT="34290" marB="34290" anchor="ctr">
                    <a:lnT w="28575"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56</a:t>
                      </a:r>
                      <a:endParaRPr lang="en-US" sz="1400" b="0">
                        <a:solidFill>
                          <a:schemeClr val="tx1"/>
                        </a:solidFill>
                        <a:latin typeface="+mn-lt"/>
                      </a:endParaRPr>
                    </a:p>
                  </a:txBody>
                  <a:tcPr marL="110721" marR="110721" marT="34290" marB="34290" anchor="ctr">
                    <a:lnT w="28575"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a:solidFill>
                            <a:schemeClr val="tx1"/>
                          </a:solidFill>
                          <a:latin typeface="+mn-lt"/>
                        </a:rPr>
                        <a:t>71</a:t>
                      </a:r>
                    </a:p>
                  </a:txBody>
                  <a:tcPr marL="110721" marR="110721" marT="34290" marB="34290" anchor="ct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171189783"/>
                  </a:ext>
                </a:extLst>
              </a:tr>
              <a:tr h="299780">
                <a:tc>
                  <a:txBody>
                    <a:bodyPr/>
                    <a:lstStyle/>
                    <a:p>
                      <a:pPr marL="228600"/>
                      <a:r>
                        <a:rPr lang="en-US" sz="1400"/>
                        <a:t>CR, %</a:t>
                      </a:r>
                      <a:endParaRPr lang="en-US" sz="1400" b="1">
                        <a:latin typeface="+mn-lt"/>
                      </a:endParaRPr>
                    </a:p>
                  </a:txBody>
                  <a:tcPr marL="110721" marR="110721" marT="34290" marB="34290" anchor="ctr"/>
                </a:tc>
                <a:tc>
                  <a:txBody>
                    <a:bodyPr/>
                    <a:lstStyle/>
                    <a:p>
                      <a:pPr algn="ctr"/>
                      <a:r>
                        <a:rPr lang="en-US" sz="1400"/>
                        <a:t>12</a:t>
                      </a:r>
                      <a:endParaRPr lang="en-US" sz="1400" b="1">
                        <a:solidFill>
                          <a:schemeClr val="tx1"/>
                        </a:solidFill>
                        <a:latin typeface="+mn-lt"/>
                      </a:endParaRPr>
                    </a:p>
                  </a:txBody>
                  <a:tcPr marL="110721" marR="110721" marT="34290" marB="34290" anchor="ctr"/>
                </a:tc>
                <a:tc>
                  <a:txBody>
                    <a:bodyPr/>
                    <a:lstStyle/>
                    <a:p>
                      <a:pPr algn="ctr"/>
                      <a:r>
                        <a:rPr lang="en-US" sz="1400" b="0">
                          <a:solidFill>
                            <a:schemeClr val="dk1"/>
                          </a:solidFill>
                          <a:latin typeface="+mn-lt"/>
                        </a:rPr>
                        <a:t>10</a:t>
                      </a:r>
                      <a:endParaRPr lang="en-US" sz="1400" b="1">
                        <a:solidFill>
                          <a:schemeClr val="tx1"/>
                        </a:solidFill>
                        <a:latin typeface="+mn-lt"/>
                      </a:endParaRPr>
                    </a:p>
                  </a:txBody>
                  <a:tcPr marL="110721" marR="110721" marT="34290" marB="34290" anchor="ctr"/>
                </a:tc>
                <a:tc>
                  <a:txBody>
                    <a:bodyPr/>
                    <a:lstStyle/>
                    <a:p>
                      <a:pPr algn="ctr"/>
                      <a:r>
                        <a:rPr lang="en-US" sz="1400" b="0">
                          <a:solidFill>
                            <a:schemeClr val="dk1"/>
                          </a:solidFill>
                          <a:latin typeface="+mn-lt"/>
                        </a:rPr>
                        <a:t>12</a:t>
                      </a:r>
                      <a:endParaRPr lang="en-US" sz="1400" b="1">
                        <a:solidFill>
                          <a:schemeClr val="tx1"/>
                        </a:solidFill>
                        <a:latin typeface="+mn-lt"/>
                      </a:endParaRPr>
                    </a:p>
                  </a:txBody>
                  <a:tcPr marL="110721" marR="110721" marT="34290" marB="34290" anchor="ctr"/>
                </a:tc>
                <a:tc>
                  <a:txBody>
                    <a:bodyPr/>
                    <a:lstStyle/>
                    <a:p>
                      <a:pPr algn="ctr"/>
                      <a:r>
                        <a:rPr lang="en-US" sz="1400" b="0">
                          <a:solidFill>
                            <a:schemeClr val="tx1"/>
                          </a:solidFill>
                          <a:latin typeface="+mn-lt"/>
                        </a:rPr>
                        <a:t>16</a:t>
                      </a:r>
                    </a:p>
                  </a:txBody>
                  <a:tcPr marL="110721" marR="110721" marT="34290" marB="34290" anchor="ctr"/>
                </a:tc>
                <a:extLst>
                  <a:ext uri="{0D108BD9-81ED-4DB2-BD59-A6C34878D82A}">
                    <a16:rowId xmlns:a16="http://schemas.microsoft.com/office/drawing/2014/main" val="4232030418"/>
                  </a:ext>
                </a:extLst>
              </a:tr>
              <a:tr h="299780">
                <a:tc>
                  <a:txBody>
                    <a:bodyPr/>
                    <a:lstStyle/>
                    <a:p>
                      <a:pPr marL="228600"/>
                      <a:r>
                        <a:rPr lang="en-US" sz="1400"/>
                        <a:t>PD, %</a:t>
                      </a:r>
                      <a:endParaRPr lang="en-US" sz="1400" b="1">
                        <a:latin typeface="+mn-lt"/>
                      </a:endParaRPr>
                    </a:p>
                  </a:txBody>
                  <a:tcPr marL="110721" marR="110721" marT="34290" marB="34290" anchor="ctr"/>
                </a:tc>
                <a:tc>
                  <a:txBody>
                    <a:bodyPr/>
                    <a:lstStyle/>
                    <a:p>
                      <a:pPr algn="ctr"/>
                      <a:r>
                        <a:rPr lang="en-US" sz="1400"/>
                        <a:t>18</a:t>
                      </a:r>
                      <a:endParaRPr lang="en-US" sz="1400" b="0">
                        <a:solidFill>
                          <a:schemeClr val="tx1"/>
                        </a:solidFill>
                        <a:latin typeface="+mn-lt"/>
                      </a:endParaRPr>
                    </a:p>
                  </a:txBody>
                  <a:tcPr marL="110721" marR="110721" marT="34290" marB="34290" anchor="ctr"/>
                </a:tc>
                <a:tc>
                  <a:txBody>
                    <a:bodyPr/>
                    <a:lstStyle/>
                    <a:p>
                      <a:pPr algn="ctr"/>
                      <a:r>
                        <a:rPr lang="en-US" sz="1400"/>
                        <a:t>11</a:t>
                      </a:r>
                      <a:endParaRPr lang="en-US" sz="1400" b="0">
                        <a:solidFill>
                          <a:schemeClr val="tx1"/>
                        </a:solidFill>
                        <a:latin typeface="+mn-lt"/>
                      </a:endParaRPr>
                    </a:p>
                  </a:txBody>
                  <a:tcPr marL="110721" marR="110721" marT="34290" marB="34290" anchor="ctr"/>
                </a:tc>
                <a:tc>
                  <a:txBody>
                    <a:bodyPr/>
                    <a:lstStyle/>
                    <a:p>
                      <a:pPr algn="ctr"/>
                      <a:r>
                        <a:rPr lang="en-US" sz="1400" b="0">
                          <a:solidFill>
                            <a:schemeClr val="dk1"/>
                          </a:solidFill>
                          <a:latin typeface="+mn-lt"/>
                        </a:rPr>
                        <a:t>6</a:t>
                      </a:r>
                      <a:endParaRPr lang="en-US" sz="1400" b="0">
                        <a:solidFill>
                          <a:schemeClr val="tx1"/>
                        </a:solidFill>
                        <a:latin typeface="+mn-lt"/>
                      </a:endParaRPr>
                    </a:p>
                  </a:txBody>
                  <a:tcPr marL="110721" marR="110721" marT="34290" marB="34290" anchor="ctr"/>
                </a:tc>
                <a:tc>
                  <a:txBody>
                    <a:bodyPr/>
                    <a:lstStyle/>
                    <a:p>
                      <a:pPr algn="ctr"/>
                      <a:r>
                        <a:rPr lang="en-US" sz="1400" b="0">
                          <a:solidFill>
                            <a:schemeClr val="tx1"/>
                          </a:solidFill>
                          <a:latin typeface="+mn-lt"/>
                        </a:rPr>
                        <a:t>3</a:t>
                      </a:r>
                    </a:p>
                  </a:txBody>
                  <a:tcPr marL="110721" marR="110721" marT="34290" marB="34290" anchor="ctr"/>
                </a:tc>
                <a:extLst>
                  <a:ext uri="{0D108BD9-81ED-4DB2-BD59-A6C34878D82A}">
                    <a16:rowId xmlns:a16="http://schemas.microsoft.com/office/drawing/2014/main" val="1203701134"/>
                  </a:ext>
                </a:extLst>
              </a:tr>
            </a:tbl>
          </a:graphicData>
        </a:graphic>
      </p:graphicFrame>
      <p:sp>
        <p:nvSpPr>
          <p:cNvPr id="9" name="Text Placeholder 2">
            <a:extLst>
              <a:ext uri="{FF2B5EF4-FFF2-40B4-BE49-F238E27FC236}">
                <a16:creationId xmlns:a16="http://schemas.microsoft.com/office/drawing/2014/main" id="{BF8471E8-1BA4-593C-B857-8D79F11E149D}"/>
              </a:ext>
            </a:extLst>
          </p:cNvPr>
          <p:cNvSpPr txBox="1">
            <a:spLocks/>
          </p:cNvSpPr>
          <p:nvPr/>
        </p:nvSpPr>
        <p:spPr>
          <a:xfrm>
            <a:off x="3950524" y="4533609"/>
            <a:ext cx="3343473" cy="612272"/>
          </a:xfrm>
          <a:prstGeom prst="rect">
            <a:avLst/>
          </a:prstGeom>
        </p:spPr>
        <p:txBody>
          <a:bodyPr vert="horz" lIns="68580" tIns="34290" rIns="68580" bIns="34290" rtlCol="0">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spcBef>
                <a:spcPts val="0"/>
              </a:spcBef>
            </a:pPr>
            <a:r>
              <a:rPr lang="en-US" sz="900" err="1">
                <a:latin typeface="Calibri" panose="020F0502020204030204" pitchFamily="34" charset="0"/>
                <a:ea typeface="Tahoma" panose="020B0604030504040204" pitchFamily="34" charset="0"/>
                <a:cs typeface="Calibri" panose="020F0502020204030204" pitchFamily="34" charset="0"/>
              </a:rPr>
              <a:t>Motzer</a:t>
            </a:r>
            <a:r>
              <a:rPr lang="en-US" sz="900">
                <a:latin typeface="Calibri" panose="020F0502020204030204" pitchFamily="34" charset="0"/>
                <a:ea typeface="Tahoma" panose="020B0604030504040204" pitchFamily="34" charset="0"/>
                <a:cs typeface="Calibri" panose="020F0502020204030204" pitchFamily="34" charset="0"/>
              </a:rPr>
              <a:t> RJ, et al. </a:t>
            </a:r>
            <a:r>
              <a:rPr lang="en-US" sz="900" i="1">
                <a:latin typeface="Segoe UI" panose="020B0502040204020203" pitchFamily="34" charset="0"/>
              </a:rPr>
              <a:t>N </a:t>
            </a:r>
            <a:r>
              <a:rPr lang="en-US" sz="900" i="1" err="1">
                <a:latin typeface="Segoe UI" panose="020B0502040204020203" pitchFamily="34" charset="0"/>
              </a:rPr>
              <a:t>Engl</a:t>
            </a:r>
            <a:r>
              <a:rPr lang="en-US" sz="900" i="1">
                <a:latin typeface="Segoe UI" panose="020B0502040204020203" pitchFamily="34" charset="0"/>
              </a:rPr>
              <a:t> J Med</a:t>
            </a:r>
            <a:r>
              <a:rPr lang="en-US" sz="900">
                <a:latin typeface="Segoe UI" panose="020B0502040204020203" pitchFamily="34" charset="0"/>
              </a:rPr>
              <a:t>. 2018;378(14):1277-1290.</a:t>
            </a:r>
          </a:p>
          <a:p>
            <a:pPr algn="l">
              <a:lnSpc>
                <a:spcPct val="100000"/>
              </a:lnSpc>
              <a:spcBef>
                <a:spcPts val="0"/>
              </a:spcBef>
            </a:pPr>
            <a:r>
              <a:rPr lang="en-US" sz="900" err="1">
                <a:latin typeface="Calibri" panose="020F0502020204030204" pitchFamily="34" charset="0"/>
                <a:ea typeface="Tahoma" panose="020B0604030504040204" pitchFamily="34" charset="0"/>
                <a:cs typeface="Calibri" panose="020F0502020204030204" pitchFamily="34" charset="0"/>
              </a:rPr>
              <a:t>Rini</a:t>
            </a:r>
            <a:r>
              <a:rPr lang="en-US" sz="900">
                <a:latin typeface="Calibri" panose="020F0502020204030204" pitchFamily="34" charset="0"/>
                <a:ea typeface="Tahoma" panose="020B0604030504040204" pitchFamily="34" charset="0"/>
                <a:cs typeface="Calibri" panose="020F0502020204030204" pitchFamily="34" charset="0"/>
              </a:rPr>
              <a:t> BI, et al. </a:t>
            </a:r>
            <a:r>
              <a:rPr lang="en-US" sz="900" i="1">
                <a:solidFill>
                  <a:srgbClr val="212121"/>
                </a:solidFill>
                <a:latin typeface="BlinkMacSystemFont"/>
              </a:rPr>
              <a:t>N </a:t>
            </a:r>
            <a:r>
              <a:rPr lang="en-US" sz="900" i="1" err="1">
                <a:solidFill>
                  <a:srgbClr val="212121"/>
                </a:solidFill>
                <a:latin typeface="BlinkMacSystemFont"/>
              </a:rPr>
              <a:t>Engl</a:t>
            </a:r>
            <a:r>
              <a:rPr lang="en-US" sz="900" i="1">
                <a:solidFill>
                  <a:srgbClr val="212121"/>
                </a:solidFill>
                <a:latin typeface="BlinkMacSystemFont"/>
              </a:rPr>
              <a:t> J Med</a:t>
            </a:r>
            <a:r>
              <a:rPr lang="en-US" sz="900">
                <a:solidFill>
                  <a:srgbClr val="212121"/>
                </a:solidFill>
                <a:latin typeface="BlinkMacSystemFont"/>
              </a:rPr>
              <a:t>. 2019;380(12):1116-1127.</a:t>
            </a:r>
          </a:p>
          <a:p>
            <a:pPr algn="l">
              <a:lnSpc>
                <a:spcPct val="100000"/>
              </a:lnSpc>
              <a:spcBef>
                <a:spcPts val="0"/>
              </a:spcBef>
            </a:pPr>
            <a:r>
              <a:rPr lang="en-US" sz="900" err="1">
                <a:latin typeface="Calibri" panose="020F0502020204030204" pitchFamily="34" charset="0"/>
                <a:ea typeface="Tahoma" panose="020B0604030504040204" pitchFamily="34" charset="0"/>
                <a:cs typeface="Calibri" panose="020F0502020204030204" pitchFamily="34" charset="0"/>
              </a:rPr>
              <a:t>Motzer</a:t>
            </a:r>
            <a:r>
              <a:rPr lang="en-US" sz="900">
                <a:latin typeface="Calibri" panose="020F0502020204030204" pitchFamily="34" charset="0"/>
                <a:ea typeface="Tahoma" panose="020B0604030504040204" pitchFamily="34" charset="0"/>
                <a:cs typeface="Calibri" panose="020F0502020204030204" pitchFamily="34" charset="0"/>
              </a:rPr>
              <a:t> RJ, et al.</a:t>
            </a:r>
            <a:r>
              <a:rPr lang="en-US" sz="900">
                <a:solidFill>
                  <a:srgbClr val="212121"/>
                </a:solidFill>
                <a:latin typeface="BlinkMacSystemFont"/>
              </a:rPr>
              <a:t> </a:t>
            </a:r>
            <a:r>
              <a:rPr lang="en-US" sz="900" i="1">
                <a:solidFill>
                  <a:srgbClr val="212121"/>
                </a:solidFill>
                <a:latin typeface="BlinkMacSystemFont"/>
              </a:rPr>
              <a:t>N </a:t>
            </a:r>
            <a:r>
              <a:rPr lang="en-US" sz="900" i="1" err="1">
                <a:solidFill>
                  <a:srgbClr val="212121"/>
                </a:solidFill>
                <a:latin typeface="BlinkMacSystemFont"/>
              </a:rPr>
              <a:t>Engl</a:t>
            </a:r>
            <a:r>
              <a:rPr lang="en-US" sz="900" i="1">
                <a:solidFill>
                  <a:srgbClr val="212121"/>
                </a:solidFill>
                <a:latin typeface="BlinkMacSystemFont"/>
              </a:rPr>
              <a:t> J Med</a:t>
            </a:r>
            <a:r>
              <a:rPr lang="en-US" sz="900">
                <a:solidFill>
                  <a:srgbClr val="212121"/>
                </a:solidFill>
                <a:latin typeface="BlinkMacSystemFont"/>
              </a:rPr>
              <a:t>. 2019;380(12):1103-1115.</a:t>
            </a:r>
          </a:p>
          <a:p>
            <a:pPr algn="l">
              <a:lnSpc>
                <a:spcPct val="100000"/>
              </a:lnSpc>
              <a:spcBef>
                <a:spcPts val="0"/>
              </a:spcBef>
            </a:pPr>
            <a:r>
              <a:rPr lang="en-US" sz="900" err="1">
                <a:latin typeface="Calibri" panose="020F0502020204030204" pitchFamily="34" charset="0"/>
                <a:ea typeface="Tahoma" panose="020B0604030504040204" pitchFamily="34" charset="0"/>
                <a:cs typeface="Calibri" panose="020F0502020204030204" pitchFamily="34" charset="0"/>
              </a:rPr>
              <a:t>MotzerRJ</a:t>
            </a:r>
            <a:r>
              <a:rPr lang="en-US" sz="900">
                <a:latin typeface="Calibri" panose="020F0502020204030204" pitchFamily="34" charset="0"/>
                <a:ea typeface="Tahoma" panose="020B0604030504040204" pitchFamily="34" charset="0"/>
                <a:cs typeface="Calibri" panose="020F0502020204030204" pitchFamily="34" charset="0"/>
              </a:rPr>
              <a:t>, et al. </a:t>
            </a:r>
            <a:r>
              <a:rPr lang="en-US" sz="900" i="1">
                <a:solidFill>
                  <a:srgbClr val="212121"/>
                </a:solidFill>
                <a:latin typeface="BlinkMacSystemFont"/>
              </a:rPr>
              <a:t>N </a:t>
            </a:r>
            <a:r>
              <a:rPr lang="en-US" sz="900" i="1" err="1">
                <a:solidFill>
                  <a:srgbClr val="212121"/>
                </a:solidFill>
                <a:latin typeface="BlinkMacSystemFont"/>
              </a:rPr>
              <a:t>Engl</a:t>
            </a:r>
            <a:r>
              <a:rPr lang="en-US" sz="900" i="1">
                <a:solidFill>
                  <a:srgbClr val="212121"/>
                </a:solidFill>
                <a:latin typeface="BlinkMacSystemFont"/>
              </a:rPr>
              <a:t> J Med</a:t>
            </a:r>
            <a:r>
              <a:rPr lang="en-US" sz="900">
                <a:solidFill>
                  <a:srgbClr val="212121"/>
                </a:solidFill>
                <a:latin typeface="BlinkMacSystemFont"/>
              </a:rPr>
              <a:t>. 2021;384(14):1289-1300.</a:t>
            </a:r>
          </a:p>
        </p:txBody>
      </p:sp>
    </p:spTree>
    <p:extLst>
      <p:ext uri="{BB962C8B-B14F-4D97-AF65-F5344CB8AC3E}">
        <p14:creationId xmlns:p14="http://schemas.microsoft.com/office/powerpoint/2010/main" val="110469987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6E92-B175-53DF-C877-E255404897B4}"/>
              </a:ext>
            </a:extLst>
          </p:cNvPr>
          <p:cNvSpPr>
            <a:spLocks noGrp="1"/>
          </p:cNvSpPr>
          <p:nvPr>
            <p:ph type="title"/>
          </p:nvPr>
        </p:nvSpPr>
        <p:spPr/>
        <p:txBody>
          <a:bodyPr/>
          <a:lstStyle/>
          <a:p>
            <a:endParaRPr lang="en-US">
              <a:solidFill>
                <a:schemeClr val="tx1"/>
              </a:solidFill>
            </a:endParaRPr>
          </a:p>
        </p:txBody>
      </p:sp>
      <p:sp>
        <p:nvSpPr>
          <p:cNvPr id="5" name="TextBox 4">
            <a:extLst>
              <a:ext uri="{FF2B5EF4-FFF2-40B4-BE49-F238E27FC236}">
                <a16:creationId xmlns:a16="http://schemas.microsoft.com/office/drawing/2014/main" id="{09C361B1-76C7-CB15-D2E8-DBE722FB9D57}"/>
              </a:ext>
            </a:extLst>
          </p:cNvPr>
          <p:cNvSpPr txBox="1"/>
          <p:nvPr/>
        </p:nvSpPr>
        <p:spPr>
          <a:xfrm>
            <a:off x="292894" y="4760725"/>
            <a:ext cx="898003" cy="230832"/>
          </a:xfrm>
          <a:prstGeom prst="rect">
            <a:avLst/>
          </a:prstGeom>
          <a:noFill/>
        </p:spPr>
        <p:txBody>
          <a:bodyPr wrap="none" rtlCol="0">
            <a:spAutoFit/>
          </a:bodyPr>
          <a:lstStyle/>
          <a:p>
            <a:r>
              <a:rPr lang="en-US" sz="900"/>
              <a:t>@PBarataMD</a:t>
            </a:r>
          </a:p>
        </p:txBody>
      </p:sp>
      <p:pic>
        <p:nvPicPr>
          <p:cNvPr id="6" name="Picture 2" descr="logo-rond-twitter - Danone Institute">
            <a:extLst>
              <a:ext uri="{FF2B5EF4-FFF2-40B4-BE49-F238E27FC236}">
                <a16:creationId xmlns:a16="http://schemas.microsoft.com/office/drawing/2014/main" id="{E5DA1A17-59D5-C66E-A91E-E9360469CB0C}"/>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44595" y="4776938"/>
            <a:ext cx="199465" cy="1994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BA127E3-C5EF-C654-330D-2CF655C8C64C}"/>
              </a:ext>
            </a:extLst>
          </p:cNvPr>
          <p:cNvPicPr>
            <a:picLocks noChangeAspect="1"/>
          </p:cNvPicPr>
          <p:nvPr/>
        </p:nvPicPr>
        <p:blipFill>
          <a:blip r:embed="rId3"/>
          <a:stretch>
            <a:fillRect/>
          </a:stretch>
        </p:blipFill>
        <p:spPr>
          <a:xfrm>
            <a:off x="685800" y="0"/>
            <a:ext cx="7772400" cy="4270212"/>
          </a:xfrm>
          <a:prstGeom prst="rect">
            <a:avLst/>
          </a:prstGeom>
        </p:spPr>
      </p:pic>
    </p:spTree>
    <p:extLst>
      <p:ext uri="{BB962C8B-B14F-4D97-AF65-F5344CB8AC3E}">
        <p14:creationId xmlns:p14="http://schemas.microsoft.com/office/powerpoint/2010/main" val="215818542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C361B1-76C7-CB15-D2E8-DBE722FB9D57}"/>
              </a:ext>
            </a:extLst>
          </p:cNvPr>
          <p:cNvSpPr txBox="1"/>
          <p:nvPr/>
        </p:nvSpPr>
        <p:spPr>
          <a:xfrm>
            <a:off x="292894" y="4760725"/>
            <a:ext cx="898003" cy="230832"/>
          </a:xfrm>
          <a:prstGeom prst="rect">
            <a:avLst/>
          </a:prstGeom>
          <a:noFill/>
        </p:spPr>
        <p:txBody>
          <a:bodyPr wrap="none" rtlCol="0">
            <a:spAutoFit/>
          </a:bodyPr>
          <a:lstStyle/>
          <a:p>
            <a:r>
              <a:rPr lang="en-US" sz="900"/>
              <a:t>@PBarataMD</a:t>
            </a:r>
          </a:p>
        </p:txBody>
      </p:sp>
      <p:pic>
        <p:nvPicPr>
          <p:cNvPr id="6" name="Picture 2" descr="logo-rond-twitter - Danone Institute">
            <a:extLst>
              <a:ext uri="{FF2B5EF4-FFF2-40B4-BE49-F238E27FC236}">
                <a16:creationId xmlns:a16="http://schemas.microsoft.com/office/drawing/2014/main" id="{E5DA1A17-59D5-C66E-A91E-E9360469CB0C}"/>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44595" y="4776938"/>
            <a:ext cx="199465" cy="1994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1FB9A5F-A51C-1D89-36A7-080344B1DE6E}"/>
              </a:ext>
            </a:extLst>
          </p:cNvPr>
          <p:cNvPicPr>
            <a:picLocks noChangeAspect="1"/>
          </p:cNvPicPr>
          <p:nvPr/>
        </p:nvPicPr>
        <p:blipFill>
          <a:blip r:embed="rId3"/>
          <a:stretch>
            <a:fillRect/>
          </a:stretch>
        </p:blipFill>
        <p:spPr>
          <a:xfrm>
            <a:off x="5146537" y="113920"/>
            <a:ext cx="3568700" cy="4178300"/>
          </a:xfrm>
          <a:prstGeom prst="rect">
            <a:avLst/>
          </a:prstGeom>
        </p:spPr>
      </p:pic>
      <p:pic>
        <p:nvPicPr>
          <p:cNvPr id="8" name="Picture 7">
            <a:extLst>
              <a:ext uri="{FF2B5EF4-FFF2-40B4-BE49-F238E27FC236}">
                <a16:creationId xmlns:a16="http://schemas.microsoft.com/office/drawing/2014/main" id="{F80963C2-2C67-D3CD-A599-2F4BDCB3A00D}"/>
              </a:ext>
            </a:extLst>
          </p:cNvPr>
          <p:cNvPicPr>
            <a:picLocks noChangeAspect="1"/>
          </p:cNvPicPr>
          <p:nvPr/>
        </p:nvPicPr>
        <p:blipFill>
          <a:blip r:embed="rId4"/>
          <a:stretch>
            <a:fillRect/>
          </a:stretch>
        </p:blipFill>
        <p:spPr>
          <a:xfrm>
            <a:off x="144595" y="1113193"/>
            <a:ext cx="4824570" cy="2460211"/>
          </a:xfrm>
          <a:prstGeom prst="rect">
            <a:avLst/>
          </a:prstGeom>
        </p:spPr>
      </p:pic>
      <p:sp>
        <p:nvSpPr>
          <p:cNvPr id="9" name="Rectangle 8">
            <a:extLst>
              <a:ext uri="{FF2B5EF4-FFF2-40B4-BE49-F238E27FC236}">
                <a16:creationId xmlns:a16="http://schemas.microsoft.com/office/drawing/2014/main" id="{93B798A9-5699-1B60-6E48-6D47867452B7}"/>
              </a:ext>
            </a:extLst>
          </p:cNvPr>
          <p:cNvSpPr/>
          <p:nvPr/>
        </p:nvSpPr>
        <p:spPr bwMode="auto">
          <a:xfrm>
            <a:off x="0" y="901148"/>
            <a:ext cx="2080591" cy="34455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0" name="Rectangle 9">
            <a:extLst>
              <a:ext uri="{FF2B5EF4-FFF2-40B4-BE49-F238E27FC236}">
                <a16:creationId xmlns:a16="http://schemas.microsoft.com/office/drawing/2014/main" id="{0B6B77A3-868C-1C2E-4916-2CE63AC12A9C}"/>
              </a:ext>
            </a:extLst>
          </p:cNvPr>
          <p:cNvSpPr/>
          <p:nvPr/>
        </p:nvSpPr>
        <p:spPr bwMode="auto">
          <a:xfrm>
            <a:off x="3317631" y="113920"/>
            <a:ext cx="2080591" cy="34455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1" name="TextBox 10">
            <a:extLst>
              <a:ext uri="{FF2B5EF4-FFF2-40B4-BE49-F238E27FC236}">
                <a16:creationId xmlns:a16="http://schemas.microsoft.com/office/drawing/2014/main" id="{2CB756F6-930E-3982-D2B3-10556D32E080}"/>
              </a:ext>
            </a:extLst>
          </p:cNvPr>
          <p:cNvSpPr txBox="1"/>
          <p:nvPr/>
        </p:nvSpPr>
        <p:spPr>
          <a:xfrm>
            <a:off x="788905" y="113920"/>
            <a:ext cx="4250138" cy="461665"/>
          </a:xfrm>
          <a:prstGeom prst="rect">
            <a:avLst/>
          </a:prstGeom>
          <a:noFill/>
        </p:spPr>
        <p:txBody>
          <a:bodyPr wrap="none" rtlCol="0">
            <a:spAutoFit/>
          </a:bodyPr>
          <a:lstStyle/>
          <a:p>
            <a:r>
              <a:rPr lang="en-US"/>
              <a:t>CONTACT-3: Negative Study </a:t>
            </a:r>
          </a:p>
        </p:txBody>
      </p:sp>
    </p:spTree>
    <p:extLst>
      <p:ext uri="{BB962C8B-B14F-4D97-AF65-F5344CB8AC3E}">
        <p14:creationId xmlns:p14="http://schemas.microsoft.com/office/powerpoint/2010/main" val="136742877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4A1066-0CAD-C496-0397-19404A644641}"/>
              </a:ext>
            </a:extLst>
          </p:cNvPr>
          <p:cNvSpPr>
            <a:spLocks noGrp="1"/>
          </p:cNvSpPr>
          <p:nvPr>
            <p:ph type="title"/>
          </p:nvPr>
        </p:nvSpPr>
        <p:spPr/>
        <p:txBody>
          <a:bodyPr/>
          <a:lstStyle/>
          <a:p>
            <a:r>
              <a:rPr lang="en-US"/>
              <a:t>How do we improve on contemporary Immune therapy outcomes in advanced RCC?</a:t>
            </a:r>
          </a:p>
        </p:txBody>
      </p:sp>
      <p:sp>
        <p:nvSpPr>
          <p:cNvPr id="5" name="Text Placeholder 4">
            <a:extLst>
              <a:ext uri="{FF2B5EF4-FFF2-40B4-BE49-F238E27FC236}">
                <a16:creationId xmlns:a16="http://schemas.microsoft.com/office/drawing/2014/main" id="{D448A8F3-26EA-E13E-E652-70300CCCF2DC}"/>
              </a:ext>
            </a:extLst>
          </p:cNvPr>
          <p:cNvSpPr>
            <a:spLocks noGrp="1"/>
          </p:cNvSpPr>
          <p:nvPr>
            <p:ph type="body" idx="1"/>
          </p:nvPr>
        </p:nvSpPr>
        <p:spPr>
          <a:xfrm>
            <a:off x="623888" y="2011040"/>
            <a:ext cx="7886700" cy="1126182"/>
          </a:xfrm>
        </p:spPr>
        <p:txBody>
          <a:bodyPr>
            <a:normAutofit/>
          </a:bodyPr>
          <a:lstStyle/>
          <a:p>
            <a:pPr algn="ctr"/>
            <a:r>
              <a:rPr lang="en-US" sz="3600">
                <a:solidFill>
                  <a:srgbClr val="FF0000"/>
                </a:solidFill>
              </a:rPr>
              <a:t>Microbiome!</a:t>
            </a:r>
          </a:p>
        </p:txBody>
      </p:sp>
      <p:sp>
        <p:nvSpPr>
          <p:cNvPr id="6" name="TextBox 5">
            <a:extLst>
              <a:ext uri="{FF2B5EF4-FFF2-40B4-BE49-F238E27FC236}">
                <a16:creationId xmlns:a16="http://schemas.microsoft.com/office/drawing/2014/main" id="{93D41FEB-5FB2-DFA5-811E-DC8BBBC300E3}"/>
              </a:ext>
            </a:extLst>
          </p:cNvPr>
          <p:cNvSpPr txBox="1"/>
          <p:nvPr/>
        </p:nvSpPr>
        <p:spPr>
          <a:xfrm>
            <a:off x="292894" y="4760725"/>
            <a:ext cx="898003" cy="230832"/>
          </a:xfrm>
          <a:prstGeom prst="rect">
            <a:avLst/>
          </a:prstGeom>
          <a:noFill/>
        </p:spPr>
        <p:txBody>
          <a:bodyPr wrap="none" rtlCol="0">
            <a:spAutoFit/>
          </a:bodyPr>
          <a:lstStyle/>
          <a:p>
            <a:r>
              <a:rPr lang="en-US" sz="900"/>
              <a:t>@PBarataMD</a:t>
            </a:r>
          </a:p>
        </p:txBody>
      </p:sp>
      <p:pic>
        <p:nvPicPr>
          <p:cNvPr id="7" name="Picture 2" descr="logo-rond-twitter - Danone Institute">
            <a:extLst>
              <a:ext uri="{FF2B5EF4-FFF2-40B4-BE49-F238E27FC236}">
                <a16:creationId xmlns:a16="http://schemas.microsoft.com/office/drawing/2014/main" id="{F05D0E55-5160-2071-6CC2-B6645F0EF312}"/>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44595" y="4776938"/>
            <a:ext cx="199465" cy="199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428755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3">
            <a:extLst>
              <a:ext uri="{FF2B5EF4-FFF2-40B4-BE49-F238E27FC236}">
                <a16:creationId xmlns:a16="http://schemas.microsoft.com/office/drawing/2014/main" id="{F6B24C64-8332-6586-3610-7E8472446825}"/>
              </a:ext>
            </a:extLst>
          </p:cNvPr>
          <p:cNvSpPr>
            <a:spLocks noGrp="1" noChangeArrowheads="1"/>
          </p:cNvSpPr>
          <p:nvPr>
            <p:ph type="title"/>
          </p:nvPr>
        </p:nvSpPr>
        <p:spPr bwMode="auto">
          <a:xfrm>
            <a:off x="344060" y="106016"/>
            <a:ext cx="8229600" cy="67309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3432" tIns="34290" rIns="73432" bIns="34290" numCol="1" rtlCol="0" anchor="ctr" anchorCtr="0" compatLnSpc="1">
            <a:prstTxWarp prst="textNoShape">
              <a:avLst/>
            </a:prstTxWarp>
            <a:normAutofit fontScale="90000"/>
          </a:bodyPr>
          <a:lstStyle/>
          <a:p>
            <a:pPr eaLnBrk="1" hangingPunct="1"/>
            <a:r>
              <a:rPr lang="en-US" altLang="en-US" sz="3300">
                <a:solidFill>
                  <a:schemeClr val="accent2">
                    <a:lumMod val="75000"/>
                  </a:schemeClr>
                </a:solidFill>
              </a:rPr>
              <a:t>Microbiome in Renal Cell Carcinoma</a:t>
            </a:r>
            <a:br>
              <a:rPr lang="en-US" altLang="en-US">
                <a:solidFill>
                  <a:schemeClr val="accent2">
                    <a:lumMod val="75000"/>
                  </a:schemeClr>
                </a:solidFill>
              </a:rPr>
            </a:br>
            <a:r>
              <a:rPr lang="en-US" altLang="en-US">
                <a:solidFill>
                  <a:schemeClr val="accent2">
                    <a:lumMod val="75000"/>
                  </a:schemeClr>
                </a:solidFill>
              </a:rPr>
              <a:t> </a:t>
            </a:r>
            <a:r>
              <a:rPr lang="en-US" altLang="en-US" sz="2475">
                <a:solidFill>
                  <a:schemeClr val="accent2">
                    <a:lumMod val="75000"/>
                  </a:schemeClr>
                </a:solidFill>
              </a:rPr>
              <a:t>Antibiotic use associated with inferior outcomes </a:t>
            </a:r>
          </a:p>
        </p:txBody>
      </p:sp>
      <p:sp>
        <p:nvSpPr>
          <p:cNvPr id="5" name="Flowchart: Alternate Process 4">
            <a:extLst>
              <a:ext uri="{FF2B5EF4-FFF2-40B4-BE49-F238E27FC236}">
                <a16:creationId xmlns:a16="http://schemas.microsoft.com/office/drawing/2014/main" id="{6148F5B7-4C7B-1F9F-EC5A-74606E23AB12}"/>
              </a:ext>
            </a:extLst>
          </p:cNvPr>
          <p:cNvSpPr/>
          <p:nvPr/>
        </p:nvSpPr>
        <p:spPr bwMode="auto">
          <a:xfrm>
            <a:off x="344060" y="1003473"/>
            <a:ext cx="3678237" cy="1690687"/>
          </a:xfrm>
          <a:prstGeom prst="flowChartAlternateProcess">
            <a:avLst/>
          </a:prstGeom>
          <a:solidFill>
            <a:srgbClr val="002060"/>
          </a:solidFill>
          <a:ln w="76200" cap="flat" cmpd="sng" algn="ctr">
            <a:solidFill>
              <a:srgbClr val="FFC000"/>
            </a:solidFill>
            <a:prstDash val="solid"/>
          </a:ln>
          <a:effectLst/>
        </p:spPr>
        <p:txBody>
          <a:bodyPr lIns="91290" tIns="45651" rIns="91290" bIns="45651" anchor="ctr"/>
          <a:lstStyle/>
          <a:p>
            <a:pPr defTabSz="685800" fontAlgn="auto">
              <a:spcBef>
                <a:spcPts val="0"/>
              </a:spcBef>
              <a:spcAft>
                <a:spcPts val="0"/>
              </a:spcAft>
              <a:defRPr/>
            </a:pPr>
            <a:r>
              <a:rPr lang="en-US" sz="1200" b="1" kern="0">
                <a:solidFill>
                  <a:sysClr val="window" lastClr="FFFFFF"/>
                </a:solidFill>
                <a:latin typeface="Arial"/>
                <a:ea typeface="+mn-ea"/>
                <a:cs typeface="+mn-cs"/>
              </a:rPr>
              <a:t>Summary: </a:t>
            </a:r>
          </a:p>
          <a:p>
            <a:pPr marL="171446" indent="-171446" defTabSz="685800" fontAlgn="auto">
              <a:spcBef>
                <a:spcPts val="0"/>
              </a:spcBef>
              <a:spcAft>
                <a:spcPts val="0"/>
              </a:spcAft>
              <a:buFont typeface="Arial" panose="020B0604020202020204" pitchFamily="34" charset="0"/>
              <a:buChar char="•"/>
              <a:defRPr/>
            </a:pPr>
            <a:r>
              <a:rPr lang="en-US" sz="1200" b="1" kern="0">
                <a:solidFill>
                  <a:sysClr val="window" lastClr="FFFFFF"/>
                </a:solidFill>
                <a:latin typeface="Arial"/>
                <a:ea typeface="+mn-ea"/>
                <a:cs typeface="+mn-cs"/>
              </a:rPr>
              <a:t>121 pts with RCC </a:t>
            </a:r>
          </a:p>
          <a:p>
            <a:pPr marL="171446" indent="-171446" defTabSz="685800" fontAlgn="auto">
              <a:spcBef>
                <a:spcPts val="0"/>
              </a:spcBef>
              <a:spcAft>
                <a:spcPts val="0"/>
              </a:spcAft>
              <a:buFont typeface="Arial" panose="020B0604020202020204" pitchFamily="34" charset="0"/>
              <a:buChar char="•"/>
              <a:defRPr/>
            </a:pPr>
            <a:r>
              <a:rPr lang="en-US" sz="1200" b="1" kern="0">
                <a:solidFill>
                  <a:sysClr val="window" lastClr="FFFFFF"/>
                </a:solidFill>
                <a:latin typeface="Arial"/>
                <a:ea typeface="+mn-ea"/>
                <a:cs typeface="+mn-cs"/>
              </a:rPr>
              <a:t>239 pts with NSCLC</a:t>
            </a:r>
          </a:p>
          <a:p>
            <a:pPr marL="171446" indent="-171446" defTabSz="685800" fontAlgn="auto">
              <a:spcBef>
                <a:spcPts val="0"/>
              </a:spcBef>
              <a:spcAft>
                <a:spcPts val="0"/>
              </a:spcAft>
              <a:buFont typeface="Arial" panose="020B0604020202020204" pitchFamily="34" charset="0"/>
              <a:buChar char="•"/>
              <a:defRPr/>
            </a:pPr>
            <a:r>
              <a:rPr lang="en-US" sz="1200" b="1" kern="0">
                <a:solidFill>
                  <a:sysClr val="window" lastClr="FFFFFF"/>
                </a:solidFill>
                <a:latin typeface="Arial"/>
                <a:ea typeface="+mn-ea"/>
                <a:cs typeface="+mn-cs"/>
              </a:rPr>
              <a:t>Antibiotic use associated with inferior outcome in pts receiving checkpoint inhibitors</a:t>
            </a:r>
          </a:p>
          <a:p>
            <a:pPr marL="171446" indent="-171446" defTabSz="685800" fontAlgn="auto">
              <a:spcBef>
                <a:spcPts val="0"/>
              </a:spcBef>
              <a:spcAft>
                <a:spcPts val="0"/>
              </a:spcAft>
              <a:buFont typeface="Arial" panose="020B0604020202020204" pitchFamily="34" charset="0"/>
              <a:buChar char="•"/>
              <a:defRPr/>
            </a:pPr>
            <a:r>
              <a:rPr lang="en-US" sz="1200" b="1" kern="0">
                <a:solidFill>
                  <a:sysClr val="window" lastClr="FFFFFF"/>
                </a:solidFill>
                <a:latin typeface="Arial"/>
                <a:ea typeface="+mn-ea"/>
                <a:cs typeface="+mn-cs"/>
              </a:rPr>
              <a:t>Similar trends in NSCLC and RCC pts </a:t>
            </a:r>
          </a:p>
        </p:txBody>
      </p:sp>
      <p:sp>
        <p:nvSpPr>
          <p:cNvPr id="64516" name="Rectangle 11">
            <a:extLst>
              <a:ext uri="{FF2B5EF4-FFF2-40B4-BE49-F238E27FC236}">
                <a16:creationId xmlns:a16="http://schemas.microsoft.com/office/drawing/2014/main" id="{E6CA61DB-C9FE-E781-218B-1F1AE6E452F1}"/>
              </a:ext>
            </a:extLst>
          </p:cNvPr>
          <p:cNvSpPr>
            <a:spLocks noChangeArrowheads="1"/>
          </p:cNvSpPr>
          <p:nvPr/>
        </p:nvSpPr>
        <p:spPr bwMode="auto">
          <a:xfrm>
            <a:off x="3495005" y="4585149"/>
            <a:ext cx="3408364" cy="35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3436" tIns="36718" rIns="73436" bIns="36718">
            <a:spAutoFit/>
          </a:bodyPr>
          <a:lstStyle>
            <a:lvl1pPr>
              <a:defRPr sz="1900" baseline="30000">
                <a:solidFill>
                  <a:srgbClr val="000000"/>
                </a:solidFill>
                <a:latin typeface="Arial" panose="020B0604020202020204" pitchFamily="34" charset="0"/>
              </a:defRPr>
            </a:lvl1pPr>
            <a:lvl2pPr marL="742950" indent="-285750">
              <a:defRPr sz="1900" baseline="30000">
                <a:solidFill>
                  <a:srgbClr val="000000"/>
                </a:solidFill>
                <a:latin typeface="Arial" panose="020B0604020202020204" pitchFamily="34" charset="0"/>
              </a:defRPr>
            </a:lvl2pPr>
            <a:lvl3pPr marL="1143000" indent="-228600">
              <a:defRPr sz="1900" baseline="30000">
                <a:solidFill>
                  <a:srgbClr val="000000"/>
                </a:solidFill>
                <a:latin typeface="Arial" panose="020B0604020202020204" pitchFamily="34" charset="0"/>
              </a:defRPr>
            </a:lvl3pPr>
            <a:lvl4pPr marL="1600200" indent="-228600">
              <a:defRPr sz="1900" baseline="30000">
                <a:solidFill>
                  <a:srgbClr val="000000"/>
                </a:solidFill>
                <a:latin typeface="Arial" panose="020B0604020202020204" pitchFamily="34" charset="0"/>
              </a:defRPr>
            </a:lvl4pPr>
            <a:lvl5pPr marL="2057400" indent="-228600">
              <a:defRPr sz="1900" baseline="30000">
                <a:solidFill>
                  <a:srgbClr val="000000"/>
                </a:solidFill>
                <a:latin typeface="Arial" panose="020B0604020202020204" pitchFamily="34" charset="0"/>
              </a:defRPr>
            </a:lvl5pPr>
            <a:lvl6pPr marL="2514600" indent="-228600" eaLnBrk="0" fontAlgn="base" hangingPunct="0">
              <a:spcBef>
                <a:spcPct val="0"/>
              </a:spcBef>
              <a:spcAft>
                <a:spcPct val="0"/>
              </a:spcAft>
              <a:defRPr sz="1900" baseline="30000">
                <a:solidFill>
                  <a:srgbClr val="000000"/>
                </a:solidFill>
                <a:latin typeface="Arial" panose="020B0604020202020204" pitchFamily="34" charset="0"/>
              </a:defRPr>
            </a:lvl6pPr>
            <a:lvl7pPr marL="2971800" indent="-228600" eaLnBrk="0" fontAlgn="base" hangingPunct="0">
              <a:spcBef>
                <a:spcPct val="0"/>
              </a:spcBef>
              <a:spcAft>
                <a:spcPct val="0"/>
              </a:spcAft>
              <a:defRPr sz="1900" baseline="30000">
                <a:solidFill>
                  <a:srgbClr val="000000"/>
                </a:solidFill>
                <a:latin typeface="Arial" panose="020B0604020202020204" pitchFamily="34" charset="0"/>
              </a:defRPr>
            </a:lvl7pPr>
            <a:lvl8pPr marL="3429000" indent="-228600" eaLnBrk="0" fontAlgn="base" hangingPunct="0">
              <a:spcBef>
                <a:spcPct val="0"/>
              </a:spcBef>
              <a:spcAft>
                <a:spcPct val="0"/>
              </a:spcAft>
              <a:defRPr sz="1900" baseline="30000">
                <a:solidFill>
                  <a:srgbClr val="000000"/>
                </a:solidFill>
                <a:latin typeface="Arial" panose="020B0604020202020204" pitchFamily="34" charset="0"/>
              </a:defRPr>
            </a:lvl8pPr>
            <a:lvl9pPr marL="3886200" indent="-228600" eaLnBrk="0" fontAlgn="base" hangingPunct="0">
              <a:spcBef>
                <a:spcPct val="0"/>
              </a:spcBef>
              <a:spcAft>
                <a:spcPct val="0"/>
              </a:spcAft>
              <a:defRPr sz="1900" baseline="30000">
                <a:solidFill>
                  <a:srgbClr val="000000"/>
                </a:solidFill>
                <a:latin typeface="Arial" panose="020B0604020202020204" pitchFamily="34" charset="0"/>
              </a:defRPr>
            </a:lvl9pPr>
          </a:lstStyle>
          <a:p>
            <a:pPr defTabSz="685800" fontAlgn="auto">
              <a:spcBef>
                <a:spcPts val="0"/>
              </a:spcBef>
              <a:spcAft>
                <a:spcPts val="0"/>
              </a:spcAft>
              <a:buClr>
                <a:srgbClr val="FFFFFF"/>
              </a:buClr>
              <a:defRPr/>
            </a:pPr>
            <a:r>
              <a:rPr lang="en-US" altLang="en-US" sz="900" baseline="0" err="1">
                <a:ea typeface="+mn-ea"/>
                <a:cs typeface="Arial" panose="020B0604020202020204" pitchFamily="34" charset="0"/>
              </a:rPr>
              <a:t>Derosa</a:t>
            </a:r>
            <a:r>
              <a:rPr lang="en-US" altLang="en-US" sz="900" baseline="0">
                <a:ea typeface="+mn-ea"/>
                <a:cs typeface="Arial" panose="020B0604020202020204" pitchFamily="34" charset="0"/>
              </a:rPr>
              <a:t> L </a:t>
            </a:r>
            <a:r>
              <a:rPr lang="en-US" altLang="en-US" sz="900" i="1" baseline="0">
                <a:ea typeface="+mn-ea"/>
                <a:cs typeface="Arial" panose="020B0604020202020204" pitchFamily="34" charset="0"/>
              </a:rPr>
              <a:t>et al </a:t>
            </a:r>
            <a:r>
              <a:rPr lang="en-US" altLang="en-US" sz="900" baseline="0">
                <a:ea typeface="+mn-ea"/>
                <a:cs typeface="Arial" panose="020B0604020202020204" pitchFamily="34" charset="0"/>
              </a:rPr>
              <a:t>Ann Oncol 2018 (RCC Investigators: DeRosa, </a:t>
            </a:r>
            <a:r>
              <a:rPr lang="en-US" altLang="en-US" sz="900" baseline="0" err="1">
                <a:ea typeface="+mn-ea"/>
                <a:cs typeface="Arial" panose="020B0604020202020204" pitchFamily="34" charset="0"/>
              </a:rPr>
              <a:t>Albiges</a:t>
            </a:r>
            <a:r>
              <a:rPr lang="en-US" altLang="en-US" sz="900" baseline="0">
                <a:ea typeface="+mn-ea"/>
                <a:cs typeface="Arial" panose="020B0604020202020204" pitchFamily="34" charset="0"/>
              </a:rPr>
              <a:t>, </a:t>
            </a:r>
            <a:r>
              <a:rPr lang="en-US" altLang="en-US" sz="900" baseline="0" err="1">
                <a:ea typeface="+mn-ea"/>
                <a:cs typeface="Arial" panose="020B0604020202020204" pitchFamily="34" charset="0"/>
              </a:rPr>
              <a:t>Escudier</a:t>
            </a:r>
            <a:r>
              <a:rPr lang="en-US" altLang="en-US" sz="900" baseline="0">
                <a:ea typeface="+mn-ea"/>
                <a:cs typeface="Arial" panose="020B0604020202020204" pitchFamily="34" charset="0"/>
              </a:rPr>
              <a:t>)   </a:t>
            </a:r>
          </a:p>
        </p:txBody>
      </p:sp>
      <p:pic>
        <p:nvPicPr>
          <p:cNvPr id="64517" name="Picture 2">
            <a:extLst>
              <a:ext uri="{FF2B5EF4-FFF2-40B4-BE49-F238E27FC236}">
                <a16:creationId xmlns:a16="http://schemas.microsoft.com/office/drawing/2014/main" id="{052BE13C-8D79-D777-D999-DF0CDE5B72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060" y="2843385"/>
            <a:ext cx="4224337" cy="155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518" name="Picture 3">
            <a:extLst>
              <a:ext uri="{FF2B5EF4-FFF2-40B4-BE49-F238E27FC236}">
                <a16:creationId xmlns:a16="http://schemas.microsoft.com/office/drawing/2014/main" id="{965E688B-E42E-9A9B-1C12-9505CDE111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172" y="900285"/>
            <a:ext cx="2616200" cy="282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519" name="Picture 4">
            <a:extLst>
              <a:ext uri="{FF2B5EF4-FFF2-40B4-BE49-F238E27FC236}">
                <a16:creationId xmlns:a16="http://schemas.microsoft.com/office/drawing/2014/main" id="{9120DD86-8DEF-4066-C35C-2E5218B2D7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3721" y="3818109"/>
            <a:ext cx="3408363" cy="484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A08D1E93-2074-9F67-58D6-B6BC9C16487F}"/>
              </a:ext>
            </a:extLst>
          </p:cNvPr>
          <p:cNvSpPr txBox="1"/>
          <p:nvPr/>
        </p:nvSpPr>
        <p:spPr>
          <a:xfrm>
            <a:off x="292894" y="4760725"/>
            <a:ext cx="898003" cy="230832"/>
          </a:xfrm>
          <a:prstGeom prst="rect">
            <a:avLst/>
          </a:prstGeom>
          <a:noFill/>
        </p:spPr>
        <p:txBody>
          <a:bodyPr wrap="none" rtlCol="0">
            <a:spAutoFit/>
          </a:bodyPr>
          <a:lstStyle/>
          <a:p>
            <a:r>
              <a:rPr lang="en-US" sz="900"/>
              <a:t>@PBarataMD</a:t>
            </a:r>
          </a:p>
        </p:txBody>
      </p:sp>
      <p:pic>
        <p:nvPicPr>
          <p:cNvPr id="6" name="Picture 2" descr="logo-rond-twitter - Danone Institute">
            <a:extLst>
              <a:ext uri="{FF2B5EF4-FFF2-40B4-BE49-F238E27FC236}">
                <a16:creationId xmlns:a16="http://schemas.microsoft.com/office/drawing/2014/main" id="{742BFB3F-4A45-4FE3-C65E-2FEC3AC8AC9C}"/>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44595" y="4776938"/>
            <a:ext cx="199465" cy="199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70788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a:extLst>
              <a:ext uri="{FF2B5EF4-FFF2-40B4-BE49-F238E27FC236}">
                <a16:creationId xmlns:a16="http://schemas.microsoft.com/office/drawing/2014/main" id="{E6ACC10F-821C-B377-4ED7-A2C75789F46A}"/>
              </a:ext>
            </a:extLst>
          </p:cNvPr>
          <p:cNvSpPr>
            <a:spLocks noGrp="1" noChangeArrowheads="1"/>
          </p:cNvSpPr>
          <p:nvPr>
            <p:ph type="title"/>
          </p:nvPr>
        </p:nvSpPr>
        <p:spPr bwMode="auto">
          <a:xfrm>
            <a:off x="422276" y="371477"/>
            <a:ext cx="8229600" cy="411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3432" tIns="34290" rIns="73432" bIns="34290" numCol="1" rtlCol="0" anchor="ctr" anchorCtr="0" compatLnSpc="1">
            <a:prstTxWarp prst="textNoShape">
              <a:avLst/>
            </a:prstTxWarp>
            <a:normAutofit fontScale="90000"/>
          </a:bodyPr>
          <a:lstStyle/>
          <a:p>
            <a:pPr eaLnBrk="1" hangingPunct="1"/>
            <a:r>
              <a:rPr lang="en-US" altLang="en-US">
                <a:solidFill>
                  <a:schemeClr val="accent2">
                    <a:lumMod val="75000"/>
                  </a:schemeClr>
                </a:solidFill>
              </a:rPr>
              <a:t>Microbiome in Renal Cell Carcinoma</a:t>
            </a:r>
            <a:br>
              <a:rPr lang="en-US" altLang="en-US">
                <a:solidFill>
                  <a:schemeClr val="accent2">
                    <a:lumMod val="75000"/>
                  </a:schemeClr>
                </a:solidFill>
              </a:rPr>
            </a:br>
            <a:r>
              <a:rPr lang="en-US" altLang="en-US" sz="2475">
                <a:solidFill>
                  <a:schemeClr val="accent2">
                    <a:lumMod val="75000"/>
                  </a:schemeClr>
                </a:solidFill>
              </a:rPr>
              <a:t>Specific bacterial species associated with response </a:t>
            </a:r>
          </a:p>
        </p:txBody>
      </p:sp>
      <p:sp>
        <p:nvSpPr>
          <p:cNvPr id="5" name="Flowchart: Alternate Process 4">
            <a:extLst>
              <a:ext uri="{FF2B5EF4-FFF2-40B4-BE49-F238E27FC236}">
                <a16:creationId xmlns:a16="http://schemas.microsoft.com/office/drawing/2014/main" id="{D661FAD1-AEA0-A1EB-4CEA-982E4F8670C2}"/>
              </a:ext>
            </a:extLst>
          </p:cNvPr>
          <p:cNvSpPr/>
          <p:nvPr/>
        </p:nvSpPr>
        <p:spPr bwMode="auto">
          <a:xfrm>
            <a:off x="354014" y="1200945"/>
            <a:ext cx="3678237" cy="1690687"/>
          </a:xfrm>
          <a:prstGeom prst="flowChartAlternateProcess">
            <a:avLst/>
          </a:prstGeom>
          <a:solidFill>
            <a:srgbClr val="002060"/>
          </a:solidFill>
          <a:ln w="76200" cap="flat" cmpd="sng" algn="ctr">
            <a:solidFill>
              <a:srgbClr val="FFC000"/>
            </a:solidFill>
            <a:prstDash val="solid"/>
          </a:ln>
          <a:effectLst/>
        </p:spPr>
        <p:txBody>
          <a:bodyPr lIns="91290" tIns="45651" rIns="91290" bIns="45651" anchor="ctr"/>
          <a:lstStyle/>
          <a:p>
            <a:pPr defTabSz="685800" fontAlgn="auto">
              <a:spcBef>
                <a:spcPts val="0"/>
              </a:spcBef>
              <a:spcAft>
                <a:spcPts val="0"/>
              </a:spcAft>
              <a:defRPr/>
            </a:pPr>
            <a:r>
              <a:rPr lang="en-US" sz="1200" b="1" kern="0">
                <a:solidFill>
                  <a:sysClr val="window" lastClr="FFFFFF"/>
                </a:solidFill>
                <a:latin typeface="Arial"/>
                <a:ea typeface="+mn-ea"/>
                <a:cs typeface="+mn-cs"/>
              </a:rPr>
              <a:t>Summary: </a:t>
            </a:r>
          </a:p>
          <a:p>
            <a:pPr marL="171446" indent="-171446" defTabSz="685800" fontAlgn="auto">
              <a:spcBef>
                <a:spcPts val="0"/>
              </a:spcBef>
              <a:spcAft>
                <a:spcPts val="0"/>
              </a:spcAft>
              <a:buFont typeface="Arial" panose="020B0604020202020204" pitchFamily="34" charset="0"/>
              <a:buChar char="•"/>
              <a:defRPr/>
            </a:pPr>
            <a:r>
              <a:rPr lang="en-US" sz="1200" b="1" kern="0">
                <a:solidFill>
                  <a:sysClr val="window" lastClr="FFFFFF"/>
                </a:solidFill>
                <a:latin typeface="Arial"/>
                <a:ea typeface="+mn-ea"/>
                <a:cs typeface="+mn-cs"/>
              </a:rPr>
              <a:t>60 pts with NSCLC </a:t>
            </a:r>
          </a:p>
          <a:p>
            <a:pPr marL="171446" indent="-171446" defTabSz="685800" fontAlgn="auto">
              <a:spcBef>
                <a:spcPts val="0"/>
              </a:spcBef>
              <a:spcAft>
                <a:spcPts val="0"/>
              </a:spcAft>
              <a:buFont typeface="Arial" panose="020B0604020202020204" pitchFamily="34" charset="0"/>
              <a:buChar char="•"/>
              <a:defRPr/>
            </a:pPr>
            <a:r>
              <a:rPr lang="en-US" sz="1200" b="1" kern="0">
                <a:solidFill>
                  <a:sysClr val="window" lastClr="FFFFFF"/>
                </a:solidFill>
                <a:latin typeface="Arial"/>
                <a:ea typeface="+mn-ea"/>
                <a:cs typeface="+mn-cs"/>
              </a:rPr>
              <a:t>40 pts with RCC</a:t>
            </a:r>
          </a:p>
          <a:p>
            <a:pPr marL="171446" indent="-171446" defTabSz="685800" fontAlgn="auto">
              <a:spcBef>
                <a:spcPts val="0"/>
              </a:spcBef>
              <a:spcAft>
                <a:spcPts val="0"/>
              </a:spcAft>
              <a:buFont typeface="Arial" panose="020B0604020202020204" pitchFamily="34" charset="0"/>
              <a:buChar char="•"/>
              <a:defRPr/>
            </a:pPr>
            <a:r>
              <a:rPr lang="en-US" sz="1200" b="1" kern="0">
                <a:solidFill>
                  <a:sysClr val="window" lastClr="FFFFFF"/>
                </a:solidFill>
                <a:latin typeface="Arial"/>
                <a:ea typeface="+mn-ea"/>
                <a:cs typeface="+mn-cs"/>
              </a:rPr>
              <a:t>Baseline and serial stool collections after checkpoint inhibitor initiated </a:t>
            </a:r>
          </a:p>
          <a:p>
            <a:pPr marL="171446" indent="-171446" defTabSz="685800" fontAlgn="auto">
              <a:spcBef>
                <a:spcPts val="0"/>
              </a:spcBef>
              <a:spcAft>
                <a:spcPts val="0"/>
              </a:spcAft>
              <a:buFont typeface="Arial" panose="020B0604020202020204" pitchFamily="34" charset="0"/>
              <a:buChar char="•"/>
              <a:defRPr/>
            </a:pPr>
            <a:r>
              <a:rPr lang="en-US" sz="1200" b="1" kern="0">
                <a:solidFill>
                  <a:sysClr val="window" lastClr="FFFFFF"/>
                </a:solidFill>
                <a:latin typeface="Arial"/>
                <a:ea typeface="+mn-ea"/>
                <a:cs typeface="+mn-cs"/>
              </a:rPr>
              <a:t>Specific bacterial species associated with response </a:t>
            </a:r>
          </a:p>
        </p:txBody>
      </p:sp>
      <p:sp>
        <p:nvSpPr>
          <p:cNvPr id="66564" name="Rectangle 11">
            <a:extLst>
              <a:ext uri="{FF2B5EF4-FFF2-40B4-BE49-F238E27FC236}">
                <a16:creationId xmlns:a16="http://schemas.microsoft.com/office/drawing/2014/main" id="{9EEA62C6-162B-FA67-7591-20E27F2F0C30}"/>
              </a:ext>
            </a:extLst>
          </p:cNvPr>
          <p:cNvSpPr>
            <a:spLocks noChangeArrowheads="1"/>
          </p:cNvSpPr>
          <p:nvPr/>
        </p:nvSpPr>
        <p:spPr bwMode="auto">
          <a:xfrm>
            <a:off x="4923711" y="4426780"/>
            <a:ext cx="7146925" cy="21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436" tIns="36718" rIns="73436" bIns="36718">
            <a:spAutoFit/>
          </a:bodyPr>
          <a:lstStyle>
            <a:lvl1pPr>
              <a:defRPr sz="1900" baseline="30000">
                <a:solidFill>
                  <a:srgbClr val="000000"/>
                </a:solidFill>
                <a:latin typeface="Arial" panose="020B0604020202020204" pitchFamily="34" charset="0"/>
              </a:defRPr>
            </a:lvl1pPr>
            <a:lvl2pPr marL="742950" indent="-285750">
              <a:defRPr sz="1900" baseline="30000">
                <a:solidFill>
                  <a:srgbClr val="000000"/>
                </a:solidFill>
                <a:latin typeface="Arial" panose="020B0604020202020204" pitchFamily="34" charset="0"/>
              </a:defRPr>
            </a:lvl2pPr>
            <a:lvl3pPr marL="1143000" indent="-228600">
              <a:defRPr sz="1900" baseline="30000">
                <a:solidFill>
                  <a:srgbClr val="000000"/>
                </a:solidFill>
                <a:latin typeface="Arial" panose="020B0604020202020204" pitchFamily="34" charset="0"/>
              </a:defRPr>
            </a:lvl3pPr>
            <a:lvl4pPr marL="1600200" indent="-228600">
              <a:defRPr sz="1900" baseline="30000">
                <a:solidFill>
                  <a:srgbClr val="000000"/>
                </a:solidFill>
                <a:latin typeface="Arial" panose="020B0604020202020204" pitchFamily="34" charset="0"/>
              </a:defRPr>
            </a:lvl4pPr>
            <a:lvl5pPr marL="2057400" indent="-228600">
              <a:defRPr sz="1900" baseline="30000">
                <a:solidFill>
                  <a:srgbClr val="000000"/>
                </a:solidFill>
                <a:latin typeface="Arial" panose="020B0604020202020204" pitchFamily="34" charset="0"/>
              </a:defRPr>
            </a:lvl5pPr>
            <a:lvl6pPr marL="2514600" indent="-228600" eaLnBrk="0" fontAlgn="base" hangingPunct="0">
              <a:spcBef>
                <a:spcPct val="0"/>
              </a:spcBef>
              <a:spcAft>
                <a:spcPct val="0"/>
              </a:spcAft>
              <a:defRPr sz="1900" baseline="30000">
                <a:solidFill>
                  <a:srgbClr val="000000"/>
                </a:solidFill>
                <a:latin typeface="Arial" panose="020B0604020202020204" pitchFamily="34" charset="0"/>
              </a:defRPr>
            </a:lvl6pPr>
            <a:lvl7pPr marL="2971800" indent="-228600" eaLnBrk="0" fontAlgn="base" hangingPunct="0">
              <a:spcBef>
                <a:spcPct val="0"/>
              </a:spcBef>
              <a:spcAft>
                <a:spcPct val="0"/>
              </a:spcAft>
              <a:defRPr sz="1900" baseline="30000">
                <a:solidFill>
                  <a:srgbClr val="000000"/>
                </a:solidFill>
                <a:latin typeface="Arial" panose="020B0604020202020204" pitchFamily="34" charset="0"/>
              </a:defRPr>
            </a:lvl7pPr>
            <a:lvl8pPr marL="3429000" indent="-228600" eaLnBrk="0" fontAlgn="base" hangingPunct="0">
              <a:spcBef>
                <a:spcPct val="0"/>
              </a:spcBef>
              <a:spcAft>
                <a:spcPct val="0"/>
              </a:spcAft>
              <a:defRPr sz="1900" baseline="30000">
                <a:solidFill>
                  <a:srgbClr val="000000"/>
                </a:solidFill>
                <a:latin typeface="Arial" panose="020B0604020202020204" pitchFamily="34" charset="0"/>
              </a:defRPr>
            </a:lvl8pPr>
            <a:lvl9pPr marL="3886200" indent="-228600" eaLnBrk="0" fontAlgn="base" hangingPunct="0">
              <a:spcBef>
                <a:spcPct val="0"/>
              </a:spcBef>
              <a:spcAft>
                <a:spcPct val="0"/>
              </a:spcAft>
              <a:defRPr sz="1900" baseline="30000">
                <a:solidFill>
                  <a:srgbClr val="000000"/>
                </a:solidFill>
                <a:latin typeface="Arial" panose="020B0604020202020204" pitchFamily="34" charset="0"/>
              </a:defRPr>
            </a:lvl9pPr>
          </a:lstStyle>
          <a:p>
            <a:pPr defTabSz="685800" fontAlgn="auto">
              <a:spcBef>
                <a:spcPts val="0"/>
              </a:spcBef>
              <a:spcAft>
                <a:spcPts val="0"/>
              </a:spcAft>
              <a:buClr>
                <a:srgbClr val="FFFFFF"/>
              </a:buClr>
              <a:defRPr/>
            </a:pPr>
            <a:r>
              <a:rPr lang="en-US" altLang="en-US" sz="900" baseline="0" err="1">
                <a:ea typeface="+mn-ea"/>
                <a:cs typeface="Arial" panose="020B0604020202020204" pitchFamily="34" charset="0"/>
              </a:rPr>
              <a:t>Routy</a:t>
            </a:r>
            <a:r>
              <a:rPr lang="en-US" altLang="en-US" sz="900" baseline="0">
                <a:ea typeface="+mn-ea"/>
                <a:cs typeface="Arial" panose="020B0604020202020204" pitchFamily="34" charset="0"/>
              </a:rPr>
              <a:t> B et al Science 2017 (RCC Investigators: DeRosa, </a:t>
            </a:r>
            <a:r>
              <a:rPr lang="en-US" altLang="en-US" sz="900" baseline="0" err="1">
                <a:ea typeface="+mn-ea"/>
                <a:cs typeface="Arial" panose="020B0604020202020204" pitchFamily="34" charset="0"/>
              </a:rPr>
              <a:t>Albiges</a:t>
            </a:r>
            <a:r>
              <a:rPr lang="en-US" altLang="en-US" sz="900" baseline="0">
                <a:ea typeface="+mn-ea"/>
                <a:cs typeface="Arial" panose="020B0604020202020204" pitchFamily="34" charset="0"/>
              </a:rPr>
              <a:t>, </a:t>
            </a:r>
            <a:r>
              <a:rPr lang="en-US" altLang="en-US" sz="900" baseline="0" err="1">
                <a:ea typeface="+mn-ea"/>
                <a:cs typeface="Arial" panose="020B0604020202020204" pitchFamily="34" charset="0"/>
              </a:rPr>
              <a:t>Escudier</a:t>
            </a:r>
            <a:r>
              <a:rPr lang="en-US" altLang="en-US" sz="900" baseline="0">
                <a:ea typeface="+mn-ea"/>
                <a:cs typeface="Arial" panose="020B0604020202020204" pitchFamily="34" charset="0"/>
              </a:rPr>
              <a:t>)  </a:t>
            </a:r>
          </a:p>
        </p:txBody>
      </p:sp>
      <p:pic>
        <p:nvPicPr>
          <p:cNvPr id="66565" name="Picture 3">
            <a:extLst>
              <a:ext uri="{FF2B5EF4-FFF2-40B4-BE49-F238E27FC236}">
                <a16:creationId xmlns:a16="http://schemas.microsoft.com/office/drawing/2014/main" id="{0A1FAEA6-665C-E014-F157-CAF7C8AF29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564" y="3042445"/>
            <a:ext cx="2749550" cy="1490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566" name="Picture 5">
            <a:extLst>
              <a:ext uri="{FF2B5EF4-FFF2-40B4-BE49-F238E27FC236}">
                <a16:creationId xmlns:a16="http://schemas.microsoft.com/office/drawing/2014/main" id="{C2301247-0B51-18FD-1B41-017EFDE16B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5913" y="1523207"/>
            <a:ext cx="4806950" cy="2735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B3FFB290-2A73-2204-633B-2DC4405D1657}"/>
              </a:ext>
            </a:extLst>
          </p:cNvPr>
          <p:cNvSpPr txBox="1"/>
          <p:nvPr/>
        </p:nvSpPr>
        <p:spPr>
          <a:xfrm>
            <a:off x="292894" y="4834582"/>
            <a:ext cx="898003" cy="230832"/>
          </a:xfrm>
          <a:prstGeom prst="rect">
            <a:avLst/>
          </a:prstGeom>
          <a:noFill/>
        </p:spPr>
        <p:txBody>
          <a:bodyPr wrap="none" rtlCol="0">
            <a:spAutoFit/>
          </a:bodyPr>
          <a:lstStyle/>
          <a:p>
            <a:r>
              <a:rPr lang="en-US" sz="900"/>
              <a:t>@PBarataMD</a:t>
            </a:r>
          </a:p>
        </p:txBody>
      </p:sp>
      <p:pic>
        <p:nvPicPr>
          <p:cNvPr id="6" name="Picture 2" descr="logo-rond-twitter - Danone Institute">
            <a:extLst>
              <a:ext uri="{FF2B5EF4-FFF2-40B4-BE49-F238E27FC236}">
                <a16:creationId xmlns:a16="http://schemas.microsoft.com/office/drawing/2014/main" id="{2DE81E5D-8DD8-F372-CEFE-19EBB86891E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44595" y="4850795"/>
            <a:ext cx="199465" cy="199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48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4002"/>
            <a:ext cx="9144000" cy="1005576"/>
          </a:xfrm>
        </p:spPr>
        <p:txBody>
          <a:bodyPr/>
          <a:lstStyle/>
          <a:p>
            <a:r>
              <a:rPr lang="en-US" sz="2400">
                <a:latin typeface="Arial Narrow" panose="020B0606020202030204" pitchFamily="34" charset="0"/>
              </a:rPr>
              <a:t>Final OS in Cohort A (</a:t>
            </a:r>
            <a:r>
              <a:rPr lang="en-US" sz="2400" i="1">
                <a:latin typeface="Arial Narrow" panose="020B0606020202030204" pitchFamily="34" charset="0"/>
              </a:rPr>
              <a:t>BRCA1, BRCA2 </a:t>
            </a:r>
            <a:r>
              <a:rPr lang="en-US" sz="2400">
                <a:latin typeface="Arial Narrow" panose="020B0606020202030204" pitchFamily="34" charset="0"/>
              </a:rPr>
              <a:t>and/or </a:t>
            </a:r>
            <a:r>
              <a:rPr lang="en-US" sz="2400" i="1">
                <a:latin typeface="Arial Narrow" panose="020B0606020202030204" pitchFamily="34" charset="0"/>
              </a:rPr>
              <a:t>ATM </a:t>
            </a:r>
            <a:r>
              <a:rPr lang="en-US" sz="2400">
                <a:latin typeface="Arial Narrow" panose="020B0606020202030204" pitchFamily="34" charset="0"/>
              </a:rPr>
              <a:t>mCRPC</a:t>
            </a:r>
            <a:r>
              <a:rPr lang="en-US" sz="2400" i="1">
                <a:latin typeface="Arial Narrow" panose="020B0606020202030204" pitchFamily="34" charset="0"/>
              </a:rPr>
              <a:t>)</a:t>
            </a:r>
            <a:endParaRPr lang="en-US" sz="2400"/>
          </a:p>
        </p:txBody>
      </p:sp>
      <p:sp>
        <p:nvSpPr>
          <p:cNvPr id="2" name="Slide Number Placeholder 1"/>
          <p:cNvSpPr>
            <a:spLocks noGrp="1"/>
          </p:cNvSpPr>
          <p:nvPr>
            <p:ph type="sldNum" sz="quarter" idx="4294967295"/>
          </p:nvPr>
        </p:nvSpPr>
        <p:spPr>
          <a:xfrm>
            <a:off x="7086600" y="4837510"/>
            <a:ext cx="2057400" cy="273844"/>
          </a:xfrm>
          <a:prstGeom prst="rect">
            <a:avLst/>
          </a:prstGeom>
        </p:spPr>
        <p:txBody>
          <a:bodyPr/>
          <a:lstStyle/>
          <a:p>
            <a:pPr algn="r" defTabSz="685800">
              <a:defRPr/>
            </a:pPr>
            <a:fld id="{3C0BBE5E-8DF2-4E42-80A3-157BCE5E8B54}" type="slidenum">
              <a:rPr lang="en-US" sz="1050">
                <a:solidFill>
                  <a:prstClr val="black">
                    <a:tint val="75000"/>
                  </a:prstClr>
                </a:solidFill>
                <a:latin typeface="Calibri" panose="020F0502020204030204"/>
              </a:rPr>
              <a:pPr algn="r" defTabSz="685800">
                <a:defRPr/>
              </a:pPr>
              <a:t>17</a:t>
            </a:fld>
            <a:endParaRPr lang="en-US" sz="1050">
              <a:solidFill>
                <a:prstClr val="black">
                  <a:tint val="75000"/>
                </a:prstClr>
              </a:solidFill>
              <a:latin typeface="Calibri" panose="020F0502020204030204"/>
            </a:endParaRPr>
          </a:p>
        </p:txBody>
      </p:sp>
      <p:sp>
        <p:nvSpPr>
          <p:cNvPr id="4" name="TextBox 3">
            <a:extLst>
              <a:ext uri="{FF2B5EF4-FFF2-40B4-BE49-F238E27FC236}">
                <a16:creationId xmlns:a16="http://schemas.microsoft.com/office/drawing/2014/main" id="{18998287-D401-4C81-A981-E3C5FC087FC1}"/>
              </a:ext>
            </a:extLst>
          </p:cNvPr>
          <p:cNvSpPr txBox="1"/>
          <p:nvPr/>
        </p:nvSpPr>
        <p:spPr>
          <a:xfrm>
            <a:off x="6837849" y="4152280"/>
            <a:ext cx="2172710" cy="346249"/>
          </a:xfrm>
          <a:prstGeom prst="rect">
            <a:avLst/>
          </a:prstGeom>
          <a:noFill/>
        </p:spPr>
        <p:txBody>
          <a:bodyPr wrap="square" rtlCol="0">
            <a:spAutoFit/>
          </a:bodyPr>
          <a:lstStyle/>
          <a:p>
            <a:pPr defTabSz="685800">
              <a:defRPr/>
            </a:pPr>
            <a:r>
              <a:rPr lang="en-GB" sz="825">
                <a:solidFill>
                  <a:prstClr val="black"/>
                </a:solidFill>
                <a:latin typeface="Arial Narrow" panose="020B0606020202030204" pitchFamily="34" charset="0"/>
              </a:rPr>
              <a:t>1. </a:t>
            </a:r>
            <a:r>
              <a:rPr lang="da-DK" sz="825">
                <a:solidFill>
                  <a:prstClr val="black"/>
                </a:solidFill>
                <a:latin typeface="Arial Narrow" panose="020B0606020202030204" pitchFamily="34" charset="0"/>
              </a:rPr>
              <a:t>de Bono J </a:t>
            </a:r>
            <a:r>
              <a:rPr lang="da-DK" sz="825" i="1">
                <a:solidFill>
                  <a:prstClr val="black"/>
                </a:solidFill>
                <a:latin typeface="Arial Narrow" panose="020B0606020202030204" pitchFamily="34" charset="0"/>
              </a:rPr>
              <a:t>et al. N Engl J Med </a:t>
            </a:r>
            <a:r>
              <a:rPr lang="da-DK" sz="825">
                <a:solidFill>
                  <a:prstClr val="black"/>
                </a:solidFill>
                <a:latin typeface="Arial Narrow" panose="020B0606020202030204" pitchFamily="34" charset="0"/>
              </a:rPr>
              <a:t>2020;</a:t>
            </a:r>
            <a:r>
              <a:rPr lang="en-GB" sz="825">
                <a:solidFill>
                  <a:prstClr val="black"/>
                </a:solidFill>
                <a:latin typeface="Arial Narrow" panose="020B0606020202030204" pitchFamily="34" charset="0"/>
              </a:rPr>
              <a:t>382:2091–102</a:t>
            </a:r>
          </a:p>
        </p:txBody>
      </p:sp>
      <p:pic>
        <p:nvPicPr>
          <p:cNvPr id="5" name="Content Placeholder 6">
            <a:extLst>
              <a:ext uri="{FF2B5EF4-FFF2-40B4-BE49-F238E27FC236}">
                <a16:creationId xmlns:a16="http://schemas.microsoft.com/office/drawing/2014/main" id="{E65AF87B-412C-44D9-B2A9-00AB4DD77810}"/>
              </a:ext>
            </a:extLst>
          </p:cNvPr>
          <p:cNvPicPr>
            <a:picLocks noChangeAspect="1"/>
          </p:cNvPicPr>
          <p:nvPr/>
        </p:nvPicPr>
        <p:blipFill>
          <a:blip r:embed="rId2"/>
          <a:stretch>
            <a:fillRect/>
          </a:stretch>
        </p:blipFill>
        <p:spPr>
          <a:xfrm>
            <a:off x="265542" y="936351"/>
            <a:ext cx="4363609" cy="2969945"/>
          </a:xfrm>
          <a:prstGeom prst="rect">
            <a:avLst/>
          </a:prstGeom>
        </p:spPr>
      </p:pic>
      <p:pic>
        <p:nvPicPr>
          <p:cNvPr id="6" name="Picture 5">
            <a:extLst>
              <a:ext uri="{FF2B5EF4-FFF2-40B4-BE49-F238E27FC236}">
                <a16:creationId xmlns:a16="http://schemas.microsoft.com/office/drawing/2014/main" id="{96FE3168-1499-405B-86FA-937D105B0385}"/>
              </a:ext>
            </a:extLst>
          </p:cNvPr>
          <p:cNvPicPr>
            <a:picLocks noChangeAspect="1"/>
          </p:cNvPicPr>
          <p:nvPr/>
        </p:nvPicPr>
        <p:blipFill>
          <a:blip r:embed="rId3"/>
          <a:stretch>
            <a:fillRect/>
          </a:stretch>
        </p:blipFill>
        <p:spPr>
          <a:xfrm>
            <a:off x="4572000" y="1055976"/>
            <a:ext cx="4426782" cy="2850320"/>
          </a:xfrm>
          <a:prstGeom prst="rect">
            <a:avLst/>
          </a:prstGeom>
        </p:spPr>
      </p:pic>
      <p:sp>
        <p:nvSpPr>
          <p:cNvPr id="7" name="TextBox 6">
            <a:extLst>
              <a:ext uri="{FF2B5EF4-FFF2-40B4-BE49-F238E27FC236}">
                <a16:creationId xmlns:a16="http://schemas.microsoft.com/office/drawing/2014/main" id="{474F5F21-306D-4BE8-B8D0-F932AED61C9A}"/>
              </a:ext>
            </a:extLst>
          </p:cNvPr>
          <p:cNvSpPr txBox="1"/>
          <p:nvPr/>
        </p:nvSpPr>
        <p:spPr>
          <a:xfrm>
            <a:off x="650538" y="598171"/>
            <a:ext cx="736355" cy="300082"/>
          </a:xfrm>
          <a:prstGeom prst="rect">
            <a:avLst/>
          </a:prstGeom>
          <a:noFill/>
        </p:spPr>
        <p:txBody>
          <a:bodyPr wrap="none" rtlCol="0">
            <a:spAutoFit/>
          </a:bodyPr>
          <a:lstStyle/>
          <a:p>
            <a:pPr defTabSz="685800">
              <a:defRPr/>
            </a:pPr>
            <a:r>
              <a:rPr lang="en-GB" sz="1350">
                <a:solidFill>
                  <a:prstClr val="black"/>
                </a:solidFill>
                <a:latin typeface="Arial Narrow" panose="020B0606020202030204" pitchFamily="34" charset="0"/>
              </a:rPr>
              <a:t>Cohort A</a:t>
            </a:r>
          </a:p>
        </p:txBody>
      </p:sp>
      <p:sp>
        <p:nvSpPr>
          <p:cNvPr id="8" name="TextBox 7">
            <a:extLst>
              <a:ext uri="{FF2B5EF4-FFF2-40B4-BE49-F238E27FC236}">
                <a16:creationId xmlns:a16="http://schemas.microsoft.com/office/drawing/2014/main" id="{A0FA935F-08CD-4CAB-9617-41F16C81C1F8}"/>
              </a:ext>
            </a:extLst>
          </p:cNvPr>
          <p:cNvSpPr txBox="1"/>
          <p:nvPr/>
        </p:nvSpPr>
        <p:spPr>
          <a:xfrm>
            <a:off x="4741409" y="598172"/>
            <a:ext cx="2666627" cy="300082"/>
          </a:xfrm>
          <a:prstGeom prst="rect">
            <a:avLst/>
          </a:prstGeom>
          <a:noFill/>
        </p:spPr>
        <p:txBody>
          <a:bodyPr wrap="none" rtlCol="0">
            <a:spAutoFit/>
          </a:bodyPr>
          <a:lstStyle/>
          <a:p>
            <a:pPr defTabSz="685800">
              <a:defRPr/>
            </a:pPr>
            <a:r>
              <a:rPr lang="en-GB" sz="1350">
                <a:solidFill>
                  <a:prstClr val="black"/>
                </a:solidFill>
                <a:latin typeface="Arial Narrow" panose="020B0606020202030204" pitchFamily="34" charset="0"/>
              </a:rPr>
              <a:t>Cohort A with adjustment for crossover*</a:t>
            </a:r>
          </a:p>
        </p:txBody>
      </p:sp>
      <p:sp>
        <p:nvSpPr>
          <p:cNvPr id="9" name="TextBox 8">
            <a:extLst>
              <a:ext uri="{FF2B5EF4-FFF2-40B4-BE49-F238E27FC236}">
                <a16:creationId xmlns:a16="http://schemas.microsoft.com/office/drawing/2014/main" id="{5758BCA5-DF71-4708-98BB-2C6070CAF680}"/>
              </a:ext>
            </a:extLst>
          </p:cNvPr>
          <p:cNvSpPr txBox="1"/>
          <p:nvPr/>
        </p:nvSpPr>
        <p:spPr>
          <a:xfrm>
            <a:off x="413953" y="3951644"/>
            <a:ext cx="8359346" cy="438582"/>
          </a:xfrm>
          <a:prstGeom prst="rect">
            <a:avLst/>
          </a:prstGeom>
          <a:noFill/>
        </p:spPr>
        <p:txBody>
          <a:bodyPr wrap="square" rtlCol="0">
            <a:spAutoFit/>
          </a:bodyPr>
          <a:lstStyle/>
          <a:p>
            <a:pPr defTabSz="685800">
              <a:defRPr/>
            </a:pPr>
            <a:r>
              <a:rPr lang="en-US" sz="750">
                <a:solidFill>
                  <a:prstClr val="black"/>
                </a:solidFill>
                <a:latin typeface="Arial Narrow" panose="020B0606020202030204" pitchFamily="34" charset="0"/>
              </a:rPr>
              <a:t>Median follow-up duration for censored patients was 21.9 months for the olaparib arm and 21.0 months for the control arm</a:t>
            </a:r>
          </a:p>
          <a:p>
            <a:pPr defTabSz="685800">
              <a:defRPr/>
            </a:pPr>
            <a:r>
              <a:rPr lang="en-US" sz="750">
                <a:solidFill>
                  <a:prstClr val="black"/>
                </a:solidFill>
                <a:latin typeface="Arial Narrow" panose="020B0606020202030204" pitchFamily="34" charset="0"/>
              </a:rPr>
              <a:t>*Re-censored; conducted using RPSFTM to demonstrate the impact on OS of crossover of patients from the control arm to receive olaparib as a first subsequent anticancer therapy </a:t>
            </a:r>
          </a:p>
          <a:p>
            <a:pPr defTabSz="685800">
              <a:defRPr/>
            </a:pPr>
            <a:r>
              <a:rPr lang="en-US" sz="750">
                <a:solidFill>
                  <a:prstClr val="black"/>
                </a:solidFill>
                <a:latin typeface="Arial Narrow" panose="020B0606020202030204" pitchFamily="34" charset="0"/>
              </a:rPr>
              <a:t>RPSFTM, rank-preserving structural failure time model</a:t>
            </a:r>
            <a:endParaRPr lang="en-GB" sz="750">
              <a:solidFill>
                <a:prstClr val="black"/>
              </a:solidFill>
              <a:latin typeface="Calibri" panose="020F0502020204030204"/>
            </a:endParaRPr>
          </a:p>
        </p:txBody>
      </p:sp>
      <p:sp>
        <p:nvSpPr>
          <p:cNvPr id="10" name="Rectangle 9">
            <a:extLst>
              <a:ext uri="{FF2B5EF4-FFF2-40B4-BE49-F238E27FC236}">
                <a16:creationId xmlns:a16="http://schemas.microsoft.com/office/drawing/2014/main" id="{EF47F09F-3ACC-4BD8-9375-5B5BDCADC3ED}"/>
              </a:ext>
            </a:extLst>
          </p:cNvPr>
          <p:cNvSpPr/>
          <p:nvPr/>
        </p:nvSpPr>
        <p:spPr>
          <a:xfrm>
            <a:off x="2873828" y="1510276"/>
            <a:ext cx="1576463" cy="7748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alibri" panose="020F0502020204030204"/>
            </a:endParaRPr>
          </a:p>
        </p:txBody>
      </p:sp>
      <p:graphicFrame>
        <p:nvGraphicFramePr>
          <p:cNvPr id="11" name="Table 10">
            <a:extLst>
              <a:ext uri="{FF2B5EF4-FFF2-40B4-BE49-F238E27FC236}">
                <a16:creationId xmlns:a16="http://schemas.microsoft.com/office/drawing/2014/main" id="{EC222D4D-99C1-43D5-8872-878F5B660D39}"/>
              </a:ext>
            </a:extLst>
          </p:cNvPr>
          <p:cNvGraphicFramePr>
            <a:graphicFrameLocks noGrp="1"/>
          </p:cNvGraphicFramePr>
          <p:nvPr>
            <p:extLst>
              <p:ext uri="{D42A27DB-BD31-4B8C-83A1-F6EECF244321}">
                <p14:modId xmlns:p14="http://schemas.microsoft.com/office/powerpoint/2010/main" val="3789115700"/>
              </p:ext>
            </p:extLst>
          </p:nvPr>
        </p:nvGraphicFramePr>
        <p:xfrm>
          <a:off x="6599932" y="1349200"/>
          <a:ext cx="2279594" cy="613659"/>
        </p:xfrm>
        <a:graphic>
          <a:graphicData uri="http://schemas.openxmlformats.org/drawingml/2006/table">
            <a:tbl>
              <a:tblPr firstRow="1" bandRow="1">
                <a:tableStyleId>{5C22544A-7EE6-4342-B048-85BDC9FD1C3A}</a:tableStyleId>
              </a:tblPr>
              <a:tblGrid>
                <a:gridCol w="1004025">
                  <a:extLst>
                    <a:ext uri="{9D8B030D-6E8A-4147-A177-3AD203B41FA5}">
                      <a16:colId xmlns:a16="http://schemas.microsoft.com/office/drawing/2014/main" val="20000"/>
                    </a:ext>
                  </a:extLst>
                </a:gridCol>
                <a:gridCol w="1275569">
                  <a:extLst>
                    <a:ext uri="{9D8B030D-6E8A-4147-A177-3AD203B41FA5}">
                      <a16:colId xmlns:a16="http://schemas.microsoft.com/office/drawing/2014/main" val="20001"/>
                    </a:ext>
                  </a:extLst>
                </a:gridCol>
              </a:tblGrid>
              <a:tr h="242351">
                <a:tc>
                  <a:txBody>
                    <a:bodyPr/>
                    <a:lstStyle/>
                    <a:p>
                      <a:pPr algn="l"/>
                      <a:r>
                        <a:rPr lang="en-GB" sz="1000" b="1">
                          <a:solidFill>
                            <a:schemeClr val="tx1"/>
                          </a:solidFill>
                          <a:latin typeface="Arial Narrow" panose="020B0606020202030204" pitchFamily="34" charset="0"/>
                        </a:rPr>
                        <a:t>Crossover rate</a:t>
                      </a:r>
                    </a:p>
                  </a:txBody>
                  <a:tcPr marL="61928" marR="61928" marT="30964" marB="30964">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000" b="0">
                          <a:solidFill>
                            <a:schemeClr val="tx1"/>
                          </a:solidFill>
                          <a:effectLst/>
                          <a:latin typeface="Arial Narrow" panose="020B0606020202030204" pitchFamily="34" charset="0"/>
                          <a:ea typeface="Times New Roman" panose="02020603050405020304" pitchFamily="18" charset="0"/>
                        </a:rPr>
                        <a:t>67% (56/83)</a:t>
                      </a:r>
                    </a:p>
                  </a:txBody>
                  <a:tcPr marL="51435" marR="51435"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4D1ED"/>
                    </a:solidFill>
                  </a:tcPr>
                </a:tc>
                <a:extLst>
                  <a:ext uri="{0D108BD9-81ED-4DB2-BD59-A6C34878D82A}">
                    <a16:rowId xmlns:a16="http://schemas.microsoft.com/office/drawing/2014/main" val="10003"/>
                  </a:ext>
                </a:extLst>
              </a:tr>
              <a:tr h="185654">
                <a:tc rowSpan="2">
                  <a:txBody>
                    <a:bodyPr/>
                    <a:lstStyle/>
                    <a:p>
                      <a:pPr algn="l"/>
                      <a:r>
                        <a:rPr lang="en-GB" sz="1000" b="1">
                          <a:solidFill>
                            <a:schemeClr val="tx1"/>
                          </a:solidFill>
                          <a:latin typeface="Arial Narrow" panose="020B0606020202030204" pitchFamily="34" charset="0"/>
                        </a:rPr>
                        <a:t>HR (95% CI)</a:t>
                      </a:r>
                    </a:p>
                  </a:txBody>
                  <a:tcPr marL="61928" marR="61928" marT="30964" marB="30964"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000" b="0">
                          <a:solidFill>
                            <a:schemeClr val="bg1"/>
                          </a:solidFill>
                          <a:latin typeface="Arial Narrow" panose="020B0606020202030204" pitchFamily="34" charset="0"/>
                        </a:rPr>
                        <a:t>0.42</a:t>
                      </a:r>
                    </a:p>
                  </a:txBody>
                  <a:tcPr marL="51435" marR="51435"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25F"/>
                    </a:solidFill>
                  </a:tcPr>
                </a:tc>
                <a:extLst>
                  <a:ext uri="{0D108BD9-81ED-4DB2-BD59-A6C34878D82A}">
                    <a16:rowId xmlns:a16="http://schemas.microsoft.com/office/drawing/2014/main" val="10004"/>
                  </a:ext>
                </a:extLst>
              </a:tr>
              <a:tr h="185654">
                <a:tc vMerge="1">
                  <a:txBody>
                    <a:bodyPr/>
                    <a:lstStyle/>
                    <a:p>
                      <a:pPr algn="r"/>
                      <a:endParaRPr lang="en-GB" sz="1100" b="1">
                        <a:solidFill>
                          <a:schemeClr val="tx1"/>
                        </a:solidFill>
                      </a:endParaRPr>
                    </a:p>
                  </a:txBody>
                  <a:tcPr marL="82571" marR="82571" marT="41285" marB="41285">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000" b="0">
                          <a:solidFill>
                            <a:schemeClr val="bg1"/>
                          </a:solidFill>
                          <a:latin typeface="Arial Narrow" panose="020B0606020202030204" pitchFamily="34" charset="0"/>
                        </a:rPr>
                        <a:t>(0.19</a:t>
                      </a:r>
                      <a:r>
                        <a:rPr lang="en-GB" sz="1000" b="0">
                          <a:solidFill>
                            <a:schemeClr val="bg1"/>
                          </a:solidFill>
                          <a:latin typeface="Arial Narrow" panose="020B0606020202030204" pitchFamily="34" charset="0"/>
                          <a:cs typeface="Arial" panose="020B0604020202020204" pitchFamily="34" charset="0"/>
                        </a:rPr>
                        <a:t>‒</a:t>
                      </a:r>
                      <a:r>
                        <a:rPr lang="en-GB" sz="1000" b="0">
                          <a:solidFill>
                            <a:schemeClr val="bg1"/>
                          </a:solidFill>
                          <a:latin typeface="Arial Narrow" panose="020B0606020202030204" pitchFamily="34" charset="0"/>
                        </a:rPr>
                        <a:t>0.91)</a:t>
                      </a:r>
                    </a:p>
                  </a:txBody>
                  <a:tcPr marL="51435" marR="51435"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E325F"/>
                    </a:solidFill>
                  </a:tcPr>
                </a:tc>
                <a:extLst>
                  <a:ext uri="{0D108BD9-81ED-4DB2-BD59-A6C34878D82A}">
                    <a16:rowId xmlns:a16="http://schemas.microsoft.com/office/drawing/2014/main" val="10005"/>
                  </a:ext>
                </a:extLst>
              </a:tr>
            </a:tbl>
          </a:graphicData>
        </a:graphic>
      </p:graphicFrame>
      <p:graphicFrame>
        <p:nvGraphicFramePr>
          <p:cNvPr id="12" name="Table 11">
            <a:extLst>
              <a:ext uri="{FF2B5EF4-FFF2-40B4-BE49-F238E27FC236}">
                <a16:creationId xmlns:a16="http://schemas.microsoft.com/office/drawing/2014/main" id="{C0FC8C5C-026B-4BFE-9755-142433DAB171}"/>
              </a:ext>
            </a:extLst>
          </p:cNvPr>
          <p:cNvGraphicFramePr>
            <a:graphicFrameLocks noGrp="1"/>
          </p:cNvGraphicFramePr>
          <p:nvPr>
            <p:extLst>
              <p:ext uri="{D42A27DB-BD31-4B8C-83A1-F6EECF244321}">
                <p14:modId xmlns:p14="http://schemas.microsoft.com/office/powerpoint/2010/main" val="704743378"/>
              </p:ext>
            </p:extLst>
          </p:nvPr>
        </p:nvGraphicFramePr>
        <p:xfrm>
          <a:off x="2229761" y="598171"/>
          <a:ext cx="2405951" cy="1349450"/>
        </p:xfrm>
        <a:graphic>
          <a:graphicData uri="http://schemas.openxmlformats.org/drawingml/2006/table">
            <a:tbl>
              <a:tblPr firstRow="1" bandRow="1">
                <a:tableStyleId>{5C22544A-7EE6-4342-B048-85BDC9FD1C3A}</a:tableStyleId>
              </a:tblPr>
              <a:tblGrid>
                <a:gridCol w="880097">
                  <a:extLst>
                    <a:ext uri="{9D8B030D-6E8A-4147-A177-3AD203B41FA5}">
                      <a16:colId xmlns:a16="http://schemas.microsoft.com/office/drawing/2014/main" val="20000"/>
                    </a:ext>
                  </a:extLst>
                </a:gridCol>
                <a:gridCol w="748173">
                  <a:extLst>
                    <a:ext uri="{9D8B030D-6E8A-4147-A177-3AD203B41FA5}">
                      <a16:colId xmlns:a16="http://schemas.microsoft.com/office/drawing/2014/main" val="20001"/>
                    </a:ext>
                  </a:extLst>
                </a:gridCol>
                <a:gridCol w="777681">
                  <a:extLst>
                    <a:ext uri="{9D8B030D-6E8A-4147-A177-3AD203B41FA5}">
                      <a16:colId xmlns:a16="http://schemas.microsoft.com/office/drawing/2014/main" val="20003"/>
                    </a:ext>
                  </a:extLst>
                </a:gridCol>
              </a:tblGrid>
              <a:tr h="359108">
                <a:tc>
                  <a:txBody>
                    <a:bodyPr/>
                    <a:lstStyle/>
                    <a:p>
                      <a:pPr algn="l"/>
                      <a:endParaRPr lang="en-GB" sz="1000" b="0" u="none">
                        <a:solidFill>
                          <a:srgbClr val="1E325F"/>
                        </a:solidFill>
                        <a:latin typeface="Arial Narrow" panose="020B0606020202030204" pitchFamily="34" charset="0"/>
                      </a:endParaRPr>
                    </a:p>
                  </a:txBody>
                  <a:tcPr marL="61928" marR="61928" marT="30964" marB="30964"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b="1">
                          <a:solidFill>
                            <a:schemeClr val="bg1"/>
                          </a:solidFill>
                          <a:latin typeface="Arial Narrow" panose="020B0606020202030204" pitchFamily="34" charset="0"/>
                        </a:rPr>
                        <a:t>Olaparib (N=162) </a:t>
                      </a:r>
                    </a:p>
                  </a:txBody>
                  <a:tcPr marL="61928" marR="61928" marT="30964" marB="30964"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E1E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000" b="1">
                          <a:solidFill>
                            <a:schemeClr val="bg1"/>
                          </a:solidFill>
                          <a:latin typeface="Arial Narrow" panose="020B0606020202030204" pitchFamily="34" charset="0"/>
                        </a:rPr>
                        <a:t>Control (N=83)</a:t>
                      </a:r>
                    </a:p>
                  </a:txBody>
                  <a:tcPr marL="61928" marR="61928" marT="30964" marB="30964"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6639D"/>
                    </a:solidFill>
                  </a:tcPr>
                </a:tc>
                <a:extLst>
                  <a:ext uri="{0D108BD9-81ED-4DB2-BD59-A6C34878D82A}">
                    <a16:rowId xmlns:a16="http://schemas.microsoft.com/office/drawing/2014/main" val="10000"/>
                  </a:ext>
                </a:extLst>
              </a:tr>
              <a:tr h="278225">
                <a:tc>
                  <a:txBody>
                    <a:bodyPr/>
                    <a:lstStyle/>
                    <a:p>
                      <a:pPr algn="l"/>
                      <a:r>
                        <a:rPr lang="en-GB" sz="1000" b="1">
                          <a:solidFill>
                            <a:schemeClr val="tx1"/>
                          </a:solidFill>
                          <a:latin typeface="Arial Narrow" panose="020B0606020202030204" pitchFamily="34" charset="0"/>
                        </a:rPr>
                        <a:t>Events (%)</a:t>
                      </a:r>
                    </a:p>
                  </a:txBody>
                  <a:tcPr marL="61928" marR="61928" marT="30964" marB="30964">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000" b="0">
                          <a:effectLst/>
                          <a:latin typeface="Arial Narrow" panose="020B0606020202030204" pitchFamily="34" charset="0"/>
                          <a:ea typeface="Times New Roman" panose="02020603050405020304" pitchFamily="18" charset="0"/>
                        </a:rPr>
                        <a:t>91 (56)</a:t>
                      </a:r>
                    </a:p>
                  </a:txBody>
                  <a:tcPr marL="51435" marR="51435"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000" b="0">
                          <a:effectLst/>
                          <a:latin typeface="Arial Narrow" panose="020B0606020202030204" pitchFamily="34" charset="0"/>
                          <a:ea typeface="Times New Roman" panose="02020603050405020304" pitchFamily="18" charset="0"/>
                        </a:rPr>
                        <a:t>57 (68)</a:t>
                      </a:r>
                    </a:p>
                  </a:txBody>
                  <a:tcPr marL="51435" marR="51435"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86856561"/>
                  </a:ext>
                </a:extLst>
              </a:tr>
              <a:tr h="278225">
                <a:tc>
                  <a:txBody>
                    <a:bodyPr/>
                    <a:lstStyle/>
                    <a:p>
                      <a:pPr algn="l"/>
                      <a:r>
                        <a:rPr lang="en-GB" sz="1000" b="1">
                          <a:solidFill>
                            <a:schemeClr val="tx1"/>
                          </a:solidFill>
                          <a:latin typeface="Arial Narrow" panose="020B0606020202030204" pitchFamily="34" charset="0"/>
                        </a:rPr>
                        <a:t>Median OS</a:t>
                      </a:r>
                    </a:p>
                  </a:txBody>
                  <a:tcPr marL="61928" marR="61928" marT="30964" marB="30964">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000" kern="1200">
                          <a:solidFill>
                            <a:schemeClr val="dk1"/>
                          </a:solidFill>
                          <a:effectLst/>
                          <a:latin typeface="Arial Narrow" panose="020B0606020202030204" pitchFamily="34" charset="0"/>
                          <a:ea typeface="+mn-ea"/>
                          <a:cs typeface="+mn-cs"/>
                        </a:rPr>
                        <a:t>19.1 months</a:t>
                      </a:r>
                      <a:endParaRPr lang="en-US" sz="1000" b="1">
                        <a:effectLst/>
                        <a:latin typeface="Arial Narrow" panose="020B0606020202030204" pitchFamily="34" charset="0"/>
                        <a:ea typeface="Times New Roman" panose="02020603050405020304" pitchFamily="18" charset="0"/>
                      </a:endParaRPr>
                    </a:p>
                  </a:txBody>
                  <a:tcPr marL="51435" marR="51435"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000" kern="1200">
                          <a:solidFill>
                            <a:schemeClr val="dk1"/>
                          </a:solidFill>
                          <a:effectLst/>
                          <a:latin typeface="Arial Narrow" panose="020B0606020202030204" pitchFamily="34" charset="0"/>
                          <a:ea typeface="+mn-ea"/>
                          <a:cs typeface="+mn-cs"/>
                        </a:rPr>
                        <a:t>14.7 months </a:t>
                      </a:r>
                      <a:endParaRPr lang="en-US" sz="1000" b="1">
                        <a:effectLst/>
                        <a:latin typeface="Arial Narrow" panose="020B0606020202030204" pitchFamily="34" charset="0"/>
                        <a:ea typeface="Times New Roman" panose="02020603050405020304" pitchFamily="18" charset="0"/>
                      </a:endParaRPr>
                    </a:p>
                  </a:txBody>
                  <a:tcPr marL="51435" marR="51435"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213136">
                <a:tc rowSpan="2">
                  <a:txBody>
                    <a:bodyPr/>
                    <a:lstStyle/>
                    <a:p>
                      <a:pPr algn="l"/>
                      <a:r>
                        <a:rPr lang="en-GB" sz="1000" b="1">
                          <a:solidFill>
                            <a:schemeClr val="tx1"/>
                          </a:solidFill>
                          <a:latin typeface="Arial Narrow" panose="020B0606020202030204" pitchFamily="34" charset="0"/>
                        </a:rPr>
                        <a:t>HR (95% CI)</a:t>
                      </a:r>
                    </a:p>
                  </a:txBody>
                  <a:tcPr marL="61928" marR="61928" marT="30964" marB="30964"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r>
                        <a:rPr lang="en-US" sz="1000" kern="1200">
                          <a:solidFill>
                            <a:schemeClr val="bg1"/>
                          </a:solidFill>
                          <a:effectLst/>
                          <a:latin typeface="Arial Narrow" panose="020B0606020202030204" pitchFamily="34" charset="0"/>
                          <a:ea typeface="+mn-ea"/>
                          <a:cs typeface="+mn-cs"/>
                        </a:rPr>
                        <a:t>0.69</a:t>
                      </a:r>
                      <a:endParaRPr lang="en-GB" sz="1000" b="1">
                        <a:solidFill>
                          <a:schemeClr val="bg1"/>
                        </a:solidFill>
                        <a:latin typeface="Arial Narrow" panose="020B0606020202030204" pitchFamily="34" charset="0"/>
                      </a:endParaRPr>
                    </a:p>
                  </a:txBody>
                  <a:tcPr marL="51435" marR="51435"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25F"/>
                    </a:solidFill>
                  </a:tcPr>
                </a:tc>
                <a:tc hMerge="1">
                  <a:txBody>
                    <a:bodyPr/>
                    <a:lstStyle/>
                    <a:p>
                      <a:endParaRPr lang="en-US"/>
                    </a:p>
                  </a:txBody>
                  <a:tcPr>
                    <a:lnL w="12700" cmpd="sng">
                      <a:noFill/>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4"/>
                  </a:ext>
                </a:extLst>
              </a:tr>
              <a:tr h="213136">
                <a:tc vMerge="1">
                  <a:txBody>
                    <a:bodyPr/>
                    <a:lstStyle/>
                    <a:p>
                      <a:pPr algn="r"/>
                      <a:endParaRPr lang="en-GB" sz="1100" b="1">
                        <a:solidFill>
                          <a:schemeClr val="tx1"/>
                        </a:solidFill>
                      </a:endParaRPr>
                    </a:p>
                  </a:txBody>
                  <a:tcPr marL="82571" marR="82571" marT="41285" marB="41285">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r>
                        <a:rPr lang="en-US" sz="1000" kern="1200">
                          <a:solidFill>
                            <a:schemeClr val="bg1"/>
                          </a:solidFill>
                          <a:effectLst/>
                          <a:latin typeface="Arial Narrow" panose="020B0606020202030204" pitchFamily="34" charset="0"/>
                          <a:ea typeface="+mn-ea"/>
                          <a:cs typeface="+mn-cs"/>
                        </a:rPr>
                        <a:t>(0.50</a:t>
                      </a:r>
                      <a:r>
                        <a:rPr lang="en-US" sz="1000" kern="1200">
                          <a:solidFill>
                            <a:schemeClr val="bg1"/>
                          </a:solidFill>
                          <a:effectLst/>
                          <a:latin typeface="Arial Narrow" panose="020B0606020202030204" pitchFamily="34" charset="0"/>
                          <a:ea typeface="+mn-ea"/>
                          <a:cs typeface="Arial" panose="020B0604020202020204" pitchFamily="34" charset="0"/>
                        </a:rPr>
                        <a:t>‒</a:t>
                      </a:r>
                      <a:r>
                        <a:rPr lang="en-US" sz="1000" kern="1200">
                          <a:solidFill>
                            <a:schemeClr val="bg1"/>
                          </a:solidFill>
                          <a:effectLst/>
                          <a:latin typeface="Arial Narrow" panose="020B0606020202030204" pitchFamily="34" charset="0"/>
                          <a:ea typeface="+mn-ea"/>
                          <a:cs typeface="+mn-cs"/>
                        </a:rPr>
                        <a:t>0.97); </a:t>
                      </a:r>
                      <a:r>
                        <a:rPr lang="en-US" sz="1000" i="1" kern="1200">
                          <a:solidFill>
                            <a:schemeClr val="bg1"/>
                          </a:solidFill>
                          <a:effectLst/>
                          <a:latin typeface="Arial Narrow" panose="020B0606020202030204" pitchFamily="34" charset="0"/>
                          <a:ea typeface="+mn-ea"/>
                          <a:cs typeface="+mn-cs"/>
                        </a:rPr>
                        <a:t>P</a:t>
                      </a:r>
                      <a:r>
                        <a:rPr lang="en-US" sz="1000" kern="1200">
                          <a:solidFill>
                            <a:schemeClr val="bg1"/>
                          </a:solidFill>
                          <a:effectLst/>
                          <a:latin typeface="Arial Narrow" panose="020B0606020202030204" pitchFamily="34" charset="0"/>
                          <a:ea typeface="+mn-ea"/>
                          <a:cs typeface="+mn-cs"/>
                        </a:rPr>
                        <a:t>=0.0175</a:t>
                      </a:r>
                      <a:endParaRPr lang="en-GB" sz="1000" b="1">
                        <a:solidFill>
                          <a:schemeClr val="bg1"/>
                        </a:solidFill>
                        <a:latin typeface="Arial Narrow" panose="020B0606020202030204" pitchFamily="34" charset="0"/>
                      </a:endParaRPr>
                    </a:p>
                  </a:txBody>
                  <a:tcPr marL="51435" marR="51435"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E325F"/>
                    </a:solidFill>
                  </a:tcPr>
                </a:tc>
                <a:tc hMerge="1">
                  <a:txBody>
                    <a:bodyPr/>
                    <a:lstStyle/>
                    <a:p>
                      <a:endParaRPr lang="en-US"/>
                    </a:p>
                  </a:txBody>
                  <a:tcPr>
                    <a:lnL w="12700" cmpd="sng">
                      <a:noFill/>
                    </a:lnL>
                  </a:tcPr>
                </a:tc>
                <a:extLst>
                  <a:ext uri="{0D108BD9-81ED-4DB2-BD59-A6C34878D82A}">
                    <a16:rowId xmlns:a16="http://schemas.microsoft.com/office/drawing/2014/main" val="10005"/>
                  </a:ext>
                </a:extLst>
              </a:tr>
            </a:tbl>
          </a:graphicData>
        </a:graphic>
      </p:graphicFrame>
      <p:sp>
        <p:nvSpPr>
          <p:cNvPr id="13" name="Title 1">
            <a:extLst>
              <a:ext uri="{FF2B5EF4-FFF2-40B4-BE49-F238E27FC236}">
                <a16:creationId xmlns:a16="http://schemas.microsoft.com/office/drawing/2014/main" id="{5DB1C1FA-BB1C-8875-3234-AFCFADEE20C8}"/>
              </a:ext>
            </a:extLst>
          </p:cNvPr>
          <p:cNvSpPr txBox="1">
            <a:spLocks/>
          </p:cNvSpPr>
          <p:nvPr/>
        </p:nvSpPr>
        <p:spPr>
          <a:xfrm>
            <a:off x="3837473" y="4680312"/>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14" name="Picture 9" descr="Resultado de imagen de twitter">
            <a:extLst>
              <a:ext uri="{FF2B5EF4-FFF2-40B4-BE49-F238E27FC236}">
                <a16:creationId xmlns:a16="http://schemas.microsoft.com/office/drawing/2014/main" id="{4CC807D1-6DBE-40DD-384A-FC0619993C8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83825" y="4585368"/>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187195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C361B1-76C7-CB15-D2E8-DBE722FB9D57}"/>
              </a:ext>
            </a:extLst>
          </p:cNvPr>
          <p:cNvSpPr txBox="1"/>
          <p:nvPr/>
        </p:nvSpPr>
        <p:spPr>
          <a:xfrm>
            <a:off x="292894" y="4760725"/>
            <a:ext cx="898003" cy="230832"/>
          </a:xfrm>
          <a:prstGeom prst="rect">
            <a:avLst/>
          </a:prstGeom>
          <a:noFill/>
        </p:spPr>
        <p:txBody>
          <a:bodyPr wrap="none" rtlCol="0">
            <a:spAutoFit/>
          </a:bodyPr>
          <a:lstStyle/>
          <a:p>
            <a:r>
              <a:rPr lang="en-US" sz="900"/>
              <a:t>@PBarataMD</a:t>
            </a:r>
          </a:p>
        </p:txBody>
      </p:sp>
      <p:pic>
        <p:nvPicPr>
          <p:cNvPr id="6" name="Picture 2" descr="logo-rond-twitter - Danone Institute">
            <a:extLst>
              <a:ext uri="{FF2B5EF4-FFF2-40B4-BE49-F238E27FC236}">
                <a16:creationId xmlns:a16="http://schemas.microsoft.com/office/drawing/2014/main" id="{E5DA1A17-59D5-C66E-A91E-E9360469CB0C}"/>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44595" y="4776938"/>
            <a:ext cx="199465" cy="19946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721ACD4-A444-6DE6-1367-57EF9C3D0759}"/>
              </a:ext>
            </a:extLst>
          </p:cNvPr>
          <p:cNvSpPr txBox="1"/>
          <p:nvPr/>
        </p:nvSpPr>
        <p:spPr>
          <a:xfrm>
            <a:off x="-8459" y="88944"/>
            <a:ext cx="9144000" cy="830997"/>
          </a:xfrm>
          <a:prstGeom prst="rect">
            <a:avLst/>
          </a:prstGeom>
          <a:noFill/>
        </p:spPr>
        <p:txBody>
          <a:bodyPr wrap="square">
            <a:spAutoFit/>
          </a:bodyPr>
          <a:lstStyle/>
          <a:p>
            <a:pPr algn="ctr"/>
            <a:r>
              <a:rPr lang="en-US">
                <a:solidFill>
                  <a:schemeClr val="accent2">
                    <a:lumMod val="75000"/>
                  </a:schemeClr>
                </a:solidFill>
                <a:latin typeface="Calibri" panose="020F0502020204030204"/>
              </a:rPr>
              <a:t>F</a:t>
            </a:r>
            <a:r>
              <a:rPr lang="en-US" err="1">
                <a:solidFill>
                  <a:schemeClr val="accent2">
                    <a:lumMod val="75000"/>
                  </a:schemeClr>
                </a:solidFill>
                <a:latin typeface="Calibri" panose="020F0502020204030204"/>
                <a:ea typeface="+mn-ea"/>
                <a:cs typeface="+mn-cs"/>
              </a:rPr>
              <a:t>ecal</a:t>
            </a:r>
            <a:r>
              <a:rPr lang="en-US">
                <a:solidFill>
                  <a:schemeClr val="accent2">
                    <a:lumMod val="75000"/>
                  </a:schemeClr>
                </a:solidFill>
                <a:latin typeface="Calibri" panose="020F0502020204030204"/>
                <a:ea typeface="+mn-ea"/>
                <a:cs typeface="+mn-cs"/>
              </a:rPr>
              <a:t> Short chain fatty acids and Clinical Outcomes with correlates with </a:t>
            </a:r>
          </a:p>
          <a:p>
            <a:pPr algn="ctr"/>
            <a:r>
              <a:rPr lang="en-US">
                <a:solidFill>
                  <a:schemeClr val="accent2">
                    <a:lumMod val="75000"/>
                  </a:schemeClr>
                </a:solidFill>
                <a:latin typeface="Calibri" panose="020F0502020204030204"/>
                <a:ea typeface="+mn-ea"/>
                <a:cs typeface="+mn-cs"/>
              </a:rPr>
              <a:t>PD-1/PD-L1 therapy</a:t>
            </a:r>
            <a:endParaRPr lang="en-US">
              <a:solidFill>
                <a:schemeClr val="accent2">
                  <a:lumMod val="75000"/>
                </a:schemeClr>
              </a:solidFill>
            </a:endParaRPr>
          </a:p>
        </p:txBody>
      </p:sp>
      <p:sp>
        <p:nvSpPr>
          <p:cNvPr id="9" name="TextBox 8">
            <a:extLst>
              <a:ext uri="{FF2B5EF4-FFF2-40B4-BE49-F238E27FC236}">
                <a16:creationId xmlns:a16="http://schemas.microsoft.com/office/drawing/2014/main" id="{0CF2ADC9-9C0C-5F29-EB01-BDE2C59877C4}"/>
              </a:ext>
            </a:extLst>
          </p:cNvPr>
          <p:cNvSpPr txBox="1"/>
          <p:nvPr/>
        </p:nvSpPr>
        <p:spPr>
          <a:xfrm>
            <a:off x="3838950" y="4506809"/>
            <a:ext cx="2813655" cy="369332"/>
          </a:xfrm>
          <a:prstGeom prst="rect">
            <a:avLst/>
          </a:prstGeom>
          <a:noFill/>
        </p:spPr>
        <p:txBody>
          <a:bodyPr wrap="none" rtlCol="0">
            <a:spAutoFit/>
          </a:bodyPr>
          <a:lstStyle/>
          <a:p>
            <a:r>
              <a:rPr lang="en-US" sz="1800"/>
              <a:t>Nomura et al, JAMA 2020</a:t>
            </a:r>
          </a:p>
        </p:txBody>
      </p:sp>
      <p:pic>
        <p:nvPicPr>
          <p:cNvPr id="10" name="Picture 9">
            <a:extLst>
              <a:ext uri="{FF2B5EF4-FFF2-40B4-BE49-F238E27FC236}">
                <a16:creationId xmlns:a16="http://schemas.microsoft.com/office/drawing/2014/main" id="{F5255185-B6AC-D3FA-3A7A-38AE47EEDB38}"/>
              </a:ext>
            </a:extLst>
          </p:cNvPr>
          <p:cNvPicPr>
            <a:picLocks noChangeAspect="1"/>
          </p:cNvPicPr>
          <p:nvPr/>
        </p:nvPicPr>
        <p:blipFill>
          <a:blip r:embed="rId3"/>
          <a:stretch>
            <a:fillRect/>
          </a:stretch>
        </p:blipFill>
        <p:spPr>
          <a:xfrm>
            <a:off x="144595" y="1123074"/>
            <a:ext cx="1658080" cy="3044951"/>
          </a:xfrm>
          <a:prstGeom prst="rect">
            <a:avLst/>
          </a:prstGeom>
        </p:spPr>
      </p:pic>
      <p:sp>
        <p:nvSpPr>
          <p:cNvPr id="11" name="TextBox 10">
            <a:extLst>
              <a:ext uri="{FF2B5EF4-FFF2-40B4-BE49-F238E27FC236}">
                <a16:creationId xmlns:a16="http://schemas.microsoft.com/office/drawing/2014/main" id="{9AA68450-1D7C-3A11-59D0-986FDBE3550C}"/>
              </a:ext>
            </a:extLst>
          </p:cNvPr>
          <p:cNvSpPr txBox="1"/>
          <p:nvPr/>
        </p:nvSpPr>
        <p:spPr>
          <a:xfrm>
            <a:off x="1802675" y="1131676"/>
            <a:ext cx="1306768" cy="369332"/>
          </a:xfrm>
          <a:prstGeom prst="rect">
            <a:avLst/>
          </a:prstGeom>
          <a:noFill/>
        </p:spPr>
        <p:txBody>
          <a:bodyPr wrap="none" rtlCol="0">
            <a:spAutoFit/>
          </a:bodyPr>
          <a:lstStyle/>
          <a:p>
            <a:r>
              <a:rPr lang="en-US" sz="1800"/>
              <a:t>N = 4 RCC</a:t>
            </a:r>
          </a:p>
        </p:txBody>
      </p:sp>
      <p:pic>
        <p:nvPicPr>
          <p:cNvPr id="12" name="Picture 11">
            <a:extLst>
              <a:ext uri="{FF2B5EF4-FFF2-40B4-BE49-F238E27FC236}">
                <a16:creationId xmlns:a16="http://schemas.microsoft.com/office/drawing/2014/main" id="{1C532297-EA2E-6865-C762-4C47872129F9}"/>
              </a:ext>
            </a:extLst>
          </p:cNvPr>
          <p:cNvPicPr>
            <a:picLocks noChangeAspect="1"/>
          </p:cNvPicPr>
          <p:nvPr/>
        </p:nvPicPr>
        <p:blipFill>
          <a:blip r:embed="rId4"/>
          <a:stretch>
            <a:fillRect/>
          </a:stretch>
        </p:blipFill>
        <p:spPr>
          <a:xfrm>
            <a:off x="2070599" y="2469636"/>
            <a:ext cx="4238625" cy="1628775"/>
          </a:xfrm>
          <a:prstGeom prst="rect">
            <a:avLst/>
          </a:prstGeom>
        </p:spPr>
      </p:pic>
      <p:pic>
        <p:nvPicPr>
          <p:cNvPr id="13" name="Picture 12">
            <a:extLst>
              <a:ext uri="{FF2B5EF4-FFF2-40B4-BE49-F238E27FC236}">
                <a16:creationId xmlns:a16="http://schemas.microsoft.com/office/drawing/2014/main" id="{2856F987-D68B-3EA7-EF94-B2C794463491}"/>
              </a:ext>
            </a:extLst>
          </p:cNvPr>
          <p:cNvPicPr>
            <a:picLocks noChangeAspect="1"/>
          </p:cNvPicPr>
          <p:nvPr/>
        </p:nvPicPr>
        <p:blipFill rotWithShape="1">
          <a:blip r:embed="rId5"/>
          <a:srcRect r="3569"/>
          <a:stretch/>
        </p:blipFill>
        <p:spPr>
          <a:xfrm>
            <a:off x="2070598" y="2155311"/>
            <a:ext cx="4238626" cy="314325"/>
          </a:xfrm>
          <a:prstGeom prst="rect">
            <a:avLst/>
          </a:prstGeom>
        </p:spPr>
      </p:pic>
      <p:cxnSp>
        <p:nvCxnSpPr>
          <p:cNvPr id="15" name="Straight Connector 14">
            <a:extLst>
              <a:ext uri="{FF2B5EF4-FFF2-40B4-BE49-F238E27FC236}">
                <a16:creationId xmlns:a16="http://schemas.microsoft.com/office/drawing/2014/main" id="{B9614641-1F10-3F57-D114-05A81844D497}"/>
              </a:ext>
            </a:extLst>
          </p:cNvPr>
          <p:cNvCxnSpPr/>
          <p:nvPr/>
        </p:nvCxnSpPr>
        <p:spPr>
          <a:xfrm>
            <a:off x="2070598" y="3157061"/>
            <a:ext cx="423862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99567FC-E1B7-1D77-E385-79817AB16B0B}"/>
              </a:ext>
            </a:extLst>
          </p:cNvPr>
          <p:cNvSpPr txBox="1"/>
          <p:nvPr/>
        </p:nvSpPr>
        <p:spPr>
          <a:xfrm>
            <a:off x="6348981" y="3590944"/>
            <a:ext cx="2650424" cy="577081"/>
          </a:xfrm>
          <a:prstGeom prst="rect">
            <a:avLst/>
          </a:prstGeom>
          <a:noFill/>
        </p:spPr>
        <p:txBody>
          <a:bodyPr wrap="square">
            <a:spAutoFit/>
          </a:bodyPr>
          <a:lstStyle/>
          <a:p>
            <a:r>
              <a:rPr lang="en-US" sz="1050"/>
              <a:t>Short-Chain Fatty Acid Concentrations in the Programmed Cell Death 1 Inhibitor Responder and </a:t>
            </a:r>
            <a:r>
              <a:rPr lang="en-US" sz="1050" err="1"/>
              <a:t>Nonresponder</a:t>
            </a:r>
            <a:r>
              <a:rPr lang="en-US" sz="1050"/>
              <a:t> Groups</a:t>
            </a:r>
          </a:p>
        </p:txBody>
      </p:sp>
      <p:sp>
        <p:nvSpPr>
          <p:cNvPr id="19" name="TextBox 18">
            <a:extLst>
              <a:ext uri="{FF2B5EF4-FFF2-40B4-BE49-F238E27FC236}">
                <a16:creationId xmlns:a16="http://schemas.microsoft.com/office/drawing/2014/main" id="{87316410-D1F0-2E9C-7471-6E69A7E746BC}"/>
              </a:ext>
            </a:extLst>
          </p:cNvPr>
          <p:cNvSpPr txBox="1"/>
          <p:nvPr/>
        </p:nvSpPr>
        <p:spPr>
          <a:xfrm>
            <a:off x="4357625" y="1169210"/>
            <a:ext cx="4589961" cy="646331"/>
          </a:xfrm>
          <a:prstGeom prst="rect">
            <a:avLst/>
          </a:prstGeom>
          <a:noFill/>
        </p:spPr>
        <p:txBody>
          <a:bodyPr wrap="square">
            <a:spAutoFit/>
          </a:bodyPr>
          <a:lstStyle/>
          <a:p>
            <a:pPr marL="214313" indent="-214313">
              <a:buFont typeface="Arial" panose="020B0604020202020204" pitchFamily="34" charset="0"/>
              <a:buChar char="•"/>
            </a:pPr>
            <a:r>
              <a:rPr lang="en-US" sz="1800"/>
              <a:t>ORR = 28.8%. </a:t>
            </a:r>
          </a:p>
          <a:p>
            <a:pPr marL="214313" indent="-214313">
              <a:buFont typeface="Arial" panose="020B0604020202020204" pitchFamily="34" charset="0"/>
              <a:buChar char="•"/>
            </a:pPr>
            <a:r>
              <a:rPr lang="en-US" sz="1800"/>
              <a:t>↑ SCFAs associated with longer PFS</a:t>
            </a:r>
          </a:p>
        </p:txBody>
      </p:sp>
    </p:spTree>
    <p:extLst>
      <p:ext uri="{BB962C8B-B14F-4D97-AF65-F5344CB8AC3E}">
        <p14:creationId xmlns:p14="http://schemas.microsoft.com/office/powerpoint/2010/main" val="406319024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F3FDA-0F3B-6B4F-8673-8F87ED67DA32}"/>
              </a:ext>
            </a:extLst>
          </p:cNvPr>
          <p:cNvSpPr>
            <a:spLocks noGrp="1"/>
          </p:cNvSpPr>
          <p:nvPr>
            <p:ph type="title"/>
          </p:nvPr>
        </p:nvSpPr>
        <p:spPr>
          <a:xfrm>
            <a:off x="-952811" y="353266"/>
            <a:ext cx="7886700" cy="994172"/>
          </a:xfrm>
        </p:spPr>
        <p:txBody>
          <a:bodyPr>
            <a:normAutofit/>
          </a:bodyPr>
          <a:lstStyle/>
          <a:p>
            <a:r>
              <a:rPr lang="en-US" altLang="en-US" sz="2700">
                <a:solidFill>
                  <a:srgbClr val="17B087"/>
                </a:solidFill>
                <a:latin typeface="Helvetica" panose="020B0604020202020204" pitchFamily="34" charset="0"/>
                <a:cs typeface="Helvetica" panose="020B0604020202020204" pitchFamily="34" charset="0"/>
              </a:rPr>
              <a:t>CBM588 </a:t>
            </a:r>
            <a:r>
              <a:rPr lang="en-US" altLang="en-US" sz="2700"/>
              <a:t>Properties</a:t>
            </a:r>
            <a:endParaRPr lang="en-US" sz="2700"/>
          </a:p>
        </p:txBody>
      </p:sp>
      <p:sp>
        <p:nvSpPr>
          <p:cNvPr id="3" name="Content Placeholder 2">
            <a:extLst>
              <a:ext uri="{FF2B5EF4-FFF2-40B4-BE49-F238E27FC236}">
                <a16:creationId xmlns:a16="http://schemas.microsoft.com/office/drawing/2014/main" id="{FEC02998-D6D5-A64C-A4E4-8691F5CB94EB}"/>
              </a:ext>
            </a:extLst>
          </p:cNvPr>
          <p:cNvSpPr>
            <a:spLocks noGrp="1"/>
          </p:cNvSpPr>
          <p:nvPr>
            <p:ph idx="1"/>
          </p:nvPr>
        </p:nvSpPr>
        <p:spPr>
          <a:xfrm>
            <a:off x="0" y="1347438"/>
            <a:ext cx="8187210" cy="3930446"/>
          </a:xfrm>
        </p:spPr>
        <p:txBody>
          <a:bodyPr>
            <a:normAutofit/>
          </a:bodyPr>
          <a:lstStyle/>
          <a:p>
            <a:pPr marL="205740" indent="-205740">
              <a:spcBef>
                <a:spcPts val="0"/>
              </a:spcBef>
              <a:spcAft>
                <a:spcPts val="900"/>
              </a:spcAft>
              <a:buClr>
                <a:srgbClr val="0070C0"/>
              </a:buClr>
            </a:pPr>
            <a:r>
              <a:rPr lang="en-US" sz="1600"/>
              <a:t>CBM588 is a strain of the bacterium </a:t>
            </a:r>
            <a:r>
              <a:rPr lang="en-US" sz="1600" i="1"/>
              <a:t>Clostridium </a:t>
            </a:r>
            <a:r>
              <a:rPr lang="en-US" sz="1600" i="1" err="1"/>
              <a:t>butyricum</a:t>
            </a:r>
            <a:r>
              <a:rPr lang="en-US" sz="1600" i="1"/>
              <a:t>, </a:t>
            </a:r>
            <a:r>
              <a:rPr lang="en-US" sz="1600"/>
              <a:t>an anaerobic butyric acid-producing bacterium</a:t>
            </a:r>
          </a:p>
          <a:p>
            <a:pPr marL="205740" indent="-205740">
              <a:spcBef>
                <a:spcPts val="0"/>
              </a:spcBef>
              <a:spcAft>
                <a:spcPts val="900"/>
              </a:spcAft>
              <a:buClr>
                <a:srgbClr val="0070C0"/>
              </a:buClr>
            </a:pPr>
            <a:r>
              <a:rPr lang="en-US" sz="1600"/>
              <a:t>Used clinically in Japan to treat and prevent infectious and non-infectious diarrhea and other GI disorders caused by dysbiosis of the gut microbiome </a:t>
            </a:r>
          </a:p>
          <a:p>
            <a:pPr marL="205740" indent="-205740">
              <a:spcBef>
                <a:spcPts val="0"/>
              </a:spcBef>
              <a:spcAft>
                <a:spcPts val="900"/>
              </a:spcAft>
              <a:buClr>
                <a:srgbClr val="0070C0"/>
              </a:buClr>
              <a:buSzPct val="110000"/>
              <a:defRPr/>
            </a:pPr>
            <a:r>
              <a:rPr lang="en-US" sz="1600"/>
              <a:t>Butyric acid producer:  Restores gut microbiota and mucosal function</a:t>
            </a:r>
          </a:p>
          <a:p>
            <a:pPr marL="342900" lvl="2" indent="-205740">
              <a:spcBef>
                <a:spcPts val="0"/>
              </a:spcBef>
              <a:spcAft>
                <a:spcPts val="900"/>
              </a:spcAft>
              <a:buClr>
                <a:srgbClr val="0070C0"/>
              </a:buClr>
              <a:defRPr/>
            </a:pPr>
            <a:r>
              <a:rPr lang="en-US" sz="1600" kern="1200">
                <a:solidFill>
                  <a:srgbClr val="595959"/>
                </a:solidFill>
                <a:latin typeface="Helvetica"/>
                <a:cs typeface="Helvetica"/>
              </a:rPr>
              <a:t>Inhibit enteric pathogens</a:t>
            </a:r>
          </a:p>
          <a:p>
            <a:pPr marL="342900" lvl="2" indent="-205740">
              <a:spcBef>
                <a:spcPts val="0"/>
              </a:spcBef>
              <a:spcAft>
                <a:spcPts val="900"/>
              </a:spcAft>
              <a:buClr>
                <a:srgbClr val="0070C0"/>
              </a:buClr>
              <a:defRPr/>
            </a:pPr>
            <a:r>
              <a:rPr lang="en-US" sz="1600" kern="1200">
                <a:solidFill>
                  <a:srgbClr val="595959"/>
                </a:solidFill>
                <a:latin typeface="Helvetica"/>
                <a:cs typeface="Helvetica"/>
              </a:rPr>
              <a:t>Promotes </a:t>
            </a:r>
            <a:r>
              <a:rPr lang="en-US" sz="1600" kern="1200" err="1">
                <a:solidFill>
                  <a:srgbClr val="595959"/>
                </a:solidFill>
                <a:latin typeface="Helvetica"/>
                <a:cs typeface="Helvetica"/>
              </a:rPr>
              <a:t>Bifidobacteria</a:t>
            </a:r>
            <a:r>
              <a:rPr lang="en-US" sz="1600" kern="1200">
                <a:solidFill>
                  <a:srgbClr val="595959"/>
                </a:solidFill>
                <a:latin typeface="Helvetica"/>
                <a:cs typeface="Helvetica"/>
              </a:rPr>
              <a:t> growth</a:t>
            </a:r>
          </a:p>
          <a:p>
            <a:pPr marL="342900" lvl="2" indent="-205740">
              <a:spcBef>
                <a:spcPts val="0"/>
              </a:spcBef>
              <a:spcAft>
                <a:spcPts val="900"/>
              </a:spcAft>
              <a:buClr>
                <a:srgbClr val="0070C0"/>
              </a:buClr>
              <a:defRPr/>
            </a:pPr>
            <a:r>
              <a:rPr lang="en-US" sz="1600" kern="1200">
                <a:solidFill>
                  <a:srgbClr val="595959"/>
                </a:solidFill>
                <a:latin typeface="Helvetica"/>
                <a:cs typeface="Helvetica"/>
              </a:rPr>
              <a:t>Primary energy source for the colonic epithelium (water and salt absorption)</a:t>
            </a:r>
          </a:p>
          <a:p>
            <a:pPr marL="342900" lvl="2" indent="-205740">
              <a:spcBef>
                <a:spcPts val="0"/>
              </a:spcBef>
              <a:spcAft>
                <a:spcPts val="900"/>
              </a:spcAft>
              <a:buClr>
                <a:srgbClr val="0070C0"/>
              </a:buClr>
              <a:defRPr/>
            </a:pPr>
            <a:r>
              <a:rPr lang="en-US" sz="1600" kern="1200">
                <a:solidFill>
                  <a:srgbClr val="595959"/>
                </a:solidFill>
                <a:latin typeface="Helvetica"/>
                <a:cs typeface="Helvetica"/>
              </a:rPr>
              <a:t>Regulates mucosal immunity</a:t>
            </a:r>
          </a:p>
          <a:p>
            <a:pPr marL="205740" lvl="1" indent="-205740">
              <a:spcBef>
                <a:spcPts val="0"/>
              </a:spcBef>
              <a:spcAft>
                <a:spcPts val="450"/>
              </a:spcAft>
              <a:buNone/>
              <a:defRPr/>
            </a:pPr>
            <a:endParaRPr lang="en-US" sz="1600">
              <a:solidFill>
                <a:srgbClr val="000000"/>
              </a:solidFill>
            </a:endParaRPr>
          </a:p>
        </p:txBody>
      </p:sp>
      <p:sp>
        <p:nvSpPr>
          <p:cNvPr id="4" name="Slide Number Placeholder 3">
            <a:extLst>
              <a:ext uri="{FF2B5EF4-FFF2-40B4-BE49-F238E27FC236}">
                <a16:creationId xmlns:a16="http://schemas.microsoft.com/office/drawing/2014/main" id="{FEFF8AFE-B5F8-3247-857B-D15412315F6B}"/>
              </a:ext>
            </a:extLst>
          </p:cNvPr>
          <p:cNvSpPr>
            <a:spLocks noGrp="1"/>
          </p:cNvSpPr>
          <p:nvPr>
            <p:ph type="sldNum" sz="quarter" idx="12"/>
          </p:nvPr>
        </p:nvSpPr>
        <p:spPr/>
        <p:txBody>
          <a:bodyPr/>
          <a:lstStyle/>
          <a:p>
            <a:pPr algn="r" defTabSz="685800" fontAlgn="auto">
              <a:spcBef>
                <a:spcPts val="0"/>
              </a:spcBef>
              <a:spcAft>
                <a:spcPts val="0"/>
              </a:spcAft>
              <a:defRPr/>
            </a:pPr>
            <a:fld id="{B1ED00ED-3B24-4938-B5EB-B1F752B37370}" type="slidenum">
              <a:rPr lang="en-US" sz="900">
                <a:solidFill>
                  <a:prstClr val="black">
                    <a:tint val="75000"/>
                  </a:prstClr>
                </a:solidFill>
                <a:latin typeface="Calibri"/>
                <a:ea typeface="+mn-ea"/>
                <a:cs typeface="+mn-cs"/>
              </a:rPr>
              <a:pPr algn="r" defTabSz="685800" fontAlgn="auto">
                <a:spcBef>
                  <a:spcPts val="0"/>
                </a:spcBef>
                <a:spcAft>
                  <a:spcPts val="0"/>
                </a:spcAft>
                <a:defRPr/>
              </a:pPr>
              <a:t>171</a:t>
            </a:fld>
            <a:endParaRPr lang="en-US" sz="900">
              <a:solidFill>
                <a:prstClr val="black">
                  <a:tint val="75000"/>
                </a:prstClr>
              </a:solidFill>
              <a:latin typeface="Calibri"/>
              <a:ea typeface="+mn-ea"/>
              <a:cs typeface="+mn-cs"/>
            </a:endParaRPr>
          </a:p>
        </p:txBody>
      </p:sp>
      <p:sp>
        <p:nvSpPr>
          <p:cNvPr id="7" name="TextBox 6">
            <a:extLst>
              <a:ext uri="{FF2B5EF4-FFF2-40B4-BE49-F238E27FC236}">
                <a16:creationId xmlns:a16="http://schemas.microsoft.com/office/drawing/2014/main" id="{DEB0B86A-1B91-6574-75E8-C1755AA1CB89}"/>
              </a:ext>
            </a:extLst>
          </p:cNvPr>
          <p:cNvSpPr txBox="1"/>
          <p:nvPr/>
        </p:nvSpPr>
        <p:spPr>
          <a:xfrm>
            <a:off x="292894" y="4834582"/>
            <a:ext cx="898003" cy="230832"/>
          </a:xfrm>
          <a:prstGeom prst="rect">
            <a:avLst/>
          </a:prstGeom>
          <a:noFill/>
        </p:spPr>
        <p:txBody>
          <a:bodyPr wrap="none" rtlCol="0">
            <a:spAutoFit/>
          </a:bodyPr>
          <a:lstStyle/>
          <a:p>
            <a:r>
              <a:rPr lang="en-US" sz="900"/>
              <a:t>@PBarataMD</a:t>
            </a:r>
          </a:p>
        </p:txBody>
      </p:sp>
      <p:pic>
        <p:nvPicPr>
          <p:cNvPr id="8" name="Picture 2" descr="logo-rond-twitter - Danone Institute">
            <a:extLst>
              <a:ext uri="{FF2B5EF4-FFF2-40B4-BE49-F238E27FC236}">
                <a16:creationId xmlns:a16="http://schemas.microsoft.com/office/drawing/2014/main" id="{FBF70F16-8F0C-D132-8281-93D0F80F76BB}"/>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44595" y="4850795"/>
            <a:ext cx="199465" cy="1994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D9DF2A14-8DAF-1BAE-E5AF-0B48E788D2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6244" y="2381"/>
            <a:ext cx="4746419" cy="1463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715580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4"/>
          <p:cNvSpPr>
            <a:spLocks noGrp="1" noChangeArrowheads="1"/>
          </p:cNvSpPr>
          <p:nvPr>
            <p:ph type="title"/>
          </p:nvPr>
        </p:nvSpPr>
        <p:spPr>
          <a:xfrm>
            <a:off x="-2108978" y="413804"/>
            <a:ext cx="7886700" cy="793169"/>
          </a:xfrm>
          <a:effectLst/>
        </p:spPr>
        <p:txBody>
          <a:bodyPr>
            <a:noAutofit/>
          </a:bodyPr>
          <a:lstStyle/>
          <a:p>
            <a:pPr>
              <a:defRPr/>
            </a:pPr>
            <a:r>
              <a:rPr lang="en-US" sz="2700">
                <a:solidFill>
                  <a:srgbClr val="17B087"/>
                </a:solidFill>
                <a:latin typeface="Helvetica" panose="020B0604020202020204" pitchFamily="34" charset="0"/>
                <a:ea typeface="Gulim" pitchFamily="34" charset="-127"/>
                <a:cs typeface="Helvetica" panose="020B0604020202020204" pitchFamily="34" charset="0"/>
              </a:rPr>
              <a:t>CBM588:</a:t>
            </a:r>
            <a:r>
              <a:rPr lang="en-US" sz="2700">
                <a:solidFill>
                  <a:schemeClr val="accent5"/>
                </a:solidFill>
                <a:latin typeface="Helvetica" panose="020B0604020202020204" pitchFamily="34" charset="0"/>
                <a:ea typeface="Gulim" pitchFamily="34" charset="-127"/>
                <a:cs typeface="Helvetica" panose="020B0604020202020204" pitchFamily="34" charset="0"/>
              </a:rPr>
              <a:t> </a:t>
            </a:r>
            <a:r>
              <a:rPr lang="en-US" sz="2700">
                <a:solidFill>
                  <a:srgbClr val="595959"/>
                </a:solidFill>
                <a:latin typeface="Helvetica" panose="020B0604020202020204" pitchFamily="34" charset="0"/>
                <a:ea typeface="Gulim" pitchFamily="34" charset="-127"/>
                <a:cs typeface="Helvetica" panose="020B0604020202020204" pitchFamily="34" charset="0"/>
              </a:rPr>
              <a:t>MOA</a:t>
            </a:r>
          </a:p>
        </p:txBody>
      </p:sp>
      <p:sp>
        <p:nvSpPr>
          <p:cNvPr id="2" name="TextBox 1">
            <a:extLst>
              <a:ext uri="{FF2B5EF4-FFF2-40B4-BE49-F238E27FC236}">
                <a16:creationId xmlns:a16="http://schemas.microsoft.com/office/drawing/2014/main" id="{069C9EFB-6B7C-234A-0C15-2327F27FE251}"/>
              </a:ext>
            </a:extLst>
          </p:cNvPr>
          <p:cNvSpPr txBox="1"/>
          <p:nvPr/>
        </p:nvSpPr>
        <p:spPr>
          <a:xfrm>
            <a:off x="1424354" y="2745581"/>
            <a:ext cx="184731" cy="300082"/>
          </a:xfrm>
          <a:prstGeom prst="rect">
            <a:avLst/>
          </a:prstGeom>
          <a:noFill/>
        </p:spPr>
        <p:txBody>
          <a:bodyPr wrap="none" rtlCol="0">
            <a:spAutoFit/>
          </a:bodyPr>
          <a:lstStyle/>
          <a:p>
            <a:pPr defTabSz="685800" fontAlgn="auto">
              <a:spcBef>
                <a:spcPts val="0"/>
              </a:spcBef>
              <a:spcAft>
                <a:spcPts val="0"/>
              </a:spcAft>
              <a:defRPr/>
            </a:pPr>
            <a:endParaRPr lang="en-US" sz="1350">
              <a:solidFill>
                <a:prstClr val="black"/>
              </a:solidFill>
              <a:latin typeface="Calibri"/>
              <a:ea typeface="+mn-ea"/>
              <a:cs typeface="+mn-cs"/>
            </a:endParaRPr>
          </a:p>
        </p:txBody>
      </p:sp>
      <p:sp>
        <p:nvSpPr>
          <p:cNvPr id="8" name="TextBox 7">
            <a:extLst>
              <a:ext uri="{FF2B5EF4-FFF2-40B4-BE49-F238E27FC236}">
                <a16:creationId xmlns:a16="http://schemas.microsoft.com/office/drawing/2014/main" id="{06113DDC-4D54-191D-93A2-065EFD6905A7}"/>
              </a:ext>
            </a:extLst>
          </p:cNvPr>
          <p:cNvSpPr txBox="1"/>
          <p:nvPr/>
        </p:nvSpPr>
        <p:spPr>
          <a:xfrm>
            <a:off x="244327" y="1138493"/>
            <a:ext cx="3672031" cy="3139321"/>
          </a:xfrm>
          <a:prstGeom prst="rect">
            <a:avLst/>
          </a:prstGeom>
          <a:noFill/>
        </p:spPr>
        <p:txBody>
          <a:bodyPr wrap="square" rtlCol="0">
            <a:spAutoFit/>
          </a:bodyPr>
          <a:lstStyle/>
          <a:p>
            <a:pPr defTabSz="685800" fontAlgn="auto">
              <a:spcBef>
                <a:spcPts val="0"/>
              </a:spcBef>
              <a:spcAft>
                <a:spcPts val="0"/>
              </a:spcAft>
              <a:defRPr/>
            </a:pPr>
            <a:r>
              <a:rPr lang="en-US" sz="1800">
                <a:solidFill>
                  <a:prstClr val="black"/>
                </a:solidFill>
                <a:latin typeface="Helvetica" panose="020B0604020202020204" pitchFamily="34" charset="0"/>
                <a:ea typeface="+mn-ea"/>
                <a:cs typeface="Helvetica" panose="020B0604020202020204" pitchFamily="34" charset="0"/>
              </a:rPr>
              <a:t>Similar to it’s proposed mechanism against pathogenic bacteria, </a:t>
            </a:r>
            <a:r>
              <a:rPr lang="en-US" sz="1800">
                <a:solidFill>
                  <a:srgbClr val="17B087"/>
                </a:solidFill>
                <a:latin typeface="Helvetica" panose="020B0604020202020204" pitchFamily="34" charset="0"/>
                <a:ea typeface="+mn-ea"/>
                <a:cs typeface="Helvetica" panose="020B0604020202020204" pitchFamily="34" charset="0"/>
              </a:rPr>
              <a:t>CBM588</a:t>
            </a:r>
            <a:r>
              <a:rPr lang="en-US" sz="1800">
                <a:solidFill>
                  <a:prstClr val="black">
                    <a:lumMod val="65000"/>
                    <a:lumOff val="35000"/>
                  </a:prstClr>
                </a:solidFill>
                <a:latin typeface="Helvetica" panose="020B0604020202020204" pitchFamily="34" charset="0"/>
                <a:ea typeface="+mn-ea"/>
                <a:cs typeface="Helvetica" panose="020B0604020202020204" pitchFamily="34" charset="0"/>
              </a:rPr>
              <a:t> </a:t>
            </a:r>
            <a:r>
              <a:rPr lang="en-US" sz="1800">
                <a:solidFill>
                  <a:prstClr val="black"/>
                </a:solidFill>
                <a:latin typeface="Helvetica" panose="020B0604020202020204" pitchFamily="34" charset="0"/>
                <a:ea typeface="+mn-ea"/>
                <a:cs typeface="Helvetica" panose="020B0604020202020204" pitchFamily="34" charset="0"/>
              </a:rPr>
              <a:t>may augment the activity of ICIs in NSCLC and RCC by facilitating by a complex interplay with the gut immune milieu mediated by butyric acid along with direct cellular interactions and indirect effects on the gut microbiota. </a:t>
            </a:r>
          </a:p>
          <a:p>
            <a:pPr defTabSz="685800" fontAlgn="auto">
              <a:spcBef>
                <a:spcPts val="0"/>
              </a:spcBef>
              <a:spcAft>
                <a:spcPts val="0"/>
              </a:spcAft>
              <a:defRPr/>
            </a:pPr>
            <a:endParaRPr lang="en-US" sz="1800">
              <a:solidFill>
                <a:prstClr val="black">
                  <a:lumMod val="65000"/>
                  <a:lumOff val="35000"/>
                </a:prstClr>
              </a:solidFill>
              <a:latin typeface="Helvetica" panose="020B0604020202020204" pitchFamily="34" charset="0"/>
              <a:ea typeface="+mn-ea"/>
              <a:cs typeface="Helvetica" panose="020B0604020202020204" pitchFamily="34" charset="0"/>
            </a:endParaRPr>
          </a:p>
        </p:txBody>
      </p:sp>
      <p:pic>
        <p:nvPicPr>
          <p:cNvPr id="3" name="Picture 2">
            <a:extLst>
              <a:ext uri="{FF2B5EF4-FFF2-40B4-BE49-F238E27FC236}">
                <a16:creationId xmlns:a16="http://schemas.microsoft.com/office/drawing/2014/main" id="{7C921FF0-B38B-6544-098B-881E1FF059A9}"/>
              </a:ext>
            </a:extLst>
          </p:cNvPr>
          <p:cNvPicPr>
            <a:picLocks noChangeAspect="1"/>
          </p:cNvPicPr>
          <p:nvPr/>
        </p:nvPicPr>
        <p:blipFill>
          <a:blip r:embed="rId3"/>
          <a:stretch>
            <a:fillRect/>
          </a:stretch>
        </p:blipFill>
        <p:spPr>
          <a:xfrm>
            <a:off x="4050916" y="72845"/>
            <a:ext cx="4606418" cy="4619524"/>
          </a:xfrm>
          <a:prstGeom prst="rect">
            <a:avLst/>
          </a:prstGeom>
        </p:spPr>
      </p:pic>
      <p:sp>
        <p:nvSpPr>
          <p:cNvPr id="4" name="Rectangle 11">
            <a:extLst>
              <a:ext uri="{FF2B5EF4-FFF2-40B4-BE49-F238E27FC236}">
                <a16:creationId xmlns:a16="http://schemas.microsoft.com/office/drawing/2014/main" id="{C124483A-D653-BDF6-56D8-356D32199694}"/>
              </a:ext>
            </a:extLst>
          </p:cNvPr>
          <p:cNvSpPr>
            <a:spLocks noChangeArrowheads="1"/>
          </p:cNvSpPr>
          <p:nvPr/>
        </p:nvSpPr>
        <p:spPr bwMode="auto">
          <a:xfrm>
            <a:off x="442440" y="4395841"/>
            <a:ext cx="7146925" cy="21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436" tIns="36718" rIns="73436" bIns="36718">
            <a:spAutoFit/>
          </a:bodyPr>
          <a:lstStyle>
            <a:lvl1pPr>
              <a:defRPr sz="1900" baseline="30000">
                <a:solidFill>
                  <a:srgbClr val="000000"/>
                </a:solidFill>
                <a:latin typeface="Arial" panose="020B0604020202020204" pitchFamily="34" charset="0"/>
              </a:defRPr>
            </a:lvl1pPr>
            <a:lvl2pPr marL="742950" indent="-285750">
              <a:defRPr sz="1900" baseline="30000">
                <a:solidFill>
                  <a:srgbClr val="000000"/>
                </a:solidFill>
                <a:latin typeface="Arial" panose="020B0604020202020204" pitchFamily="34" charset="0"/>
              </a:defRPr>
            </a:lvl2pPr>
            <a:lvl3pPr marL="1143000" indent="-228600">
              <a:defRPr sz="1900" baseline="30000">
                <a:solidFill>
                  <a:srgbClr val="000000"/>
                </a:solidFill>
                <a:latin typeface="Arial" panose="020B0604020202020204" pitchFamily="34" charset="0"/>
              </a:defRPr>
            </a:lvl3pPr>
            <a:lvl4pPr marL="1600200" indent="-228600">
              <a:defRPr sz="1900" baseline="30000">
                <a:solidFill>
                  <a:srgbClr val="000000"/>
                </a:solidFill>
                <a:latin typeface="Arial" panose="020B0604020202020204" pitchFamily="34" charset="0"/>
              </a:defRPr>
            </a:lvl4pPr>
            <a:lvl5pPr marL="2057400" indent="-228600">
              <a:defRPr sz="1900" baseline="30000">
                <a:solidFill>
                  <a:srgbClr val="000000"/>
                </a:solidFill>
                <a:latin typeface="Arial" panose="020B0604020202020204" pitchFamily="34" charset="0"/>
              </a:defRPr>
            </a:lvl5pPr>
            <a:lvl6pPr marL="2514600" indent="-228600" eaLnBrk="0" fontAlgn="base" hangingPunct="0">
              <a:spcBef>
                <a:spcPct val="0"/>
              </a:spcBef>
              <a:spcAft>
                <a:spcPct val="0"/>
              </a:spcAft>
              <a:defRPr sz="1900" baseline="30000">
                <a:solidFill>
                  <a:srgbClr val="000000"/>
                </a:solidFill>
                <a:latin typeface="Arial" panose="020B0604020202020204" pitchFamily="34" charset="0"/>
              </a:defRPr>
            </a:lvl6pPr>
            <a:lvl7pPr marL="2971800" indent="-228600" eaLnBrk="0" fontAlgn="base" hangingPunct="0">
              <a:spcBef>
                <a:spcPct val="0"/>
              </a:spcBef>
              <a:spcAft>
                <a:spcPct val="0"/>
              </a:spcAft>
              <a:defRPr sz="1900" baseline="30000">
                <a:solidFill>
                  <a:srgbClr val="000000"/>
                </a:solidFill>
                <a:latin typeface="Arial" panose="020B0604020202020204" pitchFamily="34" charset="0"/>
              </a:defRPr>
            </a:lvl7pPr>
            <a:lvl8pPr marL="3429000" indent="-228600" eaLnBrk="0" fontAlgn="base" hangingPunct="0">
              <a:spcBef>
                <a:spcPct val="0"/>
              </a:spcBef>
              <a:spcAft>
                <a:spcPct val="0"/>
              </a:spcAft>
              <a:defRPr sz="1900" baseline="30000">
                <a:solidFill>
                  <a:srgbClr val="000000"/>
                </a:solidFill>
                <a:latin typeface="Arial" panose="020B0604020202020204" pitchFamily="34" charset="0"/>
              </a:defRPr>
            </a:lvl8pPr>
            <a:lvl9pPr marL="3886200" indent="-228600" eaLnBrk="0" fontAlgn="base" hangingPunct="0">
              <a:spcBef>
                <a:spcPct val="0"/>
              </a:spcBef>
              <a:spcAft>
                <a:spcPct val="0"/>
              </a:spcAft>
              <a:defRPr sz="1900" baseline="30000">
                <a:solidFill>
                  <a:srgbClr val="000000"/>
                </a:solidFill>
                <a:latin typeface="Arial" panose="020B0604020202020204" pitchFamily="34" charset="0"/>
              </a:defRPr>
            </a:lvl9pPr>
          </a:lstStyle>
          <a:p>
            <a:pPr defTabSz="685800" fontAlgn="auto">
              <a:spcBef>
                <a:spcPts val="0"/>
              </a:spcBef>
              <a:spcAft>
                <a:spcPts val="0"/>
              </a:spcAft>
              <a:buClr>
                <a:prstClr val="white"/>
              </a:buClr>
              <a:defRPr/>
            </a:pPr>
            <a:r>
              <a:rPr lang="en-US" altLang="en-US" sz="900" baseline="0" err="1">
                <a:ea typeface="+mn-ea"/>
                <a:cs typeface="Arial" panose="020B0604020202020204" pitchFamily="34" charset="0"/>
              </a:rPr>
              <a:t>Hagihara</a:t>
            </a:r>
            <a:r>
              <a:rPr lang="en-US" altLang="en-US" sz="900" baseline="0">
                <a:ea typeface="+mn-ea"/>
                <a:cs typeface="Arial" panose="020B0604020202020204" pitchFamily="34" charset="0"/>
              </a:rPr>
              <a:t> </a:t>
            </a:r>
            <a:r>
              <a:rPr lang="en-US" altLang="en-US" sz="900" i="1" baseline="0">
                <a:ea typeface="+mn-ea"/>
                <a:cs typeface="Arial" panose="020B0604020202020204" pitchFamily="34" charset="0"/>
              </a:rPr>
              <a:t>et al. </a:t>
            </a:r>
            <a:r>
              <a:rPr lang="en-US" altLang="en-US" sz="900" baseline="0" err="1">
                <a:ea typeface="+mn-ea"/>
                <a:cs typeface="Arial" panose="020B0604020202020204" pitchFamily="34" charset="0"/>
              </a:rPr>
              <a:t>iScience</a:t>
            </a:r>
            <a:r>
              <a:rPr lang="en-US" altLang="en-US" sz="900" baseline="0">
                <a:ea typeface="+mn-ea"/>
                <a:cs typeface="Arial" panose="020B0604020202020204" pitchFamily="34" charset="0"/>
              </a:rPr>
              <a:t> 2020</a:t>
            </a:r>
          </a:p>
        </p:txBody>
      </p:sp>
      <p:sp>
        <p:nvSpPr>
          <p:cNvPr id="5" name="Slide Number Placeholder 3">
            <a:extLst>
              <a:ext uri="{FF2B5EF4-FFF2-40B4-BE49-F238E27FC236}">
                <a16:creationId xmlns:a16="http://schemas.microsoft.com/office/drawing/2014/main" id="{40773362-07F5-07F5-C166-BCC4CE97A6F9}"/>
              </a:ext>
            </a:extLst>
          </p:cNvPr>
          <p:cNvSpPr>
            <a:spLocks noGrp="1"/>
          </p:cNvSpPr>
          <p:nvPr>
            <p:ph type="sldNum" sz="quarter" idx="12"/>
          </p:nvPr>
        </p:nvSpPr>
        <p:spPr>
          <a:xfrm>
            <a:off x="6457950" y="4769644"/>
            <a:ext cx="2057400" cy="273844"/>
          </a:xfrm>
        </p:spPr>
        <p:txBody>
          <a:bodyPr/>
          <a:lstStyle/>
          <a:p>
            <a:pPr algn="r" defTabSz="685800" fontAlgn="auto">
              <a:spcBef>
                <a:spcPts val="0"/>
              </a:spcBef>
              <a:spcAft>
                <a:spcPts val="0"/>
              </a:spcAft>
              <a:defRPr/>
            </a:pPr>
            <a:fld id="{B1ED00ED-3B24-4938-B5EB-B1F752B37370}" type="slidenum">
              <a:rPr lang="en-US" sz="900">
                <a:solidFill>
                  <a:prstClr val="black">
                    <a:tint val="75000"/>
                  </a:prstClr>
                </a:solidFill>
                <a:latin typeface="Calibri"/>
                <a:ea typeface="+mn-ea"/>
                <a:cs typeface="+mn-cs"/>
              </a:rPr>
              <a:pPr algn="r" defTabSz="685800" fontAlgn="auto">
                <a:spcBef>
                  <a:spcPts val="0"/>
                </a:spcBef>
                <a:spcAft>
                  <a:spcPts val="0"/>
                </a:spcAft>
                <a:defRPr/>
              </a:pPr>
              <a:t>172</a:t>
            </a:fld>
            <a:endParaRPr lang="en-US" sz="900">
              <a:solidFill>
                <a:prstClr val="black">
                  <a:tint val="75000"/>
                </a:prstClr>
              </a:solidFill>
              <a:latin typeface="Calibri"/>
              <a:ea typeface="+mn-ea"/>
              <a:cs typeface="+mn-cs"/>
            </a:endParaRPr>
          </a:p>
        </p:txBody>
      </p:sp>
      <p:sp>
        <p:nvSpPr>
          <p:cNvPr id="9" name="TextBox 8">
            <a:extLst>
              <a:ext uri="{FF2B5EF4-FFF2-40B4-BE49-F238E27FC236}">
                <a16:creationId xmlns:a16="http://schemas.microsoft.com/office/drawing/2014/main" id="{BF65C47D-4F3A-FDB9-072C-8847FB802164}"/>
              </a:ext>
            </a:extLst>
          </p:cNvPr>
          <p:cNvSpPr txBox="1"/>
          <p:nvPr/>
        </p:nvSpPr>
        <p:spPr>
          <a:xfrm>
            <a:off x="292894" y="4834582"/>
            <a:ext cx="898003" cy="230832"/>
          </a:xfrm>
          <a:prstGeom prst="rect">
            <a:avLst/>
          </a:prstGeom>
          <a:noFill/>
        </p:spPr>
        <p:txBody>
          <a:bodyPr wrap="none" rtlCol="0">
            <a:spAutoFit/>
          </a:bodyPr>
          <a:lstStyle/>
          <a:p>
            <a:r>
              <a:rPr lang="en-US" sz="900"/>
              <a:t>@PBarataMD</a:t>
            </a:r>
          </a:p>
        </p:txBody>
      </p:sp>
      <p:pic>
        <p:nvPicPr>
          <p:cNvPr id="10" name="Picture 2" descr="logo-rond-twitter - Danone Institute">
            <a:extLst>
              <a:ext uri="{FF2B5EF4-FFF2-40B4-BE49-F238E27FC236}">
                <a16:creationId xmlns:a16="http://schemas.microsoft.com/office/drawing/2014/main" id="{DBFD3470-84C7-7225-7C8F-EB74B7398A14}"/>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44595" y="4850795"/>
            <a:ext cx="199465" cy="199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00020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H_SCC_CWRU SOM_ 4C.eps">
            <a:extLst>
              <a:ext uri="{FF2B5EF4-FFF2-40B4-BE49-F238E27FC236}">
                <a16:creationId xmlns:a16="http://schemas.microsoft.com/office/drawing/2014/main" id="{4195522E-A840-AE2A-53E3-E333E4F71F0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17146" y="4750007"/>
            <a:ext cx="2433960" cy="3218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9C361B1-76C7-CB15-D2E8-DBE722FB9D57}"/>
              </a:ext>
            </a:extLst>
          </p:cNvPr>
          <p:cNvSpPr txBox="1"/>
          <p:nvPr/>
        </p:nvSpPr>
        <p:spPr>
          <a:xfrm>
            <a:off x="292894" y="4760725"/>
            <a:ext cx="898003" cy="230832"/>
          </a:xfrm>
          <a:prstGeom prst="rect">
            <a:avLst/>
          </a:prstGeom>
          <a:noFill/>
        </p:spPr>
        <p:txBody>
          <a:bodyPr wrap="none" rtlCol="0">
            <a:spAutoFit/>
          </a:bodyPr>
          <a:lstStyle/>
          <a:p>
            <a:r>
              <a:rPr lang="en-US" sz="900"/>
              <a:t>@PBarataMD</a:t>
            </a:r>
          </a:p>
        </p:txBody>
      </p:sp>
      <p:pic>
        <p:nvPicPr>
          <p:cNvPr id="6" name="Picture 2" descr="logo-rond-twitter - Danone Institute">
            <a:extLst>
              <a:ext uri="{FF2B5EF4-FFF2-40B4-BE49-F238E27FC236}">
                <a16:creationId xmlns:a16="http://schemas.microsoft.com/office/drawing/2014/main" id="{E5DA1A17-59D5-C66E-A91E-E9360469CB0C}"/>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44595" y="4776938"/>
            <a:ext cx="199465" cy="19946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D0CA5E3-1B78-8CA0-350F-A847A28CA3BB}"/>
              </a:ext>
            </a:extLst>
          </p:cNvPr>
          <p:cNvSpPr txBox="1"/>
          <p:nvPr/>
        </p:nvSpPr>
        <p:spPr>
          <a:xfrm>
            <a:off x="1" y="169391"/>
            <a:ext cx="9135539" cy="392415"/>
          </a:xfrm>
          <a:prstGeom prst="rect">
            <a:avLst/>
          </a:prstGeom>
          <a:noFill/>
        </p:spPr>
        <p:txBody>
          <a:bodyPr wrap="square">
            <a:spAutoFit/>
          </a:bodyPr>
          <a:lstStyle/>
          <a:p>
            <a:pPr algn="ctr"/>
            <a:r>
              <a:rPr lang="en-US" sz="1950">
                <a:solidFill>
                  <a:srgbClr val="00B050"/>
                </a:solidFill>
              </a:rPr>
              <a:t>CBM588 </a:t>
            </a:r>
            <a:r>
              <a:rPr lang="en-US" sz="1950"/>
              <a:t>can augment the activity of CPIs in non-small cell lung cancer (NSCLC) </a:t>
            </a:r>
          </a:p>
        </p:txBody>
      </p:sp>
      <p:pic>
        <p:nvPicPr>
          <p:cNvPr id="13" name="Picture 12">
            <a:extLst>
              <a:ext uri="{FF2B5EF4-FFF2-40B4-BE49-F238E27FC236}">
                <a16:creationId xmlns:a16="http://schemas.microsoft.com/office/drawing/2014/main" id="{FA930609-AB16-EECA-17D7-55370AFFDF33}"/>
              </a:ext>
            </a:extLst>
          </p:cNvPr>
          <p:cNvPicPr>
            <a:picLocks noChangeAspect="1"/>
          </p:cNvPicPr>
          <p:nvPr/>
        </p:nvPicPr>
        <p:blipFill>
          <a:blip r:embed="rId4"/>
          <a:stretch>
            <a:fillRect/>
          </a:stretch>
        </p:blipFill>
        <p:spPr>
          <a:xfrm>
            <a:off x="679537" y="1587631"/>
            <a:ext cx="3136915" cy="2635880"/>
          </a:xfrm>
          <a:prstGeom prst="rect">
            <a:avLst/>
          </a:prstGeom>
        </p:spPr>
      </p:pic>
      <p:pic>
        <p:nvPicPr>
          <p:cNvPr id="14" name="Picture 13">
            <a:extLst>
              <a:ext uri="{FF2B5EF4-FFF2-40B4-BE49-F238E27FC236}">
                <a16:creationId xmlns:a16="http://schemas.microsoft.com/office/drawing/2014/main" id="{CFE2C435-721E-A209-CD71-218CCE37AEB3}"/>
              </a:ext>
            </a:extLst>
          </p:cNvPr>
          <p:cNvPicPr>
            <a:picLocks noChangeAspect="1"/>
          </p:cNvPicPr>
          <p:nvPr/>
        </p:nvPicPr>
        <p:blipFill>
          <a:blip r:embed="rId5"/>
          <a:stretch>
            <a:fillRect/>
          </a:stretch>
        </p:blipFill>
        <p:spPr>
          <a:xfrm>
            <a:off x="5072545" y="1849325"/>
            <a:ext cx="3391918" cy="2726983"/>
          </a:xfrm>
          <a:prstGeom prst="rect">
            <a:avLst/>
          </a:prstGeom>
        </p:spPr>
      </p:pic>
      <p:sp>
        <p:nvSpPr>
          <p:cNvPr id="15" name="TextBox 14">
            <a:extLst>
              <a:ext uri="{FF2B5EF4-FFF2-40B4-BE49-F238E27FC236}">
                <a16:creationId xmlns:a16="http://schemas.microsoft.com/office/drawing/2014/main" id="{40B63DCA-18D0-7EB1-6C6C-73EDD6246478}"/>
              </a:ext>
            </a:extLst>
          </p:cNvPr>
          <p:cNvSpPr txBox="1"/>
          <p:nvPr/>
        </p:nvSpPr>
        <p:spPr>
          <a:xfrm>
            <a:off x="144595" y="751553"/>
            <a:ext cx="4851008" cy="646331"/>
          </a:xfrm>
          <a:prstGeom prst="rect">
            <a:avLst/>
          </a:prstGeom>
          <a:noFill/>
        </p:spPr>
        <p:txBody>
          <a:bodyPr wrap="none" rtlCol="0">
            <a:spAutoFit/>
          </a:bodyPr>
          <a:lstStyle/>
          <a:p>
            <a:r>
              <a:rPr lang="en-US" sz="1800"/>
              <a:t>N = 118 NSCLC treated with IO</a:t>
            </a:r>
          </a:p>
          <a:p>
            <a:r>
              <a:rPr lang="en-US" sz="1800"/>
              <a:t>Probiotic CBM588 ≤ 6 </a:t>
            </a:r>
            <a:r>
              <a:rPr lang="en-US" sz="1800" err="1"/>
              <a:t>mo</a:t>
            </a:r>
            <a:r>
              <a:rPr lang="en-US" sz="1800"/>
              <a:t> IO until stopping IO</a:t>
            </a:r>
          </a:p>
        </p:txBody>
      </p:sp>
      <p:grpSp>
        <p:nvGrpSpPr>
          <p:cNvPr id="18" name="Group 17">
            <a:extLst>
              <a:ext uri="{FF2B5EF4-FFF2-40B4-BE49-F238E27FC236}">
                <a16:creationId xmlns:a16="http://schemas.microsoft.com/office/drawing/2014/main" id="{2768DE90-9671-1082-07E7-EEE8F952D37C}"/>
              </a:ext>
            </a:extLst>
          </p:cNvPr>
          <p:cNvGrpSpPr/>
          <p:nvPr/>
        </p:nvGrpSpPr>
        <p:grpSpPr>
          <a:xfrm>
            <a:off x="5080005" y="637138"/>
            <a:ext cx="3692662" cy="1275588"/>
            <a:chOff x="4029099" y="887711"/>
            <a:chExt cx="4923549" cy="1700784"/>
          </a:xfrm>
        </p:grpSpPr>
        <p:pic>
          <p:nvPicPr>
            <p:cNvPr id="17" name="Picture 16">
              <a:extLst>
                <a:ext uri="{FF2B5EF4-FFF2-40B4-BE49-F238E27FC236}">
                  <a16:creationId xmlns:a16="http://schemas.microsoft.com/office/drawing/2014/main" id="{0591A803-30E9-3C5A-C49F-D6BEA34E5DC7}"/>
                </a:ext>
              </a:extLst>
            </p:cNvPr>
            <p:cNvPicPr>
              <a:picLocks noChangeAspect="1"/>
            </p:cNvPicPr>
            <p:nvPr/>
          </p:nvPicPr>
          <p:blipFill rotWithShape="1">
            <a:blip r:embed="rId6"/>
            <a:srcRect l="52066" r="17070"/>
            <a:stretch/>
          </p:blipFill>
          <p:spPr>
            <a:xfrm>
              <a:off x="6558262" y="887711"/>
              <a:ext cx="2394386" cy="1700784"/>
            </a:xfrm>
            <a:prstGeom prst="rect">
              <a:avLst/>
            </a:prstGeom>
            <a:ln>
              <a:solidFill>
                <a:schemeClr val="tx1"/>
              </a:solidFill>
            </a:ln>
          </p:spPr>
        </p:pic>
        <p:pic>
          <p:nvPicPr>
            <p:cNvPr id="16" name="Picture 15">
              <a:extLst>
                <a:ext uri="{FF2B5EF4-FFF2-40B4-BE49-F238E27FC236}">
                  <a16:creationId xmlns:a16="http://schemas.microsoft.com/office/drawing/2014/main" id="{67891F30-A5FB-FD68-CB5D-51F4CA6BB983}"/>
                </a:ext>
              </a:extLst>
            </p:cNvPr>
            <p:cNvPicPr>
              <a:picLocks noChangeAspect="1"/>
            </p:cNvPicPr>
            <p:nvPr/>
          </p:nvPicPr>
          <p:blipFill rotWithShape="1">
            <a:blip r:embed="rId6"/>
            <a:srcRect r="67576"/>
            <a:stretch/>
          </p:blipFill>
          <p:spPr>
            <a:xfrm>
              <a:off x="4029099" y="887711"/>
              <a:ext cx="2515392" cy="1700784"/>
            </a:xfrm>
            <a:prstGeom prst="rect">
              <a:avLst/>
            </a:prstGeom>
            <a:ln>
              <a:solidFill>
                <a:schemeClr val="tx1"/>
              </a:solidFill>
            </a:ln>
          </p:spPr>
        </p:pic>
      </p:grpSp>
      <p:sp>
        <p:nvSpPr>
          <p:cNvPr id="19" name="Rectangle 18">
            <a:extLst>
              <a:ext uri="{FF2B5EF4-FFF2-40B4-BE49-F238E27FC236}">
                <a16:creationId xmlns:a16="http://schemas.microsoft.com/office/drawing/2014/main" id="{A26E45AF-1925-555B-6A8F-70061422B32A}"/>
              </a:ext>
            </a:extLst>
          </p:cNvPr>
          <p:cNvSpPr/>
          <p:nvPr/>
        </p:nvSpPr>
        <p:spPr>
          <a:xfrm>
            <a:off x="5098801" y="1922523"/>
            <a:ext cx="436585" cy="1764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0" name="Straight Connector 19">
            <a:extLst>
              <a:ext uri="{FF2B5EF4-FFF2-40B4-BE49-F238E27FC236}">
                <a16:creationId xmlns:a16="http://schemas.microsoft.com/office/drawing/2014/main" id="{121868E2-8CFD-FC14-04E8-972574909524}"/>
              </a:ext>
            </a:extLst>
          </p:cNvPr>
          <p:cNvCxnSpPr>
            <a:cxnSpLocks/>
          </p:cNvCxnSpPr>
          <p:nvPr/>
        </p:nvCxnSpPr>
        <p:spPr>
          <a:xfrm>
            <a:off x="5072545" y="1795985"/>
            <a:ext cx="370012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1873FB8-F332-414F-DEC4-72CBF35E7D18}"/>
              </a:ext>
            </a:extLst>
          </p:cNvPr>
          <p:cNvSpPr txBox="1"/>
          <p:nvPr/>
        </p:nvSpPr>
        <p:spPr>
          <a:xfrm>
            <a:off x="7093705" y="593977"/>
            <a:ext cx="486030" cy="230832"/>
          </a:xfrm>
          <a:prstGeom prst="rect">
            <a:avLst/>
          </a:prstGeom>
          <a:noFill/>
        </p:spPr>
        <p:txBody>
          <a:bodyPr wrap="none" rtlCol="0">
            <a:spAutoFit/>
          </a:bodyPr>
          <a:lstStyle/>
          <a:p>
            <a:r>
              <a:rPr lang="en-US" sz="900"/>
              <a:t>Resp.</a:t>
            </a:r>
          </a:p>
        </p:txBody>
      </p:sp>
      <p:sp>
        <p:nvSpPr>
          <p:cNvPr id="23" name="TextBox 22">
            <a:extLst>
              <a:ext uri="{FF2B5EF4-FFF2-40B4-BE49-F238E27FC236}">
                <a16:creationId xmlns:a16="http://schemas.microsoft.com/office/drawing/2014/main" id="{D100CC91-EC5B-8820-A8E8-C683DE1B5A6B}"/>
              </a:ext>
            </a:extLst>
          </p:cNvPr>
          <p:cNvSpPr txBox="1"/>
          <p:nvPr/>
        </p:nvSpPr>
        <p:spPr>
          <a:xfrm>
            <a:off x="8165380" y="593977"/>
            <a:ext cx="736099" cy="230832"/>
          </a:xfrm>
          <a:prstGeom prst="rect">
            <a:avLst/>
          </a:prstGeom>
          <a:noFill/>
        </p:spPr>
        <p:txBody>
          <a:bodyPr wrap="none" rtlCol="0">
            <a:spAutoFit/>
          </a:bodyPr>
          <a:lstStyle/>
          <a:p>
            <a:r>
              <a:rPr lang="en-US" sz="900"/>
              <a:t>Non-Resp.</a:t>
            </a:r>
          </a:p>
        </p:txBody>
      </p:sp>
    </p:spTree>
    <p:extLst>
      <p:ext uri="{BB962C8B-B14F-4D97-AF65-F5344CB8AC3E}">
        <p14:creationId xmlns:p14="http://schemas.microsoft.com/office/powerpoint/2010/main" val="425187033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3">
            <a:extLst>
              <a:ext uri="{FF2B5EF4-FFF2-40B4-BE49-F238E27FC236}">
                <a16:creationId xmlns:a16="http://schemas.microsoft.com/office/drawing/2014/main" id="{431DB01B-67D3-4CC4-A14B-8A8CCE1C96F1}"/>
              </a:ext>
            </a:extLst>
          </p:cNvPr>
          <p:cNvSpPr>
            <a:spLocks noGrp="1" noChangeArrowheads="1"/>
          </p:cNvSpPr>
          <p:nvPr>
            <p:ph type="title"/>
          </p:nvPr>
        </p:nvSpPr>
        <p:spPr bwMode="auto">
          <a:xfrm>
            <a:off x="434975" y="191294"/>
            <a:ext cx="8229600" cy="71006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3432" tIns="34290" rIns="73432" bIns="34290" numCol="1" rtlCol="0" anchor="ctr" anchorCtr="0" compatLnSpc="1">
            <a:prstTxWarp prst="textNoShape">
              <a:avLst/>
            </a:prstTxWarp>
            <a:noAutofit/>
          </a:bodyPr>
          <a:lstStyle/>
          <a:p>
            <a:pPr eaLnBrk="1" hangingPunct="1"/>
            <a:r>
              <a:rPr lang="en-US" altLang="en-US" sz="2200">
                <a:solidFill>
                  <a:schemeClr val="tx1"/>
                </a:solidFill>
                <a:latin typeface="Helvetica" panose="020B0604020202020204" pitchFamily="34" charset="0"/>
                <a:cs typeface="Helvetica" panose="020B0604020202020204" pitchFamily="34" charset="0"/>
              </a:rPr>
              <a:t>Clinical Data </a:t>
            </a:r>
            <a:br>
              <a:rPr lang="en-US" altLang="en-US" sz="2200">
                <a:solidFill>
                  <a:schemeClr val="tx1"/>
                </a:solidFill>
                <a:latin typeface="Helvetica" panose="020B0604020202020204" pitchFamily="34" charset="0"/>
                <a:cs typeface="Helvetica" panose="020B0604020202020204" pitchFamily="34" charset="0"/>
              </a:rPr>
            </a:br>
            <a:r>
              <a:rPr lang="en-US" altLang="en-US" sz="2200">
                <a:solidFill>
                  <a:schemeClr val="tx1"/>
                </a:solidFill>
                <a:latin typeface="Helvetica" panose="020B0604020202020204" pitchFamily="34" charset="0"/>
                <a:cs typeface="Helvetica" panose="020B0604020202020204" pitchFamily="34" charset="0"/>
              </a:rPr>
              <a:t>Phase 1B Study: Nivolumab/Ipilimumab ± </a:t>
            </a:r>
            <a:r>
              <a:rPr lang="en-US" altLang="en-US" sz="2200">
                <a:solidFill>
                  <a:srgbClr val="17B087"/>
                </a:solidFill>
                <a:latin typeface="Helvetica" panose="020B0604020202020204" pitchFamily="34" charset="0"/>
                <a:cs typeface="Helvetica" panose="020B0604020202020204" pitchFamily="34" charset="0"/>
              </a:rPr>
              <a:t>CBM588 </a:t>
            </a:r>
            <a:r>
              <a:rPr lang="en-US" altLang="en-US" sz="2200">
                <a:solidFill>
                  <a:schemeClr val="tx1"/>
                </a:solidFill>
                <a:latin typeface="Helvetica" panose="020B0604020202020204" pitchFamily="34" charset="0"/>
                <a:cs typeface="Helvetica" panose="020B0604020202020204" pitchFamily="34" charset="0"/>
              </a:rPr>
              <a:t>in RCC</a:t>
            </a:r>
          </a:p>
        </p:txBody>
      </p:sp>
      <p:pic>
        <p:nvPicPr>
          <p:cNvPr id="2" name="Picture 1">
            <a:extLst>
              <a:ext uri="{FF2B5EF4-FFF2-40B4-BE49-F238E27FC236}">
                <a16:creationId xmlns:a16="http://schemas.microsoft.com/office/drawing/2014/main" id="{D2D92EA0-5B32-492D-9184-10D30E4898D7}"/>
              </a:ext>
            </a:extLst>
          </p:cNvPr>
          <p:cNvPicPr>
            <a:picLocks noChangeAspect="1"/>
          </p:cNvPicPr>
          <p:nvPr/>
        </p:nvPicPr>
        <p:blipFill>
          <a:blip r:embed="rId3"/>
          <a:stretch>
            <a:fillRect/>
          </a:stretch>
        </p:blipFill>
        <p:spPr>
          <a:xfrm>
            <a:off x="650876" y="1029495"/>
            <a:ext cx="7661275" cy="3463925"/>
          </a:xfrm>
          <a:prstGeom prst="rect">
            <a:avLst/>
          </a:prstGeom>
          <a:effectLst>
            <a:outerShdw blurRad="50800" dist="38100" dir="8100000" algn="tr" rotWithShape="0">
              <a:prstClr val="black">
                <a:alpha val="40000"/>
              </a:prstClr>
            </a:outerShdw>
          </a:effectLst>
        </p:spPr>
      </p:pic>
      <p:sp>
        <p:nvSpPr>
          <p:cNvPr id="3" name="Slide Number Placeholder 3">
            <a:extLst>
              <a:ext uri="{FF2B5EF4-FFF2-40B4-BE49-F238E27FC236}">
                <a16:creationId xmlns:a16="http://schemas.microsoft.com/office/drawing/2014/main" id="{4A39BE6E-05E8-B568-0ECF-BFD97A753179}"/>
              </a:ext>
            </a:extLst>
          </p:cNvPr>
          <p:cNvSpPr>
            <a:spLocks noGrp="1"/>
          </p:cNvSpPr>
          <p:nvPr>
            <p:ph type="sldNum" sz="quarter" idx="12"/>
          </p:nvPr>
        </p:nvSpPr>
        <p:spPr>
          <a:xfrm>
            <a:off x="6457950" y="4769644"/>
            <a:ext cx="2057400" cy="273844"/>
          </a:xfrm>
        </p:spPr>
        <p:txBody>
          <a:bodyPr/>
          <a:lstStyle/>
          <a:p>
            <a:pPr algn="r" defTabSz="685800" fontAlgn="auto">
              <a:spcBef>
                <a:spcPts val="0"/>
              </a:spcBef>
              <a:spcAft>
                <a:spcPts val="0"/>
              </a:spcAft>
              <a:defRPr/>
            </a:pPr>
            <a:fld id="{B1ED00ED-3B24-4938-B5EB-B1F752B37370}" type="slidenum">
              <a:rPr lang="en-US" sz="900">
                <a:solidFill>
                  <a:prstClr val="black">
                    <a:tint val="75000"/>
                  </a:prstClr>
                </a:solidFill>
                <a:latin typeface="Calibri"/>
                <a:ea typeface="+mn-ea"/>
                <a:cs typeface="+mn-cs"/>
              </a:rPr>
              <a:pPr algn="r" defTabSz="685800" fontAlgn="auto">
                <a:spcBef>
                  <a:spcPts val="0"/>
                </a:spcBef>
                <a:spcAft>
                  <a:spcPts val="0"/>
                </a:spcAft>
                <a:defRPr/>
              </a:pPr>
              <a:t>174</a:t>
            </a:fld>
            <a:endParaRPr lang="en-US" sz="900">
              <a:solidFill>
                <a:prstClr val="black">
                  <a:tint val="75000"/>
                </a:prstClr>
              </a:solidFill>
              <a:latin typeface="Calibri"/>
              <a:ea typeface="+mn-ea"/>
              <a:cs typeface="+mn-cs"/>
            </a:endParaRPr>
          </a:p>
        </p:txBody>
      </p:sp>
      <p:sp>
        <p:nvSpPr>
          <p:cNvPr id="6" name="TextBox 5">
            <a:extLst>
              <a:ext uri="{FF2B5EF4-FFF2-40B4-BE49-F238E27FC236}">
                <a16:creationId xmlns:a16="http://schemas.microsoft.com/office/drawing/2014/main" id="{8228D852-3A7B-2388-6915-9E685726FFE6}"/>
              </a:ext>
            </a:extLst>
          </p:cNvPr>
          <p:cNvSpPr txBox="1"/>
          <p:nvPr/>
        </p:nvSpPr>
        <p:spPr>
          <a:xfrm>
            <a:off x="292894" y="4834582"/>
            <a:ext cx="898003" cy="230832"/>
          </a:xfrm>
          <a:prstGeom prst="rect">
            <a:avLst/>
          </a:prstGeom>
          <a:noFill/>
        </p:spPr>
        <p:txBody>
          <a:bodyPr wrap="none" rtlCol="0">
            <a:spAutoFit/>
          </a:bodyPr>
          <a:lstStyle/>
          <a:p>
            <a:r>
              <a:rPr lang="en-US" sz="900"/>
              <a:t>@PBarataMD</a:t>
            </a:r>
          </a:p>
        </p:txBody>
      </p:sp>
      <p:pic>
        <p:nvPicPr>
          <p:cNvPr id="7" name="Picture 2" descr="logo-rond-twitter - Danone Institute">
            <a:extLst>
              <a:ext uri="{FF2B5EF4-FFF2-40B4-BE49-F238E27FC236}">
                <a16:creationId xmlns:a16="http://schemas.microsoft.com/office/drawing/2014/main" id="{9716535D-7DFE-C156-B8BE-760BE5FE18F7}"/>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44595" y="4850795"/>
            <a:ext cx="199465" cy="199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48761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1B38C5-8E4E-844B-93D2-9FA3EDC5E2C0}"/>
              </a:ext>
            </a:extLst>
          </p:cNvPr>
          <p:cNvSpPr>
            <a:spLocks noGrp="1"/>
          </p:cNvSpPr>
          <p:nvPr>
            <p:ph type="title"/>
          </p:nvPr>
        </p:nvSpPr>
        <p:spPr>
          <a:xfrm>
            <a:off x="229167" y="164620"/>
            <a:ext cx="6685984" cy="906090"/>
          </a:xfrm>
        </p:spPr>
        <p:txBody>
          <a:bodyPr/>
          <a:lstStyle/>
          <a:p>
            <a:r>
              <a:rPr lang="en-US" altLang="en-US" sz="2700">
                <a:solidFill>
                  <a:schemeClr val="accent2">
                    <a:lumMod val="75000"/>
                  </a:schemeClr>
                </a:solidFill>
              </a:rPr>
              <a:t>Phase 1B Study Design (COH IRB 18,523, PI: </a:t>
            </a:r>
            <a:r>
              <a:rPr lang="en-US" altLang="en-US" sz="2700" err="1">
                <a:solidFill>
                  <a:schemeClr val="accent2">
                    <a:lumMod val="75000"/>
                  </a:schemeClr>
                </a:solidFill>
              </a:rPr>
              <a:t>Sumanta</a:t>
            </a:r>
            <a:r>
              <a:rPr lang="en-US" altLang="en-US" sz="2700">
                <a:solidFill>
                  <a:schemeClr val="accent2">
                    <a:lumMod val="75000"/>
                  </a:schemeClr>
                </a:solidFill>
              </a:rPr>
              <a:t> Pal, MD)</a:t>
            </a:r>
            <a:endParaRPr lang="en-US">
              <a:solidFill>
                <a:schemeClr val="accent2">
                  <a:lumMod val="75000"/>
                </a:schemeClr>
              </a:solidFill>
            </a:endParaRPr>
          </a:p>
        </p:txBody>
      </p:sp>
      <p:sp>
        <p:nvSpPr>
          <p:cNvPr id="4" name="Rectangle 3">
            <a:extLst>
              <a:ext uri="{FF2B5EF4-FFF2-40B4-BE49-F238E27FC236}">
                <a16:creationId xmlns:a16="http://schemas.microsoft.com/office/drawing/2014/main" id="{151A3FE2-8416-491B-989C-54339E93CBD3}"/>
              </a:ext>
            </a:extLst>
          </p:cNvPr>
          <p:cNvSpPr/>
          <p:nvPr/>
        </p:nvSpPr>
        <p:spPr>
          <a:xfrm>
            <a:off x="530948" y="1299873"/>
            <a:ext cx="2972068" cy="1746467"/>
          </a:xfrm>
          <a:prstGeom prst="rect">
            <a:avLst/>
          </a:prstGeom>
        </p:spPr>
        <p:style>
          <a:lnRef idx="2">
            <a:schemeClr val="dk1">
              <a:shade val="50000"/>
            </a:schemeClr>
          </a:lnRef>
          <a:fillRef idx="1">
            <a:schemeClr val="dk1"/>
          </a:fillRef>
          <a:effectRef idx="0">
            <a:schemeClr val="dk1"/>
          </a:effectRef>
          <a:fontRef idx="minor">
            <a:schemeClr val="lt1"/>
          </a:fontRef>
        </p:style>
        <p:txBody>
          <a:bodyPr tIns="68571" bIns="68571" rtlCol="0" anchor="ctr"/>
          <a:lstStyle/>
          <a:p>
            <a:pPr marL="260695" indent="-171416" defTabSz="685561" fontAlgn="auto">
              <a:spcBef>
                <a:spcPts val="0"/>
              </a:spcBef>
              <a:spcAft>
                <a:spcPts val="0"/>
              </a:spcAft>
              <a:defRPr/>
            </a:pPr>
            <a:r>
              <a:rPr lang="en-US" sz="1050">
                <a:solidFill>
                  <a:srgbClr val="FFFFFF"/>
                </a:solidFill>
                <a:latin typeface="Arial" panose="020B0604020202020204"/>
              </a:rPr>
              <a:t>Metastatic renal cell carcinoma and:</a:t>
            </a:r>
          </a:p>
          <a:p>
            <a:pPr marL="260695" indent="-171416" defTabSz="685561" fontAlgn="auto">
              <a:spcBef>
                <a:spcPts val="0"/>
              </a:spcBef>
              <a:spcAft>
                <a:spcPts val="0"/>
              </a:spcAft>
              <a:buFont typeface="Arial" panose="020B0604020202020204" pitchFamily="34" charset="0"/>
              <a:buChar char="•"/>
              <a:defRPr/>
            </a:pPr>
            <a:r>
              <a:rPr lang="en-US" sz="1050">
                <a:solidFill>
                  <a:srgbClr val="FFFFFF"/>
                </a:solidFill>
                <a:latin typeface="Arial" panose="020B0604020202020204"/>
              </a:rPr>
              <a:t>Measurable metastatic disease </a:t>
            </a:r>
          </a:p>
          <a:p>
            <a:pPr marL="260695" indent="-171416" defTabSz="685561" fontAlgn="auto">
              <a:spcBef>
                <a:spcPts val="0"/>
              </a:spcBef>
              <a:spcAft>
                <a:spcPts val="0"/>
              </a:spcAft>
              <a:buFont typeface="Arial" panose="020B0604020202020204" pitchFamily="34" charset="0"/>
              <a:buChar char="•"/>
              <a:defRPr/>
            </a:pPr>
            <a:r>
              <a:rPr lang="en-US" sz="1050">
                <a:solidFill>
                  <a:srgbClr val="FFFFFF"/>
                </a:solidFill>
                <a:latin typeface="Arial" panose="020B0604020202020204"/>
              </a:rPr>
              <a:t>Clear cell and/or sarcomatoid component</a:t>
            </a:r>
          </a:p>
          <a:p>
            <a:pPr marL="260695" indent="-171416" defTabSz="685561" fontAlgn="auto">
              <a:spcBef>
                <a:spcPts val="0"/>
              </a:spcBef>
              <a:spcAft>
                <a:spcPts val="0"/>
              </a:spcAft>
              <a:buFont typeface="Arial" panose="020B0604020202020204" pitchFamily="34" charset="0"/>
              <a:buChar char="•"/>
              <a:defRPr/>
            </a:pPr>
            <a:r>
              <a:rPr lang="en-US" sz="1050">
                <a:solidFill>
                  <a:srgbClr val="FFFFFF"/>
                </a:solidFill>
                <a:latin typeface="Arial" panose="020B0604020202020204"/>
              </a:rPr>
              <a:t>ECOG performance status 0-1</a:t>
            </a:r>
          </a:p>
          <a:p>
            <a:pPr marL="260695" indent="-171416" defTabSz="685561" fontAlgn="auto">
              <a:spcBef>
                <a:spcPts val="0"/>
              </a:spcBef>
              <a:spcAft>
                <a:spcPts val="0"/>
              </a:spcAft>
              <a:buFont typeface="Arial" panose="020B0604020202020204" pitchFamily="34" charset="0"/>
              <a:buChar char="•"/>
              <a:defRPr/>
            </a:pPr>
            <a:r>
              <a:rPr lang="en-US" sz="1050">
                <a:solidFill>
                  <a:srgbClr val="FFFFFF"/>
                </a:solidFill>
                <a:latin typeface="Arial" panose="020B0604020202020204"/>
              </a:rPr>
              <a:t>No prior systemic therapy for metastatic disease </a:t>
            </a:r>
          </a:p>
          <a:p>
            <a:pPr marL="260695" indent="-171416" defTabSz="685561" fontAlgn="auto">
              <a:spcBef>
                <a:spcPts val="0"/>
              </a:spcBef>
              <a:spcAft>
                <a:spcPts val="0"/>
              </a:spcAft>
              <a:buFont typeface="Arial" panose="020B0604020202020204" pitchFamily="34" charset="0"/>
              <a:buChar char="•"/>
              <a:defRPr/>
            </a:pPr>
            <a:r>
              <a:rPr lang="en-US" sz="1050">
                <a:solidFill>
                  <a:srgbClr val="FFFFFF"/>
                </a:solidFill>
                <a:latin typeface="Arial" panose="020B0604020202020204"/>
              </a:rPr>
              <a:t>Intermediate- or poor-risk disease by IMDC classification </a:t>
            </a:r>
          </a:p>
          <a:p>
            <a:pPr marL="260695" indent="-171416" defTabSz="685561" fontAlgn="auto">
              <a:spcBef>
                <a:spcPts val="0"/>
              </a:spcBef>
              <a:spcAft>
                <a:spcPts val="0"/>
              </a:spcAft>
              <a:buFont typeface="Arial" panose="020B0604020202020204" pitchFamily="34" charset="0"/>
              <a:buChar char="•"/>
              <a:defRPr/>
            </a:pPr>
            <a:r>
              <a:rPr lang="en-US" sz="1050">
                <a:solidFill>
                  <a:srgbClr val="FFFFFF"/>
                </a:solidFill>
                <a:latin typeface="Arial" panose="020B0604020202020204"/>
              </a:rPr>
              <a:t>No active autoimmune disease or receiving high dose steroids </a:t>
            </a:r>
          </a:p>
        </p:txBody>
      </p:sp>
      <p:sp>
        <p:nvSpPr>
          <p:cNvPr id="11" name="Rectangle 10">
            <a:extLst>
              <a:ext uri="{FF2B5EF4-FFF2-40B4-BE49-F238E27FC236}">
                <a16:creationId xmlns:a16="http://schemas.microsoft.com/office/drawing/2014/main" id="{28211FD4-2F70-4141-A765-EFC6DF21B451}"/>
              </a:ext>
            </a:extLst>
          </p:cNvPr>
          <p:cNvSpPr/>
          <p:nvPr/>
        </p:nvSpPr>
        <p:spPr>
          <a:xfrm>
            <a:off x="5643750" y="938766"/>
            <a:ext cx="2769870" cy="955985"/>
          </a:xfrm>
          <a:prstGeom prst="rect">
            <a:avLst/>
          </a:prstGeom>
          <a:solidFill>
            <a:srgbClr val="A5A5A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561" fontAlgn="auto">
              <a:spcBef>
                <a:spcPts val="0"/>
              </a:spcBef>
              <a:spcAft>
                <a:spcPts val="0"/>
              </a:spcAft>
              <a:defRPr/>
            </a:pPr>
            <a:r>
              <a:rPr lang="en-US" sz="1050">
                <a:solidFill>
                  <a:srgbClr val="FFFFFF"/>
                </a:solidFill>
                <a:latin typeface="Arial" panose="020B0604020202020204"/>
              </a:rPr>
              <a:t>Nivolumab 3 mg/kg IV every 3 weeks x 4</a:t>
            </a:r>
          </a:p>
          <a:p>
            <a:pPr algn="ctr" defTabSz="685561" fontAlgn="auto">
              <a:spcBef>
                <a:spcPts val="0"/>
              </a:spcBef>
              <a:spcAft>
                <a:spcPts val="0"/>
              </a:spcAft>
              <a:defRPr/>
            </a:pPr>
            <a:r>
              <a:rPr lang="en-US" sz="1050">
                <a:solidFill>
                  <a:srgbClr val="FFFFFF"/>
                </a:solidFill>
                <a:latin typeface="Arial" panose="020B0604020202020204"/>
              </a:rPr>
              <a:t>+ Ipilimumab 1 mg/kg IV every 3 weeks x 4</a:t>
            </a:r>
          </a:p>
          <a:p>
            <a:pPr marL="171416" indent="-171416" algn="ctr" defTabSz="685561" fontAlgn="auto">
              <a:spcBef>
                <a:spcPts val="0"/>
              </a:spcBef>
              <a:spcAft>
                <a:spcPts val="0"/>
              </a:spcAft>
              <a:buFont typeface="Wingdings" panose="05000000000000000000" pitchFamily="2" charset="2"/>
              <a:buChar char="à"/>
              <a:defRPr/>
            </a:pPr>
            <a:r>
              <a:rPr lang="en-US" sz="1050">
                <a:solidFill>
                  <a:srgbClr val="FFFFFF"/>
                </a:solidFill>
                <a:latin typeface="Arial" panose="020B0604020202020204"/>
                <a:sym typeface="Wingdings" panose="05000000000000000000" pitchFamily="2" charset="2"/>
              </a:rPr>
              <a:t>Nivolumab 480 mg IV monthly </a:t>
            </a:r>
          </a:p>
          <a:p>
            <a:pPr algn="ctr" defTabSz="685561" fontAlgn="auto">
              <a:spcBef>
                <a:spcPts val="0"/>
              </a:spcBef>
              <a:spcAft>
                <a:spcPts val="0"/>
              </a:spcAft>
              <a:defRPr/>
            </a:pPr>
            <a:r>
              <a:rPr lang="en-US" sz="1050">
                <a:solidFill>
                  <a:srgbClr val="FFFFFF"/>
                </a:solidFill>
                <a:latin typeface="Arial" panose="020B0604020202020204"/>
                <a:sym typeface="Wingdings" panose="05000000000000000000" pitchFamily="2" charset="2"/>
              </a:rPr>
              <a:t>+ </a:t>
            </a:r>
          </a:p>
          <a:p>
            <a:pPr algn="ctr" defTabSz="685561" fontAlgn="auto">
              <a:spcBef>
                <a:spcPts val="0"/>
              </a:spcBef>
              <a:spcAft>
                <a:spcPts val="0"/>
              </a:spcAft>
              <a:defRPr/>
            </a:pPr>
            <a:r>
              <a:rPr lang="en-US" sz="1050" b="1">
                <a:solidFill>
                  <a:srgbClr val="FFFFFF"/>
                </a:solidFill>
                <a:latin typeface="Arial" panose="020B0604020202020204"/>
                <a:sym typeface="Wingdings" panose="05000000000000000000" pitchFamily="2" charset="2"/>
              </a:rPr>
              <a:t>CBM588</a:t>
            </a:r>
            <a:r>
              <a:rPr lang="en-US" sz="1050">
                <a:solidFill>
                  <a:srgbClr val="FFFFFF"/>
                </a:solidFill>
                <a:latin typeface="Arial" panose="020B0604020202020204"/>
                <a:sym typeface="Wingdings" panose="05000000000000000000" pitchFamily="2" charset="2"/>
              </a:rPr>
              <a:t> 80 mg oral twice daily</a:t>
            </a:r>
            <a:endParaRPr lang="en-US" sz="1050" baseline="30000">
              <a:solidFill>
                <a:srgbClr val="FFFFFF"/>
              </a:solidFill>
              <a:latin typeface="Arial" panose="020B0604020202020204"/>
              <a:sym typeface="Wingdings" panose="05000000000000000000" pitchFamily="2" charset="2"/>
            </a:endParaRPr>
          </a:p>
        </p:txBody>
      </p:sp>
      <p:sp>
        <p:nvSpPr>
          <p:cNvPr id="12" name="Rectangle 11">
            <a:extLst>
              <a:ext uri="{FF2B5EF4-FFF2-40B4-BE49-F238E27FC236}">
                <a16:creationId xmlns:a16="http://schemas.microsoft.com/office/drawing/2014/main" id="{BB54FBE8-745A-412A-89F3-3F7EDF9D8E8E}"/>
              </a:ext>
            </a:extLst>
          </p:cNvPr>
          <p:cNvSpPr/>
          <p:nvPr/>
        </p:nvSpPr>
        <p:spPr>
          <a:xfrm>
            <a:off x="5643750" y="2597428"/>
            <a:ext cx="2769871" cy="838090"/>
          </a:xfrm>
          <a:prstGeom prst="rect">
            <a:avLst/>
          </a:prstGeom>
          <a:solidFill>
            <a:srgbClr val="4472C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561" fontAlgn="auto">
              <a:spcBef>
                <a:spcPts val="0"/>
              </a:spcBef>
              <a:spcAft>
                <a:spcPts val="0"/>
              </a:spcAft>
              <a:defRPr/>
            </a:pPr>
            <a:r>
              <a:rPr lang="en-US" sz="1050">
                <a:solidFill>
                  <a:srgbClr val="FFFFFF"/>
                </a:solidFill>
                <a:latin typeface="Arial" panose="020B0604020202020204"/>
              </a:rPr>
              <a:t>Nivolumab 3 mg/kg IV every 3 weeks x 4</a:t>
            </a:r>
          </a:p>
          <a:p>
            <a:pPr algn="ctr" defTabSz="685561" fontAlgn="auto">
              <a:spcBef>
                <a:spcPts val="0"/>
              </a:spcBef>
              <a:spcAft>
                <a:spcPts val="0"/>
              </a:spcAft>
              <a:defRPr/>
            </a:pPr>
            <a:r>
              <a:rPr lang="en-US" sz="1050">
                <a:solidFill>
                  <a:srgbClr val="FFFFFF"/>
                </a:solidFill>
                <a:latin typeface="Arial" panose="020B0604020202020204"/>
              </a:rPr>
              <a:t>+ Ipilimumab 1 mg/kg IV every 3 weeks x 4</a:t>
            </a:r>
          </a:p>
          <a:p>
            <a:pPr marL="171416" indent="-171416" algn="ctr" defTabSz="685561" fontAlgn="auto">
              <a:spcBef>
                <a:spcPts val="0"/>
              </a:spcBef>
              <a:spcAft>
                <a:spcPts val="0"/>
              </a:spcAft>
              <a:buFont typeface="Wingdings" panose="05000000000000000000" pitchFamily="2" charset="2"/>
              <a:buChar char="à"/>
              <a:defRPr/>
            </a:pPr>
            <a:r>
              <a:rPr lang="en-US" sz="1050">
                <a:solidFill>
                  <a:srgbClr val="FFFFFF"/>
                </a:solidFill>
                <a:latin typeface="Arial" panose="020B0604020202020204"/>
                <a:sym typeface="Wingdings" panose="05000000000000000000" pitchFamily="2" charset="2"/>
              </a:rPr>
              <a:t>Nivolumab 480 mg IV monthly </a:t>
            </a:r>
          </a:p>
        </p:txBody>
      </p:sp>
      <p:cxnSp>
        <p:nvCxnSpPr>
          <p:cNvPr id="13" name="Connector: Elbow 12">
            <a:extLst>
              <a:ext uri="{FF2B5EF4-FFF2-40B4-BE49-F238E27FC236}">
                <a16:creationId xmlns:a16="http://schemas.microsoft.com/office/drawing/2014/main" id="{ED561E9F-2EF2-4D66-81B3-EA42A7CFC94A}"/>
              </a:ext>
            </a:extLst>
          </p:cNvPr>
          <p:cNvCxnSpPr>
            <a:cxnSpLocks/>
            <a:stCxn id="4" idx="3"/>
          </p:cNvCxnSpPr>
          <p:nvPr/>
        </p:nvCxnSpPr>
        <p:spPr>
          <a:xfrm flipV="1">
            <a:off x="3503016" y="1416759"/>
            <a:ext cx="2137970" cy="756347"/>
          </a:xfrm>
          <a:prstGeom prst="bentConnector3">
            <a:avLst>
              <a:gd name="adj1" fmla="val 50000"/>
            </a:avLst>
          </a:prstGeom>
          <a:ln w="5715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15" name="Connector: Elbow 14">
            <a:extLst>
              <a:ext uri="{FF2B5EF4-FFF2-40B4-BE49-F238E27FC236}">
                <a16:creationId xmlns:a16="http://schemas.microsoft.com/office/drawing/2014/main" id="{0A7C6107-4138-4B02-A4BF-7825A7C0F8EA}"/>
              </a:ext>
            </a:extLst>
          </p:cNvPr>
          <p:cNvCxnSpPr>
            <a:cxnSpLocks/>
            <a:stCxn id="4" idx="3"/>
            <a:endCxn id="12" idx="1"/>
          </p:cNvCxnSpPr>
          <p:nvPr/>
        </p:nvCxnSpPr>
        <p:spPr>
          <a:xfrm>
            <a:off x="3503016" y="2173106"/>
            <a:ext cx="2140735" cy="843367"/>
          </a:xfrm>
          <a:prstGeom prst="bentConnector3">
            <a:avLst>
              <a:gd name="adj1" fmla="val 50000"/>
            </a:avLst>
          </a:prstGeom>
          <a:ln w="5715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sp>
        <p:nvSpPr>
          <p:cNvPr id="18" name="Rectangle 17">
            <a:extLst>
              <a:ext uri="{FF2B5EF4-FFF2-40B4-BE49-F238E27FC236}">
                <a16:creationId xmlns:a16="http://schemas.microsoft.com/office/drawing/2014/main" id="{9BF73565-C2E5-4793-8BF3-B8666960FA06}"/>
              </a:ext>
            </a:extLst>
          </p:cNvPr>
          <p:cNvSpPr/>
          <p:nvPr/>
        </p:nvSpPr>
        <p:spPr>
          <a:xfrm>
            <a:off x="3890241" y="2054514"/>
            <a:ext cx="1399993" cy="23390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561" fontAlgn="auto">
              <a:spcBef>
                <a:spcPts val="0"/>
              </a:spcBef>
              <a:spcAft>
                <a:spcPts val="0"/>
              </a:spcAft>
              <a:defRPr/>
            </a:pPr>
            <a:r>
              <a:rPr lang="en-US" sz="1050">
                <a:solidFill>
                  <a:srgbClr val="FFFFFF"/>
                </a:solidFill>
                <a:latin typeface="Arial" panose="020B0604020202020204"/>
              </a:rPr>
              <a:t>2:1 Randomization</a:t>
            </a:r>
            <a:endParaRPr lang="en-US" sz="1050" baseline="30000">
              <a:solidFill>
                <a:srgbClr val="FFFFFF"/>
              </a:solidFill>
              <a:latin typeface="Arial" panose="020B0604020202020204"/>
            </a:endParaRPr>
          </a:p>
        </p:txBody>
      </p:sp>
      <p:sp>
        <p:nvSpPr>
          <p:cNvPr id="20" name="Text Placeholder 7">
            <a:extLst>
              <a:ext uri="{FF2B5EF4-FFF2-40B4-BE49-F238E27FC236}">
                <a16:creationId xmlns:a16="http://schemas.microsoft.com/office/drawing/2014/main" id="{045BB5C9-6F3C-4DE8-8A6E-116088968659}"/>
              </a:ext>
            </a:extLst>
          </p:cNvPr>
          <p:cNvSpPr>
            <a:spLocks noGrp="1"/>
          </p:cNvSpPr>
          <p:nvPr>
            <p:ph type="body" sz="quarter" idx="14"/>
          </p:nvPr>
        </p:nvSpPr>
        <p:spPr>
          <a:xfrm>
            <a:off x="234333" y="4009311"/>
            <a:ext cx="3823385" cy="461902"/>
          </a:xfrm>
        </p:spPr>
        <p:txBody>
          <a:bodyPr>
            <a:noAutofit/>
          </a:bodyPr>
          <a:lstStyle/>
          <a:p>
            <a:pPr marL="171416" lvl="2"/>
            <a:endParaRPr lang="en-US" sz="1050"/>
          </a:p>
          <a:p>
            <a:pPr marL="171416" lvl="2"/>
            <a:endParaRPr lang="en-US" sz="1050"/>
          </a:p>
        </p:txBody>
      </p:sp>
      <p:sp>
        <p:nvSpPr>
          <p:cNvPr id="17" name="Rectangle 16">
            <a:extLst>
              <a:ext uri="{FF2B5EF4-FFF2-40B4-BE49-F238E27FC236}">
                <a16:creationId xmlns:a16="http://schemas.microsoft.com/office/drawing/2014/main" id="{FDCD46CA-B345-4432-9BD6-CE37EA34746E}"/>
              </a:ext>
            </a:extLst>
          </p:cNvPr>
          <p:cNvSpPr/>
          <p:nvPr/>
        </p:nvSpPr>
        <p:spPr>
          <a:xfrm>
            <a:off x="629164" y="3510925"/>
            <a:ext cx="3823385" cy="662828"/>
          </a:xfrm>
          <a:prstGeom prst="rect">
            <a:avLst/>
          </a:prstGeom>
          <a:noFill/>
          <a:ln w="57150">
            <a:solidFill>
              <a:srgbClr val="1134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9279" defTabSz="685561" fontAlgn="auto">
              <a:spcBef>
                <a:spcPts val="0"/>
              </a:spcBef>
              <a:spcAft>
                <a:spcPts val="0"/>
              </a:spcAft>
              <a:defRPr/>
            </a:pPr>
            <a:r>
              <a:rPr lang="en-US" sz="900" b="1">
                <a:solidFill>
                  <a:srgbClr val="002457"/>
                </a:solidFill>
                <a:latin typeface="Arial" panose="020B0604020202020204"/>
              </a:rPr>
              <a:t>Primary Endpoint: </a:t>
            </a:r>
            <a:r>
              <a:rPr lang="en-US" sz="900">
                <a:solidFill>
                  <a:srgbClr val="002457"/>
                </a:solidFill>
                <a:latin typeface="Arial" panose="020B0604020202020204"/>
              </a:rPr>
              <a:t>Change in </a:t>
            </a:r>
            <a:r>
              <a:rPr lang="en-US" sz="900" i="1">
                <a:solidFill>
                  <a:srgbClr val="002457"/>
                </a:solidFill>
                <a:latin typeface="Arial" panose="020B0604020202020204"/>
              </a:rPr>
              <a:t>Bifidobacterium </a:t>
            </a:r>
            <a:r>
              <a:rPr lang="en-US" sz="900" err="1">
                <a:solidFill>
                  <a:srgbClr val="002457"/>
                </a:solidFill>
                <a:latin typeface="Arial" panose="020B0604020202020204"/>
              </a:rPr>
              <a:t>spp</a:t>
            </a:r>
            <a:r>
              <a:rPr lang="en-US" sz="900">
                <a:solidFill>
                  <a:srgbClr val="002457"/>
                </a:solidFill>
                <a:latin typeface="Arial" panose="020B0604020202020204"/>
              </a:rPr>
              <a:t> from baseline to week 12 </a:t>
            </a:r>
          </a:p>
          <a:p>
            <a:pPr marL="89279" defTabSz="685561" fontAlgn="auto">
              <a:spcBef>
                <a:spcPts val="0"/>
              </a:spcBef>
              <a:spcAft>
                <a:spcPts val="0"/>
              </a:spcAft>
              <a:defRPr/>
            </a:pPr>
            <a:r>
              <a:rPr lang="en-US" sz="900" b="1">
                <a:solidFill>
                  <a:srgbClr val="002457"/>
                </a:solidFill>
                <a:latin typeface="Arial" panose="020B0604020202020204"/>
              </a:rPr>
              <a:t>Secondary Endpoints: </a:t>
            </a:r>
            <a:r>
              <a:rPr lang="en-US" sz="900">
                <a:solidFill>
                  <a:srgbClr val="002457"/>
                </a:solidFill>
                <a:latin typeface="Arial" panose="020B0604020202020204"/>
              </a:rPr>
              <a:t>Progression-free survival (PFS), response rate (RR) and toxicity</a:t>
            </a:r>
          </a:p>
        </p:txBody>
      </p:sp>
      <p:sp>
        <p:nvSpPr>
          <p:cNvPr id="21" name="Rectangle 20">
            <a:extLst>
              <a:ext uri="{FF2B5EF4-FFF2-40B4-BE49-F238E27FC236}">
                <a16:creationId xmlns:a16="http://schemas.microsoft.com/office/drawing/2014/main" id="{03212845-EED8-48C2-B524-253E982DE8A5}"/>
              </a:ext>
            </a:extLst>
          </p:cNvPr>
          <p:cNvSpPr/>
          <p:nvPr/>
        </p:nvSpPr>
        <p:spPr>
          <a:xfrm>
            <a:off x="4590236" y="3510925"/>
            <a:ext cx="3823385" cy="662828"/>
          </a:xfrm>
          <a:prstGeom prst="rect">
            <a:avLst/>
          </a:prstGeom>
          <a:noFill/>
          <a:ln w="57150">
            <a:solidFill>
              <a:srgbClr val="1134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9279" defTabSz="685561" fontAlgn="auto">
              <a:spcBef>
                <a:spcPts val="0"/>
              </a:spcBef>
              <a:spcAft>
                <a:spcPts val="0"/>
              </a:spcAft>
              <a:defRPr/>
            </a:pPr>
            <a:r>
              <a:rPr lang="en-US" sz="900" b="1">
                <a:solidFill>
                  <a:srgbClr val="002457"/>
                </a:solidFill>
                <a:latin typeface="Arial" panose="020B0604020202020204"/>
              </a:rPr>
              <a:t>Statistical Analysis: </a:t>
            </a:r>
            <a:r>
              <a:rPr lang="en-US" sz="900">
                <a:solidFill>
                  <a:srgbClr val="002457"/>
                </a:solidFill>
                <a:latin typeface="Arial" panose="020B0604020202020204"/>
              </a:rPr>
              <a:t>With 30 patients (randomized 2:1), 80% power to detect a 1-standard deviation change in specific </a:t>
            </a:r>
            <a:r>
              <a:rPr lang="en-US" sz="900" i="1" err="1">
                <a:solidFill>
                  <a:srgbClr val="002457"/>
                </a:solidFill>
                <a:latin typeface="Arial" panose="020B0604020202020204"/>
              </a:rPr>
              <a:t>Bifidiobacterium</a:t>
            </a:r>
            <a:r>
              <a:rPr lang="en-US" sz="900" i="1">
                <a:solidFill>
                  <a:srgbClr val="002457"/>
                </a:solidFill>
                <a:latin typeface="Arial" panose="020B0604020202020204"/>
              </a:rPr>
              <a:t> </a:t>
            </a:r>
            <a:r>
              <a:rPr lang="en-US" sz="900" err="1">
                <a:solidFill>
                  <a:srgbClr val="002457"/>
                </a:solidFill>
                <a:latin typeface="Arial" panose="020B0604020202020204"/>
              </a:rPr>
              <a:t>spp</a:t>
            </a:r>
            <a:r>
              <a:rPr lang="en-US" sz="900">
                <a:solidFill>
                  <a:srgbClr val="002457"/>
                </a:solidFill>
                <a:latin typeface="Arial" panose="020B0604020202020204"/>
              </a:rPr>
              <a:t> between study arms using a two-group t-test with a 1-sided type I error of 0.05. </a:t>
            </a:r>
          </a:p>
        </p:txBody>
      </p:sp>
      <p:sp>
        <p:nvSpPr>
          <p:cNvPr id="2" name="Rectangle 11">
            <a:extLst>
              <a:ext uri="{FF2B5EF4-FFF2-40B4-BE49-F238E27FC236}">
                <a16:creationId xmlns:a16="http://schemas.microsoft.com/office/drawing/2014/main" id="{57C69726-256F-A203-0FA0-0CAF5D0D2A70}"/>
              </a:ext>
            </a:extLst>
          </p:cNvPr>
          <p:cNvSpPr>
            <a:spLocks noChangeArrowheads="1"/>
          </p:cNvSpPr>
          <p:nvPr/>
        </p:nvSpPr>
        <p:spPr bwMode="auto">
          <a:xfrm>
            <a:off x="3749976" y="4519842"/>
            <a:ext cx="3080516" cy="443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3436" tIns="36718" rIns="73436" bIns="36718">
            <a:spAutoFit/>
          </a:bodyPr>
          <a:lstStyle>
            <a:lvl1pPr>
              <a:defRPr sz="1900" baseline="30000">
                <a:solidFill>
                  <a:srgbClr val="000000"/>
                </a:solidFill>
                <a:latin typeface="Arial" panose="020B0604020202020204" pitchFamily="34" charset="0"/>
              </a:defRPr>
            </a:lvl1pPr>
            <a:lvl2pPr marL="742950" indent="-285750">
              <a:defRPr sz="1900" baseline="30000">
                <a:solidFill>
                  <a:srgbClr val="000000"/>
                </a:solidFill>
                <a:latin typeface="Arial" panose="020B0604020202020204" pitchFamily="34" charset="0"/>
              </a:defRPr>
            </a:lvl2pPr>
            <a:lvl3pPr marL="1143000" indent="-228600">
              <a:defRPr sz="1900" baseline="30000">
                <a:solidFill>
                  <a:srgbClr val="000000"/>
                </a:solidFill>
                <a:latin typeface="Arial" panose="020B0604020202020204" pitchFamily="34" charset="0"/>
              </a:defRPr>
            </a:lvl3pPr>
            <a:lvl4pPr marL="1600200" indent="-228600">
              <a:defRPr sz="1900" baseline="30000">
                <a:solidFill>
                  <a:srgbClr val="000000"/>
                </a:solidFill>
                <a:latin typeface="Arial" panose="020B0604020202020204" pitchFamily="34" charset="0"/>
              </a:defRPr>
            </a:lvl4pPr>
            <a:lvl5pPr marL="2057400" indent="-228600">
              <a:defRPr sz="1900" baseline="30000">
                <a:solidFill>
                  <a:srgbClr val="000000"/>
                </a:solidFill>
                <a:latin typeface="Arial" panose="020B0604020202020204" pitchFamily="34" charset="0"/>
              </a:defRPr>
            </a:lvl5pPr>
            <a:lvl6pPr marL="2514600" indent="-228600" eaLnBrk="0" fontAlgn="base" hangingPunct="0">
              <a:spcBef>
                <a:spcPct val="0"/>
              </a:spcBef>
              <a:spcAft>
                <a:spcPct val="0"/>
              </a:spcAft>
              <a:defRPr sz="1900" baseline="30000">
                <a:solidFill>
                  <a:srgbClr val="000000"/>
                </a:solidFill>
                <a:latin typeface="Arial" panose="020B0604020202020204" pitchFamily="34" charset="0"/>
              </a:defRPr>
            </a:lvl6pPr>
            <a:lvl7pPr marL="2971800" indent="-228600" eaLnBrk="0" fontAlgn="base" hangingPunct="0">
              <a:spcBef>
                <a:spcPct val="0"/>
              </a:spcBef>
              <a:spcAft>
                <a:spcPct val="0"/>
              </a:spcAft>
              <a:defRPr sz="1900" baseline="30000">
                <a:solidFill>
                  <a:srgbClr val="000000"/>
                </a:solidFill>
                <a:latin typeface="Arial" panose="020B0604020202020204" pitchFamily="34" charset="0"/>
              </a:defRPr>
            </a:lvl7pPr>
            <a:lvl8pPr marL="3429000" indent="-228600" eaLnBrk="0" fontAlgn="base" hangingPunct="0">
              <a:spcBef>
                <a:spcPct val="0"/>
              </a:spcBef>
              <a:spcAft>
                <a:spcPct val="0"/>
              </a:spcAft>
              <a:defRPr sz="1900" baseline="30000">
                <a:solidFill>
                  <a:srgbClr val="000000"/>
                </a:solidFill>
                <a:latin typeface="Arial" panose="020B0604020202020204" pitchFamily="34" charset="0"/>
              </a:defRPr>
            </a:lvl8pPr>
            <a:lvl9pPr marL="3886200" indent="-228600" eaLnBrk="0" fontAlgn="base" hangingPunct="0">
              <a:spcBef>
                <a:spcPct val="0"/>
              </a:spcBef>
              <a:spcAft>
                <a:spcPct val="0"/>
              </a:spcAft>
              <a:defRPr sz="1900" baseline="30000">
                <a:solidFill>
                  <a:srgbClr val="000000"/>
                </a:solidFill>
                <a:latin typeface="Arial" panose="020B0604020202020204" pitchFamily="34" charset="0"/>
              </a:defRPr>
            </a:lvl9pPr>
          </a:lstStyle>
          <a:p>
            <a:pPr algn="ctr" defTabSz="685800" fontAlgn="auto">
              <a:spcBef>
                <a:spcPts val="0"/>
              </a:spcBef>
              <a:spcAft>
                <a:spcPts val="0"/>
              </a:spcAft>
              <a:buClr>
                <a:srgbClr val="FFFFFF"/>
              </a:buClr>
              <a:defRPr/>
            </a:pPr>
            <a:r>
              <a:rPr lang="en-US" altLang="en-US" sz="1200" baseline="0" err="1">
                <a:solidFill>
                  <a:prstClr val="black">
                    <a:lumMod val="65000"/>
                    <a:lumOff val="35000"/>
                  </a:prstClr>
                </a:solidFill>
                <a:ea typeface="+mn-ea"/>
                <a:cs typeface="Arial" panose="020B0604020202020204" pitchFamily="34" charset="0"/>
              </a:rPr>
              <a:t>Dizman</a:t>
            </a:r>
            <a:r>
              <a:rPr lang="en-US" altLang="en-US" sz="1200" baseline="0">
                <a:solidFill>
                  <a:prstClr val="black">
                    <a:lumMod val="65000"/>
                    <a:lumOff val="35000"/>
                  </a:prstClr>
                </a:solidFill>
                <a:ea typeface="+mn-ea"/>
                <a:cs typeface="Arial" panose="020B0604020202020204" pitchFamily="34" charset="0"/>
              </a:rPr>
              <a:t>, Meza, </a:t>
            </a:r>
            <a:r>
              <a:rPr lang="en-US" altLang="en-US" sz="1200" baseline="0" err="1">
                <a:solidFill>
                  <a:prstClr val="black">
                    <a:lumMod val="65000"/>
                    <a:lumOff val="35000"/>
                  </a:prstClr>
                </a:solidFill>
                <a:ea typeface="+mn-ea"/>
                <a:cs typeface="Arial" panose="020B0604020202020204" pitchFamily="34" charset="0"/>
              </a:rPr>
              <a:t>Bergerot</a:t>
            </a:r>
            <a:r>
              <a:rPr lang="en-US" altLang="en-US" sz="1200" baseline="0">
                <a:solidFill>
                  <a:prstClr val="black">
                    <a:lumMod val="65000"/>
                    <a:lumOff val="35000"/>
                  </a:prstClr>
                </a:solidFill>
                <a:ea typeface="+mn-ea"/>
                <a:cs typeface="Arial" panose="020B0604020202020204" pitchFamily="34" charset="0"/>
              </a:rPr>
              <a:t> </a:t>
            </a:r>
            <a:r>
              <a:rPr lang="en-US" altLang="en-US" sz="1200" i="1" baseline="0">
                <a:solidFill>
                  <a:prstClr val="black">
                    <a:lumMod val="65000"/>
                    <a:lumOff val="35000"/>
                  </a:prstClr>
                </a:solidFill>
                <a:ea typeface="+mn-ea"/>
                <a:cs typeface="Arial" panose="020B0604020202020204" pitchFamily="34" charset="0"/>
              </a:rPr>
              <a:t>et al. </a:t>
            </a:r>
            <a:r>
              <a:rPr lang="en-US" altLang="en-US" sz="1200" baseline="0">
                <a:solidFill>
                  <a:prstClr val="black">
                    <a:lumMod val="65000"/>
                    <a:lumOff val="35000"/>
                  </a:prstClr>
                </a:solidFill>
                <a:ea typeface="+mn-ea"/>
                <a:cs typeface="Arial" panose="020B0604020202020204" pitchFamily="34" charset="0"/>
              </a:rPr>
              <a:t>Nature Medicine 2022</a:t>
            </a:r>
          </a:p>
        </p:txBody>
      </p:sp>
      <p:sp>
        <p:nvSpPr>
          <p:cNvPr id="7" name="TextBox 6">
            <a:extLst>
              <a:ext uri="{FF2B5EF4-FFF2-40B4-BE49-F238E27FC236}">
                <a16:creationId xmlns:a16="http://schemas.microsoft.com/office/drawing/2014/main" id="{B48E1AB8-4DCD-C167-87C9-1EE4F8D7AEF2}"/>
              </a:ext>
            </a:extLst>
          </p:cNvPr>
          <p:cNvSpPr txBox="1"/>
          <p:nvPr/>
        </p:nvSpPr>
        <p:spPr>
          <a:xfrm>
            <a:off x="292894" y="4834582"/>
            <a:ext cx="898003" cy="230832"/>
          </a:xfrm>
          <a:prstGeom prst="rect">
            <a:avLst/>
          </a:prstGeom>
          <a:noFill/>
        </p:spPr>
        <p:txBody>
          <a:bodyPr wrap="none" rtlCol="0">
            <a:spAutoFit/>
          </a:bodyPr>
          <a:lstStyle/>
          <a:p>
            <a:r>
              <a:rPr lang="en-US" sz="900"/>
              <a:t>@PBarataMD</a:t>
            </a:r>
          </a:p>
        </p:txBody>
      </p:sp>
      <p:pic>
        <p:nvPicPr>
          <p:cNvPr id="8" name="Picture 2" descr="logo-rond-twitter - Danone Institute">
            <a:extLst>
              <a:ext uri="{FF2B5EF4-FFF2-40B4-BE49-F238E27FC236}">
                <a16:creationId xmlns:a16="http://schemas.microsoft.com/office/drawing/2014/main" id="{12BC6580-77BB-3754-1803-B1C2DA49734C}"/>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44595" y="4850795"/>
            <a:ext cx="199465" cy="199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035871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3">
            <a:extLst>
              <a:ext uri="{FF2B5EF4-FFF2-40B4-BE49-F238E27FC236}">
                <a16:creationId xmlns:a16="http://schemas.microsoft.com/office/drawing/2014/main" id="{AC5E3769-7AD0-4FBE-A9D7-6A41C9E34421}"/>
              </a:ext>
            </a:extLst>
          </p:cNvPr>
          <p:cNvSpPr>
            <a:spLocks noGrp="1" noChangeArrowheads="1"/>
          </p:cNvSpPr>
          <p:nvPr>
            <p:ph type="title"/>
          </p:nvPr>
        </p:nvSpPr>
        <p:spPr bwMode="auto">
          <a:xfrm>
            <a:off x="448740" y="47312"/>
            <a:ext cx="8229600" cy="411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3432" tIns="34290" rIns="73432" bIns="34290" numCol="1" rtlCol="0" anchor="ctr" anchorCtr="0" compatLnSpc="1">
            <a:prstTxWarp prst="textNoShape">
              <a:avLst/>
            </a:prstTxWarp>
            <a:noAutofit/>
          </a:bodyPr>
          <a:lstStyle/>
          <a:p>
            <a:pPr eaLnBrk="1" hangingPunct="1"/>
            <a:r>
              <a:rPr lang="en-US" altLang="en-US" sz="2700">
                <a:solidFill>
                  <a:schemeClr val="accent2">
                    <a:lumMod val="75000"/>
                  </a:schemeClr>
                </a:solidFill>
                <a:latin typeface="Helvetica" panose="020B0604020202020204" pitchFamily="34" charset="0"/>
                <a:cs typeface="Helvetica" panose="020B0604020202020204" pitchFamily="34" charset="0"/>
              </a:rPr>
              <a:t>Phase 1B Data: Nivolumab/Ipilimumab ± CBM588</a:t>
            </a:r>
          </a:p>
        </p:txBody>
      </p:sp>
      <p:pic>
        <p:nvPicPr>
          <p:cNvPr id="93188" name="Picture 2">
            <a:extLst>
              <a:ext uri="{FF2B5EF4-FFF2-40B4-BE49-F238E27FC236}">
                <a16:creationId xmlns:a16="http://schemas.microsoft.com/office/drawing/2014/main" id="{1D051BEB-894F-4C1A-BF6D-7FB08B9D10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0" y="495205"/>
            <a:ext cx="7937500" cy="34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1">
            <a:extLst>
              <a:ext uri="{FF2B5EF4-FFF2-40B4-BE49-F238E27FC236}">
                <a16:creationId xmlns:a16="http://schemas.microsoft.com/office/drawing/2014/main" id="{86A7313F-B1ED-86CE-3AB5-8557EB2437CB}"/>
              </a:ext>
            </a:extLst>
          </p:cNvPr>
          <p:cNvSpPr>
            <a:spLocks noChangeArrowheads="1"/>
          </p:cNvSpPr>
          <p:nvPr/>
        </p:nvSpPr>
        <p:spPr bwMode="auto">
          <a:xfrm>
            <a:off x="4045058" y="4534468"/>
            <a:ext cx="2604663" cy="443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3436" tIns="36718" rIns="73436" bIns="36718">
            <a:spAutoFit/>
          </a:bodyPr>
          <a:lstStyle>
            <a:lvl1pPr>
              <a:defRPr sz="1900" baseline="30000">
                <a:solidFill>
                  <a:srgbClr val="000000"/>
                </a:solidFill>
                <a:latin typeface="Arial" panose="020B0604020202020204" pitchFamily="34" charset="0"/>
              </a:defRPr>
            </a:lvl1pPr>
            <a:lvl2pPr marL="742950" indent="-285750">
              <a:defRPr sz="1900" baseline="30000">
                <a:solidFill>
                  <a:srgbClr val="000000"/>
                </a:solidFill>
                <a:latin typeface="Arial" panose="020B0604020202020204" pitchFamily="34" charset="0"/>
              </a:defRPr>
            </a:lvl2pPr>
            <a:lvl3pPr marL="1143000" indent="-228600">
              <a:defRPr sz="1900" baseline="30000">
                <a:solidFill>
                  <a:srgbClr val="000000"/>
                </a:solidFill>
                <a:latin typeface="Arial" panose="020B0604020202020204" pitchFamily="34" charset="0"/>
              </a:defRPr>
            </a:lvl3pPr>
            <a:lvl4pPr marL="1600200" indent="-228600">
              <a:defRPr sz="1900" baseline="30000">
                <a:solidFill>
                  <a:srgbClr val="000000"/>
                </a:solidFill>
                <a:latin typeface="Arial" panose="020B0604020202020204" pitchFamily="34" charset="0"/>
              </a:defRPr>
            </a:lvl4pPr>
            <a:lvl5pPr marL="2057400" indent="-228600">
              <a:defRPr sz="1900" baseline="30000">
                <a:solidFill>
                  <a:srgbClr val="000000"/>
                </a:solidFill>
                <a:latin typeface="Arial" panose="020B0604020202020204" pitchFamily="34" charset="0"/>
              </a:defRPr>
            </a:lvl5pPr>
            <a:lvl6pPr marL="2514600" indent="-228600" eaLnBrk="0" fontAlgn="base" hangingPunct="0">
              <a:spcBef>
                <a:spcPct val="0"/>
              </a:spcBef>
              <a:spcAft>
                <a:spcPct val="0"/>
              </a:spcAft>
              <a:defRPr sz="1900" baseline="30000">
                <a:solidFill>
                  <a:srgbClr val="000000"/>
                </a:solidFill>
                <a:latin typeface="Arial" panose="020B0604020202020204" pitchFamily="34" charset="0"/>
              </a:defRPr>
            </a:lvl6pPr>
            <a:lvl7pPr marL="2971800" indent="-228600" eaLnBrk="0" fontAlgn="base" hangingPunct="0">
              <a:spcBef>
                <a:spcPct val="0"/>
              </a:spcBef>
              <a:spcAft>
                <a:spcPct val="0"/>
              </a:spcAft>
              <a:defRPr sz="1900" baseline="30000">
                <a:solidFill>
                  <a:srgbClr val="000000"/>
                </a:solidFill>
                <a:latin typeface="Arial" panose="020B0604020202020204" pitchFamily="34" charset="0"/>
              </a:defRPr>
            </a:lvl7pPr>
            <a:lvl8pPr marL="3429000" indent="-228600" eaLnBrk="0" fontAlgn="base" hangingPunct="0">
              <a:spcBef>
                <a:spcPct val="0"/>
              </a:spcBef>
              <a:spcAft>
                <a:spcPct val="0"/>
              </a:spcAft>
              <a:defRPr sz="1900" baseline="30000">
                <a:solidFill>
                  <a:srgbClr val="000000"/>
                </a:solidFill>
                <a:latin typeface="Arial" panose="020B0604020202020204" pitchFamily="34" charset="0"/>
              </a:defRPr>
            </a:lvl8pPr>
            <a:lvl9pPr marL="3886200" indent="-228600" eaLnBrk="0" fontAlgn="base" hangingPunct="0">
              <a:spcBef>
                <a:spcPct val="0"/>
              </a:spcBef>
              <a:spcAft>
                <a:spcPct val="0"/>
              </a:spcAft>
              <a:defRPr sz="1900" baseline="30000">
                <a:solidFill>
                  <a:srgbClr val="000000"/>
                </a:solidFill>
                <a:latin typeface="Arial" panose="020B0604020202020204" pitchFamily="34" charset="0"/>
              </a:defRPr>
            </a:lvl9pPr>
          </a:lstStyle>
          <a:p>
            <a:pPr algn="ctr" defTabSz="685800" fontAlgn="auto">
              <a:spcBef>
                <a:spcPts val="0"/>
              </a:spcBef>
              <a:spcAft>
                <a:spcPts val="0"/>
              </a:spcAft>
              <a:buClr>
                <a:srgbClr val="FFFFFF"/>
              </a:buClr>
              <a:defRPr/>
            </a:pPr>
            <a:r>
              <a:rPr lang="en-US" altLang="en-US" sz="1200" baseline="0" err="1">
                <a:solidFill>
                  <a:prstClr val="black">
                    <a:lumMod val="65000"/>
                    <a:lumOff val="35000"/>
                  </a:prstClr>
                </a:solidFill>
                <a:ea typeface="+mn-ea"/>
                <a:cs typeface="Arial" panose="020B0604020202020204" pitchFamily="34" charset="0"/>
              </a:rPr>
              <a:t>Dizman</a:t>
            </a:r>
            <a:r>
              <a:rPr lang="en-US" altLang="en-US" sz="1200" baseline="0">
                <a:solidFill>
                  <a:prstClr val="black">
                    <a:lumMod val="65000"/>
                    <a:lumOff val="35000"/>
                  </a:prstClr>
                </a:solidFill>
                <a:ea typeface="+mn-ea"/>
                <a:cs typeface="Arial" panose="020B0604020202020204" pitchFamily="34" charset="0"/>
              </a:rPr>
              <a:t>, Meza, </a:t>
            </a:r>
            <a:r>
              <a:rPr lang="en-US" altLang="en-US" sz="1200" baseline="0" err="1">
                <a:solidFill>
                  <a:prstClr val="black">
                    <a:lumMod val="65000"/>
                    <a:lumOff val="35000"/>
                  </a:prstClr>
                </a:solidFill>
                <a:ea typeface="+mn-ea"/>
                <a:cs typeface="Arial" panose="020B0604020202020204" pitchFamily="34" charset="0"/>
              </a:rPr>
              <a:t>Bergerot</a:t>
            </a:r>
            <a:r>
              <a:rPr lang="en-US" altLang="en-US" sz="1200" baseline="0">
                <a:solidFill>
                  <a:prstClr val="black">
                    <a:lumMod val="65000"/>
                    <a:lumOff val="35000"/>
                  </a:prstClr>
                </a:solidFill>
                <a:ea typeface="+mn-ea"/>
                <a:cs typeface="Arial" panose="020B0604020202020204" pitchFamily="34" charset="0"/>
              </a:rPr>
              <a:t> </a:t>
            </a:r>
            <a:r>
              <a:rPr lang="en-US" altLang="en-US" sz="1200" i="1" baseline="0">
                <a:solidFill>
                  <a:prstClr val="black">
                    <a:lumMod val="65000"/>
                    <a:lumOff val="35000"/>
                  </a:prstClr>
                </a:solidFill>
                <a:ea typeface="+mn-ea"/>
                <a:cs typeface="Arial" panose="020B0604020202020204" pitchFamily="34" charset="0"/>
              </a:rPr>
              <a:t>et al. </a:t>
            </a:r>
            <a:r>
              <a:rPr lang="en-US" altLang="en-US" sz="1200" baseline="0">
                <a:solidFill>
                  <a:prstClr val="black">
                    <a:lumMod val="65000"/>
                    <a:lumOff val="35000"/>
                  </a:prstClr>
                </a:solidFill>
                <a:ea typeface="+mn-ea"/>
                <a:cs typeface="Arial" panose="020B0604020202020204" pitchFamily="34" charset="0"/>
              </a:rPr>
              <a:t>Nature Medicine 2022</a:t>
            </a:r>
          </a:p>
        </p:txBody>
      </p:sp>
      <p:sp>
        <p:nvSpPr>
          <p:cNvPr id="3" name="TextBox 2">
            <a:extLst>
              <a:ext uri="{FF2B5EF4-FFF2-40B4-BE49-F238E27FC236}">
                <a16:creationId xmlns:a16="http://schemas.microsoft.com/office/drawing/2014/main" id="{A4F68AE8-B2AA-B9A7-1615-7F8F268FCB3D}"/>
              </a:ext>
            </a:extLst>
          </p:cNvPr>
          <p:cNvSpPr txBox="1"/>
          <p:nvPr/>
        </p:nvSpPr>
        <p:spPr>
          <a:xfrm>
            <a:off x="661826" y="3903341"/>
            <a:ext cx="6972300" cy="369332"/>
          </a:xfrm>
          <a:prstGeom prst="rect">
            <a:avLst/>
          </a:prstGeom>
          <a:noFill/>
        </p:spPr>
        <p:txBody>
          <a:bodyPr wrap="square">
            <a:spAutoFit/>
          </a:bodyPr>
          <a:lstStyle/>
          <a:p>
            <a:pPr defTabSz="685800" fontAlgn="auto">
              <a:spcBef>
                <a:spcPts val="0"/>
              </a:spcBef>
              <a:spcAft>
                <a:spcPts val="0"/>
              </a:spcAft>
              <a:defRPr/>
            </a:pPr>
            <a:r>
              <a:rPr lang="en-US" altLang="en-US" sz="1800">
                <a:solidFill>
                  <a:srgbClr val="00B050"/>
                </a:solidFill>
                <a:latin typeface="Helvetica" panose="020B0604020202020204" pitchFamily="34" charset="0"/>
                <a:ea typeface="+mn-ea"/>
                <a:cs typeface="Helvetica" panose="020B0604020202020204" pitchFamily="34" charset="0"/>
              </a:rPr>
              <a:t>CBM588 </a:t>
            </a:r>
            <a:r>
              <a:rPr lang="en-US" altLang="en-US" sz="1800">
                <a:solidFill>
                  <a:prstClr val="black"/>
                </a:solidFill>
                <a:latin typeface="Helvetica" panose="020B0604020202020204" pitchFamily="34" charset="0"/>
                <a:ea typeface="+mn-ea"/>
                <a:cs typeface="Helvetica" panose="020B0604020202020204" pitchFamily="34" charset="0"/>
              </a:rPr>
              <a:t>+ </a:t>
            </a:r>
            <a:r>
              <a:rPr lang="en-US" altLang="en-US" sz="1800" err="1">
                <a:solidFill>
                  <a:prstClr val="black"/>
                </a:solidFill>
                <a:latin typeface="Helvetica" panose="020B0604020202020204" pitchFamily="34" charset="0"/>
                <a:ea typeface="+mn-ea"/>
                <a:cs typeface="Helvetica" panose="020B0604020202020204" pitchFamily="34" charset="0"/>
              </a:rPr>
              <a:t>Nivo</a:t>
            </a:r>
            <a:r>
              <a:rPr lang="en-US" altLang="en-US" sz="1800">
                <a:solidFill>
                  <a:prstClr val="black"/>
                </a:solidFill>
                <a:latin typeface="Helvetica" panose="020B0604020202020204" pitchFamily="34" charset="0"/>
                <a:ea typeface="+mn-ea"/>
                <a:cs typeface="Helvetica" panose="020B0604020202020204" pitchFamily="34" charset="0"/>
              </a:rPr>
              <a:t>/</a:t>
            </a:r>
            <a:r>
              <a:rPr lang="en-US" altLang="en-US" sz="1800" err="1">
                <a:solidFill>
                  <a:prstClr val="black"/>
                </a:solidFill>
                <a:latin typeface="Helvetica" panose="020B0604020202020204" pitchFamily="34" charset="0"/>
                <a:ea typeface="+mn-ea"/>
                <a:cs typeface="Helvetica" panose="020B0604020202020204" pitchFamily="34" charset="0"/>
              </a:rPr>
              <a:t>Ipi</a:t>
            </a:r>
            <a:r>
              <a:rPr lang="en-US" altLang="en-US" sz="1800">
                <a:solidFill>
                  <a:prstClr val="black"/>
                </a:solidFill>
                <a:latin typeface="Helvetica" panose="020B0604020202020204" pitchFamily="34" charset="0"/>
                <a:ea typeface="+mn-ea"/>
                <a:cs typeface="Helvetica" panose="020B0604020202020204" pitchFamily="34" charset="0"/>
              </a:rPr>
              <a:t> improves PFS and OS  </a:t>
            </a:r>
            <a:endParaRPr lang="en-US" sz="1800">
              <a:solidFill>
                <a:prstClr val="black"/>
              </a:solidFill>
              <a:latin typeface="Calibri"/>
              <a:ea typeface="+mn-ea"/>
              <a:cs typeface="+mn-cs"/>
            </a:endParaRPr>
          </a:p>
        </p:txBody>
      </p:sp>
      <p:sp>
        <p:nvSpPr>
          <p:cNvPr id="7" name="TextBox 6">
            <a:extLst>
              <a:ext uri="{FF2B5EF4-FFF2-40B4-BE49-F238E27FC236}">
                <a16:creationId xmlns:a16="http://schemas.microsoft.com/office/drawing/2014/main" id="{6018CFCA-D72C-BE4D-B7DB-4FC57D12A5E1}"/>
              </a:ext>
            </a:extLst>
          </p:cNvPr>
          <p:cNvSpPr txBox="1"/>
          <p:nvPr/>
        </p:nvSpPr>
        <p:spPr>
          <a:xfrm>
            <a:off x="292894" y="4834582"/>
            <a:ext cx="898003" cy="230832"/>
          </a:xfrm>
          <a:prstGeom prst="rect">
            <a:avLst/>
          </a:prstGeom>
          <a:noFill/>
        </p:spPr>
        <p:txBody>
          <a:bodyPr wrap="none" rtlCol="0">
            <a:spAutoFit/>
          </a:bodyPr>
          <a:lstStyle/>
          <a:p>
            <a:r>
              <a:rPr lang="en-US" sz="900"/>
              <a:t>@PBarataMD</a:t>
            </a:r>
          </a:p>
        </p:txBody>
      </p:sp>
      <p:pic>
        <p:nvPicPr>
          <p:cNvPr id="8" name="Picture 2" descr="logo-rond-twitter - Danone Institute">
            <a:extLst>
              <a:ext uri="{FF2B5EF4-FFF2-40B4-BE49-F238E27FC236}">
                <a16:creationId xmlns:a16="http://schemas.microsoft.com/office/drawing/2014/main" id="{7EC544AB-375E-7C81-C808-A8635CBABD98}"/>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44595" y="4850795"/>
            <a:ext cx="199465" cy="199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46033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3">
            <a:extLst>
              <a:ext uri="{FF2B5EF4-FFF2-40B4-BE49-F238E27FC236}">
                <a16:creationId xmlns:a16="http://schemas.microsoft.com/office/drawing/2014/main" id="{0F56A7CE-1962-4ED1-AB03-90119F29AF89}"/>
              </a:ext>
            </a:extLst>
          </p:cNvPr>
          <p:cNvSpPr>
            <a:spLocks noGrp="1" noChangeArrowheads="1"/>
          </p:cNvSpPr>
          <p:nvPr>
            <p:ph type="title"/>
          </p:nvPr>
        </p:nvSpPr>
        <p:spPr bwMode="auto">
          <a:xfrm>
            <a:off x="434975" y="191294"/>
            <a:ext cx="8229600" cy="411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3432" tIns="34290" rIns="73432" bIns="34290" numCol="1" rtlCol="0" anchor="ctr" anchorCtr="0" compatLnSpc="1">
            <a:prstTxWarp prst="textNoShape">
              <a:avLst/>
            </a:prstTxWarp>
            <a:noAutofit/>
          </a:bodyPr>
          <a:lstStyle/>
          <a:p>
            <a:pPr eaLnBrk="1" hangingPunct="1"/>
            <a:r>
              <a:rPr lang="en-US" altLang="en-US" sz="2700">
                <a:solidFill>
                  <a:schemeClr val="accent2">
                    <a:lumMod val="75000"/>
                  </a:schemeClr>
                </a:solidFill>
                <a:latin typeface="Helvetica" panose="020B0604020202020204" pitchFamily="34" charset="0"/>
                <a:cs typeface="Helvetica" panose="020B0604020202020204" pitchFamily="34" charset="0"/>
              </a:rPr>
              <a:t>Phase 1B Data: Nivolumab/Ipilimumab + CBM588</a:t>
            </a:r>
          </a:p>
        </p:txBody>
      </p:sp>
      <p:pic>
        <p:nvPicPr>
          <p:cNvPr id="95236" name="Picture 1">
            <a:extLst>
              <a:ext uri="{FF2B5EF4-FFF2-40B4-BE49-F238E27FC236}">
                <a16:creationId xmlns:a16="http://schemas.microsoft.com/office/drawing/2014/main" id="{45353159-49CF-44A0-B0EB-A72FD2537C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802" y="831404"/>
            <a:ext cx="8765627" cy="311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1">
            <a:extLst>
              <a:ext uri="{FF2B5EF4-FFF2-40B4-BE49-F238E27FC236}">
                <a16:creationId xmlns:a16="http://schemas.microsoft.com/office/drawing/2014/main" id="{D94C6737-9B53-AABE-D71E-0A18297F100E}"/>
              </a:ext>
            </a:extLst>
          </p:cNvPr>
          <p:cNvSpPr>
            <a:spLocks noChangeArrowheads="1"/>
          </p:cNvSpPr>
          <p:nvPr/>
        </p:nvSpPr>
        <p:spPr bwMode="auto">
          <a:xfrm>
            <a:off x="4342672" y="4606775"/>
            <a:ext cx="2327964" cy="443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3436" tIns="36718" rIns="73436" bIns="36718">
            <a:spAutoFit/>
          </a:bodyPr>
          <a:lstStyle>
            <a:lvl1pPr>
              <a:defRPr sz="1900" baseline="30000">
                <a:solidFill>
                  <a:srgbClr val="000000"/>
                </a:solidFill>
                <a:latin typeface="Arial" panose="020B0604020202020204" pitchFamily="34" charset="0"/>
              </a:defRPr>
            </a:lvl1pPr>
            <a:lvl2pPr marL="742950" indent="-285750">
              <a:defRPr sz="1900" baseline="30000">
                <a:solidFill>
                  <a:srgbClr val="000000"/>
                </a:solidFill>
                <a:latin typeface="Arial" panose="020B0604020202020204" pitchFamily="34" charset="0"/>
              </a:defRPr>
            </a:lvl2pPr>
            <a:lvl3pPr marL="1143000" indent="-228600">
              <a:defRPr sz="1900" baseline="30000">
                <a:solidFill>
                  <a:srgbClr val="000000"/>
                </a:solidFill>
                <a:latin typeface="Arial" panose="020B0604020202020204" pitchFamily="34" charset="0"/>
              </a:defRPr>
            </a:lvl3pPr>
            <a:lvl4pPr marL="1600200" indent="-228600">
              <a:defRPr sz="1900" baseline="30000">
                <a:solidFill>
                  <a:srgbClr val="000000"/>
                </a:solidFill>
                <a:latin typeface="Arial" panose="020B0604020202020204" pitchFamily="34" charset="0"/>
              </a:defRPr>
            </a:lvl4pPr>
            <a:lvl5pPr marL="2057400" indent="-228600">
              <a:defRPr sz="1900" baseline="30000">
                <a:solidFill>
                  <a:srgbClr val="000000"/>
                </a:solidFill>
                <a:latin typeface="Arial" panose="020B0604020202020204" pitchFamily="34" charset="0"/>
              </a:defRPr>
            </a:lvl5pPr>
            <a:lvl6pPr marL="2514600" indent="-228600" eaLnBrk="0" fontAlgn="base" hangingPunct="0">
              <a:spcBef>
                <a:spcPct val="0"/>
              </a:spcBef>
              <a:spcAft>
                <a:spcPct val="0"/>
              </a:spcAft>
              <a:defRPr sz="1900" baseline="30000">
                <a:solidFill>
                  <a:srgbClr val="000000"/>
                </a:solidFill>
                <a:latin typeface="Arial" panose="020B0604020202020204" pitchFamily="34" charset="0"/>
              </a:defRPr>
            </a:lvl6pPr>
            <a:lvl7pPr marL="2971800" indent="-228600" eaLnBrk="0" fontAlgn="base" hangingPunct="0">
              <a:spcBef>
                <a:spcPct val="0"/>
              </a:spcBef>
              <a:spcAft>
                <a:spcPct val="0"/>
              </a:spcAft>
              <a:defRPr sz="1900" baseline="30000">
                <a:solidFill>
                  <a:srgbClr val="000000"/>
                </a:solidFill>
                <a:latin typeface="Arial" panose="020B0604020202020204" pitchFamily="34" charset="0"/>
              </a:defRPr>
            </a:lvl7pPr>
            <a:lvl8pPr marL="3429000" indent="-228600" eaLnBrk="0" fontAlgn="base" hangingPunct="0">
              <a:spcBef>
                <a:spcPct val="0"/>
              </a:spcBef>
              <a:spcAft>
                <a:spcPct val="0"/>
              </a:spcAft>
              <a:defRPr sz="1900" baseline="30000">
                <a:solidFill>
                  <a:srgbClr val="000000"/>
                </a:solidFill>
                <a:latin typeface="Arial" panose="020B0604020202020204" pitchFamily="34" charset="0"/>
              </a:defRPr>
            </a:lvl8pPr>
            <a:lvl9pPr marL="3886200" indent="-228600" eaLnBrk="0" fontAlgn="base" hangingPunct="0">
              <a:spcBef>
                <a:spcPct val="0"/>
              </a:spcBef>
              <a:spcAft>
                <a:spcPct val="0"/>
              </a:spcAft>
              <a:defRPr sz="1900" baseline="30000">
                <a:solidFill>
                  <a:srgbClr val="000000"/>
                </a:solidFill>
                <a:latin typeface="Arial" panose="020B0604020202020204" pitchFamily="34" charset="0"/>
              </a:defRPr>
            </a:lvl9pPr>
          </a:lstStyle>
          <a:p>
            <a:pPr defTabSz="685800" fontAlgn="auto">
              <a:spcBef>
                <a:spcPts val="0"/>
              </a:spcBef>
              <a:spcAft>
                <a:spcPts val="0"/>
              </a:spcAft>
              <a:buClr>
                <a:srgbClr val="FFFFFF"/>
              </a:buClr>
              <a:defRPr/>
            </a:pPr>
            <a:r>
              <a:rPr lang="en-US" altLang="en-US" sz="1200" baseline="0" err="1">
                <a:solidFill>
                  <a:prstClr val="black">
                    <a:lumMod val="65000"/>
                    <a:lumOff val="35000"/>
                  </a:prstClr>
                </a:solidFill>
                <a:ea typeface="+mn-ea"/>
                <a:cs typeface="Arial" panose="020B0604020202020204" pitchFamily="34" charset="0"/>
              </a:rPr>
              <a:t>Dizman</a:t>
            </a:r>
            <a:r>
              <a:rPr lang="en-US" altLang="en-US" sz="1200" baseline="0">
                <a:solidFill>
                  <a:prstClr val="black">
                    <a:lumMod val="65000"/>
                    <a:lumOff val="35000"/>
                  </a:prstClr>
                </a:solidFill>
                <a:ea typeface="+mn-ea"/>
                <a:cs typeface="Arial" panose="020B0604020202020204" pitchFamily="34" charset="0"/>
              </a:rPr>
              <a:t>, Meza, </a:t>
            </a:r>
            <a:r>
              <a:rPr lang="en-US" altLang="en-US" sz="1200" baseline="0" err="1">
                <a:solidFill>
                  <a:prstClr val="black">
                    <a:lumMod val="65000"/>
                    <a:lumOff val="35000"/>
                  </a:prstClr>
                </a:solidFill>
                <a:ea typeface="+mn-ea"/>
                <a:cs typeface="Arial" panose="020B0604020202020204" pitchFamily="34" charset="0"/>
              </a:rPr>
              <a:t>Bergerot</a:t>
            </a:r>
            <a:r>
              <a:rPr lang="en-US" altLang="en-US" sz="1200" baseline="0">
                <a:solidFill>
                  <a:prstClr val="black">
                    <a:lumMod val="65000"/>
                    <a:lumOff val="35000"/>
                  </a:prstClr>
                </a:solidFill>
                <a:ea typeface="+mn-ea"/>
                <a:cs typeface="Arial" panose="020B0604020202020204" pitchFamily="34" charset="0"/>
              </a:rPr>
              <a:t> </a:t>
            </a:r>
            <a:r>
              <a:rPr lang="en-US" altLang="en-US" sz="1200" i="1" baseline="0">
                <a:solidFill>
                  <a:prstClr val="black">
                    <a:lumMod val="65000"/>
                    <a:lumOff val="35000"/>
                  </a:prstClr>
                </a:solidFill>
                <a:ea typeface="+mn-ea"/>
                <a:cs typeface="Arial" panose="020B0604020202020204" pitchFamily="34" charset="0"/>
              </a:rPr>
              <a:t>et al. </a:t>
            </a:r>
            <a:r>
              <a:rPr lang="en-US" altLang="en-US" sz="1200" baseline="0">
                <a:solidFill>
                  <a:prstClr val="black">
                    <a:lumMod val="65000"/>
                    <a:lumOff val="35000"/>
                  </a:prstClr>
                </a:solidFill>
                <a:ea typeface="+mn-ea"/>
                <a:cs typeface="Arial" panose="020B0604020202020204" pitchFamily="34" charset="0"/>
              </a:rPr>
              <a:t>Nature Medicine 2022</a:t>
            </a:r>
          </a:p>
        </p:txBody>
      </p:sp>
      <p:sp>
        <p:nvSpPr>
          <p:cNvPr id="3" name="TextBox 2">
            <a:extLst>
              <a:ext uri="{FF2B5EF4-FFF2-40B4-BE49-F238E27FC236}">
                <a16:creationId xmlns:a16="http://schemas.microsoft.com/office/drawing/2014/main" id="{C79E6501-C549-C589-A5DF-C8F503BA038A}"/>
              </a:ext>
            </a:extLst>
          </p:cNvPr>
          <p:cNvSpPr txBox="1"/>
          <p:nvPr/>
        </p:nvSpPr>
        <p:spPr>
          <a:xfrm>
            <a:off x="244327" y="3905207"/>
            <a:ext cx="6972300" cy="369332"/>
          </a:xfrm>
          <a:prstGeom prst="rect">
            <a:avLst/>
          </a:prstGeom>
          <a:noFill/>
        </p:spPr>
        <p:txBody>
          <a:bodyPr wrap="square">
            <a:spAutoFit/>
          </a:bodyPr>
          <a:lstStyle/>
          <a:p>
            <a:pPr defTabSz="685800" fontAlgn="auto">
              <a:spcBef>
                <a:spcPts val="0"/>
              </a:spcBef>
              <a:spcAft>
                <a:spcPts val="0"/>
              </a:spcAft>
              <a:defRPr/>
            </a:pPr>
            <a:r>
              <a:rPr lang="en-US" altLang="en-US" sz="1800">
                <a:solidFill>
                  <a:srgbClr val="00B050"/>
                </a:solidFill>
                <a:latin typeface="Helvetica" panose="020B0604020202020204" pitchFamily="34" charset="0"/>
                <a:ea typeface="+mn-ea"/>
                <a:cs typeface="Helvetica" panose="020B0604020202020204" pitchFamily="34" charset="0"/>
              </a:rPr>
              <a:t>CBM588</a:t>
            </a:r>
            <a:r>
              <a:rPr lang="en-US" altLang="en-US" sz="1800">
                <a:solidFill>
                  <a:prstClr val="black"/>
                </a:solidFill>
                <a:latin typeface="Helvetica" panose="020B0604020202020204" pitchFamily="34" charset="0"/>
                <a:ea typeface="+mn-ea"/>
                <a:cs typeface="Helvetica" panose="020B0604020202020204" pitchFamily="34" charset="0"/>
              </a:rPr>
              <a:t> + </a:t>
            </a:r>
            <a:r>
              <a:rPr lang="en-US" altLang="en-US" sz="1800" err="1">
                <a:solidFill>
                  <a:prstClr val="black"/>
                </a:solidFill>
                <a:latin typeface="Helvetica" panose="020B0604020202020204" pitchFamily="34" charset="0"/>
                <a:ea typeface="+mn-ea"/>
                <a:cs typeface="Helvetica" panose="020B0604020202020204" pitchFamily="34" charset="0"/>
              </a:rPr>
              <a:t>Nivo</a:t>
            </a:r>
            <a:r>
              <a:rPr lang="en-US" altLang="en-US" sz="1800">
                <a:solidFill>
                  <a:prstClr val="black"/>
                </a:solidFill>
                <a:latin typeface="Helvetica" panose="020B0604020202020204" pitchFamily="34" charset="0"/>
                <a:ea typeface="+mn-ea"/>
                <a:cs typeface="Helvetica" panose="020B0604020202020204" pitchFamily="34" charset="0"/>
              </a:rPr>
              <a:t>/</a:t>
            </a:r>
            <a:r>
              <a:rPr lang="en-US" altLang="en-US" sz="1800" err="1">
                <a:solidFill>
                  <a:prstClr val="black"/>
                </a:solidFill>
                <a:latin typeface="Helvetica" panose="020B0604020202020204" pitchFamily="34" charset="0"/>
                <a:ea typeface="+mn-ea"/>
                <a:cs typeface="Helvetica" panose="020B0604020202020204" pitchFamily="34" charset="0"/>
              </a:rPr>
              <a:t>Ipi</a:t>
            </a:r>
            <a:r>
              <a:rPr lang="en-US" altLang="en-US" sz="1800">
                <a:solidFill>
                  <a:prstClr val="black"/>
                </a:solidFill>
                <a:latin typeface="Helvetica" panose="020B0604020202020204" pitchFamily="34" charset="0"/>
                <a:ea typeface="+mn-ea"/>
                <a:cs typeface="Helvetica" panose="020B0604020202020204" pitchFamily="34" charset="0"/>
              </a:rPr>
              <a:t> improves the objective response rate</a:t>
            </a:r>
            <a:endParaRPr lang="en-US" sz="1800">
              <a:solidFill>
                <a:prstClr val="black"/>
              </a:solidFill>
              <a:latin typeface="Calibri"/>
              <a:ea typeface="+mn-ea"/>
              <a:cs typeface="+mn-cs"/>
            </a:endParaRPr>
          </a:p>
        </p:txBody>
      </p:sp>
      <p:sp>
        <p:nvSpPr>
          <p:cNvPr id="7" name="TextBox 6">
            <a:extLst>
              <a:ext uri="{FF2B5EF4-FFF2-40B4-BE49-F238E27FC236}">
                <a16:creationId xmlns:a16="http://schemas.microsoft.com/office/drawing/2014/main" id="{897EAFB8-E0AE-AFC6-0154-5789C84E3789}"/>
              </a:ext>
            </a:extLst>
          </p:cNvPr>
          <p:cNvSpPr txBox="1"/>
          <p:nvPr/>
        </p:nvSpPr>
        <p:spPr>
          <a:xfrm>
            <a:off x="292894" y="4834582"/>
            <a:ext cx="898003" cy="230832"/>
          </a:xfrm>
          <a:prstGeom prst="rect">
            <a:avLst/>
          </a:prstGeom>
          <a:noFill/>
        </p:spPr>
        <p:txBody>
          <a:bodyPr wrap="none" rtlCol="0">
            <a:spAutoFit/>
          </a:bodyPr>
          <a:lstStyle/>
          <a:p>
            <a:r>
              <a:rPr lang="en-US" sz="900"/>
              <a:t>@PBarataMD</a:t>
            </a:r>
          </a:p>
        </p:txBody>
      </p:sp>
      <p:pic>
        <p:nvPicPr>
          <p:cNvPr id="8" name="Picture 2" descr="logo-rond-twitter - Danone Institute">
            <a:extLst>
              <a:ext uri="{FF2B5EF4-FFF2-40B4-BE49-F238E27FC236}">
                <a16:creationId xmlns:a16="http://schemas.microsoft.com/office/drawing/2014/main" id="{BDAAC484-8FD9-8B4A-4570-659D2924B8A7}"/>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44595" y="4850795"/>
            <a:ext cx="199465" cy="199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771937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3">
            <a:extLst>
              <a:ext uri="{FF2B5EF4-FFF2-40B4-BE49-F238E27FC236}">
                <a16:creationId xmlns:a16="http://schemas.microsoft.com/office/drawing/2014/main" id="{F3DEC04E-D6AE-4A99-8024-0BA329906987}"/>
              </a:ext>
            </a:extLst>
          </p:cNvPr>
          <p:cNvSpPr>
            <a:spLocks noGrp="1" noChangeArrowheads="1"/>
          </p:cNvSpPr>
          <p:nvPr>
            <p:ph type="title"/>
          </p:nvPr>
        </p:nvSpPr>
        <p:spPr bwMode="auto">
          <a:xfrm>
            <a:off x="434975" y="191294"/>
            <a:ext cx="8229600" cy="411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3432" tIns="34290" rIns="73432" bIns="34290" numCol="1" rtlCol="0" anchor="ctr" anchorCtr="0" compatLnSpc="1">
            <a:prstTxWarp prst="textNoShape">
              <a:avLst/>
            </a:prstTxWarp>
            <a:noAutofit/>
          </a:bodyPr>
          <a:lstStyle/>
          <a:p>
            <a:pPr eaLnBrk="1" hangingPunct="1"/>
            <a:r>
              <a:rPr lang="en-US" altLang="en-US" sz="2700">
                <a:solidFill>
                  <a:schemeClr val="accent2">
                    <a:lumMod val="75000"/>
                  </a:schemeClr>
                </a:solidFill>
                <a:latin typeface="Helvetica" panose="020B0604020202020204" pitchFamily="34" charset="0"/>
                <a:cs typeface="Helvetica" panose="020B0604020202020204" pitchFamily="34" charset="0"/>
              </a:rPr>
              <a:t>Phase 1B Data: Nivolumab/Ipilimumab ± CBM588</a:t>
            </a:r>
          </a:p>
        </p:txBody>
      </p:sp>
      <p:pic>
        <p:nvPicPr>
          <p:cNvPr id="97284" name="Picture 2">
            <a:extLst>
              <a:ext uri="{FF2B5EF4-FFF2-40B4-BE49-F238E27FC236}">
                <a16:creationId xmlns:a16="http://schemas.microsoft.com/office/drawing/2014/main" id="{E3F06EA7-6C22-4931-A0E0-05298E0A9D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5330"/>
            <a:ext cx="8583296"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1">
            <a:extLst>
              <a:ext uri="{FF2B5EF4-FFF2-40B4-BE49-F238E27FC236}">
                <a16:creationId xmlns:a16="http://schemas.microsoft.com/office/drawing/2014/main" id="{8FA0FF3B-5D0B-87CD-0C3F-073208D4DECB}"/>
              </a:ext>
            </a:extLst>
          </p:cNvPr>
          <p:cNvSpPr>
            <a:spLocks noChangeArrowheads="1"/>
          </p:cNvSpPr>
          <p:nvPr/>
        </p:nvSpPr>
        <p:spPr bwMode="auto">
          <a:xfrm>
            <a:off x="4364923" y="4606775"/>
            <a:ext cx="2225767" cy="443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3436" tIns="36718" rIns="73436" bIns="36718">
            <a:spAutoFit/>
          </a:bodyPr>
          <a:lstStyle>
            <a:lvl1pPr>
              <a:defRPr sz="1900" baseline="30000">
                <a:solidFill>
                  <a:srgbClr val="000000"/>
                </a:solidFill>
                <a:latin typeface="Arial" panose="020B0604020202020204" pitchFamily="34" charset="0"/>
              </a:defRPr>
            </a:lvl1pPr>
            <a:lvl2pPr marL="742950" indent="-285750">
              <a:defRPr sz="1900" baseline="30000">
                <a:solidFill>
                  <a:srgbClr val="000000"/>
                </a:solidFill>
                <a:latin typeface="Arial" panose="020B0604020202020204" pitchFamily="34" charset="0"/>
              </a:defRPr>
            </a:lvl2pPr>
            <a:lvl3pPr marL="1143000" indent="-228600">
              <a:defRPr sz="1900" baseline="30000">
                <a:solidFill>
                  <a:srgbClr val="000000"/>
                </a:solidFill>
                <a:latin typeface="Arial" panose="020B0604020202020204" pitchFamily="34" charset="0"/>
              </a:defRPr>
            </a:lvl3pPr>
            <a:lvl4pPr marL="1600200" indent="-228600">
              <a:defRPr sz="1900" baseline="30000">
                <a:solidFill>
                  <a:srgbClr val="000000"/>
                </a:solidFill>
                <a:latin typeface="Arial" panose="020B0604020202020204" pitchFamily="34" charset="0"/>
              </a:defRPr>
            </a:lvl4pPr>
            <a:lvl5pPr marL="2057400" indent="-228600">
              <a:defRPr sz="1900" baseline="30000">
                <a:solidFill>
                  <a:srgbClr val="000000"/>
                </a:solidFill>
                <a:latin typeface="Arial" panose="020B0604020202020204" pitchFamily="34" charset="0"/>
              </a:defRPr>
            </a:lvl5pPr>
            <a:lvl6pPr marL="2514600" indent="-228600" eaLnBrk="0" fontAlgn="base" hangingPunct="0">
              <a:spcBef>
                <a:spcPct val="0"/>
              </a:spcBef>
              <a:spcAft>
                <a:spcPct val="0"/>
              </a:spcAft>
              <a:defRPr sz="1900" baseline="30000">
                <a:solidFill>
                  <a:srgbClr val="000000"/>
                </a:solidFill>
                <a:latin typeface="Arial" panose="020B0604020202020204" pitchFamily="34" charset="0"/>
              </a:defRPr>
            </a:lvl6pPr>
            <a:lvl7pPr marL="2971800" indent="-228600" eaLnBrk="0" fontAlgn="base" hangingPunct="0">
              <a:spcBef>
                <a:spcPct val="0"/>
              </a:spcBef>
              <a:spcAft>
                <a:spcPct val="0"/>
              </a:spcAft>
              <a:defRPr sz="1900" baseline="30000">
                <a:solidFill>
                  <a:srgbClr val="000000"/>
                </a:solidFill>
                <a:latin typeface="Arial" panose="020B0604020202020204" pitchFamily="34" charset="0"/>
              </a:defRPr>
            </a:lvl7pPr>
            <a:lvl8pPr marL="3429000" indent="-228600" eaLnBrk="0" fontAlgn="base" hangingPunct="0">
              <a:spcBef>
                <a:spcPct val="0"/>
              </a:spcBef>
              <a:spcAft>
                <a:spcPct val="0"/>
              </a:spcAft>
              <a:defRPr sz="1900" baseline="30000">
                <a:solidFill>
                  <a:srgbClr val="000000"/>
                </a:solidFill>
                <a:latin typeface="Arial" panose="020B0604020202020204" pitchFamily="34" charset="0"/>
              </a:defRPr>
            </a:lvl8pPr>
            <a:lvl9pPr marL="3886200" indent="-228600" eaLnBrk="0" fontAlgn="base" hangingPunct="0">
              <a:spcBef>
                <a:spcPct val="0"/>
              </a:spcBef>
              <a:spcAft>
                <a:spcPct val="0"/>
              </a:spcAft>
              <a:defRPr sz="1900" baseline="30000">
                <a:solidFill>
                  <a:srgbClr val="000000"/>
                </a:solidFill>
                <a:latin typeface="Arial" panose="020B0604020202020204" pitchFamily="34" charset="0"/>
              </a:defRPr>
            </a:lvl9pPr>
          </a:lstStyle>
          <a:p>
            <a:pPr defTabSz="685800" fontAlgn="auto">
              <a:spcBef>
                <a:spcPts val="0"/>
              </a:spcBef>
              <a:spcAft>
                <a:spcPts val="0"/>
              </a:spcAft>
              <a:buClr>
                <a:srgbClr val="FFFFFF"/>
              </a:buClr>
              <a:defRPr/>
            </a:pPr>
            <a:r>
              <a:rPr lang="en-US" altLang="en-US" sz="1200" baseline="0" err="1">
                <a:solidFill>
                  <a:prstClr val="black">
                    <a:lumMod val="65000"/>
                    <a:lumOff val="35000"/>
                  </a:prstClr>
                </a:solidFill>
                <a:ea typeface="+mn-ea"/>
                <a:cs typeface="Arial" panose="020B0604020202020204" pitchFamily="34" charset="0"/>
              </a:rPr>
              <a:t>Dizman</a:t>
            </a:r>
            <a:r>
              <a:rPr lang="en-US" altLang="en-US" sz="1200" baseline="0">
                <a:solidFill>
                  <a:prstClr val="black">
                    <a:lumMod val="65000"/>
                    <a:lumOff val="35000"/>
                  </a:prstClr>
                </a:solidFill>
                <a:ea typeface="+mn-ea"/>
                <a:cs typeface="Arial" panose="020B0604020202020204" pitchFamily="34" charset="0"/>
              </a:rPr>
              <a:t>, Meza, </a:t>
            </a:r>
            <a:r>
              <a:rPr lang="en-US" altLang="en-US" sz="1200" baseline="0" err="1">
                <a:solidFill>
                  <a:prstClr val="black">
                    <a:lumMod val="65000"/>
                    <a:lumOff val="35000"/>
                  </a:prstClr>
                </a:solidFill>
                <a:ea typeface="+mn-ea"/>
                <a:cs typeface="Arial" panose="020B0604020202020204" pitchFamily="34" charset="0"/>
              </a:rPr>
              <a:t>Bergerot</a:t>
            </a:r>
            <a:r>
              <a:rPr lang="en-US" altLang="en-US" sz="1200" baseline="0">
                <a:solidFill>
                  <a:prstClr val="black">
                    <a:lumMod val="65000"/>
                    <a:lumOff val="35000"/>
                  </a:prstClr>
                </a:solidFill>
                <a:ea typeface="+mn-ea"/>
                <a:cs typeface="Arial" panose="020B0604020202020204" pitchFamily="34" charset="0"/>
              </a:rPr>
              <a:t> </a:t>
            </a:r>
            <a:r>
              <a:rPr lang="en-US" altLang="en-US" sz="1200" i="1" baseline="0">
                <a:solidFill>
                  <a:prstClr val="black">
                    <a:lumMod val="65000"/>
                    <a:lumOff val="35000"/>
                  </a:prstClr>
                </a:solidFill>
                <a:ea typeface="+mn-ea"/>
                <a:cs typeface="Arial" panose="020B0604020202020204" pitchFamily="34" charset="0"/>
              </a:rPr>
              <a:t>et al. </a:t>
            </a:r>
          </a:p>
          <a:p>
            <a:pPr defTabSz="685800" fontAlgn="auto">
              <a:spcBef>
                <a:spcPts val="0"/>
              </a:spcBef>
              <a:spcAft>
                <a:spcPts val="0"/>
              </a:spcAft>
              <a:buClr>
                <a:srgbClr val="FFFFFF"/>
              </a:buClr>
              <a:defRPr/>
            </a:pPr>
            <a:r>
              <a:rPr lang="en-US" altLang="en-US" sz="1200" baseline="0">
                <a:solidFill>
                  <a:prstClr val="black">
                    <a:lumMod val="65000"/>
                    <a:lumOff val="35000"/>
                  </a:prstClr>
                </a:solidFill>
                <a:ea typeface="+mn-ea"/>
                <a:cs typeface="Arial" panose="020B0604020202020204" pitchFamily="34" charset="0"/>
              </a:rPr>
              <a:t>Nature Medicine 2022</a:t>
            </a:r>
          </a:p>
        </p:txBody>
      </p:sp>
      <p:sp>
        <p:nvSpPr>
          <p:cNvPr id="5" name="TextBox 4">
            <a:extLst>
              <a:ext uri="{FF2B5EF4-FFF2-40B4-BE49-F238E27FC236}">
                <a16:creationId xmlns:a16="http://schemas.microsoft.com/office/drawing/2014/main" id="{C2021CC3-8925-B745-A827-7B12B7D22F3F}"/>
              </a:ext>
            </a:extLst>
          </p:cNvPr>
          <p:cNvSpPr txBox="1"/>
          <p:nvPr/>
        </p:nvSpPr>
        <p:spPr>
          <a:xfrm>
            <a:off x="244327" y="3952959"/>
            <a:ext cx="5657850" cy="369332"/>
          </a:xfrm>
          <a:prstGeom prst="rect">
            <a:avLst/>
          </a:prstGeom>
          <a:noFill/>
        </p:spPr>
        <p:txBody>
          <a:bodyPr wrap="square">
            <a:spAutoFit/>
          </a:bodyPr>
          <a:lstStyle/>
          <a:p>
            <a:pPr defTabSz="685800" fontAlgn="auto">
              <a:spcBef>
                <a:spcPts val="0"/>
              </a:spcBef>
              <a:spcAft>
                <a:spcPts val="0"/>
              </a:spcAft>
              <a:defRPr/>
            </a:pPr>
            <a:r>
              <a:rPr lang="en-US" altLang="en-US" sz="1800">
                <a:solidFill>
                  <a:srgbClr val="00B050"/>
                </a:solidFill>
                <a:latin typeface="Helvetica" panose="020B0604020202020204" pitchFamily="34" charset="0"/>
                <a:ea typeface="+mn-ea"/>
                <a:cs typeface="Helvetica" panose="020B0604020202020204" pitchFamily="34" charset="0"/>
              </a:rPr>
              <a:t>CBM588</a:t>
            </a:r>
            <a:r>
              <a:rPr lang="en-US" altLang="en-US" sz="1800">
                <a:solidFill>
                  <a:prstClr val="black"/>
                </a:solidFill>
                <a:latin typeface="Helvetica" panose="020B0604020202020204" pitchFamily="34" charset="0"/>
                <a:ea typeface="+mn-ea"/>
                <a:cs typeface="Helvetica" panose="020B0604020202020204" pitchFamily="34" charset="0"/>
              </a:rPr>
              <a:t> increases </a:t>
            </a:r>
            <a:r>
              <a:rPr lang="en-US" altLang="en-US" sz="1800" err="1">
                <a:solidFill>
                  <a:prstClr val="black"/>
                </a:solidFill>
                <a:latin typeface="Helvetica" panose="020B0604020202020204" pitchFamily="34" charset="0"/>
                <a:ea typeface="+mn-ea"/>
                <a:cs typeface="Helvetica" panose="020B0604020202020204" pitchFamily="34" charset="0"/>
              </a:rPr>
              <a:t>Bifidobacteria</a:t>
            </a:r>
            <a:r>
              <a:rPr lang="en-US" altLang="en-US" sz="1800">
                <a:solidFill>
                  <a:prstClr val="black"/>
                </a:solidFill>
                <a:latin typeface="Helvetica" panose="020B0604020202020204" pitchFamily="34" charset="0"/>
                <a:ea typeface="+mn-ea"/>
                <a:cs typeface="Helvetica" panose="020B0604020202020204" pitchFamily="34" charset="0"/>
              </a:rPr>
              <a:t> in responders</a:t>
            </a:r>
            <a:endParaRPr lang="en-US" sz="1800">
              <a:solidFill>
                <a:prstClr val="black"/>
              </a:solidFill>
              <a:latin typeface="Calibri"/>
              <a:ea typeface="+mn-ea"/>
              <a:cs typeface="+mn-cs"/>
            </a:endParaRPr>
          </a:p>
        </p:txBody>
      </p:sp>
      <p:sp>
        <p:nvSpPr>
          <p:cNvPr id="9" name="TextBox 8">
            <a:extLst>
              <a:ext uri="{FF2B5EF4-FFF2-40B4-BE49-F238E27FC236}">
                <a16:creationId xmlns:a16="http://schemas.microsoft.com/office/drawing/2014/main" id="{1BE58F66-350D-A108-95EB-C5A9FA7FEE87}"/>
              </a:ext>
            </a:extLst>
          </p:cNvPr>
          <p:cNvSpPr txBox="1"/>
          <p:nvPr/>
        </p:nvSpPr>
        <p:spPr>
          <a:xfrm>
            <a:off x="292894" y="4834582"/>
            <a:ext cx="898003" cy="230832"/>
          </a:xfrm>
          <a:prstGeom prst="rect">
            <a:avLst/>
          </a:prstGeom>
          <a:noFill/>
        </p:spPr>
        <p:txBody>
          <a:bodyPr wrap="none" rtlCol="0">
            <a:spAutoFit/>
          </a:bodyPr>
          <a:lstStyle/>
          <a:p>
            <a:r>
              <a:rPr lang="en-US" sz="900"/>
              <a:t>@PBarataMD</a:t>
            </a:r>
          </a:p>
        </p:txBody>
      </p:sp>
      <p:pic>
        <p:nvPicPr>
          <p:cNvPr id="10" name="Picture 2" descr="logo-rond-twitter - Danone Institute">
            <a:extLst>
              <a:ext uri="{FF2B5EF4-FFF2-40B4-BE49-F238E27FC236}">
                <a16:creationId xmlns:a16="http://schemas.microsoft.com/office/drawing/2014/main" id="{04929400-06C1-A126-5A99-8A79D523098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44595" y="4850795"/>
            <a:ext cx="199465" cy="199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22164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46C944F-2126-4663-848B-935C7C9F80EF}"/>
              </a:ext>
            </a:extLst>
          </p:cNvPr>
          <p:cNvSpPr/>
          <p:nvPr/>
        </p:nvSpPr>
        <p:spPr>
          <a:xfrm>
            <a:off x="628650" y="1474078"/>
            <a:ext cx="2971800" cy="158115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marL="260741" indent="-171446" defTabSz="685681" fontAlgn="auto">
              <a:spcBef>
                <a:spcPts val="0"/>
              </a:spcBef>
              <a:spcAft>
                <a:spcPts val="0"/>
              </a:spcAft>
              <a:defRPr/>
            </a:pPr>
            <a:r>
              <a:rPr lang="en-US" sz="1200">
                <a:solidFill>
                  <a:srgbClr val="FFFFFF"/>
                </a:solidFill>
                <a:latin typeface="Calibri"/>
              </a:rPr>
              <a:t>Metastatic renal cell carcinoma and:</a:t>
            </a:r>
          </a:p>
          <a:p>
            <a:pPr marL="260741" indent="-171446" defTabSz="685681" fontAlgn="auto">
              <a:spcBef>
                <a:spcPts val="0"/>
              </a:spcBef>
              <a:spcAft>
                <a:spcPts val="0"/>
              </a:spcAft>
              <a:buFont typeface="Arial" panose="020B0604020202020204" pitchFamily="34" charset="0"/>
              <a:buChar char="•"/>
              <a:defRPr/>
            </a:pPr>
            <a:r>
              <a:rPr lang="en-US" sz="1200">
                <a:solidFill>
                  <a:srgbClr val="FFFFFF"/>
                </a:solidFill>
                <a:latin typeface="Calibri"/>
              </a:rPr>
              <a:t>Measurable metastatic disease </a:t>
            </a:r>
          </a:p>
          <a:p>
            <a:pPr marL="260741" indent="-171446" defTabSz="685681" fontAlgn="auto">
              <a:spcBef>
                <a:spcPts val="0"/>
              </a:spcBef>
              <a:spcAft>
                <a:spcPts val="0"/>
              </a:spcAft>
              <a:buFont typeface="Arial" panose="020B0604020202020204" pitchFamily="34" charset="0"/>
              <a:buChar char="•"/>
              <a:defRPr/>
            </a:pPr>
            <a:r>
              <a:rPr lang="en-US" sz="1200">
                <a:solidFill>
                  <a:srgbClr val="FFFFFF"/>
                </a:solidFill>
                <a:latin typeface="Calibri"/>
              </a:rPr>
              <a:t>ECOG performance status 0-1</a:t>
            </a:r>
          </a:p>
          <a:p>
            <a:pPr marL="260741" indent="-171446" defTabSz="685681" fontAlgn="auto">
              <a:spcBef>
                <a:spcPts val="0"/>
              </a:spcBef>
              <a:spcAft>
                <a:spcPts val="0"/>
              </a:spcAft>
              <a:buFont typeface="Arial" panose="020B0604020202020204" pitchFamily="34" charset="0"/>
              <a:buChar char="•"/>
              <a:defRPr/>
            </a:pPr>
            <a:r>
              <a:rPr lang="en-US" sz="1200">
                <a:solidFill>
                  <a:srgbClr val="FFFFFF"/>
                </a:solidFill>
                <a:latin typeface="Calibri"/>
              </a:rPr>
              <a:t>No prior systemic therapy for metastatic disease </a:t>
            </a:r>
          </a:p>
          <a:p>
            <a:pPr marL="260741" indent="-171446" defTabSz="685681" fontAlgn="auto">
              <a:spcBef>
                <a:spcPts val="0"/>
              </a:spcBef>
              <a:spcAft>
                <a:spcPts val="0"/>
              </a:spcAft>
              <a:buFont typeface="Arial" panose="020B0604020202020204" pitchFamily="34" charset="0"/>
              <a:buChar char="•"/>
              <a:defRPr/>
            </a:pPr>
            <a:r>
              <a:rPr lang="en-US" sz="1200">
                <a:solidFill>
                  <a:srgbClr val="FFFFFF"/>
                </a:solidFill>
                <a:latin typeface="Calibri"/>
              </a:rPr>
              <a:t>Intermediate- or poor-risk disease by IMDC classification </a:t>
            </a:r>
          </a:p>
          <a:p>
            <a:pPr marL="260741" indent="-171446" defTabSz="685681" fontAlgn="auto">
              <a:spcBef>
                <a:spcPts val="0"/>
              </a:spcBef>
              <a:spcAft>
                <a:spcPts val="0"/>
              </a:spcAft>
              <a:buFont typeface="Arial" panose="020B0604020202020204" pitchFamily="34" charset="0"/>
              <a:buChar char="•"/>
              <a:defRPr/>
            </a:pPr>
            <a:r>
              <a:rPr lang="en-US" sz="1200">
                <a:solidFill>
                  <a:srgbClr val="FFFFFF"/>
                </a:solidFill>
                <a:latin typeface="Calibri"/>
              </a:rPr>
              <a:t>No history of autoimmune disease </a:t>
            </a:r>
          </a:p>
        </p:txBody>
      </p:sp>
      <p:sp>
        <p:nvSpPr>
          <p:cNvPr id="11" name="Rectangle 10">
            <a:extLst>
              <a:ext uri="{FF2B5EF4-FFF2-40B4-BE49-F238E27FC236}">
                <a16:creationId xmlns:a16="http://schemas.microsoft.com/office/drawing/2014/main" id="{6E067F4E-17F4-4164-BCD7-AC2EDF2D747C}"/>
              </a:ext>
            </a:extLst>
          </p:cNvPr>
          <p:cNvSpPr/>
          <p:nvPr/>
        </p:nvSpPr>
        <p:spPr>
          <a:xfrm>
            <a:off x="5643564" y="815266"/>
            <a:ext cx="2770187" cy="955675"/>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defTabSz="685681" fontAlgn="auto">
              <a:spcBef>
                <a:spcPts val="0"/>
              </a:spcBef>
              <a:spcAft>
                <a:spcPts val="0"/>
              </a:spcAft>
              <a:defRPr/>
            </a:pPr>
            <a:r>
              <a:rPr lang="en-US" sz="1200" b="1">
                <a:solidFill>
                  <a:srgbClr val="FFFFFF"/>
                </a:solidFill>
                <a:latin typeface="Calibri"/>
                <a:sym typeface="Wingdings" panose="05000000000000000000" pitchFamily="2" charset="2"/>
              </a:rPr>
              <a:t>Cabozantinib</a:t>
            </a:r>
            <a:r>
              <a:rPr lang="en-US" sz="1200">
                <a:solidFill>
                  <a:srgbClr val="FFFFFF"/>
                </a:solidFill>
                <a:latin typeface="Calibri"/>
                <a:sym typeface="Wingdings" panose="05000000000000000000" pitchFamily="2" charset="2"/>
              </a:rPr>
              <a:t> 40 mg oral daily + </a:t>
            </a:r>
          </a:p>
          <a:p>
            <a:pPr algn="ctr" defTabSz="685681" fontAlgn="auto">
              <a:spcBef>
                <a:spcPts val="0"/>
              </a:spcBef>
              <a:spcAft>
                <a:spcPts val="0"/>
              </a:spcAft>
              <a:defRPr/>
            </a:pPr>
            <a:r>
              <a:rPr lang="en-US" sz="1200">
                <a:solidFill>
                  <a:srgbClr val="FFFFFF"/>
                </a:solidFill>
                <a:latin typeface="Calibri"/>
                <a:sym typeface="Wingdings" panose="05000000000000000000" pitchFamily="2" charset="2"/>
              </a:rPr>
              <a:t>Nivolumab 480 mg IV monthly </a:t>
            </a:r>
          </a:p>
          <a:p>
            <a:pPr algn="ctr" defTabSz="685681" fontAlgn="auto">
              <a:spcBef>
                <a:spcPts val="0"/>
              </a:spcBef>
              <a:spcAft>
                <a:spcPts val="0"/>
              </a:spcAft>
              <a:defRPr/>
            </a:pPr>
            <a:r>
              <a:rPr lang="en-US" sz="1200">
                <a:solidFill>
                  <a:srgbClr val="FFFFFF"/>
                </a:solidFill>
                <a:latin typeface="Calibri"/>
                <a:sym typeface="Wingdings" panose="05000000000000000000" pitchFamily="2" charset="2"/>
              </a:rPr>
              <a:t>+ </a:t>
            </a:r>
          </a:p>
          <a:p>
            <a:pPr algn="ctr" defTabSz="685681" fontAlgn="auto">
              <a:spcBef>
                <a:spcPts val="0"/>
              </a:spcBef>
              <a:spcAft>
                <a:spcPts val="0"/>
              </a:spcAft>
              <a:defRPr/>
            </a:pPr>
            <a:r>
              <a:rPr lang="en-US" sz="1200" b="1">
                <a:solidFill>
                  <a:srgbClr val="FFFFFF"/>
                </a:solidFill>
                <a:latin typeface="Calibri"/>
                <a:sym typeface="Wingdings" panose="05000000000000000000" pitchFamily="2" charset="2"/>
              </a:rPr>
              <a:t>CBM588</a:t>
            </a:r>
            <a:r>
              <a:rPr lang="en-US" sz="1200">
                <a:solidFill>
                  <a:srgbClr val="FFFFFF"/>
                </a:solidFill>
                <a:latin typeface="Calibri"/>
                <a:sym typeface="Wingdings" panose="05000000000000000000" pitchFamily="2" charset="2"/>
              </a:rPr>
              <a:t> 80 mg oral twice daily</a:t>
            </a:r>
          </a:p>
        </p:txBody>
      </p:sp>
      <p:sp>
        <p:nvSpPr>
          <p:cNvPr id="12" name="Rectangle 11">
            <a:extLst>
              <a:ext uri="{FF2B5EF4-FFF2-40B4-BE49-F238E27FC236}">
                <a16:creationId xmlns:a16="http://schemas.microsoft.com/office/drawing/2014/main" id="{4C6215AE-5E39-459F-A480-CFD7878EC888}"/>
              </a:ext>
            </a:extLst>
          </p:cNvPr>
          <p:cNvSpPr/>
          <p:nvPr/>
        </p:nvSpPr>
        <p:spPr>
          <a:xfrm>
            <a:off x="5643564" y="2740903"/>
            <a:ext cx="2770187"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defTabSz="685681" fontAlgn="auto">
              <a:spcBef>
                <a:spcPts val="0"/>
              </a:spcBef>
              <a:spcAft>
                <a:spcPts val="0"/>
              </a:spcAft>
              <a:defRPr/>
            </a:pPr>
            <a:r>
              <a:rPr lang="en-US" sz="1200">
                <a:solidFill>
                  <a:srgbClr val="FFFFFF"/>
                </a:solidFill>
                <a:latin typeface="Calibri"/>
                <a:sym typeface="Wingdings" panose="05000000000000000000" pitchFamily="2" charset="2"/>
              </a:rPr>
              <a:t>Cabozantinib 40 mg oral daily + </a:t>
            </a:r>
          </a:p>
          <a:p>
            <a:pPr algn="ctr" defTabSz="685681" fontAlgn="auto">
              <a:spcBef>
                <a:spcPts val="0"/>
              </a:spcBef>
              <a:spcAft>
                <a:spcPts val="0"/>
              </a:spcAft>
              <a:defRPr/>
            </a:pPr>
            <a:r>
              <a:rPr lang="en-US" sz="1200">
                <a:solidFill>
                  <a:srgbClr val="FFFFFF"/>
                </a:solidFill>
                <a:latin typeface="Calibri"/>
                <a:sym typeface="Wingdings" panose="05000000000000000000" pitchFamily="2" charset="2"/>
              </a:rPr>
              <a:t>Nivolumab 480 mg IV monthly </a:t>
            </a:r>
          </a:p>
        </p:txBody>
      </p:sp>
      <p:cxnSp>
        <p:nvCxnSpPr>
          <p:cNvPr id="13" name="Connector: Elbow 12">
            <a:extLst>
              <a:ext uri="{FF2B5EF4-FFF2-40B4-BE49-F238E27FC236}">
                <a16:creationId xmlns:a16="http://schemas.microsoft.com/office/drawing/2014/main" id="{FA943770-E541-4F24-AB6D-B0CD6166DFCE}"/>
              </a:ext>
            </a:extLst>
          </p:cNvPr>
          <p:cNvCxnSpPr>
            <a:cxnSpLocks/>
            <a:stCxn id="4" idx="3"/>
            <a:endCxn id="11" idx="1"/>
          </p:cNvCxnSpPr>
          <p:nvPr/>
        </p:nvCxnSpPr>
        <p:spPr>
          <a:xfrm flipV="1">
            <a:off x="3600451" y="1293103"/>
            <a:ext cx="2043113" cy="971550"/>
          </a:xfrm>
          <a:prstGeom prst="bentConnector3">
            <a:avLst>
              <a:gd name="adj1" fmla="val 59736"/>
            </a:avLst>
          </a:prstGeom>
          <a:ln w="5715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15" name="Connector: Elbow 14">
            <a:extLst>
              <a:ext uri="{FF2B5EF4-FFF2-40B4-BE49-F238E27FC236}">
                <a16:creationId xmlns:a16="http://schemas.microsoft.com/office/drawing/2014/main" id="{4BA84A43-3408-4527-A4B7-237F4806619E}"/>
              </a:ext>
            </a:extLst>
          </p:cNvPr>
          <p:cNvCxnSpPr>
            <a:cxnSpLocks/>
            <a:stCxn id="4" idx="3"/>
            <a:endCxn id="12" idx="1"/>
          </p:cNvCxnSpPr>
          <p:nvPr/>
        </p:nvCxnSpPr>
        <p:spPr>
          <a:xfrm>
            <a:off x="3600451" y="2264653"/>
            <a:ext cx="2043113" cy="895350"/>
          </a:xfrm>
          <a:prstGeom prst="bentConnector3">
            <a:avLst>
              <a:gd name="adj1" fmla="val 60072"/>
            </a:avLst>
          </a:prstGeom>
          <a:ln w="5715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sp>
        <p:nvSpPr>
          <p:cNvPr id="18" name="Rectangle 17">
            <a:extLst>
              <a:ext uri="{FF2B5EF4-FFF2-40B4-BE49-F238E27FC236}">
                <a16:creationId xmlns:a16="http://schemas.microsoft.com/office/drawing/2014/main" id="{B51AB03D-FB5B-4E8C-914D-3009F5E09D0A}"/>
              </a:ext>
            </a:extLst>
          </p:cNvPr>
          <p:cNvSpPr/>
          <p:nvPr/>
        </p:nvSpPr>
        <p:spPr>
          <a:xfrm>
            <a:off x="4062413" y="2156703"/>
            <a:ext cx="1400175" cy="23495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defTabSz="685681" fontAlgn="auto">
              <a:spcBef>
                <a:spcPts val="0"/>
              </a:spcBef>
              <a:spcAft>
                <a:spcPts val="0"/>
              </a:spcAft>
              <a:defRPr/>
            </a:pPr>
            <a:r>
              <a:rPr lang="en-US" sz="1200">
                <a:solidFill>
                  <a:srgbClr val="FFFFFF"/>
                </a:solidFill>
                <a:latin typeface="Calibri"/>
              </a:rPr>
              <a:t>2:1 Randomization</a:t>
            </a:r>
          </a:p>
        </p:txBody>
      </p:sp>
      <p:sp>
        <p:nvSpPr>
          <p:cNvPr id="20" name="Text Placeholder 7">
            <a:extLst>
              <a:ext uri="{FF2B5EF4-FFF2-40B4-BE49-F238E27FC236}">
                <a16:creationId xmlns:a16="http://schemas.microsoft.com/office/drawing/2014/main" id="{BD60440F-3769-4D4E-9633-A38B0388B04B}"/>
              </a:ext>
            </a:extLst>
          </p:cNvPr>
          <p:cNvSpPr>
            <a:spLocks noGrp="1"/>
          </p:cNvSpPr>
          <p:nvPr>
            <p:ph type="body" sz="quarter" idx="14"/>
          </p:nvPr>
        </p:nvSpPr>
        <p:spPr>
          <a:xfrm>
            <a:off x="234951" y="3860091"/>
            <a:ext cx="3822700" cy="461963"/>
          </a:xfrm>
        </p:spPr>
        <p:txBody>
          <a:bodyPr rtlCol="0">
            <a:noAutofit/>
          </a:bodyPr>
          <a:lstStyle/>
          <a:p>
            <a:pPr marL="171446" lvl="2">
              <a:defRPr/>
            </a:pPr>
            <a:endParaRPr lang="en-US" sz="1200"/>
          </a:p>
          <a:p>
            <a:pPr marL="171446" lvl="2">
              <a:defRPr/>
            </a:pPr>
            <a:endParaRPr lang="en-US" sz="1200"/>
          </a:p>
        </p:txBody>
      </p:sp>
      <p:sp>
        <p:nvSpPr>
          <p:cNvPr id="17" name="Rectangle 16">
            <a:extLst>
              <a:ext uri="{FF2B5EF4-FFF2-40B4-BE49-F238E27FC236}">
                <a16:creationId xmlns:a16="http://schemas.microsoft.com/office/drawing/2014/main" id="{519DBD80-EE02-4165-BB59-A0D8E5188867}"/>
              </a:ext>
            </a:extLst>
          </p:cNvPr>
          <p:cNvSpPr/>
          <p:nvPr/>
        </p:nvSpPr>
        <p:spPr>
          <a:xfrm>
            <a:off x="628651" y="3662739"/>
            <a:ext cx="3824288" cy="661988"/>
          </a:xfrm>
          <a:prstGeom prst="rect">
            <a:avLst/>
          </a:prstGeom>
          <a:noFill/>
          <a:ln w="57150">
            <a:solidFill>
              <a:srgbClr val="1134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89295" defTabSz="685681" fontAlgn="auto">
              <a:spcBef>
                <a:spcPts val="0"/>
              </a:spcBef>
              <a:spcAft>
                <a:spcPts val="0"/>
              </a:spcAft>
              <a:defRPr/>
            </a:pPr>
            <a:r>
              <a:rPr lang="en-US" sz="1050" b="1">
                <a:solidFill>
                  <a:srgbClr val="002457"/>
                </a:solidFill>
                <a:latin typeface="Calibri"/>
              </a:rPr>
              <a:t>Primary Endpoint: </a:t>
            </a:r>
            <a:r>
              <a:rPr lang="en-US" sz="1050">
                <a:solidFill>
                  <a:srgbClr val="002457"/>
                </a:solidFill>
                <a:latin typeface="Calibri"/>
              </a:rPr>
              <a:t>Change in </a:t>
            </a:r>
            <a:r>
              <a:rPr lang="en-US" sz="1050" i="1">
                <a:solidFill>
                  <a:srgbClr val="002457"/>
                </a:solidFill>
                <a:latin typeface="Calibri"/>
              </a:rPr>
              <a:t>Bifidobacterium </a:t>
            </a:r>
            <a:r>
              <a:rPr lang="en-US" sz="1050">
                <a:solidFill>
                  <a:srgbClr val="002457"/>
                </a:solidFill>
                <a:latin typeface="Calibri"/>
              </a:rPr>
              <a:t>spp. from baseline to week 12 </a:t>
            </a:r>
          </a:p>
          <a:p>
            <a:pPr marL="89295" defTabSz="685681" fontAlgn="auto">
              <a:spcBef>
                <a:spcPts val="0"/>
              </a:spcBef>
              <a:spcAft>
                <a:spcPts val="0"/>
              </a:spcAft>
              <a:defRPr/>
            </a:pPr>
            <a:r>
              <a:rPr lang="en-US" sz="1050" b="1">
                <a:solidFill>
                  <a:srgbClr val="002457"/>
                </a:solidFill>
                <a:latin typeface="Calibri"/>
              </a:rPr>
              <a:t>Secondary Endpoints: </a:t>
            </a:r>
            <a:r>
              <a:rPr lang="en-US" sz="1050">
                <a:solidFill>
                  <a:srgbClr val="002457"/>
                </a:solidFill>
                <a:latin typeface="Calibri"/>
              </a:rPr>
              <a:t>Change in Shannon index, progression-free survival (PFS), response rate (RR) and toxicity</a:t>
            </a:r>
          </a:p>
        </p:txBody>
      </p:sp>
      <p:sp>
        <p:nvSpPr>
          <p:cNvPr id="21" name="Rectangle 20">
            <a:extLst>
              <a:ext uri="{FF2B5EF4-FFF2-40B4-BE49-F238E27FC236}">
                <a16:creationId xmlns:a16="http://schemas.microsoft.com/office/drawing/2014/main" id="{663FA856-36A1-44D3-A350-A413F050D50C}"/>
              </a:ext>
            </a:extLst>
          </p:cNvPr>
          <p:cNvSpPr/>
          <p:nvPr/>
        </p:nvSpPr>
        <p:spPr>
          <a:xfrm>
            <a:off x="4589464" y="3662739"/>
            <a:ext cx="3824287" cy="661988"/>
          </a:xfrm>
          <a:prstGeom prst="rect">
            <a:avLst/>
          </a:prstGeom>
          <a:noFill/>
          <a:ln w="57150">
            <a:solidFill>
              <a:srgbClr val="1134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89295" defTabSz="685681" fontAlgn="auto">
              <a:spcBef>
                <a:spcPts val="0"/>
              </a:spcBef>
              <a:spcAft>
                <a:spcPts val="0"/>
              </a:spcAft>
              <a:defRPr/>
            </a:pPr>
            <a:r>
              <a:rPr lang="en-US" sz="1050" b="1">
                <a:solidFill>
                  <a:srgbClr val="002457"/>
                </a:solidFill>
                <a:latin typeface="Calibri"/>
              </a:rPr>
              <a:t>Statistical Analysis: </a:t>
            </a:r>
            <a:r>
              <a:rPr lang="en-US" sz="1050">
                <a:solidFill>
                  <a:srgbClr val="002457"/>
                </a:solidFill>
                <a:latin typeface="Calibri"/>
              </a:rPr>
              <a:t>With 30 patients (randomized 2:1), 80% power to detect a 1-standard deviation change in specific </a:t>
            </a:r>
            <a:r>
              <a:rPr lang="en-US" sz="1050" i="1" err="1">
                <a:solidFill>
                  <a:srgbClr val="002457"/>
                </a:solidFill>
                <a:latin typeface="Calibri"/>
              </a:rPr>
              <a:t>Bifidiobacterium</a:t>
            </a:r>
            <a:r>
              <a:rPr lang="en-US" sz="1050" i="1">
                <a:solidFill>
                  <a:srgbClr val="002457"/>
                </a:solidFill>
                <a:latin typeface="Calibri"/>
              </a:rPr>
              <a:t> </a:t>
            </a:r>
            <a:r>
              <a:rPr lang="en-US" sz="1050">
                <a:solidFill>
                  <a:srgbClr val="002457"/>
                </a:solidFill>
                <a:latin typeface="Calibri"/>
              </a:rPr>
              <a:t>spp. between study arms using a two-group t-test with a 1-sided type I error of 0.05. </a:t>
            </a:r>
          </a:p>
        </p:txBody>
      </p:sp>
      <p:sp>
        <p:nvSpPr>
          <p:cNvPr id="5" name="Title 4">
            <a:extLst>
              <a:ext uri="{FF2B5EF4-FFF2-40B4-BE49-F238E27FC236}">
                <a16:creationId xmlns:a16="http://schemas.microsoft.com/office/drawing/2014/main" id="{74CD89A2-A740-1853-56A4-10782786C600}"/>
              </a:ext>
            </a:extLst>
          </p:cNvPr>
          <p:cNvSpPr>
            <a:spLocks noGrp="1" noChangeArrowheads="1"/>
          </p:cNvSpPr>
          <p:nvPr>
            <p:ph type="title"/>
          </p:nvPr>
        </p:nvSpPr>
        <p:spPr>
          <a:xfrm>
            <a:off x="0" y="-64334"/>
            <a:ext cx="9144000" cy="955675"/>
          </a:xfrm>
        </p:spPr>
        <p:txBody>
          <a:bodyPr>
            <a:normAutofit/>
          </a:bodyPr>
          <a:lstStyle/>
          <a:p>
            <a:pPr algn="ctr" eaLnBrk="1" hangingPunct="1"/>
            <a:r>
              <a:rPr lang="en-US" altLang="en-US" sz="2400">
                <a:solidFill>
                  <a:schemeClr val="accent2">
                    <a:lumMod val="75000"/>
                  </a:schemeClr>
                </a:solidFill>
              </a:rPr>
              <a:t>Follow-Up Study (COH IRB 21133, PI: Sumanta Pal, MD): Cabozantinib </a:t>
            </a:r>
            <a:r>
              <a:rPr lang="en-US" altLang="en-US" sz="2400">
                <a:solidFill>
                  <a:schemeClr val="accent2">
                    <a:lumMod val="75000"/>
                  </a:schemeClr>
                </a:solidFill>
                <a:latin typeface="Helvetica" panose="020B0604020202020204" pitchFamily="34" charset="0"/>
                <a:cs typeface="Helvetica" panose="020B0604020202020204" pitchFamily="34" charset="0"/>
              </a:rPr>
              <a:t>± </a:t>
            </a:r>
            <a:r>
              <a:rPr lang="en-US" altLang="en-US" sz="2400" err="1">
                <a:solidFill>
                  <a:schemeClr val="accent2">
                    <a:lumMod val="75000"/>
                  </a:schemeClr>
                </a:solidFill>
                <a:latin typeface="Helvetica" panose="020B0604020202020204" pitchFamily="34" charset="0"/>
                <a:cs typeface="Helvetica" panose="020B0604020202020204" pitchFamily="34" charset="0"/>
              </a:rPr>
              <a:t>Nivo</a:t>
            </a:r>
            <a:r>
              <a:rPr lang="en-US" altLang="en-US" sz="2400">
                <a:solidFill>
                  <a:schemeClr val="accent2">
                    <a:lumMod val="75000"/>
                  </a:schemeClr>
                </a:solidFill>
                <a:latin typeface="Helvetica" panose="020B0604020202020204" pitchFamily="34" charset="0"/>
                <a:cs typeface="Helvetica" panose="020B0604020202020204" pitchFamily="34" charset="0"/>
              </a:rPr>
              <a:t> +/-CBM588</a:t>
            </a:r>
            <a:endParaRPr lang="en-US" altLang="en-US" sz="2400">
              <a:solidFill>
                <a:schemeClr val="accent2">
                  <a:lumMod val="75000"/>
                </a:schemeClr>
              </a:solidFill>
            </a:endParaRPr>
          </a:p>
        </p:txBody>
      </p:sp>
      <p:sp>
        <p:nvSpPr>
          <p:cNvPr id="2" name="Footer Placeholder 6">
            <a:extLst>
              <a:ext uri="{FF2B5EF4-FFF2-40B4-BE49-F238E27FC236}">
                <a16:creationId xmlns:a16="http://schemas.microsoft.com/office/drawing/2014/main" id="{DE8B4E20-B83A-2A0D-5D4B-CCDF533EC32D}"/>
              </a:ext>
            </a:extLst>
          </p:cNvPr>
          <p:cNvSpPr txBox="1">
            <a:spLocks/>
          </p:cNvSpPr>
          <p:nvPr/>
        </p:nvSpPr>
        <p:spPr>
          <a:xfrm>
            <a:off x="4365851" y="4579997"/>
            <a:ext cx="2135756" cy="28882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681" fontAlgn="auto">
              <a:spcBef>
                <a:spcPts val="0"/>
              </a:spcBef>
              <a:spcAft>
                <a:spcPts val="0"/>
              </a:spcAft>
              <a:defRPr/>
            </a:pPr>
            <a:r>
              <a:rPr lang="en-US" sz="1200">
                <a:solidFill>
                  <a:srgbClr val="002457"/>
                </a:solidFill>
                <a:latin typeface="Arial" panose="020B0604020202020204"/>
              </a:rPr>
              <a:t>Ebrahimi et al, ASCO 2023</a:t>
            </a:r>
          </a:p>
        </p:txBody>
      </p:sp>
      <p:sp>
        <p:nvSpPr>
          <p:cNvPr id="6" name="Footer Placeholder 6">
            <a:extLst>
              <a:ext uri="{FF2B5EF4-FFF2-40B4-BE49-F238E27FC236}">
                <a16:creationId xmlns:a16="http://schemas.microsoft.com/office/drawing/2014/main" id="{FE81A4E9-8A24-A18C-FAEA-3BB653AE3F3D}"/>
              </a:ext>
            </a:extLst>
          </p:cNvPr>
          <p:cNvSpPr txBox="1">
            <a:spLocks/>
          </p:cNvSpPr>
          <p:nvPr/>
        </p:nvSpPr>
        <p:spPr>
          <a:xfrm>
            <a:off x="571500" y="835510"/>
            <a:ext cx="4229100" cy="35006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681" fontAlgn="auto">
              <a:spcBef>
                <a:spcPts val="0"/>
              </a:spcBef>
              <a:spcAft>
                <a:spcPts val="0"/>
              </a:spcAft>
              <a:defRPr/>
            </a:pPr>
            <a:r>
              <a:rPr lang="en-US" sz="2100">
                <a:solidFill>
                  <a:srgbClr val="002457"/>
                </a:solidFill>
                <a:latin typeface="Arial" panose="020B0604020202020204"/>
              </a:rPr>
              <a:t>Completed enrollment</a:t>
            </a:r>
          </a:p>
        </p:txBody>
      </p:sp>
      <p:sp>
        <p:nvSpPr>
          <p:cNvPr id="9" name="TextBox 8">
            <a:extLst>
              <a:ext uri="{FF2B5EF4-FFF2-40B4-BE49-F238E27FC236}">
                <a16:creationId xmlns:a16="http://schemas.microsoft.com/office/drawing/2014/main" id="{79EAD20B-8AE1-71B4-2E77-A9490CBB472D}"/>
              </a:ext>
            </a:extLst>
          </p:cNvPr>
          <p:cNvSpPr txBox="1"/>
          <p:nvPr/>
        </p:nvSpPr>
        <p:spPr>
          <a:xfrm>
            <a:off x="292894" y="4834582"/>
            <a:ext cx="898003" cy="230832"/>
          </a:xfrm>
          <a:prstGeom prst="rect">
            <a:avLst/>
          </a:prstGeom>
          <a:noFill/>
        </p:spPr>
        <p:txBody>
          <a:bodyPr wrap="none" rtlCol="0">
            <a:spAutoFit/>
          </a:bodyPr>
          <a:lstStyle/>
          <a:p>
            <a:r>
              <a:rPr lang="en-US" sz="900"/>
              <a:t>@PBarataMD</a:t>
            </a:r>
          </a:p>
        </p:txBody>
      </p:sp>
      <p:pic>
        <p:nvPicPr>
          <p:cNvPr id="10" name="Picture 2" descr="logo-rond-twitter - Danone Institute">
            <a:extLst>
              <a:ext uri="{FF2B5EF4-FFF2-40B4-BE49-F238E27FC236}">
                <a16:creationId xmlns:a16="http://schemas.microsoft.com/office/drawing/2014/main" id="{EC12D855-06EC-72DC-A99B-E646AF7AAF7B}"/>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44595" y="4850795"/>
            <a:ext cx="199465" cy="199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1524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724416" y="632516"/>
            <a:ext cx="7667110" cy="3552041"/>
            <a:chOff x="844379" y="1111401"/>
            <a:chExt cx="10503242" cy="5166392"/>
          </a:xfrm>
        </p:grpSpPr>
        <p:pic>
          <p:nvPicPr>
            <p:cNvPr id="5"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1107" t="11025" r="1512" b="3437"/>
            <a:stretch/>
          </p:blipFill>
          <p:spPr>
            <a:xfrm>
              <a:off x="844379" y="1111401"/>
              <a:ext cx="10503242" cy="5107637"/>
            </a:xfrm>
            <a:prstGeom prst="rect">
              <a:avLst/>
            </a:prstGeom>
          </p:spPr>
        </p:pic>
        <p:sp>
          <p:nvSpPr>
            <p:cNvPr id="6" name="Rectangle 5"/>
            <p:cNvSpPr/>
            <p:nvPr/>
          </p:nvSpPr>
          <p:spPr>
            <a:xfrm>
              <a:off x="844379" y="5807676"/>
              <a:ext cx="2277762" cy="4701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grpSp>
      <p:sp>
        <p:nvSpPr>
          <p:cNvPr id="3" name="Title 2"/>
          <p:cNvSpPr>
            <a:spLocks noGrp="1"/>
          </p:cNvSpPr>
          <p:nvPr>
            <p:ph type="title"/>
          </p:nvPr>
        </p:nvSpPr>
        <p:spPr/>
        <p:txBody>
          <a:bodyPr/>
          <a:lstStyle/>
          <a:p>
            <a:r>
              <a:rPr lang="en-US" sz="2400"/>
              <a:t>Exploratory Gene-by-Gene Analysis (rPFS)</a:t>
            </a:r>
          </a:p>
        </p:txBody>
      </p:sp>
      <p:sp>
        <p:nvSpPr>
          <p:cNvPr id="2" name="Slide Number Placeholder 1"/>
          <p:cNvSpPr>
            <a:spLocks noGrp="1"/>
          </p:cNvSpPr>
          <p:nvPr>
            <p:ph type="sldNum" sz="quarter" idx="4294967295"/>
          </p:nvPr>
        </p:nvSpPr>
        <p:spPr>
          <a:xfrm>
            <a:off x="7086600" y="4837510"/>
            <a:ext cx="2057400" cy="273844"/>
          </a:xfrm>
          <a:prstGeom prst="rect">
            <a:avLst/>
          </a:prstGeom>
        </p:spPr>
        <p:txBody>
          <a:bodyPr/>
          <a:lstStyle/>
          <a:p>
            <a:pPr algn="r" defTabSz="685800">
              <a:defRPr/>
            </a:pPr>
            <a:fld id="{3C0BBE5E-8DF2-4E42-80A3-157BCE5E8B54}" type="slidenum">
              <a:rPr lang="en-US" sz="1050">
                <a:solidFill>
                  <a:prstClr val="black">
                    <a:tint val="75000"/>
                  </a:prstClr>
                </a:solidFill>
                <a:latin typeface="Calibri" panose="020F0502020204030204"/>
              </a:rPr>
              <a:pPr algn="r" defTabSz="685800">
                <a:defRPr/>
              </a:pPr>
              <a:t>18</a:t>
            </a:fld>
            <a:endParaRPr lang="en-US" sz="1050">
              <a:solidFill>
                <a:prstClr val="black">
                  <a:tint val="75000"/>
                </a:prstClr>
              </a:solidFill>
              <a:latin typeface="Calibri" panose="020F0502020204030204"/>
            </a:endParaRPr>
          </a:p>
        </p:txBody>
      </p:sp>
      <p:sp>
        <p:nvSpPr>
          <p:cNvPr id="4" name="TextBox 3">
            <a:extLst>
              <a:ext uri="{FF2B5EF4-FFF2-40B4-BE49-F238E27FC236}">
                <a16:creationId xmlns:a16="http://schemas.microsoft.com/office/drawing/2014/main" id="{18998287-D401-4C81-A981-E3C5FC087FC1}"/>
              </a:ext>
            </a:extLst>
          </p:cNvPr>
          <p:cNvSpPr txBox="1"/>
          <p:nvPr/>
        </p:nvSpPr>
        <p:spPr>
          <a:xfrm>
            <a:off x="6609082" y="4184557"/>
            <a:ext cx="2172710" cy="346249"/>
          </a:xfrm>
          <a:prstGeom prst="rect">
            <a:avLst/>
          </a:prstGeom>
          <a:noFill/>
        </p:spPr>
        <p:txBody>
          <a:bodyPr wrap="square" rtlCol="0">
            <a:spAutoFit/>
          </a:bodyPr>
          <a:lstStyle/>
          <a:p>
            <a:pPr defTabSz="685800">
              <a:defRPr/>
            </a:pPr>
            <a:r>
              <a:rPr lang="en-GB" sz="825">
                <a:solidFill>
                  <a:prstClr val="black"/>
                </a:solidFill>
                <a:latin typeface="Arial Narrow" panose="020B0606020202030204" pitchFamily="34" charset="0"/>
              </a:rPr>
              <a:t>1. </a:t>
            </a:r>
            <a:r>
              <a:rPr lang="da-DK" sz="825">
                <a:solidFill>
                  <a:prstClr val="black"/>
                </a:solidFill>
                <a:latin typeface="Arial Narrow" panose="020B0606020202030204" pitchFamily="34" charset="0"/>
              </a:rPr>
              <a:t>de Bono J </a:t>
            </a:r>
            <a:r>
              <a:rPr lang="da-DK" sz="825" i="1">
                <a:solidFill>
                  <a:prstClr val="black"/>
                </a:solidFill>
                <a:latin typeface="Arial Narrow" panose="020B0606020202030204" pitchFamily="34" charset="0"/>
              </a:rPr>
              <a:t>et al. N Engl J Med </a:t>
            </a:r>
            <a:r>
              <a:rPr lang="da-DK" sz="825">
                <a:solidFill>
                  <a:prstClr val="black"/>
                </a:solidFill>
                <a:latin typeface="Arial Narrow" panose="020B0606020202030204" pitchFamily="34" charset="0"/>
              </a:rPr>
              <a:t>2020;</a:t>
            </a:r>
            <a:r>
              <a:rPr lang="en-GB" sz="825">
                <a:solidFill>
                  <a:prstClr val="black"/>
                </a:solidFill>
                <a:latin typeface="Arial Narrow" panose="020B0606020202030204" pitchFamily="34" charset="0"/>
              </a:rPr>
              <a:t>382:2091–102</a:t>
            </a:r>
          </a:p>
        </p:txBody>
      </p:sp>
      <p:sp>
        <p:nvSpPr>
          <p:cNvPr id="8" name="Title 1">
            <a:extLst>
              <a:ext uri="{FF2B5EF4-FFF2-40B4-BE49-F238E27FC236}">
                <a16:creationId xmlns:a16="http://schemas.microsoft.com/office/drawing/2014/main" id="{D71D99B9-DA64-CC3B-AA84-E7B5BAC976BE}"/>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9" name="Picture 9" descr="Resultado de imagen de twitter">
            <a:extLst>
              <a:ext uri="{FF2B5EF4-FFF2-40B4-BE49-F238E27FC236}">
                <a16:creationId xmlns:a16="http://schemas.microsoft.com/office/drawing/2014/main" id="{7C268B80-5C89-63BF-2004-52B963CEDAF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949233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6E92-B175-53DF-C877-E255404897B4}"/>
              </a:ext>
            </a:extLst>
          </p:cNvPr>
          <p:cNvSpPr>
            <a:spLocks noGrp="1"/>
          </p:cNvSpPr>
          <p:nvPr>
            <p:ph type="title"/>
          </p:nvPr>
        </p:nvSpPr>
        <p:spPr>
          <a:xfrm>
            <a:off x="0" y="-89108"/>
            <a:ext cx="9144000" cy="1006507"/>
          </a:xfrm>
        </p:spPr>
        <p:txBody>
          <a:bodyPr/>
          <a:lstStyle/>
          <a:p>
            <a:r>
              <a:rPr lang="en-US">
                <a:solidFill>
                  <a:schemeClr val="tx1"/>
                </a:solidFill>
              </a:rPr>
              <a:t>Cabo </a:t>
            </a:r>
            <a:r>
              <a:rPr lang="en-US" err="1">
                <a:solidFill>
                  <a:schemeClr val="tx1"/>
                </a:solidFill>
              </a:rPr>
              <a:t>Nivo</a:t>
            </a:r>
            <a:r>
              <a:rPr lang="en-US">
                <a:solidFill>
                  <a:schemeClr val="tx1"/>
                </a:solidFill>
              </a:rPr>
              <a:t> +- CBM588</a:t>
            </a:r>
          </a:p>
        </p:txBody>
      </p:sp>
      <p:sp>
        <p:nvSpPr>
          <p:cNvPr id="5" name="TextBox 4">
            <a:extLst>
              <a:ext uri="{FF2B5EF4-FFF2-40B4-BE49-F238E27FC236}">
                <a16:creationId xmlns:a16="http://schemas.microsoft.com/office/drawing/2014/main" id="{09C361B1-76C7-CB15-D2E8-DBE722FB9D57}"/>
              </a:ext>
            </a:extLst>
          </p:cNvPr>
          <p:cNvSpPr txBox="1"/>
          <p:nvPr/>
        </p:nvSpPr>
        <p:spPr>
          <a:xfrm>
            <a:off x="292894" y="4760725"/>
            <a:ext cx="898003" cy="230832"/>
          </a:xfrm>
          <a:prstGeom prst="rect">
            <a:avLst/>
          </a:prstGeom>
          <a:noFill/>
        </p:spPr>
        <p:txBody>
          <a:bodyPr wrap="none" rtlCol="0">
            <a:spAutoFit/>
          </a:bodyPr>
          <a:lstStyle/>
          <a:p>
            <a:r>
              <a:rPr lang="en-US" sz="900"/>
              <a:t>@PBarataMD</a:t>
            </a:r>
          </a:p>
        </p:txBody>
      </p:sp>
      <p:pic>
        <p:nvPicPr>
          <p:cNvPr id="6" name="Picture 2" descr="logo-rond-twitter - Danone Institute">
            <a:extLst>
              <a:ext uri="{FF2B5EF4-FFF2-40B4-BE49-F238E27FC236}">
                <a16:creationId xmlns:a16="http://schemas.microsoft.com/office/drawing/2014/main" id="{E5DA1A17-59D5-C66E-A91E-E9360469CB0C}"/>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44595" y="4776938"/>
            <a:ext cx="199465" cy="1994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85C6472-E9D3-90F1-A8F1-292BE2491DE0}"/>
              </a:ext>
            </a:extLst>
          </p:cNvPr>
          <p:cNvPicPr>
            <a:picLocks noChangeAspect="1"/>
          </p:cNvPicPr>
          <p:nvPr/>
        </p:nvPicPr>
        <p:blipFill>
          <a:blip r:embed="rId3"/>
          <a:stretch>
            <a:fillRect/>
          </a:stretch>
        </p:blipFill>
        <p:spPr>
          <a:xfrm>
            <a:off x="144595" y="1784248"/>
            <a:ext cx="4069596" cy="2823618"/>
          </a:xfrm>
          <a:prstGeom prst="rect">
            <a:avLst/>
          </a:prstGeom>
        </p:spPr>
      </p:pic>
      <p:pic>
        <p:nvPicPr>
          <p:cNvPr id="8" name="Picture 7">
            <a:extLst>
              <a:ext uri="{FF2B5EF4-FFF2-40B4-BE49-F238E27FC236}">
                <a16:creationId xmlns:a16="http://schemas.microsoft.com/office/drawing/2014/main" id="{DFD9904A-8AB1-087F-427E-BB85946F66C5}"/>
              </a:ext>
            </a:extLst>
          </p:cNvPr>
          <p:cNvPicPr>
            <a:picLocks noChangeAspect="1"/>
          </p:cNvPicPr>
          <p:nvPr/>
        </p:nvPicPr>
        <p:blipFill>
          <a:blip r:embed="rId4"/>
          <a:stretch>
            <a:fillRect/>
          </a:stretch>
        </p:blipFill>
        <p:spPr>
          <a:xfrm>
            <a:off x="496643" y="606657"/>
            <a:ext cx="3365500" cy="1117600"/>
          </a:xfrm>
          <a:prstGeom prst="rect">
            <a:avLst/>
          </a:prstGeom>
        </p:spPr>
      </p:pic>
      <p:pic>
        <p:nvPicPr>
          <p:cNvPr id="9" name="Picture 8">
            <a:extLst>
              <a:ext uri="{FF2B5EF4-FFF2-40B4-BE49-F238E27FC236}">
                <a16:creationId xmlns:a16="http://schemas.microsoft.com/office/drawing/2014/main" id="{EE16475B-13DD-570C-B872-27905375D46C}"/>
              </a:ext>
            </a:extLst>
          </p:cNvPr>
          <p:cNvPicPr>
            <a:picLocks noChangeAspect="1"/>
          </p:cNvPicPr>
          <p:nvPr/>
        </p:nvPicPr>
        <p:blipFill>
          <a:blip r:embed="rId5"/>
          <a:stretch>
            <a:fillRect/>
          </a:stretch>
        </p:blipFill>
        <p:spPr>
          <a:xfrm>
            <a:off x="4273733" y="1784248"/>
            <a:ext cx="4870267" cy="2823618"/>
          </a:xfrm>
          <a:prstGeom prst="rect">
            <a:avLst/>
          </a:prstGeom>
        </p:spPr>
      </p:pic>
      <p:pic>
        <p:nvPicPr>
          <p:cNvPr id="10" name="Picture 9">
            <a:extLst>
              <a:ext uri="{FF2B5EF4-FFF2-40B4-BE49-F238E27FC236}">
                <a16:creationId xmlns:a16="http://schemas.microsoft.com/office/drawing/2014/main" id="{9F2F2F30-0CF9-78FE-45D1-DDF97E4DA043}"/>
              </a:ext>
            </a:extLst>
          </p:cNvPr>
          <p:cNvPicPr>
            <a:picLocks noChangeAspect="1"/>
          </p:cNvPicPr>
          <p:nvPr/>
        </p:nvPicPr>
        <p:blipFill>
          <a:blip r:embed="rId6"/>
          <a:stretch>
            <a:fillRect/>
          </a:stretch>
        </p:blipFill>
        <p:spPr>
          <a:xfrm>
            <a:off x="5892524" y="873357"/>
            <a:ext cx="1917700" cy="850900"/>
          </a:xfrm>
          <a:prstGeom prst="rect">
            <a:avLst/>
          </a:prstGeom>
        </p:spPr>
      </p:pic>
      <p:sp>
        <p:nvSpPr>
          <p:cNvPr id="11" name="Footer Placeholder 6">
            <a:extLst>
              <a:ext uri="{FF2B5EF4-FFF2-40B4-BE49-F238E27FC236}">
                <a16:creationId xmlns:a16="http://schemas.microsoft.com/office/drawing/2014/main" id="{C4C3F313-5130-7300-1A25-C155429BE555}"/>
              </a:ext>
            </a:extLst>
          </p:cNvPr>
          <p:cNvSpPr txBox="1">
            <a:spLocks/>
          </p:cNvSpPr>
          <p:nvPr/>
        </p:nvSpPr>
        <p:spPr>
          <a:xfrm>
            <a:off x="4273733" y="4731730"/>
            <a:ext cx="2135756" cy="28882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681" fontAlgn="auto">
              <a:spcBef>
                <a:spcPts val="0"/>
              </a:spcBef>
              <a:spcAft>
                <a:spcPts val="0"/>
              </a:spcAft>
              <a:defRPr/>
            </a:pPr>
            <a:r>
              <a:rPr lang="en-US" sz="1200">
                <a:solidFill>
                  <a:srgbClr val="002457"/>
                </a:solidFill>
                <a:latin typeface="Arial" panose="020B0604020202020204"/>
              </a:rPr>
              <a:t>Ebrahimi et al, ASCO 2023</a:t>
            </a:r>
          </a:p>
        </p:txBody>
      </p:sp>
    </p:spTree>
    <p:extLst>
      <p:ext uri="{BB962C8B-B14F-4D97-AF65-F5344CB8AC3E}">
        <p14:creationId xmlns:p14="http://schemas.microsoft.com/office/powerpoint/2010/main" val="298632121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FDDDA-BA57-149D-C3B9-543A24DF410A}"/>
              </a:ext>
            </a:extLst>
          </p:cNvPr>
          <p:cNvSpPr>
            <a:spLocks noGrp="1"/>
          </p:cNvSpPr>
          <p:nvPr>
            <p:ph type="title"/>
          </p:nvPr>
        </p:nvSpPr>
        <p:spPr>
          <a:xfrm>
            <a:off x="-8460" y="98002"/>
            <a:ext cx="9143999" cy="627110"/>
          </a:xfrm>
        </p:spPr>
        <p:txBody>
          <a:bodyPr>
            <a:normAutofit/>
          </a:bodyPr>
          <a:lstStyle/>
          <a:p>
            <a:pPr algn="ctr"/>
            <a:r>
              <a:rPr lang="en-US" sz="3000" b="1">
                <a:solidFill>
                  <a:schemeClr val="accent2">
                    <a:lumMod val="75000"/>
                  </a:schemeClr>
                </a:solidFill>
              </a:rPr>
              <a:t>Take Home Points</a:t>
            </a:r>
          </a:p>
        </p:txBody>
      </p:sp>
      <p:sp>
        <p:nvSpPr>
          <p:cNvPr id="3" name="Content Placeholder 2">
            <a:extLst>
              <a:ext uri="{FF2B5EF4-FFF2-40B4-BE49-F238E27FC236}">
                <a16:creationId xmlns:a16="http://schemas.microsoft.com/office/drawing/2014/main" id="{20F372A8-A03A-3FCC-D0AA-E10459BA39A2}"/>
              </a:ext>
            </a:extLst>
          </p:cNvPr>
          <p:cNvSpPr>
            <a:spLocks noGrp="1"/>
          </p:cNvSpPr>
          <p:nvPr>
            <p:ph idx="1"/>
          </p:nvPr>
        </p:nvSpPr>
        <p:spPr>
          <a:xfrm>
            <a:off x="292894" y="725112"/>
            <a:ext cx="8558213" cy="3610746"/>
          </a:xfrm>
        </p:spPr>
        <p:txBody>
          <a:bodyPr>
            <a:normAutofit fontScale="77500" lnSpcReduction="20000"/>
          </a:bodyPr>
          <a:lstStyle/>
          <a:p>
            <a:pPr marL="205740" indent="-205740">
              <a:buClr>
                <a:srgbClr val="0070C0"/>
              </a:buClr>
            </a:pPr>
            <a:r>
              <a:rPr lang="en-US"/>
              <a:t>Emerging data supports the role of microbiome in impacting the activity of immunotherapy;</a:t>
            </a:r>
          </a:p>
          <a:p>
            <a:endParaRPr lang="en-US"/>
          </a:p>
          <a:p>
            <a:r>
              <a:rPr lang="en-US"/>
              <a:t>No antibiotic use, specific bacterial species and fecal short fatty acids are associated with improved outcomes with immune checkpoint inhibitors;</a:t>
            </a:r>
          </a:p>
          <a:p>
            <a:endParaRPr lang="en-US"/>
          </a:p>
          <a:p>
            <a:r>
              <a:rPr lang="en-US"/>
              <a:t>Significant efficacy results in </a:t>
            </a:r>
            <a:r>
              <a:rPr lang="en-US" err="1"/>
              <a:t>mRCC</a:t>
            </a:r>
            <a:r>
              <a:rPr lang="en-US"/>
              <a:t> patients in recently concluded City of Hope trial with IO-IO and IO-TKI;</a:t>
            </a:r>
          </a:p>
          <a:p>
            <a:endParaRPr lang="en-US"/>
          </a:p>
          <a:p>
            <a:r>
              <a:rPr lang="en-US"/>
              <a:t>Excellent safety profile supports its investigation as add-on therapy;</a:t>
            </a:r>
          </a:p>
          <a:p>
            <a:endParaRPr lang="en-US"/>
          </a:p>
          <a:p>
            <a:r>
              <a:rPr lang="en-US"/>
              <a:t>Far reaching application in future across multiple tumor types where immune checkpoint inhibitor is used</a:t>
            </a:r>
          </a:p>
          <a:p>
            <a:endParaRPr lang="en-US"/>
          </a:p>
          <a:p>
            <a:endParaRPr lang="en-US"/>
          </a:p>
          <a:p>
            <a:endParaRPr lang="en-US"/>
          </a:p>
        </p:txBody>
      </p:sp>
      <p:sp>
        <p:nvSpPr>
          <p:cNvPr id="6" name="TextBox 5">
            <a:extLst>
              <a:ext uri="{FF2B5EF4-FFF2-40B4-BE49-F238E27FC236}">
                <a16:creationId xmlns:a16="http://schemas.microsoft.com/office/drawing/2014/main" id="{E0C41DC9-CF8E-D707-038D-56B96A99A117}"/>
              </a:ext>
            </a:extLst>
          </p:cNvPr>
          <p:cNvSpPr txBox="1"/>
          <p:nvPr/>
        </p:nvSpPr>
        <p:spPr>
          <a:xfrm>
            <a:off x="292894" y="4834582"/>
            <a:ext cx="898003" cy="230832"/>
          </a:xfrm>
          <a:prstGeom prst="rect">
            <a:avLst/>
          </a:prstGeom>
          <a:noFill/>
        </p:spPr>
        <p:txBody>
          <a:bodyPr wrap="none" rtlCol="0">
            <a:spAutoFit/>
          </a:bodyPr>
          <a:lstStyle/>
          <a:p>
            <a:r>
              <a:rPr lang="en-US" sz="900"/>
              <a:t>@PBarataMD</a:t>
            </a:r>
          </a:p>
        </p:txBody>
      </p:sp>
      <p:pic>
        <p:nvPicPr>
          <p:cNvPr id="7" name="Picture 2" descr="logo-rond-twitter - Danone Institute">
            <a:extLst>
              <a:ext uri="{FF2B5EF4-FFF2-40B4-BE49-F238E27FC236}">
                <a16:creationId xmlns:a16="http://schemas.microsoft.com/office/drawing/2014/main" id="{7EFB4A53-45B9-DEE1-6F8E-92CAECE4B9EE}"/>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44595" y="4850795"/>
            <a:ext cx="199465" cy="199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097194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pic>
        <p:nvPicPr>
          <p:cNvPr id="50" name="Google Shape;50;p1" descr="Calendar&#10;&#10;Description automatically generated"/>
          <p:cNvPicPr preferRelativeResize="0"/>
          <p:nvPr/>
        </p:nvPicPr>
        <p:blipFill rotWithShape="1">
          <a:blip r:embed="rId3">
            <a:alphaModFix/>
          </a:blip>
          <a:srcRect/>
          <a:stretch/>
        </p:blipFill>
        <p:spPr>
          <a:xfrm>
            <a:off x="7037" y="0"/>
            <a:ext cx="9129925" cy="5148263"/>
          </a:xfrm>
          <a:prstGeom prst="rect">
            <a:avLst/>
          </a:prstGeom>
          <a:noFill/>
          <a:ln>
            <a:noFill/>
          </a:ln>
        </p:spPr>
      </p:pic>
      <p:pic>
        <p:nvPicPr>
          <p:cNvPr id="51" name="Google Shape;51;p1" descr="Graphical user interface&#10;&#10;Description automatically generated"/>
          <p:cNvPicPr preferRelativeResize="0"/>
          <p:nvPr/>
        </p:nvPicPr>
        <p:blipFill rotWithShape="1">
          <a:blip r:embed="rId4">
            <a:alphaModFix/>
          </a:blip>
          <a:srcRect/>
          <a:stretch/>
        </p:blipFill>
        <p:spPr>
          <a:xfrm>
            <a:off x="7037" y="0"/>
            <a:ext cx="9129925" cy="5148263"/>
          </a:xfrm>
          <a:prstGeom prst="rect">
            <a:avLst/>
          </a:prstGeom>
          <a:noFill/>
          <a:ln>
            <a:noFill/>
          </a:ln>
        </p:spPr>
      </p:pic>
      <p:pic>
        <p:nvPicPr>
          <p:cNvPr id="52" name="Google Shape;52;p1" descr="A picture containing text&#10;&#10;Description automatically generated"/>
          <p:cNvPicPr preferRelativeResize="0"/>
          <p:nvPr/>
        </p:nvPicPr>
        <p:blipFill rotWithShape="1">
          <a:blip r:embed="rId5">
            <a:alphaModFix/>
          </a:blip>
          <a:srcRect/>
          <a:stretch/>
        </p:blipFill>
        <p:spPr>
          <a:xfrm>
            <a:off x="-1" y="-12701"/>
            <a:ext cx="9129925" cy="5148263"/>
          </a:xfrm>
          <a:prstGeom prst="rect">
            <a:avLst/>
          </a:prstGeom>
          <a:noFill/>
          <a:ln>
            <a:noFill/>
          </a:ln>
        </p:spPr>
      </p:pic>
      <p:pic>
        <p:nvPicPr>
          <p:cNvPr id="53" name="Google Shape;53;p1" descr="A picture containing graphical user interface&#10;&#10;Description automatically generated"/>
          <p:cNvPicPr preferRelativeResize="0"/>
          <p:nvPr/>
        </p:nvPicPr>
        <p:blipFill rotWithShape="1">
          <a:blip r:embed="rId6">
            <a:alphaModFix/>
          </a:blip>
          <a:srcRect/>
          <a:stretch/>
        </p:blipFill>
        <p:spPr>
          <a:xfrm>
            <a:off x="-1" y="0"/>
            <a:ext cx="9144001" cy="5148263"/>
          </a:xfrm>
          <a:prstGeom prst="rect">
            <a:avLst/>
          </a:prstGeom>
          <a:noFill/>
          <a:ln>
            <a:noFill/>
          </a:ln>
        </p:spPr>
      </p:pic>
      <p:pic>
        <p:nvPicPr>
          <p:cNvPr id="54" name="Google Shape;54;p1" descr="Graphical user interface&#10;&#10;Description automatically generated with medium confidence"/>
          <p:cNvPicPr preferRelativeResize="0"/>
          <p:nvPr/>
        </p:nvPicPr>
        <p:blipFill rotWithShape="1">
          <a:blip r:embed="rId7">
            <a:alphaModFix/>
          </a:blip>
          <a:srcRect/>
          <a:stretch/>
        </p:blipFill>
        <p:spPr>
          <a:xfrm>
            <a:off x="-1276" y="0"/>
            <a:ext cx="9129925" cy="5148263"/>
          </a:xfrm>
          <a:prstGeom prst="rect">
            <a:avLst/>
          </a:prstGeom>
          <a:noFill/>
          <a:ln>
            <a:noFill/>
          </a:ln>
        </p:spPr>
      </p:pic>
      <p:pic>
        <p:nvPicPr>
          <p:cNvPr id="55" name="Google Shape;55;p1" descr="Graphical user interface&#10;&#10;Description automatically generated"/>
          <p:cNvPicPr preferRelativeResize="0"/>
          <p:nvPr/>
        </p:nvPicPr>
        <p:blipFill rotWithShape="1">
          <a:blip r:embed="rId8">
            <a:alphaModFix/>
          </a:blip>
          <a:srcRect/>
          <a:stretch/>
        </p:blipFill>
        <p:spPr>
          <a:xfrm>
            <a:off x="7037" y="0"/>
            <a:ext cx="9129925" cy="5148263"/>
          </a:xfrm>
          <a:prstGeom prst="rect">
            <a:avLst/>
          </a:prstGeom>
          <a:noFill/>
          <a:ln>
            <a:noFill/>
          </a:ln>
        </p:spPr>
      </p:pic>
      <p:pic>
        <p:nvPicPr>
          <p:cNvPr id="56" name="Google Shape;56;p1" descr="Graphical user interface&#10;&#10;Description automatically generated with medium confidence"/>
          <p:cNvPicPr preferRelativeResize="0"/>
          <p:nvPr/>
        </p:nvPicPr>
        <p:blipFill rotWithShape="1">
          <a:blip r:embed="rId9">
            <a:alphaModFix/>
          </a:blip>
          <a:srcRect/>
          <a:stretch/>
        </p:blipFill>
        <p:spPr>
          <a:xfrm>
            <a:off x="7037" y="91440"/>
            <a:ext cx="9129925" cy="5148263"/>
          </a:xfrm>
          <a:prstGeom prst="rect">
            <a:avLst/>
          </a:prstGeom>
          <a:noFill/>
          <a:ln>
            <a:noFill/>
          </a:ln>
        </p:spPr>
      </p:pic>
      <p:pic>
        <p:nvPicPr>
          <p:cNvPr id="57" name="Google Shape;57;p1" descr="Graphical user interface&#10;&#10;Description automatically generated"/>
          <p:cNvPicPr preferRelativeResize="0"/>
          <p:nvPr/>
        </p:nvPicPr>
        <p:blipFill rotWithShape="1">
          <a:blip r:embed="rId10">
            <a:alphaModFix/>
          </a:blip>
          <a:srcRect/>
          <a:stretch/>
        </p:blipFill>
        <p:spPr>
          <a:xfrm>
            <a:off x="14075" y="12699"/>
            <a:ext cx="9129925" cy="5148263"/>
          </a:xfrm>
          <a:prstGeom prst="rect">
            <a:avLst/>
          </a:prstGeom>
          <a:noFill/>
          <a:ln>
            <a:noFill/>
          </a:ln>
        </p:spPr>
      </p:pic>
      <p:pic>
        <p:nvPicPr>
          <p:cNvPr id="58" name="Google Shape;58;p1" descr="Graphical user interface, website&#10;&#10;Description automatically generated"/>
          <p:cNvPicPr preferRelativeResize="0"/>
          <p:nvPr/>
        </p:nvPicPr>
        <p:blipFill rotWithShape="1">
          <a:blip r:embed="rId11">
            <a:alphaModFix/>
          </a:blip>
          <a:srcRect/>
          <a:stretch/>
        </p:blipFill>
        <p:spPr>
          <a:xfrm>
            <a:off x="7037" y="0"/>
            <a:ext cx="9129925" cy="5148263"/>
          </a:xfrm>
          <a:prstGeom prst="rect">
            <a:avLst/>
          </a:prstGeom>
          <a:noFill/>
          <a:ln>
            <a:noFill/>
          </a:ln>
        </p:spPr>
      </p:pic>
      <p:sp>
        <p:nvSpPr>
          <p:cNvPr id="59" name="Google Shape;59;p1"/>
          <p:cNvSpPr/>
          <p:nvPr/>
        </p:nvSpPr>
        <p:spPr>
          <a:xfrm>
            <a:off x="0" y="2586831"/>
            <a:ext cx="912992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FFC82C"/>
                </a:solidFill>
                <a:latin typeface="Arial"/>
                <a:ea typeface="Arial"/>
                <a:cs typeface="Arial"/>
                <a:sym typeface="Arial"/>
              </a:rPr>
              <a:t>RCC/PROSTATE</a:t>
            </a:r>
            <a:endParaRPr/>
          </a:p>
        </p:txBody>
      </p:sp>
      <p:sp>
        <p:nvSpPr>
          <p:cNvPr id="60" name="Google Shape;60;p1"/>
          <p:cNvSpPr/>
          <p:nvPr/>
        </p:nvSpPr>
        <p:spPr>
          <a:xfrm>
            <a:off x="14075" y="3073896"/>
            <a:ext cx="9129925"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lt1"/>
                </a:solidFill>
                <a:latin typeface="Arial"/>
                <a:ea typeface="Arial"/>
                <a:cs typeface="Arial"/>
                <a:sym typeface="Arial"/>
              </a:rPr>
              <a:t>Wednesday, June 14, 2023</a:t>
            </a:r>
            <a:endParaRPr/>
          </a:p>
        </p:txBody>
      </p:sp>
      <p:pic>
        <p:nvPicPr>
          <p:cNvPr id="61" name="Google Shape;61;p1" descr="Text&#10;&#10;Description automatically generated with medium confidence"/>
          <p:cNvPicPr preferRelativeResize="0"/>
          <p:nvPr/>
        </p:nvPicPr>
        <p:blipFill rotWithShape="1">
          <a:blip r:embed="rId12">
            <a:alphaModFix/>
          </a:blip>
          <a:srcRect/>
          <a:stretch/>
        </p:blipFill>
        <p:spPr>
          <a:xfrm>
            <a:off x="7340138" y="4450529"/>
            <a:ext cx="1490980" cy="386153"/>
          </a:xfrm>
          <a:prstGeom prst="rect">
            <a:avLst/>
          </a:prstGeom>
          <a:noFill/>
          <a:ln>
            <a:noFill/>
          </a:ln>
        </p:spPr>
      </p:pic>
    </p:spTree>
    <p:extLst>
      <p:ext uri="{BB962C8B-B14F-4D97-AF65-F5344CB8AC3E}">
        <p14:creationId xmlns:p14="http://schemas.microsoft.com/office/powerpoint/2010/main" val="298321050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5"/>
          <p:cNvSpPr txBox="1">
            <a:spLocks noGrp="1"/>
          </p:cNvSpPr>
          <p:nvPr>
            <p:ph type="subTitle" idx="1"/>
          </p:nvPr>
        </p:nvSpPr>
        <p:spPr>
          <a:xfrm>
            <a:off x="1371600" y="1798064"/>
            <a:ext cx="6400800" cy="2204975"/>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002E51"/>
              </a:buClr>
              <a:buSzPts val="2400"/>
              <a:buFont typeface="Arial"/>
              <a:buNone/>
            </a:pPr>
            <a:r>
              <a:rPr lang="en-US" b="1">
                <a:solidFill>
                  <a:srgbClr val="002E51"/>
                </a:solidFill>
              </a:rPr>
              <a:t>Clinical Cases (RCC)</a:t>
            </a:r>
            <a:endParaRPr>
              <a:solidFill>
                <a:srgbClr val="002E51"/>
              </a:solidFill>
            </a:endParaRPr>
          </a:p>
        </p:txBody>
      </p:sp>
    </p:spTree>
    <p:extLst>
      <p:ext uri="{BB962C8B-B14F-4D97-AF65-F5344CB8AC3E}">
        <p14:creationId xmlns:p14="http://schemas.microsoft.com/office/powerpoint/2010/main" val="17473109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6"/>
          <p:cNvSpPr/>
          <p:nvPr/>
        </p:nvSpPr>
        <p:spPr>
          <a:xfrm>
            <a:off x="205868" y="498566"/>
            <a:ext cx="8709533" cy="3654781"/>
          </a:xfrm>
          <a:prstGeom prst="roundRect">
            <a:avLst>
              <a:gd name="adj" fmla="val 16667"/>
            </a:avLst>
          </a:prstGeom>
          <a:gradFill>
            <a:gsLst>
              <a:gs pos="0">
                <a:srgbClr val="A6A6E9"/>
              </a:gs>
              <a:gs pos="35000">
                <a:srgbClr val="BFBFF0"/>
              </a:gs>
              <a:gs pos="100000">
                <a:srgbClr val="E5E5FA"/>
              </a:gs>
            </a:gsLst>
            <a:lin ang="16200000" scaled="0"/>
          </a:gradFill>
          <a:ln w="9525" cap="flat" cmpd="sng">
            <a:solidFill>
              <a:srgbClr val="2E2E97"/>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117475" marR="0" lvl="0" indent="-7937" algn="l" rtl="0">
              <a:lnSpc>
                <a:spcPct val="100000"/>
              </a:lnSpc>
              <a:spcBef>
                <a:spcPts val="0"/>
              </a:spcBef>
              <a:spcAft>
                <a:spcPts val="0"/>
              </a:spcAft>
              <a:buClr>
                <a:schemeClr val="dk1"/>
              </a:buClr>
              <a:buSzPts val="1600"/>
              <a:buFont typeface="Arial"/>
              <a:buNone/>
            </a:pPr>
            <a:endParaRPr sz="1600" b="0" i="0" u="none" strike="noStrike" cap="none">
              <a:solidFill>
                <a:schemeClr val="dk1"/>
              </a:solidFill>
              <a:latin typeface="Arial"/>
              <a:ea typeface="Arial"/>
              <a:cs typeface="Arial"/>
              <a:sym typeface="Arial"/>
            </a:endParaRPr>
          </a:p>
        </p:txBody>
      </p:sp>
      <p:pic>
        <p:nvPicPr>
          <p:cNvPr id="74" name="Google Shape;74;p6" descr="A picture containing text, indoor, glass&#10;&#10;Description automatically generated"/>
          <p:cNvPicPr preferRelativeResize="0">
            <a:picLocks noGrp="1"/>
          </p:cNvPicPr>
          <p:nvPr>
            <p:ph type="body" idx="4294967295"/>
          </p:nvPr>
        </p:nvPicPr>
        <p:blipFill rotWithShape="1">
          <a:blip r:embed="rId3">
            <a:alphaModFix/>
          </a:blip>
          <a:srcRect/>
          <a:stretch/>
        </p:blipFill>
        <p:spPr>
          <a:xfrm>
            <a:off x="6155966" y="2301711"/>
            <a:ext cx="2378075" cy="1692275"/>
          </a:xfrm>
          <a:prstGeom prst="rect">
            <a:avLst/>
          </a:prstGeom>
          <a:no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
        <p:nvSpPr>
          <p:cNvPr id="75" name="Google Shape;75;p6"/>
          <p:cNvSpPr/>
          <p:nvPr/>
        </p:nvSpPr>
        <p:spPr>
          <a:xfrm>
            <a:off x="205868" y="498566"/>
            <a:ext cx="5177294" cy="647857"/>
          </a:xfrm>
          <a:prstGeom prst="round2DiagRect">
            <a:avLst>
              <a:gd name="adj1" fmla="val 16667"/>
              <a:gd name="adj2" fmla="val 0"/>
            </a:avLst>
          </a:prstGeom>
          <a:gradFill>
            <a:gsLst>
              <a:gs pos="0">
                <a:srgbClr val="2323A8"/>
              </a:gs>
              <a:gs pos="100000">
                <a:srgbClr val="A1A1EE"/>
              </a:gs>
            </a:gsLst>
            <a:lin ang="16200000" scaled="0"/>
          </a:gradFill>
          <a:ln w="9525" cap="flat" cmpd="sng">
            <a:solidFill>
              <a:srgbClr val="2E2E9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36000" tIns="45700" rIns="36000" bIns="45700" anchor="ctr" anchorCtr="0">
            <a:noAutofit/>
          </a:bodyPr>
          <a:lstStyle/>
          <a:p>
            <a:pPr marL="0" marR="0" lvl="0" indent="0" algn="ctr" rtl="0">
              <a:spcBef>
                <a:spcPts val="0"/>
              </a:spcBef>
              <a:spcAft>
                <a:spcPts val="0"/>
              </a:spcAft>
              <a:buNone/>
            </a:pPr>
            <a:r>
              <a:rPr lang="en-US" sz="1600" b="1">
                <a:solidFill>
                  <a:schemeClr val="lt1"/>
                </a:solidFill>
                <a:latin typeface="Arial"/>
                <a:ea typeface="Arial"/>
                <a:cs typeface="Arial"/>
                <a:sym typeface="Arial"/>
              </a:rPr>
              <a:t>Maria, a 70-year-old patient,</a:t>
            </a:r>
            <a:br>
              <a:rPr lang="en-US" sz="1600" b="1">
                <a:solidFill>
                  <a:schemeClr val="lt1"/>
                </a:solidFill>
                <a:latin typeface="Arial"/>
                <a:ea typeface="Arial"/>
                <a:cs typeface="Arial"/>
                <a:sym typeface="Arial"/>
              </a:rPr>
            </a:br>
            <a:r>
              <a:rPr lang="en-US" sz="1600" b="1">
                <a:solidFill>
                  <a:schemeClr val="lt1"/>
                </a:solidFill>
                <a:latin typeface="Arial"/>
                <a:ea typeface="Arial"/>
                <a:cs typeface="Arial"/>
                <a:sym typeface="Arial"/>
              </a:rPr>
              <a:t>presents with gross hematuria</a:t>
            </a:r>
            <a:endParaRPr sz="1600" b="1">
              <a:solidFill>
                <a:schemeClr val="lt1"/>
              </a:solidFill>
              <a:latin typeface="Arial"/>
              <a:ea typeface="Arial"/>
              <a:cs typeface="Arial"/>
              <a:sym typeface="Arial"/>
            </a:endParaRPr>
          </a:p>
        </p:txBody>
      </p:sp>
      <p:pic>
        <p:nvPicPr>
          <p:cNvPr id="76" name="Google Shape;76;p6" descr="A close-up of a brain&#10;&#10;Description automatically generated with low confidence"/>
          <p:cNvPicPr preferRelativeResize="0"/>
          <p:nvPr/>
        </p:nvPicPr>
        <p:blipFill rotWithShape="1">
          <a:blip r:embed="rId4">
            <a:alphaModFix/>
          </a:blip>
          <a:srcRect/>
          <a:stretch/>
        </p:blipFill>
        <p:spPr>
          <a:xfrm>
            <a:off x="6155846" y="667563"/>
            <a:ext cx="2378194" cy="1518659"/>
          </a:xfrm>
          <a:prstGeom prst="rect">
            <a:avLst/>
          </a:prstGeom>
          <a:no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
        <p:nvSpPr>
          <p:cNvPr id="77" name="Google Shape;77;p6"/>
          <p:cNvSpPr txBox="1"/>
          <p:nvPr/>
        </p:nvSpPr>
        <p:spPr>
          <a:xfrm>
            <a:off x="228599" y="1562551"/>
            <a:ext cx="6027801" cy="2431435"/>
          </a:xfrm>
          <a:prstGeom prst="rect">
            <a:avLst/>
          </a:prstGeom>
          <a:noFill/>
          <a:ln>
            <a:noFill/>
          </a:ln>
        </p:spPr>
        <p:txBody>
          <a:bodyPr spcFirstLastPara="1" wrap="square" lIns="91425" tIns="45700" rIns="91425" bIns="45700" anchor="t" anchorCtr="0">
            <a:spAutoFit/>
          </a:bodyPr>
          <a:lstStyle/>
          <a:p>
            <a:pPr marL="233363" marR="0" lvl="0" indent="-219075" algn="l" rtl="0">
              <a:spcBef>
                <a:spcPts val="0"/>
              </a:spcBef>
              <a:spcAft>
                <a:spcPts val="0"/>
              </a:spcAft>
              <a:buClr>
                <a:schemeClr val="dk1"/>
              </a:buClr>
              <a:buSzPts val="1600"/>
              <a:buFont typeface="Arial"/>
              <a:buChar char="•"/>
            </a:pPr>
            <a:r>
              <a:rPr lang="en-US" sz="1600">
                <a:solidFill>
                  <a:schemeClr val="dk1"/>
                </a:solidFill>
                <a:latin typeface="Arial"/>
                <a:ea typeface="Arial"/>
                <a:cs typeface="Arial"/>
                <a:sym typeface="Arial"/>
              </a:rPr>
              <a:t>Abdominal CT shows a 12-cm right renal mass</a:t>
            </a:r>
            <a:endParaRPr/>
          </a:p>
          <a:p>
            <a:pPr marL="233363" marR="0" lvl="0" indent="-219075" algn="l" rtl="0">
              <a:spcBef>
                <a:spcPts val="0"/>
              </a:spcBef>
              <a:spcAft>
                <a:spcPts val="0"/>
              </a:spcAft>
              <a:buClr>
                <a:schemeClr val="dk1"/>
              </a:buClr>
              <a:buSzPts val="1600"/>
              <a:buFont typeface="Arial"/>
              <a:buChar char="•"/>
            </a:pPr>
            <a:r>
              <a:rPr lang="en-US" sz="1600">
                <a:solidFill>
                  <a:schemeClr val="dk1"/>
                </a:solidFill>
                <a:latin typeface="Arial"/>
                <a:ea typeface="Arial"/>
                <a:cs typeface="Arial"/>
                <a:sym typeface="Arial"/>
              </a:rPr>
              <a:t>Undergoes a radical right nephrectomy</a:t>
            </a:r>
            <a:endParaRPr/>
          </a:p>
          <a:p>
            <a:pPr marL="233363" marR="0" lvl="0" indent="-219075" algn="l" rtl="0">
              <a:spcBef>
                <a:spcPts val="0"/>
              </a:spcBef>
              <a:spcAft>
                <a:spcPts val="0"/>
              </a:spcAft>
              <a:buClr>
                <a:schemeClr val="dk1"/>
              </a:buClr>
              <a:buSzPts val="1600"/>
              <a:buFont typeface="Arial"/>
              <a:buChar char="•"/>
            </a:pPr>
            <a:r>
              <a:rPr lang="en-US" sz="1600">
                <a:solidFill>
                  <a:schemeClr val="dk1"/>
                </a:solidFill>
                <a:latin typeface="Arial"/>
                <a:ea typeface="Arial"/>
                <a:cs typeface="Arial"/>
                <a:sym typeface="Arial"/>
              </a:rPr>
              <a:t>12.1-cm tumor at resection with distal renal vein involvement</a:t>
            </a:r>
            <a:endParaRPr/>
          </a:p>
          <a:p>
            <a:pPr marL="641350" marR="0" lvl="1" indent="-292100" algn="l" rtl="0">
              <a:spcBef>
                <a:spcPts val="0"/>
              </a:spcBef>
              <a:spcAft>
                <a:spcPts val="0"/>
              </a:spcAft>
              <a:buClr>
                <a:schemeClr val="dk1"/>
              </a:buClr>
              <a:buSzPts val="1600"/>
              <a:buFont typeface="NTR"/>
              <a:buChar char="–"/>
            </a:pPr>
            <a:r>
              <a:rPr lang="en-US" sz="1600" b="0" i="0" u="none" strike="noStrike" cap="none">
                <a:solidFill>
                  <a:schemeClr val="dk1"/>
                </a:solidFill>
                <a:latin typeface="Arial"/>
                <a:ea typeface="Arial"/>
                <a:cs typeface="Arial"/>
                <a:sym typeface="Arial"/>
              </a:rPr>
              <a:t>Invading perinephric fat, negative margins</a:t>
            </a:r>
            <a:endParaRPr/>
          </a:p>
          <a:p>
            <a:pPr marL="641350" marR="0" lvl="1" indent="-292100" algn="l" rtl="0">
              <a:spcBef>
                <a:spcPts val="0"/>
              </a:spcBef>
              <a:spcAft>
                <a:spcPts val="0"/>
              </a:spcAft>
              <a:buClr>
                <a:schemeClr val="dk1"/>
              </a:buClr>
              <a:buSzPts val="1600"/>
              <a:buFont typeface="NTR"/>
              <a:buChar char="–"/>
            </a:pPr>
            <a:r>
              <a:rPr lang="en-US" sz="1600" b="0" i="0" u="none" strike="noStrike" cap="none">
                <a:solidFill>
                  <a:schemeClr val="dk1"/>
                </a:solidFill>
                <a:latin typeface="Arial"/>
                <a:ea typeface="Arial"/>
                <a:cs typeface="Arial"/>
                <a:sym typeface="Arial"/>
              </a:rPr>
              <a:t>Grade 3 with clear cell histology </a:t>
            </a:r>
            <a:endParaRPr/>
          </a:p>
          <a:p>
            <a:pPr marL="641350" marR="0" lvl="1" indent="-292100" algn="l" rtl="0">
              <a:spcBef>
                <a:spcPts val="0"/>
              </a:spcBef>
              <a:spcAft>
                <a:spcPts val="0"/>
              </a:spcAft>
              <a:buClr>
                <a:schemeClr val="dk1"/>
              </a:buClr>
              <a:buSzPts val="1600"/>
              <a:buFont typeface="NTR"/>
              <a:buChar char="–"/>
            </a:pPr>
            <a:r>
              <a:rPr lang="en-US" sz="1600" b="0" i="0" u="none" strike="noStrike" cap="none">
                <a:solidFill>
                  <a:schemeClr val="dk1"/>
                </a:solidFill>
                <a:latin typeface="Arial"/>
                <a:ea typeface="Arial"/>
                <a:cs typeface="Arial"/>
                <a:sym typeface="Arial"/>
              </a:rPr>
              <a:t>Rhabdoid and focal sarcomatoid differentiation</a:t>
            </a:r>
            <a:endParaRPr/>
          </a:p>
          <a:p>
            <a:pPr marL="641350" marR="0" lvl="1" indent="-292100" algn="l" rtl="0">
              <a:spcBef>
                <a:spcPts val="0"/>
              </a:spcBef>
              <a:spcAft>
                <a:spcPts val="0"/>
              </a:spcAft>
              <a:buClr>
                <a:schemeClr val="dk1"/>
              </a:buClr>
              <a:buSzPts val="1600"/>
              <a:buFont typeface="NTR"/>
              <a:buChar char="–"/>
            </a:pPr>
            <a:r>
              <a:rPr lang="en-US" sz="1600" b="0" i="0" u="none" strike="noStrike" cap="none">
                <a:solidFill>
                  <a:schemeClr val="dk1"/>
                </a:solidFill>
                <a:latin typeface="Arial"/>
                <a:ea typeface="Arial"/>
                <a:cs typeface="Arial"/>
                <a:sym typeface="Arial"/>
              </a:rPr>
              <a:t>Multifocal tumor necrosis; margins negative pT3aNxMx</a:t>
            </a:r>
            <a:endParaRPr sz="1600" b="0" i="0" u="none" strike="noStrike" cap="none">
              <a:solidFill>
                <a:schemeClr val="dk1"/>
              </a:solidFill>
              <a:latin typeface="Arial"/>
              <a:ea typeface="Arial"/>
              <a:cs typeface="Arial"/>
              <a:sym typeface="Arial"/>
            </a:endParaRPr>
          </a:p>
          <a:p>
            <a:pPr marL="233363" marR="0" lvl="0" indent="-219075" algn="l" rtl="0">
              <a:spcBef>
                <a:spcPts val="0"/>
              </a:spcBef>
              <a:spcAft>
                <a:spcPts val="0"/>
              </a:spcAft>
              <a:buClr>
                <a:schemeClr val="dk1"/>
              </a:buClr>
              <a:buSzPts val="1600"/>
              <a:buFont typeface="Arial"/>
              <a:buChar char="•"/>
            </a:pPr>
            <a:r>
              <a:rPr lang="en-US" sz="1600">
                <a:solidFill>
                  <a:schemeClr val="dk1"/>
                </a:solidFill>
                <a:latin typeface="Arial"/>
                <a:ea typeface="Arial"/>
                <a:cs typeface="Arial"/>
                <a:sym typeface="Arial"/>
              </a:rPr>
              <a:t>Recovers well, and post-surgical imaging is clear</a:t>
            </a:r>
            <a:endParaRPr/>
          </a:p>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78" name="Google Shape;78;p6"/>
          <p:cNvSpPr txBox="1">
            <a:spLocks noGrp="1"/>
          </p:cNvSpPr>
          <p:nvPr>
            <p:ph type="ftr" idx="11"/>
          </p:nvPr>
        </p:nvSpPr>
        <p:spPr>
          <a:xfrm>
            <a:off x="0" y="4786674"/>
            <a:ext cx="10265664" cy="365125"/>
          </a:xfrm>
          <a:prstGeom prst="rect">
            <a:avLst/>
          </a:prstGeom>
          <a:noFill/>
          <a:ln>
            <a:noFill/>
          </a:ln>
        </p:spPr>
        <p:txBody>
          <a:bodyPr spcFirstLastPara="1" wrap="square" lIns="45700" tIns="45700" rIns="91425" bIns="45700" anchor="t" anchorCtr="0">
            <a:noAutofit/>
          </a:bodyPr>
          <a:lstStyle/>
          <a:p>
            <a:pPr marL="0" lvl="0" indent="0" algn="l" rtl="0">
              <a:spcBef>
                <a:spcPts val="0"/>
              </a:spcBef>
              <a:spcAft>
                <a:spcPts val="0"/>
              </a:spcAft>
              <a:buNone/>
            </a:pPr>
            <a:r>
              <a:rPr lang="en-US" sz="1800" baseline="30000">
                <a:solidFill>
                  <a:srgbClr val="000000"/>
                </a:solidFill>
              </a:rPr>
              <a:t>a</a:t>
            </a:r>
            <a:r>
              <a:rPr lang="en-US" sz="1800">
                <a:solidFill>
                  <a:srgbClr val="000000"/>
                </a:solidFill>
              </a:rPr>
              <a:t> Images courtesy of Pedro C. Barata MD, MSc </a:t>
            </a:r>
            <a:endParaRPr/>
          </a:p>
        </p:txBody>
      </p:sp>
    </p:spTree>
    <p:extLst>
      <p:ext uri="{BB962C8B-B14F-4D97-AF65-F5344CB8AC3E}">
        <p14:creationId xmlns:p14="http://schemas.microsoft.com/office/powerpoint/2010/main" val="60605154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7"/>
          <p:cNvSpPr txBox="1">
            <a:spLocks noGrp="1"/>
          </p:cNvSpPr>
          <p:nvPr>
            <p:ph type="title"/>
          </p:nvPr>
        </p:nvSpPr>
        <p:spPr>
          <a:xfrm>
            <a:off x="0" y="127465"/>
            <a:ext cx="9144000" cy="807256"/>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endParaRPr b="1"/>
          </a:p>
        </p:txBody>
      </p:sp>
      <p:sp>
        <p:nvSpPr>
          <p:cNvPr id="84" name="Google Shape;84;p7"/>
          <p:cNvSpPr/>
          <p:nvPr/>
        </p:nvSpPr>
        <p:spPr>
          <a:xfrm>
            <a:off x="1436762" y="2056006"/>
            <a:ext cx="5946532" cy="1983351"/>
          </a:xfrm>
          <a:prstGeom prst="roundRect">
            <a:avLst>
              <a:gd name="adj" fmla="val 23243"/>
            </a:avLst>
          </a:prstGeom>
          <a:solidFill>
            <a:schemeClr val="lt1"/>
          </a:solidFill>
          <a:ln w="25400" cap="flat" cmpd="sng">
            <a:solidFill>
              <a:schemeClr val="accent2"/>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b" anchorCtr="0">
            <a:noAutofit/>
          </a:bodyPr>
          <a:lstStyle/>
          <a:p>
            <a:pPr marL="0" marR="0" lvl="0" indent="0" algn="l" rtl="0">
              <a:spcBef>
                <a:spcPts val="0"/>
              </a:spcBef>
              <a:spcAft>
                <a:spcPts val="0"/>
              </a:spcAft>
              <a:buNone/>
            </a:pPr>
            <a:r>
              <a:rPr lang="en-US" sz="2000" b="1">
                <a:solidFill>
                  <a:srgbClr val="000000"/>
                </a:solidFill>
                <a:latin typeface="Arial"/>
                <a:ea typeface="Arial"/>
                <a:cs typeface="Arial"/>
                <a:sym typeface="Arial"/>
              </a:rPr>
              <a:t>UISS/UCLA </a:t>
            </a:r>
            <a:r>
              <a:rPr lang="en-US" sz="2000" b="1" i="0">
                <a:solidFill>
                  <a:srgbClr val="262672"/>
                </a:solidFill>
                <a:latin typeface="Arial"/>
                <a:ea typeface="Arial"/>
                <a:cs typeface="Arial"/>
                <a:sym typeface="Arial"/>
              </a:rPr>
              <a:t>Moderate Risk </a:t>
            </a:r>
            <a:r>
              <a:rPr lang="en-US" sz="2000" b="0" i="0">
                <a:solidFill>
                  <a:srgbClr val="262672"/>
                </a:solidFill>
                <a:latin typeface="Arial"/>
                <a:ea typeface="Arial"/>
                <a:cs typeface="Arial"/>
                <a:sym typeface="Arial"/>
              </a:rPr>
              <a:t>80.4% Five Year survival</a:t>
            </a:r>
            <a:endParaRPr/>
          </a:p>
          <a:p>
            <a:pPr marL="0" marR="0" lvl="0" indent="0" algn="l" rtl="0">
              <a:spcBef>
                <a:spcPts val="200"/>
              </a:spcBef>
              <a:spcAft>
                <a:spcPts val="0"/>
              </a:spcAft>
              <a:buNone/>
            </a:pPr>
            <a:endParaRPr sz="2000">
              <a:solidFill>
                <a:srgbClr val="262672"/>
              </a:solidFill>
              <a:latin typeface="Arial"/>
              <a:ea typeface="Arial"/>
              <a:cs typeface="Arial"/>
              <a:sym typeface="Arial"/>
            </a:endParaRPr>
          </a:p>
          <a:p>
            <a:pPr marL="0" marR="0" lvl="0" indent="0" algn="l" rtl="0">
              <a:spcBef>
                <a:spcPts val="200"/>
              </a:spcBef>
              <a:spcAft>
                <a:spcPts val="0"/>
              </a:spcAft>
              <a:buNone/>
            </a:pPr>
            <a:r>
              <a:rPr lang="en-US" sz="1600" b="1">
                <a:solidFill>
                  <a:srgbClr val="000000"/>
                </a:solidFill>
                <a:latin typeface="Arial"/>
                <a:ea typeface="Arial"/>
                <a:cs typeface="Arial"/>
                <a:sym typeface="Arial"/>
              </a:rPr>
              <a:t>Which options would you discuss with Maria?</a:t>
            </a:r>
            <a:endParaRPr sz="1600" b="1">
              <a:solidFill>
                <a:srgbClr val="000000"/>
              </a:solidFill>
              <a:latin typeface="Arial"/>
              <a:ea typeface="Arial"/>
              <a:cs typeface="Arial"/>
              <a:sym typeface="Arial"/>
            </a:endParaRPr>
          </a:p>
          <a:p>
            <a:pPr marL="525463" marR="0" lvl="0" indent="-234949" algn="l" rtl="0">
              <a:spcBef>
                <a:spcPts val="200"/>
              </a:spcBef>
              <a:spcAft>
                <a:spcPts val="0"/>
              </a:spcAft>
              <a:buClr>
                <a:srgbClr val="000000"/>
              </a:buClr>
              <a:buSzPts val="1600"/>
              <a:buFont typeface="Arial"/>
              <a:buChar char="•"/>
            </a:pPr>
            <a:r>
              <a:rPr lang="en-US" sz="1600">
                <a:solidFill>
                  <a:srgbClr val="000000"/>
                </a:solidFill>
                <a:latin typeface="Arial"/>
                <a:ea typeface="Arial"/>
                <a:cs typeface="Arial"/>
                <a:sym typeface="Arial"/>
              </a:rPr>
              <a:t>Surveillance</a:t>
            </a:r>
            <a:endParaRPr sz="1600">
              <a:solidFill>
                <a:srgbClr val="000000"/>
              </a:solidFill>
              <a:latin typeface="Arial"/>
              <a:ea typeface="Arial"/>
              <a:cs typeface="Arial"/>
              <a:sym typeface="Arial"/>
            </a:endParaRPr>
          </a:p>
          <a:p>
            <a:pPr marL="525463" marR="0" lvl="0" indent="-234949" algn="l" rtl="0">
              <a:spcBef>
                <a:spcPts val="0"/>
              </a:spcBef>
              <a:spcAft>
                <a:spcPts val="0"/>
              </a:spcAft>
              <a:buClr>
                <a:srgbClr val="000000"/>
              </a:buClr>
              <a:buSzPts val="1600"/>
              <a:buFont typeface="Arial"/>
              <a:buChar char="•"/>
            </a:pPr>
            <a:r>
              <a:rPr lang="en-US" sz="1600">
                <a:solidFill>
                  <a:srgbClr val="000000"/>
                </a:solidFill>
                <a:latin typeface="Arial"/>
                <a:ea typeface="Arial"/>
                <a:cs typeface="Arial"/>
                <a:sym typeface="Arial"/>
              </a:rPr>
              <a:t>Pembrolizumab</a:t>
            </a:r>
            <a:endParaRPr sz="1600">
              <a:solidFill>
                <a:srgbClr val="000000"/>
              </a:solidFill>
              <a:latin typeface="Arial"/>
              <a:ea typeface="Arial"/>
              <a:cs typeface="Arial"/>
              <a:sym typeface="Arial"/>
            </a:endParaRPr>
          </a:p>
          <a:p>
            <a:pPr marL="525463" marR="0" lvl="0" indent="-234949" algn="l" rtl="0">
              <a:spcBef>
                <a:spcPts val="0"/>
              </a:spcBef>
              <a:spcAft>
                <a:spcPts val="0"/>
              </a:spcAft>
              <a:buClr>
                <a:srgbClr val="000000"/>
              </a:buClr>
              <a:buSzPts val="1600"/>
              <a:buFont typeface="Arial"/>
              <a:buChar char="•"/>
            </a:pPr>
            <a:r>
              <a:rPr lang="en-US" sz="1600">
                <a:solidFill>
                  <a:srgbClr val="000000"/>
                </a:solidFill>
                <a:latin typeface="Arial"/>
                <a:ea typeface="Arial"/>
                <a:cs typeface="Arial"/>
                <a:sym typeface="Arial"/>
              </a:rPr>
              <a:t>Sunitinib</a:t>
            </a:r>
            <a:endParaRPr sz="1600">
              <a:solidFill>
                <a:srgbClr val="000000"/>
              </a:solidFill>
              <a:latin typeface="Arial"/>
              <a:ea typeface="Arial"/>
              <a:cs typeface="Arial"/>
              <a:sym typeface="Arial"/>
            </a:endParaRPr>
          </a:p>
        </p:txBody>
      </p:sp>
      <p:sp>
        <p:nvSpPr>
          <p:cNvPr id="85" name="Google Shape;85;p7"/>
          <p:cNvSpPr/>
          <p:nvPr/>
        </p:nvSpPr>
        <p:spPr>
          <a:xfrm>
            <a:off x="989682" y="912978"/>
            <a:ext cx="1450051" cy="742949"/>
          </a:xfrm>
          <a:prstGeom prst="round2DiagRect">
            <a:avLst>
              <a:gd name="adj1" fmla="val 16667"/>
              <a:gd name="adj2" fmla="val 0"/>
            </a:avLst>
          </a:prstGeom>
          <a:gradFill>
            <a:gsLst>
              <a:gs pos="0">
                <a:srgbClr val="2323A8"/>
              </a:gs>
              <a:gs pos="100000">
                <a:srgbClr val="A1A1EE"/>
              </a:gs>
            </a:gsLst>
            <a:lin ang="16200000" scaled="0"/>
          </a:gradFill>
          <a:ln w="9525" cap="flat" cmpd="sng">
            <a:solidFill>
              <a:srgbClr val="2E2E9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solidFill>
                  <a:srgbClr val="FFFFFF"/>
                </a:solidFill>
                <a:latin typeface="Arial"/>
                <a:ea typeface="Arial"/>
                <a:cs typeface="Arial"/>
                <a:sym typeface="Arial"/>
              </a:rPr>
              <a:t>Panel </a:t>
            </a:r>
            <a:br>
              <a:rPr lang="en-US" sz="1600" b="1">
                <a:solidFill>
                  <a:srgbClr val="FFFFFF"/>
                </a:solidFill>
                <a:latin typeface="Arial"/>
                <a:ea typeface="Arial"/>
                <a:cs typeface="Arial"/>
                <a:sym typeface="Arial"/>
              </a:rPr>
            </a:br>
            <a:r>
              <a:rPr lang="en-US" sz="1600" b="1">
                <a:solidFill>
                  <a:srgbClr val="FFFFFF"/>
                </a:solidFill>
                <a:latin typeface="Arial"/>
                <a:ea typeface="Arial"/>
                <a:cs typeface="Arial"/>
                <a:sym typeface="Arial"/>
              </a:rPr>
              <a:t>Discussion</a:t>
            </a:r>
            <a:endParaRPr/>
          </a:p>
        </p:txBody>
      </p:sp>
    </p:spTree>
    <p:extLst>
      <p:ext uri="{BB962C8B-B14F-4D97-AF65-F5344CB8AC3E}">
        <p14:creationId xmlns:p14="http://schemas.microsoft.com/office/powerpoint/2010/main" val="40114747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31195"/>
            <a:ext cx="5488409" cy="242218"/>
          </a:xfrm>
        </p:spPr>
        <p:txBody>
          <a:bodyPr/>
          <a:lstStyle/>
          <a:p>
            <a:r>
              <a:rPr lang="en-US" sz="492">
                <a:latin typeface="Arial" charset="0"/>
                <a:ea typeface="+mn-ea"/>
                <a:cs typeface="+mn-cs"/>
              </a:rPr>
              <a:t>Rucaparib for metastatic castration-resistant prostate cancer (mCRPC): TRITON3 interim overall survival and efficacy of rucaparib vs docetaxel or second-generation androgen pathway inhibitor therapy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 y="2382"/>
            <a:ext cx="9210675" cy="4357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93B16090-A064-2EAC-2642-1D9CE2B84D4D}"/>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4" name="Picture 9" descr="Resultado de imagen de twitter">
            <a:extLst>
              <a:ext uri="{FF2B5EF4-FFF2-40B4-BE49-F238E27FC236}">
                <a16:creationId xmlns:a16="http://schemas.microsoft.com/office/drawing/2014/main" id="{F11EBFE8-DE57-804F-8E6E-DEBDA48B0A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435781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0" y="1798064"/>
            <a:ext cx="9144000" cy="2204975"/>
          </a:xfrm>
        </p:spPr>
        <p:txBody>
          <a:bodyPr/>
          <a:lstStyle/>
          <a:p>
            <a:pPr marL="0" marR="0">
              <a:spcBef>
                <a:spcPts val="0"/>
              </a:spcBef>
              <a:spcAft>
                <a:spcPts val="0"/>
              </a:spcAft>
            </a:pPr>
            <a:r>
              <a:rPr lang="en-US" sz="2800" b="1">
                <a:solidFill>
                  <a:srgbClr val="002E51"/>
                </a:solidFill>
                <a:effectLst/>
              </a:rPr>
              <a:t>Darryl Forest</a:t>
            </a:r>
          </a:p>
          <a:p>
            <a:pPr marL="0" marR="0">
              <a:spcBef>
                <a:spcPts val="0"/>
              </a:spcBef>
              <a:spcAft>
                <a:spcPts val="0"/>
              </a:spcAft>
            </a:pPr>
            <a:endParaRPr lang="en-US" sz="1800">
              <a:solidFill>
                <a:srgbClr val="002E51"/>
              </a:solidFill>
              <a:effectLst/>
            </a:endParaRPr>
          </a:p>
          <a:p>
            <a:pPr marL="0" marR="0">
              <a:spcBef>
                <a:spcPts val="0"/>
              </a:spcBef>
              <a:spcAft>
                <a:spcPts val="0"/>
              </a:spcAft>
            </a:pPr>
            <a:r>
              <a:rPr lang="en-US">
                <a:solidFill>
                  <a:srgbClr val="002E51"/>
                </a:solidFill>
                <a:effectLst/>
              </a:rPr>
              <a:t>Executive Director, Global Ambassador Strategies, Oncology</a:t>
            </a:r>
          </a:p>
          <a:p>
            <a:pPr marL="0" marR="0">
              <a:spcBef>
                <a:spcPts val="0"/>
              </a:spcBef>
              <a:spcAft>
                <a:spcPts val="0"/>
              </a:spcAft>
            </a:pPr>
            <a:r>
              <a:rPr lang="en-US">
                <a:solidFill>
                  <a:srgbClr val="002E51"/>
                </a:solidFill>
                <a:effectLst/>
              </a:rPr>
              <a:t>MJH Life Sciences</a:t>
            </a:r>
          </a:p>
        </p:txBody>
      </p:sp>
      <p:sp>
        <p:nvSpPr>
          <p:cNvPr id="4" name="Title 3"/>
          <p:cNvSpPr>
            <a:spLocks noGrp="1"/>
          </p:cNvSpPr>
          <p:nvPr>
            <p:ph type="title"/>
          </p:nvPr>
        </p:nvSpPr>
        <p:spPr>
          <a:xfrm>
            <a:off x="0" y="127465"/>
            <a:ext cx="9144000" cy="786936"/>
          </a:xfrm>
        </p:spPr>
        <p:txBody>
          <a:bodyPr/>
          <a:lstStyle/>
          <a:p>
            <a:r>
              <a:rPr lang="en-US" b="1">
                <a:solidFill>
                  <a:srgbClr val="002E51"/>
                </a:solidFill>
              </a:rPr>
              <a:t>Welcome</a:t>
            </a:r>
          </a:p>
        </p:txBody>
      </p:sp>
    </p:spTree>
    <p:extLst>
      <p:ext uri="{BB962C8B-B14F-4D97-AF65-F5344CB8AC3E}">
        <p14:creationId xmlns:p14="http://schemas.microsoft.com/office/powerpoint/2010/main" val="35612708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31195"/>
            <a:ext cx="5488409" cy="242218"/>
          </a:xfrm>
        </p:spPr>
        <p:txBody>
          <a:bodyPr/>
          <a:lstStyle/>
          <a:p>
            <a:r>
              <a:rPr lang="en-US" sz="492">
                <a:latin typeface="Arial" charset="0"/>
                <a:ea typeface="+mn-ea"/>
                <a:cs typeface="+mn-cs"/>
              </a:rPr>
              <a:t>TRITON3 Study Design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2381"/>
            <a:ext cx="9229725" cy="4380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C0CB5625-AD59-69D4-BAEE-C56F89C1C657}"/>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4" name="Picture 9" descr="Resultado de imagen de twitter">
            <a:extLst>
              <a:ext uri="{FF2B5EF4-FFF2-40B4-BE49-F238E27FC236}">
                <a16:creationId xmlns:a16="http://schemas.microsoft.com/office/drawing/2014/main" id="{E50A3A66-ECF1-7716-3D0F-DC0390618AA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430216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31195"/>
            <a:ext cx="5488409" cy="242218"/>
          </a:xfrm>
        </p:spPr>
        <p:txBody>
          <a:bodyPr/>
          <a:lstStyle/>
          <a:p>
            <a:r>
              <a:rPr lang="en-US" sz="492">
                <a:latin typeface="Arial" charset="0"/>
                <a:ea typeface="+mn-ea"/>
                <a:cs typeface="+mn-cs"/>
              </a:rPr>
              <a:t>Radiographic PFS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381"/>
            <a:ext cx="9220200" cy="4380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9C4303F6-B120-BB6F-2294-55445DD3107D}"/>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4" name="Picture 9" descr="Resultado de imagen de twitter">
            <a:extLst>
              <a:ext uri="{FF2B5EF4-FFF2-40B4-BE49-F238E27FC236}">
                <a16:creationId xmlns:a16="http://schemas.microsoft.com/office/drawing/2014/main" id="{B0613664-2723-0759-5252-98A85AB3A2F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340276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31195"/>
            <a:ext cx="5488409" cy="242218"/>
          </a:xfrm>
        </p:spPr>
        <p:txBody>
          <a:bodyPr/>
          <a:lstStyle/>
          <a:p>
            <a:r>
              <a:rPr lang="en-US" sz="492">
                <a:latin typeface="Arial" charset="0"/>
                <a:ea typeface="+mn-ea"/>
                <a:cs typeface="+mn-cs"/>
              </a:rPr>
              <a:t>Radiographic PFS: Physician’s Choice Subgroups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2382"/>
            <a:ext cx="9229725" cy="4357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877E219D-EFD8-85E5-4AFB-F33964F9BE6C}"/>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4" name="Picture 9" descr="Resultado de imagen de twitter">
            <a:extLst>
              <a:ext uri="{FF2B5EF4-FFF2-40B4-BE49-F238E27FC236}">
                <a16:creationId xmlns:a16="http://schemas.microsoft.com/office/drawing/2014/main" id="{F4CFE4D2-0FFC-6C4C-38B3-655B080474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031180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31195"/>
            <a:ext cx="5488409" cy="242218"/>
          </a:xfrm>
        </p:spPr>
        <p:txBody>
          <a:bodyPr/>
          <a:lstStyle/>
          <a:p>
            <a:r>
              <a:rPr lang="en-US" sz="492">
                <a:latin typeface="Arial" charset="0"/>
                <a:ea typeface="+mn-ea"/>
                <a:cs typeface="+mn-cs"/>
              </a:rPr>
              <a:t>Radiographic PFS: BRCA and ATM Subgroups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 y="2381"/>
            <a:ext cx="9229725" cy="4380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FF81EE27-605E-6A28-02A7-34AE20EAFA96}"/>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4" name="Picture 9" descr="Resultado de imagen de twitter">
            <a:extLst>
              <a:ext uri="{FF2B5EF4-FFF2-40B4-BE49-F238E27FC236}">
                <a16:creationId xmlns:a16="http://schemas.microsoft.com/office/drawing/2014/main" id="{8BE9DE53-36CF-A0C6-CAE6-031A0CC02E6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785770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31195"/>
            <a:ext cx="5488409" cy="242218"/>
          </a:xfrm>
        </p:spPr>
        <p:txBody>
          <a:bodyPr/>
          <a:lstStyle/>
          <a:p>
            <a:r>
              <a:rPr lang="en-US" sz="492">
                <a:latin typeface="Arial" charset="0"/>
                <a:ea typeface="+mn-ea"/>
                <a:cs typeface="+mn-cs"/>
              </a:rPr>
              <a:t>Interim OS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612" y="-13059"/>
            <a:ext cx="9287612" cy="4372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DB1FC608-0DAB-A06A-998E-844492F3DFBA}"/>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4" name="Picture 9" descr="Resultado de imagen de twitter">
            <a:extLst>
              <a:ext uri="{FF2B5EF4-FFF2-40B4-BE49-F238E27FC236}">
                <a16:creationId xmlns:a16="http://schemas.microsoft.com/office/drawing/2014/main" id="{75163065-6C74-EBEA-7D2F-3A0E855D91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182619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31195"/>
            <a:ext cx="5488409" cy="242218"/>
          </a:xfrm>
        </p:spPr>
        <p:txBody>
          <a:bodyPr/>
          <a:lstStyle/>
          <a:p>
            <a:r>
              <a:rPr lang="en-US" sz="492">
                <a:latin typeface="Arial" charset="0"/>
                <a:ea typeface="+mn-ea"/>
                <a:cs typeface="+mn-cs"/>
              </a:rPr>
              <a:t>Safety Summary</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2381"/>
            <a:ext cx="9229725" cy="4320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9CCA58F9-D710-DED1-FA6A-0781A0A9F821}"/>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4" name="Picture 9" descr="Resultado de imagen de twitter">
            <a:extLst>
              <a:ext uri="{FF2B5EF4-FFF2-40B4-BE49-F238E27FC236}">
                <a16:creationId xmlns:a16="http://schemas.microsoft.com/office/drawing/2014/main" id="{EB058CB3-46CC-7770-CAF7-4322CE06134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028034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spcBef>
                <a:spcPts val="0"/>
              </a:spcBef>
              <a:defRPr/>
            </a:pPr>
            <a:r>
              <a:rPr lang="en-GB" b="0">
                <a:solidFill>
                  <a:schemeClr val="tx1"/>
                </a:solidFill>
                <a:latin typeface="DIN 2014"/>
              </a:rPr>
              <a:t>The rationale for combining </a:t>
            </a:r>
            <a:r>
              <a:rPr lang="en-GB" b="0" err="1">
                <a:solidFill>
                  <a:schemeClr val="tx1"/>
                </a:solidFill>
                <a:latin typeface="DIN 2014"/>
              </a:rPr>
              <a:t>PARPi</a:t>
            </a:r>
            <a:r>
              <a:rPr lang="en-GB" b="0">
                <a:solidFill>
                  <a:schemeClr val="tx1"/>
                </a:solidFill>
                <a:latin typeface="DIN 2014"/>
              </a:rPr>
              <a:t> with NHT </a:t>
            </a:r>
          </a:p>
        </p:txBody>
      </p:sp>
      <p:grpSp>
        <p:nvGrpSpPr>
          <p:cNvPr id="3" name="Group 2">
            <a:extLst>
              <a:ext uri="{FF2B5EF4-FFF2-40B4-BE49-F238E27FC236}">
                <a16:creationId xmlns:a16="http://schemas.microsoft.com/office/drawing/2014/main" id="{DF07DE23-9401-DF89-84A4-FF3C9B5389F9}"/>
              </a:ext>
            </a:extLst>
          </p:cNvPr>
          <p:cNvGrpSpPr/>
          <p:nvPr/>
        </p:nvGrpSpPr>
        <p:grpSpPr>
          <a:xfrm>
            <a:off x="305520" y="749962"/>
            <a:ext cx="4103346" cy="3223214"/>
            <a:chOff x="1611998" y="2391301"/>
            <a:chExt cx="4666867" cy="3858499"/>
          </a:xfrm>
        </p:grpSpPr>
        <p:sp>
          <p:nvSpPr>
            <p:cNvPr id="373" name="Rectangle 372">
              <a:extLst>
                <a:ext uri="{FF2B5EF4-FFF2-40B4-BE49-F238E27FC236}">
                  <a16:creationId xmlns:a16="http://schemas.microsoft.com/office/drawing/2014/main" id="{0F3372E9-8846-4FEC-BEE3-A61DF615D390}"/>
                </a:ext>
              </a:extLst>
            </p:cNvPr>
            <p:cNvSpPr/>
            <p:nvPr/>
          </p:nvSpPr>
          <p:spPr>
            <a:xfrm>
              <a:off x="1611998" y="2391301"/>
              <a:ext cx="2213291" cy="1024835"/>
            </a:xfrm>
            <a:prstGeom prst="rect">
              <a:avLst/>
            </a:prstGeom>
            <a:solidFill>
              <a:schemeClr val="accent5"/>
            </a:solidFill>
            <a:ln w="12700" cap="flat" cmpd="sng" algn="ctr">
              <a:noFill/>
              <a:prstDash val="solid"/>
              <a:miter lim="800000"/>
            </a:ln>
            <a:effectLst/>
          </p:spPr>
          <p:txBody>
            <a:bodyPr rtlCol="0" anchor="ctr"/>
            <a:lstStyle/>
            <a:p>
              <a:pPr algn="ctr" defTabSz="342900">
                <a:defRPr/>
              </a:pPr>
              <a:r>
                <a:rPr lang="en-US" sz="1050" kern="0">
                  <a:latin typeface="DIN 2014"/>
                </a:rPr>
                <a:t>NHTs induce a phenotype resembling HRR deficiency</a:t>
              </a:r>
              <a:endParaRPr lang="en-US" sz="1050" kern="0" baseline="30000">
                <a:latin typeface="DIN 2014"/>
              </a:endParaRPr>
            </a:p>
          </p:txBody>
        </p:sp>
        <p:sp>
          <p:nvSpPr>
            <p:cNvPr id="374" name="Rectangle 373">
              <a:extLst>
                <a:ext uri="{FF2B5EF4-FFF2-40B4-BE49-F238E27FC236}">
                  <a16:creationId xmlns:a16="http://schemas.microsoft.com/office/drawing/2014/main" id="{7426848A-6F1F-4C3A-9723-26C4DED40F4D}"/>
                </a:ext>
              </a:extLst>
            </p:cNvPr>
            <p:cNvSpPr/>
            <p:nvPr/>
          </p:nvSpPr>
          <p:spPr>
            <a:xfrm>
              <a:off x="4065574" y="2428310"/>
              <a:ext cx="2213291" cy="1024835"/>
            </a:xfrm>
            <a:prstGeom prst="rect">
              <a:avLst/>
            </a:prstGeom>
            <a:solidFill>
              <a:schemeClr val="accent5"/>
            </a:solidFill>
            <a:ln w="12700" cap="flat" cmpd="sng" algn="ctr">
              <a:noFill/>
              <a:prstDash val="solid"/>
              <a:miter lim="800000"/>
            </a:ln>
            <a:effectLst/>
          </p:spPr>
          <p:txBody>
            <a:bodyPr rtlCol="0" anchor="ctr"/>
            <a:lstStyle/>
            <a:p>
              <a:pPr algn="ctr" defTabSz="342900">
                <a:defRPr/>
              </a:pPr>
              <a:r>
                <a:rPr lang="en-US" sz="1050" kern="0">
                  <a:latin typeface="DIN 2014"/>
                </a:rPr>
                <a:t>Suppressed AR function causes an upregulation of PARP</a:t>
              </a:r>
              <a:endParaRPr lang="en-US" sz="1050" kern="0" baseline="30000">
                <a:latin typeface="DIN 2014"/>
              </a:endParaRPr>
            </a:p>
          </p:txBody>
        </p:sp>
        <p:sp>
          <p:nvSpPr>
            <p:cNvPr id="375" name="Rectangle 374">
              <a:extLst>
                <a:ext uri="{FF2B5EF4-FFF2-40B4-BE49-F238E27FC236}">
                  <a16:creationId xmlns:a16="http://schemas.microsoft.com/office/drawing/2014/main" id="{D6F93DAB-9F95-4AA9-9D1A-5EB3B8DAF02C}"/>
                </a:ext>
              </a:extLst>
            </p:cNvPr>
            <p:cNvSpPr/>
            <p:nvPr/>
          </p:nvSpPr>
          <p:spPr>
            <a:xfrm>
              <a:off x="1619127" y="4715599"/>
              <a:ext cx="2220419" cy="843589"/>
            </a:xfrm>
            <a:prstGeom prst="rect">
              <a:avLst/>
            </a:prstGeom>
            <a:solidFill>
              <a:schemeClr val="accent5"/>
            </a:solidFill>
            <a:ln w="12700" cap="flat" cmpd="sng" algn="ctr">
              <a:noFill/>
              <a:prstDash val="solid"/>
              <a:miter lim="800000"/>
            </a:ln>
            <a:effectLst/>
          </p:spPr>
          <p:txBody>
            <a:bodyPr rtlCol="0" anchor="ctr"/>
            <a:lstStyle/>
            <a:p>
              <a:pPr algn="ctr" defTabSz="342900">
                <a:defRPr/>
              </a:pPr>
              <a:r>
                <a:rPr lang="en-US" sz="1050" kern="0">
                  <a:latin typeface="DIN 2014"/>
                </a:rPr>
                <a:t>PARP augments AR activity</a:t>
              </a:r>
              <a:endParaRPr lang="en-US" sz="1050" kern="0" baseline="30000">
                <a:latin typeface="DIN 2014"/>
              </a:endParaRPr>
            </a:p>
          </p:txBody>
        </p:sp>
        <p:sp>
          <p:nvSpPr>
            <p:cNvPr id="376" name="Rectangle 375">
              <a:extLst>
                <a:ext uri="{FF2B5EF4-FFF2-40B4-BE49-F238E27FC236}">
                  <a16:creationId xmlns:a16="http://schemas.microsoft.com/office/drawing/2014/main" id="{5723D984-83BB-4FBD-BE2E-528B17D4DF10}"/>
                </a:ext>
              </a:extLst>
            </p:cNvPr>
            <p:cNvSpPr/>
            <p:nvPr/>
          </p:nvSpPr>
          <p:spPr>
            <a:xfrm>
              <a:off x="4065574" y="4715599"/>
              <a:ext cx="2213291" cy="843589"/>
            </a:xfrm>
            <a:prstGeom prst="rect">
              <a:avLst/>
            </a:prstGeom>
            <a:solidFill>
              <a:schemeClr val="accent5"/>
            </a:solidFill>
            <a:ln w="12700" cap="flat" cmpd="sng" algn="ctr">
              <a:noFill/>
              <a:prstDash val="solid"/>
              <a:miter lim="800000"/>
            </a:ln>
            <a:effectLst/>
          </p:spPr>
          <p:txBody>
            <a:bodyPr rtlCol="0" anchor="ctr"/>
            <a:lstStyle/>
            <a:p>
              <a:pPr algn="ctr" defTabSz="342900">
                <a:defRPr/>
              </a:pPr>
              <a:r>
                <a:rPr lang="en-US" sz="1050" kern="0">
                  <a:latin typeface="DIN 2014"/>
                </a:rPr>
                <a:t>PARP inhibitors may attenuate resistance to NHTs</a:t>
              </a:r>
              <a:endParaRPr lang="en-US" sz="1050" kern="0" baseline="30000">
                <a:latin typeface="DIN 2014"/>
              </a:endParaRPr>
            </a:p>
          </p:txBody>
        </p:sp>
        <p:sp>
          <p:nvSpPr>
            <p:cNvPr id="5" name="TextBox 4">
              <a:extLst>
                <a:ext uri="{FF2B5EF4-FFF2-40B4-BE49-F238E27FC236}">
                  <a16:creationId xmlns:a16="http://schemas.microsoft.com/office/drawing/2014/main" id="{F7D72706-ED07-42CF-A94F-B4DB10D26988}"/>
                </a:ext>
              </a:extLst>
            </p:cNvPr>
            <p:cNvSpPr txBox="1"/>
            <p:nvPr/>
          </p:nvSpPr>
          <p:spPr bwMode="gray">
            <a:xfrm>
              <a:off x="1860227" y="3840948"/>
              <a:ext cx="4258479" cy="582843"/>
            </a:xfrm>
            <a:prstGeom prst="rect">
              <a:avLst/>
            </a:prstGeom>
          </p:spPr>
          <p:txBody>
            <a:bodyPr wrap="none" lIns="34290" tIns="34290" rIns="34290" bIns="34290" rtlCol="0">
              <a:noAutofit/>
            </a:bodyPr>
            <a:lstStyle/>
            <a:p>
              <a:pPr algn="ctr" defTabSz="685800">
                <a:lnSpc>
                  <a:spcPct val="90000"/>
                </a:lnSpc>
                <a:spcBef>
                  <a:spcPts val="750"/>
                </a:spcBef>
                <a:defRPr/>
              </a:pPr>
              <a:r>
                <a:rPr lang="en-US" sz="1800">
                  <a:solidFill>
                    <a:srgbClr val="000000">
                      <a:lumMod val="65000"/>
                      <a:lumOff val="35000"/>
                    </a:srgbClr>
                  </a:solidFill>
                  <a:latin typeface="DIN 2014"/>
                  <a:cs typeface="Calibri" panose="020F0502020204030204" pitchFamily="34" charset="0"/>
                </a:rPr>
                <a:t>NHTs prime tumor cells</a:t>
              </a:r>
              <a:br>
                <a:rPr lang="en-US" sz="1800">
                  <a:solidFill>
                    <a:srgbClr val="000000">
                      <a:lumMod val="65000"/>
                      <a:lumOff val="35000"/>
                    </a:srgbClr>
                  </a:solidFill>
                  <a:latin typeface="DIN 2014"/>
                  <a:cs typeface="Calibri" panose="020F0502020204030204" pitchFamily="34" charset="0"/>
                </a:rPr>
              </a:br>
              <a:r>
                <a:rPr lang="en-US" sz="1800">
                  <a:solidFill>
                    <a:srgbClr val="000000">
                      <a:lumMod val="65000"/>
                      <a:lumOff val="35000"/>
                    </a:srgbClr>
                  </a:solidFill>
                  <a:latin typeface="DIN 2014"/>
                  <a:cs typeface="Calibri" panose="020F0502020204030204" pitchFamily="34" charset="0"/>
                </a:rPr>
                <a:t>for PARP inhibition </a:t>
              </a:r>
            </a:p>
            <a:p>
              <a:pPr algn="ctr" defTabSz="685800">
                <a:lnSpc>
                  <a:spcPct val="90000"/>
                </a:lnSpc>
                <a:spcBef>
                  <a:spcPts val="750"/>
                </a:spcBef>
                <a:defRPr/>
              </a:pPr>
              <a:endParaRPr lang="en-US" sz="1800" err="1">
                <a:solidFill>
                  <a:srgbClr val="000000">
                    <a:lumMod val="65000"/>
                    <a:lumOff val="35000"/>
                  </a:srgbClr>
                </a:solidFill>
                <a:latin typeface="DIN 2014"/>
              </a:endParaRPr>
            </a:p>
          </p:txBody>
        </p:sp>
        <p:sp>
          <p:nvSpPr>
            <p:cNvPr id="18" name="TextBox 17">
              <a:extLst>
                <a:ext uri="{FF2B5EF4-FFF2-40B4-BE49-F238E27FC236}">
                  <a16:creationId xmlns:a16="http://schemas.microsoft.com/office/drawing/2014/main" id="{2ADA30CD-5369-4A2A-8D95-53DB35E5F31D}"/>
                </a:ext>
              </a:extLst>
            </p:cNvPr>
            <p:cNvSpPr txBox="1"/>
            <p:nvPr/>
          </p:nvSpPr>
          <p:spPr bwMode="gray">
            <a:xfrm>
              <a:off x="2209641" y="5993450"/>
              <a:ext cx="3559652" cy="256350"/>
            </a:xfrm>
            <a:prstGeom prst="rect">
              <a:avLst/>
            </a:prstGeom>
          </p:spPr>
          <p:txBody>
            <a:bodyPr wrap="square" lIns="34290" tIns="34290" rIns="34290" bIns="34290" rtlCol="0">
              <a:noAutofit/>
            </a:bodyPr>
            <a:lstStyle/>
            <a:p>
              <a:pPr algn="ctr" defTabSz="685800">
                <a:lnSpc>
                  <a:spcPct val="90000"/>
                </a:lnSpc>
                <a:spcBef>
                  <a:spcPts val="750"/>
                </a:spcBef>
                <a:defRPr/>
              </a:pPr>
              <a:r>
                <a:rPr lang="en-US" sz="1800">
                  <a:solidFill>
                    <a:srgbClr val="000000">
                      <a:lumMod val="65000"/>
                      <a:lumOff val="35000"/>
                    </a:srgbClr>
                  </a:solidFill>
                  <a:latin typeface="DIN 2014"/>
                  <a:cs typeface="Calibri" panose="020F0502020204030204" pitchFamily="34" charset="0"/>
                </a:rPr>
                <a:t>PARP inhibitors extend the benefits of NHTs </a:t>
              </a:r>
            </a:p>
            <a:p>
              <a:pPr algn="ctr" defTabSz="685800">
                <a:lnSpc>
                  <a:spcPct val="90000"/>
                </a:lnSpc>
                <a:spcBef>
                  <a:spcPts val="750"/>
                </a:spcBef>
                <a:defRPr/>
              </a:pPr>
              <a:endParaRPr lang="en-US" sz="1800" err="1">
                <a:solidFill>
                  <a:srgbClr val="000000">
                    <a:lumMod val="65000"/>
                    <a:lumOff val="35000"/>
                  </a:srgbClr>
                </a:solidFill>
                <a:latin typeface="DIN 2014"/>
              </a:endParaRPr>
            </a:p>
          </p:txBody>
        </p:sp>
        <p:sp>
          <p:nvSpPr>
            <p:cNvPr id="6" name="Left Brace 5">
              <a:extLst>
                <a:ext uri="{FF2B5EF4-FFF2-40B4-BE49-F238E27FC236}">
                  <a16:creationId xmlns:a16="http://schemas.microsoft.com/office/drawing/2014/main" id="{9E20E6BF-200E-4B37-AE0D-17C8A6C0A975}"/>
                </a:ext>
              </a:extLst>
            </p:cNvPr>
            <p:cNvSpPr/>
            <p:nvPr/>
          </p:nvSpPr>
          <p:spPr bwMode="gray">
            <a:xfrm rot="16200000">
              <a:off x="3837067" y="3738080"/>
              <a:ext cx="304800" cy="4156067"/>
            </a:xfrm>
            <a:prstGeom prst="leftBrace">
              <a:avLst>
                <a:gd name="adj1" fmla="val 78437"/>
                <a:gd name="adj2" fmla="val 50000"/>
              </a:avLst>
            </a:prstGeom>
            <a:noFill/>
            <a:ln w="28575" cap="rnd">
              <a:solidFill>
                <a:schemeClr val="tx1">
                  <a:lumMod val="65000"/>
                  <a:lumOff val="35000"/>
                </a:schemeClr>
              </a:solidFill>
              <a:prstDash val="solid"/>
              <a:round/>
              <a:headEnd/>
              <a:tailEnd/>
            </a:ln>
            <a:effectLst/>
          </p:spPr>
          <p:txBody>
            <a:bodyPr rtlCol="0" anchor="ctr"/>
            <a:lstStyle/>
            <a:p>
              <a:pPr algn="ctr" defTabSz="685800">
                <a:defRPr/>
              </a:pPr>
              <a:endParaRPr lang="en-US" sz="1500">
                <a:solidFill>
                  <a:srgbClr val="000000"/>
                </a:solidFill>
                <a:latin typeface="DIN 2014"/>
              </a:endParaRPr>
            </a:p>
          </p:txBody>
        </p:sp>
        <p:sp>
          <p:nvSpPr>
            <p:cNvPr id="20" name="Left Brace 19">
              <a:extLst>
                <a:ext uri="{FF2B5EF4-FFF2-40B4-BE49-F238E27FC236}">
                  <a16:creationId xmlns:a16="http://schemas.microsoft.com/office/drawing/2014/main" id="{B2E2DD0D-82E4-4DD1-91D6-9BA6B5D11AAD}"/>
                </a:ext>
              </a:extLst>
            </p:cNvPr>
            <p:cNvSpPr/>
            <p:nvPr/>
          </p:nvSpPr>
          <p:spPr bwMode="gray">
            <a:xfrm rot="16200000">
              <a:off x="3811465" y="1572442"/>
              <a:ext cx="304800" cy="4207274"/>
            </a:xfrm>
            <a:prstGeom prst="leftBrace">
              <a:avLst>
                <a:gd name="adj1" fmla="val 59989"/>
                <a:gd name="adj2" fmla="val 50000"/>
              </a:avLst>
            </a:prstGeom>
            <a:noFill/>
            <a:ln w="28575" cap="rnd">
              <a:solidFill>
                <a:schemeClr val="tx1">
                  <a:lumMod val="65000"/>
                  <a:lumOff val="35000"/>
                </a:schemeClr>
              </a:solidFill>
              <a:prstDash val="solid"/>
              <a:round/>
              <a:headEnd/>
              <a:tailEnd/>
            </a:ln>
            <a:effectLst/>
          </p:spPr>
          <p:txBody>
            <a:bodyPr rtlCol="0" anchor="ctr"/>
            <a:lstStyle/>
            <a:p>
              <a:pPr algn="ctr" defTabSz="685800">
                <a:defRPr/>
              </a:pPr>
              <a:endParaRPr lang="en-US" sz="1500">
                <a:solidFill>
                  <a:srgbClr val="000000"/>
                </a:solidFill>
                <a:latin typeface="DIN 2014"/>
              </a:endParaRPr>
            </a:p>
          </p:txBody>
        </p:sp>
      </p:grpSp>
      <p:sp>
        <p:nvSpPr>
          <p:cNvPr id="7" name="TextBox 6">
            <a:extLst>
              <a:ext uri="{FF2B5EF4-FFF2-40B4-BE49-F238E27FC236}">
                <a16:creationId xmlns:a16="http://schemas.microsoft.com/office/drawing/2014/main" id="{AA6071C0-4CC1-4BA1-3D96-33EC82202C79}"/>
              </a:ext>
            </a:extLst>
          </p:cNvPr>
          <p:cNvSpPr txBox="1"/>
          <p:nvPr/>
        </p:nvSpPr>
        <p:spPr>
          <a:xfrm>
            <a:off x="344959" y="791119"/>
            <a:ext cx="8720750" cy="351146"/>
          </a:xfrm>
          <a:prstGeom prst="rect">
            <a:avLst/>
          </a:prstGeom>
          <a:noFill/>
        </p:spPr>
        <p:txBody>
          <a:bodyPr wrap="square" lIns="0" tIns="0" rIns="0" bIns="0" rtlCol="0">
            <a:noAutofit/>
          </a:bodyPr>
          <a:lstStyle/>
          <a:p>
            <a:pPr defTabSz="685800">
              <a:defRPr/>
            </a:pPr>
            <a:endParaRPr lang="en-GB" sz="1800">
              <a:solidFill>
                <a:srgbClr val="E57200"/>
              </a:solidFill>
              <a:latin typeface="DIN 2014"/>
            </a:endParaRPr>
          </a:p>
        </p:txBody>
      </p:sp>
      <p:sp>
        <p:nvSpPr>
          <p:cNvPr id="13" name="Rectangle 1">
            <a:extLst>
              <a:ext uri="{FF2B5EF4-FFF2-40B4-BE49-F238E27FC236}">
                <a16:creationId xmlns:a16="http://schemas.microsoft.com/office/drawing/2014/main" id="{3D591D39-67C8-4EF4-95F7-6361D0E1F378}"/>
              </a:ext>
            </a:extLst>
          </p:cNvPr>
          <p:cNvSpPr>
            <a:spLocks noChangeArrowheads="1"/>
          </p:cNvSpPr>
          <p:nvPr/>
        </p:nvSpPr>
        <p:spPr bwMode="auto">
          <a:xfrm>
            <a:off x="4977210" y="3864759"/>
            <a:ext cx="7399564" cy="438582"/>
          </a:xfrm>
          <a:prstGeom prst="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defRPr/>
            </a:pPr>
            <a:endParaRPr lang="en-US" altLang="en-US" sz="900">
              <a:solidFill>
                <a:srgbClr val="5B616B"/>
              </a:solidFill>
              <a:latin typeface="BlinkMacSystemFont"/>
            </a:endParaRPr>
          </a:p>
          <a:p>
            <a:pPr defTabSz="685800">
              <a:defRPr/>
            </a:pPr>
            <a:r>
              <a:rPr lang="en-US" altLang="en-US" sz="1050">
                <a:solidFill>
                  <a:prstClr val="black"/>
                </a:solidFill>
                <a:latin typeface="BlinkMacSystemFont"/>
              </a:rPr>
              <a:t>Adapted from Bin </a:t>
            </a:r>
            <a:r>
              <a:rPr lang="en-US" altLang="en-US" sz="1050" err="1">
                <a:solidFill>
                  <a:prstClr val="black"/>
                </a:solidFill>
                <a:latin typeface="BlinkMacSystemFont"/>
              </a:rPr>
              <a:t>Gui</a:t>
            </a:r>
            <a:r>
              <a:rPr lang="en-US" altLang="en-US" sz="1050">
                <a:solidFill>
                  <a:prstClr val="black"/>
                </a:solidFill>
                <a:latin typeface="BlinkMacSystemFont"/>
              </a:rPr>
              <a:t> et al.,</a:t>
            </a:r>
            <a:r>
              <a:rPr lang="en-US" altLang="en-US" sz="1050" i="1">
                <a:solidFill>
                  <a:prstClr val="black"/>
                </a:solidFill>
                <a:latin typeface="BlinkMacSystemFont"/>
              </a:rPr>
              <a:t> PNAS</a:t>
            </a:r>
            <a:r>
              <a:rPr lang="en-US" altLang="en-US" sz="1050">
                <a:solidFill>
                  <a:prstClr val="black"/>
                </a:solidFill>
                <a:latin typeface="BlinkMacSystemFont"/>
              </a:rPr>
              <a:t> 2019 June</a:t>
            </a:r>
            <a:r>
              <a:rPr lang="en-US" altLang="en-US" sz="900">
                <a:solidFill>
                  <a:prstClr val="black"/>
                </a:solidFill>
                <a:latin typeface="BlinkMacSystemFont"/>
              </a:rPr>
              <a:t>,</a:t>
            </a:r>
          </a:p>
          <a:p>
            <a:pPr defTabSz="685800">
              <a:defRPr/>
            </a:pPr>
            <a:r>
              <a:rPr lang="en-US" altLang="en-US" sz="900">
                <a:solidFill>
                  <a:prstClr val="black"/>
                </a:solidFill>
                <a:latin typeface="BlinkMacSystemFont"/>
              </a:rPr>
              <a:t>DOI https://doi.org/10.1073/pnas.1908547116</a:t>
            </a:r>
            <a:r>
              <a:rPr lang="en-US" altLang="en-US" sz="825">
                <a:solidFill>
                  <a:prstClr val="black"/>
                </a:solidFill>
              </a:rPr>
              <a:t> </a:t>
            </a:r>
            <a:endParaRPr lang="en-US" altLang="en-US" sz="1350">
              <a:solidFill>
                <a:prstClr val="black"/>
              </a:solidFill>
            </a:endParaRPr>
          </a:p>
        </p:txBody>
      </p:sp>
      <p:pic>
        <p:nvPicPr>
          <p:cNvPr id="10" name="Picture 9">
            <a:extLst>
              <a:ext uri="{FF2B5EF4-FFF2-40B4-BE49-F238E27FC236}">
                <a16:creationId xmlns:a16="http://schemas.microsoft.com/office/drawing/2014/main" id="{18A380E9-EA8E-4632-9D0A-29F4486460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3645" y="535169"/>
            <a:ext cx="4558718" cy="3452461"/>
          </a:xfrm>
          <a:prstGeom prst="rect">
            <a:avLst/>
          </a:prstGeom>
        </p:spPr>
      </p:pic>
      <p:sp>
        <p:nvSpPr>
          <p:cNvPr id="4" name="Title 1">
            <a:extLst>
              <a:ext uri="{FF2B5EF4-FFF2-40B4-BE49-F238E27FC236}">
                <a16:creationId xmlns:a16="http://schemas.microsoft.com/office/drawing/2014/main" id="{C9E0A9A5-99D5-DD45-3DDA-584A5EB3DF07}"/>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8" name="Picture 9" descr="Resultado de imagen de twitter">
            <a:extLst>
              <a:ext uri="{FF2B5EF4-FFF2-40B4-BE49-F238E27FC236}">
                <a16:creationId xmlns:a16="http://schemas.microsoft.com/office/drawing/2014/main" id="{6EBE5E6C-3877-5F7E-39B1-DDD8831C6F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96656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A6F9EA4-CFC5-4469-9801-949779FB2B04}"/>
              </a:ext>
            </a:extLst>
          </p:cNvPr>
          <p:cNvSpPr>
            <a:spLocks noGrp="1"/>
          </p:cNvSpPr>
          <p:nvPr>
            <p:ph type="sldNum" sz="quarter" idx="12"/>
          </p:nvPr>
        </p:nvSpPr>
        <p:spPr>
          <a:xfrm>
            <a:off x="6789420" y="4532471"/>
            <a:ext cx="2057400" cy="273844"/>
          </a:xfrm>
        </p:spPr>
        <p:txBody>
          <a:bodyPr/>
          <a:lstStyle/>
          <a:p>
            <a:fld id="{FBC0FE07-4C00-4042-87A4-C41902D2B3E4}" type="slidenum">
              <a:rPr lang="en-US" smtClean="0"/>
              <a:t>27</a:t>
            </a:fld>
            <a:endParaRPr lang="en-US"/>
          </a:p>
        </p:txBody>
      </p:sp>
      <p:sp>
        <p:nvSpPr>
          <p:cNvPr id="5" name="Rectangle 2">
            <a:extLst>
              <a:ext uri="{FF2B5EF4-FFF2-40B4-BE49-F238E27FC236}">
                <a16:creationId xmlns:a16="http://schemas.microsoft.com/office/drawing/2014/main" id="{36BA95A8-6868-4F54-9479-D20D077B4399}"/>
              </a:ext>
            </a:extLst>
          </p:cNvPr>
          <p:cNvSpPr txBox="1">
            <a:spLocks noChangeArrowheads="1"/>
          </p:cNvSpPr>
          <p:nvPr/>
        </p:nvSpPr>
        <p:spPr bwMode="auto">
          <a:xfrm>
            <a:off x="466313" y="-147014"/>
            <a:ext cx="8154333" cy="827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a:lstStyle>
          <a:p>
            <a:pPr defTabSz="685800">
              <a:defRPr/>
            </a:pPr>
            <a:r>
              <a:rPr lang="en-US" altLang="en-US" sz="2700" kern="0">
                <a:solidFill>
                  <a:srgbClr val="455560"/>
                </a:solidFill>
              </a:rPr>
              <a:t>Phase II Study: Abiraterone ± Olaparib in mCRPC</a:t>
            </a:r>
          </a:p>
        </p:txBody>
      </p:sp>
      <p:sp>
        <p:nvSpPr>
          <p:cNvPr id="6" name="Rectangle 3">
            <a:extLst>
              <a:ext uri="{FF2B5EF4-FFF2-40B4-BE49-F238E27FC236}">
                <a16:creationId xmlns:a16="http://schemas.microsoft.com/office/drawing/2014/main" id="{3E719B56-2BFB-4027-93E3-AFB4E7245C75}"/>
              </a:ext>
            </a:extLst>
          </p:cNvPr>
          <p:cNvSpPr txBox="1">
            <a:spLocks noChangeArrowheads="1"/>
          </p:cNvSpPr>
          <p:nvPr/>
        </p:nvSpPr>
        <p:spPr bwMode="auto">
          <a:xfrm>
            <a:off x="462501" y="504376"/>
            <a:ext cx="8158147" cy="301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257175" indent="-257175" defTabSz="685800">
              <a:spcBef>
                <a:spcPts val="750"/>
              </a:spcBef>
              <a:spcAft>
                <a:spcPts val="525"/>
              </a:spcAft>
              <a:buClr>
                <a:srgbClr val="000000"/>
              </a:buClr>
              <a:defRPr/>
            </a:pPr>
            <a:r>
              <a:rPr lang="en-US" altLang="en-US" sz="1800" kern="0">
                <a:solidFill>
                  <a:srgbClr val="000000"/>
                </a:solidFill>
              </a:rPr>
              <a:t>Randomized, double-blind, placebo-controlled phase II trial</a:t>
            </a:r>
            <a:endParaRPr lang="en-US" altLang="en-US" sz="1800" b="1" kern="0">
              <a:solidFill>
                <a:srgbClr val="000000"/>
              </a:solidFill>
            </a:endParaRPr>
          </a:p>
        </p:txBody>
      </p:sp>
      <p:grpSp>
        <p:nvGrpSpPr>
          <p:cNvPr id="7" name="Group 6">
            <a:extLst>
              <a:ext uri="{FF2B5EF4-FFF2-40B4-BE49-F238E27FC236}">
                <a16:creationId xmlns:a16="http://schemas.microsoft.com/office/drawing/2014/main" id="{AB61CBDF-BB9A-4F56-A17A-3C3E7B23A500}"/>
              </a:ext>
            </a:extLst>
          </p:cNvPr>
          <p:cNvGrpSpPr/>
          <p:nvPr/>
        </p:nvGrpSpPr>
        <p:grpSpPr>
          <a:xfrm>
            <a:off x="479433" y="853807"/>
            <a:ext cx="8367387" cy="1962076"/>
            <a:chOff x="578092" y="1893893"/>
            <a:chExt cx="11156516" cy="2616101"/>
          </a:xfrm>
        </p:grpSpPr>
        <p:sp>
          <p:nvSpPr>
            <p:cNvPr id="8" name="Text Box 45">
              <a:extLst>
                <a:ext uri="{FF2B5EF4-FFF2-40B4-BE49-F238E27FC236}">
                  <a16:creationId xmlns:a16="http://schemas.microsoft.com/office/drawing/2014/main" id="{66B2ACA0-BBAF-4281-B3FD-F983A739FF13}"/>
                </a:ext>
              </a:extLst>
            </p:cNvPr>
            <p:cNvSpPr txBox="1">
              <a:spLocks noChangeArrowheads="1"/>
            </p:cNvSpPr>
            <p:nvPr/>
          </p:nvSpPr>
          <p:spPr bwMode="auto">
            <a:xfrm>
              <a:off x="578092" y="1893893"/>
              <a:ext cx="4056117" cy="26161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defTabSz="685800">
                <a:lnSpc>
                  <a:spcPct val="100000"/>
                </a:lnSpc>
                <a:spcBef>
                  <a:spcPct val="0"/>
                </a:spcBef>
                <a:spcAft>
                  <a:spcPct val="0"/>
                </a:spcAft>
                <a:buClrTx/>
                <a:buNone/>
                <a:defRPr/>
              </a:pPr>
              <a:r>
                <a:rPr lang="en-GB" altLang="en-US" sz="1350" b="1" kern="0">
                  <a:solidFill>
                    <a:srgbClr val="000000"/>
                  </a:solidFill>
                  <a:latin typeface="Calibri" panose="020F0502020204030204" pitchFamily="34" charset="0"/>
                  <a:cs typeface="Arial" panose="020B0604020202020204" pitchFamily="34" charset="0"/>
                </a:rPr>
                <a:t>Patients with mCRPC</a:t>
              </a:r>
            </a:p>
            <a:p>
              <a:pPr marL="382191" lvl="1" indent="-214313" defTabSz="685800">
                <a:lnSpc>
                  <a:spcPct val="100000"/>
                </a:lnSpc>
                <a:spcBef>
                  <a:spcPct val="0"/>
                </a:spcBef>
                <a:spcAft>
                  <a:spcPct val="0"/>
                </a:spcAft>
                <a:buClrTx/>
                <a:defRPr/>
              </a:pPr>
              <a:r>
                <a:rPr lang="en-GB" altLang="en-US" sz="1350" kern="0">
                  <a:solidFill>
                    <a:srgbClr val="000000"/>
                  </a:solidFill>
                  <a:latin typeface="Calibri" panose="020F0502020204030204" pitchFamily="34" charset="0"/>
                  <a:cs typeface="Arial" panose="020B0604020202020204" pitchFamily="34" charset="0"/>
                </a:rPr>
                <a:t>Pretreated with docetaxel</a:t>
              </a:r>
            </a:p>
            <a:p>
              <a:pPr marL="382191" lvl="1" indent="-214313" defTabSz="685800">
                <a:lnSpc>
                  <a:spcPct val="100000"/>
                </a:lnSpc>
                <a:spcBef>
                  <a:spcPct val="0"/>
                </a:spcBef>
                <a:spcAft>
                  <a:spcPct val="0"/>
                </a:spcAft>
                <a:buClrTx/>
                <a:defRPr/>
              </a:pPr>
              <a:r>
                <a:rPr lang="en-GB" altLang="en-US" sz="1350" kern="0">
                  <a:solidFill>
                    <a:srgbClr val="000000"/>
                  </a:solidFill>
                  <a:latin typeface="Calibri" panose="020F0502020204030204" pitchFamily="34" charset="0"/>
                  <a:cs typeface="Arial" panose="020B0604020202020204" pitchFamily="34" charset="0"/>
                </a:rPr>
                <a:t>≤2 prior lines of chemotherapy</a:t>
              </a:r>
            </a:p>
            <a:p>
              <a:pPr marL="382191" lvl="1" indent="-214313" defTabSz="685800">
                <a:lnSpc>
                  <a:spcPct val="100000"/>
                </a:lnSpc>
                <a:spcBef>
                  <a:spcPct val="0"/>
                </a:spcBef>
                <a:spcAft>
                  <a:spcPct val="0"/>
                </a:spcAft>
                <a:buClrTx/>
                <a:defRPr/>
              </a:pPr>
              <a:r>
                <a:rPr lang="en-GB" altLang="en-US" sz="1350" kern="0">
                  <a:solidFill>
                    <a:srgbClr val="000000"/>
                  </a:solidFill>
                  <a:latin typeface="Calibri" panose="020F0502020204030204" pitchFamily="34" charset="0"/>
                  <a:cs typeface="Arial" panose="020B0604020202020204" pitchFamily="34" charset="0"/>
                </a:rPr>
                <a:t>No previous second-generation antihormonal agents</a:t>
              </a:r>
            </a:p>
            <a:p>
              <a:pPr marL="382191" lvl="1" indent="-214313" defTabSz="685800">
                <a:lnSpc>
                  <a:spcPct val="100000"/>
                </a:lnSpc>
                <a:spcBef>
                  <a:spcPct val="0"/>
                </a:spcBef>
                <a:spcAft>
                  <a:spcPct val="0"/>
                </a:spcAft>
                <a:buClrTx/>
                <a:defRPr/>
              </a:pPr>
              <a:r>
                <a:rPr lang="en-GB" altLang="en-US" sz="1350" kern="0">
                  <a:solidFill>
                    <a:srgbClr val="000000"/>
                  </a:solidFill>
                  <a:latin typeface="Calibri" panose="020F0502020204030204" pitchFamily="34" charset="0"/>
                  <a:cs typeface="Arial" panose="020B0604020202020204" pitchFamily="34" charset="0"/>
                </a:rPr>
                <a:t>Plasma (mandatory)/whole-blood (optional)/archival tissue (optional) tested for HRR mutations*</a:t>
              </a:r>
            </a:p>
            <a:p>
              <a:pPr algn="ctr" defTabSz="685800">
                <a:lnSpc>
                  <a:spcPct val="100000"/>
                </a:lnSpc>
                <a:spcBef>
                  <a:spcPct val="0"/>
                </a:spcBef>
                <a:spcAft>
                  <a:spcPct val="0"/>
                </a:spcAft>
                <a:buClrTx/>
                <a:buNone/>
                <a:defRPr/>
              </a:pPr>
              <a:r>
                <a:rPr lang="en-GB" altLang="en-US" sz="1350" kern="0">
                  <a:solidFill>
                    <a:srgbClr val="000000"/>
                  </a:solidFill>
                  <a:latin typeface="Calibri" panose="020F0502020204030204" pitchFamily="34" charset="0"/>
                  <a:cs typeface="Arial" panose="020B0604020202020204" pitchFamily="34" charset="0"/>
                </a:rPr>
                <a:t>(N = 142)</a:t>
              </a:r>
              <a:endParaRPr lang="en-US" altLang="en-US" sz="1350" kern="0">
                <a:solidFill>
                  <a:srgbClr val="000000"/>
                </a:solidFill>
                <a:latin typeface="Calibri" panose="020F0502020204030204" pitchFamily="34" charset="0"/>
                <a:cs typeface="Arial" panose="020B0604020202020204" pitchFamily="34" charset="0"/>
              </a:endParaRPr>
            </a:p>
          </p:txBody>
        </p:sp>
        <p:sp>
          <p:nvSpPr>
            <p:cNvPr id="9" name="Rectangle 49">
              <a:extLst>
                <a:ext uri="{FF2B5EF4-FFF2-40B4-BE49-F238E27FC236}">
                  <a16:creationId xmlns:a16="http://schemas.microsoft.com/office/drawing/2014/main" id="{0A6ACF93-0D38-45A6-BDEB-11FE98BB595A}"/>
                </a:ext>
              </a:extLst>
            </p:cNvPr>
            <p:cNvSpPr>
              <a:spLocks noChangeArrowheads="1"/>
            </p:cNvSpPr>
            <p:nvPr/>
          </p:nvSpPr>
          <p:spPr bwMode="auto">
            <a:xfrm>
              <a:off x="5162920" y="2126996"/>
              <a:ext cx="4757402" cy="1005840"/>
            </a:xfrm>
            <a:prstGeom prst="rect">
              <a:avLst/>
            </a:prstGeom>
            <a:solidFill>
              <a:srgbClr val="015873"/>
            </a:solidFill>
            <a:ln>
              <a:no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a:lnSpc>
                  <a:spcPct val="100000"/>
                </a:lnSpc>
                <a:spcBef>
                  <a:spcPct val="0"/>
                </a:spcBef>
                <a:spcAft>
                  <a:spcPct val="0"/>
                </a:spcAft>
                <a:buClrTx/>
                <a:buNone/>
                <a:defRPr/>
              </a:pPr>
              <a:r>
                <a:rPr lang="en-US" altLang="en-US" sz="1350" b="1" kern="0">
                  <a:solidFill>
                    <a:srgbClr val="FFFFFF"/>
                  </a:solidFill>
                  <a:latin typeface="Calibri" panose="020F0502020204030204" pitchFamily="34" charset="0"/>
                  <a:cs typeface="Arial" panose="020B0604020202020204" pitchFamily="34" charset="0"/>
                </a:rPr>
                <a:t>Olaparib</a:t>
              </a:r>
              <a:r>
                <a:rPr lang="en-US" altLang="en-US" sz="1350" kern="0">
                  <a:solidFill>
                    <a:srgbClr val="FFFFFF"/>
                  </a:solidFill>
                  <a:latin typeface="Calibri" panose="020F0502020204030204" pitchFamily="34" charset="0"/>
                  <a:cs typeface="Arial" panose="020B0604020202020204" pitchFamily="34" charset="0"/>
                </a:rPr>
                <a:t> 300 mg BID + </a:t>
              </a:r>
            </a:p>
            <a:p>
              <a:pPr algn="ctr" defTabSz="685800">
                <a:lnSpc>
                  <a:spcPct val="100000"/>
                </a:lnSpc>
                <a:spcBef>
                  <a:spcPct val="0"/>
                </a:spcBef>
                <a:spcAft>
                  <a:spcPct val="0"/>
                </a:spcAft>
                <a:buClrTx/>
                <a:buNone/>
                <a:defRPr/>
              </a:pPr>
              <a:r>
                <a:rPr lang="en-US" altLang="en-US" sz="1350" b="1" kern="0">
                  <a:solidFill>
                    <a:srgbClr val="FFFFFF"/>
                  </a:solidFill>
                  <a:latin typeface="Calibri" panose="020F0502020204030204" pitchFamily="34" charset="0"/>
                  <a:cs typeface="Arial" panose="020B0604020202020204" pitchFamily="34" charset="0"/>
                </a:rPr>
                <a:t>Abiraterone</a:t>
              </a:r>
              <a:r>
                <a:rPr lang="en-US" altLang="en-US" sz="1350" kern="0">
                  <a:solidFill>
                    <a:srgbClr val="FFFFFF"/>
                  </a:solidFill>
                  <a:latin typeface="Calibri" panose="020F0502020204030204" pitchFamily="34" charset="0"/>
                  <a:cs typeface="Arial" panose="020B0604020202020204" pitchFamily="34" charset="0"/>
                </a:rPr>
                <a:t> 1000 mg QD + </a:t>
              </a:r>
              <a:r>
                <a:rPr lang="en-US" altLang="en-US" sz="1350" b="1" kern="0">
                  <a:solidFill>
                    <a:srgbClr val="FFFFFF"/>
                  </a:solidFill>
                  <a:latin typeface="Calibri" panose="020F0502020204030204" pitchFamily="34" charset="0"/>
                  <a:cs typeface="Arial" panose="020B0604020202020204" pitchFamily="34" charset="0"/>
                </a:rPr>
                <a:t>Prednisone</a:t>
              </a:r>
              <a:r>
                <a:rPr lang="en-US" altLang="en-US" sz="1350" kern="0">
                  <a:solidFill>
                    <a:srgbClr val="FFFFFF"/>
                  </a:solidFill>
                  <a:latin typeface="Calibri" panose="020F0502020204030204" pitchFamily="34" charset="0"/>
                  <a:cs typeface="Arial" panose="020B0604020202020204" pitchFamily="34" charset="0"/>
                </a:rPr>
                <a:t> 5 mg Q2D</a:t>
              </a:r>
            </a:p>
            <a:p>
              <a:pPr algn="ctr" defTabSz="685800">
                <a:lnSpc>
                  <a:spcPct val="100000"/>
                </a:lnSpc>
                <a:spcBef>
                  <a:spcPct val="0"/>
                </a:spcBef>
                <a:spcAft>
                  <a:spcPct val="0"/>
                </a:spcAft>
                <a:buClrTx/>
                <a:buNone/>
                <a:defRPr/>
              </a:pPr>
              <a:r>
                <a:rPr lang="en-US" altLang="en-US" sz="1350" kern="0">
                  <a:solidFill>
                    <a:srgbClr val="FFFFFF"/>
                  </a:solidFill>
                  <a:latin typeface="Calibri" panose="020F0502020204030204" pitchFamily="34" charset="0"/>
                  <a:cs typeface="Arial" panose="020B0604020202020204" pitchFamily="34" charset="0"/>
                </a:rPr>
                <a:t>(n = 71)</a:t>
              </a:r>
            </a:p>
          </p:txBody>
        </p:sp>
        <p:sp>
          <p:nvSpPr>
            <p:cNvPr id="10" name="Rectangle 50">
              <a:extLst>
                <a:ext uri="{FF2B5EF4-FFF2-40B4-BE49-F238E27FC236}">
                  <a16:creationId xmlns:a16="http://schemas.microsoft.com/office/drawing/2014/main" id="{C41BDCB5-7201-4025-9CD0-7BDA6B92C74A}"/>
                </a:ext>
              </a:extLst>
            </p:cNvPr>
            <p:cNvSpPr>
              <a:spLocks noChangeArrowheads="1"/>
            </p:cNvSpPr>
            <p:nvPr/>
          </p:nvSpPr>
          <p:spPr bwMode="auto">
            <a:xfrm>
              <a:off x="5162918" y="3229193"/>
              <a:ext cx="4757403" cy="1005840"/>
            </a:xfrm>
            <a:prstGeom prst="rect">
              <a:avLst/>
            </a:prstGeom>
            <a:solidFill>
              <a:srgbClr val="E1471D"/>
            </a:solidFill>
            <a:ln>
              <a:no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a:lnSpc>
                  <a:spcPct val="100000"/>
                </a:lnSpc>
                <a:spcBef>
                  <a:spcPct val="0"/>
                </a:spcBef>
                <a:spcAft>
                  <a:spcPct val="0"/>
                </a:spcAft>
                <a:buClrTx/>
                <a:buNone/>
                <a:defRPr/>
              </a:pPr>
              <a:r>
                <a:rPr lang="en-US" altLang="en-US" sz="1350" b="1" kern="0">
                  <a:solidFill>
                    <a:srgbClr val="FFFFFF"/>
                  </a:solidFill>
                  <a:latin typeface="Calibri" panose="020F0502020204030204" pitchFamily="34" charset="0"/>
                  <a:cs typeface="Arial" panose="020B0604020202020204" pitchFamily="34" charset="0"/>
                </a:rPr>
                <a:t>Placebo</a:t>
              </a:r>
              <a:r>
                <a:rPr lang="en-US" altLang="en-US" sz="1350" kern="0">
                  <a:solidFill>
                    <a:srgbClr val="FFFFFF"/>
                  </a:solidFill>
                  <a:latin typeface="Calibri" panose="020F0502020204030204" pitchFamily="34" charset="0"/>
                  <a:cs typeface="Arial" panose="020B0604020202020204" pitchFamily="34" charset="0"/>
                </a:rPr>
                <a:t> + </a:t>
              </a:r>
            </a:p>
            <a:p>
              <a:pPr algn="ctr" defTabSz="685800">
                <a:lnSpc>
                  <a:spcPct val="100000"/>
                </a:lnSpc>
                <a:spcBef>
                  <a:spcPct val="0"/>
                </a:spcBef>
                <a:spcAft>
                  <a:spcPct val="0"/>
                </a:spcAft>
                <a:buClrTx/>
                <a:buNone/>
                <a:defRPr/>
              </a:pPr>
              <a:r>
                <a:rPr lang="en-US" altLang="en-US" sz="1350" b="1" kern="0">
                  <a:solidFill>
                    <a:srgbClr val="FFFFFF"/>
                  </a:solidFill>
                  <a:latin typeface="Calibri" panose="020F0502020204030204" pitchFamily="34" charset="0"/>
                  <a:cs typeface="Arial" panose="020B0604020202020204" pitchFamily="34" charset="0"/>
                </a:rPr>
                <a:t>Abiraterone</a:t>
              </a:r>
              <a:r>
                <a:rPr lang="en-US" altLang="en-US" sz="1350" kern="0">
                  <a:solidFill>
                    <a:srgbClr val="FFFFFF"/>
                  </a:solidFill>
                  <a:latin typeface="Calibri" panose="020F0502020204030204" pitchFamily="34" charset="0"/>
                  <a:cs typeface="Arial" panose="020B0604020202020204" pitchFamily="34" charset="0"/>
                </a:rPr>
                <a:t> 1000 mg QD + </a:t>
              </a:r>
              <a:r>
                <a:rPr lang="en-US" altLang="en-US" sz="1350" b="1" kern="0">
                  <a:solidFill>
                    <a:srgbClr val="FFFFFF"/>
                  </a:solidFill>
                  <a:latin typeface="Calibri" panose="020F0502020204030204" pitchFamily="34" charset="0"/>
                  <a:cs typeface="Arial" panose="020B0604020202020204" pitchFamily="34" charset="0"/>
                </a:rPr>
                <a:t>Prednisone</a:t>
              </a:r>
              <a:r>
                <a:rPr lang="en-US" altLang="en-US" sz="1350" kern="0">
                  <a:solidFill>
                    <a:srgbClr val="FFFFFF"/>
                  </a:solidFill>
                  <a:latin typeface="Calibri" panose="020F0502020204030204" pitchFamily="34" charset="0"/>
                  <a:cs typeface="Arial" panose="020B0604020202020204" pitchFamily="34" charset="0"/>
                </a:rPr>
                <a:t> 5 mg Q2D</a:t>
              </a:r>
            </a:p>
            <a:p>
              <a:pPr algn="ctr" defTabSz="685800">
                <a:lnSpc>
                  <a:spcPct val="100000"/>
                </a:lnSpc>
                <a:spcBef>
                  <a:spcPct val="0"/>
                </a:spcBef>
                <a:spcAft>
                  <a:spcPct val="0"/>
                </a:spcAft>
                <a:buClrTx/>
                <a:buNone/>
                <a:defRPr/>
              </a:pPr>
              <a:r>
                <a:rPr lang="en-US" altLang="en-US" sz="1350" kern="0">
                  <a:solidFill>
                    <a:srgbClr val="FFFFFF"/>
                  </a:solidFill>
                  <a:latin typeface="Calibri" panose="020F0502020204030204" pitchFamily="34" charset="0"/>
                  <a:cs typeface="Arial" panose="020B0604020202020204" pitchFamily="34" charset="0"/>
                </a:rPr>
                <a:t>(n = 71)</a:t>
              </a:r>
            </a:p>
          </p:txBody>
        </p:sp>
        <p:sp>
          <p:nvSpPr>
            <p:cNvPr id="11" name="Line 52">
              <a:extLst>
                <a:ext uri="{FF2B5EF4-FFF2-40B4-BE49-F238E27FC236}">
                  <a16:creationId xmlns:a16="http://schemas.microsoft.com/office/drawing/2014/main" id="{B1C0B7E6-F696-4FAD-8C1D-7B9E2F6C6D98}"/>
                </a:ext>
              </a:extLst>
            </p:cNvPr>
            <p:cNvSpPr>
              <a:spLocks noChangeShapeType="1"/>
            </p:cNvSpPr>
            <p:nvPr/>
          </p:nvSpPr>
          <p:spPr bwMode="auto">
            <a:xfrm>
              <a:off x="9964847" y="3189125"/>
              <a:ext cx="479425" cy="0"/>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pPr defTabSz="685800">
                <a:defRPr/>
              </a:pPr>
              <a:endParaRPr lang="en-US" sz="1350" i="1" kern="0">
                <a:solidFill>
                  <a:srgbClr val="000000"/>
                </a:solidFill>
                <a:cs typeface="Arial" panose="020B0604020202020204" pitchFamily="34" charset="0"/>
              </a:endParaRPr>
            </a:p>
          </p:txBody>
        </p:sp>
        <p:sp>
          <p:nvSpPr>
            <p:cNvPr id="12" name="Line 53">
              <a:extLst>
                <a:ext uri="{FF2B5EF4-FFF2-40B4-BE49-F238E27FC236}">
                  <a16:creationId xmlns:a16="http://schemas.microsoft.com/office/drawing/2014/main" id="{BF907163-53B0-4C23-9C25-09784242803C}"/>
                </a:ext>
              </a:extLst>
            </p:cNvPr>
            <p:cNvSpPr>
              <a:spLocks noChangeShapeType="1"/>
            </p:cNvSpPr>
            <p:nvPr/>
          </p:nvSpPr>
          <p:spPr bwMode="auto">
            <a:xfrm>
              <a:off x="4439108" y="3324054"/>
              <a:ext cx="622300" cy="350837"/>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pPr defTabSz="685800">
                <a:defRPr/>
              </a:pPr>
              <a:endParaRPr lang="en-US" sz="1350" kern="0">
                <a:solidFill>
                  <a:srgbClr val="000000"/>
                </a:solidFill>
                <a:cs typeface="Arial" panose="020B0604020202020204" pitchFamily="34" charset="0"/>
              </a:endParaRPr>
            </a:p>
          </p:txBody>
        </p:sp>
        <p:sp>
          <p:nvSpPr>
            <p:cNvPr id="13" name="Line 54">
              <a:extLst>
                <a:ext uri="{FF2B5EF4-FFF2-40B4-BE49-F238E27FC236}">
                  <a16:creationId xmlns:a16="http://schemas.microsoft.com/office/drawing/2014/main" id="{B3072A13-E9E0-4A11-BC7F-490C22D41224}"/>
                </a:ext>
              </a:extLst>
            </p:cNvPr>
            <p:cNvSpPr>
              <a:spLocks noChangeShapeType="1"/>
            </p:cNvSpPr>
            <p:nvPr/>
          </p:nvSpPr>
          <p:spPr bwMode="auto">
            <a:xfrm flipV="1">
              <a:off x="4439108" y="2553852"/>
              <a:ext cx="622300" cy="347662"/>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pPr defTabSz="685800">
                <a:defRPr/>
              </a:pPr>
              <a:endParaRPr lang="en-US" sz="1350" kern="0">
                <a:solidFill>
                  <a:srgbClr val="000000"/>
                </a:solidFill>
                <a:cs typeface="Arial" panose="020B0604020202020204" pitchFamily="34" charset="0"/>
              </a:endParaRPr>
            </a:p>
          </p:txBody>
        </p:sp>
        <p:sp>
          <p:nvSpPr>
            <p:cNvPr id="14" name="Rectangle 46">
              <a:extLst>
                <a:ext uri="{FF2B5EF4-FFF2-40B4-BE49-F238E27FC236}">
                  <a16:creationId xmlns:a16="http://schemas.microsoft.com/office/drawing/2014/main" id="{C8CBDF7E-3D64-4E20-ACF9-29F0CB187B9C}"/>
                </a:ext>
              </a:extLst>
            </p:cNvPr>
            <p:cNvSpPr>
              <a:spLocks noChangeArrowheads="1"/>
            </p:cNvSpPr>
            <p:nvPr/>
          </p:nvSpPr>
          <p:spPr bwMode="auto">
            <a:xfrm>
              <a:off x="10550863" y="2986501"/>
              <a:ext cx="1183745" cy="4001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defTabSz="685800">
                <a:lnSpc>
                  <a:spcPct val="100000"/>
                </a:lnSpc>
                <a:spcBef>
                  <a:spcPct val="0"/>
                </a:spcBef>
                <a:spcAft>
                  <a:spcPct val="0"/>
                </a:spcAft>
                <a:buClrTx/>
                <a:buNone/>
                <a:defRPr/>
              </a:pPr>
              <a:r>
                <a:rPr lang="en-US" altLang="en-US" sz="1350" i="1" kern="0">
                  <a:solidFill>
                    <a:srgbClr val="000000"/>
                  </a:solidFill>
                  <a:latin typeface="Calibri" panose="020F0502020204030204" pitchFamily="34" charset="0"/>
                  <a:cs typeface="Arial" panose="020B0604020202020204" pitchFamily="34" charset="0"/>
                </a:rPr>
                <a:t>Until PD</a:t>
              </a:r>
            </a:p>
          </p:txBody>
        </p:sp>
      </p:grpSp>
      <p:sp>
        <p:nvSpPr>
          <p:cNvPr id="15" name="Rectangle 3">
            <a:extLst>
              <a:ext uri="{FF2B5EF4-FFF2-40B4-BE49-F238E27FC236}">
                <a16:creationId xmlns:a16="http://schemas.microsoft.com/office/drawing/2014/main" id="{AEE3D854-B083-4939-B908-E4E719A9012C}"/>
              </a:ext>
            </a:extLst>
          </p:cNvPr>
          <p:cNvSpPr txBox="1">
            <a:spLocks noChangeArrowheads="1"/>
          </p:cNvSpPr>
          <p:nvPr/>
        </p:nvSpPr>
        <p:spPr bwMode="auto">
          <a:xfrm>
            <a:off x="462039" y="2865066"/>
            <a:ext cx="7939033" cy="1127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257175" indent="-257175" defTabSz="685800">
              <a:spcBef>
                <a:spcPts val="750"/>
              </a:spcBef>
              <a:spcAft>
                <a:spcPts val="525"/>
              </a:spcAft>
              <a:buClr>
                <a:srgbClr val="000000"/>
              </a:buClr>
              <a:defRPr/>
            </a:pPr>
            <a:r>
              <a:rPr lang="en-US" altLang="en-US" sz="1800" kern="0">
                <a:solidFill>
                  <a:srgbClr val="000000"/>
                </a:solidFill>
              </a:rPr>
              <a:t>Primary endpoint: radiologic PFS</a:t>
            </a:r>
          </a:p>
          <a:p>
            <a:pPr marL="257175" indent="-257175" defTabSz="685800">
              <a:spcBef>
                <a:spcPts val="750"/>
              </a:spcBef>
              <a:spcAft>
                <a:spcPts val="525"/>
              </a:spcAft>
              <a:buClr>
                <a:srgbClr val="000000"/>
              </a:buClr>
              <a:defRPr/>
            </a:pPr>
            <a:r>
              <a:rPr lang="en-US" altLang="en-US" sz="1800" kern="0">
                <a:solidFill>
                  <a:srgbClr val="000000"/>
                </a:solidFill>
              </a:rPr>
              <a:t>Biomarker data obtained for 136 patients (96%), 21 (15%) of whom were </a:t>
            </a:r>
            <a:br>
              <a:rPr lang="en-US" altLang="en-US" sz="1800" kern="0">
                <a:solidFill>
                  <a:srgbClr val="000000"/>
                </a:solidFill>
              </a:rPr>
            </a:br>
            <a:r>
              <a:rPr lang="en-US" altLang="en-US" sz="1800" kern="0">
                <a:solidFill>
                  <a:srgbClr val="000000"/>
                </a:solidFill>
              </a:rPr>
              <a:t>HRR mutation positive</a:t>
            </a:r>
          </a:p>
          <a:p>
            <a:pPr marL="557213" lvl="1" indent="-214313" defTabSz="685800">
              <a:lnSpc>
                <a:spcPct val="70000"/>
              </a:lnSpc>
              <a:spcBef>
                <a:spcPts val="750"/>
              </a:spcBef>
              <a:spcAft>
                <a:spcPts val="525"/>
              </a:spcAft>
              <a:buClr>
                <a:srgbClr val="000000"/>
              </a:buClr>
              <a:defRPr/>
            </a:pPr>
            <a:r>
              <a:rPr lang="en-US" altLang="en-US" sz="1650" kern="0">
                <a:solidFill>
                  <a:srgbClr val="000000"/>
                </a:solidFill>
                <a:cs typeface="Arial" panose="020B0604020202020204" pitchFamily="34" charset="0"/>
              </a:rPr>
              <a:t>HRR mutations included </a:t>
            </a:r>
            <a:r>
              <a:rPr lang="en-US" altLang="en-US" sz="1650" i="1" kern="0">
                <a:solidFill>
                  <a:srgbClr val="000000"/>
                </a:solidFill>
                <a:cs typeface="Arial" panose="020B0604020202020204" pitchFamily="34" charset="0"/>
              </a:rPr>
              <a:t>BRCA2, ATM, CHEK1, CHEK2, PALB2, BRIP1, CDK12</a:t>
            </a:r>
          </a:p>
        </p:txBody>
      </p:sp>
      <p:sp>
        <p:nvSpPr>
          <p:cNvPr id="16" name="TextBox 15">
            <a:extLst>
              <a:ext uri="{FF2B5EF4-FFF2-40B4-BE49-F238E27FC236}">
                <a16:creationId xmlns:a16="http://schemas.microsoft.com/office/drawing/2014/main" id="{A8405861-E12E-4C92-A131-AC81A37258BD}"/>
              </a:ext>
            </a:extLst>
          </p:cNvPr>
          <p:cNvSpPr txBox="1"/>
          <p:nvPr/>
        </p:nvSpPr>
        <p:spPr bwMode="auto">
          <a:xfrm>
            <a:off x="3928231" y="2615769"/>
            <a:ext cx="352692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eaLnBrk="0" fontAlgn="base" hangingPunct="0">
              <a:spcBef>
                <a:spcPct val="50000"/>
              </a:spcBef>
              <a:spcAft>
                <a:spcPct val="0"/>
              </a:spcAft>
              <a:defRPr/>
            </a:pPr>
            <a:r>
              <a:rPr lang="en-US" sz="1050">
                <a:solidFill>
                  <a:srgbClr val="000000"/>
                </a:solidFill>
                <a:cs typeface="Arial" panose="020B0604020202020204" pitchFamily="34" charset="0"/>
              </a:rPr>
              <a:t>*Tumor/whole-blood tested first; if no data, then plasma.</a:t>
            </a:r>
          </a:p>
        </p:txBody>
      </p:sp>
      <p:sp>
        <p:nvSpPr>
          <p:cNvPr id="17" name="Text Box 11">
            <a:extLst>
              <a:ext uri="{FF2B5EF4-FFF2-40B4-BE49-F238E27FC236}">
                <a16:creationId xmlns:a16="http://schemas.microsoft.com/office/drawing/2014/main" id="{F044CCC3-BA22-4359-96DF-3E19FBF3CE64}"/>
              </a:ext>
            </a:extLst>
          </p:cNvPr>
          <p:cNvSpPr txBox="1">
            <a:spLocks noChangeArrowheads="1"/>
          </p:cNvSpPr>
          <p:nvPr/>
        </p:nvSpPr>
        <p:spPr bwMode="auto">
          <a:xfrm>
            <a:off x="327123" y="4128439"/>
            <a:ext cx="652003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nSpc>
                <a:spcPct val="100000"/>
              </a:lnSpc>
              <a:spcBef>
                <a:spcPct val="0"/>
              </a:spcBef>
              <a:spcAft>
                <a:spcPct val="0"/>
              </a:spcAft>
              <a:buClrTx/>
              <a:buFont typeface="Wingdings" panose="05000000000000000000" pitchFamily="2" charset="2"/>
              <a:buNone/>
              <a:defRPr/>
            </a:pPr>
            <a:r>
              <a:rPr lang="en-US" altLang="en-US" sz="900">
                <a:solidFill>
                  <a:srgbClr val="455560"/>
                </a:solidFill>
                <a:latin typeface="Calibri" panose="020F0502020204030204" pitchFamily="34" charset="0"/>
                <a:cs typeface="Arial" panose="020B0604020202020204" pitchFamily="34" charset="0"/>
              </a:rPr>
              <a:t>Clarke. Lancet Oncol. 2018;19:975. NCT01972217.</a:t>
            </a:r>
          </a:p>
        </p:txBody>
      </p:sp>
      <p:sp>
        <p:nvSpPr>
          <p:cNvPr id="2" name="Title 1">
            <a:extLst>
              <a:ext uri="{FF2B5EF4-FFF2-40B4-BE49-F238E27FC236}">
                <a16:creationId xmlns:a16="http://schemas.microsoft.com/office/drawing/2014/main" id="{DCC01406-B0F6-2F49-2A96-F75B9120CB2E}"/>
              </a:ext>
            </a:extLst>
          </p:cNvPr>
          <p:cNvSpPr txBox="1">
            <a:spLocks/>
          </p:cNvSpPr>
          <p:nvPr/>
        </p:nvSpPr>
        <p:spPr>
          <a:xfrm>
            <a:off x="3837473" y="4642212"/>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3" name="Picture 9" descr="Resultado de imagen de twitter">
            <a:extLst>
              <a:ext uri="{FF2B5EF4-FFF2-40B4-BE49-F238E27FC236}">
                <a16:creationId xmlns:a16="http://schemas.microsoft.com/office/drawing/2014/main" id="{12868061-143F-771A-F899-B334E806A83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83825" y="4547268"/>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9685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Rectangle 2">
            <a:extLst>
              <a:ext uri="{FF2B5EF4-FFF2-40B4-BE49-F238E27FC236}">
                <a16:creationId xmlns:a16="http://schemas.microsoft.com/office/drawing/2014/main" id="{6C923AFD-798C-4D1F-974B-3F92AF6F58D9}"/>
              </a:ext>
            </a:extLst>
          </p:cNvPr>
          <p:cNvSpPr txBox="1">
            <a:spLocks noChangeArrowheads="1"/>
          </p:cNvSpPr>
          <p:nvPr/>
        </p:nvSpPr>
        <p:spPr bwMode="auto">
          <a:xfrm>
            <a:off x="1974268" y="16430"/>
            <a:ext cx="8154333" cy="827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a:lstStyle>
          <a:p>
            <a:pPr defTabSz="685800">
              <a:defRPr/>
            </a:pPr>
            <a:r>
              <a:rPr lang="en-US" altLang="en-US" sz="2700" kern="0">
                <a:solidFill>
                  <a:srgbClr val="455560"/>
                </a:solidFill>
              </a:rPr>
              <a:t>Abiraterone ± </a:t>
            </a:r>
            <a:r>
              <a:rPr lang="en-US" altLang="en-US" sz="2700" kern="0" err="1">
                <a:solidFill>
                  <a:srgbClr val="455560"/>
                </a:solidFill>
              </a:rPr>
              <a:t>Olaparib</a:t>
            </a:r>
            <a:r>
              <a:rPr lang="en-US" altLang="en-US" sz="2700" kern="0">
                <a:solidFill>
                  <a:srgbClr val="455560"/>
                </a:solidFill>
              </a:rPr>
              <a:t> in </a:t>
            </a:r>
            <a:r>
              <a:rPr lang="en-US" altLang="en-US" sz="2700" kern="0" err="1">
                <a:solidFill>
                  <a:srgbClr val="455560"/>
                </a:solidFill>
              </a:rPr>
              <a:t>mCRPC</a:t>
            </a:r>
            <a:r>
              <a:rPr lang="en-US" altLang="en-US" sz="2700" kern="0">
                <a:solidFill>
                  <a:srgbClr val="455560"/>
                </a:solidFill>
              </a:rPr>
              <a:t>: </a:t>
            </a:r>
            <a:r>
              <a:rPr lang="en-US" altLang="en-US" sz="2700" kern="0" err="1">
                <a:solidFill>
                  <a:srgbClr val="455560"/>
                </a:solidFill>
              </a:rPr>
              <a:t>rPFS</a:t>
            </a:r>
            <a:br>
              <a:rPr lang="en-US" altLang="en-US" sz="2700" kern="0">
                <a:solidFill>
                  <a:srgbClr val="455560"/>
                </a:solidFill>
              </a:rPr>
            </a:br>
            <a:endParaRPr lang="en-US" altLang="en-US" sz="2700" kern="0">
              <a:solidFill>
                <a:srgbClr val="455560"/>
              </a:solidFill>
            </a:endParaRPr>
          </a:p>
        </p:txBody>
      </p:sp>
      <p:pic>
        <p:nvPicPr>
          <p:cNvPr id="8" name="Picture 7">
            <a:extLst>
              <a:ext uri="{FF2B5EF4-FFF2-40B4-BE49-F238E27FC236}">
                <a16:creationId xmlns:a16="http://schemas.microsoft.com/office/drawing/2014/main" id="{6E6C1CFE-2254-72DD-0DC6-816ECA50B138}"/>
              </a:ext>
            </a:extLst>
          </p:cNvPr>
          <p:cNvPicPr>
            <a:picLocks noChangeAspect="1"/>
          </p:cNvPicPr>
          <p:nvPr/>
        </p:nvPicPr>
        <p:blipFill>
          <a:blip r:embed="rId2"/>
          <a:stretch>
            <a:fillRect/>
          </a:stretch>
        </p:blipFill>
        <p:spPr>
          <a:xfrm>
            <a:off x="905732" y="653406"/>
            <a:ext cx="7332536" cy="3692375"/>
          </a:xfrm>
          <a:prstGeom prst="rect">
            <a:avLst/>
          </a:prstGeom>
        </p:spPr>
      </p:pic>
      <p:sp>
        <p:nvSpPr>
          <p:cNvPr id="9" name="Title 1">
            <a:extLst>
              <a:ext uri="{FF2B5EF4-FFF2-40B4-BE49-F238E27FC236}">
                <a16:creationId xmlns:a16="http://schemas.microsoft.com/office/drawing/2014/main" id="{C41398CF-6988-6C5B-5DB2-D7EFA09A49F4}"/>
              </a:ext>
            </a:extLst>
          </p:cNvPr>
          <p:cNvSpPr txBox="1">
            <a:spLocks/>
          </p:cNvSpPr>
          <p:nvPr/>
        </p:nvSpPr>
        <p:spPr>
          <a:xfrm>
            <a:off x="3837473" y="4642212"/>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10" name="Picture 9" descr="Resultado de imagen de twitter">
            <a:extLst>
              <a:ext uri="{FF2B5EF4-FFF2-40B4-BE49-F238E27FC236}">
                <a16:creationId xmlns:a16="http://schemas.microsoft.com/office/drawing/2014/main" id="{A862B07F-A6D7-34B4-60B3-411A8B9ACB7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3825" y="4547268"/>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95574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3">
            <a:extLst>
              <a:ext uri="{FF2B5EF4-FFF2-40B4-BE49-F238E27FC236}">
                <a16:creationId xmlns:a16="http://schemas.microsoft.com/office/drawing/2014/main" id="{3AFC8893-C50E-40D5-AD89-2288E53F6190}"/>
              </a:ext>
            </a:extLst>
          </p:cNvPr>
          <p:cNvSpPr>
            <a:spLocks noGrp="1" noChangeArrowheads="1"/>
          </p:cNvSpPr>
          <p:nvPr>
            <p:ph type="title"/>
          </p:nvPr>
        </p:nvSpPr>
        <p:spPr>
          <a:xfrm>
            <a:off x="-491320" y="27387"/>
            <a:ext cx="9877568" cy="411162"/>
          </a:xfrm>
        </p:spPr>
        <p:txBody>
          <a:bodyPr vert="horz" lIns="73430" tIns="34290" rIns="73430" bIns="34290" rtlCol="0" anchor="t">
            <a:normAutofit fontScale="90000"/>
          </a:bodyPr>
          <a:lstStyle/>
          <a:p>
            <a:pPr defTabSz="685766">
              <a:defRPr/>
            </a:pPr>
            <a:r>
              <a:rPr lang="en-US">
                <a:solidFill>
                  <a:schemeClr val="tx1"/>
                </a:solidFill>
              </a:rPr>
              <a:t>Phase 3 trial of </a:t>
            </a:r>
            <a:r>
              <a:rPr lang="en-US" err="1">
                <a:solidFill>
                  <a:schemeClr val="tx1"/>
                </a:solidFill>
              </a:rPr>
              <a:t>PARPi</a:t>
            </a:r>
            <a:r>
              <a:rPr lang="en-US">
                <a:solidFill>
                  <a:schemeClr val="tx1"/>
                </a:solidFill>
              </a:rPr>
              <a:t> + AR pathway inhibitor</a:t>
            </a:r>
            <a:br>
              <a:rPr lang="en-US">
                <a:solidFill>
                  <a:schemeClr val="tx1"/>
                </a:solidFill>
              </a:rPr>
            </a:br>
            <a:r>
              <a:rPr lang="en-US">
                <a:solidFill>
                  <a:schemeClr val="tx1"/>
                </a:solidFill>
              </a:rPr>
              <a:t> in 1</a:t>
            </a:r>
            <a:r>
              <a:rPr lang="en-US" baseline="30000">
                <a:solidFill>
                  <a:schemeClr val="tx1"/>
                </a:solidFill>
              </a:rPr>
              <a:t>st</a:t>
            </a:r>
            <a:r>
              <a:rPr lang="en-US">
                <a:solidFill>
                  <a:schemeClr val="tx1"/>
                </a:solidFill>
              </a:rPr>
              <a:t> line </a:t>
            </a:r>
            <a:r>
              <a:rPr lang="en-US" err="1">
                <a:solidFill>
                  <a:schemeClr val="tx1"/>
                </a:solidFill>
              </a:rPr>
              <a:t>mCRPC</a:t>
            </a:r>
            <a:r>
              <a:rPr lang="en-US">
                <a:solidFill>
                  <a:schemeClr val="tx1"/>
                </a:solidFill>
              </a:rPr>
              <a:t> setting</a:t>
            </a:r>
            <a:br>
              <a:rPr lang="en-US">
                <a:solidFill>
                  <a:schemeClr val="tx1"/>
                </a:solidFill>
              </a:rPr>
            </a:br>
            <a:endParaRPr lang="en-US" altLang="en-US">
              <a:solidFill>
                <a:schemeClr val="tx1"/>
              </a:solidFill>
            </a:endParaRPr>
          </a:p>
        </p:txBody>
      </p:sp>
      <p:sp>
        <p:nvSpPr>
          <p:cNvPr id="4" name="Flowchart: Alternate Process 3">
            <a:extLst>
              <a:ext uri="{FF2B5EF4-FFF2-40B4-BE49-F238E27FC236}">
                <a16:creationId xmlns:a16="http://schemas.microsoft.com/office/drawing/2014/main" id="{B3962CDA-CADF-48E2-9AF4-7757697706C9}"/>
              </a:ext>
            </a:extLst>
          </p:cNvPr>
          <p:cNvSpPr/>
          <p:nvPr/>
        </p:nvSpPr>
        <p:spPr bwMode="auto">
          <a:xfrm>
            <a:off x="592139" y="801277"/>
            <a:ext cx="7978775" cy="601662"/>
          </a:xfrm>
          <a:prstGeom prst="flowChartAlternateProcess">
            <a:avLst/>
          </a:prstGeom>
          <a:ln/>
        </p:spPr>
        <p:style>
          <a:lnRef idx="1">
            <a:schemeClr val="accent6"/>
          </a:lnRef>
          <a:fillRef idx="2">
            <a:schemeClr val="accent6"/>
          </a:fillRef>
          <a:effectRef idx="1">
            <a:schemeClr val="accent6"/>
          </a:effectRef>
          <a:fontRef idx="minor">
            <a:schemeClr val="dk1"/>
          </a:fontRef>
        </p:style>
        <p:txBody>
          <a:bodyPr lIns="91288" tIns="45650" rIns="91288" bIns="45650" anchor="ctr"/>
          <a:lstStyle/>
          <a:p>
            <a:pPr defTabSz="685800" fontAlgn="base">
              <a:lnSpc>
                <a:spcPct val="90000"/>
              </a:lnSpc>
              <a:spcAft>
                <a:spcPct val="0"/>
              </a:spcAft>
              <a:buClr>
                <a:srgbClr val="0095FF"/>
              </a:buClr>
              <a:buSzPct val="90000"/>
              <a:defRPr/>
            </a:pPr>
            <a:r>
              <a:rPr lang="de-DE" sz="1800" b="1">
                <a:solidFill>
                  <a:srgbClr val="FFFFFF"/>
                </a:solidFill>
                <a:latin typeface="DIN 2014"/>
              </a:rPr>
              <a:t> 			</a:t>
            </a:r>
            <a:r>
              <a:rPr lang="de-DE" sz="1800" b="1">
                <a:solidFill>
                  <a:prstClr val="black"/>
                </a:solidFill>
                <a:latin typeface="DIN 2014"/>
              </a:rPr>
              <a:t>PROpel: Abiraterone + Olaparib </a:t>
            </a:r>
            <a:r>
              <a:rPr lang="en-US" sz="1650" baseline="30000">
                <a:solidFill>
                  <a:prstClr val="black"/>
                </a:solidFill>
                <a:latin typeface="Calibri" panose="020F0502020204030204" pitchFamily="34" charset="0"/>
                <a:ea typeface="Calibri" panose="020F0502020204030204" pitchFamily="34" charset="0"/>
              </a:rPr>
              <a:t>1</a:t>
            </a:r>
            <a:endParaRPr lang="en-US" sz="1650" b="1">
              <a:solidFill>
                <a:prstClr val="black"/>
              </a:solidFill>
              <a:latin typeface="DIN 2014"/>
            </a:endParaRPr>
          </a:p>
        </p:txBody>
      </p:sp>
      <p:sp>
        <p:nvSpPr>
          <p:cNvPr id="9" name="TextBox 8">
            <a:extLst>
              <a:ext uri="{FF2B5EF4-FFF2-40B4-BE49-F238E27FC236}">
                <a16:creationId xmlns:a16="http://schemas.microsoft.com/office/drawing/2014/main" id="{A2343CE7-C11C-4EA1-8F03-366379148B9A}"/>
              </a:ext>
            </a:extLst>
          </p:cNvPr>
          <p:cNvSpPr txBox="1"/>
          <p:nvPr/>
        </p:nvSpPr>
        <p:spPr bwMode="gray">
          <a:xfrm>
            <a:off x="6628638" y="1003150"/>
            <a:ext cx="825623" cy="309534"/>
          </a:xfrm>
          <a:prstGeom prst="rect">
            <a:avLst/>
          </a:prstGeom>
        </p:spPr>
        <p:txBody>
          <a:bodyPr wrap="none" lIns="34290" tIns="34290" rIns="34290" bIns="34290" rtlCol="0" anchor="ctr">
            <a:noAutofit/>
          </a:bodyPr>
          <a:lstStyle/>
          <a:p>
            <a:pPr defTabSz="685800">
              <a:lnSpc>
                <a:spcPct val="90000"/>
              </a:lnSpc>
              <a:spcBef>
                <a:spcPts val="750"/>
              </a:spcBef>
              <a:defRPr/>
            </a:pPr>
            <a:r>
              <a:rPr lang="de-DE" sz="1800">
                <a:solidFill>
                  <a:srgbClr val="4472C4"/>
                </a:solidFill>
                <a:latin typeface="DIN 2014"/>
              </a:rPr>
              <a:t>Published</a:t>
            </a:r>
            <a:endParaRPr lang="en-US" sz="1800">
              <a:solidFill>
                <a:srgbClr val="4472C4"/>
              </a:solidFill>
              <a:latin typeface="DIN 2014"/>
            </a:endParaRPr>
          </a:p>
        </p:txBody>
      </p:sp>
      <p:grpSp>
        <p:nvGrpSpPr>
          <p:cNvPr id="10" name="Group 9">
            <a:extLst>
              <a:ext uri="{FF2B5EF4-FFF2-40B4-BE49-F238E27FC236}">
                <a16:creationId xmlns:a16="http://schemas.microsoft.com/office/drawing/2014/main" id="{AE3590D7-E5FA-491A-8FBB-2F31C3FD378A}"/>
              </a:ext>
            </a:extLst>
          </p:cNvPr>
          <p:cNvGrpSpPr/>
          <p:nvPr/>
        </p:nvGrpSpPr>
        <p:grpSpPr>
          <a:xfrm>
            <a:off x="7846571" y="847446"/>
            <a:ext cx="559491" cy="431264"/>
            <a:chOff x="10217439" y="1869878"/>
            <a:chExt cx="857028" cy="751048"/>
          </a:xfrm>
        </p:grpSpPr>
        <p:pic>
          <p:nvPicPr>
            <p:cNvPr id="11" name="Graphic 10" descr="Checkmark with solid fill">
              <a:extLst>
                <a:ext uri="{FF2B5EF4-FFF2-40B4-BE49-F238E27FC236}">
                  <a16:creationId xmlns:a16="http://schemas.microsoft.com/office/drawing/2014/main" id="{6F767C95-5E1D-4D65-8595-FE86CEC786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23419" y="1869878"/>
              <a:ext cx="751048" cy="751048"/>
            </a:xfrm>
            <a:prstGeom prst="rect">
              <a:avLst/>
            </a:prstGeom>
          </p:spPr>
        </p:pic>
        <p:sp>
          <p:nvSpPr>
            <p:cNvPr id="12" name="Rectangle: Rounded Corners 11">
              <a:extLst>
                <a:ext uri="{FF2B5EF4-FFF2-40B4-BE49-F238E27FC236}">
                  <a16:creationId xmlns:a16="http://schemas.microsoft.com/office/drawing/2014/main" id="{FB45F441-68A2-4007-A7D5-6407A7DEBB32}"/>
                </a:ext>
              </a:extLst>
            </p:cNvPr>
            <p:cNvSpPr/>
            <p:nvPr/>
          </p:nvSpPr>
          <p:spPr>
            <a:xfrm>
              <a:off x="10217439" y="1991014"/>
              <a:ext cx="612000" cy="612000"/>
            </a:xfrm>
            <a:prstGeom prst="roundRect">
              <a:avLst>
                <a:gd name="adj" fmla="val 20486"/>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DIN 2014"/>
              </a:endParaRPr>
            </a:p>
          </p:txBody>
        </p:sp>
      </p:grpSp>
      <p:sp>
        <p:nvSpPr>
          <p:cNvPr id="13" name="Flowchart: Alternate Process 12">
            <a:extLst>
              <a:ext uri="{FF2B5EF4-FFF2-40B4-BE49-F238E27FC236}">
                <a16:creationId xmlns:a16="http://schemas.microsoft.com/office/drawing/2014/main" id="{C99D44B3-CA7A-4B64-B208-A6C229555F03}"/>
              </a:ext>
            </a:extLst>
          </p:cNvPr>
          <p:cNvSpPr/>
          <p:nvPr/>
        </p:nvSpPr>
        <p:spPr bwMode="auto">
          <a:xfrm>
            <a:off x="582611" y="1636342"/>
            <a:ext cx="7978775" cy="601662"/>
          </a:xfrm>
          <a:prstGeom prst="flowChartAlternateProcess">
            <a:avLst/>
          </a:prstGeom>
          <a:ln/>
        </p:spPr>
        <p:style>
          <a:lnRef idx="1">
            <a:schemeClr val="accent6"/>
          </a:lnRef>
          <a:fillRef idx="2">
            <a:schemeClr val="accent6"/>
          </a:fillRef>
          <a:effectRef idx="1">
            <a:schemeClr val="accent6"/>
          </a:effectRef>
          <a:fontRef idx="minor">
            <a:schemeClr val="dk1"/>
          </a:fontRef>
        </p:style>
        <p:txBody>
          <a:bodyPr lIns="91288" tIns="45650" rIns="91288" bIns="45650" anchor="ctr"/>
          <a:lstStyle/>
          <a:p>
            <a:pPr defTabSz="685800" fontAlgn="base">
              <a:lnSpc>
                <a:spcPct val="90000"/>
              </a:lnSpc>
              <a:spcAft>
                <a:spcPct val="0"/>
              </a:spcAft>
              <a:buClr>
                <a:srgbClr val="0095FF"/>
              </a:buClr>
              <a:buSzPct val="90000"/>
              <a:defRPr/>
            </a:pPr>
            <a:r>
              <a:rPr lang="de-DE" sz="1800" b="1">
                <a:solidFill>
                  <a:srgbClr val="FFFFFF"/>
                </a:solidFill>
                <a:latin typeface="DIN 2014"/>
              </a:rPr>
              <a:t> 			</a:t>
            </a:r>
          </a:p>
          <a:p>
            <a:pPr defTabSz="685800" fontAlgn="base">
              <a:lnSpc>
                <a:spcPct val="90000"/>
              </a:lnSpc>
              <a:spcAft>
                <a:spcPct val="0"/>
              </a:spcAft>
              <a:buClr>
                <a:srgbClr val="0095FF"/>
              </a:buClr>
              <a:buSzPct val="90000"/>
              <a:defRPr/>
            </a:pPr>
            <a:r>
              <a:rPr lang="de-DE" sz="1800" b="1">
                <a:solidFill>
                  <a:srgbClr val="FFFFFF"/>
                </a:solidFill>
                <a:latin typeface="DIN 2014"/>
              </a:rPr>
              <a:t>                                  </a:t>
            </a:r>
            <a:r>
              <a:rPr lang="de-DE" sz="1800" b="1">
                <a:solidFill>
                  <a:prstClr val="black"/>
                </a:solidFill>
                <a:latin typeface="DIN 2014"/>
              </a:rPr>
              <a:t>MAGNITUDE: Abiraterone + Niraparib</a:t>
            </a:r>
            <a:r>
              <a:rPr lang="en-US" sz="1800" baseline="30000">
                <a:solidFill>
                  <a:prstClr val="black"/>
                </a:solidFill>
                <a:latin typeface="Calibri" panose="020F0502020204030204" pitchFamily="34" charset="0"/>
                <a:ea typeface="Calibri" panose="020F0502020204030204" pitchFamily="34" charset="0"/>
              </a:rPr>
              <a:t> 2</a:t>
            </a:r>
            <a:endParaRPr lang="en-US" sz="1800" b="1">
              <a:solidFill>
                <a:prstClr val="black"/>
              </a:solidFill>
              <a:latin typeface="DIN 2014"/>
            </a:endParaRPr>
          </a:p>
          <a:p>
            <a:pPr defTabSz="685800" fontAlgn="base">
              <a:lnSpc>
                <a:spcPct val="90000"/>
              </a:lnSpc>
              <a:spcAft>
                <a:spcPct val="0"/>
              </a:spcAft>
              <a:buClr>
                <a:srgbClr val="0095FF"/>
              </a:buClr>
              <a:buSzPct val="90000"/>
              <a:defRPr/>
            </a:pPr>
            <a:endParaRPr lang="en-US" sz="1800" b="1">
              <a:solidFill>
                <a:srgbClr val="FFFFFF"/>
              </a:solidFill>
              <a:latin typeface="DIN 2014"/>
            </a:endParaRPr>
          </a:p>
        </p:txBody>
      </p:sp>
      <p:sp>
        <p:nvSpPr>
          <p:cNvPr id="14" name="TextBox 13">
            <a:extLst>
              <a:ext uri="{FF2B5EF4-FFF2-40B4-BE49-F238E27FC236}">
                <a16:creationId xmlns:a16="http://schemas.microsoft.com/office/drawing/2014/main" id="{76A0698F-2487-4A8A-87E9-7768FDB785A2}"/>
              </a:ext>
            </a:extLst>
          </p:cNvPr>
          <p:cNvSpPr txBox="1"/>
          <p:nvPr/>
        </p:nvSpPr>
        <p:spPr bwMode="gray">
          <a:xfrm>
            <a:off x="6628639" y="1782406"/>
            <a:ext cx="825623" cy="309534"/>
          </a:xfrm>
          <a:prstGeom prst="rect">
            <a:avLst/>
          </a:prstGeom>
        </p:spPr>
        <p:txBody>
          <a:bodyPr wrap="none" lIns="34290" tIns="34290" rIns="34290" bIns="34290" rtlCol="0" anchor="ctr">
            <a:noAutofit/>
          </a:bodyPr>
          <a:lstStyle/>
          <a:p>
            <a:pPr defTabSz="685800">
              <a:lnSpc>
                <a:spcPct val="90000"/>
              </a:lnSpc>
              <a:spcBef>
                <a:spcPts val="750"/>
              </a:spcBef>
              <a:defRPr/>
            </a:pPr>
            <a:r>
              <a:rPr lang="de-DE" sz="1800">
                <a:solidFill>
                  <a:srgbClr val="4472C4"/>
                </a:solidFill>
                <a:latin typeface="DIN 2014"/>
              </a:rPr>
              <a:t>Presented</a:t>
            </a:r>
            <a:endParaRPr lang="en-US" sz="1800">
              <a:solidFill>
                <a:srgbClr val="4472C4"/>
              </a:solidFill>
              <a:latin typeface="DIN 2014"/>
            </a:endParaRPr>
          </a:p>
        </p:txBody>
      </p:sp>
      <p:grpSp>
        <p:nvGrpSpPr>
          <p:cNvPr id="15" name="Group 14">
            <a:extLst>
              <a:ext uri="{FF2B5EF4-FFF2-40B4-BE49-F238E27FC236}">
                <a16:creationId xmlns:a16="http://schemas.microsoft.com/office/drawing/2014/main" id="{46FCCE88-4DE7-40AD-98F1-B837CDDF3495}"/>
              </a:ext>
            </a:extLst>
          </p:cNvPr>
          <p:cNvGrpSpPr/>
          <p:nvPr/>
        </p:nvGrpSpPr>
        <p:grpSpPr>
          <a:xfrm>
            <a:off x="7846570" y="1714179"/>
            <a:ext cx="559490" cy="431264"/>
            <a:chOff x="10217439" y="1869878"/>
            <a:chExt cx="857026" cy="751048"/>
          </a:xfrm>
        </p:grpSpPr>
        <p:pic>
          <p:nvPicPr>
            <p:cNvPr id="16" name="Graphic 15" descr="Checkmark with solid fill">
              <a:extLst>
                <a:ext uri="{FF2B5EF4-FFF2-40B4-BE49-F238E27FC236}">
                  <a16:creationId xmlns:a16="http://schemas.microsoft.com/office/drawing/2014/main" id="{396A2551-C774-42D9-BC49-61D30C7841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23417" y="1869878"/>
              <a:ext cx="751048" cy="751048"/>
            </a:xfrm>
            <a:prstGeom prst="rect">
              <a:avLst/>
            </a:prstGeom>
          </p:spPr>
        </p:pic>
        <p:sp>
          <p:nvSpPr>
            <p:cNvPr id="17" name="Rectangle: Rounded Corners 16">
              <a:extLst>
                <a:ext uri="{FF2B5EF4-FFF2-40B4-BE49-F238E27FC236}">
                  <a16:creationId xmlns:a16="http://schemas.microsoft.com/office/drawing/2014/main" id="{C8F0DA02-4877-41F0-B749-05712FD0C09A}"/>
                </a:ext>
              </a:extLst>
            </p:cNvPr>
            <p:cNvSpPr/>
            <p:nvPr/>
          </p:nvSpPr>
          <p:spPr>
            <a:xfrm>
              <a:off x="10217439" y="1991014"/>
              <a:ext cx="612000" cy="612000"/>
            </a:xfrm>
            <a:prstGeom prst="roundRect">
              <a:avLst>
                <a:gd name="adj" fmla="val 20486"/>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DIN 2014"/>
              </a:endParaRPr>
            </a:p>
          </p:txBody>
        </p:sp>
      </p:grpSp>
      <p:sp>
        <p:nvSpPr>
          <p:cNvPr id="18" name="Flowchart: Alternate Process 17">
            <a:extLst>
              <a:ext uri="{FF2B5EF4-FFF2-40B4-BE49-F238E27FC236}">
                <a16:creationId xmlns:a16="http://schemas.microsoft.com/office/drawing/2014/main" id="{D09380A8-8D45-47B3-A6FF-BE057F60C7C4}"/>
              </a:ext>
            </a:extLst>
          </p:cNvPr>
          <p:cNvSpPr/>
          <p:nvPr/>
        </p:nvSpPr>
        <p:spPr bwMode="auto">
          <a:xfrm>
            <a:off x="592139" y="2529720"/>
            <a:ext cx="7978775" cy="601662"/>
          </a:xfrm>
          <a:prstGeom prst="flowChartAlternateProcess">
            <a:avLst/>
          </a:prstGeom>
          <a:ln/>
        </p:spPr>
        <p:style>
          <a:lnRef idx="1">
            <a:schemeClr val="accent6"/>
          </a:lnRef>
          <a:fillRef idx="2">
            <a:schemeClr val="accent6"/>
          </a:fillRef>
          <a:effectRef idx="1">
            <a:schemeClr val="accent6"/>
          </a:effectRef>
          <a:fontRef idx="minor">
            <a:schemeClr val="dk1"/>
          </a:fontRef>
        </p:style>
        <p:txBody>
          <a:bodyPr lIns="91288" tIns="45650" rIns="91288" bIns="45650" anchor="ctr"/>
          <a:lstStyle/>
          <a:p>
            <a:pPr defTabSz="685800" fontAlgn="base">
              <a:lnSpc>
                <a:spcPct val="90000"/>
              </a:lnSpc>
              <a:spcAft>
                <a:spcPct val="0"/>
              </a:spcAft>
              <a:buClr>
                <a:srgbClr val="0095FF"/>
              </a:buClr>
              <a:buSzPct val="90000"/>
              <a:defRPr/>
            </a:pPr>
            <a:r>
              <a:rPr lang="de-DE" sz="1800" b="1">
                <a:solidFill>
                  <a:srgbClr val="FFFFFF"/>
                </a:solidFill>
                <a:latin typeface="DIN 2014"/>
              </a:rPr>
              <a:t>	                    </a:t>
            </a:r>
            <a:r>
              <a:rPr lang="de-DE" sz="1800" b="1">
                <a:solidFill>
                  <a:prstClr val="black"/>
                </a:solidFill>
                <a:latin typeface="DIN 2014"/>
              </a:rPr>
              <a:t>TALAPRO-2: Enzalutamide + Talazoparib</a:t>
            </a:r>
            <a:endParaRPr lang="en-US" sz="1800" b="1">
              <a:solidFill>
                <a:prstClr val="black"/>
              </a:solidFill>
              <a:latin typeface="DIN 2014"/>
            </a:endParaRPr>
          </a:p>
        </p:txBody>
      </p:sp>
      <p:sp>
        <p:nvSpPr>
          <p:cNvPr id="23" name="Flowchart: Alternate Process 22">
            <a:extLst>
              <a:ext uri="{FF2B5EF4-FFF2-40B4-BE49-F238E27FC236}">
                <a16:creationId xmlns:a16="http://schemas.microsoft.com/office/drawing/2014/main" id="{B21EB97D-94E9-46C4-A1F6-4750DD0F60B5}"/>
              </a:ext>
            </a:extLst>
          </p:cNvPr>
          <p:cNvSpPr/>
          <p:nvPr/>
        </p:nvSpPr>
        <p:spPr bwMode="auto">
          <a:xfrm>
            <a:off x="582612" y="3384534"/>
            <a:ext cx="7978775" cy="601662"/>
          </a:xfrm>
          <a:prstGeom prst="flowChartAlternateProcess">
            <a:avLst/>
          </a:prstGeom>
          <a:ln/>
        </p:spPr>
        <p:style>
          <a:lnRef idx="1">
            <a:schemeClr val="accent6"/>
          </a:lnRef>
          <a:fillRef idx="2">
            <a:schemeClr val="accent6"/>
          </a:fillRef>
          <a:effectRef idx="1">
            <a:schemeClr val="accent6"/>
          </a:effectRef>
          <a:fontRef idx="minor">
            <a:schemeClr val="dk1"/>
          </a:fontRef>
        </p:style>
        <p:txBody>
          <a:bodyPr lIns="91288" tIns="45650" rIns="91288" bIns="45650" anchor="ctr"/>
          <a:lstStyle/>
          <a:p>
            <a:pPr defTabSz="685800" fontAlgn="base">
              <a:lnSpc>
                <a:spcPct val="90000"/>
              </a:lnSpc>
              <a:spcAft>
                <a:spcPct val="0"/>
              </a:spcAft>
              <a:buClr>
                <a:srgbClr val="0095FF"/>
              </a:buClr>
              <a:buSzPct val="90000"/>
              <a:defRPr/>
            </a:pPr>
            <a:r>
              <a:rPr lang="de-DE" sz="1800" b="1">
                <a:solidFill>
                  <a:srgbClr val="FFFFFF"/>
                </a:solidFill>
                <a:latin typeface="DIN 2014"/>
              </a:rPr>
              <a:t> 			</a:t>
            </a:r>
          </a:p>
          <a:p>
            <a:pPr defTabSz="685800" fontAlgn="base">
              <a:lnSpc>
                <a:spcPct val="90000"/>
              </a:lnSpc>
              <a:spcAft>
                <a:spcPct val="0"/>
              </a:spcAft>
              <a:buClr>
                <a:srgbClr val="0095FF"/>
              </a:buClr>
              <a:buSzPct val="90000"/>
              <a:defRPr/>
            </a:pPr>
            <a:r>
              <a:rPr lang="de-DE" sz="1800" b="1">
                <a:solidFill>
                  <a:srgbClr val="FFFFFF"/>
                </a:solidFill>
                <a:latin typeface="DIN 2014"/>
              </a:rPr>
              <a:t>                                  </a:t>
            </a:r>
          </a:p>
          <a:p>
            <a:pPr defTabSz="685800" fontAlgn="base">
              <a:lnSpc>
                <a:spcPct val="90000"/>
              </a:lnSpc>
              <a:spcAft>
                <a:spcPct val="0"/>
              </a:spcAft>
              <a:buClr>
                <a:srgbClr val="0095FF"/>
              </a:buClr>
              <a:buSzPct val="90000"/>
              <a:defRPr/>
            </a:pPr>
            <a:r>
              <a:rPr lang="de-DE" sz="1800" b="1">
                <a:solidFill>
                  <a:srgbClr val="FFFFFF"/>
                </a:solidFill>
                <a:latin typeface="DIN 2014"/>
              </a:rPr>
              <a:t>                                   </a:t>
            </a:r>
          </a:p>
          <a:p>
            <a:pPr defTabSz="685800" fontAlgn="base">
              <a:lnSpc>
                <a:spcPct val="90000"/>
              </a:lnSpc>
              <a:spcAft>
                <a:spcPct val="0"/>
              </a:spcAft>
              <a:buClr>
                <a:srgbClr val="0095FF"/>
              </a:buClr>
              <a:buSzPct val="90000"/>
              <a:defRPr/>
            </a:pPr>
            <a:r>
              <a:rPr lang="de-DE" sz="1800" b="1">
                <a:solidFill>
                  <a:srgbClr val="FFFFFF"/>
                </a:solidFill>
                <a:latin typeface="DIN 2014"/>
              </a:rPr>
              <a:t>                                   </a:t>
            </a:r>
            <a:r>
              <a:rPr lang="de-DE" sz="1800" b="1">
                <a:solidFill>
                  <a:prstClr val="black"/>
                </a:solidFill>
                <a:latin typeface="DIN 2014"/>
              </a:rPr>
              <a:t>CASPAR: Enzalutamide + Rucaparib                  </a:t>
            </a:r>
            <a:r>
              <a:rPr lang="de-DE" sz="1800">
                <a:solidFill>
                  <a:srgbClr val="4472C4"/>
                </a:solidFill>
                <a:latin typeface="DIN 2014"/>
              </a:rPr>
              <a:t>Enrolling</a:t>
            </a:r>
            <a:endParaRPr lang="en-US" sz="1800">
              <a:solidFill>
                <a:srgbClr val="4472C4"/>
              </a:solidFill>
              <a:latin typeface="DIN 2014"/>
            </a:endParaRPr>
          </a:p>
          <a:p>
            <a:pPr defTabSz="685800" fontAlgn="base">
              <a:lnSpc>
                <a:spcPct val="90000"/>
              </a:lnSpc>
              <a:spcAft>
                <a:spcPct val="0"/>
              </a:spcAft>
              <a:buClr>
                <a:srgbClr val="0095FF"/>
              </a:buClr>
              <a:buSzPct val="90000"/>
              <a:defRPr/>
            </a:pPr>
            <a:r>
              <a:rPr lang="de-DE" sz="1800" b="1">
                <a:solidFill>
                  <a:srgbClr val="FFFFFF"/>
                </a:solidFill>
                <a:latin typeface="DIN 2014"/>
              </a:rPr>
              <a:t>             </a:t>
            </a:r>
            <a:endParaRPr lang="en-US" sz="1800" b="1">
              <a:solidFill>
                <a:srgbClr val="FFFFFF"/>
              </a:solidFill>
              <a:latin typeface="DIN 2014"/>
            </a:endParaRPr>
          </a:p>
          <a:p>
            <a:pPr defTabSz="685800" fontAlgn="base">
              <a:lnSpc>
                <a:spcPct val="90000"/>
              </a:lnSpc>
              <a:spcAft>
                <a:spcPct val="0"/>
              </a:spcAft>
              <a:buClr>
                <a:srgbClr val="0095FF"/>
              </a:buClr>
              <a:buSzPct val="90000"/>
              <a:defRPr/>
            </a:pPr>
            <a:endParaRPr lang="en-US" sz="1800" b="1">
              <a:solidFill>
                <a:srgbClr val="FFFFFF"/>
              </a:solidFill>
              <a:latin typeface="DIN 2014"/>
            </a:endParaRPr>
          </a:p>
          <a:p>
            <a:pPr defTabSz="685800" fontAlgn="base">
              <a:lnSpc>
                <a:spcPct val="90000"/>
              </a:lnSpc>
              <a:spcAft>
                <a:spcPct val="0"/>
              </a:spcAft>
              <a:buClr>
                <a:srgbClr val="0095FF"/>
              </a:buClr>
              <a:buSzPct val="90000"/>
              <a:defRPr/>
            </a:pPr>
            <a:endParaRPr lang="en-US" sz="1800" b="1">
              <a:solidFill>
                <a:srgbClr val="FFFFFF"/>
              </a:solidFill>
              <a:latin typeface="DIN 2014"/>
            </a:endParaRPr>
          </a:p>
        </p:txBody>
      </p:sp>
      <p:sp>
        <p:nvSpPr>
          <p:cNvPr id="21" name="TextBox 20">
            <a:extLst>
              <a:ext uri="{FF2B5EF4-FFF2-40B4-BE49-F238E27FC236}">
                <a16:creationId xmlns:a16="http://schemas.microsoft.com/office/drawing/2014/main" id="{73F533CF-2A3C-47BA-AAB2-7D80E15ABE14}"/>
              </a:ext>
            </a:extLst>
          </p:cNvPr>
          <p:cNvSpPr txBox="1"/>
          <p:nvPr/>
        </p:nvSpPr>
        <p:spPr bwMode="gray">
          <a:xfrm>
            <a:off x="6628637" y="2693603"/>
            <a:ext cx="987353" cy="250030"/>
          </a:xfrm>
          <a:prstGeom prst="rect">
            <a:avLst/>
          </a:prstGeom>
        </p:spPr>
        <p:txBody>
          <a:bodyPr wrap="none" lIns="34290" tIns="34290" rIns="34290" bIns="34290" rtlCol="0" anchor="ctr">
            <a:noAutofit/>
          </a:bodyPr>
          <a:lstStyle/>
          <a:p>
            <a:pPr defTabSz="685800">
              <a:lnSpc>
                <a:spcPct val="90000"/>
              </a:lnSpc>
              <a:spcBef>
                <a:spcPts val="750"/>
              </a:spcBef>
              <a:defRPr/>
            </a:pPr>
            <a:r>
              <a:rPr lang="de-DE" sz="1800">
                <a:solidFill>
                  <a:srgbClr val="4472C4"/>
                </a:solidFill>
                <a:latin typeface="DIN 2014"/>
              </a:rPr>
              <a:t>Published</a:t>
            </a:r>
            <a:endParaRPr lang="en-US" sz="1800">
              <a:solidFill>
                <a:srgbClr val="4472C4"/>
              </a:solidFill>
              <a:latin typeface="DIN 2014"/>
            </a:endParaRPr>
          </a:p>
        </p:txBody>
      </p:sp>
      <p:pic>
        <p:nvPicPr>
          <p:cNvPr id="31" name="Graphic 30" descr="Gauge with solid fill">
            <a:extLst>
              <a:ext uri="{FF2B5EF4-FFF2-40B4-BE49-F238E27FC236}">
                <a16:creationId xmlns:a16="http://schemas.microsoft.com/office/drawing/2014/main" id="{E80AE472-2F1A-4A3E-BD47-6D83FDBC2C0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20260" y="3341261"/>
            <a:ext cx="685800" cy="685800"/>
          </a:xfrm>
          <a:prstGeom prst="rect">
            <a:avLst/>
          </a:prstGeom>
        </p:spPr>
      </p:pic>
      <p:sp>
        <p:nvSpPr>
          <p:cNvPr id="19" name="TextBox 18">
            <a:extLst>
              <a:ext uri="{FF2B5EF4-FFF2-40B4-BE49-F238E27FC236}">
                <a16:creationId xmlns:a16="http://schemas.microsoft.com/office/drawing/2014/main" id="{97AECC67-D8AA-49AB-AD8E-92936EFD69E3}"/>
              </a:ext>
            </a:extLst>
          </p:cNvPr>
          <p:cNvSpPr txBox="1"/>
          <p:nvPr/>
        </p:nvSpPr>
        <p:spPr>
          <a:xfrm>
            <a:off x="504313" y="3980014"/>
            <a:ext cx="7631843" cy="446276"/>
          </a:xfrm>
          <a:prstGeom prst="rect">
            <a:avLst/>
          </a:prstGeom>
          <a:noFill/>
        </p:spPr>
        <p:txBody>
          <a:bodyPr wrap="square">
            <a:spAutoFit/>
          </a:bodyPr>
          <a:lstStyle/>
          <a:p>
            <a:pPr defTabSz="685800">
              <a:spcAft>
                <a:spcPts val="600"/>
              </a:spcAft>
              <a:defRPr/>
            </a:pPr>
            <a:r>
              <a:rPr lang="en-US" sz="900">
                <a:solidFill>
                  <a:prstClr val="black"/>
                </a:solidFill>
                <a:latin typeface="Calibri" panose="020F0502020204030204" pitchFamily="34" charset="0"/>
                <a:ea typeface="Calibri" panose="020F0502020204030204" pitchFamily="34" charset="0"/>
                <a:cs typeface="Calibri" panose="020F0502020204030204" pitchFamily="34" charset="0"/>
              </a:rPr>
              <a:t>1- Clarke NW et al., NEJM Evidence. 2022 Aug 23;1(9):EVIDoa2200043. </a:t>
            </a:r>
          </a:p>
          <a:p>
            <a:pPr defTabSz="685800">
              <a:spcAft>
                <a:spcPts val="600"/>
              </a:spcAft>
              <a:defRPr/>
            </a:pPr>
            <a:r>
              <a:rPr lang="en-US" sz="900">
                <a:solidFill>
                  <a:prstClr val="black"/>
                </a:solidFill>
                <a:latin typeface="Calibri" panose="020F0502020204030204" pitchFamily="34" charset="0"/>
                <a:ea typeface="Calibri" panose="020F0502020204030204" pitchFamily="34" charset="0"/>
                <a:cs typeface="Calibri" panose="020F0502020204030204" pitchFamily="34" charset="0"/>
              </a:rPr>
              <a:t>2- </a:t>
            </a:r>
            <a:r>
              <a:rPr lang="en-US" sz="900">
                <a:solidFill>
                  <a:prstClr val="black"/>
                </a:solidFill>
                <a:latin typeface="Calibri" panose="020F0502020204030204" pitchFamily="34" charset="0"/>
                <a:ea typeface="Calibri" panose="020F0502020204030204" pitchFamily="34" charset="0"/>
              </a:rPr>
              <a:t>Chi KN et al., JCO. 2022 Feb 20;40(6_suppl):12–12. Kim Chi, (2022 Genitourinary cancers symposium (ASCO GU). Abstract #12)</a:t>
            </a:r>
            <a:endParaRPr lang="en-US" sz="9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id="{534E48F8-4771-4E44-84FF-5FF612334796}"/>
              </a:ext>
            </a:extLst>
          </p:cNvPr>
          <p:cNvGrpSpPr/>
          <p:nvPr/>
        </p:nvGrpSpPr>
        <p:grpSpPr>
          <a:xfrm>
            <a:off x="7915756" y="2589426"/>
            <a:ext cx="559490" cy="431264"/>
            <a:chOff x="10217439" y="1869878"/>
            <a:chExt cx="857026" cy="751048"/>
          </a:xfrm>
        </p:grpSpPr>
        <p:pic>
          <p:nvPicPr>
            <p:cNvPr id="22" name="Graphic 21" descr="Checkmark with solid fill">
              <a:extLst>
                <a:ext uri="{FF2B5EF4-FFF2-40B4-BE49-F238E27FC236}">
                  <a16:creationId xmlns:a16="http://schemas.microsoft.com/office/drawing/2014/main" id="{15FF40D1-E7D6-4041-B832-0AA0F218AC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23417" y="1869878"/>
              <a:ext cx="751048" cy="751048"/>
            </a:xfrm>
            <a:prstGeom prst="rect">
              <a:avLst/>
            </a:prstGeom>
          </p:spPr>
        </p:pic>
        <p:sp>
          <p:nvSpPr>
            <p:cNvPr id="24" name="Rectangle: Rounded Corners 23">
              <a:extLst>
                <a:ext uri="{FF2B5EF4-FFF2-40B4-BE49-F238E27FC236}">
                  <a16:creationId xmlns:a16="http://schemas.microsoft.com/office/drawing/2014/main" id="{3C2BB2A9-9256-48BE-AB9C-400F7295D6AC}"/>
                </a:ext>
              </a:extLst>
            </p:cNvPr>
            <p:cNvSpPr/>
            <p:nvPr/>
          </p:nvSpPr>
          <p:spPr>
            <a:xfrm>
              <a:off x="10217439" y="1991014"/>
              <a:ext cx="612000" cy="612000"/>
            </a:xfrm>
            <a:prstGeom prst="roundRect">
              <a:avLst>
                <a:gd name="adj" fmla="val 20486"/>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DIN 2014"/>
              </a:endParaRPr>
            </a:p>
          </p:txBody>
        </p:sp>
      </p:grpSp>
      <p:sp>
        <p:nvSpPr>
          <p:cNvPr id="2" name="Title 1">
            <a:extLst>
              <a:ext uri="{FF2B5EF4-FFF2-40B4-BE49-F238E27FC236}">
                <a16:creationId xmlns:a16="http://schemas.microsoft.com/office/drawing/2014/main" id="{C4C2C848-F608-69F6-5342-65ABC333D618}"/>
              </a:ext>
            </a:extLst>
          </p:cNvPr>
          <p:cNvSpPr txBox="1">
            <a:spLocks/>
          </p:cNvSpPr>
          <p:nvPr/>
        </p:nvSpPr>
        <p:spPr>
          <a:xfrm>
            <a:off x="3837473" y="4642212"/>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3" name="Picture 9" descr="Resultado de imagen de twitter">
            <a:extLst>
              <a:ext uri="{FF2B5EF4-FFF2-40B4-BE49-F238E27FC236}">
                <a16:creationId xmlns:a16="http://schemas.microsoft.com/office/drawing/2014/main" id="{9879DB82-0F2A-4755-02EE-93A2703BBF6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83825" y="4547268"/>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3270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b="1">
                <a:solidFill>
                  <a:srgbClr val="003767"/>
                </a:solidFill>
              </a:rPr>
              <a:t>Thank You to Our Supporters:</a:t>
            </a:r>
            <a:endParaRPr lang="en-US" b="1"/>
          </a:p>
        </p:txBody>
      </p:sp>
      <p:pic>
        <p:nvPicPr>
          <p:cNvPr id="5" name="Picture 4" descr="A close up of a logo&#10;&#10;Description automatically generated with low confidence">
            <a:extLst>
              <a:ext uri="{FF2B5EF4-FFF2-40B4-BE49-F238E27FC236}">
                <a16:creationId xmlns:a16="http://schemas.microsoft.com/office/drawing/2014/main" id="{24A8FC5A-AB31-73B8-CF8B-DE6C734E4885}"/>
              </a:ext>
            </a:extLst>
          </p:cNvPr>
          <p:cNvPicPr>
            <a:picLocks noChangeAspect="1"/>
          </p:cNvPicPr>
          <p:nvPr/>
        </p:nvPicPr>
        <p:blipFill>
          <a:blip r:embed="rId2"/>
          <a:stretch>
            <a:fillRect/>
          </a:stretch>
        </p:blipFill>
        <p:spPr>
          <a:xfrm>
            <a:off x="3209044" y="761807"/>
            <a:ext cx="2604887" cy="706752"/>
          </a:xfrm>
          <a:prstGeom prst="rect">
            <a:avLst/>
          </a:prstGeom>
        </p:spPr>
      </p:pic>
      <p:pic>
        <p:nvPicPr>
          <p:cNvPr id="7" name="Picture 6" descr="A white blue and pink oval with black text&#10;&#10;Description automatically generated with low confidence">
            <a:extLst>
              <a:ext uri="{FF2B5EF4-FFF2-40B4-BE49-F238E27FC236}">
                <a16:creationId xmlns:a16="http://schemas.microsoft.com/office/drawing/2014/main" id="{B64348AD-FB77-CB55-1DF4-A2506B221E46}"/>
              </a:ext>
            </a:extLst>
          </p:cNvPr>
          <p:cNvPicPr>
            <a:picLocks noChangeAspect="1"/>
          </p:cNvPicPr>
          <p:nvPr/>
        </p:nvPicPr>
        <p:blipFill>
          <a:blip r:embed="rId3"/>
          <a:stretch>
            <a:fillRect/>
          </a:stretch>
        </p:blipFill>
        <p:spPr>
          <a:xfrm>
            <a:off x="3696406" y="1569063"/>
            <a:ext cx="1751188" cy="1346270"/>
          </a:xfrm>
          <a:prstGeom prst="rect">
            <a:avLst/>
          </a:prstGeom>
        </p:spPr>
      </p:pic>
      <p:pic>
        <p:nvPicPr>
          <p:cNvPr id="11" name="Picture 10" descr="A picture containing font, graphics, graphic design, logo&#10;&#10;Description automatically generated">
            <a:extLst>
              <a:ext uri="{FF2B5EF4-FFF2-40B4-BE49-F238E27FC236}">
                <a16:creationId xmlns:a16="http://schemas.microsoft.com/office/drawing/2014/main" id="{A271AB2F-3958-5A4E-E2BC-C51685FE1EBA}"/>
              </a:ext>
            </a:extLst>
          </p:cNvPr>
          <p:cNvPicPr>
            <a:picLocks noChangeAspect="1"/>
          </p:cNvPicPr>
          <p:nvPr/>
        </p:nvPicPr>
        <p:blipFill>
          <a:blip r:embed="rId4"/>
          <a:stretch>
            <a:fillRect/>
          </a:stretch>
        </p:blipFill>
        <p:spPr>
          <a:xfrm>
            <a:off x="3461744" y="2901024"/>
            <a:ext cx="2220512" cy="573181"/>
          </a:xfrm>
          <a:prstGeom prst="rect">
            <a:avLst/>
          </a:prstGeom>
        </p:spPr>
      </p:pic>
      <p:pic>
        <p:nvPicPr>
          <p:cNvPr id="13" name="Picture 12" descr="A blue and white logo&#10;&#10;Description automatically generated with low confidence">
            <a:extLst>
              <a:ext uri="{FF2B5EF4-FFF2-40B4-BE49-F238E27FC236}">
                <a16:creationId xmlns:a16="http://schemas.microsoft.com/office/drawing/2014/main" id="{4ABF3A4E-D94C-D6CF-F704-B92B9C5CF60A}"/>
              </a:ext>
            </a:extLst>
          </p:cNvPr>
          <p:cNvPicPr>
            <a:picLocks noChangeAspect="1"/>
          </p:cNvPicPr>
          <p:nvPr/>
        </p:nvPicPr>
        <p:blipFill>
          <a:blip r:embed="rId5"/>
          <a:stretch>
            <a:fillRect/>
          </a:stretch>
        </p:blipFill>
        <p:spPr>
          <a:xfrm>
            <a:off x="3683162" y="3459896"/>
            <a:ext cx="1656650" cy="856609"/>
          </a:xfrm>
          <a:prstGeom prst="rect">
            <a:avLst/>
          </a:prstGeom>
        </p:spPr>
      </p:pic>
    </p:spTree>
    <p:extLst>
      <p:ext uri="{BB962C8B-B14F-4D97-AF65-F5344CB8AC3E}">
        <p14:creationId xmlns:p14="http://schemas.microsoft.com/office/powerpoint/2010/main" val="1752084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78FBDD8-568D-40D5-B4F6-E518DAA71072}"/>
              </a:ext>
            </a:extLst>
          </p:cNvPr>
          <p:cNvSpPr txBox="1"/>
          <p:nvPr/>
        </p:nvSpPr>
        <p:spPr>
          <a:xfrm>
            <a:off x="20872" y="4109934"/>
            <a:ext cx="9347156" cy="403957"/>
          </a:xfrm>
          <a:prstGeom prst="rect">
            <a:avLst/>
          </a:prstGeom>
          <a:noFill/>
        </p:spPr>
        <p:txBody>
          <a:bodyPr wrap="square" rtlCol="0">
            <a:spAutoFit/>
          </a:bodyPr>
          <a:lstStyle/>
          <a:p>
            <a:r>
              <a:rPr lang="en-US" sz="675"/>
              <a:t>*Limited Duration of 2 years **Swami U…</a:t>
            </a:r>
            <a:r>
              <a:rPr lang="en-US" sz="675" b="1" u="sng"/>
              <a:t>Agarwal N.</a:t>
            </a:r>
            <a:r>
              <a:rPr lang="en-US" sz="675"/>
              <a:t>, Cancers 2021</a:t>
            </a:r>
          </a:p>
          <a:p>
            <a:r>
              <a:rPr lang="en-US" sz="675"/>
              <a:t>Abbreviations: ADT: androgen deprivation therapy; ARPI: androgen receptor pathway inhibitor; </a:t>
            </a:r>
            <a:r>
              <a:rPr lang="en-US" sz="675" err="1"/>
              <a:t>mCSPC</a:t>
            </a:r>
            <a:r>
              <a:rPr lang="en-US" sz="675"/>
              <a:t>: metastatic castration-sensitive prostate cancer; M0CRPC: non-metastatic castration-resistant prostate cancer; PSMA: prostate specific membrane antigen.</a:t>
            </a:r>
          </a:p>
        </p:txBody>
      </p:sp>
      <p:pic>
        <p:nvPicPr>
          <p:cNvPr id="10" name="Picture 9">
            <a:extLst>
              <a:ext uri="{FF2B5EF4-FFF2-40B4-BE49-F238E27FC236}">
                <a16:creationId xmlns:a16="http://schemas.microsoft.com/office/drawing/2014/main" id="{47835BC6-2CA2-434E-90AE-A3B9367ECA5D}"/>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9778"/>
          <a:stretch/>
        </p:blipFill>
        <p:spPr>
          <a:xfrm>
            <a:off x="1422797" y="717962"/>
            <a:ext cx="6298406" cy="3560614"/>
          </a:xfrm>
          <a:prstGeom prst="rect">
            <a:avLst/>
          </a:prstGeom>
        </p:spPr>
      </p:pic>
      <p:sp>
        <p:nvSpPr>
          <p:cNvPr id="2" name="TextBox 1">
            <a:extLst>
              <a:ext uri="{FF2B5EF4-FFF2-40B4-BE49-F238E27FC236}">
                <a16:creationId xmlns:a16="http://schemas.microsoft.com/office/drawing/2014/main" id="{A5DAA7B7-B23E-4720-B2DE-ABA709634C49}"/>
              </a:ext>
            </a:extLst>
          </p:cNvPr>
          <p:cNvSpPr txBox="1"/>
          <p:nvPr/>
        </p:nvSpPr>
        <p:spPr>
          <a:xfrm>
            <a:off x="421481" y="2381"/>
            <a:ext cx="8301038" cy="738664"/>
          </a:xfrm>
          <a:prstGeom prst="rect">
            <a:avLst/>
          </a:prstGeom>
          <a:noFill/>
        </p:spPr>
        <p:txBody>
          <a:bodyPr wrap="square" rtlCol="0">
            <a:spAutoFit/>
          </a:bodyPr>
          <a:lstStyle/>
          <a:p>
            <a:pPr algn="ctr"/>
            <a:r>
              <a:rPr lang="en-US" sz="2100" b="1"/>
              <a:t>Pathways to Metastatic Castration-Resistant Prostate Cancer Without Progression on an NHT</a:t>
            </a:r>
          </a:p>
        </p:txBody>
      </p:sp>
      <p:sp>
        <p:nvSpPr>
          <p:cNvPr id="3" name="Title 1">
            <a:extLst>
              <a:ext uri="{FF2B5EF4-FFF2-40B4-BE49-F238E27FC236}">
                <a16:creationId xmlns:a16="http://schemas.microsoft.com/office/drawing/2014/main" id="{18E31FEB-F3DB-158E-9A02-4B512F48CAF1}"/>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4" name="Picture 9" descr="Resultado de imagen de twitter">
            <a:extLst>
              <a:ext uri="{FF2B5EF4-FFF2-40B4-BE49-F238E27FC236}">
                <a16:creationId xmlns:a16="http://schemas.microsoft.com/office/drawing/2014/main" id="{E9F46ADC-E2A0-8A84-806E-FB27251C654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70901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31195"/>
            <a:ext cx="5488409" cy="242218"/>
          </a:xfrm>
        </p:spPr>
        <p:txBody>
          <a:bodyPr/>
          <a:lstStyle/>
          <a:p>
            <a:r>
              <a:rPr lang="en-US" sz="492">
                <a:latin typeface="Arial" charset="0"/>
                <a:ea typeface="+mn-ea"/>
                <a:cs typeface="+mn-cs"/>
              </a:rPr>
              <a:t>PROpel: phase III trial of olaparib and abiraterone versus placebo and abiraterone as first-line therapy for patients with metastatic &lt;br /&gt;castration-resistant prostate cancer</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382"/>
            <a:ext cx="9220200" cy="436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C7D317F5-563D-CE4A-76E9-F80F78F7374D}"/>
              </a:ext>
            </a:extLst>
          </p:cNvPr>
          <p:cNvSpPr txBox="1">
            <a:spLocks/>
          </p:cNvSpPr>
          <p:nvPr/>
        </p:nvSpPr>
        <p:spPr>
          <a:xfrm>
            <a:off x="3837473" y="4680312"/>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4" name="Picture 9" descr="Resultado de imagen de twitter">
            <a:extLst>
              <a:ext uri="{FF2B5EF4-FFF2-40B4-BE49-F238E27FC236}">
                <a16:creationId xmlns:a16="http://schemas.microsoft.com/office/drawing/2014/main" id="{AB2A5DDD-9359-63EA-E221-F10BDFAF899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3825" y="4585368"/>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2381277"/>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31195"/>
            <a:ext cx="5488409" cy="242218"/>
          </a:xfrm>
        </p:spPr>
        <p:txBody>
          <a:bodyPr/>
          <a:lstStyle/>
          <a:p>
            <a:r>
              <a:rPr lang="en-US" sz="492">
                <a:latin typeface="Arial" charset="0"/>
                <a:ea typeface="+mn-ea"/>
                <a:cs typeface="+mn-cs"/>
              </a:rPr>
              <a:t>Slide 5</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 y="-5349"/>
            <a:ext cx="9210675" cy="4357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1ABF6962-CD08-1A1C-7678-74BAB94EF85D}"/>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4" name="Picture 9" descr="Resultado de imagen de twitter">
            <a:extLst>
              <a:ext uri="{FF2B5EF4-FFF2-40B4-BE49-F238E27FC236}">
                <a16:creationId xmlns:a16="http://schemas.microsoft.com/office/drawing/2014/main" id="{409A3D29-728A-0566-2A1B-3F8BF5DD0C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644629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31195"/>
            <a:ext cx="5488409" cy="242218"/>
          </a:xfrm>
        </p:spPr>
        <p:txBody>
          <a:bodyPr/>
          <a:lstStyle/>
          <a:p>
            <a:r>
              <a:rPr lang="en-US" sz="492">
                <a:latin typeface="Arial" charset="0"/>
                <a:ea typeface="+mn-ea"/>
                <a:cs typeface="+mn-cs"/>
              </a:rPr>
              <a:t>PROpel: baseline patient characteristics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382"/>
            <a:ext cx="9220200" cy="4368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8DADC360-C178-325B-18C0-E434C630B975}"/>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4" name="Picture 9" descr="Resultado de imagen de twitter">
            <a:extLst>
              <a:ext uri="{FF2B5EF4-FFF2-40B4-BE49-F238E27FC236}">
                <a16:creationId xmlns:a16="http://schemas.microsoft.com/office/drawing/2014/main" id="{0C9F298B-E753-2B9B-7D8F-9BF66F10F06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0448141"/>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31195"/>
            <a:ext cx="5488409" cy="242218"/>
          </a:xfrm>
        </p:spPr>
        <p:txBody>
          <a:bodyPr/>
          <a:lstStyle/>
          <a:p>
            <a:r>
              <a:rPr lang="en-US" sz="492">
                <a:latin typeface="Arial" charset="0"/>
                <a:ea typeface="+mn-ea"/>
                <a:cs typeface="+mn-cs"/>
              </a:rPr>
              <a:t>PROpel primary endpoint: rPFS by investigator-assessment</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382"/>
            <a:ext cx="9220200" cy="4357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648ED32D-93F5-197C-4E32-B8A272E95402}"/>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4" name="Picture 9" descr="Resultado de imagen de twitter">
            <a:extLst>
              <a:ext uri="{FF2B5EF4-FFF2-40B4-BE49-F238E27FC236}">
                <a16:creationId xmlns:a16="http://schemas.microsoft.com/office/drawing/2014/main" id="{F6A338D9-ABA4-D2AB-2DB5-B9E5E47DFB0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9211500"/>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31195"/>
            <a:ext cx="5488409" cy="242218"/>
          </a:xfrm>
        </p:spPr>
        <p:txBody>
          <a:bodyPr/>
          <a:lstStyle/>
          <a:p>
            <a:r>
              <a:rPr lang="en-US" sz="492">
                <a:latin typeface="Arial" charset="0"/>
                <a:ea typeface="+mn-ea"/>
                <a:cs typeface="+mn-cs"/>
              </a:rPr>
              <a:t>PROpel: rPFS by blinded independent central review*</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 y="2381"/>
            <a:ext cx="9210675" cy="435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3808857E-4345-11FB-9984-0753C56145D7}"/>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4" name="Picture 9" descr="Resultado de imagen de twitter">
            <a:extLst>
              <a:ext uri="{FF2B5EF4-FFF2-40B4-BE49-F238E27FC236}">
                <a16:creationId xmlns:a16="http://schemas.microsoft.com/office/drawing/2014/main" id="{F90F40B9-5421-0B5A-4F8F-8312A91B924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1081430"/>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31195"/>
            <a:ext cx="5488409" cy="242218"/>
          </a:xfrm>
        </p:spPr>
        <p:txBody>
          <a:bodyPr/>
          <a:lstStyle/>
          <a:p>
            <a:r>
              <a:rPr lang="en-US" sz="492">
                <a:latin typeface="Arial" charset="0"/>
                <a:ea typeface="+mn-ea"/>
                <a:cs typeface="+mn-cs"/>
              </a:rPr>
              <a:t>PROpel: subgroup analysis of rPFS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382"/>
            <a:ext cx="9220200" cy="436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85A7ADE2-8CF7-A4B8-DD7B-D8FE54D40D33}"/>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4" name="Picture 9" descr="Resultado de imagen de twitter">
            <a:extLst>
              <a:ext uri="{FF2B5EF4-FFF2-40B4-BE49-F238E27FC236}">
                <a16:creationId xmlns:a16="http://schemas.microsoft.com/office/drawing/2014/main" id="{10A9B26C-0C4F-AB40-CD62-6F40D9D09C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6157282"/>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31195"/>
            <a:ext cx="5488409" cy="242218"/>
          </a:xfrm>
        </p:spPr>
        <p:txBody>
          <a:bodyPr/>
          <a:lstStyle/>
          <a:p>
            <a:r>
              <a:rPr lang="en-US" sz="492">
                <a:latin typeface="Arial" charset="0"/>
                <a:ea typeface="+mn-ea"/>
                <a:cs typeface="+mn-cs"/>
              </a:rPr>
              <a:t>PROpel: subgroup analysis of rPFS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 y="2381"/>
            <a:ext cx="9210675" cy="435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109D003F-C3B6-02E6-BA06-C2C2028602AF}"/>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4" name="Picture 9" descr="Resultado de imagen de twitter">
            <a:extLst>
              <a:ext uri="{FF2B5EF4-FFF2-40B4-BE49-F238E27FC236}">
                <a16:creationId xmlns:a16="http://schemas.microsoft.com/office/drawing/2014/main" id="{8278BD32-1226-75A1-2DE2-AF532B136AF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2329637"/>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31195"/>
            <a:ext cx="5488409" cy="242218"/>
          </a:xfrm>
        </p:spPr>
        <p:txBody>
          <a:bodyPr/>
          <a:lstStyle/>
          <a:p>
            <a:r>
              <a:rPr lang="en-US" sz="492">
                <a:latin typeface="Arial" charset="0"/>
                <a:ea typeface="+mn-ea"/>
                <a:cs typeface="+mn-cs"/>
              </a:rPr>
              <a:t>PROpel: ORR in patients with measurable disease</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 y="2381"/>
            <a:ext cx="9210675"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5D339483-AFE6-975D-5709-B10EB4F32B74}"/>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4" name="Picture 9" descr="Resultado de imagen de twitter">
            <a:extLst>
              <a:ext uri="{FF2B5EF4-FFF2-40B4-BE49-F238E27FC236}">
                <a16:creationId xmlns:a16="http://schemas.microsoft.com/office/drawing/2014/main" id="{B3325D7A-C464-7FAB-E575-8FA63556ED5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6356134"/>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31195"/>
            <a:ext cx="5488409" cy="242218"/>
          </a:xfrm>
        </p:spPr>
        <p:txBody>
          <a:bodyPr/>
          <a:lstStyle/>
          <a:p>
            <a:r>
              <a:rPr lang="en-US" sz="492">
                <a:latin typeface="Arial" charset="0"/>
                <a:ea typeface="+mn-ea"/>
                <a:cs typeface="+mn-cs"/>
              </a:rPr>
              <a:t>PROpel: TFST and PFS2</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381"/>
            <a:ext cx="9220200" cy="4346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36214D1F-5033-5A64-ADBA-E9A5475A606D}"/>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4" name="Picture 9" descr="Resultado de imagen de twitter">
            <a:extLst>
              <a:ext uri="{FF2B5EF4-FFF2-40B4-BE49-F238E27FC236}">
                <a16:creationId xmlns:a16="http://schemas.microsoft.com/office/drawing/2014/main" id="{A6AA7CA6-8DFA-13B8-2C38-450338DCFA9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499064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D26ABA-DA87-6797-15D7-679D802BC2A6}"/>
              </a:ext>
            </a:extLst>
          </p:cNvPr>
          <p:cNvPicPr>
            <a:picLocks noChangeAspect="1"/>
          </p:cNvPicPr>
          <p:nvPr/>
        </p:nvPicPr>
        <p:blipFill>
          <a:blip r:embed="rId2"/>
          <a:stretch>
            <a:fillRect/>
          </a:stretch>
        </p:blipFill>
        <p:spPr>
          <a:xfrm>
            <a:off x="0" y="6908"/>
            <a:ext cx="9144000" cy="4288285"/>
          </a:xfrm>
          <a:prstGeom prst="rect">
            <a:avLst/>
          </a:prstGeom>
        </p:spPr>
      </p:pic>
    </p:spTree>
    <p:extLst>
      <p:ext uri="{BB962C8B-B14F-4D97-AF65-F5344CB8AC3E}">
        <p14:creationId xmlns:p14="http://schemas.microsoft.com/office/powerpoint/2010/main" val="22477751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31195"/>
            <a:ext cx="5488409" cy="242218"/>
          </a:xfrm>
        </p:spPr>
        <p:txBody>
          <a:bodyPr/>
          <a:lstStyle/>
          <a:p>
            <a:r>
              <a:rPr lang="en-US" sz="492">
                <a:latin typeface="Arial" charset="0"/>
                <a:ea typeface="+mn-ea"/>
                <a:cs typeface="+mn-cs"/>
              </a:rPr>
              <a:t>PROpel: most common adverse events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 y="2381"/>
            <a:ext cx="9210675" cy="435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78294A04-F247-C4BC-3118-BDE9D2BC0C34}"/>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4" name="Picture 9" descr="Resultado de imagen de twitter">
            <a:extLst>
              <a:ext uri="{FF2B5EF4-FFF2-40B4-BE49-F238E27FC236}">
                <a16:creationId xmlns:a16="http://schemas.microsoft.com/office/drawing/2014/main" id="{99704A93-5CF3-A110-B27B-03CA5035F14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8324437"/>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31195"/>
            <a:ext cx="5488409" cy="242218"/>
          </a:xfrm>
        </p:spPr>
        <p:txBody>
          <a:bodyPr/>
          <a:lstStyle/>
          <a:p>
            <a:r>
              <a:rPr lang="en-US" sz="492">
                <a:latin typeface="Arial" charset="0"/>
                <a:ea typeface="+mn-ea"/>
                <a:cs typeface="+mn-cs"/>
              </a:rPr>
              <a:t>PROpel: FACT-P quality of life over time</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 y="2381"/>
            <a:ext cx="9229725" cy="4380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154896FF-171F-76ED-F82B-7E835087D5C9}"/>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4" name="Picture 9" descr="Resultado de imagen de twitter">
            <a:extLst>
              <a:ext uri="{FF2B5EF4-FFF2-40B4-BE49-F238E27FC236}">
                <a16:creationId xmlns:a16="http://schemas.microsoft.com/office/drawing/2014/main" id="{79CCB623-969C-BDB0-C8FD-839F86CB5B6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7140450"/>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37CB2-0202-B660-E9FF-F9A5FD4B640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178CB53-19BC-4736-5037-D8C2A910E1F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0B51946-628C-C473-4A90-DFF6C053188B}"/>
              </a:ext>
            </a:extLst>
          </p:cNvPr>
          <p:cNvSpPr>
            <a:spLocks noGrp="1"/>
          </p:cNvSpPr>
          <p:nvPr>
            <p:ph type="sldNum" sz="quarter" idx="12"/>
          </p:nvPr>
        </p:nvSpPr>
        <p:spPr/>
        <p:txBody>
          <a:bodyPr/>
          <a:lstStyle/>
          <a:p>
            <a:fld id="{FBC0FE07-4C00-4042-87A4-C41902D2B3E4}" type="slidenum">
              <a:rPr lang="en-US" smtClean="0"/>
              <a:t>42</a:t>
            </a:fld>
            <a:endParaRPr lang="en-US"/>
          </a:p>
        </p:txBody>
      </p:sp>
      <p:sp>
        <p:nvSpPr>
          <p:cNvPr id="5" name="Title 1">
            <a:extLst>
              <a:ext uri="{FF2B5EF4-FFF2-40B4-BE49-F238E27FC236}">
                <a16:creationId xmlns:a16="http://schemas.microsoft.com/office/drawing/2014/main" id="{CA939F0A-536A-B2F7-BF6C-462FAB6530DF}"/>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6" name="Picture 9" descr="Resultado de imagen de twitter">
            <a:extLst>
              <a:ext uri="{FF2B5EF4-FFF2-40B4-BE49-F238E27FC236}">
                <a16:creationId xmlns:a16="http://schemas.microsoft.com/office/drawing/2014/main" id="{C2166A08-8C13-7B81-2944-2249BC63988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19C983D3-25C5-8546-FA3B-62B22E0695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 y="2381"/>
            <a:ext cx="9210675"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58965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788BA-39E5-B417-AA53-B83DD279F3E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5AF5FEA-0CB6-4064-0967-0B7554CF601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A3D96185-0701-FF6E-1B10-CD119728AED9}"/>
              </a:ext>
            </a:extLst>
          </p:cNvPr>
          <p:cNvSpPr>
            <a:spLocks noGrp="1"/>
          </p:cNvSpPr>
          <p:nvPr>
            <p:ph type="sldNum" sz="quarter" idx="12"/>
          </p:nvPr>
        </p:nvSpPr>
        <p:spPr/>
        <p:txBody>
          <a:bodyPr/>
          <a:lstStyle/>
          <a:p>
            <a:fld id="{FBC0FE07-4C00-4042-87A4-C41902D2B3E4}" type="slidenum">
              <a:rPr lang="en-US" smtClean="0"/>
              <a:t>43</a:t>
            </a:fld>
            <a:endParaRPr lang="en-US"/>
          </a:p>
        </p:txBody>
      </p:sp>
      <p:sp>
        <p:nvSpPr>
          <p:cNvPr id="5" name="Title 1">
            <a:extLst>
              <a:ext uri="{FF2B5EF4-FFF2-40B4-BE49-F238E27FC236}">
                <a16:creationId xmlns:a16="http://schemas.microsoft.com/office/drawing/2014/main" id="{9CDDEB7D-9D6E-C595-4E6F-119970FA52FE}"/>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6" name="Picture 9" descr="Resultado de imagen de twitter">
            <a:extLst>
              <a:ext uri="{FF2B5EF4-FFF2-40B4-BE49-F238E27FC236}">
                <a16:creationId xmlns:a16="http://schemas.microsoft.com/office/drawing/2014/main" id="{855C434A-6890-FBC6-41BD-162CA7FD651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E7D0AB92-9AC4-4E7B-149E-58F9896A55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 y="2381"/>
            <a:ext cx="9229725" cy="4341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53772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2BE84-ADC5-A636-8A31-6E73255200C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EFADAF4-AC94-6B31-C18F-52D47E15A9F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6FCD5F18-FB77-2AF1-CB3F-B3A7308586FB}"/>
              </a:ext>
            </a:extLst>
          </p:cNvPr>
          <p:cNvSpPr>
            <a:spLocks noGrp="1"/>
          </p:cNvSpPr>
          <p:nvPr>
            <p:ph type="sldNum" sz="quarter" idx="12"/>
          </p:nvPr>
        </p:nvSpPr>
        <p:spPr/>
        <p:txBody>
          <a:bodyPr/>
          <a:lstStyle/>
          <a:p>
            <a:fld id="{FBC0FE07-4C00-4042-87A4-C41902D2B3E4}" type="slidenum">
              <a:rPr lang="en-US" smtClean="0"/>
              <a:t>44</a:t>
            </a:fld>
            <a:endParaRPr lang="en-US"/>
          </a:p>
        </p:txBody>
      </p:sp>
      <p:pic>
        <p:nvPicPr>
          <p:cNvPr id="5" name="Picture 2">
            <a:extLst>
              <a:ext uri="{FF2B5EF4-FFF2-40B4-BE49-F238E27FC236}">
                <a16:creationId xmlns:a16="http://schemas.microsoft.com/office/drawing/2014/main" id="{F8A2159C-03D7-16EB-EBA2-EA3F19ADE6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 y="2381"/>
            <a:ext cx="9239250" cy="437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a:extLst>
              <a:ext uri="{FF2B5EF4-FFF2-40B4-BE49-F238E27FC236}">
                <a16:creationId xmlns:a16="http://schemas.microsoft.com/office/drawing/2014/main" id="{A5016273-0BCA-90F4-0531-7C174AFDE0FB}"/>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7" name="Picture 9" descr="Resultado de imagen de twitter">
            <a:extLst>
              <a:ext uri="{FF2B5EF4-FFF2-40B4-BE49-F238E27FC236}">
                <a16:creationId xmlns:a16="http://schemas.microsoft.com/office/drawing/2014/main" id="{85B3A7D8-8BD4-CAC0-6178-31F98189A1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2135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31195"/>
            <a:ext cx="5488409" cy="242218"/>
          </a:xfrm>
        </p:spPr>
        <p:txBody>
          <a:bodyPr/>
          <a:lstStyle/>
          <a:p>
            <a:r>
              <a:rPr lang="en-US" sz="492">
                <a:latin typeface="Arial" charset="0"/>
                <a:ea typeface="+mn-ea"/>
                <a:cs typeface="+mn-cs"/>
              </a:rPr>
              <a:t>Phase 3 MAGNITUDE study: First results of niraparib (NIRA) with abiraterone acetate and prednisone (AAP) as first-line therapy in patients (pts) with metastatic castration-resistant prostate cancer (mCRPC) with and without homologous recombination repair (HRR) gene alterations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2381"/>
            <a:ext cx="9258300"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127AADAB-58A8-8B8E-5052-562C2FE97F87}"/>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4" name="Picture 9" descr="Resultado de imagen de twitter">
            <a:extLst>
              <a:ext uri="{FF2B5EF4-FFF2-40B4-BE49-F238E27FC236}">
                <a16:creationId xmlns:a16="http://schemas.microsoft.com/office/drawing/2014/main" id="{F3944089-0AEB-8EEB-71EA-1F963E2F440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4892734"/>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31195"/>
            <a:ext cx="5488409" cy="242218"/>
          </a:xfrm>
        </p:spPr>
        <p:txBody>
          <a:bodyPr/>
          <a:lstStyle/>
          <a:p>
            <a:r>
              <a:rPr lang="en-US" sz="492">
                <a:latin typeface="Arial" charset="0"/>
                <a:ea typeface="+mn-ea"/>
                <a:cs typeface="+mn-cs"/>
              </a:rPr>
              <a:t>Slide 3</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 y="2381"/>
            <a:ext cx="9239250"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ECFEAA95-A64D-E1BD-4685-B8344CBF1797}"/>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4" name="Picture 9" descr="Resultado de imagen de twitter">
            <a:extLst>
              <a:ext uri="{FF2B5EF4-FFF2-40B4-BE49-F238E27FC236}">
                <a16:creationId xmlns:a16="http://schemas.microsoft.com/office/drawing/2014/main" id="{E61F361C-4F67-8C6B-098E-CC8B595A532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7856835"/>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31195"/>
            <a:ext cx="5488409" cy="242218"/>
          </a:xfrm>
        </p:spPr>
        <p:txBody>
          <a:bodyPr/>
          <a:lstStyle/>
          <a:p>
            <a:r>
              <a:rPr lang="en-US" sz="492">
                <a:latin typeface="Arial" charset="0"/>
                <a:ea typeface="+mn-ea"/>
                <a:cs typeface="+mn-cs"/>
              </a:rPr>
              <a:t>MAGNITUDE HRR BM– : Prespecified Early Futility Analysis &lt;br /&gt;No Benefit of NIRA + AAP in HRR BM– Patients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 y="2381"/>
            <a:ext cx="9229725"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AF8FA6B9-53AB-7C81-06EA-6FA4ECD543FD}"/>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4" name="Picture 9" descr="Resultado de imagen de twitter">
            <a:extLst>
              <a:ext uri="{FF2B5EF4-FFF2-40B4-BE49-F238E27FC236}">
                <a16:creationId xmlns:a16="http://schemas.microsoft.com/office/drawing/2014/main" id="{1538E1DB-6928-CC8A-605C-9AE28B3587C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5834707"/>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31195"/>
            <a:ext cx="5488409" cy="242218"/>
          </a:xfrm>
        </p:spPr>
        <p:txBody>
          <a:bodyPr/>
          <a:lstStyle/>
          <a:p>
            <a:r>
              <a:rPr lang="en-US" sz="492">
                <a:latin typeface="Arial" charset="0"/>
                <a:ea typeface="+mn-ea"/>
                <a:cs typeface="+mn-cs"/>
              </a:rPr>
              <a:t>MAGNITUDE BRCA1/2-mutated: Primary Endpoint&lt;br /&gt;NIRA + AAP Significantly Reduced the Risk of Progression or Death by 47%</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381"/>
            <a:ext cx="9220200"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27C5372C-5884-AEA0-A915-126D5AC4C648}"/>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4" name="Picture 9" descr="Resultado de imagen de twitter">
            <a:extLst>
              <a:ext uri="{FF2B5EF4-FFF2-40B4-BE49-F238E27FC236}">
                <a16:creationId xmlns:a16="http://schemas.microsoft.com/office/drawing/2014/main" id="{D95965A9-5C15-9C39-A02C-F2F50018317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8947296"/>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31195"/>
            <a:ext cx="5488409" cy="242218"/>
          </a:xfrm>
        </p:spPr>
        <p:txBody>
          <a:bodyPr/>
          <a:lstStyle/>
          <a:p>
            <a:r>
              <a:rPr lang="en-US" sz="492">
                <a:latin typeface="Arial" charset="0"/>
                <a:ea typeface="+mn-ea"/>
                <a:cs typeface="+mn-cs"/>
              </a:rPr>
              <a:t>MAGNITUDE All HRR BM+: Primary Endpoint&lt;br /&gt;NIRA + AAP Significantly Reduced the Risk of Progression or Death by 27%</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 y="2381"/>
            <a:ext cx="9248775" cy="437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112F75D1-79EE-51DB-A4D0-AF6F1E00A65F}"/>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4" name="Picture 9" descr="Resultado de imagen de twitter">
            <a:extLst>
              <a:ext uri="{FF2B5EF4-FFF2-40B4-BE49-F238E27FC236}">
                <a16:creationId xmlns:a16="http://schemas.microsoft.com/office/drawing/2014/main" id="{D582113B-73D6-8250-B3E5-28644A2E51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819322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C114EF-FD1D-1FD2-8880-5BD7AE8F1B57}"/>
              </a:ext>
            </a:extLst>
          </p:cNvPr>
          <p:cNvPicPr>
            <a:picLocks noChangeAspect="1"/>
          </p:cNvPicPr>
          <p:nvPr/>
        </p:nvPicPr>
        <p:blipFill>
          <a:blip r:embed="rId2"/>
          <a:stretch>
            <a:fillRect/>
          </a:stretch>
        </p:blipFill>
        <p:spPr>
          <a:xfrm>
            <a:off x="369960" y="191079"/>
            <a:ext cx="8404080" cy="4083545"/>
          </a:xfrm>
          <a:prstGeom prst="rect">
            <a:avLst/>
          </a:prstGeom>
        </p:spPr>
      </p:pic>
    </p:spTree>
    <p:extLst>
      <p:ext uri="{BB962C8B-B14F-4D97-AF65-F5344CB8AC3E}">
        <p14:creationId xmlns:p14="http://schemas.microsoft.com/office/powerpoint/2010/main" val="29997168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31195"/>
            <a:ext cx="5488409" cy="242218"/>
          </a:xfrm>
        </p:spPr>
        <p:txBody>
          <a:bodyPr/>
          <a:lstStyle/>
          <a:p>
            <a:r>
              <a:rPr lang="en-US" sz="492">
                <a:latin typeface="Arial" charset="0"/>
                <a:ea typeface="+mn-ea"/>
                <a:cs typeface="+mn-cs"/>
              </a:rPr>
              <a:t>MAGNITUDE All HRR BM+: Overall Survival &lt;br /&gt;First Interim Analysis With Median Follow-up of 18.6 Months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381"/>
            <a:ext cx="9220200" cy="433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0F9F11CE-955C-907B-13AD-30D772B52107}"/>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4" name="Picture 9" descr="Resultado de imagen de twitter">
            <a:extLst>
              <a:ext uri="{FF2B5EF4-FFF2-40B4-BE49-F238E27FC236}">
                <a16:creationId xmlns:a16="http://schemas.microsoft.com/office/drawing/2014/main" id="{076B3C2D-91DB-1FF0-804C-DD4BD369C61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9494024"/>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31195"/>
            <a:ext cx="5488409" cy="242218"/>
          </a:xfrm>
        </p:spPr>
        <p:txBody>
          <a:bodyPr/>
          <a:lstStyle/>
          <a:p>
            <a:r>
              <a:rPr lang="en-US" sz="492">
                <a:latin typeface="Arial" charset="0"/>
                <a:ea typeface="+mn-ea"/>
                <a:cs typeface="+mn-cs"/>
              </a:rPr>
              <a:t>MAGNITUDE HRR BM+: TEAEs Consistent With the Known Safety Profile for Each Therapy</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 y="2381"/>
            <a:ext cx="9239250" cy="437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EC27E342-3260-793F-AEBE-47F5A61B97CB}"/>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4" name="Picture 9" descr="Resultado de imagen de twitter">
            <a:extLst>
              <a:ext uri="{FF2B5EF4-FFF2-40B4-BE49-F238E27FC236}">
                <a16:creationId xmlns:a16="http://schemas.microsoft.com/office/drawing/2014/main" id="{C9D1D153-A1DD-5409-4897-6D26F29F23D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7647999"/>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31195"/>
            <a:ext cx="5488409" cy="242218"/>
          </a:xfrm>
        </p:spPr>
        <p:txBody>
          <a:bodyPr/>
          <a:lstStyle/>
          <a:p>
            <a:r>
              <a:rPr lang="en-US" sz="492">
                <a:latin typeface="Arial" charset="0"/>
                <a:ea typeface="+mn-ea"/>
                <a:cs typeface="+mn-cs"/>
              </a:rPr>
              <a:t>MAGNITUDE All HRR BM+: HRQoL Was Maintained with the combination of NIRA + AAP</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 y="2381"/>
            <a:ext cx="9210675"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A3F23E97-DD96-8FB3-1BFD-4FBC4FDE8712}"/>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4" name="Picture 9" descr="Resultado de imagen de twitter">
            <a:extLst>
              <a:ext uri="{FF2B5EF4-FFF2-40B4-BE49-F238E27FC236}">
                <a16:creationId xmlns:a16="http://schemas.microsoft.com/office/drawing/2014/main" id="{8F7C6D88-46D9-571D-E540-0AEDCFB52A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8029160"/>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Straight Connector 34">
            <a:extLst>
              <a:ext uri="{FF2B5EF4-FFF2-40B4-BE49-F238E27FC236}">
                <a16:creationId xmlns:a16="http://schemas.microsoft.com/office/drawing/2014/main" id="{3AE04230-65FA-4ACD-8CFC-8E4CA134C86B}"/>
              </a:ext>
            </a:extLst>
          </p:cNvPr>
          <p:cNvCxnSpPr>
            <a:cxnSpLocks/>
          </p:cNvCxnSpPr>
          <p:nvPr/>
        </p:nvCxnSpPr>
        <p:spPr bwMode="gray">
          <a:xfrm>
            <a:off x="5166124" y="1612594"/>
            <a:ext cx="747149" cy="0"/>
          </a:xfrm>
          <a:prstGeom prst="line">
            <a:avLst/>
          </a:prstGeom>
          <a:noFill/>
          <a:ln w="12700" cap="rnd">
            <a:solidFill>
              <a:schemeClr val="bg1">
                <a:lumMod val="75000"/>
              </a:schemeClr>
            </a:solidFill>
            <a:prstDash val="solid"/>
            <a:round/>
            <a:headEnd/>
            <a:tailEnd/>
          </a:ln>
          <a:effectLst/>
        </p:spPr>
      </p:cxnSp>
      <p:cxnSp>
        <p:nvCxnSpPr>
          <p:cNvPr id="36" name="Straight Connector 35">
            <a:extLst>
              <a:ext uri="{FF2B5EF4-FFF2-40B4-BE49-F238E27FC236}">
                <a16:creationId xmlns:a16="http://schemas.microsoft.com/office/drawing/2014/main" id="{0B609233-A531-432D-8C2D-E31E6CE0754D}"/>
              </a:ext>
            </a:extLst>
          </p:cNvPr>
          <p:cNvCxnSpPr>
            <a:cxnSpLocks/>
          </p:cNvCxnSpPr>
          <p:nvPr/>
        </p:nvCxnSpPr>
        <p:spPr bwMode="gray">
          <a:xfrm>
            <a:off x="5266136" y="1841225"/>
            <a:ext cx="747149" cy="0"/>
          </a:xfrm>
          <a:prstGeom prst="line">
            <a:avLst/>
          </a:prstGeom>
          <a:noFill/>
          <a:ln w="12700" cap="rnd">
            <a:solidFill>
              <a:schemeClr val="bg1">
                <a:lumMod val="75000"/>
              </a:schemeClr>
            </a:solidFill>
            <a:prstDash val="solid"/>
            <a:round/>
            <a:headEnd/>
            <a:tailEnd/>
          </a:ln>
          <a:effectLst/>
        </p:spPr>
      </p:cxnSp>
      <p:cxnSp>
        <p:nvCxnSpPr>
          <p:cNvPr id="37" name="Straight Connector 36">
            <a:extLst>
              <a:ext uri="{FF2B5EF4-FFF2-40B4-BE49-F238E27FC236}">
                <a16:creationId xmlns:a16="http://schemas.microsoft.com/office/drawing/2014/main" id="{535FDFE9-5FEA-4472-B092-3FA3F9F3C2E3}"/>
              </a:ext>
            </a:extLst>
          </p:cNvPr>
          <p:cNvCxnSpPr>
            <a:cxnSpLocks/>
          </p:cNvCxnSpPr>
          <p:nvPr/>
        </p:nvCxnSpPr>
        <p:spPr bwMode="gray">
          <a:xfrm>
            <a:off x="5266136" y="2080300"/>
            <a:ext cx="747149" cy="0"/>
          </a:xfrm>
          <a:prstGeom prst="line">
            <a:avLst/>
          </a:prstGeom>
          <a:noFill/>
          <a:ln w="12700" cap="rnd">
            <a:solidFill>
              <a:schemeClr val="bg1">
                <a:lumMod val="75000"/>
              </a:schemeClr>
            </a:solidFill>
            <a:prstDash val="solid"/>
            <a:round/>
            <a:headEnd/>
            <a:tailEnd/>
          </a:ln>
          <a:effectLst/>
        </p:spPr>
      </p:cxnSp>
      <p:cxnSp>
        <p:nvCxnSpPr>
          <p:cNvPr id="38" name="Straight Connector 37">
            <a:extLst>
              <a:ext uri="{FF2B5EF4-FFF2-40B4-BE49-F238E27FC236}">
                <a16:creationId xmlns:a16="http://schemas.microsoft.com/office/drawing/2014/main" id="{533654AD-EA99-46D2-8121-20A694B33439}"/>
              </a:ext>
            </a:extLst>
          </p:cNvPr>
          <p:cNvCxnSpPr>
            <a:cxnSpLocks/>
          </p:cNvCxnSpPr>
          <p:nvPr/>
        </p:nvCxnSpPr>
        <p:spPr bwMode="gray">
          <a:xfrm>
            <a:off x="5316142" y="2317192"/>
            <a:ext cx="747149" cy="0"/>
          </a:xfrm>
          <a:prstGeom prst="line">
            <a:avLst/>
          </a:prstGeom>
          <a:noFill/>
          <a:ln w="12700" cap="rnd">
            <a:solidFill>
              <a:schemeClr val="bg1">
                <a:lumMod val="75000"/>
              </a:schemeClr>
            </a:solidFill>
            <a:prstDash val="solid"/>
            <a:round/>
            <a:headEnd/>
            <a:tailEnd/>
          </a:ln>
          <a:effectLst/>
        </p:spPr>
      </p:cxnSp>
      <p:cxnSp>
        <p:nvCxnSpPr>
          <p:cNvPr id="39" name="Straight Connector 38">
            <a:extLst>
              <a:ext uri="{FF2B5EF4-FFF2-40B4-BE49-F238E27FC236}">
                <a16:creationId xmlns:a16="http://schemas.microsoft.com/office/drawing/2014/main" id="{FB1BA6A8-E1A3-4900-B66A-86ACAB675B27}"/>
              </a:ext>
            </a:extLst>
          </p:cNvPr>
          <p:cNvCxnSpPr>
            <a:cxnSpLocks/>
          </p:cNvCxnSpPr>
          <p:nvPr/>
        </p:nvCxnSpPr>
        <p:spPr bwMode="gray">
          <a:xfrm>
            <a:off x="5639710" y="2552057"/>
            <a:ext cx="747149" cy="0"/>
          </a:xfrm>
          <a:prstGeom prst="line">
            <a:avLst/>
          </a:prstGeom>
          <a:noFill/>
          <a:ln w="12700" cap="rnd">
            <a:solidFill>
              <a:schemeClr val="bg1">
                <a:lumMod val="75000"/>
              </a:schemeClr>
            </a:solidFill>
            <a:prstDash val="solid"/>
            <a:round/>
            <a:headEnd/>
            <a:tailEnd/>
          </a:ln>
          <a:effectLst/>
        </p:spPr>
      </p:cxnSp>
      <p:cxnSp>
        <p:nvCxnSpPr>
          <p:cNvPr id="10" name="Straight Connector 9">
            <a:extLst>
              <a:ext uri="{FF2B5EF4-FFF2-40B4-BE49-F238E27FC236}">
                <a16:creationId xmlns:a16="http://schemas.microsoft.com/office/drawing/2014/main" id="{1203E8EF-4CC8-4AE8-BEF4-D580E297E2D6}"/>
              </a:ext>
            </a:extLst>
          </p:cNvPr>
          <p:cNvCxnSpPr>
            <a:cxnSpLocks/>
          </p:cNvCxnSpPr>
          <p:nvPr/>
        </p:nvCxnSpPr>
        <p:spPr bwMode="gray">
          <a:xfrm>
            <a:off x="3215880" y="1612594"/>
            <a:ext cx="747149" cy="0"/>
          </a:xfrm>
          <a:prstGeom prst="line">
            <a:avLst/>
          </a:prstGeom>
          <a:noFill/>
          <a:ln w="12700" cap="rnd">
            <a:solidFill>
              <a:schemeClr val="bg1">
                <a:lumMod val="75000"/>
              </a:schemeClr>
            </a:solidFill>
            <a:prstDash val="solid"/>
            <a:round/>
            <a:headEnd/>
            <a:tailEnd/>
          </a:ln>
          <a:effectLst/>
        </p:spPr>
      </p:cxnSp>
      <p:cxnSp>
        <p:nvCxnSpPr>
          <p:cNvPr id="31" name="Straight Connector 30">
            <a:extLst>
              <a:ext uri="{FF2B5EF4-FFF2-40B4-BE49-F238E27FC236}">
                <a16:creationId xmlns:a16="http://schemas.microsoft.com/office/drawing/2014/main" id="{D1F8B3B7-918F-4250-B33A-FB98A27008FE}"/>
              </a:ext>
            </a:extLst>
          </p:cNvPr>
          <p:cNvCxnSpPr>
            <a:cxnSpLocks/>
          </p:cNvCxnSpPr>
          <p:nvPr/>
        </p:nvCxnSpPr>
        <p:spPr bwMode="gray">
          <a:xfrm>
            <a:off x="3070904" y="1834399"/>
            <a:ext cx="747149" cy="0"/>
          </a:xfrm>
          <a:prstGeom prst="line">
            <a:avLst/>
          </a:prstGeom>
          <a:noFill/>
          <a:ln w="12700" cap="rnd">
            <a:solidFill>
              <a:schemeClr val="bg1">
                <a:lumMod val="75000"/>
              </a:schemeClr>
            </a:solidFill>
            <a:prstDash val="solid"/>
            <a:round/>
            <a:headEnd/>
            <a:tailEnd/>
          </a:ln>
          <a:effectLst/>
        </p:spPr>
      </p:cxnSp>
      <p:cxnSp>
        <p:nvCxnSpPr>
          <p:cNvPr id="32" name="Straight Connector 31">
            <a:extLst>
              <a:ext uri="{FF2B5EF4-FFF2-40B4-BE49-F238E27FC236}">
                <a16:creationId xmlns:a16="http://schemas.microsoft.com/office/drawing/2014/main" id="{F6C1546B-B0E2-4F4F-AA57-9E8076E7D0B5}"/>
              </a:ext>
            </a:extLst>
          </p:cNvPr>
          <p:cNvCxnSpPr>
            <a:cxnSpLocks/>
          </p:cNvCxnSpPr>
          <p:nvPr/>
        </p:nvCxnSpPr>
        <p:spPr bwMode="gray">
          <a:xfrm>
            <a:off x="3070904" y="2080300"/>
            <a:ext cx="747149" cy="0"/>
          </a:xfrm>
          <a:prstGeom prst="line">
            <a:avLst/>
          </a:prstGeom>
          <a:noFill/>
          <a:ln w="12700" cap="rnd">
            <a:solidFill>
              <a:schemeClr val="bg1">
                <a:lumMod val="75000"/>
              </a:schemeClr>
            </a:solidFill>
            <a:prstDash val="solid"/>
            <a:round/>
            <a:headEnd/>
            <a:tailEnd/>
          </a:ln>
          <a:effectLst/>
        </p:spPr>
      </p:cxnSp>
      <p:cxnSp>
        <p:nvCxnSpPr>
          <p:cNvPr id="33" name="Straight Connector 32">
            <a:extLst>
              <a:ext uri="{FF2B5EF4-FFF2-40B4-BE49-F238E27FC236}">
                <a16:creationId xmlns:a16="http://schemas.microsoft.com/office/drawing/2014/main" id="{54C7E609-A7CD-4FBE-B17F-EC1C63C74707}"/>
              </a:ext>
            </a:extLst>
          </p:cNvPr>
          <p:cNvCxnSpPr>
            <a:cxnSpLocks/>
          </p:cNvCxnSpPr>
          <p:nvPr/>
        </p:nvCxnSpPr>
        <p:spPr bwMode="gray">
          <a:xfrm>
            <a:off x="3030141" y="2317192"/>
            <a:ext cx="747149" cy="0"/>
          </a:xfrm>
          <a:prstGeom prst="line">
            <a:avLst/>
          </a:prstGeom>
          <a:noFill/>
          <a:ln w="12700" cap="rnd">
            <a:solidFill>
              <a:schemeClr val="bg1">
                <a:lumMod val="75000"/>
              </a:schemeClr>
            </a:solidFill>
            <a:prstDash val="solid"/>
            <a:round/>
            <a:headEnd/>
            <a:tailEnd/>
          </a:ln>
          <a:effectLst/>
        </p:spPr>
      </p:cxnSp>
      <p:cxnSp>
        <p:nvCxnSpPr>
          <p:cNvPr id="34" name="Straight Connector 33">
            <a:extLst>
              <a:ext uri="{FF2B5EF4-FFF2-40B4-BE49-F238E27FC236}">
                <a16:creationId xmlns:a16="http://schemas.microsoft.com/office/drawing/2014/main" id="{2A7639EE-AFBD-4EEA-843B-81E885B93867}"/>
              </a:ext>
            </a:extLst>
          </p:cNvPr>
          <p:cNvCxnSpPr>
            <a:cxnSpLocks/>
          </p:cNvCxnSpPr>
          <p:nvPr/>
        </p:nvCxnSpPr>
        <p:spPr bwMode="gray">
          <a:xfrm>
            <a:off x="2740192" y="2554082"/>
            <a:ext cx="747149" cy="0"/>
          </a:xfrm>
          <a:prstGeom prst="line">
            <a:avLst/>
          </a:prstGeom>
          <a:noFill/>
          <a:ln w="12700" cap="rnd">
            <a:solidFill>
              <a:schemeClr val="bg1">
                <a:lumMod val="75000"/>
              </a:schemeClr>
            </a:solidFill>
            <a:prstDash val="solid"/>
            <a:round/>
            <a:headEnd/>
            <a:tailEnd/>
          </a:ln>
          <a:effectLst/>
        </p:spPr>
      </p:cxnSp>
      <p:sp>
        <p:nvSpPr>
          <p:cNvPr id="4" name="Title 3">
            <a:extLst>
              <a:ext uri="{FF2B5EF4-FFF2-40B4-BE49-F238E27FC236}">
                <a16:creationId xmlns:a16="http://schemas.microsoft.com/office/drawing/2014/main" id="{A1685FC5-EE0D-4555-B27B-A7FF797513D8}"/>
              </a:ext>
            </a:extLst>
          </p:cNvPr>
          <p:cNvSpPr>
            <a:spLocks noGrp="1"/>
          </p:cNvSpPr>
          <p:nvPr>
            <p:ph type="title"/>
          </p:nvPr>
        </p:nvSpPr>
        <p:spPr>
          <a:xfrm>
            <a:off x="-129746" y="10896"/>
            <a:ext cx="9144000" cy="655319"/>
          </a:xfrm>
        </p:spPr>
        <p:txBody>
          <a:bodyPr>
            <a:normAutofit fontScale="90000"/>
          </a:bodyPr>
          <a:lstStyle/>
          <a:p>
            <a:r>
              <a:rPr lang="en-US">
                <a:solidFill>
                  <a:schemeClr val="tx1"/>
                </a:solidFill>
              </a:rPr>
              <a:t>PROpel and MAGNITUDE Revealed </a:t>
            </a:r>
            <a:br>
              <a:rPr lang="en-US">
                <a:solidFill>
                  <a:schemeClr val="tx1"/>
                </a:solidFill>
              </a:rPr>
            </a:br>
            <a:r>
              <a:rPr lang="en-US">
                <a:solidFill>
                  <a:schemeClr val="tx1"/>
                </a:solidFill>
              </a:rPr>
              <a:t>Conflicting Results</a:t>
            </a:r>
          </a:p>
        </p:txBody>
      </p:sp>
      <p:sp>
        <p:nvSpPr>
          <p:cNvPr id="5" name="TextBox 4">
            <a:extLst>
              <a:ext uri="{FF2B5EF4-FFF2-40B4-BE49-F238E27FC236}">
                <a16:creationId xmlns:a16="http://schemas.microsoft.com/office/drawing/2014/main" id="{A3F558FC-D984-4F9E-A684-CD605B905028}"/>
              </a:ext>
            </a:extLst>
          </p:cNvPr>
          <p:cNvSpPr txBox="1"/>
          <p:nvPr/>
        </p:nvSpPr>
        <p:spPr bwMode="gray">
          <a:xfrm>
            <a:off x="4642260" y="823446"/>
            <a:ext cx="3916862" cy="224999"/>
          </a:xfrm>
          <a:prstGeom prst="rect">
            <a:avLst/>
          </a:prstGeom>
          <a:solidFill>
            <a:schemeClr val="accent2">
              <a:lumMod val="40000"/>
              <a:lumOff val="60000"/>
            </a:schemeClr>
          </a:solidFill>
        </p:spPr>
        <p:txBody>
          <a:bodyPr wrap="none" lIns="34290" tIns="34290" rIns="34290" bIns="34290" rtlCol="0">
            <a:noAutofit/>
          </a:bodyPr>
          <a:lstStyle/>
          <a:p>
            <a:pPr algn="ctr" defTabSz="685800">
              <a:lnSpc>
                <a:spcPct val="90000"/>
              </a:lnSpc>
              <a:spcBef>
                <a:spcPts val="750"/>
              </a:spcBef>
              <a:defRPr/>
            </a:pPr>
            <a:r>
              <a:rPr lang="de-DE" sz="1200" b="1">
                <a:solidFill>
                  <a:prstClr val="black"/>
                </a:solidFill>
                <a:latin typeface="DIN 2014"/>
              </a:rPr>
              <a:t>MAGNITUDE (2)</a:t>
            </a:r>
            <a:endParaRPr lang="en-US" sz="1200" b="1">
              <a:solidFill>
                <a:prstClr val="black"/>
              </a:solidFill>
              <a:latin typeface="DIN 2014"/>
            </a:endParaRPr>
          </a:p>
        </p:txBody>
      </p:sp>
      <p:sp>
        <p:nvSpPr>
          <p:cNvPr id="7" name="TextBox 6">
            <a:extLst>
              <a:ext uri="{FF2B5EF4-FFF2-40B4-BE49-F238E27FC236}">
                <a16:creationId xmlns:a16="http://schemas.microsoft.com/office/drawing/2014/main" id="{6838FD37-3470-4827-B489-7EDDC72CBA5A}"/>
              </a:ext>
            </a:extLst>
          </p:cNvPr>
          <p:cNvSpPr txBox="1"/>
          <p:nvPr/>
        </p:nvSpPr>
        <p:spPr bwMode="gray">
          <a:xfrm>
            <a:off x="4642260" y="1076439"/>
            <a:ext cx="3916862" cy="384800"/>
          </a:xfrm>
          <a:prstGeom prst="rect">
            <a:avLst/>
          </a:prstGeom>
          <a:solidFill>
            <a:schemeClr val="bg1">
              <a:lumMod val="95000"/>
            </a:schemeClr>
          </a:solidFill>
        </p:spPr>
        <p:txBody>
          <a:bodyPr wrap="none" lIns="34290" tIns="34290" rIns="34290" bIns="34290" rtlCol="0">
            <a:noAutofit/>
          </a:bodyPr>
          <a:lstStyle/>
          <a:p>
            <a:pPr algn="ctr" defTabSz="685800">
              <a:lnSpc>
                <a:spcPct val="90000"/>
              </a:lnSpc>
              <a:spcBef>
                <a:spcPts val="750"/>
              </a:spcBef>
              <a:defRPr/>
            </a:pPr>
            <a:r>
              <a:rPr lang="de-DE" sz="1200">
                <a:solidFill>
                  <a:srgbClr val="000000"/>
                </a:solidFill>
                <a:latin typeface="DIN 2014"/>
              </a:rPr>
              <a:t>niraparib + abiraterone</a:t>
            </a:r>
          </a:p>
          <a:p>
            <a:pPr algn="ctr" defTabSz="685800">
              <a:lnSpc>
                <a:spcPct val="90000"/>
              </a:lnSpc>
              <a:defRPr/>
            </a:pPr>
            <a:r>
              <a:rPr lang="de-DE" sz="1200">
                <a:solidFill>
                  <a:srgbClr val="000000"/>
                </a:solidFill>
                <a:latin typeface="DIN 2014"/>
              </a:rPr>
              <a:t>2 seperate cohorts: HRR-pos. and HRR-neg.</a:t>
            </a:r>
            <a:endParaRPr lang="en-US" sz="1200" err="1">
              <a:solidFill>
                <a:srgbClr val="000000"/>
              </a:solidFill>
              <a:latin typeface="DIN 2014"/>
            </a:endParaRPr>
          </a:p>
        </p:txBody>
      </p:sp>
      <p:sp>
        <p:nvSpPr>
          <p:cNvPr id="12" name="TextBox 11">
            <a:extLst>
              <a:ext uri="{FF2B5EF4-FFF2-40B4-BE49-F238E27FC236}">
                <a16:creationId xmlns:a16="http://schemas.microsoft.com/office/drawing/2014/main" id="{78FB8CBF-9750-4E43-8FBF-CF69B36D2625}"/>
              </a:ext>
            </a:extLst>
          </p:cNvPr>
          <p:cNvSpPr txBox="1"/>
          <p:nvPr/>
        </p:nvSpPr>
        <p:spPr bwMode="gray">
          <a:xfrm>
            <a:off x="5775973" y="1734960"/>
            <a:ext cx="2777400" cy="187460"/>
          </a:xfrm>
          <a:prstGeom prst="rect">
            <a:avLst/>
          </a:prstGeom>
          <a:solidFill>
            <a:schemeClr val="bg1">
              <a:lumMod val="95000"/>
            </a:schemeClr>
          </a:solidFill>
        </p:spPr>
        <p:txBody>
          <a:bodyPr wrap="none" lIns="137160" tIns="34290" rIns="34290" bIns="34290" rtlCol="0" anchor="ctr">
            <a:noAutofit/>
          </a:bodyPr>
          <a:lstStyle/>
          <a:p>
            <a:pPr algn="ctr" defTabSz="685800">
              <a:lnSpc>
                <a:spcPct val="90000"/>
              </a:lnSpc>
              <a:spcBef>
                <a:spcPts val="750"/>
              </a:spcBef>
              <a:defRPr/>
            </a:pPr>
            <a:r>
              <a:rPr lang="de-DE" sz="1050">
                <a:solidFill>
                  <a:srgbClr val="000000"/>
                </a:solidFill>
                <a:latin typeface="DIN 2014"/>
              </a:rPr>
              <a:t>HR: Not assessed, given early termination</a:t>
            </a:r>
            <a:endParaRPr lang="de-DE" sz="1050" b="1">
              <a:solidFill>
                <a:srgbClr val="FF0000"/>
              </a:solidFill>
              <a:latin typeface="DIN 2014"/>
            </a:endParaRPr>
          </a:p>
        </p:txBody>
      </p:sp>
      <p:sp>
        <p:nvSpPr>
          <p:cNvPr id="14" name="TextBox 13">
            <a:extLst>
              <a:ext uri="{FF2B5EF4-FFF2-40B4-BE49-F238E27FC236}">
                <a16:creationId xmlns:a16="http://schemas.microsoft.com/office/drawing/2014/main" id="{D6E3E351-FC06-4FAB-B325-CBF18453E6B7}"/>
              </a:ext>
            </a:extLst>
          </p:cNvPr>
          <p:cNvSpPr txBox="1"/>
          <p:nvPr/>
        </p:nvSpPr>
        <p:spPr bwMode="gray">
          <a:xfrm>
            <a:off x="5780485" y="1969826"/>
            <a:ext cx="2777400" cy="202263"/>
          </a:xfrm>
          <a:prstGeom prst="rect">
            <a:avLst/>
          </a:prstGeom>
          <a:solidFill>
            <a:schemeClr val="bg1">
              <a:lumMod val="95000"/>
            </a:schemeClr>
          </a:solidFill>
        </p:spPr>
        <p:txBody>
          <a:bodyPr wrap="none" lIns="137160" tIns="34290" rIns="34290" bIns="34290" rtlCol="0" anchor="ctr">
            <a:noAutofit/>
          </a:bodyPr>
          <a:lstStyle/>
          <a:p>
            <a:pPr algn="ctr" defTabSz="685800">
              <a:lnSpc>
                <a:spcPct val="90000"/>
              </a:lnSpc>
              <a:spcBef>
                <a:spcPts val="750"/>
              </a:spcBef>
              <a:defRPr/>
            </a:pPr>
            <a:r>
              <a:rPr lang="de-DE" sz="1050">
                <a:solidFill>
                  <a:srgbClr val="000000"/>
                </a:solidFill>
                <a:latin typeface="DIN 2014"/>
              </a:rPr>
              <a:t>HR </a:t>
            </a:r>
            <a:r>
              <a:rPr lang="de-DE" sz="1050" b="1">
                <a:solidFill>
                  <a:srgbClr val="67BB6E">
                    <a:lumMod val="75000"/>
                  </a:srgbClr>
                </a:solidFill>
                <a:latin typeface="DIN 2014"/>
              </a:rPr>
              <a:t>0.73</a:t>
            </a:r>
          </a:p>
        </p:txBody>
      </p:sp>
      <p:sp>
        <p:nvSpPr>
          <p:cNvPr id="16" name="TextBox 15">
            <a:extLst>
              <a:ext uri="{FF2B5EF4-FFF2-40B4-BE49-F238E27FC236}">
                <a16:creationId xmlns:a16="http://schemas.microsoft.com/office/drawing/2014/main" id="{5FF8B829-31B1-4852-8DD4-C289735E3681}"/>
              </a:ext>
            </a:extLst>
          </p:cNvPr>
          <p:cNvSpPr txBox="1"/>
          <p:nvPr/>
        </p:nvSpPr>
        <p:spPr bwMode="gray">
          <a:xfrm>
            <a:off x="5780485" y="2217164"/>
            <a:ext cx="2777400" cy="187457"/>
          </a:xfrm>
          <a:prstGeom prst="rect">
            <a:avLst/>
          </a:prstGeom>
          <a:solidFill>
            <a:schemeClr val="bg1">
              <a:lumMod val="95000"/>
            </a:schemeClr>
          </a:solidFill>
        </p:spPr>
        <p:txBody>
          <a:bodyPr wrap="none" lIns="137160" tIns="34290" rIns="34290" bIns="34290" rtlCol="0" anchor="ctr">
            <a:noAutofit/>
          </a:bodyPr>
          <a:lstStyle/>
          <a:p>
            <a:pPr algn="ctr" defTabSz="685800">
              <a:lnSpc>
                <a:spcPct val="90000"/>
              </a:lnSpc>
              <a:spcBef>
                <a:spcPts val="750"/>
              </a:spcBef>
              <a:defRPr/>
            </a:pPr>
            <a:r>
              <a:rPr lang="de-DE" sz="1050">
                <a:solidFill>
                  <a:srgbClr val="000000"/>
                </a:solidFill>
                <a:latin typeface="DIN 2014"/>
              </a:rPr>
              <a:t>HR </a:t>
            </a:r>
            <a:r>
              <a:rPr lang="de-DE" sz="1050" b="1">
                <a:solidFill>
                  <a:srgbClr val="67BB6E">
                    <a:lumMod val="75000"/>
                  </a:srgbClr>
                </a:solidFill>
                <a:latin typeface="DIN 2014"/>
              </a:rPr>
              <a:t>0.53</a:t>
            </a:r>
          </a:p>
        </p:txBody>
      </p:sp>
      <p:sp>
        <p:nvSpPr>
          <p:cNvPr id="17" name="TextBox 16">
            <a:extLst>
              <a:ext uri="{FF2B5EF4-FFF2-40B4-BE49-F238E27FC236}">
                <a16:creationId xmlns:a16="http://schemas.microsoft.com/office/drawing/2014/main" id="{C994A08A-14DA-495A-B448-6FB507264AD1}"/>
              </a:ext>
            </a:extLst>
          </p:cNvPr>
          <p:cNvSpPr txBox="1"/>
          <p:nvPr/>
        </p:nvSpPr>
        <p:spPr bwMode="gray">
          <a:xfrm>
            <a:off x="5780484" y="2445796"/>
            <a:ext cx="2777400" cy="202262"/>
          </a:xfrm>
          <a:prstGeom prst="rect">
            <a:avLst/>
          </a:prstGeom>
          <a:solidFill>
            <a:schemeClr val="bg1">
              <a:lumMod val="95000"/>
            </a:schemeClr>
          </a:solidFill>
        </p:spPr>
        <p:txBody>
          <a:bodyPr wrap="none" lIns="137160" tIns="34290" rIns="34290" bIns="34290" rtlCol="0" anchor="ctr">
            <a:noAutofit/>
          </a:bodyPr>
          <a:lstStyle/>
          <a:p>
            <a:pPr algn="ctr" defTabSz="685800">
              <a:lnSpc>
                <a:spcPct val="90000"/>
              </a:lnSpc>
              <a:spcBef>
                <a:spcPts val="750"/>
              </a:spcBef>
              <a:defRPr/>
            </a:pPr>
            <a:r>
              <a:rPr lang="de-DE" sz="1050">
                <a:solidFill>
                  <a:srgbClr val="000000"/>
                </a:solidFill>
                <a:latin typeface="DIN 2014"/>
              </a:rPr>
              <a:t>HR </a:t>
            </a:r>
            <a:r>
              <a:rPr lang="de-DE" sz="1050" b="1">
                <a:solidFill>
                  <a:srgbClr val="FF0000"/>
                </a:solidFill>
                <a:latin typeface="DIN 2014"/>
              </a:rPr>
              <a:t>0.99</a:t>
            </a:r>
          </a:p>
        </p:txBody>
      </p:sp>
      <p:sp>
        <p:nvSpPr>
          <p:cNvPr id="18" name="TextBox 17">
            <a:extLst>
              <a:ext uri="{FF2B5EF4-FFF2-40B4-BE49-F238E27FC236}">
                <a16:creationId xmlns:a16="http://schemas.microsoft.com/office/drawing/2014/main" id="{7D9BF3E5-04A9-433D-AD6E-BD9C6886B000}"/>
              </a:ext>
            </a:extLst>
          </p:cNvPr>
          <p:cNvSpPr txBox="1"/>
          <p:nvPr/>
        </p:nvSpPr>
        <p:spPr bwMode="gray">
          <a:xfrm>
            <a:off x="5780484" y="1506717"/>
            <a:ext cx="2777400" cy="190693"/>
          </a:xfrm>
          <a:prstGeom prst="rect">
            <a:avLst/>
          </a:prstGeom>
          <a:solidFill>
            <a:schemeClr val="bg1">
              <a:lumMod val="95000"/>
            </a:schemeClr>
          </a:solidFill>
        </p:spPr>
        <p:txBody>
          <a:bodyPr wrap="none" lIns="137160" tIns="34290" rIns="34290" bIns="34290" rtlCol="0" anchor="ctr">
            <a:noAutofit/>
          </a:bodyPr>
          <a:lstStyle/>
          <a:p>
            <a:pPr algn="ctr" defTabSz="685800">
              <a:lnSpc>
                <a:spcPct val="90000"/>
              </a:lnSpc>
              <a:spcBef>
                <a:spcPts val="750"/>
              </a:spcBef>
              <a:defRPr/>
            </a:pPr>
            <a:r>
              <a:rPr lang="de-DE" sz="1050">
                <a:solidFill>
                  <a:srgbClr val="000000"/>
                </a:solidFill>
                <a:latin typeface="DIN 2014"/>
              </a:rPr>
              <a:t>N/A</a:t>
            </a:r>
          </a:p>
        </p:txBody>
      </p:sp>
      <p:sp>
        <p:nvSpPr>
          <p:cNvPr id="2" name="TextBox 1">
            <a:extLst>
              <a:ext uri="{FF2B5EF4-FFF2-40B4-BE49-F238E27FC236}">
                <a16:creationId xmlns:a16="http://schemas.microsoft.com/office/drawing/2014/main" id="{CE72D01C-32DE-4EC5-B009-64B15197342E}"/>
              </a:ext>
            </a:extLst>
          </p:cNvPr>
          <p:cNvSpPr txBox="1"/>
          <p:nvPr/>
        </p:nvSpPr>
        <p:spPr bwMode="gray">
          <a:xfrm>
            <a:off x="586118" y="823446"/>
            <a:ext cx="3916862" cy="224999"/>
          </a:xfrm>
          <a:prstGeom prst="rect">
            <a:avLst/>
          </a:prstGeom>
          <a:solidFill>
            <a:schemeClr val="accent5">
              <a:lumMod val="40000"/>
              <a:lumOff val="60000"/>
            </a:schemeClr>
          </a:solidFill>
        </p:spPr>
        <p:txBody>
          <a:bodyPr wrap="none" lIns="34290" tIns="34290" rIns="34290" bIns="34290" rtlCol="0">
            <a:noAutofit/>
          </a:bodyPr>
          <a:lstStyle/>
          <a:p>
            <a:pPr algn="ctr" defTabSz="685800">
              <a:lnSpc>
                <a:spcPct val="90000"/>
              </a:lnSpc>
              <a:spcBef>
                <a:spcPts val="750"/>
              </a:spcBef>
              <a:defRPr/>
            </a:pPr>
            <a:r>
              <a:rPr lang="de-DE" sz="1200" b="1">
                <a:solidFill>
                  <a:prstClr val="black"/>
                </a:solidFill>
                <a:latin typeface="DIN 2014"/>
              </a:rPr>
              <a:t>PROpel (1)</a:t>
            </a:r>
            <a:endParaRPr lang="en-US" sz="1200" b="1">
              <a:solidFill>
                <a:prstClr val="black"/>
              </a:solidFill>
              <a:latin typeface="DIN 2014"/>
            </a:endParaRPr>
          </a:p>
        </p:txBody>
      </p:sp>
      <p:sp>
        <p:nvSpPr>
          <p:cNvPr id="6" name="TextBox 5">
            <a:extLst>
              <a:ext uri="{FF2B5EF4-FFF2-40B4-BE49-F238E27FC236}">
                <a16:creationId xmlns:a16="http://schemas.microsoft.com/office/drawing/2014/main" id="{614318E5-41A2-43F7-8734-EBC4ED241D6B}"/>
              </a:ext>
            </a:extLst>
          </p:cNvPr>
          <p:cNvSpPr txBox="1"/>
          <p:nvPr/>
        </p:nvSpPr>
        <p:spPr bwMode="gray">
          <a:xfrm>
            <a:off x="586118" y="1081992"/>
            <a:ext cx="3916862" cy="384800"/>
          </a:xfrm>
          <a:prstGeom prst="rect">
            <a:avLst/>
          </a:prstGeom>
          <a:solidFill>
            <a:schemeClr val="bg1">
              <a:lumMod val="95000"/>
            </a:schemeClr>
          </a:solidFill>
        </p:spPr>
        <p:txBody>
          <a:bodyPr wrap="none" lIns="34290" tIns="34290" rIns="34290" bIns="34290" rtlCol="0">
            <a:noAutofit/>
          </a:bodyPr>
          <a:lstStyle/>
          <a:p>
            <a:pPr algn="ctr" defTabSz="685800">
              <a:lnSpc>
                <a:spcPct val="90000"/>
              </a:lnSpc>
              <a:spcBef>
                <a:spcPts val="750"/>
              </a:spcBef>
              <a:defRPr/>
            </a:pPr>
            <a:r>
              <a:rPr lang="de-DE" sz="1200">
                <a:solidFill>
                  <a:srgbClr val="000000"/>
                </a:solidFill>
                <a:latin typeface="DIN 2014"/>
              </a:rPr>
              <a:t>olaparib + abiraterone</a:t>
            </a:r>
          </a:p>
          <a:p>
            <a:pPr algn="ctr" defTabSz="685800">
              <a:lnSpc>
                <a:spcPct val="90000"/>
              </a:lnSpc>
              <a:defRPr/>
            </a:pPr>
            <a:r>
              <a:rPr lang="de-DE" sz="1200">
                <a:solidFill>
                  <a:srgbClr val="000000"/>
                </a:solidFill>
                <a:latin typeface="DIN 2014"/>
              </a:rPr>
              <a:t>All-comers study </a:t>
            </a:r>
            <a:endParaRPr lang="en-US" sz="1200">
              <a:solidFill>
                <a:srgbClr val="000000"/>
              </a:solidFill>
              <a:latin typeface="DIN 2014"/>
            </a:endParaRPr>
          </a:p>
        </p:txBody>
      </p:sp>
      <p:sp>
        <p:nvSpPr>
          <p:cNvPr id="8" name="TextBox 7">
            <a:extLst>
              <a:ext uri="{FF2B5EF4-FFF2-40B4-BE49-F238E27FC236}">
                <a16:creationId xmlns:a16="http://schemas.microsoft.com/office/drawing/2014/main" id="{04DF7636-3675-4690-8184-BB93B3065873}"/>
              </a:ext>
            </a:extLst>
          </p:cNvPr>
          <p:cNvSpPr txBox="1"/>
          <p:nvPr/>
        </p:nvSpPr>
        <p:spPr bwMode="gray">
          <a:xfrm>
            <a:off x="586118" y="1506330"/>
            <a:ext cx="2777399" cy="191079"/>
          </a:xfrm>
          <a:prstGeom prst="rect">
            <a:avLst/>
          </a:prstGeom>
          <a:solidFill>
            <a:schemeClr val="bg1">
              <a:lumMod val="95000"/>
            </a:schemeClr>
          </a:solidFill>
        </p:spPr>
        <p:txBody>
          <a:bodyPr wrap="none" lIns="137160" tIns="34290" rIns="34290" bIns="34290" rtlCol="0" anchor="ctr">
            <a:noAutofit/>
          </a:bodyPr>
          <a:lstStyle/>
          <a:p>
            <a:pPr algn="ctr" defTabSz="685800">
              <a:lnSpc>
                <a:spcPct val="90000"/>
              </a:lnSpc>
              <a:spcBef>
                <a:spcPts val="750"/>
              </a:spcBef>
              <a:defRPr/>
            </a:pPr>
            <a:r>
              <a:rPr lang="de-DE" sz="1050">
                <a:solidFill>
                  <a:srgbClr val="000000"/>
                </a:solidFill>
                <a:latin typeface="DIN 2014"/>
              </a:rPr>
              <a:t>HR </a:t>
            </a:r>
            <a:r>
              <a:rPr lang="de-DE" sz="1050" b="1">
                <a:solidFill>
                  <a:srgbClr val="67BB6E">
                    <a:lumMod val="75000"/>
                  </a:srgbClr>
                </a:solidFill>
                <a:latin typeface="DIN 2014"/>
              </a:rPr>
              <a:t>0.66</a:t>
            </a:r>
          </a:p>
        </p:txBody>
      </p:sp>
      <p:sp>
        <p:nvSpPr>
          <p:cNvPr id="11" name="TextBox 10">
            <a:extLst>
              <a:ext uri="{FF2B5EF4-FFF2-40B4-BE49-F238E27FC236}">
                <a16:creationId xmlns:a16="http://schemas.microsoft.com/office/drawing/2014/main" id="{4F150EC1-E5A0-4554-A75A-30A00E763BA4}"/>
              </a:ext>
            </a:extLst>
          </p:cNvPr>
          <p:cNvSpPr txBox="1"/>
          <p:nvPr/>
        </p:nvSpPr>
        <p:spPr bwMode="gray">
          <a:xfrm>
            <a:off x="586118" y="1734961"/>
            <a:ext cx="2777399" cy="191079"/>
          </a:xfrm>
          <a:prstGeom prst="rect">
            <a:avLst/>
          </a:prstGeom>
          <a:solidFill>
            <a:schemeClr val="bg1">
              <a:lumMod val="95000"/>
            </a:schemeClr>
          </a:solidFill>
        </p:spPr>
        <p:txBody>
          <a:bodyPr wrap="none" lIns="137160" tIns="34290" rIns="34290" bIns="34290" rtlCol="0" anchor="ctr">
            <a:noAutofit/>
          </a:bodyPr>
          <a:lstStyle/>
          <a:p>
            <a:pPr algn="ctr" defTabSz="685800">
              <a:lnSpc>
                <a:spcPct val="90000"/>
              </a:lnSpc>
              <a:spcBef>
                <a:spcPts val="750"/>
              </a:spcBef>
              <a:defRPr/>
            </a:pPr>
            <a:r>
              <a:rPr lang="de-DE" sz="1050">
                <a:solidFill>
                  <a:srgbClr val="000000"/>
                </a:solidFill>
                <a:latin typeface="DIN 2014"/>
              </a:rPr>
              <a:t>HR </a:t>
            </a:r>
            <a:r>
              <a:rPr lang="de-DE" sz="1050" b="1">
                <a:solidFill>
                  <a:srgbClr val="67BB6E">
                    <a:lumMod val="75000"/>
                  </a:srgbClr>
                </a:solidFill>
                <a:latin typeface="DIN 2014"/>
              </a:rPr>
              <a:t>0.76</a:t>
            </a:r>
          </a:p>
        </p:txBody>
      </p:sp>
      <p:sp>
        <p:nvSpPr>
          <p:cNvPr id="13" name="TextBox 12">
            <a:extLst>
              <a:ext uri="{FF2B5EF4-FFF2-40B4-BE49-F238E27FC236}">
                <a16:creationId xmlns:a16="http://schemas.microsoft.com/office/drawing/2014/main" id="{4313D71A-3399-4517-B977-8B8403C074F9}"/>
              </a:ext>
            </a:extLst>
          </p:cNvPr>
          <p:cNvSpPr txBox="1"/>
          <p:nvPr/>
        </p:nvSpPr>
        <p:spPr bwMode="gray">
          <a:xfrm>
            <a:off x="586118" y="1969826"/>
            <a:ext cx="2777399" cy="202263"/>
          </a:xfrm>
          <a:prstGeom prst="rect">
            <a:avLst/>
          </a:prstGeom>
          <a:solidFill>
            <a:schemeClr val="bg1">
              <a:lumMod val="95000"/>
            </a:schemeClr>
          </a:solidFill>
        </p:spPr>
        <p:txBody>
          <a:bodyPr wrap="none" lIns="137160" tIns="34290" rIns="34290" bIns="34290" rtlCol="0" anchor="ctr">
            <a:noAutofit/>
          </a:bodyPr>
          <a:lstStyle/>
          <a:p>
            <a:pPr algn="ctr" defTabSz="685800">
              <a:lnSpc>
                <a:spcPct val="90000"/>
              </a:lnSpc>
              <a:spcBef>
                <a:spcPts val="750"/>
              </a:spcBef>
              <a:defRPr/>
            </a:pPr>
            <a:r>
              <a:rPr lang="de-DE" sz="1050">
                <a:solidFill>
                  <a:srgbClr val="000000"/>
                </a:solidFill>
                <a:latin typeface="DIN 2014"/>
              </a:rPr>
              <a:t>HR </a:t>
            </a:r>
            <a:r>
              <a:rPr lang="de-DE" sz="1050" b="1">
                <a:solidFill>
                  <a:srgbClr val="67BB6E">
                    <a:lumMod val="75000"/>
                  </a:srgbClr>
                </a:solidFill>
                <a:latin typeface="DIN 2014"/>
              </a:rPr>
              <a:t>0.5</a:t>
            </a:r>
          </a:p>
        </p:txBody>
      </p:sp>
      <p:sp>
        <p:nvSpPr>
          <p:cNvPr id="19" name="TextBox 18">
            <a:extLst>
              <a:ext uri="{FF2B5EF4-FFF2-40B4-BE49-F238E27FC236}">
                <a16:creationId xmlns:a16="http://schemas.microsoft.com/office/drawing/2014/main" id="{93A2AAFE-6A59-4B21-9B83-EC18CADB663D}"/>
              </a:ext>
            </a:extLst>
          </p:cNvPr>
          <p:cNvSpPr txBox="1"/>
          <p:nvPr/>
        </p:nvSpPr>
        <p:spPr bwMode="gray">
          <a:xfrm>
            <a:off x="586118" y="2217163"/>
            <a:ext cx="2777399" cy="187458"/>
          </a:xfrm>
          <a:prstGeom prst="rect">
            <a:avLst/>
          </a:prstGeom>
          <a:solidFill>
            <a:schemeClr val="bg1">
              <a:lumMod val="95000"/>
            </a:schemeClr>
          </a:solidFill>
        </p:spPr>
        <p:txBody>
          <a:bodyPr wrap="none" lIns="137160" tIns="34290" rIns="34290" bIns="34290" rtlCol="0" anchor="ctr">
            <a:noAutofit/>
          </a:bodyPr>
          <a:lstStyle/>
          <a:p>
            <a:pPr algn="ctr" defTabSz="685800">
              <a:lnSpc>
                <a:spcPct val="90000"/>
              </a:lnSpc>
              <a:spcBef>
                <a:spcPts val="750"/>
              </a:spcBef>
              <a:defRPr/>
            </a:pPr>
            <a:r>
              <a:rPr lang="de-DE" sz="1050">
                <a:solidFill>
                  <a:srgbClr val="000000"/>
                </a:solidFill>
                <a:latin typeface="DIN 2014"/>
              </a:rPr>
              <a:t>HR </a:t>
            </a:r>
            <a:r>
              <a:rPr lang="de-DE" sz="1050" b="1">
                <a:solidFill>
                  <a:srgbClr val="00B050"/>
                </a:solidFill>
                <a:latin typeface="DIN 2014"/>
              </a:rPr>
              <a:t>0.24</a:t>
            </a:r>
          </a:p>
        </p:txBody>
      </p:sp>
      <p:sp>
        <p:nvSpPr>
          <p:cNvPr id="20" name="TextBox 19">
            <a:extLst>
              <a:ext uri="{FF2B5EF4-FFF2-40B4-BE49-F238E27FC236}">
                <a16:creationId xmlns:a16="http://schemas.microsoft.com/office/drawing/2014/main" id="{F8A31890-9230-43D6-BB43-67B1D6958B26}"/>
              </a:ext>
            </a:extLst>
          </p:cNvPr>
          <p:cNvSpPr txBox="1"/>
          <p:nvPr/>
        </p:nvSpPr>
        <p:spPr bwMode="gray">
          <a:xfrm>
            <a:off x="586117" y="2445794"/>
            <a:ext cx="2777399" cy="202263"/>
          </a:xfrm>
          <a:prstGeom prst="rect">
            <a:avLst/>
          </a:prstGeom>
          <a:solidFill>
            <a:schemeClr val="bg1">
              <a:lumMod val="95000"/>
            </a:schemeClr>
          </a:solidFill>
        </p:spPr>
        <p:txBody>
          <a:bodyPr wrap="none" lIns="137160" tIns="34290" rIns="34290" bIns="34290" rtlCol="0" anchor="ctr">
            <a:noAutofit/>
          </a:bodyPr>
          <a:lstStyle/>
          <a:p>
            <a:pPr algn="ctr" defTabSz="685800">
              <a:lnSpc>
                <a:spcPct val="90000"/>
              </a:lnSpc>
              <a:spcBef>
                <a:spcPts val="750"/>
              </a:spcBef>
              <a:defRPr/>
            </a:pPr>
            <a:r>
              <a:rPr lang="de-DE" sz="1050">
                <a:solidFill>
                  <a:srgbClr val="000000"/>
                </a:solidFill>
                <a:latin typeface="DIN 2014"/>
              </a:rPr>
              <a:t>Not reported</a:t>
            </a:r>
          </a:p>
        </p:txBody>
      </p:sp>
      <p:sp>
        <p:nvSpPr>
          <p:cNvPr id="21" name="Content Placeholder 6">
            <a:extLst>
              <a:ext uri="{FF2B5EF4-FFF2-40B4-BE49-F238E27FC236}">
                <a16:creationId xmlns:a16="http://schemas.microsoft.com/office/drawing/2014/main" id="{2A823077-19F6-4C47-AF6F-1922A3F16D2C}"/>
              </a:ext>
            </a:extLst>
          </p:cNvPr>
          <p:cNvSpPr txBox="1">
            <a:spLocks/>
          </p:cNvSpPr>
          <p:nvPr/>
        </p:nvSpPr>
        <p:spPr bwMode="gray">
          <a:xfrm>
            <a:off x="248830" y="3472066"/>
            <a:ext cx="8646340" cy="310736"/>
          </a:xfrm>
          <a:prstGeom prst="rect">
            <a:avLst/>
          </a:prstGeom>
          <a:solidFill>
            <a:schemeClr val="accent6">
              <a:lumMod val="40000"/>
              <a:lumOff val="60000"/>
            </a:schemeClr>
          </a:solidFill>
        </p:spPr>
        <p:txBody>
          <a:bodyPr vert="horz" lIns="34290" tIns="34290" rIns="34290" bIns="34290" rtlCol="0">
            <a:noAutofit/>
          </a:bodyPr>
          <a:lstStyle>
            <a:lvl1pPr marL="228600" indent="-228600" algn="l" defTabSz="914400" rtl="0" eaLnBrk="1" latinLnBrk="0" hangingPunct="1">
              <a:lnSpc>
                <a:spcPct val="90000"/>
              </a:lnSpc>
              <a:spcBef>
                <a:spcPts val="2000"/>
              </a:spcBef>
              <a:buClrTx/>
              <a:buSzPct val="100000"/>
              <a:buFont typeface="Arial" panose="020B0604020202020204" pitchFamily="34" charset="0"/>
              <a:buChar char="•"/>
              <a:defRPr lang="en-US" sz="2000" kern="1200" dirty="0" smtClean="0">
                <a:solidFill>
                  <a:schemeClr val="tx1"/>
                </a:solidFill>
                <a:latin typeface="+mn-lt"/>
                <a:ea typeface="+mn-ea"/>
                <a:cs typeface="+mn-cs"/>
              </a:defRPr>
            </a:lvl1pPr>
            <a:lvl2pPr marL="457200" indent="-169863" algn="l" defTabSz="914400" rtl="0" eaLnBrk="1" latinLnBrk="0" hangingPunct="1">
              <a:lnSpc>
                <a:spcPct val="90000"/>
              </a:lnSpc>
              <a:spcBef>
                <a:spcPts val="1000"/>
              </a:spcBef>
              <a:buClrTx/>
              <a:buFont typeface="Arial" panose="020B0604020202020204" pitchFamily="34" charset="0"/>
              <a:buChar char="•"/>
              <a:defRPr sz="1800" kern="1200">
                <a:solidFill>
                  <a:schemeClr val="tx1"/>
                </a:solidFill>
                <a:latin typeface="+mn-lt"/>
                <a:ea typeface="+mn-ea"/>
                <a:cs typeface="+mn-cs"/>
              </a:defRPr>
            </a:lvl2pPr>
            <a:lvl3pPr marL="685800" indent="-171450" algn="l" defTabSz="914400" rtl="0" eaLnBrk="1" latinLnBrk="0" hangingPunct="1">
              <a:lnSpc>
                <a:spcPct val="90000"/>
              </a:lnSpc>
              <a:spcBef>
                <a:spcPts val="500"/>
              </a:spcBef>
              <a:buClrTx/>
              <a:buFont typeface="Arial" panose="020B0604020202020204" pitchFamily="34" charset="0"/>
              <a:buChar char="•"/>
              <a:defRPr sz="1600" kern="1200">
                <a:solidFill>
                  <a:schemeClr val="tx1"/>
                </a:solidFill>
                <a:latin typeface="+mn-lt"/>
                <a:ea typeface="+mn-ea"/>
                <a:cs typeface="+mn-cs"/>
              </a:defRPr>
            </a:lvl3pPr>
            <a:lvl4pPr marL="914400" indent="-171450" algn="l" defTabSz="914400" rtl="0" eaLnBrk="1" latinLnBrk="0" hangingPunct="1">
              <a:lnSpc>
                <a:spcPct val="90000"/>
              </a:lnSpc>
              <a:spcBef>
                <a:spcPts val="200"/>
              </a:spcBef>
              <a:buClrTx/>
              <a:buFont typeface="Arial" panose="020B0604020202020204" pitchFamily="34" charset="0"/>
              <a:buChar char="•"/>
              <a:defRPr sz="1400" kern="1200">
                <a:solidFill>
                  <a:schemeClr val="tx1"/>
                </a:solidFill>
                <a:latin typeface="+mn-lt"/>
                <a:ea typeface="+mn-ea"/>
                <a:cs typeface="+mn-cs"/>
              </a:defRPr>
            </a:lvl4pPr>
            <a:lvl5pPr marL="1089025" indent="-114300" algn="l" defTabSz="914400" rtl="0" eaLnBrk="1" latinLnBrk="0" hangingPunct="1">
              <a:lnSpc>
                <a:spcPct val="90000"/>
              </a:lnSpc>
              <a:spcBef>
                <a:spcPts val="100"/>
              </a:spcBef>
              <a:buClrTx/>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685800">
              <a:lnSpc>
                <a:spcPct val="100000"/>
              </a:lnSpc>
              <a:spcBef>
                <a:spcPts val="225"/>
              </a:spcBef>
              <a:buNone/>
              <a:defRPr/>
            </a:pPr>
            <a:r>
              <a:rPr lang="en-US" sz="1500">
                <a:solidFill>
                  <a:prstClr val="black"/>
                </a:solidFill>
                <a:latin typeface="DIN 2014"/>
              </a:rPr>
              <a:t>TALAPRO-2: TIEBREAKER ?</a:t>
            </a:r>
          </a:p>
          <a:p>
            <a:pPr marL="342900" lvl="1" indent="-127397" algn="ctr" defTabSz="685800">
              <a:lnSpc>
                <a:spcPct val="100000"/>
              </a:lnSpc>
              <a:spcBef>
                <a:spcPts val="1350"/>
              </a:spcBef>
              <a:buFont typeface="Arial" panose="020B0604020202020204" pitchFamily="34" charset="0"/>
              <a:buChar char="‒"/>
              <a:defRPr/>
            </a:pPr>
            <a:endParaRPr lang="en-US" sz="1050">
              <a:solidFill>
                <a:prstClr val="black"/>
              </a:solidFill>
              <a:latin typeface="DIN 2014"/>
            </a:endParaRPr>
          </a:p>
        </p:txBody>
      </p:sp>
      <p:sp>
        <p:nvSpPr>
          <p:cNvPr id="23" name="Arrow: Down 22">
            <a:extLst>
              <a:ext uri="{FF2B5EF4-FFF2-40B4-BE49-F238E27FC236}">
                <a16:creationId xmlns:a16="http://schemas.microsoft.com/office/drawing/2014/main" id="{32871501-D6A3-47D0-99AB-BC10B00120DC}"/>
              </a:ext>
            </a:extLst>
          </p:cNvPr>
          <p:cNvSpPr/>
          <p:nvPr/>
        </p:nvSpPr>
        <p:spPr bwMode="gray">
          <a:xfrm>
            <a:off x="1820938" y="2739513"/>
            <a:ext cx="1453544" cy="334661"/>
          </a:xfrm>
          <a:prstGeom prst="downArrow">
            <a:avLst>
              <a:gd name="adj1" fmla="val 50934"/>
              <a:gd name="adj2" fmla="val 62174"/>
            </a:avLst>
          </a:prstGeom>
          <a:solidFill>
            <a:schemeClr val="accent1">
              <a:lumMod val="40000"/>
              <a:lumOff val="60000"/>
            </a:schemeClr>
          </a:solidFill>
          <a:ln w="28575" cap="flat" cmpd="sng" algn="ctr">
            <a:noFill/>
            <a:prstDash val="solid"/>
            <a:miter lim="800000"/>
            <a:headEnd type="none" w="med" len="med"/>
            <a:tailEnd type="none" w="med" len="med"/>
          </a:ln>
          <a:effectLst/>
        </p:spPr>
        <p:txBody>
          <a:bodyPr vert="horz" wrap="square" lIns="68572" tIns="34286" rIns="68572" bIns="34286" numCol="1" rtlCol="0" anchor="ctr" anchorCtr="0" compatLnSpc="1">
            <a:prstTxWarp prst="textNoShape">
              <a:avLst/>
            </a:prstTxWarp>
            <a:noAutofit/>
          </a:bodyPr>
          <a:lstStyle/>
          <a:p>
            <a:pPr algn="ctr" defTabSz="685800" fontAlgn="base">
              <a:lnSpc>
                <a:spcPct val="90000"/>
              </a:lnSpc>
              <a:spcAft>
                <a:spcPct val="0"/>
              </a:spcAft>
              <a:buClr>
                <a:srgbClr val="0095FF"/>
              </a:buClr>
              <a:buSzPct val="90000"/>
              <a:defRPr/>
            </a:pPr>
            <a:endParaRPr lang="en-US" sz="1350" b="1">
              <a:solidFill>
                <a:srgbClr val="0000C9"/>
              </a:solidFill>
              <a:latin typeface="DIN 2014"/>
            </a:endParaRPr>
          </a:p>
        </p:txBody>
      </p:sp>
      <p:sp>
        <p:nvSpPr>
          <p:cNvPr id="26" name="Arrow: Down 25">
            <a:extLst>
              <a:ext uri="{FF2B5EF4-FFF2-40B4-BE49-F238E27FC236}">
                <a16:creationId xmlns:a16="http://schemas.microsoft.com/office/drawing/2014/main" id="{80B99EEB-777D-4834-85C1-3C6367EAC6AF}"/>
              </a:ext>
            </a:extLst>
          </p:cNvPr>
          <p:cNvSpPr/>
          <p:nvPr/>
        </p:nvSpPr>
        <p:spPr bwMode="gray">
          <a:xfrm>
            <a:off x="5852485" y="2739513"/>
            <a:ext cx="1453544" cy="334661"/>
          </a:xfrm>
          <a:prstGeom prst="downArrow">
            <a:avLst>
              <a:gd name="adj1" fmla="val 50934"/>
              <a:gd name="adj2" fmla="val 62174"/>
            </a:avLst>
          </a:prstGeom>
          <a:solidFill>
            <a:schemeClr val="accent2">
              <a:lumMod val="40000"/>
              <a:lumOff val="60000"/>
            </a:schemeClr>
          </a:solidFill>
          <a:ln w="28575" cap="flat" cmpd="sng" algn="ctr">
            <a:noFill/>
            <a:prstDash val="solid"/>
            <a:miter lim="800000"/>
            <a:headEnd type="none" w="med" len="med"/>
            <a:tailEnd type="none" w="med" len="med"/>
          </a:ln>
          <a:effectLst/>
        </p:spPr>
        <p:txBody>
          <a:bodyPr vert="horz" wrap="square" lIns="68572" tIns="34286" rIns="68572" bIns="34286" numCol="1" rtlCol="0" anchor="ctr" anchorCtr="0" compatLnSpc="1">
            <a:prstTxWarp prst="textNoShape">
              <a:avLst/>
            </a:prstTxWarp>
            <a:noAutofit/>
          </a:bodyPr>
          <a:lstStyle/>
          <a:p>
            <a:pPr algn="ctr" defTabSz="685800" fontAlgn="base">
              <a:lnSpc>
                <a:spcPct val="90000"/>
              </a:lnSpc>
              <a:spcAft>
                <a:spcPct val="0"/>
              </a:spcAft>
              <a:buClr>
                <a:srgbClr val="0095FF"/>
              </a:buClr>
              <a:buSzPct val="90000"/>
              <a:defRPr/>
            </a:pPr>
            <a:endParaRPr lang="en-US" sz="1350" b="1">
              <a:solidFill>
                <a:srgbClr val="0000C9"/>
              </a:solidFill>
              <a:latin typeface="DIN 2014"/>
            </a:endParaRPr>
          </a:p>
        </p:txBody>
      </p:sp>
      <p:sp>
        <p:nvSpPr>
          <p:cNvPr id="28" name="TextBox 27">
            <a:extLst>
              <a:ext uri="{FF2B5EF4-FFF2-40B4-BE49-F238E27FC236}">
                <a16:creationId xmlns:a16="http://schemas.microsoft.com/office/drawing/2014/main" id="{94903EF3-3078-4138-8F3C-B27AF0516E80}"/>
              </a:ext>
            </a:extLst>
          </p:cNvPr>
          <p:cNvSpPr txBox="1"/>
          <p:nvPr/>
        </p:nvSpPr>
        <p:spPr bwMode="gray">
          <a:xfrm>
            <a:off x="586116" y="3169058"/>
            <a:ext cx="3916863" cy="334661"/>
          </a:xfrm>
          <a:prstGeom prst="rect">
            <a:avLst/>
          </a:prstGeom>
        </p:spPr>
        <p:txBody>
          <a:bodyPr wrap="none" lIns="34290" tIns="34290" rIns="34290" bIns="34290" rtlCol="0">
            <a:noAutofit/>
          </a:bodyPr>
          <a:lstStyle/>
          <a:p>
            <a:pPr algn="ctr" defTabSz="685800">
              <a:lnSpc>
                <a:spcPct val="90000"/>
              </a:lnSpc>
              <a:spcBef>
                <a:spcPts val="750"/>
              </a:spcBef>
              <a:defRPr/>
            </a:pPr>
            <a:r>
              <a:rPr lang="de-DE" sz="1350" b="1">
                <a:solidFill>
                  <a:srgbClr val="0000C9"/>
                </a:solidFill>
                <a:latin typeface="DIN 2014"/>
              </a:rPr>
              <a:t>DATA SUPPORT ALL-COMERS APPROACH</a:t>
            </a:r>
            <a:endParaRPr lang="en-US" sz="1350" b="1">
              <a:solidFill>
                <a:srgbClr val="0000C9"/>
              </a:solidFill>
              <a:latin typeface="DIN 2014"/>
            </a:endParaRPr>
          </a:p>
        </p:txBody>
      </p:sp>
      <p:sp>
        <p:nvSpPr>
          <p:cNvPr id="29" name="TextBox 28">
            <a:extLst>
              <a:ext uri="{FF2B5EF4-FFF2-40B4-BE49-F238E27FC236}">
                <a16:creationId xmlns:a16="http://schemas.microsoft.com/office/drawing/2014/main" id="{90D21F3C-17F4-4CDE-B59C-A770AB34E17D}"/>
              </a:ext>
            </a:extLst>
          </p:cNvPr>
          <p:cNvSpPr txBox="1"/>
          <p:nvPr/>
        </p:nvSpPr>
        <p:spPr bwMode="gray">
          <a:xfrm>
            <a:off x="4641022" y="3169058"/>
            <a:ext cx="3916862" cy="334661"/>
          </a:xfrm>
          <a:prstGeom prst="rect">
            <a:avLst/>
          </a:prstGeom>
        </p:spPr>
        <p:txBody>
          <a:bodyPr wrap="none" lIns="34290" tIns="34290" rIns="34290" bIns="34290" rtlCol="0">
            <a:noAutofit/>
          </a:bodyPr>
          <a:lstStyle/>
          <a:p>
            <a:pPr algn="ctr" defTabSz="685800">
              <a:lnSpc>
                <a:spcPct val="90000"/>
              </a:lnSpc>
              <a:spcBef>
                <a:spcPts val="750"/>
              </a:spcBef>
              <a:defRPr/>
            </a:pPr>
            <a:r>
              <a:rPr lang="de-DE" sz="1350" b="1">
                <a:solidFill>
                  <a:srgbClr val="E57200"/>
                </a:solidFill>
                <a:latin typeface="DIN 2014"/>
              </a:rPr>
              <a:t>DATA SUPPORT TARGETED APPROACH</a:t>
            </a:r>
            <a:endParaRPr lang="en-US" sz="1350" b="1">
              <a:solidFill>
                <a:srgbClr val="E57200"/>
              </a:solidFill>
              <a:latin typeface="DIN 2014"/>
            </a:endParaRPr>
          </a:p>
        </p:txBody>
      </p:sp>
      <p:graphicFrame>
        <p:nvGraphicFramePr>
          <p:cNvPr id="3" name="Table 8">
            <a:extLst>
              <a:ext uri="{FF2B5EF4-FFF2-40B4-BE49-F238E27FC236}">
                <a16:creationId xmlns:a16="http://schemas.microsoft.com/office/drawing/2014/main" id="{00EC280B-EE28-4310-A7F8-402CCB779854}"/>
              </a:ext>
            </a:extLst>
          </p:cNvPr>
          <p:cNvGraphicFramePr>
            <a:graphicFrameLocks noGrp="1"/>
          </p:cNvGraphicFramePr>
          <p:nvPr>
            <p:extLst>
              <p:ext uri="{D42A27DB-BD31-4B8C-83A1-F6EECF244321}">
                <p14:modId xmlns:p14="http://schemas.microsoft.com/office/powerpoint/2010/main" val="2896457294"/>
              </p:ext>
            </p:extLst>
          </p:nvPr>
        </p:nvGraphicFramePr>
        <p:xfrm>
          <a:off x="3320090" y="1505171"/>
          <a:ext cx="2488970" cy="1181100"/>
        </p:xfrm>
        <a:graphic>
          <a:graphicData uri="http://schemas.openxmlformats.org/drawingml/2006/table">
            <a:tbl>
              <a:tblPr bandRow="1">
                <a:tableStyleId>{2D5ABB26-0587-4C30-8999-92F81FD0307C}</a:tableStyleId>
              </a:tblPr>
              <a:tblGrid>
                <a:gridCol w="2488970">
                  <a:extLst>
                    <a:ext uri="{9D8B030D-6E8A-4147-A177-3AD203B41FA5}">
                      <a16:colId xmlns:a16="http://schemas.microsoft.com/office/drawing/2014/main" val="3061071643"/>
                    </a:ext>
                  </a:extLst>
                </a:gridCol>
              </a:tblGrid>
              <a:tr h="232520">
                <a:tc>
                  <a:txBody>
                    <a:bodyPr/>
                    <a:lstStyle/>
                    <a:p>
                      <a:pPr algn="ctr"/>
                      <a:r>
                        <a:rPr lang="de-DE" sz="1100"/>
                        <a:t>rPFS all-comers</a:t>
                      </a:r>
                      <a:endParaRPr lang="en-US" sz="1100"/>
                    </a:p>
                  </a:txBody>
                  <a:tcPr marL="68580" marR="68580" marT="34290" marB="34290">
                    <a:noFill/>
                  </a:tcPr>
                </a:tc>
                <a:extLst>
                  <a:ext uri="{0D108BD9-81ED-4DB2-BD59-A6C34878D82A}">
                    <a16:rowId xmlns:a16="http://schemas.microsoft.com/office/drawing/2014/main" val="622675899"/>
                  </a:ext>
                </a:extLst>
              </a:tr>
              <a:tr h="232520">
                <a:tc>
                  <a:txBody>
                    <a:bodyPr/>
                    <a:lstStyle/>
                    <a:p>
                      <a:pPr algn="ctr"/>
                      <a:r>
                        <a:rPr lang="de-DE" sz="1100"/>
                        <a:t>rPFS HRR negative-NOT reported</a:t>
                      </a:r>
                      <a:endParaRPr lang="en-US" sz="1100"/>
                    </a:p>
                  </a:txBody>
                  <a:tcPr marL="68580" marR="68580" marT="34290" marB="34290">
                    <a:noFill/>
                  </a:tcPr>
                </a:tc>
                <a:extLst>
                  <a:ext uri="{0D108BD9-81ED-4DB2-BD59-A6C34878D82A}">
                    <a16:rowId xmlns:a16="http://schemas.microsoft.com/office/drawing/2014/main" val="3520500844"/>
                  </a:ext>
                </a:extLst>
              </a:tr>
              <a:tr h="232520">
                <a:tc>
                  <a:txBody>
                    <a:bodyPr/>
                    <a:lstStyle/>
                    <a:p>
                      <a:pPr algn="ctr"/>
                      <a:r>
                        <a:rPr lang="de-DE" sz="1100"/>
                        <a:t>rPFS HRR-positive</a:t>
                      </a:r>
                      <a:endParaRPr lang="en-US" sz="1100"/>
                    </a:p>
                  </a:txBody>
                  <a:tcPr marL="68580" marR="68580" marT="34290" marB="34290">
                    <a:noFill/>
                  </a:tcPr>
                </a:tc>
                <a:extLst>
                  <a:ext uri="{0D108BD9-81ED-4DB2-BD59-A6C34878D82A}">
                    <a16:rowId xmlns:a16="http://schemas.microsoft.com/office/drawing/2014/main" val="1808220425"/>
                  </a:ext>
                </a:extLst>
              </a:tr>
              <a:tr h="232520">
                <a:tc>
                  <a:txBody>
                    <a:bodyPr/>
                    <a:lstStyle/>
                    <a:p>
                      <a:pPr algn="ctr"/>
                      <a:r>
                        <a:rPr lang="de-DE" sz="1100"/>
                        <a:t>rPFS BRCA-positive</a:t>
                      </a:r>
                      <a:endParaRPr lang="en-US" sz="1100"/>
                    </a:p>
                  </a:txBody>
                  <a:tcPr marL="68580" marR="68580" marT="34290" marB="34290">
                    <a:noFill/>
                  </a:tcPr>
                </a:tc>
                <a:extLst>
                  <a:ext uri="{0D108BD9-81ED-4DB2-BD59-A6C34878D82A}">
                    <a16:rowId xmlns:a16="http://schemas.microsoft.com/office/drawing/2014/main" val="3087976657"/>
                  </a:ext>
                </a:extLst>
              </a:tr>
              <a:tr h="232520">
                <a:tc>
                  <a:txBody>
                    <a:bodyPr/>
                    <a:lstStyle/>
                    <a:p>
                      <a:pPr algn="ctr"/>
                      <a:r>
                        <a:rPr lang="de-DE" sz="1100"/>
                        <a:t>rPFS non-BRCA HRR-positive</a:t>
                      </a:r>
                      <a:endParaRPr lang="en-US" sz="1100"/>
                    </a:p>
                  </a:txBody>
                  <a:tcPr marL="68580" marR="68580" marT="34290" marB="34290">
                    <a:noFill/>
                  </a:tcPr>
                </a:tc>
                <a:extLst>
                  <a:ext uri="{0D108BD9-81ED-4DB2-BD59-A6C34878D82A}">
                    <a16:rowId xmlns:a16="http://schemas.microsoft.com/office/drawing/2014/main" val="1408717837"/>
                  </a:ext>
                </a:extLst>
              </a:tr>
            </a:tbl>
          </a:graphicData>
        </a:graphic>
      </p:graphicFrame>
      <p:sp>
        <p:nvSpPr>
          <p:cNvPr id="9" name="TextBox 8">
            <a:extLst>
              <a:ext uri="{FF2B5EF4-FFF2-40B4-BE49-F238E27FC236}">
                <a16:creationId xmlns:a16="http://schemas.microsoft.com/office/drawing/2014/main" id="{E55234B4-4576-466B-83E8-8C78AB434C49}"/>
              </a:ext>
            </a:extLst>
          </p:cNvPr>
          <p:cNvSpPr txBox="1"/>
          <p:nvPr/>
        </p:nvSpPr>
        <p:spPr bwMode="gray">
          <a:xfrm>
            <a:off x="6043958" y="4272414"/>
            <a:ext cx="685800" cy="685800"/>
          </a:xfrm>
          <a:prstGeom prst="rect">
            <a:avLst/>
          </a:prstGeom>
        </p:spPr>
        <p:txBody>
          <a:bodyPr wrap="none" lIns="34290" tIns="34290" rIns="34290" bIns="34290" rtlCol="0">
            <a:noAutofit/>
          </a:bodyPr>
          <a:lstStyle/>
          <a:p>
            <a:pPr marL="128588" indent="-128588" defTabSz="685800">
              <a:lnSpc>
                <a:spcPct val="90000"/>
              </a:lnSpc>
              <a:spcBef>
                <a:spcPts val="750"/>
              </a:spcBef>
              <a:buFont typeface="Arial" panose="020B0604020202020204" pitchFamily="34" charset="0"/>
              <a:buChar char="•"/>
              <a:defRPr/>
            </a:pPr>
            <a:endParaRPr lang="en-US" sz="1200" err="1">
              <a:solidFill>
                <a:srgbClr val="000000"/>
              </a:solidFill>
              <a:latin typeface="Arial" panose="020B0604020202020204"/>
            </a:endParaRPr>
          </a:p>
        </p:txBody>
      </p:sp>
      <p:sp>
        <p:nvSpPr>
          <p:cNvPr id="40" name="TextBox 39">
            <a:extLst>
              <a:ext uri="{FF2B5EF4-FFF2-40B4-BE49-F238E27FC236}">
                <a16:creationId xmlns:a16="http://schemas.microsoft.com/office/drawing/2014/main" id="{55F34B23-A298-461F-AEDE-407722162E23}"/>
              </a:ext>
            </a:extLst>
          </p:cNvPr>
          <p:cNvSpPr txBox="1"/>
          <p:nvPr/>
        </p:nvSpPr>
        <p:spPr>
          <a:xfrm>
            <a:off x="248830" y="3865367"/>
            <a:ext cx="5353073" cy="507831"/>
          </a:xfrm>
          <a:prstGeom prst="rect">
            <a:avLst/>
          </a:prstGeom>
          <a:noFill/>
        </p:spPr>
        <p:txBody>
          <a:bodyPr wrap="square">
            <a:spAutoFit/>
          </a:bodyPr>
          <a:lstStyle/>
          <a:p>
            <a:pPr defTabSz="685800">
              <a:defRPr/>
            </a:pPr>
            <a:r>
              <a:rPr lang="en-US" sz="1350">
                <a:solidFill>
                  <a:srgbClr val="44546A"/>
                </a:solidFill>
                <a:latin typeface="Calibri" panose="020F0502020204030204"/>
              </a:rPr>
              <a:t>1 Saad et al., 2022, ABSTRACT 11 ASCO-GU, </a:t>
            </a:r>
            <a:r>
              <a:rPr lang="en-US" sz="1350" b="1">
                <a:solidFill>
                  <a:srgbClr val="44546A"/>
                </a:solidFill>
                <a:latin typeface="Calibri" panose="020F0502020204030204"/>
              </a:rPr>
              <a:t>NEJM Evidence, 2022.</a:t>
            </a:r>
          </a:p>
          <a:p>
            <a:pPr defTabSz="685800">
              <a:defRPr/>
            </a:pPr>
            <a:r>
              <a:rPr lang="en-US" sz="1350">
                <a:solidFill>
                  <a:srgbClr val="44546A"/>
                </a:solidFill>
                <a:latin typeface="Calibri" panose="020F0502020204030204"/>
              </a:rPr>
              <a:t>2 Kim N. Chi </a:t>
            </a:r>
            <a:r>
              <a:rPr lang="de-DE" sz="1350">
                <a:solidFill>
                  <a:srgbClr val="44546A"/>
                </a:solidFill>
                <a:latin typeface="Calibri" panose="020F0502020204030204"/>
              </a:rPr>
              <a:t>et al., 2022. </a:t>
            </a:r>
            <a:r>
              <a:rPr lang="en-US" sz="1350">
                <a:solidFill>
                  <a:srgbClr val="44546A"/>
                </a:solidFill>
                <a:latin typeface="Calibri" panose="020F0502020204030204"/>
              </a:rPr>
              <a:t>ABSTRACT 12 ASCO-GU</a:t>
            </a:r>
            <a:r>
              <a:rPr lang="en-US" sz="1350" b="1">
                <a:solidFill>
                  <a:srgbClr val="44546A"/>
                </a:solidFill>
                <a:latin typeface="Calibri" panose="020F0502020204030204"/>
              </a:rPr>
              <a:t>, JCO, 2023</a:t>
            </a:r>
            <a:endParaRPr lang="en-US" sz="1350" b="1">
              <a:solidFill>
                <a:prstClr val="black"/>
              </a:solidFill>
              <a:latin typeface="Calibri" panose="020F0502020204030204"/>
            </a:endParaRPr>
          </a:p>
        </p:txBody>
      </p:sp>
      <p:sp>
        <p:nvSpPr>
          <p:cNvPr id="15" name="Title 1">
            <a:extLst>
              <a:ext uri="{FF2B5EF4-FFF2-40B4-BE49-F238E27FC236}">
                <a16:creationId xmlns:a16="http://schemas.microsoft.com/office/drawing/2014/main" id="{C87FDB48-FB6E-3310-F03C-F36716C724DF}"/>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22" name="Picture 9" descr="Resultado de imagen de twitter">
            <a:extLst>
              <a:ext uri="{FF2B5EF4-FFF2-40B4-BE49-F238E27FC236}">
                <a16:creationId xmlns:a16="http://schemas.microsoft.com/office/drawing/2014/main" id="{83FF4FC0-A3B0-9EFF-2D6F-AFE7A11D686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0036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31195"/>
            <a:ext cx="5488409" cy="242218"/>
          </a:xfrm>
        </p:spPr>
        <p:txBody>
          <a:bodyPr/>
          <a:lstStyle/>
          <a:p>
            <a:r>
              <a:rPr lang="en-US" sz="492">
                <a:latin typeface="Arial" charset="0"/>
                <a:ea typeface="+mn-ea"/>
                <a:cs typeface="+mn-cs"/>
              </a:rPr>
              <a:t>TALAPRO-2: Phase 3 study of talazoparib plus enzalutamide versus placebo plus enzalutamide as first-line treatment in patients with metastatic castration-resistant prostate cancer</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 y="2381"/>
            <a:ext cx="9210675" cy="4341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3DDCBA06-A023-6B76-4F1D-0266585BBBBA}"/>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4" name="Picture 9" descr="Resultado de imagen de twitter">
            <a:extLst>
              <a:ext uri="{FF2B5EF4-FFF2-40B4-BE49-F238E27FC236}">
                <a16:creationId xmlns:a16="http://schemas.microsoft.com/office/drawing/2014/main" id="{5F9DE5E2-D7A8-4E12-B4DB-0EB648ED6A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2010758"/>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31195"/>
            <a:ext cx="5488409" cy="242218"/>
          </a:xfrm>
        </p:spPr>
        <p:txBody>
          <a:bodyPr/>
          <a:lstStyle/>
          <a:p>
            <a:r>
              <a:rPr lang="en-US" sz="492">
                <a:latin typeface="Arial" charset="0"/>
                <a:ea typeface="+mn-ea"/>
                <a:cs typeface="+mn-cs"/>
              </a:rPr>
              <a:t>TALAPRO-2: A Randomized, Double-blind, Placebo-Controlled Study&lt;br /&gt;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 y="2381"/>
            <a:ext cx="9210675" cy="437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C1E0FC37-DA85-B619-2227-4F9695ED9A98}"/>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4" name="Picture 9" descr="Resultado de imagen de twitter">
            <a:extLst>
              <a:ext uri="{FF2B5EF4-FFF2-40B4-BE49-F238E27FC236}">
                <a16:creationId xmlns:a16="http://schemas.microsoft.com/office/drawing/2014/main" id="{E433B3D8-DE28-1F6C-9993-9BB07835585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1726886"/>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31195"/>
            <a:ext cx="5488409" cy="242218"/>
          </a:xfrm>
        </p:spPr>
        <p:txBody>
          <a:bodyPr/>
          <a:lstStyle/>
          <a:p>
            <a:r>
              <a:rPr lang="en-US" sz="492">
                <a:latin typeface="Arial" charset="0"/>
                <a:ea typeface="+mn-ea"/>
                <a:cs typeface="+mn-cs"/>
              </a:rPr>
              <a:t>TALAPRO-2: Source of Tumor DNA for Assessment and Baseline HRR Gene Status&lt;br /&gt;Biomarker status was prospectively informed by tumor tissue for 99.9% of patients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2381"/>
            <a:ext cx="9229725"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BA18E834-AECF-CBF0-14D1-5BBB1AE91E83}"/>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4" name="Picture 9" descr="Resultado de imagen de twitter">
            <a:extLst>
              <a:ext uri="{FF2B5EF4-FFF2-40B4-BE49-F238E27FC236}">
                <a16:creationId xmlns:a16="http://schemas.microsoft.com/office/drawing/2014/main" id="{BA5BDB0D-89AF-00A1-9DE4-308313B2F09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6021343"/>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31195"/>
            <a:ext cx="5488409" cy="242218"/>
          </a:xfrm>
        </p:spPr>
        <p:txBody>
          <a:bodyPr/>
          <a:lstStyle/>
          <a:p>
            <a:r>
              <a:rPr lang="en-US" sz="492">
                <a:latin typeface="Arial" charset="0"/>
                <a:ea typeface="+mn-ea"/>
                <a:cs typeface="+mn-cs"/>
              </a:rPr>
              <a:t>TALAPRO-2 Primary Endpoint: rPFS by BICR&lt;br /&gt;Treatment with talazoparib plus enzalutamide resulted in a 37% reduced risk of progression or death</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 y="2381"/>
            <a:ext cx="9239250"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F396C667-C8DB-9A54-3352-605ECE32C6A4}"/>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4" name="Picture 9" descr="Resultado de imagen de twitter">
            <a:extLst>
              <a:ext uri="{FF2B5EF4-FFF2-40B4-BE49-F238E27FC236}">
                <a16:creationId xmlns:a16="http://schemas.microsoft.com/office/drawing/2014/main" id="{EF8AA631-340F-9EE0-AABA-D50074B222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5657359"/>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31195"/>
            <a:ext cx="5488409" cy="242218"/>
          </a:xfrm>
        </p:spPr>
        <p:txBody>
          <a:bodyPr/>
          <a:lstStyle/>
          <a:p>
            <a:r>
              <a:rPr lang="en-US" sz="492">
                <a:latin typeface="Arial" charset="0"/>
                <a:ea typeface="+mn-ea"/>
                <a:cs typeface="+mn-cs"/>
              </a:rPr>
              <a:t>TALAPRO-2: Subgroup Analysis of rPFS by BICR &lt;br /&gt;A consistent treatment effect with talazoparib plus enzalutamide was seen in prespecified subgroups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 y="2381"/>
            <a:ext cx="9210675"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375EADA6-5D3A-F729-79E0-7DF84E80817E}"/>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4" name="Picture 9" descr="Resultado de imagen de twitter">
            <a:extLst>
              <a:ext uri="{FF2B5EF4-FFF2-40B4-BE49-F238E27FC236}">
                <a16:creationId xmlns:a16="http://schemas.microsoft.com/office/drawing/2014/main" id="{DEDFB8D2-237D-4F26-7279-25F397E1FC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5579699"/>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31195"/>
            <a:ext cx="5488409" cy="242218"/>
          </a:xfrm>
        </p:spPr>
        <p:txBody>
          <a:bodyPr/>
          <a:lstStyle/>
          <a:p>
            <a:r>
              <a:rPr lang="en-US" sz="492">
                <a:latin typeface="Arial" charset="0"/>
                <a:ea typeface="+mn-ea"/>
                <a:cs typeface="+mn-cs"/>
              </a:rPr>
              <a:t>TALAPRO-2: rPFS by BICR in HRR-nondeficient by Prospective Tumor Tissue Testing&lt;br /&gt;A 34% risk reduction was seen in patients without HRR gene alterations detected by prospective tumor tissue testing</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 y="2382"/>
            <a:ext cx="9239250" cy="436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208CF023-7584-FA26-3ADE-23A913C6F723}"/>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4" name="Picture 9" descr="Resultado de imagen de twitter">
            <a:extLst>
              <a:ext uri="{FF2B5EF4-FFF2-40B4-BE49-F238E27FC236}">
                <a16:creationId xmlns:a16="http://schemas.microsoft.com/office/drawing/2014/main" id="{29BCB628-0464-3EC0-9A6C-CF0D942BBCF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675075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F4368D-8449-4B29-BA7F-C1707D14018D}"/>
              </a:ext>
            </a:extLst>
          </p:cNvPr>
          <p:cNvPicPr>
            <a:picLocks noChangeAspect="1"/>
          </p:cNvPicPr>
          <p:nvPr/>
        </p:nvPicPr>
        <p:blipFill>
          <a:blip r:embed="rId2"/>
          <a:stretch>
            <a:fillRect/>
          </a:stretch>
        </p:blipFill>
        <p:spPr>
          <a:xfrm>
            <a:off x="5705859" y="135926"/>
            <a:ext cx="3304142" cy="4637324"/>
          </a:xfrm>
          <a:prstGeom prst="roundRect">
            <a:avLst/>
          </a:prstGeom>
        </p:spPr>
      </p:pic>
      <p:pic>
        <p:nvPicPr>
          <p:cNvPr id="5" name="Picture 4">
            <a:extLst>
              <a:ext uri="{FF2B5EF4-FFF2-40B4-BE49-F238E27FC236}">
                <a16:creationId xmlns:a16="http://schemas.microsoft.com/office/drawing/2014/main" id="{CE9DDA49-3AC3-445C-9C29-5EE8B9AB4BC1}"/>
              </a:ext>
            </a:extLst>
          </p:cNvPr>
          <p:cNvPicPr>
            <a:picLocks noChangeAspect="1"/>
          </p:cNvPicPr>
          <p:nvPr/>
        </p:nvPicPr>
        <p:blipFill>
          <a:blip r:embed="rId3"/>
          <a:stretch>
            <a:fillRect/>
          </a:stretch>
        </p:blipFill>
        <p:spPr>
          <a:xfrm>
            <a:off x="533731" y="1562188"/>
            <a:ext cx="1492211" cy="2089925"/>
          </a:xfrm>
          <a:prstGeom prst="roundRect">
            <a:avLst/>
          </a:prstGeom>
        </p:spPr>
      </p:pic>
      <p:sp>
        <p:nvSpPr>
          <p:cNvPr id="9" name="TextBox 8">
            <a:extLst>
              <a:ext uri="{FF2B5EF4-FFF2-40B4-BE49-F238E27FC236}">
                <a16:creationId xmlns:a16="http://schemas.microsoft.com/office/drawing/2014/main" id="{9B669317-4829-4154-92D6-1D79E7563F82}"/>
              </a:ext>
            </a:extLst>
          </p:cNvPr>
          <p:cNvSpPr txBox="1"/>
          <p:nvPr/>
        </p:nvSpPr>
        <p:spPr>
          <a:xfrm>
            <a:off x="479746" y="396484"/>
            <a:ext cx="3351926" cy="1223412"/>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75" b="0" i="0" u="none" strike="noStrike" kern="1200" cap="none" spc="0" normalizeH="0" baseline="0" noProof="0" err="1">
                <a:ln>
                  <a:noFill/>
                </a:ln>
                <a:solidFill>
                  <a:prstClr val="black"/>
                </a:solidFill>
                <a:effectLst/>
                <a:uLnTx/>
                <a:uFillTx/>
                <a:latin typeface="Montserrat-Light"/>
                <a:ea typeface="ＭＳ Ｐゴシック" charset="0"/>
                <a:cs typeface="+mn-cs"/>
              </a:rPr>
              <a:t>OncLive</a:t>
            </a:r>
            <a:r>
              <a:rPr kumimoji="0" lang="en-US" sz="2175" b="0" i="0" u="none" strike="noStrike" kern="1200" cap="none" spc="0" normalizeH="0" baseline="30000" noProof="0">
                <a:ln>
                  <a:noFill/>
                </a:ln>
                <a:solidFill>
                  <a:prstClr val="black"/>
                </a:solidFill>
                <a:effectLst/>
                <a:uLnTx/>
                <a:uFillTx/>
                <a:latin typeface="Montserrat-Light"/>
                <a:ea typeface="ＭＳ Ｐゴシック" charset="0"/>
                <a:cs typeface="+mn-cs"/>
              </a:rPr>
              <a:t>®</a:t>
            </a:r>
            <a:r>
              <a:rPr kumimoji="0" lang="en-US" sz="675" b="0" i="0" u="none" strike="noStrike" kern="1200" cap="none" spc="0" normalizeH="0" baseline="0" noProof="0">
                <a:ln>
                  <a:noFill/>
                </a:ln>
                <a:solidFill>
                  <a:prstClr val="black"/>
                </a:solidFill>
                <a:effectLst/>
                <a:uLnTx/>
                <a:uFillTx/>
                <a:latin typeface="Montserrat-Light"/>
                <a:ea typeface="ＭＳ Ｐゴシック" charset="0"/>
                <a:cs typeface="+mn-cs"/>
              </a:rPr>
              <a:t> </a:t>
            </a:r>
            <a:r>
              <a:rPr kumimoji="0" lang="en-US" sz="2175" b="0" i="0" u="none" strike="noStrike" kern="1200" cap="none" spc="0" normalizeH="0" baseline="0" noProof="0">
                <a:ln>
                  <a:noFill/>
                </a:ln>
                <a:solidFill>
                  <a:prstClr val="black"/>
                </a:solidFill>
                <a:effectLst/>
                <a:uLnTx/>
                <a:uFillTx/>
                <a:latin typeface="Montserrat-Light"/>
                <a:ea typeface="ＭＳ Ｐゴシック" charset="0"/>
                <a:cs typeface="+mn-cs"/>
              </a:rPr>
              <a:t>is launching</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75" b="0" i="0" u="none" strike="noStrike" kern="1200" cap="none" spc="0" normalizeH="0" baseline="0" noProof="0">
                <a:ln>
                  <a:noFill/>
                </a:ln>
                <a:solidFill>
                  <a:prstClr val="black"/>
                </a:solidFill>
                <a:effectLst/>
                <a:uLnTx/>
                <a:uFillTx/>
                <a:latin typeface="Montserrat-Light"/>
                <a:ea typeface="ＭＳ Ｐゴシック" charset="0"/>
                <a:cs typeface="+mn-cs"/>
              </a:rPr>
              <a:t>a new app called</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C30052"/>
                </a:solidFill>
                <a:effectLst/>
                <a:uLnTx/>
                <a:uFillTx/>
                <a:latin typeface="Montserrat ExtraBold" panose="020B0604020202020204" pitchFamily="2" charset="0"/>
                <a:ea typeface="ＭＳ Ｐゴシック" charset="0"/>
                <a:cs typeface="Arial" panose="020B0604020202020204" pitchFamily="34" charset="0"/>
              </a:rPr>
              <a:t>Meet MY MSL</a:t>
            </a:r>
            <a:r>
              <a:rPr kumimoji="0" lang="en-US" sz="2775" b="0" i="0" u="none" strike="noStrike" kern="1200" cap="none" spc="0" normalizeH="0" baseline="0" noProof="0">
                <a:ln>
                  <a:noFill/>
                </a:ln>
                <a:solidFill>
                  <a:prstClr val="black"/>
                </a:solidFill>
                <a:effectLst/>
                <a:uLnTx/>
                <a:uFillTx/>
                <a:latin typeface="Montserrat-Light"/>
                <a:ea typeface="ＭＳ Ｐゴシック" charset="0"/>
                <a:cs typeface="+mn-cs"/>
              </a:rPr>
              <a:t>!</a:t>
            </a:r>
            <a:endParaRPr kumimoji="0" lang="en-US" sz="135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
        <p:nvSpPr>
          <p:cNvPr id="11" name="TextBox 10">
            <a:extLst>
              <a:ext uri="{FF2B5EF4-FFF2-40B4-BE49-F238E27FC236}">
                <a16:creationId xmlns:a16="http://schemas.microsoft.com/office/drawing/2014/main" id="{50257C22-4DE2-4731-80D1-D1A54FD0B8C8}"/>
              </a:ext>
            </a:extLst>
          </p:cNvPr>
          <p:cNvSpPr txBox="1"/>
          <p:nvPr/>
        </p:nvSpPr>
        <p:spPr>
          <a:xfrm>
            <a:off x="479746" y="3712997"/>
            <a:ext cx="5126198" cy="830997"/>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C30052"/>
                </a:solidFill>
                <a:effectLst/>
                <a:uLnTx/>
                <a:uFillTx/>
                <a:latin typeface="Montserrat ExtraBold" panose="00000900000000000000" pitchFamily="2" charset="0"/>
                <a:ea typeface="ＭＳ Ｐゴシック" charset="0"/>
                <a:cs typeface="Arial" panose="020B0604020202020204" pitchFamily="34" charset="0"/>
              </a:rPr>
              <a:t>Meet My MSL </a:t>
            </a:r>
            <a:r>
              <a:rPr kumimoji="0" lang="en-US" sz="1200" b="0" i="0" u="none" strike="noStrike" kern="1200" cap="none" spc="0" normalizeH="0" baseline="0" noProof="0">
                <a:ln>
                  <a:noFill/>
                </a:ln>
                <a:solidFill>
                  <a:srgbClr val="000000"/>
                </a:solidFill>
                <a:effectLst/>
                <a:uLnTx/>
                <a:uFillTx/>
                <a:latin typeface="Montserrat Light" panose="020B0604020202020204" pitchFamily="2" charset="0"/>
                <a:ea typeface="ＭＳ Ｐゴシック" charset="0"/>
                <a:cs typeface="Arial" panose="020B0604020202020204" pitchFamily="34" charset="0"/>
              </a:rPr>
              <a:t>has been created to provide oncologists the opportunity to initiate direct contact with the Medical Science Liaison (MSL) in their area of expertise. It has never been easier to </a:t>
            </a:r>
            <a:r>
              <a:rPr kumimoji="0" lang="en-US" sz="1200" b="0" i="1" u="none" strike="noStrike" kern="1200" cap="none" spc="0" normalizeH="0" baseline="0" noProof="0">
                <a:ln>
                  <a:noFill/>
                </a:ln>
                <a:solidFill>
                  <a:srgbClr val="000000"/>
                </a:solidFill>
                <a:effectLst/>
                <a:uLnTx/>
                <a:uFillTx/>
                <a:latin typeface="Montserrat Light" panose="020B0604020202020204" pitchFamily="2" charset="0"/>
                <a:ea typeface="ＭＳ Ｐゴシック" charset="0"/>
                <a:cs typeface="Arial" panose="020B0604020202020204" pitchFamily="34" charset="0"/>
              </a:rPr>
              <a:t>meet</a:t>
            </a:r>
            <a:r>
              <a:rPr kumimoji="0" lang="en-US" sz="1200" b="0" i="0" u="none" strike="noStrike" kern="1200" cap="none" spc="0" normalizeH="0" baseline="0" noProof="0">
                <a:ln>
                  <a:noFill/>
                </a:ln>
                <a:solidFill>
                  <a:srgbClr val="000000"/>
                </a:solidFill>
                <a:effectLst/>
                <a:uLnTx/>
                <a:uFillTx/>
                <a:latin typeface="Montserrat Light" panose="020B0604020202020204" pitchFamily="2" charset="0"/>
                <a:ea typeface="ＭＳ Ｐゴシック" charset="0"/>
                <a:cs typeface="Arial" panose="020B0604020202020204" pitchFamily="34" charset="0"/>
              </a:rPr>
              <a:t>, </a:t>
            </a:r>
            <a:r>
              <a:rPr kumimoji="0" lang="en-US" sz="1200" b="0" i="1" u="none" strike="noStrike" kern="1200" cap="none" spc="0" normalizeH="0" baseline="0" noProof="0">
                <a:ln>
                  <a:noFill/>
                </a:ln>
                <a:solidFill>
                  <a:srgbClr val="000000"/>
                </a:solidFill>
                <a:effectLst/>
                <a:uLnTx/>
                <a:uFillTx/>
                <a:latin typeface="Montserrat Light" panose="020B0604020202020204" pitchFamily="2" charset="0"/>
                <a:ea typeface="ＭＳ Ｐゴシック" charset="0"/>
                <a:cs typeface="Arial" panose="020B0604020202020204" pitchFamily="34" charset="0"/>
              </a:rPr>
              <a:t>locate</a:t>
            </a:r>
            <a:r>
              <a:rPr kumimoji="0" lang="en-US" sz="1200" b="0" i="0" u="none" strike="noStrike" kern="1200" cap="none" spc="0" normalizeH="0" baseline="0" noProof="0">
                <a:ln>
                  <a:noFill/>
                </a:ln>
                <a:solidFill>
                  <a:srgbClr val="000000"/>
                </a:solidFill>
                <a:effectLst/>
                <a:uLnTx/>
                <a:uFillTx/>
                <a:latin typeface="Montserrat Light" panose="020B0604020202020204" pitchFamily="2" charset="0"/>
                <a:ea typeface="ＭＳ Ｐゴシック" charset="0"/>
                <a:cs typeface="Arial" panose="020B0604020202020204" pitchFamily="34" charset="0"/>
              </a:rPr>
              <a:t>, and </a:t>
            </a:r>
            <a:r>
              <a:rPr kumimoji="0" lang="en-US" sz="1200" b="0" i="1" u="none" strike="noStrike" kern="1200" cap="none" spc="0" normalizeH="0" baseline="0" noProof="0">
                <a:ln>
                  <a:noFill/>
                </a:ln>
                <a:solidFill>
                  <a:srgbClr val="000000"/>
                </a:solidFill>
                <a:effectLst/>
                <a:uLnTx/>
                <a:uFillTx/>
                <a:latin typeface="Montserrat Light" panose="020B0604020202020204" pitchFamily="2" charset="0"/>
                <a:ea typeface="ＭＳ Ｐゴシック" charset="0"/>
                <a:cs typeface="Arial" panose="020B0604020202020204" pitchFamily="34" charset="0"/>
              </a:rPr>
              <a:t>contact </a:t>
            </a:r>
            <a:r>
              <a:rPr kumimoji="0" lang="en-US" sz="1200" b="0" i="0" u="none" strike="noStrike" kern="1200" cap="none" spc="0" normalizeH="0" baseline="0" noProof="0">
                <a:ln>
                  <a:noFill/>
                </a:ln>
                <a:solidFill>
                  <a:srgbClr val="000000"/>
                </a:solidFill>
                <a:effectLst/>
                <a:uLnTx/>
                <a:uFillTx/>
                <a:latin typeface="Montserrat Light" panose="020B0604020202020204" pitchFamily="2" charset="0"/>
                <a:ea typeface="ＭＳ Ｐゴシック" charset="0"/>
                <a:cs typeface="Arial" panose="020B0604020202020204" pitchFamily="34" charset="0"/>
              </a:rPr>
              <a:t>the MSL you need.</a:t>
            </a:r>
            <a:endParaRPr kumimoji="0" lang="en-US" sz="1200" b="0" i="0" u="none" strike="noStrike" kern="1200" cap="none" spc="0" normalizeH="0" baseline="0" noProof="0">
              <a:ln>
                <a:noFill/>
              </a:ln>
              <a:solidFill>
                <a:prstClr val="black"/>
              </a:solidFill>
              <a:effectLst/>
              <a:uLnTx/>
              <a:uFillTx/>
              <a:latin typeface="Montserrat Light" panose="020B0604020202020204" pitchFamily="2" charset="0"/>
              <a:ea typeface="ＭＳ Ｐゴシック" charset="0"/>
              <a:cs typeface="Arial" panose="020B0604020202020204" pitchFamily="34" charset="0"/>
            </a:endParaRPr>
          </a:p>
        </p:txBody>
      </p:sp>
      <p:sp>
        <p:nvSpPr>
          <p:cNvPr id="17" name="TextBox 16">
            <a:extLst>
              <a:ext uri="{FF2B5EF4-FFF2-40B4-BE49-F238E27FC236}">
                <a16:creationId xmlns:a16="http://schemas.microsoft.com/office/drawing/2014/main" id="{53D9178C-FE65-4792-A0E9-DFA068DB2C1A}"/>
              </a:ext>
            </a:extLst>
          </p:cNvPr>
          <p:cNvSpPr txBox="1"/>
          <p:nvPr/>
        </p:nvSpPr>
        <p:spPr>
          <a:xfrm>
            <a:off x="2286524" y="4813499"/>
            <a:ext cx="4570952" cy="300082"/>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C30052"/>
                </a:solidFill>
                <a:effectLst/>
                <a:uLnTx/>
                <a:uFillTx/>
                <a:latin typeface="Montserrat-Bold"/>
                <a:ea typeface="ＭＳ Ｐゴシック" charset="0"/>
                <a:cs typeface="+mn-cs"/>
              </a:rPr>
              <a:t>Find any MSL from any company for any tumor</a:t>
            </a:r>
            <a:endParaRPr kumimoji="0" lang="en-US" sz="135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
        <p:nvSpPr>
          <p:cNvPr id="19" name="TextBox 18">
            <a:extLst>
              <a:ext uri="{FF2B5EF4-FFF2-40B4-BE49-F238E27FC236}">
                <a16:creationId xmlns:a16="http://schemas.microsoft.com/office/drawing/2014/main" id="{D799A0F3-8818-4CD4-BBAC-BFA26EC6FC4F}"/>
              </a:ext>
            </a:extLst>
          </p:cNvPr>
          <p:cNvSpPr txBox="1"/>
          <p:nvPr/>
        </p:nvSpPr>
        <p:spPr>
          <a:xfrm>
            <a:off x="2107734" y="2290800"/>
            <a:ext cx="3560374" cy="877163"/>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Light" panose="00000400000000000000" pitchFamily="2" charset="0"/>
                <a:ea typeface="ＭＳ Ｐゴシック" charset="0"/>
                <a:cs typeface="+mn-cs"/>
              </a:rPr>
              <a:t>Visit </a:t>
            </a:r>
            <a:r>
              <a:rPr kumimoji="0" lang="en-US" sz="1200" b="0" i="0" u="none" strike="noStrike" kern="1200" cap="none" spc="0" normalizeH="0" baseline="0" noProof="0">
                <a:ln>
                  <a:noFill/>
                </a:ln>
                <a:solidFill>
                  <a:prstClr val="black"/>
                </a:solidFill>
                <a:effectLst/>
                <a:uLnTx/>
                <a:uFillTx/>
                <a:latin typeface="Montserrat Light" panose="00000400000000000000" pitchFamily="2" charset="0"/>
                <a:ea typeface="ＭＳ Ｐゴシック" charset="0"/>
                <a:cs typeface="+mn-cs"/>
                <a:hlinkClick r:id="rId4"/>
              </a:rPr>
              <a:t>https://cloud.email.onclive.com/referrals</a:t>
            </a:r>
            <a:r>
              <a:rPr kumimoji="0" lang="en-US" sz="1200" b="0" i="0" u="none" strike="noStrike" kern="1200" cap="none" spc="0" normalizeH="0" baseline="0" noProof="0">
                <a:ln>
                  <a:noFill/>
                </a:ln>
                <a:solidFill>
                  <a:prstClr val="black"/>
                </a:solidFill>
                <a:effectLst/>
                <a:uLnTx/>
                <a:uFillTx/>
                <a:latin typeface="Montserrat Light" panose="00000400000000000000" pitchFamily="2" charset="0"/>
                <a:ea typeface="ＭＳ Ｐゴシック" charset="0"/>
                <a:cs typeface="+mn-cs"/>
              </a:rPr>
              <a:t> to be one of the first health care professionals to gain access to </a:t>
            </a:r>
            <a:r>
              <a:rPr kumimoji="0" lang="en-US" sz="1350" b="1" i="0" u="none" strike="noStrike" kern="1200" cap="none" spc="0" normalizeH="0" baseline="0" noProof="0">
                <a:ln>
                  <a:noFill/>
                </a:ln>
                <a:solidFill>
                  <a:srgbClr val="C30052"/>
                </a:solidFill>
                <a:effectLst/>
                <a:uLnTx/>
                <a:uFillTx/>
                <a:latin typeface="Montserrat ExtraBold" panose="00000900000000000000" pitchFamily="2" charset="0"/>
                <a:ea typeface="ＭＳ Ｐゴシック" charset="0"/>
                <a:cs typeface="Arial" panose="020B0604020202020204" pitchFamily="34" charset="0"/>
              </a:rPr>
              <a:t>Meet My MSL</a:t>
            </a:r>
            <a:endParaRPr kumimoji="0" lang="en-US" sz="135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9642017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31195"/>
            <a:ext cx="5488409" cy="242218"/>
          </a:xfrm>
        </p:spPr>
        <p:txBody>
          <a:bodyPr/>
          <a:lstStyle/>
          <a:p>
            <a:r>
              <a:rPr lang="en-US" sz="492">
                <a:latin typeface="Arial" charset="0"/>
                <a:ea typeface="+mn-ea"/>
                <a:cs typeface="+mn-cs"/>
              </a:rPr>
              <a:t>TALAPRO-2: Overall Survival (Interim Analysis)&lt;br /&gt;Overall survival data are immature: 31% maturity</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 y="2381"/>
            <a:ext cx="9210675"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46109ED0-2F00-CD5F-2729-02F0306DD228}"/>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4" name="Picture 9" descr="Resultado de imagen de twitter">
            <a:extLst>
              <a:ext uri="{FF2B5EF4-FFF2-40B4-BE49-F238E27FC236}">
                <a16:creationId xmlns:a16="http://schemas.microsoft.com/office/drawing/2014/main" id="{503EE441-AFBB-CFD9-3D84-BF04F4B2E60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8313186"/>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31195"/>
            <a:ext cx="5488409" cy="242218"/>
          </a:xfrm>
        </p:spPr>
        <p:txBody>
          <a:bodyPr/>
          <a:lstStyle/>
          <a:p>
            <a:r>
              <a:rPr lang="en-US" sz="492">
                <a:latin typeface="Arial" charset="0"/>
                <a:ea typeface="+mn-ea"/>
                <a:cs typeface="+mn-cs"/>
              </a:rPr>
              <a:t>TALAPRO-2: Time to PSA Progression&lt;br /&gt;Treatment with talazoparib plus enzalutamide prolonged time to PSA progression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 y="2381"/>
            <a:ext cx="9210675"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93E284FD-2E1F-0E0F-A6D0-EF0514D247CF}"/>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4" name="Picture 9" descr="Resultado de imagen de twitter">
            <a:extLst>
              <a:ext uri="{FF2B5EF4-FFF2-40B4-BE49-F238E27FC236}">
                <a16:creationId xmlns:a16="http://schemas.microsoft.com/office/drawing/2014/main" id="{29AA9FB3-1F2A-4F64-2A87-E15C8AF5815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3623946"/>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31195"/>
            <a:ext cx="5488409" cy="242218"/>
          </a:xfrm>
        </p:spPr>
        <p:txBody>
          <a:bodyPr/>
          <a:lstStyle/>
          <a:p>
            <a:r>
              <a:rPr lang="en-US" sz="492">
                <a:latin typeface="Arial" charset="0"/>
                <a:ea typeface="+mn-ea"/>
                <a:cs typeface="+mn-cs"/>
              </a:rPr>
              <a:t>TALAPRO-2: Time to Cytotoxic Chemotherapy and PFS2&lt;br /&gt;Benefits of talazoparib plus enzalutamide were consistently observed across other secondary endpoints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5" y="2381"/>
            <a:ext cx="9248775" cy="4341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C8F46D00-1328-C1FF-1B66-854B0B34D3EF}"/>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4" name="Picture 9" descr="Resultado de imagen de twitter">
            <a:extLst>
              <a:ext uri="{FF2B5EF4-FFF2-40B4-BE49-F238E27FC236}">
                <a16:creationId xmlns:a16="http://schemas.microsoft.com/office/drawing/2014/main" id="{CF9A3C4E-B696-4CDA-D70B-A871C7BE394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1984802"/>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31195"/>
            <a:ext cx="5488409" cy="242218"/>
          </a:xfrm>
        </p:spPr>
        <p:txBody>
          <a:bodyPr/>
          <a:lstStyle/>
          <a:p>
            <a:r>
              <a:rPr lang="en-US" sz="492">
                <a:latin typeface="Arial" charset="0"/>
                <a:ea typeface="+mn-ea"/>
                <a:cs typeface="+mn-cs"/>
              </a:rPr>
              <a:t>Slide 16</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45" y="2381"/>
            <a:ext cx="9206345" cy="4359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7D2D65CA-19CC-9E9E-11C4-4475816F4334}"/>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4" name="Picture 9" descr="Resultado de imagen de twitter">
            <a:extLst>
              <a:ext uri="{FF2B5EF4-FFF2-40B4-BE49-F238E27FC236}">
                <a16:creationId xmlns:a16="http://schemas.microsoft.com/office/drawing/2014/main" id="{5BF3BA2A-2F6C-84C9-FE8D-A97FF371E24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5708531"/>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31195"/>
            <a:ext cx="5488409" cy="242218"/>
          </a:xfrm>
        </p:spPr>
        <p:txBody>
          <a:bodyPr/>
          <a:lstStyle/>
          <a:p>
            <a:r>
              <a:rPr lang="en-US" sz="492">
                <a:latin typeface="Arial" charset="0"/>
                <a:ea typeface="+mn-ea"/>
                <a:cs typeface="+mn-cs"/>
              </a:rPr>
              <a:t>TALAPRO-2: Patient-Reported Global Health Status (GHS)/QoL per EORTC QLQ-C30&lt;br /&gt;Talazoparib plus enzalutamide significantly prolonged time to definitive clinically meaningful deterioration in GHS/QoLa</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 y="2382"/>
            <a:ext cx="9210675" cy="4357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5C4534C2-DAEC-7D8F-A9F5-14D4F9AD7EDA}"/>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4" name="Picture 9" descr="Resultado de imagen de twitter">
            <a:extLst>
              <a:ext uri="{FF2B5EF4-FFF2-40B4-BE49-F238E27FC236}">
                <a16:creationId xmlns:a16="http://schemas.microsoft.com/office/drawing/2014/main" id="{C777E501-DFA2-CAED-A3E4-B38129E07E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2209240"/>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946CEC8-A898-476B-A3D1-C25A11079C8F}"/>
              </a:ext>
            </a:extLst>
          </p:cNvPr>
          <p:cNvGraphicFramePr>
            <a:graphicFrameLocks noGrp="1"/>
          </p:cNvGraphicFramePr>
          <p:nvPr>
            <p:ph idx="1"/>
            <p:extLst>
              <p:ext uri="{D42A27DB-BD31-4B8C-83A1-F6EECF244321}">
                <p14:modId xmlns:p14="http://schemas.microsoft.com/office/powerpoint/2010/main" val="1369731989"/>
              </p:ext>
            </p:extLst>
          </p:nvPr>
        </p:nvGraphicFramePr>
        <p:xfrm>
          <a:off x="0" y="16728"/>
          <a:ext cx="9144002" cy="5129155"/>
        </p:xfrm>
        <a:graphic>
          <a:graphicData uri="http://schemas.openxmlformats.org/drawingml/2006/table">
            <a:tbl>
              <a:tblPr>
                <a:tableStyleId>{EB9631B5-78F2-41C9-869B-9F39066F8104}</a:tableStyleId>
              </a:tblPr>
              <a:tblGrid>
                <a:gridCol w="2087386">
                  <a:extLst>
                    <a:ext uri="{9D8B030D-6E8A-4147-A177-3AD203B41FA5}">
                      <a16:colId xmlns:a16="http://schemas.microsoft.com/office/drawing/2014/main" val="3278033805"/>
                    </a:ext>
                  </a:extLst>
                </a:gridCol>
                <a:gridCol w="2239609">
                  <a:extLst>
                    <a:ext uri="{9D8B030D-6E8A-4147-A177-3AD203B41FA5}">
                      <a16:colId xmlns:a16="http://schemas.microsoft.com/office/drawing/2014/main" val="3211925184"/>
                    </a:ext>
                  </a:extLst>
                </a:gridCol>
                <a:gridCol w="2418298">
                  <a:extLst>
                    <a:ext uri="{9D8B030D-6E8A-4147-A177-3AD203B41FA5}">
                      <a16:colId xmlns:a16="http://schemas.microsoft.com/office/drawing/2014/main" val="3752757380"/>
                    </a:ext>
                  </a:extLst>
                </a:gridCol>
                <a:gridCol w="2398709">
                  <a:extLst>
                    <a:ext uri="{9D8B030D-6E8A-4147-A177-3AD203B41FA5}">
                      <a16:colId xmlns:a16="http://schemas.microsoft.com/office/drawing/2014/main" val="4172631392"/>
                    </a:ext>
                  </a:extLst>
                </a:gridCol>
              </a:tblGrid>
              <a:tr h="379130">
                <a:tc>
                  <a:txBody>
                    <a:bodyPr/>
                    <a:lstStyle/>
                    <a:p>
                      <a:pPr algn="l" fontAlgn="b"/>
                      <a:r>
                        <a:rPr lang="en-CA" sz="1200" b="1" u="none" strike="noStrike">
                          <a:effectLst/>
                        </a:rPr>
                        <a:t> </a:t>
                      </a:r>
                      <a:endParaRPr lang="en-CA" sz="1200" b="1" i="0" u="none" strike="noStrike">
                        <a:solidFill>
                          <a:srgbClr val="000000"/>
                        </a:solidFill>
                        <a:effectLst/>
                        <a:latin typeface="Calibri" panose="020F0502020204030204" pitchFamily="34" charset="0"/>
                      </a:endParaRPr>
                    </a:p>
                  </a:txBody>
                  <a:tcPr marL="7144" marR="7144" marT="7144" marB="0" anchor="b">
                    <a:solidFill>
                      <a:schemeClr val="accent2">
                        <a:lumMod val="20000"/>
                        <a:lumOff val="80000"/>
                      </a:schemeClr>
                    </a:solidFill>
                  </a:tcPr>
                </a:tc>
                <a:tc>
                  <a:txBody>
                    <a:bodyPr/>
                    <a:lstStyle/>
                    <a:p>
                      <a:pPr algn="ctr" fontAlgn="b"/>
                      <a:r>
                        <a:rPr lang="en-CA" sz="1200" b="1" u="none" strike="noStrike" err="1">
                          <a:effectLst/>
                        </a:rPr>
                        <a:t>PROpel</a:t>
                      </a:r>
                      <a:r>
                        <a:rPr lang="en-CA" sz="1200" b="1" u="none" strike="noStrike">
                          <a:effectLst/>
                        </a:rPr>
                        <a:t>*</a:t>
                      </a:r>
                    </a:p>
                    <a:p>
                      <a:pPr algn="ctr" fontAlgn="b"/>
                      <a:endParaRPr lang="en-CA" sz="1200" b="1" i="0" u="none" strike="noStrike">
                        <a:solidFill>
                          <a:srgbClr val="000000"/>
                        </a:solidFill>
                        <a:effectLst/>
                        <a:latin typeface="Calibri" panose="020F0502020204030204" pitchFamily="34" charset="0"/>
                      </a:endParaRPr>
                    </a:p>
                  </a:txBody>
                  <a:tcPr marL="7144" marR="7144" marT="7144" marB="0" anchor="b">
                    <a:solidFill>
                      <a:schemeClr val="accent2">
                        <a:lumMod val="20000"/>
                        <a:lumOff val="80000"/>
                      </a:schemeClr>
                    </a:solidFill>
                  </a:tcPr>
                </a:tc>
                <a:tc>
                  <a:txBody>
                    <a:bodyPr/>
                    <a:lstStyle/>
                    <a:p>
                      <a:pPr algn="ctr" fontAlgn="b"/>
                      <a:r>
                        <a:rPr lang="en-CA" sz="1200" b="1" u="none" strike="noStrike">
                          <a:effectLst/>
                        </a:rPr>
                        <a:t>MAGNITUDE*</a:t>
                      </a:r>
                    </a:p>
                    <a:p>
                      <a:pPr algn="ctr" fontAlgn="b"/>
                      <a:endParaRPr lang="en-CA" sz="1200" b="1" i="0" u="none" strike="noStrike">
                        <a:solidFill>
                          <a:srgbClr val="000000"/>
                        </a:solidFill>
                        <a:effectLst/>
                        <a:latin typeface="Calibri" panose="020F0502020204030204" pitchFamily="34" charset="0"/>
                      </a:endParaRPr>
                    </a:p>
                  </a:txBody>
                  <a:tcPr marL="7144" marR="7144" marT="7144" marB="0" anchor="b">
                    <a:solidFill>
                      <a:schemeClr val="accent2">
                        <a:lumMod val="20000"/>
                        <a:lumOff val="80000"/>
                      </a:schemeClr>
                    </a:solidFill>
                  </a:tcPr>
                </a:tc>
                <a:tc>
                  <a:txBody>
                    <a:bodyPr/>
                    <a:lstStyle/>
                    <a:p>
                      <a:pPr algn="ctr" fontAlgn="b"/>
                      <a:r>
                        <a:rPr lang="en-CA" sz="1200" b="1" i="0" u="none" strike="noStrike">
                          <a:solidFill>
                            <a:srgbClr val="000000"/>
                          </a:solidFill>
                          <a:effectLst/>
                          <a:latin typeface="Calibri" panose="020F0502020204030204" pitchFamily="34" charset="0"/>
                        </a:rPr>
                        <a:t>TALAPRO-2**</a:t>
                      </a:r>
                      <a:endParaRPr lang="en-CA" sz="900" b="1" i="0" u="none" strike="noStrike">
                        <a:solidFill>
                          <a:srgbClr val="FF0000"/>
                        </a:solidFill>
                        <a:effectLst/>
                        <a:latin typeface="Calibri" panose="020F0502020204030204" pitchFamily="34" charset="0"/>
                      </a:endParaRPr>
                    </a:p>
                    <a:p>
                      <a:pPr algn="ctr" fontAlgn="b"/>
                      <a:endParaRPr lang="en-CA" sz="1200" b="1" i="0" u="none" strike="noStrike">
                        <a:solidFill>
                          <a:srgbClr val="000000"/>
                        </a:solidFill>
                        <a:effectLst/>
                        <a:latin typeface="Calibri" panose="020F0502020204030204" pitchFamily="34" charset="0"/>
                      </a:endParaRPr>
                    </a:p>
                  </a:txBody>
                  <a:tcPr marL="7144" marR="7144" marT="7144" marB="0" anchor="b">
                    <a:solidFill>
                      <a:schemeClr val="accent2">
                        <a:lumMod val="20000"/>
                        <a:lumOff val="80000"/>
                      </a:schemeClr>
                    </a:solidFill>
                  </a:tcPr>
                </a:tc>
                <a:extLst>
                  <a:ext uri="{0D108BD9-81ED-4DB2-BD59-A6C34878D82A}">
                    <a16:rowId xmlns:a16="http://schemas.microsoft.com/office/drawing/2014/main" val="3042337995"/>
                  </a:ext>
                </a:extLst>
              </a:tr>
              <a:tr h="379130">
                <a:tc>
                  <a:txBody>
                    <a:bodyPr/>
                    <a:lstStyle/>
                    <a:p>
                      <a:pPr algn="l" fontAlgn="b"/>
                      <a:r>
                        <a:rPr lang="en-CA" sz="1200" b="1" u="none" strike="noStrike">
                          <a:effectLst/>
                        </a:rPr>
                        <a:t>Primary endpoint</a:t>
                      </a:r>
                      <a:endParaRPr lang="en-CA" sz="1200" b="1" i="0" u="none" strike="noStrike">
                        <a:solidFill>
                          <a:srgbClr val="000000"/>
                        </a:solidFill>
                        <a:effectLst/>
                        <a:latin typeface="Calibri" panose="020F0502020204030204" pitchFamily="34" charset="0"/>
                      </a:endParaRPr>
                    </a:p>
                  </a:txBody>
                  <a:tcPr marL="7144" marR="7144" marT="7144" marB="0" anchor="b"/>
                </a:tc>
                <a:tc>
                  <a:txBody>
                    <a:bodyPr/>
                    <a:lstStyle/>
                    <a:p>
                      <a:pPr algn="ctr" fontAlgn="b"/>
                      <a:r>
                        <a:rPr lang="en-CA" sz="1200" u="none" strike="noStrike" err="1">
                          <a:effectLst/>
                        </a:rPr>
                        <a:t>rPFS</a:t>
                      </a:r>
                      <a:br>
                        <a:rPr lang="en-CA" sz="1200" u="none" strike="noStrike">
                          <a:effectLst/>
                        </a:rPr>
                      </a:br>
                      <a:r>
                        <a:rPr lang="en-CA" sz="1200" u="none" strike="noStrike">
                          <a:effectLst/>
                        </a:rPr>
                        <a:t>(investigator view)</a:t>
                      </a:r>
                      <a:endParaRPr lang="en-CA" sz="1200" b="0" i="0" u="none" strike="noStrike">
                        <a:solidFill>
                          <a:srgbClr val="000000"/>
                        </a:solidFill>
                        <a:effectLst/>
                        <a:latin typeface="Calibri" panose="020F0502020204030204" pitchFamily="34" charset="0"/>
                      </a:endParaRPr>
                    </a:p>
                  </a:txBody>
                  <a:tcPr marL="7144" marR="7144" marT="7144" marB="0" anchor="b"/>
                </a:tc>
                <a:tc>
                  <a:txBody>
                    <a:bodyPr/>
                    <a:lstStyle/>
                    <a:p>
                      <a:pPr algn="ctr" fontAlgn="b"/>
                      <a:r>
                        <a:rPr lang="en-CA" sz="1200" u="none" strike="noStrike" err="1">
                          <a:effectLst/>
                        </a:rPr>
                        <a:t>rPFS</a:t>
                      </a:r>
                      <a:br>
                        <a:rPr lang="en-CA" sz="1200" u="none" strike="noStrike">
                          <a:effectLst/>
                        </a:rPr>
                      </a:br>
                      <a:r>
                        <a:rPr lang="en-CA" sz="1200" u="none" strike="noStrike">
                          <a:effectLst/>
                        </a:rPr>
                        <a:t>(central view)</a:t>
                      </a:r>
                      <a:endParaRPr lang="en-CA" sz="1200" b="0" i="0" u="none" strike="noStrike">
                        <a:solidFill>
                          <a:srgbClr val="000000"/>
                        </a:solidFill>
                        <a:effectLst/>
                        <a:latin typeface="Calibri" panose="020F0502020204030204" pitchFamily="34" charset="0"/>
                      </a:endParaRPr>
                    </a:p>
                  </a:txBody>
                  <a:tcPr marL="7144" marR="7144" marT="7144" marB="0" anchor="b"/>
                </a:tc>
                <a:tc>
                  <a:txBody>
                    <a:bodyPr/>
                    <a:lstStyle/>
                    <a:p>
                      <a:pPr algn="ctr" fontAlgn="b"/>
                      <a:r>
                        <a:rPr lang="en-CA" sz="1200" b="0" i="0" u="none" strike="noStrike" err="1">
                          <a:solidFill>
                            <a:srgbClr val="000000"/>
                          </a:solidFill>
                          <a:effectLst/>
                          <a:latin typeface="Calibri" panose="020F0502020204030204" pitchFamily="34" charset="0"/>
                        </a:rPr>
                        <a:t>rPFS</a:t>
                      </a:r>
                      <a:endParaRPr lang="en-CA" sz="12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939877127"/>
                  </a:ext>
                </a:extLst>
              </a:tr>
              <a:tr h="565064">
                <a:tc>
                  <a:txBody>
                    <a:bodyPr/>
                    <a:lstStyle/>
                    <a:p>
                      <a:pPr algn="l" fontAlgn="b"/>
                      <a:r>
                        <a:rPr lang="en-CA" sz="1200" b="1" u="none" strike="noStrike">
                          <a:effectLst/>
                        </a:rPr>
                        <a:t>Prior NHA in </a:t>
                      </a:r>
                      <a:r>
                        <a:rPr lang="en-CA" sz="1200" b="1" u="none" strike="noStrike" err="1">
                          <a:effectLst/>
                        </a:rPr>
                        <a:t>mCSPC</a:t>
                      </a:r>
                      <a:endParaRPr lang="en-CA" sz="1200" b="1" u="none" strike="noStrike">
                        <a:effectLst/>
                      </a:endParaRPr>
                    </a:p>
                    <a:p>
                      <a:pPr algn="l" fontAlgn="b"/>
                      <a:endParaRPr lang="en-CA" sz="1200" b="1" i="0" u="none" strike="noStrike">
                        <a:solidFill>
                          <a:srgbClr val="000000"/>
                        </a:solidFill>
                        <a:effectLst/>
                        <a:latin typeface="Calibri" panose="020F0502020204030204" pitchFamily="34" charset="0"/>
                      </a:endParaRPr>
                    </a:p>
                  </a:txBody>
                  <a:tcPr marL="7144" marR="7144" marT="7144" marB="0" anchor="b">
                    <a:solidFill>
                      <a:schemeClr val="accent2">
                        <a:lumMod val="20000"/>
                        <a:lumOff val="80000"/>
                      </a:schemeClr>
                    </a:solidFill>
                  </a:tcPr>
                </a:tc>
                <a:tc>
                  <a:txBody>
                    <a:bodyPr/>
                    <a:lstStyle/>
                    <a:p>
                      <a:pPr algn="ctr" fontAlgn="b"/>
                      <a:r>
                        <a:rPr lang="en-US" sz="1200" u="none" strike="noStrike">
                          <a:effectLst/>
                        </a:rPr>
                        <a:t>Only after 12 </a:t>
                      </a:r>
                      <a:r>
                        <a:rPr lang="en-US" sz="1200" u="none" strike="noStrike" err="1">
                          <a:effectLst/>
                        </a:rPr>
                        <a:t>mo</a:t>
                      </a:r>
                      <a:r>
                        <a:rPr lang="en-US" sz="1200" u="none" strike="noStrike">
                          <a:effectLst/>
                        </a:rPr>
                        <a:t> of interruption </a:t>
                      </a:r>
                      <a:br>
                        <a:rPr lang="en-US" sz="1200" u="none" strike="noStrike">
                          <a:effectLst/>
                        </a:rPr>
                      </a:br>
                      <a:r>
                        <a:rPr lang="en-US" sz="1200" u="none" strike="noStrike">
                          <a:effectLst/>
                        </a:rPr>
                        <a:t>(abiraterone not allowed)</a:t>
                      </a:r>
                      <a:endParaRPr lang="en-US" sz="1200" b="0" i="0" u="none" strike="noStrike">
                        <a:solidFill>
                          <a:srgbClr val="000000"/>
                        </a:solidFill>
                        <a:effectLst/>
                        <a:latin typeface="Calibri" panose="020F0502020204030204" pitchFamily="34" charset="0"/>
                      </a:endParaRPr>
                    </a:p>
                  </a:txBody>
                  <a:tcPr marL="7144" marR="7144" marT="7144" marB="0" anchor="b">
                    <a:solidFill>
                      <a:schemeClr val="accent2">
                        <a:lumMod val="20000"/>
                        <a:lumOff val="80000"/>
                      </a:schemeClr>
                    </a:solidFill>
                  </a:tcPr>
                </a:tc>
                <a:tc>
                  <a:txBody>
                    <a:bodyPr/>
                    <a:lstStyle/>
                    <a:p>
                      <a:pPr algn="ctr" fontAlgn="b"/>
                      <a:endParaRPr lang="en-CA" sz="1200" u="none" strike="noStrike">
                        <a:effectLst/>
                      </a:endParaRPr>
                    </a:p>
                    <a:p>
                      <a:pPr algn="ctr" fontAlgn="b"/>
                      <a:r>
                        <a:rPr lang="en-CA" sz="1200" u="none" strike="noStrike">
                          <a:effectLst/>
                        </a:rPr>
                        <a:t>Yes</a:t>
                      </a:r>
                    </a:p>
                    <a:p>
                      <a:pPr algn="ctr" fontAlgn="b"/>
                      <a:r>
                        <a:rPr lang="en-CA" sz="1200" u="none" strike="noStrike">
                          <a:effectLst/>
                        </a:rPr>
                        <a:t>(except abiraterone)</a:t>
                      </a:r>
                    </a:p>
                  </a:txBody>
                  <a:tcPr marL="7144" marR="7144" marT="7144" marB="0" anchor="b">
                    <a:solidFill>
                      <a:schemeClr val="accent2">
                        <a:lumMod val="20000"/>
                        <a:lumOff val="80000"/>
                      </a:schemeClr>
                    </a:solidFill>
                  </a:tcPr>
                </a:tc>
                <a:tc>
                  <a:txBody>
                    <a:bodyPr/>
                    <a:lstStyle/>
                    <a:p>
                      <a:pPr algn="ctr" fontAlgn="b"/>
                      <a:r>
                        <a:rPr lang="en-CA" sz="1200" b="0" i="0" u="none" strike="noStrike">
                          <a:solidFill>
                            <a:srgbClr val="000000"/>
                          </a:solidFill>
                          <a:effectLst/>
                          <a:latin typeface="Calibri" panose="020F0502020204030204" pitchFamily="34" charset="0"/>
                        </a:rPr>
                        <a:t>Yes</a:t>
                      </a:r>
                    </a:p>
                    <a:p>
                      <a:pPr algn="ctr" fontAlgn="b"/>
                      <a:r>
                        <a:rPr lang="en-CA" sz="1200" b="0" i="0" u="none" strike="noStrike">
                          <a:solidFill>
                            <a:srgbClr val="000000"/>
                          </a:solidFill>
                          <a:effectLst/>
                          <a:latin typeface="Calibri" panose="020F0502020204030204" pitchFamily="34" charset="0"/>
                        </a:rPr>
                        <a:t>(abiraterone only)</a:t>
                      </a:r>
                    </a:p>
                  </a:txBody>
                  <a:tcPr marL="7144" marR="7144" marT="7144" marB="0" anchor="b">
                    <a:solidFill>
                      <a:schemeClr val="accent2">
                        <a:lumMod val="20000"/>
                        <a:lumOff val="80000"/>
                      </a:schemeClr>
                    </a:solidFill>
                  </a:tcPr>
                </a:tc>
                <a:extLst>
                  <a:ext uri="{0D108BD9-81ED-4DB2-BD59-A6C34878D82A}">
                    <a16:rowId xmlns:a16="http://schemas.microsoft.com/office/drawing/2014/main" val="244294844"/>
                  </a:ext>
                </a:extLst>
              </a:tr>
              <a:tr h="565064">
                <a:tc>
                  <a:txBody>
                    <a:bodyPr/>
                    <a:lstStyle/>
                    <a:p>
                      <a:pPr algn="l" fontAlgn="b"/>
                      <a:r>
                        <a:rPr lang="en-CA" sz="1200" b="1" u="none" strike="noStrike">
                          <a:effectLst/>
                        </a:rPr>
                        <a:t>Prior Docetaxel in </a:t>
                      </a:r>
                      <a:r>
                        <a:rPr lang="en-CA" sz="1200" b="1" u="none" strike="noStrike" err="1">
                          <a:effectLst/>
                        </a:rPr>
                        <a:t>mCSPC</a:t>
                      </a:r>
                      <a:endParaRPr lang="en-CA" sz="1200" b="1" u="none" strike="noStrike">
                        <a:effectLst/>
                      </a:endParaRPr>
                    </a:p>
                  </a:txBody>
                  <a:tcPr marL="7144" marR="7144" marT="7144" marB="0" anchor="b"/>
                </a:tc>
                <a:tc>
                  <a:txBody>
                    <a:bodyPr/>
                    <a:lstStyle/>
                    <a:p>
                      <a:pPr algn="ctr" fontAlgn="b"/>
                      <a:r>
                        <a:rPr lang="en-CA" sz="1200" u="none" strike="noStrike">
                          <a:effectLst/>
                        </a:rPr>
                        <a:t>Yes</a:t>
                      </a:r>
                    </a:p>
                    <a:p>
                      <a:pPr algn="ctr" fontAlgn="b"/>
                      <a:endParaRPr lang="en-CA" sz="1200" b="0" i="0" u="none" strike="noStrike">
                        <a:solidFill>
                          <a:srgbClr val="000000"/>
                        </a:solidFill>
                        <a:effectLst/>
                        <a:latin typeface="Calibri" panose="020F0502020204030204" pitchFamily="34" charset="0"/>
                      </a:endParaRPr>
                    </a:p>
                  </a:txBody>
                  <a:tcPr marL="7144" marR="7144" marT="7144" marB="0" anchor="b"/>
                </a:tc>
                <a:tc>
                  <a:txBody>
                    <a:bodyPr/>
                    <a:lstStyle/>
                    <a:p>
                      <a:pPr algn="ctr" fontAlgn="b"/>
                      <a:r>
                        <a:rPr lang="en-CA" sz="1200" u="none" strike="noStrike">
                          <a:effectLst/>
                        </a:rPr>
                        <a:t>Yes</a:t>
                      </a:r>
                    </a:p>
                    <a:p>
                      <a:pPr algn="ctr" fontAlgn="b"/>
                      <a:endParaRPr lang="en-CA" sz="1200" b="0" i="0" u="none" strike="noStrike">
                        <a:solidFill>
                          <a:srgbClr val="000000"/>
                        </a:solidFill>
                        <a:effectLst/>
                        <a:latin typeface="Calibri" panose="020F0502020204030204" pitchFamily="34" charset="0"/>
                      </a:endParaRPr>
                    </a:p>
                  </a:txBody>
                  <a:tcPr marL="7144" marR="7144" marT="7144" marB="0" anchor="b"/>
                </a:tc>
                <a:tc>
                  <a:txBody>
                    <a:bodyPr/>
                    <a:lstStyle/>
                    <a:p>
                      <a:pPr algn="ctr" fontAlgn="b"/>
                      <a:r>
                        <a:rPr lang="en-CA" sz="1200" b="0" i="0" u="none" strike="noStrike">
                          <a:solidFill>
                            <a:srgbClr val="000000"/>
                          </a:solidFill>
                          <a:effectLst/>
                          <a:latin typeface="Calibri" panose="020F0502020204030204" pitchFamily="34" charset="0"/>
                        </a:rPr>
                        <a:t>Yes</a:t>
                      </a:r>
                    </a:p>
                    <a:p>
                      <a:pPr algn="ctr" fontAlgn="b"/>
                      <a:r>
                        <a:rPr lang="en-CA" sz="1200" b="0" i="0" u="none" strike="noStrike">
                          <a:solidFill>
                            <a:srgbClr val="000000"/>
                          </a:solidFill>
                          <a:effectLst/>
                          <a:latin typeface="Calibri" panose="020F0502020204030204" pitchFamily="34" charset="0"/>
                        </a:rPr>
                        <a:t>(</a:t>
                      </a:r>
                      <a:r>
                        <a:rPr lang="en-US" sz="1200" b="0" i="0" u="none" strike="noStrike">
                          <a:solidFill>
                            <a:srgbClr val="000000"/>
                          </a:solidFill>
                          <a:effectLst/>
                          <a:latin typeface="Calibri" panose="020F0502020204030204" pitchFamily="34" charset="0"/>
                        </a:rPr>
                        <a:t>if discontinued in the 28 days prior to randomization)</a:t>
                      </a:r>
                      <a:endParaRPr lang="en-CA" sz="12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313471276"/>
                  </a:ext>
                </a:extLst>
              </a:tr>
              <a:tr h="193197">
                <a:tc>
                  <a:txBody>
                    <a:bodyPr/>
                    <a:lstStyle/>
                    <a:p>
                      <a:pPr algn="l" fontAlgn="b"/>
                      <a:r>
                        <a:rPr lang="en-CA" sz="1200" b="1" u="none" strike="noStrike">
                          <a:effectLst/>
                        </a:rPr>
                        <a:t>Stratification by HRR status</a:t>
                      </a:r>
                      <a:endParaRPr lang="en-CA" sz="1200" b="1" i="0" u="none" strike="noStrike">
                        <a:solidFill>
                          <a:srgbClr val="000000"/>
                        </a:solidFill>
                        <a:effectLst/>
                        <a:latin typeface="Calibri" panose="020F0502020204030204" pitchFamily="34" charset="0"/>
                      </a:endParaRPr>
                    </a:p>
                  </a:txBody>
                  <a:tcPr marL="7144" marR="7144" marT="7144" marB="0" anchor="b">
                    <a:solidFill>
                      <a:schemeClr val="accent2">
                        <a:lumMod val="20000"/>
                        <a:lumOff val="80000"/>
                      </a:schemeClr>
                    </a:solidFill>
                  </a:tcPr>
                </a:tc>
                <a:tc>
                  <a:txBody>
                    <a:bodyPr/>
                    <a:lstStyle/>
                    <a:p>
                      <a:pPr algn="ctr" fontAlgn="b"/>
                      <a:r>
                        <a:rPr lang="en-CA" sz="1200" u="none" strike="noStrike">
                          <a:effectLst/>
                        </a:rPr>
                        <a:t>No</a:t>
                      </a:r>
                      <a:endParaRPr lang="en-CA" sz="1200" b="0" i="0" u="none" strike="noStrike">
                        <a:solidFill>
                          <a:srgbClr val="000000"/>
                        </a:solidFill>
                        <a:effectLst/>
                        <a:latin typeface="Calibri" panose="020F0502020204030204" pitchFamily="34" charset="0"/>
                      </a:endParaRPr>
                    </a:p>
                  </a:txBody>
                  <a:tcPr marL="7144" marR="7144" marT="7144" marB="0" anchor="b">
                    <a:solidFill>
                      <a:schemeClr val="accent2">
                        <a:lumMod val="20000"/>
                        <a:lumOff val="80000"/>
                      </a:schemeClr>
                    </a:solidFill>
                  </a:tcPr>
                </a:tc>
                <a:tc>
                  <a:txBody>
                    <a:bodyPr/>
                    <a:lstStyle/>
                    <a:p>
                      <a:pPr algn="ctr" fontAlgn="b"/>
                      <a:r>
                        <a:rPr lang="en-CA" sz="1200" u="none" strike="noStrike">
                          <a:effectLst/>
                        </a:rPr>
                        <a:t>Yes</a:t>
                      </a:r>
                      <a:endParaRPr lang="en-CA" sz="1200" b="0" i="0" u="none" strike="noStrike">
                        <a:solidFill>
                          <a:srgbClr val="000000"/>
                        </a:solidFill>
                        <a:effectLst/>
                        <a:latin typeface="Calibri" panose="020F0502020204030204" pitchFamily="34" charset="0"/>
                      </a:endParaRPr>
                    </a:p>
                  </a:txBody>
                  <a:tcPr marL="7144" marR="7144" marT="7144" marB="0" anchor="b">
                    <a:solidFill>
                      <a:schemeClr val="accent2">
                        <a:lumMod val="20000"/>
                        <a:lumOff val="80000"/>
                      </a:schemeClr>
                    </a:solidFill>
                  </a:tcPr>
                </a:tc>
                <a:tc>
                  <a:txBody>
                    <a:bodyPr/>
                    <a:lstStyle/>
                    <a:p>
                      <a:pPr algn="ctr" fontAlgn="b"/>
                      <a:r>
                        <a:rPr lang="en-CA" sz="1200" b="0" i="0" u="none" strike="noStrike">
                          <a:solidFill>
                            <a:srgbClr val="000000"/>
                          </a:solidFill>
                          <a:effectLst/>
                          <a:latin typeface="Calibri" panose="020F0502020204030204" pitchFamily="34" charset="0"/>
                        </a:rPr>
                        <a:t>Yes</a:t>
                      </a:r>
                    </a:p>
                  </a:txBody>
                  <a:tcPr marL="7144" marR="7144" marT="7144" marB="0" anchor="b">
                    <a:solidFill>
                      <a:schemeClr val="accent2">
                        <a:lumMod val="20000"/>
                        <a:lumOff val="80000"/>
                      </a:schemeClr>
                    </a:solidFill>
                  </a:tcPr>
                </a:tc>
                <a:extLst>
                  <a:ext uri="{0D108BD9-81ED-4DB2-BD59-A6C34878D82A}">
                    <a16:rowId xmlns:a16="http://schemas.microsoft.com/office/drawing/2014/main" val="3506385220"/>
                  </a:ext>
                </a:extLst>
              </a:tr>
              <a:tr h="565064">
                <a:tc>
                  <a:txBody>
                    <a:bodyPr/>
                    <a:lstStyle/>
                    <a:p>
                      <a:pPr algn="l" fontAlgn="b"/>
                      <a:r>
                        <a:rPr lang="en-CA" sz="1200" b="1" u="none" strike="noStrike">
                          <a:effectLst/>
                        </a:rPr>
                        <a:t>HRR analysis</a:t>
                      </a:r>
                    </a:p>
                    <a:p>
                      <a:pPr algn="l" fontAlgn="b"/>
                      <a:endParaRPr lang="en-CA" sz="1200" b="1" i="0" u="none" strike="noStrike">
                        <a:solidFill>
                          <a:srgbClr val="000000"/>
                        </a:solidFill>
                        <a:effectLst/>
                        <a:latin typeface="Calibri" panose="020F0502020204030204" pitchFamily="34" charset="0"/>
                      </a:endParaRPr>
                    </a:p>
                  </a:txBody>
                  <a:tcPr marL="7144" marR="7144" marT="7144" marB="0" anchor="b"/>
                </a:tc>
                <a:tc>
                  <a:txBody>
                    <a:bodyPr/>
                    <a:lstStyle/>
                    <a:p>
                      <a:pPr algn="ctr" fontAlgn="b"/>
                      <a:r>
                        <a:rPr lang="en-CA" sz="1200" u="none" strike="noStrike">
                          <a:effectLst/>
                        </a:rPr>
                        <a:t>Tissue or </a:t>
                      </a:r>
                      <a:r>
                        <a:rPr lang="en-CA" sz="1200" u="none" strike="noStrike" err="1">
                          <a:effectLst/>
                        </a:rPr>
                        <a:t>ctDNA</a:t>
                      </a:r>
                      <a:r>
                        <a:rPr lang="en-CA" sz="1200" u="none" strike="noStrike">
                          <a:effectLst/>
                        </a:rPr>
                        <a:t> /retrospective</a:t>
                      </a:r>
                      <a:endParaRPr lang="en-CA" sz="1200" b="0" i="0" u="none" strike="noStrike">
                        <a:solidFill>
                          <a:srgbClr val="000000"/>
                        </a:solidFill>
                        <a:effectLst/>
                        <a:latin typeface="Calibri" panose="020F0502020204030204" pitchFamily="34" charset="0"/>
                      </a:endParaRPr>
                    </a:p>
                    <a:p>
                      <a:pPr algn="ctr" fontAlgn="b"/>
                      <a:endParaRPr lang="en-CA" sz="1200" u="none" strike="noStrike">
                        <a:effectLst/>
                      </a:endParaRPr>
                    </a:p>
                  </a:txBody>
                  <a:tcPr marL="7144" marR="7144" marT="7144" marB="0" anchor="b"/>
                </a:tc>
                <a:tc>
                  <a:txBody>
                    <a:bodyPr/>
                    <a:lstStyle/>
                    <a:p>
                      <a:pPr algn="ctr" fontAlgn="b"/>
                      <a:r>
                        <a:rPr lang="en-CA" sz="1200" u="none" strike="noStrike">
                          <a:effectLst/>
                        </a:rPr>
                        <a:t>100% tissue/prospective</a:t>
                      </a:r>
                    </a:p>
                    <a:p>
                      <a:pPr algn="ctr" fontAlgn="b"/>
                      <a:endParaRPr lang="en-CA" sz="1200" b="0" i="0" u="none" strike="noStrike">
                        <a:solidFill>
                          <a:srgbClr val="000000"/>
                        </a:solidFill>
                        <a:effectLst/>
                        <a:latin typeface="Calibri" panose="020F0502020204030204" pitchFamily="34" charset="0"/>
                      </a:endParaRPr>
                    </a:p>
                  </a:txBody>
                  <a:tcPr marL="7144" marR="7144" marT="7144" marB="0" anchor="b"/>
                </a:tc>
                <a:tc>
                  <a:txBody>
                    <a:bodyPr/>
                    <a:lstStyle/>
                    <a:p>
                      <a:pPr algn="ctr" fontAlgn="b"/>
                      <a:r>
                        <a:rPr lang="en-CA" sz="1200" u="none" strike="noStrike">
                          <a:effectLst/>
                        </a:rPr>
                        <a:t>Primarily tissue (99.9%)/prospective</a:t>
                      </a:r>
                    </a:p>
                    <a:p>
                      <a:pPr algn="ctr" fontAlgn="b"/>
                      <a:endParaRPr lang="en-CA" sz="12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944793808"/>
                  </a:ext>
                </a:extLst>
              </a:tr>
              <a:tr h="565064">
                <a:tc>
                  <a:txBody>
                    <a:bodyPr/>
                    <a:lstStyle/>
                    <a:p>
                      <a:pPr algn="l" fontAlgn="b"/>
                      <a:r>
                        <a:rPr lang="en-CA" sz="1200" b="1" i="0" u="none" strike="noStrike">
                          <a:solidFill>
                            <a:srgbClr val="000000"/>
                          </a:solidFill>
                          <a:effectLst/>
                          <a:latin typeface="Calibri" panose="020F0502020204030204" pitchFamily="34" charset="0"/>
                        </a:rPr>
                        <a:t>Patients who received NHA/Docetaxel in </a:t>
                      </a:r>
                      <a:r>
                        <a:rPr lang="en-CA" sz="1200" b="1" i="0" u="none" strike="noStrike" err="1">
                          <a:solidFill>
                            <a:srgbClr val="000000"/>
                          </a:solidFill>
                          <a:effectLst/>
                          <a:latin typeface="Calibri" panose="020F0502020204030204" pitchFamily="34" charset="0"/>
                        </a:rPr>
                        <a:t>mHSPC</a:t>
                      </a:r>
                      <a:r>
                        <a:rPr lang="en-CA" sz="1200" b="1" i="0" u="none" strike="noStrike">
                          <a:solidFill>
                            <a:srgbClr val="000000"/>
                          </a:solidFill>
                          <a:effectLst/>
                          <a:latin typeface="Calibri" panose="020F0502020204030204" pitchFamily="34" charset="0"/>
                        </a:rPr>
                        <a:t> in experimental arm (%)</a:t>
                      </a:r>
                    </a:p>
                  </a:txBody>
                  <a:tcPr marL="7144" marR="7144" marT="7144" marB="0" anchor="b">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1200" b="0" i="0" u="none" strike="noStrike">
                          <a:solidFill>
                            <a:srgbClr val="000000"/>
                          </a:solidFill>
                          <a:effectLst/>
                          <a:latin typeface="Calibri" panose="020F0502020204030204" pitchFamily="34" charset="0"/>
                        </a:rPr>
                        <a:t>0.3/22.6</a:t>
                      </a:r>
                    </a:p>
                  </a:txBody>
                  <a:tcPr marL="7144" marR="7144" marT="7144" marB="0" anchor="b">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1200" b="0" i="0" u="none" strike="noStrike">
                          <a:solidFill>
                            <a:srgbClr val="000000"/>
                          </a:solidFill>
                          <a:effectLst/>
                          <a:latin typeface="Calibri" panose="020F0502020204030204" pitchFamily="34" charset="0"/>
                        </a:rPr>
                        <a:t>3.8/19.3**</a:t>
                      </a:r>
                    </a:p>
                  </a:txBody>
                  <a:tcPr marL="7144" marR="7144" marT="7144" marB="0" anchor="b">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endParaRPr lang="en-CA" sz="1200" b="0" i="0" u="none" strike="noStrike">
                        <a:solidFill>
                          <a:srgbClr val="000000"/>
                        </a:solidFill>
                        <a:effectLst/>
                        <a:latin typeface="Calibri" panose="020F0502020204030204" pitchFamily="34" charset="0"/>
                      </a:endParaRPr>
                    </a:p>
                  </a:txBody>
                  <a:tcPr marL="7144" marR="7144" marT="7144" marB="0" anchor="b">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277280449"/>
                  </a:ext>
                </a:extLst>
              </a:tr>
              <a:tr h="193197">
                <a:tc>
                  <a:txBody>
                    <a:bodyPr/>
                    <a:lstStyle/>
                    <a:p>
                      <a:pPr algn="l" fontAlgn="b"/>
                      <a:r>
                        <a:rPr lang="en-CA" sz="1200" b="1" u="none" strike="noStrike" err="1">
                          <a:effectLst/>
                        </a:rPr>
                        <a:t>rPFS</a:t>
                      </a:r>
                      <a:endParaRPr lang="en-CA" sz="1200" b="1" i="0" u="none" strike="noStrike">
                        <a:solidFill>
                          <a:srgbClr val="000000"/>
                        </a:solidFill>
                        <a:effectLst/>
                        <a:latin typeface="Calibri" panose="020F0502020204030204" pitchFamily="34" charset="0"/>
                      </a:endParaRPr>
                    </a:p>
                  </a:txBody>
                  <a:tcPr marL="7144" marR="7144" marT="7144" marB="0" anchor="b">
                    <a:lnT w="12700" cap="flat" cmpd="sng" algn="ctr">
                      <a:solidFill>
                        <a:schemeClr val="tx1"/>
                      </a:solidFill>
                      <a:prstDash val="solid"/>
                      <a:round/>
                      <a:headEnd type="none" w="med" len="med"/>
                      <a:tailEnd type="none" w="med" len="med"/>
                    </a:lnT>
                    <a:solidFill>
                      <a:schemeClr val="accent2">
                        <a:lumMod val="20000"/>
                        <a:lumOff val="80000"/>
                      </a:schemeClr>
                    </a:solidFill>
                  </a:tcPr>
                </a:tc>
                <a:tc>
                  <a:txBody>
                    <a:bodyPr/>
                    <a:lstStyle/>
                    <a:p>
                      <a:pPr algn="ctr" fontAlgn="b"/>
                      <a:endParaRPr lang="en-CA" sz="1200" b="0" i="0" u="none" strike="noStrike">
                        <a:solidFill>
                          <a:srgbClr val="000000"/>
                        </a:solidFill>
                        <a:effectLst/>
                        <a:latin typeface="Calibri" panose="020F0502020204030204" pitchFamily="34" charset="0"/>
                      </a:endParaRPr>
                    </a:p>
                  </a:txBody>
                  <a:tcPr marL="7144" marR="7144" marT="7144" marB="0" anchor="b">
                    <a:lnT w="12700" cap="flat" cmpd="sng" algn="ctr">
                      <a:solidFill>
                        <a:schemeClr val="tx1"/>
                      </a:solidFill>
                      <a:prstDash val="solid"/>
                      <a:round/>
                      <a:headEnd type="none" w="med" len="med"/>
                      <a:tailEnd type="none" w="med" len="med"/>
                    </a:lnT>
                    <a:solidFill>
                      <a:schemeClr val="accent2">
                        <a:lumMod val="20000"/>
                        <a:lumOff val="80000"/>
                      </a:schemeClr>
                    </a:solidFill>
                  </a:tcPr>
                </a:tc>
                <a:tc>
                  <a:txBody>
                    <a:bodyPr/>
                    <a:lstStyle/>
                    <a:p>
                      <a:pPr algn="ctr" fontAlgn="b"/>
                      <a:r>
                        <a:rPr lang="en-CA" sz="1200" u="none" strike="noStrike">
                          <a:effectLst/>
                        </a:rPr>
                        <a:t> </a:t>
                      </a:r>
                      <a:endParaRPr lang="en-CA" sz="1200" b="0" i="0" u="none" strike="noStrike">
                        <a:solidFill>
                          <a:srgbClr val="000000"/>
                        </a:solidFill>
                        <a:effectLst/>
                        <a:latin typeface="Calibri" panose="020F0502020204030204" pitchFamily="34" charset="0"/>
                      </a:endParaRPr>
                    </a:p>
                  </a:txBody>
                  <a:tcPr marL="7144" marR="7144" marT="7144" marB="0" anchor="b">
                    <a:lnT w="12700" cap="flat" cmpd="sng" algn="ctr">
                      <a:solidFill>
                        <a:schemeClr val="tx1"/>
                      </a:solidFill>
                      <a:prstDash val="solid"/>
                      <a:round/>
                      <a:headEnd type="none" w="med" len="med"/>
                      <a:tailEnd type="none" w="med" len="med"/>
                    </a:lnT>
                    <a:solidFill>
                      <a:schemeClr val="accent2">
                        <a:lumMod val="20000"/>
                        <a:lumOff val="80000"/>
                      </a:schemeClr>
                    </a:solidFill>
                  </a:tcPr>
                </a:tc>
                <a:tc>
                  <a:txBody>
                    <a:bodyPr/>
                    <a:lstStyle/>
                    <a:p>
                      <a:pPr marL="0" marR="0" lvl="0" indent="0" algn="ctr" defTabSz="914377" rtl="0" eaLnBrk="1" fontAlgn="b" latinLnBrk="0" hangingPunct="1">
                        <a:lnSpc>
                          <a:spcPct val="100000"/>
                        </a:lnSpc>
                        <a:spcBef>
                          <a:spcPts val="0"/>
                        </a:spcBef>
                        <a:spcAft>
                          <a:spcPts val="0"/>
                        </a:spcAft>
                        <a:buClrTx/>
                        <a:buSzTx/>
                        <a:buFontTx/>
                        <a:buNone/>
                        <a:tabLst/>
                        <a:defRPr/>
                      </a:pPr>
                      <a:endParaRPr lang="en-CA" sz="1200" b="0" i="0" u="none" strike="noStrike">
                        <a:solidFill>
                          <a:srgbClr val="000000"/>
                        </a:solidFill>
                        <a:effectLst/>
                        <a:latin typeface="Calibri" panose="020F0502020204030204" pitchFamily="34" charset="0"/>
                      </a:endParaRPr>
                    </a:p>
                  </a:txBody>
                  <a:tcPr marL="7144" marR="7144" marT="7144" marB="0" anchor="b">
                    <a:lnT w="12700" cap="flat" cmpd="sng" algn="ctr">
                      <a:solidFill>
                        <a:schemeClr val="tx1"/>
                      </a:solidFill>
                      <a:prstDash val="solid"/>
                      <a:round/>
                      <a:headEnd type="none" w="med" len="med"/>
                      <a:tailEnd type="none" w="med" len="med"/>
                    </a:lnT>
                    <a:solidFill>
                      <a:schemeClr val="accent2">
                        <a:lumMod val="20000"/>
                        <a:lumOff val="80000"/>
                      </a:schemeClr>
                    </a:solidFill>
                  </a:tcPr>
                </a:tc>
                <a:extLst>
                  <a:ext uri="{0D108BD9-81ED-4DB2-BD59-A6C34878D82A}">
                    <a16:rowId xmlns:a16="http://schemas.microsoft.com/office/drawing/2014/main" val="1719263999"/>
                  </a:ext>
                </a:extLst>
              </a:tr>
              <a:tr h="193197">
                <a:tc>
                  <a:txBody>
                    <a:bodyPr/>
                    <a:lstStyle/>
                    <a:p>
                      <a:pPr algn="ctr" fontAlgn="b"/>
                      <a:r>
                        <a:rPr lang="en-CA" sz="1200" b="1" u="none" strike="noStrike">
                          <a:effectLst/>
                        </a:rPr>
                        <a:t>All commers</a:t>
                      </a:r>
                      <a:endParaRPr lang="en-CA" sz="1200" b="1" i="0" u="none" strike="noStrike">
                        <a:solidFill>
                          <a:srgbClr val="000000"/>
                        </a:solidFill>
                        <a:effectLst/>
                        <a:latin typeface="Calibri" panose="020F0502020204030204" pitchFamily="34" charset="0"/>
                      </a:endParaRPr>
                    </a:p>
                  </a:txBody>
                  <a:tcPr marL="7144" marR="7144" marT="7144" marB="0" anchor="b"/>
                </a:tc>
                <a:tc>
                  <a:txBody>
                    <a:bodyPr/>
                    <a:lstStyle/>
                    <a:p>
                      <a:pPr algn="ctr" fontAlgn="b"/>
                      <a:r>
                        <a:rPr lang="en-CA" sz="1200" u="none" strike="noStrike">
                          <a:effectLst/>
                        </a:rPr>
                        <a:t>  + (HR 0.66)</a:t>
                      </a:r>
                      <a:endParaRPr lang="en-CA" sz="1200" b="0" i="0" u="none" strike="noStrike">
                        <a:solidFill>
                          <a:srgbClr val="000000"/>
                        </a:solidFill>
                        <a:effectLst/>
                        <a:latin typeface="Calibri" panose="020F0502020204030204" pitchFamily="34" charset="0"/>
                      </a:endParaRPr>
                    </a:p>
                  </a:txBody>
                  <a:tcPr marL="7144" marR="7144" marT="7144" marB="0" anchor="b"/>
                </a:tc>
                <a:tc>
                  <a:txBody>
                    <a:bodyPr/>
                    <a:lstStyle/>
                    <a:p>
                      <a:pPr algn="ctr" fontAlgn="b"/>
                      <a:r>
                        <a:rPr lang="en-CA" sz="1200" u="none" strike="noStrike">
                          <a:effectLst/>
                        </a:rPr>
                        <a:t>Not reported</a:t>
                      </a:r>
                      <a:endParaRPr lang="en-CA" sz="1200" b="0" i="0" u="none" strike="noStrike">
                        <a:solidFill>
                          <a:srgbClr val="000000"/>
                        </a:solidFill>
                        <a:effectLst/>
                        <a:latin typeface="Calibri" panose="020F0502020204030204" pitchFamily="34" charset="0"/>
                      </a:endParaRPr>
                    </a:p>
                  </a:txBody>
                  <a:tcPr marL="7144" marR="7144" marT="7144" marB="0" anchor="b"/>
                </a:tc>
                <a:tc>
                  <a:txBody>
                    <a:bodyPr/>
                    <a:lstStyle/>
                    <a:p>
                      <a:pPr algn="ctr" fontAlgn="b"/>
                      <a:r>
                        <a:rPr lang="en-CA" sz="1200" b="0" i="0" u="none" strike="noStrike">
                          <a:solidFill>
                            <a:srgbClr val="000000"/>
                          </a:solidFill>
                          <a:effectLst/>
                          <a:latin typeface="Calibri" panose="020F0502020204030204" pitchFamily="34" charset="0"/>
                        </a:rPr>
                        <a:t>+ (HR 0.63)</a:t>
                      </a:r>
                    </a:p>
                  </a:txBody>
                  <a:tcPr marL="7144" marR="7144" marT="7144" marB="0" anchor="b"/>
                </a:tc>
                <a:extLst>
                  <a:ext uri="{0D108BD9-81ED-4DB2-BD59-A6C34878D82A}">
                    <a16:rowId xmlns:a16="http://schemas.microsoft.com/office/drawing/2014/main" val="975668503"/>
                  </a:ext>
                </a:extLst>
              </a:tr>
              <a:tr h="193197">
                <a:tc>
                  <a:txBody>
                    <a:bodyPr/>
                    <a:lstStyle/>
                    <a:p>
                      <a:pPr algn="ctr" fontAlgn="b"/>
                      <a:endParaRPr lang="en-CA" sz="1200" b="1" i="0" u="none" strike="noStrike">
                        <a:solidFill>
                          <a:srgbClr val="000000"/>
                        </a:solidFill>
                        <a:effectLst/>
                        <a:latin typeface="Calibri" panose="020F0502020204030204" pitchFamily="34" charset="0"/>
                      </a:endParaRPr>
                    </a:p>
                  </a:txBody>
                  <a:tcPr marL="7144" marR="7144" marT="7144" marB="0" anchor="b"/>
                </a:tc>
                <a:tc>
                  <a:txBody>
                    <a:bodyPr/>
                    <a:lstStyle/>
                    <a:p>
                      <a:pPr algn="ctr" fontAlgn="b"/>
                      <a:endParaRPr lang="en-CA" sz="1200" b="0" i="0" u="none" strike="noStrike">
                        <a:solidFill>
                          <a:srgbClr val="000000"/>
                        </a:solidFill>
                        <a:effectLst/>
                        <a:latin typeface="Calibri" panose="020F0502020204030204" pitchFamily="34" charset="0"/>
                      </a:endParaRPr>
                    </a:p>
                  </a:txBody>
                  <a:tcPr marL="7144" marR="7144" marT="7144" marB="0" anchor="b"/>
                </a:tc>
                <a:tc>
                  <a:txBody>
                    <a:bodyPr/>
                    <a:lstStyle/>
                    <a:p>
                      <a:pPr algn="ctr" fontAlgn="b"/>
                      <a:endParaRPr lang="en-CA" sz="1200" b="0" i="0" u="none" strike="noStrike">
                        <a:solidFill>
                          <a:srgbClr val="000000"/>
                        </a:solidFill>
                        <a:effectLst/>
                        <a:latin typeface="Calibri" panose="020F0502020204030204" pitchFamily="34" charset="0"/>
                      </a:endParaRPr>
                    </a:p>
                  </a:txBody>
                  <a:tcPr marL="7144" marR="7144" marT="7144" marB="0" anchor="b"/>
                </a:tc>
                <a:tc>
                  <a:txBody>
                    <a:bodyPr/>
                    <a:lstStyle/>
                    <a:p>
                      <a:pPr marL="0" marR="0" lvl="0" indent="0" algn="ctr" defTabSz="914377" rtl="0" eaLnBrk="1" fontAlgn="b" latinLnBrk="0" hangingPunct="1">
                        <a:lnSpc>
                          <a:spcPct val="100000"/>
                        </a:lnSpc>
                        <a:spcBef>
                          <a:spcPts val="0"/>
                        </a:spcBef>
                        <a:spcAft>
                          <a:spcPts val="0"/>
                        </a:spcAft>
                        <a:buClrTx/>
                        <a:buSzTx/>
                        <a:buFontTx/>
                        <a:buNone/>
                        <a:tabLst/>
                        <a:defRPr/>
                      </a:pPr>
                      <a:endParaRPr lang="en-CA" sz="12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4235989243"/>
                  </a:ext>
                </a:extLst>
              </a:tr>
              <a:tr h="193197">
                <a:tc>
                  <a:txBody>
                    <a:bodyPr/>
                    <a:lstStyle/>
                    <a:p>
                      <a:pPr algn="ctr" fontAlgn="b"/>
                      <a:r>
                        <a:rPr lang="en-CA" sz="1200" b="1" u="none" strike="noStrike">
                          <a:effectLst/>
                        </a:rPr>
                        <a:t>HRR -</a:t>
                      </a:r>
                      <a:r>
                        <a:rPr lang="en-CA" sz="1200" b="1" u="none" strike="noStrike" err="1">
                          <a:effectLst/>
                        </a:rPr>
                        <a:t>ve</a:t>
                      </a:r>
                      <a:endParaRPr lang="en-CA" sz="1200" b="1" i="0" u="none" strike="noStrike">
                        <a:solidFill>
                          <a:srgbClr val="000000"/>
                        </a:solidFill>
                        <a:effectLst/>
                        <a:latin typeface="Calibri" panose="020F0502020204030204" pitchFamily="34" charset="0"/>
                      </a:endParaRPr>
                    </a:p>
                  </a:txBody>
                  <a:tcPr marL="7144" marR="7144" marT="7144" marB="0" anchor="b">
                    <a:solidFill>
                      <a:schemeClr val="accent2">
                        <a:lumMod val="20000"/>
                        <a:lumOff val="80000"/>
                      </a:schemeClr>
                    </a:solidFill>
                  </a:tcPr>
                </a:tc>
                <a:tc>
                  <a:txBody>
                    <a:bodyPr/>
                    <a:lstStyle/>
                    <a:p>
                      <a:pPr algn="ctr" fontAlgn="b"/>
                      <a:r>
                        <a:rPr lang="en-CA" sz="1200" u="none" strike="noStrike">
                          <a:effectLst/>
                        </a:rPr>
                        <a:t>  + (HR 0.76)</a:t>
                      </a:r>
                      <a:endParaRPr lang="en-CA" sz="1200" b="0" i="0" u="none" strike="noStrike">
                        <a:solidFill>
                          <a:srgbClr val="000000"/>
                        </a:solidFill>
                        <a:effectLst/>
                        <a:latin typeface="Calibri" panose="020F0502020204030204" pitchFamily="34" charset="0"/>
                      </a:endParaRPr>
                    </a:p>
                  </a:txBody>
                  <a:tcPr marL="7144" marR="7144" marT="7144" marB="0" anchor="b">
                    <a:solidFill>
                      <a:schemeClr val="accent2">
                        <a:lumMod val="20000"/>
                        <a:lumOff val="80000"/>
                      </a:schemeClr>
                    </a:solidFill>
                  </a:tcPr>
                </a:tc>
                <a:tc>
                  <a:txBody>
                    <a:bodyPr/>
                    <a:lstStyle/>
                    <a:p>
                      <a:pPr algn="ctr" fontAlgn="b"/>
                      <a:r>
                        <a:rPr lang="en-CA" sz="1200" u="none" strike="noStrike">
                          <a:effectLst/>
                        </a:rPr>
                        <a:t>No benefit</a:t>
                      </a:r>
                      <a:endParaRPr lang="en-CA" sz="1200" b="0" i="0" u="none" strike="noStrike">
                        <a:solidFill>
                          <a:srgbClr val="000000"/>
                        </a:solidFill>
                        <a:effectLst/>
                        <a:latin typeface="Calibri" panose="020F0502020204030204" pitchFamily="34" charset="0"/>
                      </a:endParaRPr>
                    </a:p>
                  </a:txBody>
                  <a:tcPr marL="7144" marR="7144" marT="7144" marB="0" anchor="b">
                    <a:solidFill>
                      <a:schemeClr val="accent2">
                        <a:lumMod val="20000"/>
                        <a:lumOff val="80000"/>
                      </a:schemeClr>
                    </a:solidFill>
                  </a:tcPr>
                </a:tc>
                <a:tc>
                  <a:txBody>
                    <a:bodyPr/>
                    <a:lstStyle/>
                    <a:p>
                      <a:pPr marL="0" marR="0" lvl="0" indent="0" algn="ctr" defTabSz="914377" rtl="0" eaLnBrk="1" fontAlgn="b" latinLnBrk="0" hangingPunct="1">
                        <a:lnSpc>
                          <a:spcPct val="100000"/>
                        </a:lnSpc>
                        <a:spcBef>
                          <a:spcPts val="0"/>
                        </a:spcBef>
                        <a:spcAft>
                          <a:spcPts val="0"/>
                        </a:spcAft>
                        <a:buClrTx/>
                        <a:buSzTx/>
                        <a:buFontTx/>
                        <a:buNone/>
                        <a:tabLst/>
                        <a:defRPr/>
                      </a:pPr>
                      <a:r>
                        <a:rPr lang="en-CA" sz="1200" b="0" i="0" u="none" strike="noStrike">
                          <a:solidFill>
                            <a:srgbClr val="000000"/>
                          </a:solidFill>
                          <a:effectLst/>
                          <a:latin typeface="Calibri" panose="020F0502020204030204" pitchFamily="34" charset="0"/>
                        </a:rPr>
                        <a:t>+ (HR 0.66)</a:t>
                      </a:r>
                    </a:p>
                  </a:txBody>
                  <a:tcPr marL="7144" marR="7144" marT="7144" marB="0" anchor="b">
                    <a:solidFill>
                      <a:schemeClr val="accent2">
                        <a:lumMod val="20000"/>
                        <a:lumOff val="80000"/>
                      </a:schemeClr>
                    </a:solidFill>
                  </a:tcPr>
                </a:tc>
                <a:extLst>
                  <a:ext uri="{0D108BD9-81ED-4DB2-BD59-A6C34878D82A}">
                    <a16:rowId xmlns:a16="http://schemas.microsoft.com/office/drawing/2014/main" val="767581011"/>
                  </a:ext>
                </a:extLst>
              </a:tr>
              <a:tr h="379130">
                <a:tc>
                  <a:txBody>
                    <a:bodyPr/>
                    <a:lstStyle/>
                    <a:p>
                      <a:pPr algn="ctr" fontAlgn="b"/>
                      <a:r>
                        <a:rPr lang="en-CA" sz="1200" b="1" u="none" strike="noStrike">
                          <a:effectLst/>
                        </a:rPr>
                        <a:t>HRR +</a:t>
                      </a:r>
                      <a:r>
                        <a:rPr lang="en-CA" sz="1200" b="1" u="none" strike="noStrike" err="1">
                          <a:effectLst/>
                        </a:rPr>
                        <a:t>ve</a:t>
                      </a:r>
                      <a:endParaRPr lang="en-CA" sz="1200" b="1" i="0" u="none" strike="noStrike">
                        <a:solidFill>
                          <a:srgbClr val="000000"/>
                        </a:solidFill>
                        <a:effectLst/>
                        <a:latin typeface="Calibri" panose="020F0502020204030204" pitchFamily="34" charset="0"/>
                      </a:endParaRPr>
                    </a:p>
                  </a:txBody>
                  <a:tcPr marL="7144" marR="7144" marT="7144" marB="0" anchor="b"/>
                </a:tc>
                <a:tc>
                  <a:txBody>
                    <a:bodyPr/>
                    <a:lstStyle/>
                    <a:p>
                      <a:pPr algn="ctr" fontAlgn="b"/>
                      <a:r>
                        <a:rPr lang="en-CA" sz="1200" u="none" strike="noStrike">
                          <a:effectLst/>
                        </a:rPr>
                        <a:t>  + (HR0.50)</a:t>
                      </a:r>
                      <a:endParaRPr lang="en-CA" sz="1200" b="0" i="0" u="none" strike="noStrike">
                        <a:solidFill>
                          <a:srgbClr val="000000"/>
                        </a:solidFill>
                        <a:effectLst/>
                        <a:latin typeface="Calibri" panose="020F0502020204030204" pitchFamily="34" charset="0"/>
                      </a:endParaRPr>
                    </a:p>
                  </a:txBody>
                  <a:tcPr marL="7144" marR="7144" marT="7144" marB="0" anchor="b"/>
                </a:tc>
                <a:tc>
                  <a:txBody>
                    <a:bodyPr/>
                    <a:lstStyle/>
                    <a:p>
                      <a:pPr algn="ctr" fontAlgn="b"/>
                      <a:r>
                        <a:rPr lang="en-CA" sz="1200" u="none" strike="noStrike">
                          <a:effectLst/>
                        </a:rPr>
                        <a:t>  + (HR 0.73 for BRCA+/0.53 for all HRR genes)</a:t>
                      </a:r>
                      <a:endParaRPr lang="en-CA" sz="1200" b="0" i="0" u="none" strike="noStrike">
                        <a:solidFill>
                          <a:srgbClr val="000000"/>
                        </a:solidFill>
                        <a:effectLst/>
                        <a:latin typeface="Calibri" panose="020F0502020204030204" pitchFamily="34" charset="0"/>
                      </a:endParaRPr>
                    </a:p>
                  </a:txBody>
                  <a:tcPr marL="7144" marR="7144" marT="7144" marB="0" anchor="b"/>
                </a:tc>
                <a:tc>
                  <a:txBody>
                    <a:bodyPr/>
                    <a:lstStyle/>
                    <a:p>
                      <a:pPr marL="0" marR="0" lvl="0" indent="0" algn="ctr" defTabSz="914377" rtl="0" eaLnBrk="1" fontAlgn="b" latinLnBrk="0" hangingPunct="1">
                        <a:lnSpc>
                          <a:spcPct val="100000"/>
                        </a:lnSpc>
                        <a:spcBef>
                          <a:spcPts val="0"/>
                        </a:spcBef>
                        <a:spcAft>
                          <a:spcPts val="0"/>
                        </a:spcAft>
                        <a:buClrTx/>
                        <a:buSzTx/>
                        <a:buFontTx/>
                        <a:buNone/>
                        <a:tabLst/>
                        <a:defRPr/>
                      </a:pPr>
                      <a:r>
                        <a:rPr lang="en-CA" sz="1200" b="0" i="0" u="none" strike="noStrike">
                          <a:solidFill>
                            <a:srgbClr val="000000"/>
                          </a:solidFill>
                          <a:effectLst/>
                          <a:latin typeface="Calibri" panose="020F0502020204030204" pitchFamily="34" charset="0"/>
                        </a:rPr>
                        <a:t>+ (HR 0.46)</a:t>
                      </a:r>
                    </a:p>
                    <a:p>
                      <a:pPr algn="ctr" fontAlgn="b"/>
                      <a:endParaRPr lang="en-CA" sz="12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573412027"/>
                  </a:ext>
                </a:extLst>
              </a:tr>
              <a:tr h="193197">
                <a:tc>
                  <a:txBody>
                    <a:bodyPr/>
                    <a:lstStyle/>
                    <a:p>
                      <a:pPr algn="ctr" fontAlgn="b"/>
                      <a:r>
                        <a:rPr lang="en-CA" sz="1200" b="1" u="none" strike="noStrike">
                          <a:effectLst/>
                        </a:rPr>
                        <a:t>ORR</a:t>
                      </a:r>
                      <a:endParaRPr lang="en-CA" sz="1200" b="1" i="0" u="none" strike="noStrike">
                        <a:solidFill>
                          <a:srgbClr val="000000"/>
                        </a:solidFill>
                        <a:effectLst/>
                        <a:latin typeface="Calibri" panose="020F0502020204030204" pitchFamily="34" charset="0"/>
                      </a:endParaRPr>
                    </a:p>
                  </a:txBody>
                  <a:tcPr marL="7144" marR="7144" marT="7144" marB="0" anchor="b">
                    <a:solidFill>
                      <a:schemeClr val="accent2">
                        <a:lumMod val="20000"/>
                        <a:lumOff val="80000"/>
                      </a:schemeClr>
                    </a:solidFill>
                  </a:tcPr>
                </a:tc>
                <a:tc>
                  <a:txBody>
                    <a:bodyPr/>
                    <a:lstStyle/>
                    <a:p>
                      <a:pPr algn="ctr" fontAlgn="b"/>
                      <a:r>
                        <a:rPr lang="en-CA" sz="1200" u="none" strike="noStrike">
                          <a:effectLst/>
                        </a:rPr>
                        <a:t>58 vs 48%</a:t>
                      </a:r>
                      <a:endParaRPr lang="en-CA" sz="1200" b="0" i="0" u="none" strike="noStrike">
                        <a:solidFill>
                          <a:srgbClr val="000000"/>
                        </a:solidFill>
                        <a:effectLst/>
                        <a:latin typeface="Calibri" panose="020F0502020204030204" pitchFamily="34" charset="0"/>
                      </a:endParaRPr>
                    </a:p>
                  </a:txBody>
                  <a:tcPr marL="7144" marR="7144" marT="7144" marB="0" anchor="b">
                    <a:solidFill>
                      <a:schemeClr val="accent2">
                        <a:lumMod val="20000"/>
                        <a:lumOff val="80000"/>
                      </a:schemeClr>
                    </a:solidFill>
                  </a:tcPr>
                </a:tc>
                <a:tc>
                  <a:txBody>
                    <a:bodyPr/>
                    <a:lstStyle/>
                    <a:p>
                      <a:pPr algn="ctr" fontAlgn="b"/>
                      <a:r>
                        <a:rPr lang="en-CA" sz="1200" u="none" strike="noStrike">
                          <a:effectLst/>
                        </a:rPr>
                        <a:t>60% vs 28% (only HRR+ pts)</a:t>
                      </a:r>
                      <a:endParaRPr lang="en-CA" sz="1200" b="0" i="0" u="none" strike="noStrike">
                        <a:solidFill>
                          <a:srgbClr val="000000"/>
                        </a:solidFill>
                        <a:effectLst/>
                        <a:latin typeface="Calibri" panose="020F0502020204030204" pitchFamily="34" charset="0"/>
                      </a:endParaRPr>
                    </a:p>
                  </a:txBody>
                  <a:tcPr marL="7144" marR="7144" marT="7144" marB="0" anchor="b">
                    <a:solidFill>
                      <a:schemeClr val="accent2">
                        <a:lumMod val="20000"/>
                        <a:lumOff val="80000"/>
                      </a:schemeClr>
                    </a:solidFill>
                  </a:tcPr>
                </a:tc>
                <a:tc>
                  <a:txBody>
                    <a:bodyPr/>
                    <a:lstStyle/>
                    <a:p>
                      <a:pPr algn="ctr" fontAlgn="b"/>
                      <a:r>
                        <a:rPr lang="en-CA" sz="1200" b="0" i="0" u="none" strike="noStrike">
                          <a:solidFill>
                            <a:srgbClr val="000000"/>
                          </a:solidFill>
                          <a:effectLst/>
                          <a:latin typeface="Calibri" panose="020F0502020204030204" pitchFamily="34" charset="0"/>
                        </a:rPr>
                        <a:t>61.7 vs 43.9%</a:t>
                      </a:r>
                    </a:p>
                  </a:txBody>
                  <a:tcPr marL="7144" marR="7144" marT="7144" marB="0" anchor="b">
                    <a:solidFill>
                      <a:schemeClr val="accent2">
                        <a:lumMod val="20000"/>
                        <a:lumOff val="80000"/>
                      </a:schemeClr>
                    </a:solidFill>
                  </a:tcPr>
                </a:tc>
                <a:extLst>
                  <a:ext uri="{0D108BD9-81ED-4DB2-BD59-A6C34878D82A}">
                    <a16:rowId xmlns:a16="http://schemas.microsoft.com/office/drawing/2014/main" val="3866750395"/>
                  </a:ext>
                </a:extLst>
              </a:tr>
              <a:tr h="379130">
                <a:tc>
                  <a:txBody>
                    <a:bodyPr/>
                    <a:lstStyle/>
                    <a:p>
                      <a:pPr algn="ctr" fontAlgn="b"/>
                      <a:r>
                        <a:rPr lang="en-CA" sz="1200" b="1" u="none" strike="noStrike" err="1">
                          <a:effectLst/>
                        </a:rPr>
                        <a:t>HRQol</a:t>
                      </a:r>
                      <a:endParaRPr lang="en-CA" sz="1200" b="1" i="0" u="none" strike="noStrike">
                        <a:solidFill>
                          <a:srgbClr val="000000"/>
                        </a:solidFill>
                        <a:effectLst/>
                        <a:latin typeface="Calibri" panose="020F0502020204030204" pitchFamily="34" charset="0"/>
                      </a:endParaRPr>
                    </a:p>
                  </a:txBody>
                  <a:tcPr marL="7144" marR="7144" marT="7144" marB="0" anchor="b"/>
                </a:tc>
                <a:tc>
                  <a:txBody>
                    <a:bodyPr/>
                    <a:lstStyle/>
                    <a:p>
                      <a:pPr algn="ctr" fontAlgn="b"/>
                      <a:r>
                        <a:rPr lang="en-CA" sz="1200" u="none" strike="noStrike">
                          <a:effectLst/>
                        </a:rPr>
                        <a:t>Maintained</a:t>
                      </a:r>
                      <a:endParaRPr lang="en-CA" sz="1200" b="0" i="0" u="none" strike="noStrike">
                        <a:solidFill>
                          <a:srgbClr val="000000"/>
                        </a:solidFill>
                        <a:effectLst/>
                        <a:latin typeface="Calibri" panose="020F0502020204030204" pitchFamily="34" charset="0"/>
                      </a:endParaRPr>
                    </a:p>
                  </a:txBody>
                  <a:tcPr marL="7144" marR="7144" marT="7144" marB="0" anchor="b"/>
                </a:tc>
                <a:tc>
                  <a:txBody>
                    <a:bodyPr/>
                    <a:lstStyle/>
                    <a:p>
                      <a:pPr algn="ctr" fontAlgn="b"/>
                      <a:r>
                        <a:rPr lang="en-CA" sz="1200" u="none" strike="noStrike">
                          <a:effectLst/>
                        </a:rPr>
                        <a:t>Maintained</a:t>
                      </a:r>
                      <a:endParaRPr lang="en-CA" sz="1200" b="0" i="0" u="none" strike="noStrike">
                        <a:solidFill>
                          <a:srgbClr val="000000"/>
                        </a:solidFill>
                        <a:effectLst/>
                        <a:latin typeface="Calibri" panose="020F0502020204030204" pitchFamily="34" charset="0"/>
                      </a:endParaRPr>
                    </a:p>
                  </a:txBody>
                  <a:tcPr marL="7144" marR="7144" marT="7144" marB="0" anchor="b"/>
                </a:tc>
                <a:tc>
                  <a:txBody>
                    <a:bodyPr/>
                    <a:lstStyle/>
                    <a:p>
                      <a:pPr algn="ctr" fontAlgn="b"/>
                      <a:r>
                        <a:rPr lang="en-CA" sz="1200" b="0" i="0" u="none" strike="noStrike">
                          <a:solidFill>
                            <a:srgbClr val="000000"/>
                          </a:solidFill>
                          <a:effectLst/>
                          <a:latin typeface="Calibri" panose="020F0502020204030204" pitchFamily="34" charset="0"/>
                        </a:rPr>
                        <a:t>Prolonged time to clinically meaningful deterioration</a:t>
                      </a:r>
                    </a:p>
                  </a:txBody>
                  <a:tcPr marL="7144" marR="7144" marT="7144" marB="0" anchor="b"/>
                </a:tc>
                <a:extLst>
                  <a:ext uri="{0D108BD9-81ED-4DB2-BD59-A6C34878D82A}">
                    <a16:rowId xmlns:a16="http://schemas.microsoft.com/office/drawing/2014/main" val="29507670"/>
                  </a:ext>
                </a:extLst>
              </a:tr>
              <a:tr h="193197">
                <a:tc>
                  <a:txBody>
                    <a:bodyPr/>
                    <a:lstStyle/>
                    <a:p>
                      <a:pPr algn="ctr" fontAlgn="b"/>
                      <a:r>
                        <a:rPr lang="en-CA" sz="1200" b="1" u="none" strike="noStrike">
                          <a:effectLst/>
                        </a:rPr>
                        <a:t>OS</a:t>
                      </a:r>
                      <a:endParaRPr lang="en-CA" sz="1200" b="1" i="0" u="none" strike="noStrike">
                        <a:solidFill>
                          <a:srgbClr val="000000"/>
                        </a:solidFill>
                        <a:effectLst/>
                        <a:latin typeface="Calibri" panose="020F0502020204030204" pitchFamily="34" charset="0"/>
                      </a:endParaRPr>
                    </a:p>
                  </a:txBody>
                  <a:tcPr marL="7144" marR="7144" marT="7144" marB="0" anchor="b">
                    <a:solidFill>
                      <a:schemeClr val="accent2">
                        <a:lumMod val="20000"/>
                        <a:lumOff val="80000"/>
                      </a:schemeClr>
                    </a:solidFill>
                  </a:tcPr>
                </a:tc>
                <a:tc>
                  <a:txBody>
                    <a:bodyPr/>
                    <a:lstStyle/>
                    <a:p>
                      <a:pPr algn="ctr" fontAlgn="b"/>
                      <a:r>
                        <a:rPr lang="en-CA" sz="1200" u="none" strike="noStrike">
                          <a:effectLst/>
                        </a:rPr>
                        <a:t>Immature</a:t>
                      </a:r>
                      <a:endParaRPr lang="en-CA" sz="1200" b="0" i="0" u="none" strike="noStrike">
                        <a:solidFill>
                          <a:srgbClr val="000000"/>
                        </a:solidFill>
                        <a:effectLst/>
                        <a:latin typeface="Calibri" panose="020F0502020204030204" pitchFamily="34" charset="0"/>
                      </a:endParaRPr>
                    </a:p>
                  </a:txBody>
                  <a:tcPr marL="7144" marR="7144" marT="7144" marB="0" anchor="b">
                    <a:solidFill>
                      <a:schemeClr val="accent2">
                        <a:lumMod val="20000"/>
                        <a:lumOff val="80000"/>
                      </a:schemeClr>
                    </a:solidFill>
                  </a:tcPr>
                </a:tc>
                <a:tc>
                  <a:txBody>
                    <a:bodyPr/>
                    <a:lstStyle/>
                    <a:p>
                      <a:pPr algn="ctr" fontAlgn="b"/>
                      <a:r>
                        <a:rPr lang="en-CA" sz="1200" u="none" strike="noStrike">
                          <a:effectLst/>
                        </a:rPr>
                        <a:t>Immature</a:t>
                      </a:r>
                      <a:endParaRPr lang="en-CA" sz="1200" b="0" i="0" u="none" strike="noStrike">
                        <a:solidFill>
                          <a:srgbClr val="000000"/>
                        </a:solidFill>
                        <a:effectLst/>
                        <a:latin typeface="Calibri" panose="020F0502020204030204" pitchFamily="34" charset="0"/>
                      </a:endParaRPr>
                    </a:p>
                  </a:txBody>
                  <a:tcPr marL="7144" marR="7144" marT="7144" marB="0" anchor="b">
                    <a:solidFill>
                      <a:schemeClr val="accent2">
                        <a:lumMod val="20000"/>
                        <a:lumOff val="80000"/>
                      </a:schemeClr>
                    </a:solidFill>
                  </a:tcPr>
                </a:tc>
                <a:tc>
                  <a:txBody>
                    <a:bodyPr/>
                    <a:lstStyle/>
                    <a:p>
                      <a:pPr algn="ctr" fontAlgn="b"/>
                      <a:r>
                        <a:rPr lang="en-CA" sz="1200" b="0" i="0" u="none" strike="noStrike">
                          <a:solidFill>
                            <a:srgbClr val="000000"/>
                          </a:solidFill>
                          <a:effectLst/>
                          <a:latin typeface="Calibri" panose="020F0502020204030204" pitchFamily="34" charset="0"/>
                        </a:rPr>
                        <a:t>Immature</a:t>
                      </a:r>
                    </a:p>
                  </a:txBody>
                  <a:tcPr marL="7144" marR="7144" marT="7144" marB="0" anchor="b">
                    <a:solidFill>
                      <a:schemeClr val="accent2">
                        <a:lumMod val="20000"/>
                        <a:lumOff val="80000"/>
                      </a:schemeClr>
                    </a:solidFill>
                  </a:tcPr>
                </a:tc>
                <a:extLst>
                  <a:ext uri="{0D108BD9-81ED-4DB2-BD59-A6C34878D82A}">
                    <a16:rowId xmlns:a16="http://schemas.microsoft.com/office/drawing/2014/main" val="1100528852"/>
                  </a:ext>
                </a:extLst>
              </a:tr>
            </a:tbl>
          </a:graphicData>
        </a:graphic>
      </p:graphicFrame>
      <p:sp>
        <p:nvSpPr>
          <p:cNvPr id="5" name="TextBox 4">
            <a:extLst>
              <a:ext uri="{FF2B5EF4-FFF2-40B4-BE49-F238E27FC236}">
                <a16:creationId xmlns:a16="http://schemas.microsoft.com/office/drawing/2014/main" id="{A16991E2-8C50-482C-89F3-CE2A96674895}"/>
              </a:ext>
            </a:extLst>
          </p:cNvPr>
          <p:cNvSpPr txBox="1"/>
          <p:nvPr/>
        </p:nvSpPr>
        <p:spPr>
          <a:xfrm>
            <a:off x="7706671" y="2964657"/>
            <a:ext cx="830627" cy="276999"/>
          </a:xfrm>
          <a:prstGeom prst="rect">
            <a:avLst/>
          </a:prstGeom>
          <a:noFill/>
        </p:spPr>
        <p:txBody>
          <a:bodyPr wrap="square" rtlCol="0">
            <a:spAutoFit/>
          </a:bodyPr>
          <a:lstStyle/>
          <a:p>
            <a:r>
              <a:rPr lang="en-US" sz="1200">
                <a:latin typeface="Calibri" panose="020F0502020204030204" pitchFamily="34" charset="0"/>
                <a:cs typeface="Calibri" panose="020F0502020204030204" pitchFamily="34" charset="0"/>
              </a:rPr>
              <a:t>27(xx/xx)</a:t>
            </a:r>
          </a:p>
        </p:txBody>
      </p:sp>
    </p:spTree>
    <p:extLst>
      <p:ext uri="{BB962C8B-B14F-4D97-AF65-F5344CB8AC3E}">
        <p14:creationId xmlns:p14="http://schemas.microsoft.com/office/powerpoint/2010/main" val="3290906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31195"/>
            <a:ext cx="5488409" cy="242218"/>
          </a:xfrm>
        </p:spPr>
        <p:txBody>
          <a:bodyPr/>
          <a:lstStyle/>
          <a:p>
            <a:r>
              <a:rPr lang="en-US" sz="492">
                <a:latin typeface="Arial" charset="0"/>
                <a:ea typeface="+mn-ea"/>
                <a:cs typeface="+mn-cs"/>
              </a:rPr>
              <a:t>TALAPRO-2: Study Cohorts and Enrollment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2381"/>
            <a:ext cx="9229725"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F82DAFC8-BEA6-C3B7-8B8D-5B84875EF179}"/>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4" name="Picture 9" descr="Resultado de imagen de twitter">
            <a:extLst>
              <a:ext uri="{FF2B5EF4-FFF2-40B4-BE49-F238E27FC236}">
                <a16:creationId xmlns:a16="http://schemas.microsoft.com/office/drawing/2014/main" id="{835EA88D-6F16-0684-65C4-129FEA099ED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2866529"/>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31195"/>
            <a:ext cx="5488409" cy="242218"/>
          </a:xfrm>
        </p:spPr>
        <p:txBody>
          <a:bodyPr/>
          <a:lstStyle/>
          <a:p>
            <a:r>
              <a:rPr lang="en-US" sz="492">
                <a:latin typeface="Arial" charset="0"/>
                <a:ea typeface="+mn-ea"/>
                <a:cs typeface="+mn-cs"/>
              </a:rPr>
              <a:t>TALAPRO-2 HRR-Deficient: Baseline Demographics and Disease Characteristics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2382"/>
            <a:ext cx="9229725" cy="4357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7B6FF9D3-AB1A-F9C1-4718-F3C245B618ED}"/>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4" name="Picture 9" descr="Resultado de imagen de twitter">
            <a:extLst>
              <a:ext uri="{FF2B5EF4-FFF2-40B4-BE49-F238E27FC236}">
                <a16:creationId xmlns:a16="http://schemas.microsoft.com/office/drawing/2014/main" id="{902132BE-E77F-86F4-4A24-13FF27CEE4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6877196"/>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31195"/>
            <a:ext cx="5488409" cy="242218"/>
          </a:xfrm>
        </p:spPr>
        <p:txBody>
          <a:bodyPr/>
          <a:lstStyle/>
          <a:p>
            <a:r>
              <a:rPr lang="en-US" sz="492">
                <a:latin typeface="Arial" charset="0"/>
                <a:ea typeface="+mn-ea"/>
                <a:cs typeface="+mn-cs"/>
              </a:rPr>
              <a:t>TALAPRO-2 HRR-Deficient Primary Endpoint: rPFS by BICR</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5" y="2382"/>
            <a:ext cx="9248775" cy="435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A4CAD5AE-541A-286E-1281-20C7ADDAFAC5}"/>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4" name="Picture 9" descr="Resultado de imagen de twitter">
            <a:extLst>
              <a:ext uri="{FF2B5EF4-FFF2-40B4-BE49-F238E27FC236}">
                <a16:creationId xmlns:a16="http://schemas.microsoft.com/office/drawing/2014/main" id="{316E2F75-8756-E526-52FC-CE7E226F2A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697002"/>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31195"/>
            <a:ext cx="5488409" cy="242218"/>
          </a:xfrm>
        </p:spPr>
        <p:txBody>
          <a:bodyPr/>
          <a:lstStyle/>
          <a:p>
            <a:r>
              <a:rPr lang="en-US" sz="492">
                <a:latin typeface="Arial" charset="0"/>
                <a:ea typeface="+mn-ea"/>
                <a:cs typeface="+mn-cs"/>
              </a:rPr>
              <a:t>TALAPRO-2 HRR-Deficient: rPFS by BICR by Selected Gene Subgroups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 y="2381"/>
            <a:ext cx="9210675" cy="4371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CF6272BB-DEE2-4D44-AE71-A0DC5AA33B74}"/>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4" name="Picture 9" descr="Resultado de imagen de twitter">
            <a:extLst>
              <a:ext uri="{FF2B5EF4-FFF2-40B4-BE49-F238E27FC236}">
                <a16:creationId xmlns:a16="http://schemas.microsoft.com/office/drawing/2014/main" id="{4FAA8656-B10E-E051-3930-10F59842D4B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545978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E43BC3-672D-24DC-CC75-0B51AD1CD7C1}"/>
              </a:ext>
            </a:extLst>
          </p:cNvPr>
          <p:cNvPicPr>
            <a:picLocks noChangeAspect="1"/>
          </p:cNvPicPr>
          <p:nvPr/>
        </p:nvPicPr>
        <p:blipFill>
          <a:blip r:embed="rId2"/>
          <a:stretch>
            <a:fillRect/>
          </a:stretch>
        </p:blipFill>
        <p:spPr>
          <a:xfrm>
            <a:off x="-60233" y="-53788"/>
            <a:ext cx="9582898" cy="4341479"/>
          </a:xfrm>
          <a:prstGeom prst="rect">
            <a:avLst/>
          </a:prstGeom>
        </p:spPr>
      </p:pic>
    </p:spTree>
    <p:extLst>
      <p:ext uri="{BB962C8B-B14F-4D97-AF65-F5344CB8AC3E}">
        <p14:creationId xmlns:p14="http://schemas.microsoft.com/office/powerpoint/2010/main" val="24223439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31195"/>
            <a:ext cx="5488409" cy="242218"/>
          </a:xfrm>
        </p:spPr>
        <p:txBody>
          <a:bodyPr/>
          <a:lstStyle/>
          <a:p>
            <a:r>
              <a:rPr lang="en-US" sz="492">
                <a:latin typeface="Arial" charset="0"/>
                <a:ea typeface="+mn-ea"/>
                <a:cs typeface="+mn-cs"/>
              </a:rPr>
              <a:t>TALAPRO-2 HRR-Deficient: Overall Survival (Interim Analysis)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 y="2381"/>
            <a:ext cx="9210675"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BCE6247E-53C8-A580-D6E1-110C79B3D264}"/>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4" name="Picture 9" descr="Resultado de imagen de twitter">
            <a:extLst>
              <a:ext uri="{FF2B5EF4-FFF2-40B4-BE49-F238E27FC236}">
                <a16:creationId xmlns:a16="http://schemas.microsoft.com/office/drawing/2014/main" id="{7F2EAF66-D9DC-A177-4F99-DC35566B318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947630"/>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31195"/>
            <a:ext cx="5488409" cy="242218"/>
          </a:xfrm>
        </p:spPr>
        <p:txBody>
          <a:bodyPr/>
          <a:lstStyle/>
          <a:p>
            <a:r>
              <a:rPr lang="en-US" sz="492">
                <a:latin typeface="Arial" charset="0"/>
                <a:ea typeface="+mn-ea"/>
                <a:cs typeface="+mn-cs"/>
              </a:rPr>
              <a:t>TALAPRO-2 HRR-Deficient: Time to PSA Progression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 y="2381"/>
            <a:ext cx="9210675" cy="4320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A9B940FB-C63A-2459-D25C-C728574C0A34}"/>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4" name="Picture 9" descr="Resultado de imagen de twitter">
            <a:extLst>
              <a:ext uri="{FF2B5EF4-FFF2-40B4-BE49-F238E27FC236}">
                <a16:creationId xmlns:a16="http://schemas.microsoft.com/office/drawing/2014/main" id="{AD4376F4-401F-47F2-18F5-3E5786FFC03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6784141"/>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31195"/>
            <a:ext cx="5488409" cy="242218"/>
          </a:xfrm>
        </p:spPr>
        <p:txBody>
          <a:bodyPr/>
          <a:lstStyle/>
          <a:p>
            <a:r>
              <a:rPr lang="en-US" sz="492">
                <a:latin typeface="Arial" charset="0"/>
                <a:ea typeface="+mn-ea"/>
                <a:cs typeface="+mn-cs"/>
              </a:rPr>
              <a:t>TALAPRO-2 HRR-Deficient: Time to Cytotoxic Chemotherapy and PFS2</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381"/>
            <a:ext cx="9220200" cy="435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0E14FAA7-D780-668A-8397-771AE0838653}"/>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4" name="Picture 9" descr="Resultado de imagen de twitter">
            <a:extLst>
              <a:ext uri="{FF2B5EF4-FFF2-40B4-BE49-F238E27FC236}">
                <a16:creationId xmlns:a16="http://schemas.microsoft.com/office/drawing/2014/main" id="{BA2339A0-B244-5345-E929-5BC190644A0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6027405"/>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31195"/>
            <a:ext cx="5488409" cy="242218"/>
          </a:xfrm>
        </p:spPr>
        <p:txBody>
          <a:bodyPr/>
          <a:lstStyle/>
          <a:p>
            <a:r>
              <a:rPr lang="en-US" sz="492">
                <a:latin typeface="Arial" charset="0"/>
                <a:ea typeface="+mn-ea"/>
                <a:cs typeface="+mn-cs"/>
              </a:rPr>
              <a:t>TALAPRO-2 HRR-Deficient: Summary of TEAEs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382"/>
            <a:ext cx="9220200" cy="4357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C5F0A21B-287B-DD2B-02F7-42EC7591DABF}"/>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4" name="Picture 9" descr="Resultado de imagen de twitter">
            <a:extLst>
              <a:ext uri="{FF2B5EF4-FFF2-40B4-BE49-F238E27FC236}">
                <a16:creationId xmlns:a16="http://schemas.microsoft.com/office/drawing/2014/main" id="{D582BC2A-4012-75A2-0A78-9A96052DFA8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1765097"/>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31195"/>
            <a:ext cx="5488409" cy="242218"/>
          </a:xfrm>
        </p:spPr>
        <p:txBody>
          <a:bodyPr/>
          <a:lstStyle/>
          <a:p>
            <a:r>
              <a:rPr lang="en-US" sz="492">
                <a:latin typeface="Arial" charset="0"/>
                <a:ea typeface="+mn-ea"/>
                <a:cs typeface="+mn-cs"/>
              </a:rPr>
              <a:t>TALAPRO-2 HRR-Deficient: Most Common All-Cause TEAEs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 y="2381"/>
            <a:ext cx="9239250"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5B303C61-EAAA-5B67-684D-5C605E0D5FD4}"/>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4" name="Picture 9" descr="Resultado de imagen de twitter">
            <a:extLst>
              <a:ext uri="{FF2B5EF4-FFF2-40B4-BE49-F238E27FC236}">
                <a16:creationId xmlns:a16="http://schemas.microsoft.com/office/drawing/2014/main" id="{8490855D-CFB0-FF42-1B79-0D41C592A54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7275198"/>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31195"/>
            <a:ext cx="5488409" cy="242218"/>
          </a:xfrm>
        </p:spPr>
        <p:txBody>
          <a:bodyPr/>
          <a:lstStyle/>
          <a:p>
            <a:r>
              <a:rPr lang="en-US" sz="492">
                <a:latin typeface="Arial" charset="0"/>
                <a:ea typeface="+mn-ea"/>
                <a:cs typeface="+mn-cs"/>
              </a:rPr>
              <a:t>TALAPRO-2 HRR-Deficient: Patient-Reported Global Health Status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52" y="2381"/>
            <a:ext cx="9215252" cy="435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a:extLst>
              <a:ext uri="{FF2B5EF4-FFF2-40B4-BE49-F238E27FC236}">
                <a16:creationId xmlns:a16="http://schemas.microsoft.com/office/drawing/2014/main" id="{1507A4F8-CA2E-598E-C36E-222C57628245}"/>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9" name="Picture 9" descr="Resultado de imagen de twitter">
            <a:extLst>
              <a:ext uri="{FF2B5EF4-FFF2-40B4-BE49-F238E27FC236}">
                <a16:creationId xmlns:a16="http://schemas.microsoft.com/office/drawing/2014/main" id="{B1BEF344-58E4-B0BD-1495-0A807173E2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7227232"/>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3">
            <a:extLst>
              <a:ext uri="{FF2B5EF4-FFF2-40B4-BE49-F238E27FC236}">
                <a16:creationId xmlns:a16="http://schemas.microsoft.com/office/drawing/2014/main" id="{3AFC8893-C50E-40D5-AD89-2288E53F6190}"/>
              </a:ext>
            </a:extLst>
          </p:cNvPr>
          <p:cNvSpPr>
            <a:spLocks noGrp="1" noChangeArrowheads="1"/>
          </p:cNvSpPr>
          <p:nvPr>
            <p:ph type="title"/>
          </p:nvPr>
        </p:nvSpPr>
        <p:spPr>
          <a:xfrm>
            <a:off x="-491320" y="27387"/>
            <a:ext cx="9877568" cy="411162"/>
          </a:xfrm>
        </p:spPr>
        <p:txBody>
          <a:bodyPr vert="horz" lIns="73430" tIns="34290" rIns="73430" bIns="34290" rtlCol="0" anchor="t">
            <a:normAutofit fontScale="90000"/>
          </a:bodyPr>
          <a:lstStyle/>
          <a:p>
            <a:pPr defTabSz="685766">
              <a:defRPr/>
            </a:pPr>
            <a:r>
              <a:rPr lang="en-US">
                <a:solidFill>
                  <a:schemeClr val="tx1"/>
                </a:solidFill>
              </a:rPr>
              <a:t> Phase 3 trial of </a:t>
            </a:r>
            <a:r>
              <a:rPr lang="en-US" err="1">
                <a:solidFill>
                  <a:schemeClr val="tx1"/>
                </a:solidFill>
              </a:rPr>
              <a:t>PARPi</a:t>
            </a:r>
            <a:r>
              <a:rPr lang="en-US">
                <a:solidFill>
                  <a:schemeClr val="tx1"/>
                </a:solidFill>
              </a:rPr>
              <a:t> + NHT in 1</a:t>
            </a:r>
            <a:r>
              <a:rPr lang="en-US" baseline="30000">
                <a:solidFill>
                  <a:schemeClr val="tx1"/>
                </a:solidFill>
              </a:rPr>
              <a:t>st</a:t>
            </a:r>
            <a:r>
              <a:rPr lang="en-US">
                <a:solidFill>
                  <a:schemeClr val="tx1"/>
                </a:solidFill>
              </a:rPr>
              <a:t> line </a:t>
            </a:r>
            <a:r>
              <a:rPr lang="en-US" err="1">
                <a:solidFill>
                  <a:schemeClr val="tx1"/>
                </a:solidFill>
              </a:rPr>
              <a:t>mCRPC</a:t>
            </a:r>
            <a:r>
              <a:rPr lang="en-US">
                <a:solidFill>
                  <a:schemeClr val="tx1"/>
                </a:solidFill>
              </a:rPr>
              <a:t> and </a:t>
            </a:r>
            <a:r>
              <a:rPr lang="en-US" err="1">
                <a:solidFill>
                  <a:schemeClr val="tx1"/>
                </a:solidFill>
              </a:rPr>
              <a:t>mCSPC</a:t>
            </a:r>
            <a:endParaRPr lang="en-US" altLang="en-US">
              <a:solidFill>
                <a:schemeClr val="tx1"/>
              </a:solidFill>
            </a:endParaRPr>
          </a:p>
        </p:txBody>
      </p:sp>
      <p:sp>
        <p:nvSpPr>
          <p:cNvPr id="4" name="Flowchart: Alternate Process 3">
            <a:extLst>
              <a:ext uri="{FF2B5EF4-FFF2-40B4-BE49-F238E27FC236}">
                <a16:creationId xmlns:a16="http://schemas.microsoft.com/office/drawing/2014/main" id="{B3962CDA-CADF-48E2-9AF4-7757697706C9}"/>
              </a:ext>
            </a:extLst>
          </p:cNvPr>
          <p:cNvSpPr/>
          <p:nvPr/>
        </p:nvSpPr>
        <p:spPr bwMode="auto">
          <a:xfrm>
            <a:off x="925514" y="438549"/>
            <a:ext cx="7978775" cy="601662"/>
          </a:xfrm>
          <a:prstGeom prst="flowChartAlternateProcess">
            <a:avLst/>
          </a:prstGeom>
          <a:ln/>
        </p:spPr>
        <p:style>
          <a:lnRef idx="1">
            <a:schemeClr val="accent6"/>
          </a:lnRef>
          <a:fillRef idx="2">
            <a:schemeClr val="accent6"/>
          </a:fillRef>
          <a:effectRef idx="1">
            <a:schemeClr val="accent6"/>
          </a:effectRef>
          <a:fontRef idx="minor">
            <a:schemeClr val="dk1"/>
          </a:fontRef>
        </p:style>
        <p:txBody>
          <a:bodyPr lIns="91288" tIns="45650" rIns="91288" bIns="45650" anchor="ctr"/>
          <a:lstStyle/>
          <a:p>
            <a:pPr defTabSz="685800" fontAlgn="base">
              <a:lnSpc>
                <a:spcPct val="90000"/>
              </a:lnSpc>
              <a:spcAft>
                <a:spcPct val="0"/>
              </a:spcAft>
              <a:buClr>
                <a:srgbClr val="0095FF"/>
              </a:buClr>
              <a:buSzPct val="90000"/>
              <a:defRPr/>
            </a:pPr>
            <a:r>
              <a:rPr lang="de-DE" sz="1800" b="1">
                <a:solidFill>
                  <a:srgbClr val="FFFFFF"/>
                </a:solidFill>
                <a:latin typeface="DIN 2014"/>
              </a:rPr>
              <a:t> 			PROpel: Abiraterone + Olaparib</a:t>
            </a:r>
            <a:endParaRPr lang="en-US" sz="1800" b="1">
              <a:solidFill>
                <a:srgbClr val="FFFFFF"/>
              </a:solidFill>
              <a:latin typeface="DIN 2014"/>
            </a:endParaRPr>
          </a:p>
        </p:txBody>
      </p:sp>
      <p:sp>
        <p:nvSpPr>
          <p:cNvPr id="9" name="TextBox 8">
            <a:extLst>
              <a:ext uri="{FF2B5EF4-FFF2-40B4-BE49-F238E27FC236}">
                <a16:creationId xmlns:a16="http://schemas.microsoft.com/office/drawing/2014/main" id="{A2343CE7-C11C-4EA1-8F03-366379148B9A}"/>
              </a:ext>
            </a:extLst>
          </p:cNvPr>
          <p:cNvSpPr txBox="1"/>
          <p:nvPr/>
        </p:nvSpPr>
        <p:spPr bwMode="gray">
          <a:xfrm>
            <a:off x="7221414" y="599529"/>
            <a:ext cx="825623" cy="309534"/>
          </a:xfrm>
          <a:prstGeom prst="rect">
            <a:avLst/>
          </a:prstGeom>
        </p:spPr>
        <p:txBody>
          <a:bodyPr wrap="none" lIns="34290" tIns="34290" rIns="34290" bIns="34290" rtlCol="0" anchor="ctr">
            <a:noAutofit/>
          </a:bodyPr>
          <a:lstStyle/>
          <a:p>
            <a:pPr defTabSz="685800">
              <a:lnSpc>
                <a:spcPct val="90000"/>
              </a:lnSpc>
              <a:spcBef>
                <a:spcPts val="750"/>
              </a:spcBef>
              <a:defRPr/>
            </a:pPr>
            <a:r>
              <a:rPr lang="de-DE" sz="1800">
                <a:solidFill>
                  <a:srgbClr val="4472C4"/>
                </a:solidFill>
                <a:latin typeface="DIN 2014"/>
              </a:rPr>
              <a:t>Published</a:t>
            </a:r>
            <a:endParaRPr lang="en-US" sz="1800">
              <a:solidFill>
                <a:srgbClr val="4472C4"/>
              </a:solidFill>
              <a:latin typeface="DIN 2014"/>
            </a:endParaRPr>
          </a:p>
        </p:txBody>
      </p:sp>
      <p:grpSp>
        <p:nvGrpSpPr>
          <p:cNvPr id="10" name="Group 9">
            <a:extLst>
              <a:ext uri="{FF2B5EF4-FFF2-40B4-BE49-F238E27FC236}">
                <a16:creationId xmlns:a16="http://schemas.microsoft.com/office/drawing/2014/main" id="{AE3590D7-E5FA-491A-8FBB-2F31C3FD378A}"/>
              </a:ext>
            </a:extLst>
          </p:cNvPr>
          <p:cNvGrpSpPr/>
          <p:nvPr/>
        </p:nvGrpSpPr>
        <p:grpSpPr>
          <a:xfrm>
            <a:off x="8320335" y="516329"/>
            <a:ext cx="559491" cy="431264"/>
            <a:chOff x="10217439" y="1869878"/>
            <a:chExt cx="857028" cy="751048"/>
          </a:xfrm>
        </p:grpSpPr>
        <p:pic>
          <p:nvPicPr>
            <p:cNvPr id="11" name="Graphic 10" descr="Checkmark with solid fill">
              <a:extLst>
                <a:ext uri="{FF2B5EF4-FFF2-40B4-BE49-F238E27FC236}">
                  <a16:creationId xmlns:a16="http://schemas.microsoft.com/office/drawing/2014/main" id="{6F767C95-5E1D-4D65-8595-FE86CEC786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23419" y="1869878"/>
              <a:ext cx="751048" cy="751048"/>
            </a:xfrm>
            <a:prstGeom prst="rect">
              <a:avLst/>
            </a:prstGeom>
          </p:spPr>
        </p:pic>
        <p:sp>
          <p:nvSpPr>
            <p:cNvPr id="12" name="Rectangle: Rounded Corners 11">
              <a:extLst>
                <a:ext uri="{FF2B5EF4-FFF2-40B4-BE49-F238E27FC236}">
                  <a16:creationId xmlns:a16="http://schemas.microsoft.com/office/drawing/2014/main" id="{FB45F441-68A2-4007-A7D5-6407A7DEBB32}"/>
                </a:ext>
              </a:extLst>
            </p:cNvPr>
            <p:cNvSpPr/>
            <p:nvPr/>
          </p:nvSpPr>
          <p:spPr>
            <a:xfrm>
              <a:off x="10217439" y="1991014"/>
              <a:ext cx="612000" cy="612000"/>
            </a:xfrm>
            <a:prstGeom prst="roundRect">
              <a:avLst>
                <a:gd name="adj" fmla="val 20486"/>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050">
                <a:solidFill>
                  <a:prstClr val="white"/>
                </a:solidFill>
                <a:latin typeface="DIN 2014"/>
              </a:endParaRPr>
            </a:p>
          </p:txBody>
        </p:sp>
      </p:grpSp>
      <p:sp>
        <p:nvSpPr>
          <p:cNvPr id="13" name="Flowchart: Alternate Process 12">
            <a:extLst>
              <a:ext uri="{FF2B5EF4-FFF2-40B4-BE49-F238E27FC236}">
                <a16:creationId xmlns:a16="http://schemas.microsoft.com/office/drawing/2014/main" id="{C99D44B3-CA7A-4B64-B208-A6C229555F03}"/>
              </a:ext>
            </a:extLst>
          </p:cNvPr>
          <p:cNvSpPr/>
          <p:nvPr/>
        </p:nvSpPr>
        <p:spPr bwMode="auto">
          <a:xfrm>
            <a:off x="925513" y="1103572"/>
            <a:ext cx="7978775" cy="601662"/>
          </a:xfrm>
          <a:prstGeom prst="flowChartAlternateProcess">
            <a:avLst/>
          </a:prstGeom>
          <a:ln/>
        </p:spPr>
        <p:style>
          <a:lnRef idx="1">
            <a:schemeClr val="accent6"/>
          </a:lnRef>
          <a:fillRef idx="2">
            <a:schemeClr val="accent6"/>
          </a:fillRef>
          <a:effectRef idx="1">
            <a:schemeClr val="accent6"/>
          </a:effectRef>
          <a:fontRef idx="minor">
            <a:schemeClr val="dk1"/>
          </a:fontRef>
        </p:style>
        <p:txBody>
          <a:bodyPr lIns="91288" tIns="45650" rIns="91288" bIns="45650" anchor="ctr"/>
          <a:lstStyle/>
          <a:p>
            <a:pPr defTabSz="685800" fontAlgn="base">
              <a:lnSpc>
                <a:spcPct val="90000"/>
              </a:lnSpc>
              <a:spcAft>
                <a:spcPct val="0"/>
              </a:spcAft>
              <a:buClr>
                <a:srgbClr val="0095FF"/>
              </a:buClr>
              <a:buSzPct val="90000"/>
              <a:defRPr/>
            </a:pPr>
            <a:r>
              <a:rPr lang="de-DE" sz="1800" b="1">
                <a:solidFill>
                  <a:srgbClr val="FFFFFF"/>
                </a:solidFill>
                <a:latin typeface="DIN 2014"/>
              </a:rPr>
              <a:t> 			</a:t>
            </a:r>
          </a:p>
          <a:p>
            <a:pPr defTabSz="685800" fontAlgn="base">
              <a:lnSpc>
                <a:spcPct val="90000"/>
              </a:lnSpc>
              <a:spcAft>
                <a:spcPct val="0"/>
              </a:spcAft>
              <a:buClr>
                <a:srgbClr val="0095FF"/>
              </a:buClr>
              <a:buSzPct val="90000"/>
              <a:defRPr/>
            </a:pPr>
            <a:r>
              <a:rPr lang="de-DE" sz="1800" b="1">
                <a:solidFill>
                  <a:srgbClr val="FFFFFF"/>
                </a:solidFill>
                <a:latin typeface="DIN 2014"/>
              </a:rPr>
              <a:t>                                  MAGNITUDE: Abiraterone + Niraparib</a:t>
            </a:r>
            <a:endParaRPr lang="en-US" sz="1800" baseline="30000">
              <a:solidFill>
                <a:prstClr val="white"/>
              </a:solidFill>
              <a:latin typeface="Calibri" panose="020F0502020204030204" pitchFamily="34" charset="0"/>
              <a:ea typeface="Calibri" panose="020F0502020204030204" pitchFamily="34" charset="0"/>
            </a:endParaRPr>
          </a:p>
          <a:p>
            <a:pPr defTabSz="685800" fontAlgn="base">
              <a:lnSpc>
                <a:spcPct val="90000"/>
              </a:lnSpc>
              <a:spcAft>
                <a:spcPct val="0"/>
              </a:spcAft>
              <a:buClr>
                <a:srgbClr val="0095FF"/>
              </a:buClr>
              <a:buSzPct val="90000"/>
              <a:defRPr/>
            </a:pPr>
            <a:endParaRPr lang="en-US" sz="1800" b="1">
              <a:solidFill>
                <a:srgbClr val="FFFFFF"/>
              </a:solidFill>
              <a:latin typeface="DIN 2014"/>
            </a:endParaRPr>
          </a:p>
        </p:txBody>
      </p:sp>
      <p:sp>
        <p:nvSpPr>
          <p:cNvPr id="14" name="TextBox 13">
            <a:extLst>
              <a:ext uri="{FF2B5EF4-FFF2-40B4-BE49-F238E27FC236}">
                <a16:creationId xmlns:a16="http://schemas.microsoft.com/office/drawing/2014/main" id="{76A0698F-2487-4A8A-87E9-7768FDB785A2}"/>
              </a:ext>
            </a:extLst>
          </p:cNvPr>
          <p:cNvSpPr txBox="1"/>
          <p:nvPr/>
        </p:nvSpPr>
        <p:spPr bwMode="gray">
          <a:xfrm>
            <a:off x="7213352" y="1256947"/>
            <a:ext cx="825623" cy="309534"/>
          </a:xfrm>
          <a:prstGeom prst="rect">
            <a:avLst/>
          </a:prstGeom>
        </p:spPr>
        <p:txBody>
          <a:bodyPr wrap="none" lIns="34290" tIns="34290" rIns="34290" bIns="34290" rtlCol="0" anchor="ctr">
            <a:noAutofit/>
          </a:bodyPr>
          <a:lstStyle/>
          <a:p>
            <a:pPr defTabSz="685800">
              <a:lnSpc>
                <a:spcPct val="90000"/>
              </a:lnSpc>
              <a:spcBef>
                <a:spcPts val="750"/>
              </a:spcBef>
              <a:defRPr/>
            </a:pPr>
            <a:r>
              <a:rPr lang="de-DE" sz="1800">
                <a:solidFill>
                  <a:srgbClr val="4472C4"/>
                </a:solidFill>
                <a:latin typeface="DIN 2014"/>
              </a:rPr>
              <a:t>Presented</a:t>
            </a:r>
            <a:endParaRPr lang="en-US" sz="1800">
              <a:solidFill>
                <a:srgbClr val="4472C4"/>
              </a:solidFill>
              <a:latin typeface="DIN 2014"/>
            </a:endParaRPr>
          </a:p>
        </p:txBody>
      </p:sp>
      <p:grpSp>
        <p:nvGrpSpPr>
          <p:cNvPr id="15" name="Group 14">
            <a:extLst>
              <a:ext uri="{FF2B5EF4-FFF2-40B4-BE49-F238E27FC236}">
                <a16:creationId xmlns:a16="http://schemas.microsoft.com/office/drawing/2014/main" id="{46FCCE88-4DE7-40AD-98F1-B837CDDF3495}"/>
              </a:ext>
            </a:extLst>
          </p:cNvPr>
          <p:cNvGrpSpPr/>
          <p:nvPr/>
        </p:nvGrpSpPr>
        <p:grpSpPr>
          <a:xfrm>
            <a:off x="8315678" y="1177059"/>
            <a:ext cx="559490" cy="431264"/>
            <a:chOff x="10217439" y="1869878"/>
            <a:chExt cx="857026" cy="751048"/>
          </a:xfrm>
        </p:grpSpPr>
        <p:pic>
          <p:nvPicPr>
            <p:cNvPr id="16" name="Graphic 15" descr="Checkmark with solid fill">
              <a:extLst>
                <a:ext uri="{FF2B5EF4-FFF2-40B4-BE49-F238E27FC236}">
                  <a16:creationId xmlns:a16="http://schemas.microsoft.com/office/drawing/2014/main" id="{396A2551-C774-42D9-BC49-61D30C7841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23417" y="1869878"/>
              <a:ext cx="751048" cy="751048"/>
            </a:xfrm>
            <a:prstGeom prst="rect">
              <a:avLst/>
            </a:prstGeom>
          </p:spPr>
        </p:pic>
        <p:sp>
          <p:nvSpPr>
            <p:cNvPr id="17" name="Rectangle: Rounded Corners 16">
              <a:extLst>
                <a:ext uri="{FF2B5EF4-FFF2-40B4-BE49-F238E27FC236}">
                  <a16:creationId xmlns:a16="http://schemas.microsoft.com/office/drawing/2014/main" id="{C8F0DA02-4877-41F0-B749-05712FD0C09A}"/>
                </a:ext>
              </a:extLst>
            </p:cNvPr>
            <p:cNvSpPr/>
            <p:nvPr/>
          </p:nvSpPr>
          <p:spPr>
            <a:xfrm>
              <a:off x="10217439" y="1991014"/>
              <a:ext cx="612000" cy="612000"/>
            </a:xfrm>
            <a:prstGeom prst="roundRect">
              <a:avLst>
                <a:gd name="adj" fmla="val 20486"/>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050">
                <a:solidFill>
                  <a:prstClr val="white"/>
                </a:solidFill>
                <a:latin typeface="DIN 2014"/>
              </a:endParaRPr>
            </a:p>
          </p:txBody>
        </p:sp>
      </p:grpSp>
      <p:sp>
        <p:nvSpPr>
          <p:cNvPr id="18" name="Flowchart: Alternate Process 17">
            <a:extLst>
              <a:ext uri="{FF2B5EF4-FFF2-40B4-BE49-F238E27FC236}">
                <a16:creationId xmlns:a16="http://schemas.microsoft.com/office/drawing/2014/main" id="{D09380A8-8D45-47B3-A6FF-BE057F60C7C4}"/>
              </a:ext>
            </a:extLst>
          </p:cNvPr>
          <p:cNvSpPr/>
          <p:nvPr/>
        </p:nvSpPr>
        <p:spPr bwMode="auto">
          <a:xfrm>
            <a:off x="925513" y="1766341"/>
            <a:ext cx="7978775" cy="601662"/>
          </a:xfrm>
          <a:prstGeom prst="flowChartAlternateProcess">
            <a:avLst/>
          </a:prstGeom>
          <a:ln/>
        </p:spPr>
        <p:style>
          <a:lnRef idx="1">
            <a:schemeClr val="accent6"/>
          </a:lnRef>
          <a:fillRef idx="2">
            <a:schemeClr val="accent6"/>
          </a:fillRef>
          <a:effectRef idx="1">
            <a:schemeClr val="accent6"/>
          </a:effectRef>
          <a:fontRef idx="minor">
            <a:schemeClr val="dk1"/>
          </a:fontRef>
        </p:style>
        <p:txBody>
          <a:bodyPr lIns="91288" tIns="45650" rIns="91288" bIns="45650" anchor="ctr"/>
          <a:lstStyle/>
          <a:p>
            <a:pPr defTabSz="685800" fontAlgn="base">
              <a:lnSpc>
                <a:spcPct val="90000"/>
              </a:lnSpc>
              <a:spcAft>
                <a:spcPct val="0"/>
              </a:spcAft>
              <a:buClr>
                <a:srgbClr val="0095FF"/>
              </a:buClr>
              <a:buSzPct val="90000"/>
              <a:defRPr/>
            </a:pPr>
            <a:r>
              <a:rPr lang="de-DE" sz="1800" b="1">
                <a:solidFill>
                  <a:srgbClr val="FFFFFF"/>
                </a:solidFill>
                <a:latin typeface="DIN 2014"/>
              </a:rPr>
              <a:t>	                    TALAPRO-2: Enzalutamide + Talazoparib</a:t>
            </a:r>
            <a:endParaRPr lang="en-US" sz="1800" b="1">
              <a:solidFill>
                <a:srgbClr val="FFFFFF"/>
              </a:solidFill>
              <a:latin typeface="DIN 2014"/>
            </a:endParaRPr>
          </a:p>
        </p:txBody>
      </p:sp>
      <p:sp>
        <p:nvSpPr>
          <p:cNvPr id="23" name="Flowchart: Alternate Process 22">
            <a:extLst>
              <a:ext uri="{FF2B5EF4-FFF2-40B4-BE49-F238E27FC236}">
                <a16:creationId xmlns:a16="http://schemas.microsoft.com/office/drawing/2014/main" id="{B21EB97D-94E9-46C4-A1F6-4750DD0F60B5}"/>
              </a:ext>
            </a:extLst>
          </p:cNvPr>
          <p:cNvSpPr/>
          <p:nvPr/>
        </p:nvSpPr>
        <p:spPr bwMode="auto">
          <a:xfrm>
            <a:off x="927877" y="2445622"/>
            <a:ext cx="7978775" cy="601662"/>
          </a:xfrm>
          <a:prstGeom prst="flowChartAlternateProcess">
            <a:avLst/>
          </a:prstGeom>
          <a:ln/>
        </p:spPr>
        <p:style>
          <a:lnRef idx="1">
            <a:schemeClr val="accent6"/>
          </a:lnRef>
          <a:fillRef idx="2">
            <a:schemeClr val="accent6"/>
          </a:fillRef>
          <a:effectRef idx="1">
            <a:schemeClr val="accent6"/>
          </a:effectRef>
          <a:fontRef idx="minor">
            <a:schemeClr val="dk1"/>
          </a:fontRef>
        </p:style>
        <p:txBody>
          <a:bodyPr lIns="91288" tIns="45650" rIns="91288" bIns="45650" anchor="ctr"/>
          <a:lstStyle/>
          <a:p>
            <a:pPr defTabSz="685800" fontAlgn="base">
              <a:lnSpc>
                <a:spcPct val="90000"/>
              </a:lnSpc>
              <a:spcAft>
                <a:spcPct val="0"/>
              </a:spcAft>
              <a:buClr>
                <a:srgbClr val="0095FF"/>
              </a:buClr>
              <a:buSzPct val="90000"/>
              <a:defRPr/>
            </a:pPr>
            <a:r>
              <a:rPr lang="de-DE" sz="1800" b="1">
                <a:solidFill>
                  <a:srgbClr val="FFFFFF"/>
                </a:solidFill>
                <a:latin typeface="DIN 2014"/>
              </a:rPr>
              <a:t> 			</a:t>
            </a:r>
          </a:p>
          <a:p>
            <a:pPr defTabSz="685800" fontAlgn="base">
              <a:lnSpc>
                <a:spcPct val="90000"/>
              </a:lnSpc>
              <a:spcAft>
                <a:spcPct val="0"/>
              </a:spcAft>
              <a:buClr>
                <a:srgbClr val="0095FF"/>
              </a:buClr>
              <a:buSzPct val="90000"/>
              <a:defRPr/>
            </a:pPr>
            <a:r>
              <a:rPr lang="de-DE" sz="1800" b="1">
                <a:solidFill>
                  <a:srgbClr val="FFFFFF"/>
                </a:solidFill>
                <a:latin typeface="DIN 2014"/>
              </a:rPr>
              <a:t>                                  </a:t>
            </a:r>
          </a:p>
          <a:p>
            <a:pPr defTabSz="685800" fontAlgn="base">
              <a:lnSpc>
                <a:spcPct val="90000"/>
              </a:lnSpc>
              <a:spcAft>
                <a:spcPct val="0"/>
              </a:spcAft>
              <a:buClr>
                <a:srgbClr val="0095FF"/>
              </a:buClr>
              <a:buSzPct val="90000"/>
              <a:defRPr/>
            </a:pPr>
            <a:r>
              <a:rPr lang="de-DE" sz="1800" b="1">
                <a:solidFill>
                  <a:srgbClr val="FFFFFF"/>
                </a:solidFill>
                <a:latin typeface="DIN 2014"/>
              </a:rPr>
              <a:t>                                   </a:t>
            </a:r>
          </a:p>
          <a:p>
            <a:pPr defTabSz="685800" fontAlgn="base">
              <a:lnSpc>
                <a:spcPct val="90000"/>
              </a:lnSpc>
              <a:spcAft>
                <a:spcPct val="0"/>
              </a:spcAft>
              <a:buClr>
                <a:srgbClr val="0095FF"/>
              </a:buClr>
              <a:buSzPct val="90000"/>
              <a:defRPr/>
            </a:pPr>
            <a:r>
              <a:rPr lang="de-DE" sz="1800" b="1">
                <a:solidFill>
                  <a:srgbClr val="FFFFFF"/>
                </a:solidFill>
                <a:latin typeface="DIN 2014"/>
              </a:rPr>
              <a:t>                                   CASPAR: Enzalutamide + Rucaparib                  </a:t>
            </a:r>
            <a:r>
              <a:rPr lang="de-DE" sz="1800">
                <a:solidFill>
                  <a:srgbClr val="4472C4"/>
                </a:solidFill>
                <a:latin typeface="DIN 2014"/>
              </a:rPr>
              <a:t>Enrolling</a:t>
            </a:r>
            <a:endParaRPr lang="en-US" sz="1800">
              <a:solidFill>
                <a:srgbClr val="4472C4"/>
              </a:solidFill>
              <a:latin typeface="DIN 2014"/>
            </a:endParaRPr>
          </a:p>
          <a:p>
            <a:pPr defTabSz="685800" fontAlgn="base">
              <a:lnSpc>
                <a:spcPct val="90000"/>
              </a:lnSpc>
              <a:spcAft>
                <a:spcPct val="0"/>
              </a:spcAft>
              <a:buClr>
                <a:srgbClr val="0095FF"/>
              </a:buClr>
              <a:buSzPct val="90000"/>
              <a:defRPr/>
            </a:pPr>
            <a:r>
              <a:rPr lang="de-DE" sz="1800" b="1">
                <a:solidFill>
                  <a:srgbClr val="FFFFFF"/>
                </a:solidFill>
                <a:latin typeface="DIN 2014"/>
              </a:rPr>
              <a:t>             </a:t>
            </a:r>
            <a:endParaRPr lang="en-US" sz="1800" b="1">
              <a:solidFill>
                <a:srgbClr val="FFFFFF"/>
              </a:solidFill>
              <a:latin typeface="DIN 2014"/>
            </a:endParaRPr>
          </a:p>
          <a:p>
            <a:pPr defTabSz="685800" fontAlgn="base">
              <a:lnSpc>
                <a:spcPct val="90000"/>
              </a:lnSpc>
              <a:spcAft>
                <a:spcPct val="0"/>
              </a:spcAft>
              <a:buClr>
                <a:srgbClr val="0095FF"/>
              </a:buClr>
              <a:buSzPct val="90000"/>
              <a:defRPr/>
            </a:pPr>
            <a:endParaRPr lang="en-US" sz="1800" b="1">
              <a:solidFill>
                <a:srgbClr val="FFFFFF"/>
              </a:solidFill>
              <a:latin typeface="DIN 2014"/>
            </a:endParaRPr>
          </a:p>
          <a:p>
            <a:pPr defTabSz="685800" fontAlgn="base">
              <a:lnSpc>
                <a:spcPct val="90000"/>
              </a:lnSpc>
              <a:spcAft>
                <a:spcPct val="0"/>
              </a:spcAft>
              <a:buClr>
                <a:srgbClr val="0095FF"/>
              </a:buClr>
              <a:buSzPct val="90000"/>
              <a:defRPr/>
            </a:pPr>
            <a:endParaRPr lang="en-US" sz="1800" b="1">
              <a:solidFill>
                <a:srgbClr val="FFFFFF"/>
              </a:solidFill>
              <a:latin typeface="DIN 2014"/>
            </a:endParaRPr>
          </a:p>
        </p:txBody>
      </p:sp>
      <p:sp>
        <p:nvSpPr>
          <p:cNvPr id="19" name="Flowchart: Alternate Process 18">
            <a:extLst>
              <a:ext uri="{FF2B5EF4-FFF2-40B4-BE49-F238E27FC236}">
                <a16:creationId xmlns:a16="http://schemas.microsoft.com/office/drawing/2014/main" id="{5290E715-DDBB-49B0-9CDC-591AB01F2AD5}"/>
              </a:ext>
            </a:extLst>
          </p:cNvPr>
          <p:cNvSpPr/>
          <p:nvPr/>
        </p:nvSpPr>
        <p:spPr bwMode="auto">
          <a:xfrm>
            <a:off x="925512" y="3146075"/>
            <a:ext cx="7978775" cy="601662"/>
          </a:xfrm>
          <a:prstGeom prst="flowChartAlternateProcess">
            <a:avLst/>
          </a:prstGeom>
          <a:ln/>
        </p:spPr>
        <p:style>
          <a:lnRef idx="1">
            <a:schemeClr val="accent2"/>
          </a:lnRef>
          <a:fillRef idx="2">
            <a:schemeClr val="accent2"/>
          </a:fillRef>
          <a:effectRef idx="1">
            <a:schemeClr val="accent2"/>
          </a:effectRef>
          <a:fontRef idx="minor">
            <a:schemeClr val="dk1"/>
          </a:fontRef>
        </p:style>
        <p:txBody>
          <a:bodyPr lIns="91288" tIns="45650" rIns="91288" bIns="45650" anchor="ctr"/>
          <a:lstStyle/>
          <a:p>
            <a:pPr defTabSz="685800" fontAlgn="base">
              <a:lnSpc>
                <a:spcPct val="90000"/>
              </a:lnSpc>
              <a:spcAft>
                <a:spcPct val="0"/>
              </a:spcAft>
              <a:buClr>
                <a:srgbClr val="0095FF"/>
              </a:buClr>
              <a:buSzPct val="90000"/>
              <a:defRPr/>
            </a:pPr>
            <a:r>
              <a:rPr lang="de-DE" sz="1800" b="1">
                <a:solidFill>
                  <a:srgbClr val="FFFFFF"/>
                </a:solidFill>
                <a:latin typeface="DIN 2014"/>
              </a:rPr>
              <a:t>       </a:t>
            </a:r>
          </a:p>
          <a:p>
            <a:pPr defTabSz="685800" fontAlgn="base">
              <a:lnSpc>
                <a:spcPct val="90000"/>
              </a:lnSpc>
              <a:spcAft>
                <a:spcPct val="0"/>
              </a:spcAft>
              <a:buClr>
                <a:srgbClr val="0095FF"/>
              </a:buClr>
              <a:buSzPct val="90000"/>
              <a:defRPr/>
            </a:pPr>
            <a:r>
              <a:rPr lang="de-DE" sz="1800" b="1">
                <a:solidFill>
                  <a:srgbClr val="FFFFFF"/>
                </a:solidFill>
                <a:latin typeface="DIN 2014"/>
              </a:rPr>
              <a:t>                                  </a:t>
            </a:r>
          </a:p>
          <a:p>
            <a:pPr defTabSz="685800" fontAlgn="base">
              <a:lnSpc>
                <a:spcPct val="90000"/>
              </a:lnSpc>
              <a:spcAft>
                <a:spcPct val="0"/>
              </a:spcAft>
              <a:buClr>
                <a:srgbClr val="0095FF"/>
              </a:buClr>
              <a:buSzPct val="90000"/>
              <a:defRPr/>
            </a:pPr>
            <a:r>
              <a:rPr lang="de-DE" sz="1800" b="1">
                <a:solidFill>
                  <a:srgbClr val="FFFFFF"/>
                </a:solidFill>
                <a:latin typeface="DIN 2014"/>
              </a:rPr>
              <a:t>                                   </a:t>
            </a:r>
          </a:p>
          <a:p>
            <a:pPr defTabSz="685800" fontAlgn="base">
              <a:lnSpc>
                <a:spcPct val="90000"/>
              </a:lnSpc>
              <a:spcAft>
                <a:spcPct val="0"/>
              </a:spcAft>
              <a:buClr>
                <a:srgbClr val="0095FF"/>
              </a:buClr>
              <a:buSzPct val="90000"/>
              <a:defRPr/>
            </a:pPr>
            <a:r>
              <a:rPr lang="de-DE" sz="1800" b="1">
                <a:solidFill>
                  <a:srgbClr val="FFFFFF"/>
                </a:solidFill>
                <a:latin typeface="DIN 2014"/>
              </a:rPr>
              <a:t>                               TALAPRO-3: Enzalutamde + Talazoparib               </a:t>
            </a:r>
            <a:r>
              <a:rPr lang="de-DE" sz="1800">
                <a:solidFill>
                  <a:srgbClr val="4472C4"/>
                </a:solidFill>
                <a:latin typeface="DIN 2014"/>
              </a:rPr>
              <a:t>Enrolling</a:t>
            </a:r>
            <a:endParaRPr lang="en-US" sz="1800">
              <a:solidFill>
                <a:srgbClr val="4472C4"/>
              </a:solidFill>
              <a:latin typeface="DIN 2014"/>
            </a:endParaRPr>
          </a:p>
          <a:p>
            <a:pPr defTabSz="685800" fontAlgn="base">
              <a:lnSpc>
                <a:spcPct val="90000"/>
              </a:lnSpc>
              <a:spcAft>
                <a:spcPct val="0"/>
              </a:spcAft>
              <a:buClr>
                <a:srgbClr val="0095FF"/>
              </a:buClr>
              <a:buSzPct val="90000"/>
              <a:defRPr/>
            </a:pPr>
            <a:r>
              <a:rPr lang="de-DE" sz="1800" b="1">
                <a:solidFill>
                  <a:srgbClr val="FFFFFF"/>
                </a:solidFill>
                <a:latin typeface="DIN 2014"/>
              </a:rPr>
              <a:t>             </a:t>
            </a:r>
            <a:endParaRPr lang="en-US" sz="1800" b="1">
              <a:solidFill>
                <a:srgbClr val="FFFFFF"/>
              </a:solidFill>
              <a:latin typeface="DIN 2014"/>
            </a:endParaRPr>
          </a:p>
          <a:p>
            <a:pPr defTabSz="685800" fontAlgn="base">
              <a:lnSpc>
                <a:spcPct val="90000"/>
              </a:lnSpc>
              <a:spcAft>
                <a:spcPct val="0"/>
              </a:spcAft>
              <a:buClr>
                <a:srgbClr val="0095FF"/>
              </a:buClr>
              <a:buSzPct val="90000"/>
              <a:defRPr/>
            </a:pPr>
            <a:endParaRPr lang="en-US" sz="1800" b="1">
              <a:solidFill>
                <a:srgbClr val="FFFFFF"/>
              </a:solidFill>
              <a:latin typeface="DIN 2014"/>
            </a:endParaRPr>
          </a:p>
          <a:p>
            <a:pPr defTabSz="685800" fontAlgn="base">
              <a:lnSpc>
                <a:spcPct val="90000"/>
              </a:lnSpc>
              <a:spcAft>
                <a:spcPct val="0"/>
              </a:spcAft>
              <a:buClr>
                <a:srgbClr val="0095FF"/>
              </a:buClr>
              <a:buSzPct val="90000"/>
              <a:defRPr/>
            </a:pPr>
            <a:endParaRPr lang="en-US" sz="1800" b="1">
              <a:solidFill>
                <a:srgbClr val="FFFFFF"/>
              </a:solidFill>
              <a:latin typeface="DIN 2014"/>
            </a:endParaRPr>
          </a:p>
        </p:txBody>
      </p:sp>
      <p:sp>
        <p:nvSpPr>
          <p:cNvPr id="20" name="Flowchart: Alternate Process 19">
            <a:extLst>
              <a:ext uri="{FF2B5EF4-FFF2-40B4-BE49-F238E27FC236}">
                <a16:creationId xmlns:a16="http://schemas.microsoft.com/office/drawing/2014/main" id="{FCDBC45E-A86F-4A91-A988-A3C0EAEB6CC9}"/>
              </a:ext>
            </a:extLst>
          </p:cNvPr>
          <p:cNvSpPr/>
          <p:nvPr/>
        </p:nvSpPr>
        <p:spPr bwMode="auto">
          <a:xfrm>
            <a:off x="925512" y="3793341"/>
            <a:ext cx="7978775" cy="532706"/>
          </a:xfrm>
          <a:prstGeom prst="flowChartAlternateProcess">
            <a:avLst/>
          </a:prstGeom>
          <a:ln/>
        </p:spPr>
        <p:style>
          <a:lnRef idx="1">
            <a:schemeClr val="accent2"/>
          </a:lnRef>
          <a:fillRef idx="2">
            <a:schemeClr val="accent2"/>
          </a:fillRef>
          <a:effectRef idx="1">
            <a:schemeClr val="accent2"/>
          </a:effectRef>
          <a:fontRef idx="minor">
            <a:schemeClr val="dk1"/>
          </a:fontRef>
        </p:style>
        <p:txBody>
          <a:bodyPr lIns="91288" tIns="45650" rIns="91288" bIns="45650" anchor="ctr"/>
          <a:lstStyle/>
          <a:p>
            <a:pPr defTabSz="685800" fontAlgn="base">
              <a:lnSpc>
                <a:spcPct val="90000"/>
              </a:lnSpc>
              <a:spcAft>
                <a:spcPct val="0"/>
              </a:spcAft>
              <a:buClr>
                <a:srgbClr val="0095FF"/>
              </a:buClr>
              <a:buSzPct val="90000"/>
              <a:defRPr/>
            </a:pPr>
            <a:r>
              <a:rPr lang="de-DE" sz="1800" b="1">
                <a:solidFill>
                  <a:srgbClr val="FFFFFF"/>
                </a:solidFill>
                <a:latin typeface="DIN 2014"/>
              </a:rPr>
              <a:t> 			</a:t>
            </a:r>
          </a:p>
          <a:p>
            <a:pPr defTabSz="685800" fontAlgn="base">
              <a:lnSpc>
                <a:spcPct val="90000"/>
              </a:lnSpc>
              <a:spcAft>
                <a:spcPct val="0"/>
              </a:spcAft>
              <a:buClr>
                <a:srgbClr val="0095FF"/>
              </a:buClr>
              <a:buSzPct val="90000"/>
              <a:defRPr/>
            </a:pPr>
            <a:r>
              <a:rPr lang="de-DE" sz="1800" b="1">
                <a:solidFill>
                  <a:srgbClr val="FFFFFF"/>
                </a:solidFill>
                <a:latin typeface="DIN 2014"/>
              </a:rPr>
              <a:t>                                  </a:t>
            </a:r>
          </a:p>
          <a:p>
            <a:pPr defTabSz="685800" fontAlgn="base">
              <a:lnSpc>
                <a:spcPct val="90000"/>
              </a:lnSpc>
              <a:spcAft>
                <a:spcPct val="0"/>
              </a:spcAft>
              <a:buClr>
                <a:srgbClr val="0095FF"/>
              </a:buClr>
              <a:buSzPct val="90000"/>
              <a:defRPr/>
            </a:pPr>
            <a:r>
              <a:rPr lang="de-DE" sz="1800" b="1">
                <a:solidFill>
                  <a:srgbClr val="FFFFFF"/>
                </a:solidFill>
                <a:latin typeface="DIN 2014"/>
              </a:rPr>
              <a:t>                                   </a:t>
            </a:r>
          </a:p>
          <a:p>
            <a:pPr defTabSz="685800" fontAlgn="base">
              <a:lnSpc>
                <a:spcPct val="90000"/>
              </a:lnSpc>
              <a:spcAft>
                <a:spcPct val="0"/>
              </a:spcAft>
              <a:buClr>
                <a:srgbClr val="0095FF"/>
              </a:buClr>
              <a:buSzPct val="90000"/>
              <a:defRPr/>
            </a:pPr>
            <a:r>
              <a:rPr lang="de-DE" sz="1800" b="1">
                <a:solidFill>
                  <a:srgbClr val="FFFFFF"/>
                </a:solidFill>
                <a:latin typeface="DIN 2014"/>
              </a:rPr>
              <a:t>                               Amplitutde: Abiraterone + Niraparib                    </a:t>
            </a:r>
            <a:r>
              <a:rPr lang="de-DE" sz="1800">
                <a:solidFill>
                  <a:srgbClr val="4472C4"/>
                </a:solidFill>
                <a:latin typeface="DIN 2014"/>
              </a:rPr>
              <a:t>Enrolling</a:t>
            </a:r>
            <a:endParaRPr lang="en-US" sz="1800">
              <a:solidFill>
                <a:srgbClr val="4472C4"/>
              </a:solidFill>
              <a:latin typeface="DIN 2014"/>
            </a:endParaRPr>
          </a:p>
          <a:p>
            <a:pPr defTabSz="685800" fontAlgn="base">
              <a:lnSpc>
                <a:spcPct val="90000"/>
              </a:lnSpc>
              <a:spcAft>
                <a:spcPct val="0"/>
              </a:spcAft>
              <a:buClr>
                <a:srgbClr val="0095FF"/>
              </a:buClr>
              <a:buSzPct val="90000"/>
              <a:defRPr/>
            </a:pPr>
            <a:r>
              <a:rPr lang="de-DE" sz="1800" b="1">
                <a:solidFill>
                  <a:srgbClr val="FFFFFF"/>
                </a:solidFill>
                <a:latin typeface="DIN 2014"/>
              </a:rPr>
              <a:t>             </a:t>
            </a:r>
            <a:endParaRPr lang="en-US" sz="1800" b="1">
              <a:solidFill>
                <a:srgbClr val="FFFFFF"/>
              </a:solidFill>
              <a:latin typeface="DIN 2014"/>
            </a:endParaRPr>
          </a:p>
          <a:p>
            <a:pPr defTabSz="685800" fontAlgn="base">
              <a:lnSpc>
                <a:spcPct val="90000"/>
              </a:lnSpc>
              <a:spcAft>
                <a:spcPct val="0"/>
              </a:spcAft>
              <a:buClr>
                <a:srgbClr val="0095FF"/>
              </a:buClr>
              <a:buSzPct val="90000"/>
              <a:defRPr/>
            </a:pPr>
            <a:endParaRPr lang="en-US" sz="1800" b="1">
              <a:solidFill>
                <a:srgbClr val="FFFFFF"/>
              </a:solidFill>
              <a:latin typeface="DIN 2014"/>
            </a:endParaRPr>
          </a:p>
          <a:p>
            <a:pPr defTabSz="685800" fontAlgn="base">
              <a:lnSpc>
                <a:spcPct val="90000"/>
              </a:lnSpc>
              <a:spcAft>
                <a:spcPct val="0"/>
              </a:spcAft>
              <a:buClr>
                <a:srgbClr val="0095FF"/>
              </a:buClr>
              <a:buSzPct val="90000"/>
              <a:defRPr/>
            </a:pPr>
            <a:endParaRPr lang="en-US" sz="1800" b="1">
              <a:solidFill>
                <a:srgbClr val="FFFFFF"/>
              </a:solidFill>
              <a:latin typeface="DIN 2014"/>
            </a:endParaRPr>
          </a:p>
        </p:txBody>
      </p:sp>
      <p:pic>
        <p:nvPicPr>
          <p:cNvPr id="31" name="Graphic 30" descr="Gauge with solid fill">
            <a:extLst>
              <a:ext uri="{FF2B5EF4-FFF2-40B4-BE49-F238E27FC236}">
                <a16:creationId xmlns:a16="http://schemas.microsoft.com/office/drawing/2014/main" id="{E80AE472-2F1A-4A3E-BD47-6D83FDBC2C0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03928" y="2346832"/>
            <a:ext cx="685800" cy="685800"/>
          </a:xfrm>
          <a:prstGeom prst="rect">
            <a:avLst/>
          </a:prstGeom>
        </p:spPr>
      </p:pic>
      <p:pic>
        <p:nvPicPr>
          <p:cNvPr id="33" name="Graphic 32" descr="Gauge with solid fill">
            <a:extLst>
              <a:ext uri="{FF2B5EF4-FFF2-40B4-BE49-F238E27FC236}">
                <a16:creationId xmlns:a16="http://schemas.microsoft.com/office/drawing/2014/main" id="{526841A4-12BA-4BF7-BB1E-A03F7732546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89368" y="3035107"/>
            <a:ext cx="685800" cy="685800"/>
          </a:xfrm>
          <a:prstGeom prst="rect">
            <a:avLst/>
          </a:prstGeom>
        </p:spPr>
      </p:pic>
      <p:pic>
        <p:nvPicPr>
          <p:cNvPr id="34" name="Graphic 33" descr="Gauge with solid fill">
            <a:extLst>
              <a:ext uri="{FF2B5EF4-FFF2-40B4-BE49-F238E27FC236}">
                <a16:creationId xmlns:a16="http://schemas.microsoft.com/office/drawing/2014/main" id="{055E12E2-474D-428C-A069-EE741094DC4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89279" y="3680959"/>
            <a:ext cx="685800" cy="685800"/>
          </a:xfrm>
          <a:prstGeom prst="rect">
            <a:avLst/>
          </a:prstGeom>
        </p:spPr>
      </p:pic>
      <p:sp>
        <p:nvSpPr>
          <p:cNvPr id="22" name="Left Brace 21">
            <a:extLst>
              <a:ext uri="{FF2B5EF4-FFF2-40B4-BE49-F238E27FC236}">
                <a16:creationId xmlns:a16="http://schemas.microsoft.com/office/drawing/2014/main" id="{E1AC9230-FBFD-4C23-967B-02BD3BD12E49}"/>
              </a:ext>
            </a:extLst>
          </p:cNvPr>
          <p:cNvSpPr/>
          <p:nvPr/>
        </p:nvSpPr>
        <p:spPr bwMode="gray">
          <a:xfrm>
            <a:off x="611124" y="468009"/>
            <a:ext cx="278659" cy="2568005"/>
          </a:xfrm>
          <a:prstGeom prst="leftBrace">
            <a:avLst>
              <a:gd name="adj1" fmla="val 59989"/>
              <a:gd name="adj2" fmla="val 50000"/>
            </a:avLst>
          </a:prstGeom>
          <a:noFill/>
          <a:ln w="28575" cap="rnd">
            <a:solidFill>
              <a:schemeClr val="tx1">
                <a:lumMod val="65000"/>
                <a:lumOff val="35000"/>
              </a:schemeClr>
            </a:solidFill>
            <a:prstDash val="solid"/>
            <a:round/>
            <a:headEnd/>
            <a:tailEnd/>
          </a:ln>
          <a:effectLst/>
        </p:spPr>
        <p:txBody>
          <a:bodyPr rtlCol="0" anchor="ctr"/>
          <a:lstStyle/>
          <a:p>
            <a:pPr algn="ctr" defTabSz="685800">
              <a:defRPr/>
            </a:pPr>
            <a:endParaRPr lang="en-US" sz="1500">
              <a:solidFill>
                <a:srgbClr val="000000"/>
              </a:solidFill>
              <a:latin typeface="DIN 2014"/>
            </a:endParaRPr>
          </a:p>
        </p:txBody>
      </p:sp>
      <p:sp>
        <p:nvSpPr>
          <p:cNvPr id="24" name="Left Brace 23">
            <a:extLst>
              <a:ext uri="{FF2B5EF4-FFF2-40B4-BE49-F238E27FC236}">
                <a16:creationId xmlns:a16="http://schemas.microsoft.com/office/drawing/2014/main" id="{77DDE730-BDD0-4AAC-83DA-5BF3068DFE9C}"/>
              </a:ext>
            </a:extLst>
          </p:cNvPr>
          <p:cNvSpPr/>
          <p:nvPr/>
        </p:nvSpPr>
        <p:spPr bwMode="gray">
          <a:xfrm>
            <a:off x="717702" y="3101384"/>
            <a:ext cx="124381" cy="1217065"/>
          </a:xfrm>
          <a:prstGeom prst="leftBrace">
            <a:avLst>
              <a:gd name="adj1" fmla="val 59989"/>
              <a:gd name="adj2" fmla="val 50000"/>
            </a:avLst>
          </a:prstGeom>
          <a:noFill/>
          <a:ln w="28575" cap="rnd">
            <a:solidFill>
              <a:schemeClr val="tx1">
                <a:lumMod val="65000"/>
                <a:lumOff val="35000"/>
              </a:schemeClr>
            </a:solidFill>
            <a:prstDash val="solid"/>
            <a:round/>
            <a:headEnd/>
            <a:tailEnd/>
          </a:ln>
          <a:effectLst/>
        </p:spPr>
        <p:txBody>
          <a:bodyPr rtlCol="0" anchor="ctr"/>
          <a:lstStyle/>
          <a:p>
            <a:pPr algn="ctr" defTabSz="685800">
              <a:defRPr/>
            </a:pPr>
            <a:endParaRPr lang="en-US" sz="1500">
              <a:solidFill>
                <a:srgbClr val="000000"/>
              </a:solidFill>
              <a:latin typeface="DIN 2014"/>
            </a:endParaRPr>
          </a:p>
        </p:txBody>
      </p:sp>
      <p:sp>
        <p:nvSpPr>
          <p:cNvPr id="2" name="TextBox 1">
            <a:extLst>
              <a:ext uri="{FF2B5EF4-FFF2-40B4-BE49-F238E27FC236}">
                <a16:creationId xmlns:a16="http://schemas.microsoft.com/office/drawing/2014/main" id="{A95CBC96-6D01-4A42-989E-1CBC18EF18D7}"/>
              </a:ext>
            </a:extLst>
          </p:cNvPr>
          <p:cNvSpPr txBox="1"/>
          <p:nvPr/>
        </p:nvSpPr>
        <p:spPr>
          <a:xfrm>
            <a:off x="161925" y="620933"/>
            <a:ext cx="263750" cy="2285241"/>
          </a:xfrm>
          <a:prstGeom prst="rect">
            <a:avLst/>
          </a:prstGeom>
          <a:noFill/>
        </p:spPr>
        <p:txBody>
          <a:bodyPr wrap="square" rtlCol="0">
            <a:spAutoFit/>
          </a:bodyPr>
          <a:lstStyle/>
          <a:p>
            <a:pPr defTabSz="685800">
              <a:defRPr/>
            </a:pPr>
            <a:r>
              <a:rPr lang="en-US" sz="2850" b="1" err="1">
                <a:solidFill>
                  <a:prstClr val="black"/>
                </a:solidFill>
                <a:latin typeface="Calibri" panose="020F0502020204030204"/>
              </a:rPr>
              <a:t>mCRPC</a:t>
            </a:r>
            <a:endParaRPr lang="en-US" sz="2850" b="1">
              <a:solidFill>
                <a:prstClr val="black"/>
              </a:solidFill>
              <a:latin typeface="Calibri" panose="020F0502020204030204"/>
            </a:endParaRPr>
          </a:p>
        </p:txBody>
      </p:sp>
      <p:sp>
        <p:nvSpPr>
          <p:cNvPr id="25" name="TextBox 24">
            <a:extLst>
              <a:ext uri="{FF2B5EF4-FFF2-40B4-BE49-F238E27FC236}">
                <a16:creationId xmlns:a16="http://schemas.microsoft.com/office/drawing/2014/main" id="{81A66FE3-93F2-40E8-99C0-CA4F9C6731F7}"/>
              </a:ext>
            </a:extLst>
          </p:cNvPr>
          <p:cNvSpPr txBox="1"/>
          <p:nvPr/>
        </p:nvSpPr>
        <p:spPr>
          <a:xfrm>
            <a:off x="203955" y="3088558"/>
            <a:ext cx="263750" cy="1246495"/>
          </a:xfrm>
          <a:prstGeom prst="rect">
            <a:avLst/>
          </a:prstGeom>
          <a:noFill/>
        </p:spPr>
        <p:txBody>
          <a:bodyPr wrap="square" rtlCol="0">
            <a:spAutoFit/>
          </a:bodyPr>
          <a:lstStyle/>
          <a:p>
            <a:pPr defTabSz="685800">
              <a:defRPr/>
            </a:pPr>
            <a:r>
              <a:rPr lang="en-US" sz="1500" b="1" err="1">
                <a:solidFill>
                  <a:prstClr val="black"/>
                </a:solidFill>
                <a:latin typeface="Calibri" panose="020F0502020204030204"/>
              </a:rPr>
              <a:t>mCSPC</a:t>
            </a:r>
            <a:endParaRPr lang="en-US" sz="1500" b="1">
              <a:solidFill>
                <a:prstClr val="black"/>
              </a:solidFill>
              <a:latin typeface="Calibri" panose="020F0502020204030204"/>
            </a:endParaRPr>
          </a:p>
        </p:txBody>
      </p:sp>
      <p:sp>
        <p:nvSpPr>
          <p:cNvPr id="3" name="Rectangle 2">
            <a:extLst>
              <a:ext uri="{FF2B5EF4-FFF2-40B4-BE49-F238E27FC236}">
                <a16:creationId xmlns:a16="http://schemas.microsoft.com/office/drawing/2014/main" id="{EF4D9C71-EAFD-4D46-B443-AE6A16E320A1}"/>
              </a:ext>
            </a:extLst>
          </p:cNvPr>
          <p:cNvSpPr/>
          <p:nvPr/>
        </p:nvSpPr>
        <p:spPr>
          <a:xfrm>
            <a:off x="88396" y="599529"/>
            <a:ext cx="513747" cy="2269577"/>
          </a:xfrm>
          <a:prstGeom prst="rect">
            <a:avLst/>
          </a:prstGeom>
          <a:noFill/>
          <a:ln w="762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50">
              <a:solidFill>
                <a:prstClr val="white"/>
              </a:solidFill>
              <a:latin typeface="Calibri" panose="020F0502020204030204"/>
            </a:endParaRPr>
          </a:p>
        </p:txBody>
      </p:sp>
      <p:sp>
        <p:nvSpPr>
          <p:cNvPr id="27" name="Rectangle 26">
            <a:extLst>
              <a:ext uri="{FF2B5EF4-FFF2-40B4-BE49-F238E27FC236}">
                <a16:creationId xmlns:a16="http://schemas.microsoft.com/office/drawing/2014/main" id="{41D18E02-831A-4612-AB31-3DB97162D936}"/>
              </a:ext>
            </a:extLst>
          </p:cNvPr>
          <p:cNvSpPr/>
          <p:nvPr/>
        </p:nvSpPr>
        <p:spPr>
          <a:xfrm>
            <a:off x="85788" y="3102542"/>
            <a:ext cx="513747" cy="1217064"/>
          </a:xfrm>
          <a:prstGeom prst="rect">
            <a:avLst/>
          </a:prstGeom>
          <a:noFill/>
          <a:ln w="762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50">
              <a:solidFill>
                <a:prstClr val="white"/>
              </a:solidFill>
              <a:latin typeface="Calibri" panose="020F0502020204030204"/>
            </a:endParaRPr>
          </a:p>
        </p:txBody>
      </p:sp>
      <p:sp>
        <p:nvSpPr>
          <p:cNvPr id="5" name="Title 1">
            <a:extLst>
              <a:ext uri="{FF2B5EF4-FFF2-40B4-BE49-F238E27FC236}">
                <a16:creationId xmlns:a16="http://schemas.microsoft.com/office/drawing/2014/main" id="{E089353C-A334-C426-972D-B05CCCA24B5C}"/>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6" name="Picture 9" descr="Resultado de imagen de twitter">
            <a:extLst>
              <a:ext uri="{FF2B5EF4-FFF2-40B4-BE49-F238E27FC236}">
                <a16:creationId xmlns:a16="http://schemas.microsoft.com/office/drawing/2014/main" id="{B7E184E9-5ADB-14C0-CD3D-5A5C7EF8613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AA415337-90AA-39A3-3176-D3492A29445A}"/>
              </a:ext>
            </a:extLst>
          </p:cNvPr>
          <p:cNvSpPr txBox="1"/>
          <p:nvPr/>
        </p:nvSpPr>
        <p:spPr bwMode="gray">
          <a:xfrm>
            <a:off x="7240464" y="1923504"/>
            <a:ext cx="825623" cy="309534"/>
          </a:xfrm>
          <a:prstGeom prst="rect">
            <a:avLst/>
          </a:prstGeom>
        </p:spPr>
        <p:txBody>
          <a:bodyPr wrap="none" lIns="34290" tIns="34290" rIns="34290" bIns="34290" rtlCol="0" anchor="ctr">
            <a:noAutofit/>
          </a:bodyPr>
          <a:lstStyle/>
          <a:p>
            <a:pPr defTabSz="685800">
              <a:lnSpc>
                <a:spcPct val="90000"/>
              </a:lnSpc>
              <a:spcBef>
                <a:spcPts val="750"/>
              </a:spcBef>
              <a:defRPr/>
            </a:pPr>
            <a:r>
              <a:rPr lang="de-DE" sz="1800">
                <a:solidFill>
                  <a:srgbClr val="4472C4"/>
                </a:solidFill>
                <a:latin typeface="DIN 2014"/>
              </a:rPr>
              <a:t>Published</a:t>
            </a:r>
            <a:endParaRPr lang="en-US" sz="1800">
              <a:solidFill>
                <a:srgbClr val="4472C4"/>
              </a:solidFill>
              <a:latin typeface="DIN 2014"/>
            </a:endParaRPr>
          </a:p>
        </p:txBody>
      </p:sp>
      <p:grpSp>
        <p:nvGrpSpPr>
          <p:cNvPr id="8" name="Group 7">
            <a:extLst>
              <a:ext uri="{FF2B5EF4-FFF2-40B4-BE49-F238E27FC236}">
                <a16:creationId xmlns:a16="http://schemas.microsoft.com/office/drawing/2014/main" id="{391782D9-8C21-C133-F90F-98595DA0C2E3}"/>
              </a:ext>
            </a:extLst>
          </p:cNvPr>
          <p:cNvGrpSpPr/>
          <p:nvPr/>
        </p:nvGrpSpPr>
        <p:grpSpPr>
          <a:xfrm>
            <a:off x="8339385" y="1840304"/>
            <a:ext cx="559491" cy="431264"/>
            <a:chOff x="10217439" y="1869878"/>
            <a:chExt cx="857028" cy="751048"/>
          </a:xfrm>
        </p:grpSpPr>
        <p:pic>
          <p:nvPicPr>
            <p:cNvPr id="26" name="Graphic 25" descr="Checkmark with solid fill">
              <a:extLst>
                <a:ext uri="{FF2B5EF4-FFF2-40B4-BE49-F238E27FC236}">
                  <a16:creationId xmlns:a16="http://schemas.microsoft.com/office/drawing/2014/main" id="{30804CD1-ADA5-CC70-C9B3-103B90A3B27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23419" y="1869878"/>
              <a:ext cx="751048" cy="751048"/>
            </a:xfrm>
            <a:prstGeom prst="rect">
              <a:avLst/>
            </a:prstGeom>
          </p:spPr>
        </p:pic>
        <p:sp>
          <p:nvSpPr>
            <p:cNvPr id="30" name="Rectangle: Rounded Corners 29">
              <a:extLst>
                <a:ext uri="{FF2B5EF4-FFF2-40B4-BE49-F238E27FC236}">
                  <a16:creationId xmlns:a16="http://schemas.microsoft.com/office/drawing/2014/main" id="{A12F80A2-DDC2-733F-8884-DEC65889AD64}"/>
                </a:ext>
              </a:extLst>
            </p:cNvPr>
            <p:cNvSpPr/>
            <p:nvPr/>
          </p:nvSpPr>
          <p:spPr>
            <a:xfrm>
              <a:off x="10217439" y="1991014"/>
              <a:ext cx="612000" cy="612000"/>
            </a:xfrm>
            <a:prstGeom prst="roundRect">
              <a:avLst>
                <a:gd name="adj" fmla="val 20486"/>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050">
                <a:solidFill>
                  <a:prstClr val="white"/>
                </a:solidFill>
                <a:latin typeface="DIN 2014"/>
              </a:endParaRPr>
            </a:p>
          </p:txBody>
        </p:sp>
      </p:grpSp>
    </p:spTree>
    <p:extLst>
      <p:ext uri="{BB962C8B-B14F-4D97-AF65-F5344CB8AC3E}">
        <p14:creationId xmlns:p14="http://schemas.microsoft.com/office/powerpoint/2010/main" val="24375311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518DAA-334D-6641-AA29-ACDFD899FBEF}"/>
              </a:ext>
            </a:extLst>
          </p:cNvPr>
          <p:cNvSpPr>
            <a:spLocks noGrp="1"/>
          </p:cNvSpPr>
          <p:nvPr>
            <p:ph type="title"/>
          </p:nvPr>
        </p:nvSpPr>
        <p:spPr/>
        <p:txBody>
          <a:bodyPr>
            <a:normAutofit fontScale="90000"/>
          </a:bodyPr>
          <a:lstStyle/>
          <a:p>
            <a:pPr algn="ctr"/>
            <a:r>
              <a:rPr lang="en-US" b="1">
                <a:solidFill>
                  <a:schemeClr val="tx1"/>
                </a:solidFill>
              </a:rPr>
              <a:t>AMPLITUDE (Niraparib) :</a:t>
            </a:r>
            <a:r>
              <a:rPr lang="en-US">
                <a:solidFill>
                  <a:schemeClr val="tx1"/>
                </a:solidFill>
              </a:rPr>
              <a:t> </a:t>
            </a:r>
            <a:r>
              <a:rPr lang="en-US" b="1">
                <a:solidFill>
                  <a:schemeClr val="tx1"/>
                </a:solidFill>
              </a:rPr>
              <a:t>Phase 3 Trial Design (</a:t>
            </a:r>
            <a:r>
              <a:rPr lang="en-US" b="1" err="1">
                <a:solidFill>
                  <a:schemeClr val="tx1"/>
                </a:solidFill>
              </a:rPr>
              <a:t>mCSPC</a:t>
            </a:r>
            <a:r>
              <a:rPr lang="en-US" b="1">
                <a:solidFill>
                  <a:schemeClr val="tx1"/>
                </a:solidFill>
              </a:rPr>
              <a:t>)</a:t>
            </a:r>
            <a:endParaRPr kumimoji="1" lang="zh-CN" altLang="en-US" b="1">
              <a:solidFill>
                <a:schemeClr val="tx1"/>
              </a:solidFill>
            </a:endParaRPr>
          </a:p>
        </p:txBody>
      </p:sp>
      <p:sp>
        <p:nvSpPr>
          <p:cNvPr id="4" name="Rounded Rectangle 5">
            <a:extLst>
              <a:ext uri="{FF2B5EF4-FFF2-40B4-BE49-F238E27FC236}">
                <a16:creationId xmlns:a16="http://schemas.microsoft.com/office/drawing/2014/main" id="{3327DF37-5A13-4B94-BCEF-BDD14E5BC17C}"/>
              </a:ext>
            </a:extLst>
          </p:cNvPr>
          <p:cNvSpPr/>
          <p:nvPr/>
        </p:nvSpPr>
        <p:spPr>
          <a:xfrm>
            <a:off x="920371" y="904973"/>
            <a:ext cx="1991051" cy="2898495"/>
          </a:xfrm>
          <a:prstGeom prst="roundRect">
            <a:avLst>
              <a:gd name="adj" fmla="val 6645"/>
            </a:avLst>
          </a:prstGeom>
          <a:solidFill>
            <a:schemeClr val="bg2">
              <a:lumMod val="25000"/>
            </a:schemeClr>
          </a:solidFill>
          <a:ln>
            <a:noFill/>
          </a:ln>
          <a:effectLst>
            <a:outerShdw blurRad="50800" dist="38100" dir="2700000" algn="tl" rotWithShape="0">
              <a:prstClr val="black">
                <a:alpha val="40000"/>
              </a:prstClr>
            </a:outerShdw>
          </a:effectLst>
          <a:scene3d>
            <a:camera prst="orthographicFront"/>
            <a:lightRig rig="threePt" dir="t"/>
          </a:scene3d>
          <a:sp3d prstMaterial="metal">
            <a:bevelT prst="angle"/>
          </a:sp3d>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anchor="ctr"/>
          <a:lstStyle/>
          <a:p>
            <a:pPr algn="ctr" defTabSz="685800" fontAlgn="base">
              <a:spcBef>
                <a:spcPct val="0"/>
              </a:spcBef>
              <a:spcAft>
                <a:spcPct val="0"/>
              </a:spcAft>
              <a:buClr>
                <a:prstClr val="white"/>
              </a:buClr>
              <a:defRPr/>
            </a:pPr>
            <a:r>
              <a:rPr lang="en-US" sz="1200" b="1">
                <a:solidFill>
                  <a:prstClr val="white"/>
                </a:solidFill>
                <a:latin typeface="Calibri" panose="020F0502020204030204"/>
                <a:cs typeface="Arial" panose="020B0604020202020204" pitchFamily="34" charset="0"/>
              </a:rPr>
              <a:t>Key Eligibility</a:t>
            </a:r>
            <a:endParaRPr lang="en-GB" sz="900">
              <a:solidFill>
                <a:prstClr val="white"/>
              </a:solidFill>
              <a:latin typeface="Calibri" panose="020F0502020204030204"/>
              <a:cs typeface="Arial" panose="020B0604020202020204" pitchFamily="34" charset="0"/>
            </a:endParaRPr>
          </a:p>
          <a:p>
            <a:pPr marL="132153" indent="-132153" defTabSz="685800" fontAlgn="base">
              <a:spcBef>
                <a:spcPts val="225"/>
              </a:spcBef>
              <a:spcAft>
                <a:spcPct val="0"/>
              </a:spcAft>
              <a:buClr>
                <a:prstClr val="white"/>
              </a:buClr>
              <a:buFont typeface="Arial" panose="020B0604020202020204" pitchFamily="34" charset="0"/>
              <a:buChar char="–"/>
              <a:defRPr/>
            </a:pPr>
            <a:r>
              <a:rPr lang="en-US" sz="900">
                <a:solidFill>
                  <a:prstClr val="white"/>
                </a:solidFill>
                <a:latin typeface="Calibri" panose="020F0502020204030204"/>
                <a:cs typeface="Arial" panose="020B0604020202020204" pitchFamily="34" charset="0"/>
              </a:rPr>
              <a:t> Men aged ≥ 18 years with confirmed </a:t>
            </a:r>
            <a:r>
              <a:rPr lang="en-US" sz="900" err="1">
                <a:solidFill>
                  <a:prstClr val="white"/>
                </a:solidFill>
                <a:latin typeface="Calibri" panose="020F0502020204030204"/>
                <a:cs typeface="Arial" panose="020B0604020202020204" pitchFamily="34" charset="0"/>
              </a:rPr>
              <a:t>mCSPC</a:t>
            </a:r>
            <a:r>
              <a:rPr lang="en-US" sz="900">
                <a:solidFill>
                  <a:prstClr val="white"/>
                </a:solidFill>
                <a:latin typeface="Calibri" panose="020F0502020204030204"/>
                <a:cs typeface="Arial" panose="020B0604020202020204" pitchFamily="34" charset="0"/>
              </a:rPr>
              <a:t> (adenocarcinoma)</a:t>
            </a:r>
          </a:p>
          <a:p>
            <a:pPr marL="132153" indent="-132153" defTabSz="685800" fontAlgn="base">
              <a:spcBef>
                <a:spcPts val="225"/>
              </a:spcBef>
              <a:spcAft>
                <a:spcPct val="0"/>
              </a:spcAft>
              <a:buClr>
                <a:prstClr val="white"/>
              </a:buClr>
              <a:buFont typeface="Arial" panose="020B0604020202020204" pitchFamily="34" charset="0"/>
              <a:buChar char="–"/>
              <a:defRPr/>
            </a:pPr>
            <a:r>
              <a:rPr lang="en-US" sz="900">
                <a:solidFill>
                  <a:srgbClr val="000000"/>
                </a:solidFill>
                <a:latin typeface="Calibri" panose="020F0502020204030204"/>
              </a:rPr>
              <a:t> </a:t>
            </a:r>
            <a:r>
              <a:rPr lang="en-US" sz="900">
                <a:solidFill>
                  <a:prstClr val="white"/>
                </a:solidFill>
                <a:latin typeface="Calibri" panose="020F0502020204030204"/>
              </a:rPr>
              <a:t>Metastatic disease documented by greater than or equal to (&gt;=) 1 bone lesion(s)</a:t>
            </a:r>
          </a:p>
          <a:p>
            <a:pPr marL="132153" indent="-132153" defTabSz="685800" fontAlgn="base">
              <a:spcBef>
                <a:spcPts val="225"/>
              </a:spcBef>
              <a:spcAft>
                <a:spcPct val="0"/>
              </a:spcAft>
              <a:buClr>
                <a:prstClr val="white"/>
              </a:buClr>
              <a:buFont typeface="Arial" panose="020B0604020202020204" pitchFamily="34" charset="0"/>
              <a:buChar char="–"/>
              <a:defRPr/>
            </a:pPr>
            <a:r>
              <a:rPr lang="en-US" sz="900">
                <a:solidFill>
                  <a:prstClr val="white"/>
                </a:solidFill>
                <a:latin typeface="Calibri" panose="020F0502020204030204"/>
              </a:rPr>
              <a:t>Positive for deleterious germline or somatic homologous recombination repair (HRR) gene mutations</a:t>
            </a:r>
          </a:p>
          <a:p>
            <a:pPr marL="132153" indent="-132153" defTabSz="685800" fontAlgn="base">
              <a:spcBef>
                <a:spcPts val="225"/>
              </a:spcBef>
              <a:spcAft>
                <a:spcPct val="0"/>
              </a:spcAft>
              <a:buClr>
                <a:prstClr val="white"/>
              </a:buClr>
              <a:buFont typeface="Arial" panose="020B0604020202020204" pitchFamily="34" charset="0"/>
              <a:buChar char="–"/>
              <a:defRPr/>
            </a:pPr>
            <a:r>
              <a:rPr lang="en-US" sz="900">
                <a:solidFill>
                  <a:prstClr val="white"/>
                </a:solidFill>
                <a:latin typeface="Calibri" panose="020F0502020204030204"/>
              </a:rPr>
              <a:t>Radiation with curative intent or prior treatment with </a:t>
            </a:r>
            <a:r>
              <a:rPr lang="en-US" sz="900" err="1">
                <a:solidFill>
                  <a:prstClr val="white"/>
                </a:solidFill>
                <a:latin typeface="Calibri" panose="020F0502020204030204"/>
              </a:rPr>
              <a:t>PARPi</a:t>
            </a:r>
            <a:r>
              <a:rPr lang="en-US" sz="900">
                <a:solidFill>
                  <a:prstClr val="white"/>
                </a:solidFill>
                <a:latin typeface="Calibri" panose="020F0502020204030204"/>
              </a:rPr>
              <a:t>  is not allowed</a:t>
            </a:r>
          </a:p>
          <a:p>
            <a:pPr marL="132153" indent="-132153" defTabSz="685800" fontAlgn="base">
              <a:spcBef>
                <a:spcPts val="225"/>
              </a:spcBef>
              <a:spcAft>
                <a:spcPct val="0"/>
              </a:spcAft>
              <a:buClr>
                <a:prstClr val="white"/>
              </a:buClr>
              <a:buFont typeface="Arial" panose="020B0604020202020204" pitchFamily="34" charset="0"/>
              <a:buChar char="–"/>
              <a:defRPr/>
            </a:pPr>
            <a:r>
              <a:rPr lang="en-GB" sz="900">
                <a:solidFill>
                  <a:prstClr val="white"/>
                </a:solidFill>
                <a:latin typeface="Calibri" panose="020F0502020204030204"/>
                <a:cs typeface="Arial" panose="020B0604020202020204" pitchFamily="34" charset="0"/>
              </a:rPr>
              <a:t>Patients with </a:t>
            </a:r>
            <a:r>
              <a:rPr lang="en-US" sz="900">
                <a:solidFill>
                  <a:prstClr val="white"/>
                </a:solidFill>
                <a:latin typeface="Calibri" panose="020F0502020204030204"/>
                <a:cs typeface="Arial" panose="020B0604020202020204" pitchFamily="34" charset="0"/>
              </a:rPr>
              <a:t>l</a:t>
            </a:r>
            <a:r>
              <a:rPr lang="en-US" sz="900">
                <a:solidFill>
                  <a:prstClr val="white"/>
                </a:solidFill>
                <a:latin typeface="Calibri" panose="020F0502020204030204"/>
              </a:rPr>
              <a:t>ong-term use of systemically administered corticosteroids or history of MDS or AML were excluded</a:t>
            </a:r>
            <a:endParaRPr lang="en-GB" sz="900">
              <a:solidFill>
                <a:prstClr val="white"/>
              </a:solidFill>
              <a:latin typeface="Calibri" panose="020F0502020204030204"/>
              <a:cs typeface="Arial" panose="020B0604020202020204" pitchFamily="34" charset="0"/>
            </a:endParaRPr>
          </a:p>
        </p:txBody>
      </p:sp>
      <p:sp>
        <p:nvSpPr>
          <p:cNvPr id="6" name="Rounded Rectangle 3">
            <a:extLst>
              <a:ext uri="{FF2B5EF4-FFF2-40B4-BE49-F238E27FC236}">
                <a16:creationId xmlns:a16="http://schemas.microsoft.com/office/drawing/2014/main" id="{2BEB2F5B-9398-48C8-8E0A-9DB7ADCD7973}"/>
              </a:ext>
            </a:extLst>
          </p:cNvPr>
          <p:cNvSpPr/>
          <p:nvPr/>
        </p:nvSpPr>
        <p:spPr>
          <a:xfrm>
            <a:off x="6542883" y="1329475"/>
            <a:ext cx="2057400" cy="2092053"/>
          </a:xfrm>
          <a:prstGeom prst="roundRect">
            <a:avLst>
              <a:gd name="adj" fmla="val 6645"/>
            </a:avLst>
          </a:prstGeom>
          <a:solidFill>
            <a:schemeClr val="accent1">
              <a:lumMod val="75000"/>
            </a:schemeClr>
          </a:solidFill>
          <a:ln>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anchor="ctr"/>
          <a:lstStyle/>
          <a:p>
            <a:pPr algn="ctr" defTabSz="685800" fontAlgn="base">
              <a:spcBef>
                <a:spcPct val="0"/>
              </a:spcBef>
              <a:spcAft>
                <a:spcPct val="0"/>
              </a:spcAft>
              <a:buClr>
                <a:prstClr val="white"/>
              </a:buClr>
              <a:defRPr/>
            </a:pPr>
            <a:r>
              <a:rPr lang="en-US" sz="1200" b="1">
                <a:solidFill>
                  <a:prstClr val="white"/>
                </a:solidFill>
                <a:latin typeface="Calibri" panose="020F0502020204030204"/>
                <a:cs typeface="Arial" panose="020B0604020202020204" pitchFamily="34" charset="0"/>
              </a:rPr>
              <a:t>Efficacy end points</a:t>
            </a:r>
          </a:p>
          <a:p>
            <a:pPr defTabSz="685800" fontAlgn="base">
              <a:spcBef>
                <a:spcPts val="225"/>
              </a:spcBef>
              <a:spcAft>
                <a:spcPct val="0"/>
              </a:spcAft>
              <a:buClr>
                <a:prstClr val="white"/>
              </a:buClr>
              <a:defRPr/>
            </a:pPr>
            <a:r>
              <a:rPr lang="en-US" sz="900" b="1">
                <a:solidFill>
                  <a:prstClr val="white"/>
                </a:solidFill>
                <a:latin typeface="Calibri" panose="020F0502020204030204"/>
                <a:cs typeface="Arial" panose="020B0604020202020204" pitchFamily="34" charset="0"/>
              </a:rPr>
              <a:t>Primary:</a:t>
            </a:r>
          </a:p>
          <a:p>
            <a:pPr marL="128588" indent="-128588" defTabSz="685800" fontAlgn="base">
              <a:spcBef>
                <a:spcPts val="225"/>
              </a:spcBef>
              <a:spcAft>
                <a:spcPct val="0"/>
              </a:spcAft>
              <a:buClr>
                <a:prstClr val="white"/>
              </a:buClr>
              <a:buFont typeface="Arial" panose="020B0604020202020204" pitchFamily="34" charset="0"/>
              <a:buChar char="–"/>
              <a:defRPr/>
            </a:pPr>
            <a:r>
              <a:rPr lang="en-US" sz="900" err="1">
                <a:solidFill>
                  <a:prstClr val="white"/>
                </a:solidFill>
                <a:latin typeface="Calibri" panose="020F0502020204030204"/>
                <a:cs typeface="Arial" panose="020B0604020202020204" pitchFamily="34" charset="0"/>
              </a:rPr>
              <a:t>rPFS</a:t>
            </a:r>
            <a:r>
              <a:rPr lang="en-US" sz="900">
                <a:solidFill>
                  <a:prstClr val="white"/>
                </a:solidFill>
                <a:latin typeface="Calibri" panose="020F0502020204030204"/>
                <a:cs typeface="Arial" panose="020B0604020202020204" pitchFamily="34" charset="0"/>
              </a:rPr>
              <a:t> per PCWG 3</a:t>
            </a:r>
          </a:p>
          <a:p>
            <a:pPr defTabSz="685800" fontAlgn="base">
              <a:spcBef>
                <a:spcPts val="225"/>
              </a:spcBef>
              <a:spcAft>
                <a:spcPct val="0"/>
              </a:spcAft>
              <a:buClr>
                <a:prstClr val="white"/>
              </a:buClr>
              <a:defRPr/>
            </a:pPr>
            <a:r>
              <a:rPr lang="en-US" sz="900" b="1">
                <a:solidFill>
                  <a:prstClr val="white"/>
                </a:solidFill>
                <a:latin typeface="Calibri" panose="020F0502020204030204"/>
                <a:cs typeface="Arial" panose="020B0604020202020204" pitchFamily="34" charset="0"/>
              </a:rPr>
              <a:t>Secondary:</a:t>
            </a:r>
          </a:p>
          <a:p>
            <a:pPr marL="128588" indent="-128588" defTabSz="685800" fontAlgn="base">
              <a:spcBef>
                <a:spcPts val="225"/>
              </a:spcBef>
              <a:spcAft>
                <a:spcPct val="0"/>
              </a:spcAft>
              <a:buClr>
                <a:prstClr val="white"/>
              </a:buClr>
              <a:buFont typeface="Arial" panose="020B0604020202020204" pitchFamily="34" charset="0"/>
              <a:buChar char="–"/>
              <a:defRPr/>
            </a:pPr>
            <a:r>
              <a:rPr lang="en-GB" sz="900">
                <a:solidFill>
                  <a:prstClr val="white"/>
                </a:solidFill>
                <a:latin typeface="Calibri" panose="020F0502020204030204"/>
                <a:cs typeface="Arial" panose="020B0604020202020204" pitchFamily="34" charset="0"/>
              </a:rPr>
              <a:t>OS</a:t>
            </a:r>
          </a:p>
          <a:p>
            <a:pPr marL="128588" indent="-128588" defTabSz="685800" fontAlgn="base">
              <a:spcBef>
                <a:spcPts val="225"/>
              </a:spcBef>
              <a:spcAft>
                <a:spcPct val="0"/>
              </a:spcAft>
              <a:buClr>
                <a:prstClr val="white"/>
              </a:buClr>
              <a:buFont typeface="Arial" panose="020B0604020202020204" pitchFamily="34" charset="0"/>
              <a:buChar char="–"/>
              <a:defRPr/>
            </a:pPr>
            <a:r>
              <a:rPr lang="en-GB" sz="900">
                <a:solidFill>
                  <a:prstClr val="white"/>
                </a:solidFill>
                <a:latin typeface="Calibri" panose="020F0502020204030204"/>
                <a:cs typeface="Arial" panose="020B0604020202020204" pitchFamily="34" charset="0"/>
              </a:rPr>
              <a:t>Symptomatic PFS</a:t>
            </a:r>
          </a:p>
          <a:p>
            <a:pPr marL="128588" indent="-128588" defTabSz="685800" fontAlgn="base">
              <a:spcBef>
                <a:spcPts val="225"/>
              </a:spcBef>
              <a:spcAft>
                <a:spcPct val="0"/>
              </a:spcAft>
              <a:buClr>
                <a:prstClr val="white"/>
              </a:buClr>
              <a:buFont typeface="Arial" panose="020B0604020202020204" pitchFamily="34" charset="0"/>
              <a:buChar char="–"/>
              <a:defRPr/>
            </a:pPr>
            <a:r>
              <a:rPr lang="en-CA" sz="900">
                <a:solidFill>
                  <a:prstClr val="white"/>
                </a:solidFill>
                <a:latin typeface="Calibri" panose="020F0502020204030204"/>
                <a:cs typeface="Arial" panose="020B0604020202020204" pitchFamily="34" charset="0"/>
              </a:rPr>
              <a:t>Time to subsequent therapy</a:t>
            </a:r>
            <a:endParaRPr lang="en-US" sz="900">
              <a:solidFill>
                <a:prstClr val="white"/>
              </a:solidFill>
              <a:latin typeface="Calibri" panose="020F0502020204030204"/>
              <a:cs typeface="Arial" panose="020B0604020202020204" pitchFamily="34" charset="0"/>
            </a:endParaRPr>
          </a:p>
          <a:p>
            <a:pPr marL="128588" indent="-128588" defTabSz="685800" fontAlgn="base">
              <a:spcBef>
                <a:spcPts val="225"/>
              </a:spcBef>
              <a:spcAft>
                <a:spcPct val="0"/>
              </a:spcAft>
              <a:buClr>
                <a:prstClr val="white"/>
              </a:buClr>
              <a:buFont typeface="Arial" panose="020B0604020202020204" pitchFamily="34" charset="0"/>
              <a:buChar char="–"/>
              <a:defRPr/>
            </a:pPr>
            <a:r>
              <a:rPr lang="en-US" sz="900">
                <a:solidFill>
                  <a:prstClr val="white"/>
                </a:solidFill>
                <a:latin typeface="Calibri" panose="020F0502020204030204"/>
                <a:cs typeface="Arial" panose="020B0604020202020204" pitchFamily="34" charset="0"/>
              </a:rPr>
              <a:t>Duration of response (DOR)</a:t>
            </a:r>
            <a:endParaRPr lang="en-GB" sz="900">
              <a:solidFill>
                <a:prstClr val="white"/>
              </a:solidFill>
              <a:latin typeface="Calibri" panose="020F0502020204030204"/>
              <a:cs typeface="Arial" panose="020B0604020202020204" pitchFamily="34" charset="0"/>
            </a:endParaRPr>
          </a:p>
          <a:p>
            <a:pPr marL="128588" indent="-128588" defTabSz="685800" fontAlgn="base">
              <a:spcBef>
                <a:spcPts val="225"/>
              </a:spcBef>
              <a:spcAft>
                <a:spcPct val="0"/>
              </a:spcAft>
              <a:buClr>
                <a:prstClr val="white"/>
              </a:buClr>
              <a:buFont typeface="Arial" panose="020B0604020202020204" pitchFamily="34" charset="0"/>
              <a:buChar char="–"/>
              <a:defRPr/>
            </a:pPr>
            <a:r>
              <a:rPr lang="en-US" sz="900">
                <a:solidFill>
                  <a:prstClr val="white"/>
                </a:solidFill>
                <a:latin typeface="Calibri" panose="020F0502020204030204"/>
              </a:rPr>
              <a:t>Number of Participants with Adverse Events as a Measure of Safety and Tolerability</a:t>
            </a:r>
            <a:endParaRPr lang="en-GB" sz="900">
              <a:solidFill>
                <a:prstClr val="white"/>
              </a:solidFill>
              <a:latin typeface="Calibri" panose="020F0502020204030204"/>
              <a:cs typeface="Arial" panose="020B0604020202020204" pitchFamily="34" charset="0"/>
            </a:endParaRPr>
          </a:p>
        </p:txBody>
      </p:sp>
      <p:sp>
        <p:nvSpPr>
          <p:cNvPr id="7" name="Rounded Rectangle 4">
            <a:extLst>
              <a:ext uri="{FF2B5EF4-FFF2-40B4-BE49-F238E27FC236}">
                <a16:creationId xmlns:a16="http://schemas.microsoft.com/office/drawing/2014/main" id="{475B9853-EA19-46C1-A74D-92D2152CC819}"/>
              </a:ext>
            </a:extLst>
          </p:cNvPr>
          <p:cNvSpPr/>
          <p:nvPr/>
        </p:nvSpPr>
        <p:spPr>
          <a:xfrm>
            <a:off x="4503609" y="1003901"/>
            <a:ext cx="1508760" cy="1371600"/>
          </a:xfrm>
          <a:prstGeom prst="roundRect">
            <a:avLst>
              <a:gd name="adj" fmla="val 12540"/>
            </a:avLst>
          </a:prstGeom>
          <a:solidFill>
            <a:schemeClr val="bg2">
              <a:lumMod val="90000"/>
            </a:schemeClr>
          </a:solidFill>
          <a:ln w="28575">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0" tIns="34289" rIns="0" bIns="34289" anchor="ctr"/>
          <a:lstStyle/>
          <a:p>
            <a:pPr algn="ctr" defTabSz="685800" fontAlgn="base">
              <a:spcBef>
                <a:spcPct val="0"/>
              </a:spcBef>
              <a:spcAft>
                <a:spcPct val="0"/>
              </a:spcAft>
              <a:defRPr/>
            </a:pPr>
            <a:r>
              <a:rPr lang="en-US" sz="900">
                <a:solidFill>
                  <a:prstClr val="black"/>
                </a:solidFill>
                <a:latin typeface="Calibri" panose="020F0502020204030204"/>
              </a:rPr>
              <a:t>Niraparib 200 mg </a:t>
            </a:r>
            <a:r>
              <a:rPr lang="en-US" sz="900" err="1">
                <a:solidFill>
                  <a:prstClr val="black"/>
                </a:solidFill>
                <a:latin typeface="Calibri" panose="020F0502020204030204"/>
              </a:rPr>
              <a:t>qd</a:t>
            </a:r>
            <a:br>
              <a:rPr lang="en-US" sz="900">
                <a:solidFill>
                  <a:prstClr val="black"/>
                </a:solidFill>
                <a:latin typeface="Calibri" panose="020F0502020204030204"/>
              </a:rPr>
            </a:br>
            <a:r>
              <a:rPr lang="en-US" sz="900">
                <a:solidFill>
                  <a:prstClr val="black"/>
                </a:solidFill>
                <a:latin typeface="Calibri" panose="020F0502020204030204"/>
              </a:rPr>
              <a:t>+</a:t>
            </a:r>
          </a:p>
          <a:p>
            <a:pPr algn="ctr" defTabSz="685800" fontAlgn="base">
              <a:spcBef>
                <a:spcPct val="0"/>
              </a:spcBef>
              <a:spcAft>
                <a:spcPct val="0"/>
              </a:spcAft>
              <a:defRPr/>
            </a:pPr>
            <a:r>
              <a:rPr lang="en-US" sz="900">
                <a:solidFill>
                  <a:prstClr val="black"/>
                </a:solidFill>
                <a:latin typeface="Calibri" panose="020F0502020204030204"/>
              </a:rPr>
              <a:t>Abiraterone Acetate </a:t>
            </a:r>
          </a:p>
          <a:p>
            <a:pPr algn="ctr" defTabSz="685800" fontAlgn="base">
              <a:spcBef>
                <a:spcPct val="0"/>
              </a:spcBef>
              <a:spcAft>
                <a:spcPct val="0"/>
              </a:spcAft>
              <a:defRPr/>
            </a:pPr>
            <a:r>
              <a:rPr lang="en-US" sz="900">
                <a:solidFill>
                  <a:prstClr val="black"/>
                </a:solidFill>
                <a:latin typeface="Calibri" panose="020F0502020204030204"/>
              </a:rPr>
              <a:t>1000 mg </a:t>
            </a:r>
            <a:r>
              <a:rPr lang="en-US" sz="900" err="1">
                <a:solidFill>
                  <a:prstClr val="black"/>
                </a:solidFill>
                <a:latin typeface="Calibri" panose="020F0502020204030204"/>
              </a:rPr>
              <a:t>qd</a:t>
            </a:r>
            <a:r>
              <a:rPr lang="en-US" sz="900">
                <a:solidFill>
                  <a:prstClr val="black"/>
                </a:solidFill>
                <a:latin typeface="Calibri" panose="020F0502020204030204"/>
              </a:rPr>
              <a:t>.</a:t>
            </a:r>
          </a:p>
          <a:p>
            <a:pPr algn="ctr" defTabSz="685800" fontAlgn="base">
              <a:spcBef>
                <a:spcPct val="0"/>
              </a:spcBef>
              <a:spcAft>
                <a:spcPct val="0"/>
              </a:spcAft>
              <a:defRPr/>
            </a:pPr>
            <a:r>
              <a:rPr lang="en-US" sz="900">
                <a:solidFill>
                  <a:prstClr val="black"/>
                </a:solidFill>
                <a:latin typeface="Calibri" panose="020F0502020204030204"/>
              </a:rPr>
              <a:t>+</a:t>
            </a:r>
          </a:p>
          <a:p>
            <a:pPr algn="ctr" defTabSz="685800" fontAlgn="base">
              <a:spcBef>
                <a:spcPct val="0"/>
              </a:spcBef>
              <a:spcAft>
                <a:spcPct val="0"/>
              </a:spcAft>
              <a:defRPr/>
            </a:pPr>
            <a:r>
              <a:rPr lang="en-US" sz="900">
                <a:solidFill>
                  <a:prstClr val="black"/>
                </a:solidFill>
                <a:latin typeface="Calibri" panose="020F0502020204030204"/>
              </a:rPr>
              <a:t>Prednisone 5 mg </a:t>
            </a:r>
            <a:r>
              <a:rPr lang="en-US" sz="900" err="1">
                <a:solidFill>
                  <a:prstClr val="black"/>
                </a:solidFill>
                <a:latin typeface="Calibri" panose="020F0502020204030204"/>
              </a:rPr>
              <a:t>qd</a:t>
            </a:r>
            <a:endParaRPr lang="en-US" sz="900">
              <a:solidFill>
                <a:prstClr val="black"/>
              </a:solidFill>
              <a:latin typeface="Calibri" panose="020F0502020204030204"/>
              <a:cs typeface="Arial" panose="020B0604020202020204" pitchFamily="34" charset="0"/>
            </a:endParaRPr>
          </a:p>
        </p:txBody>
      </p:sp>
      <p:sp>
        <p:nvSpPr>
          <p:cNvPr id="8" name="Rounded Rectangle 5">
            <a:extLst>
              <a:ext uri="{FF2B5EF4-FFF2-40B4-BE49-F238E27FC236}">
                <a16:creationId xmlns:a16="http://schemas.microsoft.com/office/drawing/2014/main" id="{2DDA9144-7C9E-44E8-A05D-55E7169BAE3C}"/>
              </a:ext>
            </a:extLst>
          </p:cNvPr>
          <p:cNvSpPr/>
          <p:nvPr/>
        </p:nvSpPr>
        <p:spPr>
          <a:xfrm>
            <a:off x="4497218" y="2533081"/>
            <a:ext cx="1508760" cy="1371600"/>
          </a:xfrm>
          <a:prstGeom prst="roundRect">
            <a:avLst>
              <a:gd name="adj" fmla="val 12540"/>
            </a:avLst>
          </a:prstGeom>
          <a:solidFill>
            <a:schemeClr val="bg2">
              <a:lumMod val="90000"/>
            </a:schemeClr>
          </a:solidFill>
          <a:ln>
            <a:solidFill>
              <a:srgbClr val="95A9CC"/>
            </a:solid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0" tIns="34289" rIns="0" bIns="34289" anchor="ctr"/>
          <a:lstStyle/>
          <a:p>
            <a:pPr algn="ctr" defTabSz="685800" fontAlgn="base">
              <a:spcBef>
                <a:spcPct val="0"/>
              </a:spcBef>
              <a:spcAft>
                <a:spcPct val="0"/>
              </a:spcAft>
              <a:defRPr/>
            </a:pPr>
            <a:r>
              <a:rPr lang="en-CA" sz="900">
                <a:solidFill>
                  <a:srgbClr val="000000"/>
                </a:solidFill>
                <a:latin typeface="Calibri" panose="020F0502020204030204"/>
              </a:rPr>
              <a:t> Placebo</a:t>
            </a:r>
          </a:p>
          <a:p>
            <a:pPr algn="ctr" defTabSz="685800" fontAlgn="base">
              <a:spcBef>
                <a:spcPct val="0"/>
              </a:spcBef>
              <a:spcAft>
                <a:spcPct val="0"/>
              </a:spcAft>
              <a:defRPr/>
            </a:pPr>
            <a:r>
              <a:rPr lang="en-US" sz="900">
                <a:solidFill>
                  <a:srgbClr val="000000"/>
                </a:solidFill>
                <a:latin typeface="Calibri" panose="020F0502020204030204"/>
              </a:rPr>
              <a:t>+</a:t>
            </a:r>
          </a:p>
          <a:p>
            <a:pPr algn="ctr" defTabSz="685800" fontAlgn="base">
              <a:spcBef>
                <a:spcPct val="0"/>
              </a:spcBef>
              <a:spcAft>
                <a:spcPct val="0"/>
              </a:spcAft>
              <a:defRPr/>
            </a:pPr>
            <a:r>
              <a:rPr lang="en-US" sz="900">
                <a:solidFill>
                  <a:srgbClr val="000000"/>
                </a:solidFill>
                <a:latin typeface="Calibri" panose="020F0502020204030204"/>
              </a:rPr>
              <a:t>Abiraterone Acetate </a:t>
            </a:r>
          </a:p>
          <a:p>
            <a:pPr algn="ctr" defTabSz="685800" fontAlgn="base">
              <a:spcBef>
                <a:spcPct val="0"/>
              </a:spcBef>
              <a:spcAft>
                <a:spcPct val="0"/>
              </a:spcAft>
              <a:defRPr/>
            </a:pPr>
            <a:r>
              <a:rPr lang="en-US" sz="900">
                <a:solidFill>
                  <a:srgbClr val="000000"/>
                </a:solidFill>
                <a:latin typeface="Calibri" panose="020F0502020204030204"/>
              </a:rPr>
              <a:t>1000 mg </a:t>
            </a:r>
            <a:r>
              <a:rPr lang="en-US" sz="900" err="1">
                <a:solidFill>
                  <a:srgbClr val="000000"/>
                </a:solidFill>
                <a:latin typeface="Calibri" panose="020F0502020204030204"/>
              </a:rPr>
              <a:t>qd</a:t>
            </a:r>
            <a:r>
              <a:rPr lang="en-US" sz="900">
                <a:solidFill>
                  <a:srgbClr val="000000"/>
                </a:solidFill>
                <a:latin typeface="Calibri" panose="020F0502020204030204"/>
              </a:rPr>
              <a:t>.</a:t>
            </a:r>
          </a:p>
          <a:p>
            <a:pPr algn="ctr" defTabSz="685800" fontAlgn="base">
              <a:spcBef>
                <a:spcPct val="0"/>
              </a:spcBef>
              <a:spcAft>
                <a:spcPct val="0"/>
              </a:spcAft>
              <a:defRPr/>
            </a:pPr>
            <a:r>
              <a:rPr lang="en-US" sz="900">
                <a:solidFill>
                  <a:srgbClr val="000000"/>
                </a:solidFill>
                <a:latin typeface="Calibri" panose="020F0502020204030204"/>
              </a:rPr>
              <a:t>+</a:t>
            </a:r>
          </a:p>
          <a:p>
            <a:pPr algn="ctr" defTabSz="685800" fontAlgn="base">
              <a:spcBef>
                <a:spcPct val="0"/>
              </a:spcBef>
              <a:spcAft>
                <a:spcPct val="0"/>
              </a:spcAft>
              <a:defRPr/>
            </a:pPr>
            <a:r>
              <a:rPr lang="en-US" sz="900">
                <a:solidFill>
                  <a:srgbClr val="000000"/>
                </a:solidFill>
                <a:latin typeface="Calibri" panose="020F0502020204030204"/>
              </a:rPr>
              <a:t>Prednisone 5 mg </a:t>
            </a:r>
            <a:r>
              <a:rPr lang="en-US" sz="900" err="1">
                <a:solidFill>
                  <a:srgbClr val="000000"/>
                </a:solidFill>
                <a:latin typeface="Calibri" panose="020F0502020204030204"/>
              </a:rPr>
              <a:t>qd</a:t>
            </a:r>
            <a:endParaRPr lang="en-US" sz="900">
              <a:solidFill>
                <a:prstClr val="black"/>
              </a:solidFill>
              <a:latin typeface="Calibri" panose="020F0502020204030204"/>
              <a:cs typeface="Arial" panose="020B0604020202020204" pitchFamily="34" charset="0"/>
            </a:endParaRPr>
          </a:p>
          <a:p>
            <a:pPr algn="ctr" defTabSz="685800" fontAlgn="base">
              <a:spcBef>
                <a:spcPct val="0"/>
              </a:spcBef>
              <a:spcAft>
                <a:spcPct val="0"/>
              </a:spcAft>
              <a:defRPr/>
            </a:pPr>
            <a:endParaRPr lang="en-US" sz="900">
              <a:solidFill>
                <a:prstClr val="black"/>
              </a:solidFill>
              <a:latin typeface="Calibri" panose="020F0502020204030204"/>
              <a:cs typeface="Arial" panose="020B0604020202020204" pitchFamily="34" charset="0"/>
            </a:endParaRPr>
          </a:p>
        </p:txBody>
      </p:sp>
      <p:sp>
        <p:nvSpPr>
          <p:cNvPr id="9" name="AutoShape 17">
            <a:extLst>
              <a:ext uri="{FF2B5EF4-FFF2-40B4-BE49-F238E27FC236}">
                <a16:creationId xmlns:a16="http://schemas.microsoft.com/office/drawing/2014/main" id="{D066134C-9515-417B-9306-52DA104BFA96}"/>
              </a:ext>
            </a:extLst>
          </p:cNvPr>
          <p:cNvSpPr>
            <a:spLocks noChangeArrowheads="1"/>
          </p:cNvSpPr>
          <p:nvPr/>
        </p:nvSpPr>
        <p:spPr bwMode="auto">
          <a:xfrm>
            <a:off x="3414536" y="999570"/>
            <a:ext cx="511208" cy="2682875"/>
          </a:xfrm>
          <a:prstGeom prst="roundRect">
            <a:avLst>
              <a:gd name="adj" fmla="val 16667"/>
            </a:avLst>
          </a:prstGeom>
          <a:solidFill>
            <a:schemeClr val="bg2">
              <a:lumMod val="50000"/>
            </a:schemeClr>
          </a:solidFill>
          <a:ln w="19050">
            <a:noFill/>
            <a:round/>
            <a:headEnd/>
            <a:tailEnd/>
          </a:ln>
          <a:effectLst>
            <a:outerShdw blurRad="50800" dist="38100" dir="2700000" algn="tl" rotWithShape="0">
              <a:prstClr val="black">
                <a:alpha val="40000"/>
              </a:prstClr>
            </a:outerShdw>
          </a:effectLst>
          <a:scene3d>
            <a:camera prst="orthographicFront"/>
            <a:lightRig rig="threePt" dir="t"/>
          </a:scene3d>
          <a:sp3d prstMaterial="metal">
            <a:bevelT prst="angle"/>
          </a:sp3d>
        </p:spPr>
        <p:txBody>
          <a:bodyPr wrap="none" lIns="60098" tIns="30050" rIns="60098" bIns="30050" anchor="ctr"/>
          <a:lstStyle/>
          <a:p>
            <a:pPr algn="ctr" defTabSz="644129">
              <a:lnSpc>
                <a:spcPct val="90000"/>
              </a:lnSpc>
              <a:spcBef>
                <a:spcPct val="10000"/>
              </a:spcBef>
              <a:defRPr/>
            </a:pPr>
            <a:r>
              <a:rPr lang="en-US" sz="1050" b="1">
                <a:solidFill>
                  <a:prstClr val="white"/>
                </a:solidFill>
                <a:latin typeface="PT Sans"/>
                <a:ea typeface="ヒラギノ角ゴ Pro W3"/>
                <a:cs typeface="ヒラギノ角ゴ Pro W3"/>
              </a:rPr>
              <a:t>R</a:t>
            </a:r>
            <a:br>
              <a:rPr lang="en-US" sz="1050" b="1">
                <a:solidFill>
                  <a:prstClr val="white"/>
                </a:solidFill>
                <a:latin typeface="PT Sans"/>
                <a:ea typeface="ヒラギノ角ゴ Pro W3"/>
                <a:cs typeface="ヒラギノ角ゴ Pro W3"/>
              </a:rPr>
            </a:br>
            <a:r>
              <a:rPr lang="en-US" sz="1050" b="1">
                <a:solidFill>
                  <a:prstClr val="white"/>
                </a:solidFill>
                <a:latin typeface="PT Sans"/>
                <a:ea typeface="ヒラギノ角ゴ Pro W3"/>
                <a:cs typeface="ヒラギノ角ゴ Pro W3"/>
              </a:rPr>
              <a:t>A</a:t>
            </a:r>
            <a:br>
              <a:rPr lang="en-US" sz="1050" b="1">
                <a:solidFill>
                  <a:prstClr val="white"/>
                </a:solidFill>
                <a:latin typeface="PT Sans"/>
                <a:ea typeface="ヒラギノ角ゴ Pro W3"/>
                <a:cs typeface="ヒラギノ角ゴ Pro W3"/>
              </a:rPr>
            </a:br>
            <a:r>
              <a:rPr lang="en-US" sz="1050" b="1">
                <a:solidFill>
                  <a:prstClr val="white"/>
                </a:solidFill>
                <a:latin typeface="PT Sans"/>
                <a:ea typeface="ヒラギノ角ゴ Pro W3"/>
                <a:cs typeface="ヒラギノ角ゴ Pro W3"/>
              </a:rPr>
              <a:t>N</a:t>
            </a:r>
            <a:br>
              <a:rPr lang="en-US" sz="1050" b="1">
                <a:solidFill>
                  <a:prstClr val="white"/>
                </a:solidFill>
                <a:latin typeface="PT Sans"/>
                <a:ea typeface="ヒラギノ角ゴ Pro W3"/>
                <a:cs typeface="ヒラギノ角ゴ Pro W3"/>
              </a:rPr>
            </a:br>
            <a:r>
              <a:rPr lang="en-US" sz="1050" b="1">
                <a:solidFill>
                  <a:prstClr val="white"/>
                </a:solidFill>
                <a:latin typeface="PT Sans"/>
                <a:ea typeface="ヒラギノ角ゴ Pro W3"/>
                <a:cs typeface="ヒラギノ角ゴ Pro W3"/>
              </a:rPr>
              <a:t>D</a:t>
            </a:r>
            <a:br>
              <a:rPr lang="en-US" sz="1050" b="1">
                <a:solidFill>
                  <a:prstClr val="white"/>
                </a:solidFill>
                <a:latin typeface="PT Sans"/>
                <a:ea typeface="ヒラギノ角ゴ Pro W3"/>
                <a:cs typeface="ヒラギノ角ゴ Pro W3"/>
              </a:rPr>
            </a:br>
            <a:r>
              <a:rPr lang="en-US" sz="1050" b="1">
                <a:solidFill>
                  <a:prstClr val="white"/>
                </a:solidFill>
                <a:latin typeface="PT Sans"/>
                <a:ea typeface="ヒラギノ角ゴ Pro W3"/>
                <a:cs typeface="ヒラギノ角ゴ Pro W3"/>
              </a:rPr>
              <a:t>O</a:t>
            </a:r>
            <a:br>
              <a:rPr lang="en-US" sz="1050" b="1">
                <a:solidFill>
                  <a:prstClr val="white"/>
                </a:solidFill>
                <a:latin typeface="PT Sans"/>
                <a:ea typeface="ヒラギノ角ゴ Pro W3"/>
                <a:cs typeface="ヒラギノ角ゴ Pro W3"/>
              </a:rPr>
            </a:br>
            <a:r>
              <a:rPr lang="en-US" sz="1050" b="1">
                <a:solidFill>
                  <a:prstClr val="white"/>
                </a:solidFill>
                <a:latin typeface="PT Sans"/>
                <a:ea typeface="ヒラギノ角ゴ Pro W3"/>
                <a:cs typeface="ヒラギノ角ゴ Pro W3"/>
              </a:rPr>
              <a:t>M</a:t>
            </a:r>
            <a:br>
              <a:rPr lang="en-US" sz="1050" b="1">
                <a:solidFill>
                  <a:prstClr val="white"/>
                </a:solidFill>
                <a:latin typeface="PT Sans"/>
                <a:ea typeface="ヒラギノ角ゴ Pro W3"/>
                <a:cs typeface="ヒラギノ角ゴ Pro W3"/>
              </a:rPr>
            </a:br>
            <a:r>
              <a:rPr lang="en-US" sz="1050" b="1">
                <a:solidFill>
                  <a:prstClr val="white"/>
                </a:solidFill>
                <a:latin typeface="PT Sans"/>
                <a:ea typeface="ヒラギノ角ゴ Pro W3"/>
                <a:cs typeface="ヒラギノ角ゴ Pro W3"/>
              </a:rPr>
              <a:t>I</a:t>
            </a:r>
            <a:br>
              <a:rPr lang="en-US" sz="1050" b="1">
                <a:solidFill>
                  <a:prstClr val="white"/>
                </a:solidFill>
                <a:latin typeface="PT Sans"/>
                <a:ea typeface="ヒラギノ角ゴ Pro W3"/>
                <a:cs typeface="ヒラギノ角ゴ Pro W3"/>
              </a:rPr>
            </a:br>
            <a:r>
              <a:rPr lang="en-US" sz="1050" b="1">
                <a:solidFill>
                  <a:prstClr val="white"/>
                </a:solidFill>
                <a:latin typeface="PT Sans"/>
                <a:ea typeface="ヒラギノ角ゴ Pro W3"/>
                <a:cs typeface="ヒラギノ角ゴ Pro W3"/>
              </a:rPr>
              <a:t>Z</a:t>
            </a:r>
            <a:br>
              <a:rPr lang="en-US" sz="1050" b="1">
                <a:solidFill>
                  <a:prstClr val="white"/>
                </a:solidFill>
                <a:latin typeface="PT Sans"/>
                <a:ea typeface="ヒラギノ角ゴ Pro W3"/>
                <a:cs typeface="ヒラギノ角ゴ Pro W3"/>
              </a:rPr>
            </a:br>
            <a:r>
              <a:rPr lang="en-US" sz="1050" b="1">
                <a:solidFill>
                  <a:prstClr val="white"/>
                </a:solidFill>
                <a:latin typeface="PT Sans"/>
                <a:ea typeface="ヒラギノ角ゴ Pro W3"/>
                <a:cs typeface="ヒラギノ角ゴ Pro W3"/>
              </a:rPr>
              <a:t>E</a:t>
            </a:r>
            <a:br>
              <a:rPr lang="en-US" sz="1050" b="1">
                <a:solidFill>
                  <a:prstClr val="white"/>
                </a:solidFill>
                <a:latin typeface="PT Sans"/>
                <a:ea typeface="ヒラギノ角ゴ Pro W3"/>
                <a:cs typeface="ヒラギノ角ゴ Pro W3"/>
              </a:rPr>
            </a:br>
            <a:r>
              <a:rPr lang="en-US" sz="1050" b="1">
                <a:solidFill>
                  <a:prstClr val="white"/>
                </a:solidFill>
                <a:latin typeface="PT Sans"/>
                <a:ea typeface="ヒラギノ角ゴ Pro W3"/>
                <a:cs typeface="ヒラギノ角ゴ Pro W3"/>
              </a:rPr>
              <a:t>D</a:t>
            </a:r>
          </a:p>
          <a:p>
            <a:pPr algn="ctr" defTabSz="644129">
              <a:lnSpc>
                <a:spcPct val="90000"/>
              </a:lnSpc>
              <a:spcBef>
                <a:spcPct val="10000"/>
              </a:spcBef>
              <a:defRPr/>
            </a:pPr>
            <a:endParaRPr lang="en-US" sz="1050" b="1">
              <a:solidFill>
                <a:prstClr val="white"/>
              </a:solidFill>
              <a:latin typeface="PT Sans"/>
              <a:ea typeface="ヒラギノ角ゴ Pro W3"/>
              <a:cs typeface="ヒラギノ角ゴ Pro W3"/>
            </a:endParaRPr>
          </a:p>
          <a:p>
            <a:pPr algn="ctr" defTabSz="644129">
              <a:lnSpc>
                <a:spcPct val="90000"/>
              </a:lnSpc>
              <a:spcBef>
                <a:spcPct val="10000"/>
              </a:spcBef>
              <a:defRPr/>
            </a:pPr>
            <a:r>
              <a:rPr lang="en-US" sz="1050" b="1">
                <a:solidFill>
                  <a:prstClr val="white"/>
                </a:solidFill>
                <a:latin typeface="PT Sans"/>
                <a:ea typeface="ヒラギノ角ゴ Pro W3"/>
                <a:cs typeface="ヒラギノ角ゴ Pro W3"/>
              </a:rPr>
              <a:t>n=788</a:t>
            </a:r>
          </a:p>
        </p:txBody>
      </p:sp>
      <p:cxnSp>
        <p:nvCxnSpPr>
          <p:cNvPr id="10" name="Straight Arrow Connector 9">
            <a:extLst>
              <a:ext uri="{FF2B5EF4-FFF2-40B4-BE49-F238E27FC236}">
                <a16:creationId xmlns:a16="http://schemas.microsoft.com/office/drawing/2014/main" id="{93B27EF9-C050-4AA2-AA70-5C1B2B3DC06B}"/>
              </a:ext>
            </a:extLst>
          </p:cNvPr>
          <p:cNvCxnSpPr/>
          <p:nvPr/>
        </p:nvCxnSpPr>
        <p:spPr>
          <a:xfrm>
            <a:off x="2986565" y="2347650"/>
            <a:ext cx="411480" cy="0"/>
          </a:xfrm>
          <a:prstGeom prst="straightConnector1">
            <a:avLst/>
          </a:prstGeom>
          <a:ln w="825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53DC12F2-5F0B-4ABC-9FED-0DCC43C83E18}"/>
              </a:ext>
            </a:extLst>
          </p:cNvPr>
          <p:cNvGrpSpPr/>
          <p:nvPr/>
        </p:nvGrpSpPr>
        <p:grpSpPr>
          <a:xfrm>
            <a:off x="3979307" y="1607344"/>
            <a:ext cx="480763" cy="1508760"/>
            <a:chOff x="4775600" y="2611663"/>
            <a:chExt cx="641017" cy="1470727"/>
          </a:xfrm>
        </p:grpSpPr>
        <p:cxnSp>
          <p:nvCxnSpPr>
            <p:cNvPr id="12" name="Elbow Connector 10">
              <a:extLst>
                <a:ext uri="{FF2B5EF4-FFF2-40B4-BE49-F238E27FC236}">
                  <a16:creationId xmlns:a16="http://schemas.microsoft.com/office/drawing/2014/main" id="{A59DDCDB-2ACE-4E69-A8B7-4880C4DF82C4}"/>
                </a:ext>
              </a:extLst>
            </p:cNvPr>
            <p:cNvCxnSpPr>
              <a:cxnSpLocks/>
            </p:cNvCxnSpPr>
            <p:nvPr/>
          </p:nvCxnSpPr>
          <p:spPr>
            <a:xfrm>
              <a:off x="4776537" y="3345513"/>
              <a:ext cx="640080" cy="736877"/>
            </a:xfrm>
            <a:prstGeom prst="bentConnector3">
              <a:avLst>
                <a:gd name="adj1" fmla="val 29323"/>
              </a:avLst>
            </a:prstGeom>
            <a:ln w="82550">
              <a:solidFill>
                <a:srgbClr val="FFC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Elbow Connector 11">
              <a:extLst>
                <a:ext uri="{FF2B5EF4-FFF2-40B4-BE49-F238E27FC236}">
                  <a16:creationId xmlns:a16="http://schemas.microsoft.com/office/drawing/2014/main" id="{6D99C2B7-0699-4B6B-9C5E-1E9FBFE436CD}"/>
                </a:ext>
              </a:extLst>
            </p:cNvPr>
            <p:cNvCxnSpPr>
              <a:cxnSpLocks/>
            </p:cNvCxnSpPr>
            <p:nvPr/>
          </p:nvCxnSpPr>
          <p:spPr>
            <a:xfrm flipV="1">
              <a:off x="4775600" y="2611663"/>
              <a:ext cx="640080" cy="736877"/>
            </a:xfrm>
            <a:prstGeom prst="bentConnector3">
              <a:avLst>
                <a:gd name="adj1" fmla="val 29323"/>
              </a:avLst>
            </a:prstGeom>
            <a:ln w="82550">
              <a:solidFill>
                <a:srgbClr val="FFC000"/>
              </a:solidFill>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4" name="Straight Arrow Connector 13">
            <a:extLst>
              <a:ext uri="{FF2B5EF4-FFF2-40B4-BE49-F238E27FC236}">
                <a16:creationId xmlns:a16="http://schemas.microsoft.com/office/drawing/2014/main" id="{165F8369-FE19-48AD-936C-F211C2D8F3CA}"/>
              </a:ext>
            </a:extLst>
          </p:cNvPr>
          <p:cNvCxnSpPr/>
          <p:nvPr/>
        </p:nvCxnSpPr>
        <p:spPr>
          <a:xfrm>
            <a:off x="6094803" y="1613782"/>
            <a:ext cx="411480" cy="0"/>
          </a:xfrm>
          <a:prstGeom prst="straightConnector1">
            <a:avLst/>
          </a:prstGeom>
          <a:ln w="825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08ED9C6-62AB-4F38-BE71-0451A2C7EFDD}"/>
              </a:ext>
            </a:extLst>
          </p:cNvPr>
          <p:cNvCxnSpPr/>
          <p:nvPr/>
        </p:nvCxnSpPr>
        <p:spPr>
          <a:xfrm>
            <a:off x="6084254" y="3126562"/>
            <a:ext cx="411480" cy="0"/>
          </a:xfrm>
          <a:prstGeom prst="straightConnector1">
            <a:avLst/>
          </a:prstGeom>
          <a:ln w="825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07C1243-7AF1-4325-84C8-D33270C8E89E}"/>
              </a:ext>
            </a:extLst>
          </p:cNvPr>
          <p:cNvSpPr txBox="1"/>
          <p:nvPr/>
        </p:nvSpPr>
        <p:spPr>
          <a:xfrm>
            <a:off x="6289994" y="4157822"/>
            <a:ext cx="4580529" cy="253916"/>
          </a:xfrm>
          <a:prstGeom prst="rect">
            <a:avLst/>
          </a:prstGeom>
          <a:noFill/>
        </p:spPr>
        <p:txBody>
          <a:bodyPr wrap="square">
            <a:spAutoFit/>
          </a:bodyPr>
          <a:lstStyle/>
          <a:p>
            <a:pPr defTabSz="685800">
              <a:defRPr/>
            </a:pPr>
            <a:r>
              <a:rPr lang="en-US" sz="1050" err="1">
                <a:solidFill>
                  <a:srgbClr val="44546A"/>
                </a:solidFill>
                <a:latin typeface="Calibri" panose="020F0502020204030204"/>
              </a:rPr>
              <a:t>Rathkopf</a:t>
            </a:r>
            <a:r>
              <a:rPr lang="en-US" sz="1050">
                <a:solidFill>
                  <a:srgbClr val="44546A"/>
                </a:solidFill>
                <a:latin typeface="Calibri" panose="020F0502020204030204"/>
              </a:rPr>
              <a:t> et al., 2021, ABSTRACT TPS 176 ASCO-GU</a:t>
            </a:r>
          </a:p>
        </p:txBody>
      </p:sp>
      <p:sp>
        <p:nvSpPr>
          <p:cNvPr id="17" name="Rectangle 16">
            <a:extLst>
              <a:ext uri="{FF2B5EF4-FFF2-40B4-BE49-F238E27FC236}">
                <a16:creationId xmlns:a16="http://schemas.microsoft.com/office/drawing/2014/main" id="{2A364032-3398-4CBA-A524-1BEEA91B6E3A}"/>
              </a:ext>
            </a:extLst>
          </p:cNvPr>
          <p:cNvSpPr/>
          <p:nvPr/>
        </p:nvSpPr>
        <p:spPr>
          <a:xfrm>
            <a:off x="842028" y="4180906"/>
            <a:ext cx="3369454" cy="230832"/>
          </a:xfrm>
          <a:prstGeom prst="rect">
            <a:avLst/>
          </a:prstGeom>
        </p:spPr>
        <p:txBody>
          <a:bodyPr wrap="square">
            <a:spAutoFit/>
          </a:bodyPr>
          <a:lstStyle/>
          <a:p>
            <a:pPr defTabSz="685800">
              <a:spcBef>
                <a:spcPts val="1350"/>
              </a:spcBef>
              <a:buClr>
                <a:srgbClr val="95A9CC"/>
              </a:buClr>
              <a:defRPr/>
            </a:pPr>
            <a:r>
              <a:rPr lang="en-US" sz="900">
                <a:solidFill>
                  <a:prstClr val="black"/>
                </a:solidFill>
                <a:latin typeface="Calibri" panose="020F0502020204030204"/>
                <a:hlinkClick r:id="rId3"/>
              </a:rPr>
              <a:t>www.clinicaltrials.gov</a:t>
            </a:r>
            <a:r>
              <a:rPr lang="en-US" sz="900">
                <a:solidFill>
                  <a:prstClr val="black"/>
                </a:solidFill>
                <a:latin typeface="Calibri" panose="020F0502020204030204"/>
              </a:rPr>
              <a:t>: (</a:t>
            </a:r>
            <a:r>
              <a:rPr lang="en-CA" sz="900">
                <a:solidFill>
                  <a:prstClr val="black"/>
                </a:solidFill>
                <a:latin typeface="Calibri" panose="020F0502020204030204"/>
              </a:rPr>
              <a:t>NCT</a:t>
            </a:r>
            <a:r>
              <a:rPr lang="en-CA" sz="900">
                <a:solidFill>
                  <a:srgbClr val="000000"/>
                </a:solidFill>
                <a:latin typeface="Calibri" panose="020F0502020204030204"/>
              </a:rPr>
              <a:t>04497844</a:t>
            </a:r>
            <a:r>
              <a:rPr lang="en-US" sz="900">
                <a:solidFill>
                  <a:prstClr val="black"/>
                </a:solidFill>
                <a:latin typeface="Calibri" panose="020F0502020204030204"/>
              </a:rPr>
              <a:t>)</a:t>
            </a:r>
          </a:p>
        </p:txBody>
      </p:sp>
      <p:sp>
        <p:nvSpPr>
          <p:cNvPr id="3" name="Title 1">
            <a:extLst>
              <a:ext uri="{FF2B5EF4-FFF2-40B4-BE49-F238E27FC236}">
                <a16:creationId xmlns:a16="http://schemas.microsoft.com/office/drawing/2014/main" id="{383393B3-94F6-8995-1747-3D70B4D7E054}"/>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5" name="Picture 9" descr="Resultado de imagen de twitter">
            <a:extLst>
              <a:ext uri="{FF2B5EF4-FFF2-40B4-BE49-F238E27FC236}">
                <a16:creationId xmlns:a16="http://schemas.microsoft.com/office/drawing/2014/main" id="{35397E20-E266-2EE6-75A8-BF5C07216E6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22875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518DAA-334D-6641-AA29-ACDFD899FBEF}"/>
              </a:ext>
            </a:extLst>
          </p:cNvPr>
          <p:cNvSpPr>
            <a:spLocks noGrp="1"/>
          </p:cNvSpPr>
          <p:nvPr>
            <p:ph type="title"/>
          </p:nvPr>
        </p:nvSpPr>
        <p:spPr/>
        <p:txBody>
          <a:bodyPr>
            <a:normAutofit fontScale="90000"/>
          </a:bodyPr>
          <a:lstStyle/>
          <a:p>
            <a:pPr algn="ctr"/>
            <a:r>
              <a:rPr lang="en-US">
                <a:solidFill>
                  <a:schemeClr val="tx1"/>
                </a:solidFill>
              </a:rPr>
              <a:t>TALAPRO-3 (</a:t>
            </a:r>
            <a:r>
              <a:rPr lang="en-US" err="1">
                <a:solidFill>
                  <a:schemeClr val="tx1"/>
                </a:solidFill>
              </a:rPr>
              <a:t>Talazoparib</a:t>
            </a:r>
            <a:r>
              <a:rPr lang="en-US">
                <a:solidFill>
                  <a:schemeClr val="tx1"/>
                </a:solidFill>
              </a:rPr>
              <a:t>) : Phase 3 Trial Design (</a:t>
            </a:r>
            <a:r>
              <a:rPr lang="en-US" err="1">
                <a:solidFill>
                  <a:schemeClr val="tx1"/>
                </a:solidFill>
              </a:rPr>
              <a:t>mCSPC</a:t>
            </a:r>
            <a:r>
              <a:rPr lang="en-US">
                <a:solidFill>
                  <a:schemeClr val="tx1"/>
                </a:solidFill>
              </a:rPr>
              <a:t>)</a:t>
            </a:r>
            <a:endParaRPr kumimoji="1" lang="zh-CN" altLang="en-US">
              <a:solidFill>
                <a:schemeClr val="tx1"/>
              </a:solidFill>
            </a:endParaRPr>
          </a:p>
        </p:txBody>
      </p:sp>
      <p:sp>
        <p:nvSpPr>
          <p:cNvPr id="4" name="Rounded Rectangle 5">
            <a:extLst>
              <a:ext uri="{FF2B5EF4-FFF2-40B4-BE49-F238E27FC236}">
                <a16:creationId xmlns:a16="http://schemas.microsoft.com/office/drawing/2014/main" id="{E933076F-DA76-4221-8E72-E63F403E116D}"/>
              </a:ext>
            </a:extLst>
          </p:cNvPr>
          <p:cNvSpPr/>
          <p:nvPr/>
        </p:nvSpPr>
        <p:spPr>
          <a:xfrm>
            <a:off x="920371" y="849956"/>
            <a:ext cx="1991051" cy="2898495"/>
          </a:xfrm>
          <a:prstGeom prst="roundRect">
            <a:avLst>
              <a:gd name="adj" fmla="val 6645"/>
            </a:avLst>
          </a:prstGeom>
          <a:solidFill>
            <a:schemeClr val="bg2">
              <a:lumMod val="25000"/>
            </a:schemeClr>
          </a:solidFill>
          <a:ln>
            <a:noFill/>
          </a:ln>
          <a:effectLst>
            <a:outerShdw blurRad="50800" dist="38100" dir="2700000" algn="tl" rotWithShape="0">
              <a:prstClr val="black">
                <a:alpha val="40000"/>
              </a:prstClr>
            </a:outerShdw>
          </a:effectLst>
          <a:scene3d>
            <a:camera prst="orthographicFront"/>
            <a:lightRig rig="threePt" dir="t"/>
          </a:scene3d>
          <a:sp3d prstMaterial="metal">
            <a:bevelT prst="angle"/>
          </a:sp3d>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anchor="ctr"/>
          <a:lstStyle/>
          <a:p>
            <a:pPr algn="ctr" defTabSz="685800" fontAlgn="base">
              <a:spcBef>
                <a:spcPct val="0"/>
              </a:spcBef>
              <a:spcAft>
                <a:spcPct val="0"/>
              </a:spcAft>
              <a:buClr>
                <a:prstClr val="white"/>
              </a:buClr>
              <a:defRPr/>
            </a:pPr>
            <a:r>
              <a:rPr lang="en-US" sz="1200" b="1">
                <a:solidFill>
                  <a:prstClr val="white"/>
                </a:solidFill>
                <a:latin typeface="Calibri" panose="020F0502020204030204"/>
                <a:cs typeface="Arial" panose="020B0604020202020204" pitchFamily="34" charset="0"/>
              </a:rPr>
              <a:t>Key Eligibility</a:t>
            </a:r>
            <a:endParaRPr lang="en-GB" sz="900">
              <a:solidFill>
                <a:prstClr val="white"/>
              </a:solidFill>
              <a:latin typeface="Calibri" panose="020F0502020204030204"/>
              <a:cs typeface="Arial" panose="020B0604020202020204" pitchFamily="34" charset="0"/>
            </a:endParaRPr>
          </a:p>
          <a:p>
            <a:pPr marL="132153" indent="-132153" defTabSz="685800" fontAlgn="base">
              <a:spcBef>
                <a:spcPts val="225"/>
              </a:spcBef>
              <a:spcAft>
                <a:spcPct val="0"/>
              </a:spcAft>
              <a:buClr>
                <a:prstClr val="white"/>
              </a:buClr>
              <a:buFont typeface="Arial" panose="020B0604020202020204" pitchFamily="34" charset="0"/>
              <a:buChar char="–"/>
              <a:defRPr/>
            </a:pPr>
            <a:r>
              <a:rPr lang="en-US" sz="900">
                <a:solidFill>
                  <a:prstClr val="white"/>
                </a:solidFill>
                <a:latin typeface="Calibri" panose="020F0502020204030204"/>
                <a:cs typeface="Arial" panose="020B0604020202020204" pitchFamily="34" charset="0"/>
              </a:rPr>
              <a:t> Men aged ≥ 18 years with confirmed </a:t>
            </a:r>
            <a:r>
              <a:rPr lang="en-US" sz="900" err="1">
                <a:solidFill>
                  <a:prstClr val="white"/>
                </a:solidFill>
                <a:latin typeface="Calibri" panose="020F0502020204030204"/>
                <a:cs typeface="Arial" panose="020B0604020202020204" pitchFamily="34" charset="0"/>
              </a:rPr>
              <a:t>mCSPC</a:t>
            </a:r>
            <a:r>
              <a:rPr lang="en-US" sz="900">
                <a:solidFill>
                  <a:prstClr val="white"/>
                </a:solidFill>
                <a:latin typeface="Calibri" panose="020F0502020204030204"/>
                <a:cs typeface="Arial" panose="020B0604020202020204" pitchFamily="34" charset="0"/>
              </a:rPr>
              <a:t> (adenocarcinoma)</a:t>
            </a:r>
          </a:p>
          <a:p>
            <a:pPr marL="132153" indent="-132153" defTabSz="685800" fontAlgn="base">
              <a:spcBef>
                <a:spcPts val="225"/>
              </a:spcBef>
              <a:spcAft>
                <a:spcPct val="0"/>
              </a:spcAft>
              <a:buClr>
                <a:prstClr val="white"/>
              </a:buClr>
              <a:buFont typeface="Arial" panose="020B0604020202020204" pitchFamily="34" charset="0"/>
              <a:buChar char="–"/>
              <a:defRPr/>
            </a:pPr>
            <a:r>
              <a:rPr lang="en-US" sz="900">
                <a:solidFill>
                  <a:srgbClr val="000000"/>
                </a:solidFill>
                <a:latin typeface="Calibri" panose="020F0502020204030204"/>
              </a:rPr>
              <a:t> </a:t>
            </a:r>
            <a:r>
              <a:rPr lang="en-US" sz="900">
                <a:solidFill>
                  <a:prstClr val="white"/>
                </a:solidFill>
                <a:latin typeface="Calibri" panose="020F0502020204030204"/>
              </a:rPr>
              <a:t>Metastatic disease documented by greater than or equal to (&gt;=) 1 bone or soft tissue lesion(s)</a:t>
            </a:r>
          </a:p>
          <a:p>
            <a:pPr marL="132153" indent="-132153" defTabSz="685800" fontAlgn="base">
              <a:spcBef>
                <a:spcPts val="225"/>
              </a:spcBef>
              <a:spcAft>
                <a:spcPct val="0"/>
              </a:spcAft>
              <a:buClr>
                <a:prstClr val="white"/>
              </a:buClr>
              <a:buFont typeface="Arial" panose="020B0604020202020204" pitchFamily="34" charset="0"/>
              <a:buChar char="–"/>
              <a:defRPr/>
            </a:pPr>
            <a:r>
              <a:rPr lang="en-US" sz="900">
                <a:solidFill>
                  <a:prstClr val="white"/>
                </a:solidFill>
                <a:latin typeface="Calibri" panose="020F0502020204030204"/>
              </a:rPr>
              <a:t>Positive for deleterious germline or somatic homologous recombination repair (HRR) gene mutations</a:t>
            </a:r>
          </a:p>
          <a:p>
            <a:pPr marL="132153" indent="-132153" defTabSz="685800" fontAlgn="base">
              <a:spcBef>
                <a:spcPts val="225"/>
              </a:spcBef>
              <a:spcAft>
                <a:spcPct val="0"/>
              </a:spcAft>
              <a:buClr>
                <a:prstClr val="white"/>
              </a:buClr>
              <a:buFont typeface="Arial" panose="020B0604020202020204" pitchFamily="34" charset="0"/>
              <a:buChar char="–"/>
              <a:defRPr/>
            </a:pPr>
            <a:r>
              <a:rPr lang="en-US" sz="900">
                <a:solidFill>
                  <a:prstClr val="white"/>
                </a:solidFill>
                <a:latin typeface="Calibri" panose="020F0502020204030204"/>
              </a:rPr>
              <a:t>Radiation/surgery with curative intent or prior treatment with chemotherapy or </a:t>
            </a:r>
            <a:r>
              <a:rPr lang="en-US" sz="900" err="1">
                <a:solidFill>
                  <a:prstClr val="white"/>
                </a:solidFill>
                <a:latin typeface="Calibri" panose="020F0502020204030204"/>
              </a:rPr>
              <a:t>PARPi</a:t>
            </a:r>
            <a:r>
              <a:rPr lang="en-US" sz="900">
                <a:solidFill>
                  <a:prstClr val="white"/>
                </a:solidFill>
                <a:latin typeface="Calibri" panose="020F0502020204030204"/>
              </a:rPr>
              <a:t>  is not allowed</a:t>
            </a:r>
          </a:p>
          <a:p>
            <a:pPr marL="132153" indent="-132153" defTabSz="685800" fontAlgn="base">
              <a:spcBef>
                <a:spcPts val="225"/>
              </a:spcBef>
              <a:spcAft>
                <a:spcPct val="0"/>
              </a:spcAft>
              <a:buClr>
                <a:prstClr val="white"/>
              </a:buClr>
              <a:buFont typeface="Arial" panose="020B0604020202020204" pitchFamily="34" charset="0"/>
              <a:buChar char="–"/>
              <a:defRPr/>
            </a:pPr>
            <a:r>
              <a:rPr lang="en-GB" sz="900">
                <a:solidFill>
                  <a:prstClr val="white"/>
                </a:solidFill>
                <a:latin typeface="Calibri" panose="020F0502020204030204"/>
                <a:cs typeface="Arial" panose="020B0604020202020204" pitchFamily="34" charset="0"/>
              </a:rPr>
              <a:t>Patients with</a:t>
            </a:r>
            <a:r>
              <a:rPr lang="en-US" sz="900">
                <a:solidFill>
                  <a:prstClr val="white"/>
                </a:solidFill>
                <a:latin typeface="Calibri" panose="020F0502020204030204"/>
                <a:cs typeface="Arial" panose="020B0604020202020204" pitchFamily="34" charset="0"/>
              </a:rPr>
              <a:t> brain metastases or a </a:t>
            </a:r>
            <a:r>
              <a:rPr lang="en-US" sz="900">
                <a:solidFill>
                  <a:prstClr val="white"/>
                </a:solidFill>
                <a:latin typeface="Calibri" panose="020F0502020204030204"/>
              </a:rPr>
              <a:t>history of MDS or AML were excluded</a:t>
            </a:r>
            <a:endParaRPr lang="en-GB" sz="900">
              <a:solidFill>
                <a:prstClr val="white"/>
              </a:solidFill>
              <a:latin typeface="Calibri" panose="020F0502020204030204"/>
              <a:cs typeface="Arial" panose="020B0604020202020204" pitchFamily="34" charset="0"/>
            </a:endParaRPr>
          </a:p>
        </p:txBody>
      </p:sp>
      <p:sp>
        <p:nvSpPr>
          <p:cNvPr id="5" name="Rectangle 4">
            <a:extLst>
              <a:ext uri="{FF2B5EF4-FFF2-40B4-BE49-F238E27FC236}">
                <a16:creationId xmlns:a16="http://schemas.microsoft.com/office/drawing/2014/main" id="{04575640-6194-4F96-892A-7F9E9EF58C3C}"/>
              </a:ext>
            </a:extLst>
          </p:cNvPr>
          <p:cNvSpPr/>
          <p:nvPr/>
        </p:nvSpPr>
        <p:spPr>
          <a:xfrm>
            <a:off x="849883" y="4141600"/>
            <a:ext cx="3369454" cy="230832"/>
          </a:xfrm>
          <a:prstGeom prst="rect">
            <a:avLst/>
          </a:prstGeom>
        </p:spPr>
        <p:txBody>
          <a:bodyPr wrap="square">
            <a:spAutoFit/>
          </a:bodyPr>
          <a:lstStyle/>
          <a:p>
            <a:pPr defTabSz="685800">
              <a:spcBef>
                <a:spcPts val="1350"/>
              </a:spcBef>
              <a:buClr>
                <a:srgbClr val="95A9CC"/>
              </a:buClr>
              <a:defRPr/>
            </a:pPr>
            <a:r>
              <a:rPr lang="en-US" sz="900">
                <a:solidFill>
                  <a:prstClr val="black"/>
                </a:solidFill>
                <a:latin typeface="Calibri" panose="020F0502020204030204"/>
                <a:hlinkClick r:id="rId3"/>
              </a:rPr>
              <a:t>www.clinicaltrials.gov</a:t>
            </a:r>
            <a:r>
              <a:rPr lang="en-US" sz="900">
                <a:solidFill>
                  <a:prstClr val="black"/>
                </a:solidFill>
                <a:latin typeface="Calibri" panose="020F0502020204030204"/>
              </a:rPr>
              <a:t>: (</a:t>
            </a:r>
            <a:r>
              <a:rPr lang="en-CA" sz="900">
                <a:solidFill>
                  <a:prstClr val="black"/>
                </a:solidFill>
                <a:latin typeface="Calibri" panose="020F0502020204030204"/>
              </a:rPr>
              <a:t>NCT</a:t>
            </a:r>
            <a:r>
              <a:rPr lang="en-CA" sz="900">
                <a:solidFill>
                  <a:srgbClr val="000000"/>
                </a:solidFill>
                <a:latin typeface="Calibri" panose="020F0502020204030204"/>
              </a:rPr>
              <a:t>04821622</a:t>
            </a:r>
            <a:r>
              <a:rPr lang="en-US" sz="900">
                <a:solidFill>
                  <a:prstClr val="black"/>
                </a:solidFill>
                <a:latin typeface="Calibri" panose="020F0502020204030204"/>
              </a:rPr>
              <a:t>)</a:t>
            </a:r>
          </a:p>
        </p:txBody>
      </p:sp>
      <p:sp>
        <p:nvSpPr>
          <p:cNvPr id="6" name="Rounded Rectangle 3">
            <a:extLst>
              <a:ext uri="{FF2B5EF4-FFF2-40B4-BE49-F238E27FC236}">
                <a16:creationId xmlns:a16="http://schemas.microsoft.com/office/drawing/2014/main" id="{2ACD3DC6-74AB-463E-90E3-3E4B055787D9}"/>
              </a:ext>
            </a:extLst>
          </p:cNvPr>
          <p:cNvSpPr/>
          <p:nvPr/>
        </p:nvSpPr>
        <p:spPr>
          <a:xfrm>
            <a:off x="6542883" y="1274458"/>
            <a:ext cx="2057400" cy="2092053"/>
          </a:xfrm>
          <a:prstGeom prst="roundRect">
            <a:avLst>
              <a:gd name="adj" fmla="val 6645"/>
            </a:avLst>
          </a:prstGeom>
          <a:solidFill>
            <a:schemeClr val="accent1">
              <a:lumMod val="75000"/>
            </a:schemeClr>
          </a:solidFill>
          <a:ln>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anchor="ctr"/>
          <a:lstStyle/>
          <a:p>
            <a:pPr algn="ctr" defTabSz="685800" fontAlgn="base">
              <a:spcBef>
                <a:spcPct val="0"/>
              </a:spcBef>
              <a:spcAft>
                <a:spcPct val="0"/>
              </a:spcAft>
              <a:buClr>
                <a:prstClr val="white"/>
              </a:buClr>
              <a:defRPr/>
            </a:pPr>
            <a:r>
              <a:rPr lang="en-US" sz="1200" b="1">
                <a:solidFill>
                  <a:prstClr val="white"/>
                </a:solidFill>
                <a:latin typeface="Calibri" panose="020F0502020204030204"/>
                <a:cs typeface="Arial" panose="020B0604020202020204" pitchFamily="34" charset="0"/>
              </a:rPr>
              <a:t>Efficacy end points</a:t>
            </a:r>
          </a:p>
          <a:p>
            <a:pPr defTabSz="685800" fontAlgn="base">
              <a:spcBef>
                <a:spcPts val="225"/>
              </a:spcBef>
              <a:spcAft>
                <a:spcPct val="0"/>
              </a:spcAft>
              <a:buClr>
                <a:prstClr val="white"/>
              </a:buClr>
              <a:defRPr/>
            </a:pPr>
            <a:r>
              <a:rPr lang="en-US" sz="900" b="1">
                <a:solidFill>
                  <a:prstClr val="white"/>
                </a:solidFill>
                <a:latin typeface="Calibri" panose="020F0502020204030204"/>
                <a:cs typeface="Arial" panose="020B0604020202020204" pitchFamily="34" charset="0"/>
              </a:rPr>
              <a:t>Primary:</a:t>
            </a:r>
          </a:p>
          <a:p>
            <a:pPr marL="128588" indent="-128588" defTabSz="685800" fontAlgn="base">
              <a:spcBef>
                <a:spcPts val="225"/>
              </a:spcBef>
              <a:spcAft>
                <a:spcPct val="0"/>
              </a:spcAft>
              <a:buClr>
                <a:prstClr val="white"/>
              </a:buClr>
              <a:buFont typeface="Arial" panose="020B0604020202020204" pitchFamily="34" charset="0"/>
              <a:buChar char="–"/>
              <a:defRPr/>
            </a:pPr>
            <a:r>
              <a:rPr lang="en-US" sz="900" err="1">
                <a:solidFill>
                  <a:prstClr val="white"/>
                </a:solidFill>
                <a:latin typeface="Calibri" panose="020F0502020204030204"/>
                <a:cs typeface="Arial" panose="020B0604020202020204" pitchFamily="34" charset="0"/>
              </a:rPr>
              <a:t>rPFS</a:t>
            </a:r>
            <a:r>
              <a:rPr lang="en-US" sz="900">
                <a:solidFill>
                  <a:prstClr val="white"/>
                </a:solidFill>
                <a:latin typeface="Calibri" panose="020F0502020204030204"/>
                <a:cs typeface="Arial" panose="020B0604020202020204" pitchFamily="34" charset="0"/>
              </a:rPr>
              <a:t> </a:t>
            </a:r>
          </a:p>
          <a:p>
            <a:pPr defTabSz="685800" fontAlgn="base">
              <a:spcBef>
                <a:spcPts val="225"/>
              </a:spcBef>
              <a:spcAft>
                <a:spcPct val="0"/>
              </a:spcAft>
              <a:buClr>
                <a:prstClr val="white"/>
              </a:buClr>
              <a:defRPr/>
            </a:pPr>
            <a:r>
              <a:rPr lang="en-US" sz="900" b="1">
                <a:solidFill>
                  <a:prstClr val="white"/>
                </a:solidFill>
                <a:latin typeface="Calibri" panose="020F0502020204030204"/>
                <a:cs typeface="Arial" panose="020B0604020202020204" pitchFamily="34" charset="0"/>
              </a:rPr>
              <a:t>Secondary:</a:t>
            </a:r>
          </a:p>
          <a:p>
            <a:pPr marL="128588" indent="-128588" defTabSz="685800" fontAlgn="base">
              <a:spcBef>
                <a:spcPts val="225"/>
              </a:spcBef>
              <a:spcAft>
                <a:spcPct val="0"/>
              </a:spcAft>
              <a:buClr>
                <a:prstClr val="white"/>
              </a:buClr>
              <a:buFont typeface="Arial" panose="020B0604020202020204" pitchFamily="34" charset="0"/>
              <a:buChar char="–"/>
              <a:defRPr/>
            </a:pPr>
            <a:r>
              <a:rPr lang="en-GB" sz="900">
                <a:solidFill>
                  <a:prstClr val="white"/>
                </a:solidFill>
                <a:latin typeface="Calibri" panose="020F0502020204030204"/>
                <a:cs typeface="Arial" panose="020B0604020202020204" pitchFamily="34" charset="0"/>
              </a:rPr>
              <a:t>OS</a:t>
            </a:r>
          </a:p>
          <a:p>
            <a:pPr marL="128588" indent="-128588" defTabSz="685800" fontAlgn="base">
              <a:spcBef>
                <a:spcPts val="225"/>
              </a:spcBef>
              <a:spcAft>
                <a:spcPct val="0"/>
              </a:spcAft>
              <a:buClr>
                <a:prstClr val="white"/>
              </a:buClr>
              <a:buFont typeface="Arial" panose="020B0604020202020204" pitchFamily="34" charset="0"/>
              <a:buChar char="–"/>
              <a:defRPr/>
            </a:pPr>
            <a:r>
              <a:rPr lang="en-GB" sz="900">
                <a:solidFill>
                  <a:prstClr val="white"/>
                </a:solidFill>
                <a:latin typeface="Calibri" panose="020F0502020204030204"/>
                <a:cs typeface="Arial" panose="020B0604020202020204" pitchFamily="34" charset="0"/>
              </a:rPr>
              <a:t>ORR</a:t>
            </a:r>
          </a:p>
          <a:p>
            <a:pPr marL="128588" indent="-128588" defTabSz="685800" fontAlgn="base">
              <a:spcBef>
                <a:spcPts val="225"/>
              </a:spcBef>
              <a:spcAft>
                <a:spcPct val="0"/>
              </a:spcAft>
              <a:buClr>
                <a:prstClr val="white"/>
              </a:buClr>
              <a:buFont typeface="Arial" panose="020B0604020202020204" pitchFamily="34" charset="0"/>
              <a:buChar char="–"/>
              <a:defRPr/>
            </a:pPr>
            <a:r>
              <a:rPr lang="en-CA" sz="900">
                <a:solidFill>
                  <a:prstClr val="white"/>
                </a:solidFill>
                <a:latin typeface="Calibri" panose="020F0502020204030204"/>
                <a:cs typeface="Arial" panose="020B0604020202020204" pitchFamily="34" charset="0"/>
              </a:rPr>
              <a:t>PSA response</a:t>
            </a:r>
            <a:endParaRPr lang="en-US" sz="900">
              <a:solidFill>
                <a:prstClr val="white"/>
              </a:solidFill>
              <a:latin typeface="Calibri" panose="020F0502020204030204"/>
              <a:cs typeface="Arial" panose="020B0604020202020204" pitchFamily="34" charset="0"/>
            </a:endParaRPr>
          </a:p>
          <a:p>
            <a:pPr marL="128588" indent="-128588" defTabSz="685800" fontAlgn="base">
              <a:spcBef>
                <a:spcPts val="225"/>
              </a:spcBef>
              <a:spcAft>
                <a:spcPct val="0"/>
              </a:spcAft>
              <a:buClr>
                <a:prstClr val="white"/>
              </a:buClr>
              <a:buFont typeface="Arial" panose="020B0604020202020204" pitchFamily="34" charset="0"/>
              <a:buChar char="–"/>
              <a:defRPr/>
            </a:pPr>
            <a:r>
              <a:rPr lang="en-CA" sz="900">
                <a:solidFill>
                  <a:prstClr val="white"/>
                </a:solidFill>
                <a:latin typeface="Calibri" panose="020F0502020204030204"/>
                <a:cs typeface="Arial" panose="020B0604020202020204" pitchFamily="34" charset="0"/>
              </a:rPr>
              <a:t>Health-related quality of life</a:t>
            </a:r>
            <a:endParaRPr lang="en-GB" sz="900">
              <a:solidFill>
                <a:prstClr val="white"/>
              </a:solidFill>
              <a:latin typeface="Calibri" panose="020F0502020204030204"/>
              <a:cs typeface="Arial" panose="020B0604020202020204" pitchFamily="34" charset="0"/>
            </a:endParaRPr>
          </a:p>
        </p:txBody>
      </p:sp>
      <p:sp>
        <p:nvSpPr>
          <p:cNvPr id="7" name="Rounded Rectangle 4">
            <a:extLst>
              <a:ext uri="{FF2B5EF4-FFF2-40B4-BE49-F238E27FC236}">
                <a16:creationId xmlns:a16="http://schemas.microsoft.com/office/drawing/2014/main" id="{FCD795C3-1D07-4242-A7EB-56F87B937FA0}"/>
              </a:ext>
            </a:extLst>
          </p:cNvPr>
          <p:cNvSpPr/>
          <p:nvPr/>
        </p:nvSpPr>
        <p:spPr>
          <a:xfrm>
            <a:off x="4503609" y="948884"/>
            <a:ext cx="1508760" cy="1371600"/>
          </a:xfrm>
          <a:prstGeom prst="roundRect">
            <a:avLst>
              <a:gd name="adj" fmla="val 12540"/>
            </a:avLst>
          </a:prstGeom>
          <a:solidFill>
            <a:schemeClr val="bg2">
              <a:lumMod val="90000"/>
            </a:schemeClr>
          </a:solidFill>
          <a:ln w="28575">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0" tIns="34289" rIns="0" bIns="34289" anchor="ctr"/>
          <a:lstStyle/>
          <a:p>
            <a:pPr algn="ctr" defTabSz="685800" fontAlgn="base">
              <a:spcBef>
                <a:spcPct val="0"/>
              </a:spcBef>
              <a:spcAft>
                <a:spcPct val="0"/>
              </a:spcAft>
              <a:defRPr/>
            </a:pPr>
            <a:r>
              <a:rPr lang="en-US" sz="900" err="1">
                <a:solidFill>
                  <a:prstClr val="black"/>
                </a:solidFill>
                <a:latin typeface="Calibri" panose="020F0502020204030204"/>
                <a:cs typeface="Arial" panose="020B0604020202020204" pitchFamily="34" charset="0"/>
              </a:rPr>
              <a:t>Talazoparib</a:t>
            </a:r>
            <a:r>
              <a:rPr lang="en-US" sz="900">
                <a:solidFill>
                  <a:prstClr val="black"/>
                </a:solidFill>
                <a:latin typeface="Calibri" panose="020F0502020204030204"/>
                <a:cs typeface="Arial" panose="020B0604020202020204" pitchFamily="34" charset="0"/>
              </a:rPr>
              <a:t> 0.5 mg/day</a:t>
            </a:r>
          </a:p>
          <a:p>
            <a:pPr algn="ctr" defTabSz="685800" fontAlgn="base">
              <a:spcBef>
                <a:spcPct val="0"/>
              </a:spcBef>
              <a:spcAft>
                <a:spcPct val="0"/>
              </a:spcAft>
              <a:defRPr/>
            </a:pPr>
            <a:r>
              <a:rPr lang="en-US" sz="900">
                <a:solidFill>
                  <a:prstClr val="black"/>
                </a:solidFill>
                <a:latin typeface="Calibri" panose="020F0502020204030204"/>
                <a:cs typeface="Arial" panose="020B0604020202020204" pitchFamily="34" charset="0"/>
              </a:rPr>
              <a:t>(0.35 mg/day [PO]</a:t>
            </a:r>
          </a:p>
          <a:p>
            <a:pPr algn="ctr" defTabSz="685800" fontAlgn="base">
              <a:spcBef>
                <a:spcPct val="0"/>
              </a:spcBef>
              <a:spcAft>
                <a:spcPct val="0"/>
              </a:spcAft>
              <a:defRPr/>
            </a:pPr>
            <a:r>
              <a:rPr lang="en-US" sz="900">
                <a:solidFill>
                  <a:prstClr val="black"/>
                </a:solidFill>
                <a:latin typeface="Calibri" panose="020F0502020204030204"/>
                <a:cs typeface="Arial" panose="020B0604020202020204" pitchFamily="34" charset="0"/>
              </a:rPr>
              <a:t>if moderate renal</a:t>
            </a:r>
          </a:p>
          <a:p>
            <a:pPr algn="ctr" defTabSz="685800" fontAlgn="base">
              <a:spcBef>
                <a:spcPct val="0"/>
              </a:spcBef>
              <a:spcAft>
                <a:spcPct val="0"/>
              </a:spcAft>
              <a:defRPr/>
            </a:pPr>
            <a:r>
              <a:rPr lang="en-US" sz="900">
                <a:solidFill>
                  <a:prstClr val="black"/>
                </a:solidFill>
                <a:latin typeface="Calibri" panose="020F0502020204030204"/>
                <a:cs typeface="Arial" panose="020B0604020202020204" pitchFamily="34" charset="0"/>
              </a:rPr>
              <a:t>impairment)</a:t>
            </a:r>
          </a:p>
          <a:p>
            <a:pPr algn="ctr" defTabSz="685800" fontAlgn="base">
              <a:spcBef>
                <a:spcPct val="0"/>
              </a:spcBef>
              <a:spcAft>
                <a:spcPct val="0"/>
              </a:spcAft>
              <a:defRPr/>
            </a:pPr>
            <a:r>
              <a:rPr lang="en-US" sz="900">
                <a:solidFill>
                  <a:prstClr val="black"/>
                </a:solidFill>
                <a:latin typeface="Calibri" panose="020F0502020204030204"/>
                <a:cs typeface="Arial" panose="020B0604020202020204" pitchFamily="34" charset="0"/>
              </a:rPr>
              <a:t>+</a:t>
            </a:r>
          </a:p>
          <a:p>
            <a:pPr algn="ctr" defTabSz="685800" fontAlgn="base">
              <a:spcBef>
                <a:spcPct val="0"/>
              </a:spcBef>
              <a:spcAft>
                <a:spcPct val="0"/>
              </a:spcAft>
              <a:defRPr/>
            </a:pPr>
            <a:r>
              <a:rPr lang="en-US" sz="900">
                <a:solidFill>
                  <a:prstClr val="black"/>
                </a:solidFill>
                <a:latin typeface="Calibri" panose="020F0502020204030204"/>
                <a:cs typeface="Arial" panose="020B0604020202020204" pitchFamily="34" charset="0"/>
              </a:rPr>
              <a:t>open-label enzalutamide</a:t>
            </a:r>
          </a:p>
          <a:p>
            <a:pPr algn="ctr" defTabSz="685800" fontAlgn="base">
              <a:spcBef>
                <a:spcPct val="0"/>
              </a:spcBef>
              <a:spcAft>
                <a:spcPct val="0"/>
              </a:spcAft>
              <a:defRPr/>
            </a:pPr>
            <a:r>
              <a:rPr lang="en-US" sz="900">
                <a:solidFill>
                  <a:prstClr val="black"/>
                </a:solidFill>
                <a:latin typeface="Calibri" panose="020F0502020204030204"/>
                <a:cs typeface="Arial" panose="020B0604020202020204" pitchFamily="34" charset="0"/>
              </a:rPr>
              <a:t>160 mg/day (PO)</a:t>
            </a:r>
          </a:p>
        </p:txBody>
      </p:sp>
      <p:sp>
        <p:nvSpPr>
          <p:cNvPr id="8" name="Rounded Rectangle 5">
            <a:extLst>
              <a:ext uri="{FF2B5EF4-FFF2-40B4-BE49-F238E27FC236}">
                <a16:creationId xmlns:a16="http://schemas.microsoft.com/office/drawing/2014/main" id="{297CFB18-0909-4121-AEEA-891E7DE37D35}"/>
              </a:ext>
            </a:extLst>
          </p:cNvPr>
          <p:cNvSpPr/>
          <p:nvPr/>
        </p:nvSpPr>
        <p:spPr>
          <a:xfrm>
            <a:off x="4497218" y="2478064"/>
            <a:ext cx="1508760" cy="1371600"/>
          </a:xfrm>
          <a:prstGeom prst="roundRect">
            <a:avLst>
              <a:gd name="adj" fmla="val 12540"/>
            </a:avLst>
          </a:prstGeom>
          <a:solidFill>
            <a:schemeClr val="bg2">
              <a:lumMod val="90000"/>
            </a:schemeClr>
          </a:solidFill>
          <a:ln>
            <a:solidFill>
              <a:srgbClr val="95A9CC"/>
            </a:solid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0" tIns="34289" rIns="0" bIns="34289" anchor="ctr"/>
          <a:lstStyle/>
          <a:p>
            <a:pPr algn="ctr" defTabSz="685800" fontAlgn="base">
              <a:spcBef>
                <a:spcPct val="0"/>
              </a:spcBef>
              <a:spcAft>
                <a:spcPct val="0"/>
              </a:spcAft>
              <a:defRPr/>
            </a:pPr>
            <a:r>
              <a:rPr lang="en-CA" sz="900">
                <a:solidFill>
                  <a:srgbClr val="000000"/>
                </a:solidFill>
                <a:latin typeface="Calibri" panose="020F0502020204030204"/>
              </a:rPr>
              <a:t> </a:t>
            </a:r>
            <a:r>
              <a:rPr lang="en-US" sz="900">
                <a:solidFill>
                  <a:srgbClr val="000000"/>
                </a:solidFill>
                <a:latin typeface="Calibri" panose="020F0502020204030204"/>
              </a:rPr>
              <a:t>Placebo </a:t>
            </a:r>
          </a:p>
          <a:p>
            <a:pPr algn="ctr" defTabSz="685800" fontAlgn="base">
              <a:spcBef>
                <a:spcPct val="0"/>
              </a:spcBef>
              <a:spcAft>
                <a:spcPct val="0"/>
              </a:spcAft>
              <a:defRPr/>
            </a:pPr>
            <a:r>
              <a:rPr lang="en-US" sz="900">
                <a:solidFill>
                  <a:srgbClr val="000000"/>
                </a:solidFill>
                <a:latin typeface="Calibri" panose="020F0502020204030204"/>
              </a:rPr>
              <a:t>+</a:t>
            </a:r>
          </a:p>
          <a:p>
            <a:pPr algn="ctr" defTabSz="685800" fontAlgn="base">
              <a:spcBef>
                <a:spcPct val="0"/>
              </a:spcBef>
              <a:spcAft>
                <a:spcPct val="0"/>
              </a:spcAft>
              <a:defRPr/>
            </a:pPr>
            <a:r>
              <a:rPr lang="en-US" sz="900">
                <a:solidFill>
                  <a:srgbClr val="000000"/>
                </a:solidFill>
                <a:latin typeface="Calibri" panose="020F0502020204030204"/>
              </a:rPr>
              <a:t>open-label enzalutamide</a:t>
            </a:r>
          </a:p>
          <a:p>
            <a:pPr algn="ctr" defTabSz="685800" fontAlgn="base">
              <a:spcBef>
                <a:spcPct val="0"/>
              </a:spcBef>
              <a:spcAft>
                <a:spcPct val="0"/>
              </a:spcAft>
              <a:defRPr/>
            </a:pPr>
            <a:r>
              <a:rPr lang="en-US" sz="900">
                <a:solidFill>
                  <a:srgbClr val="000000"/>
                </a:solidFill>
                <a:latin typeface="Calibri" panose="020F0502020204030204"/>
              </a:rPr>
              <a:t>160 mg/day (PO)</a:t>
            </a:r>
            <a:endParaRPr lang="en-US" sz="900">
              <a:solidFill>
                <a:prstClr val="black"/>
              </a:solidFill>
              <a:latin typeface="Calibri" panose="020F0502020204030204"/>
              <a:cs typeface="Arial" panose="020B0604020202020204" pitchFamily="34" charset="0"/>
            </a:endParaRPr>
          </a:p>
        </p:txBody>
      </p:sp>
      <p:sp>
        <p:nvSpPr>
          <p:cNvPr id="9" name="AutoShape 17">
            <a:extLst>
              <a:ext uri="{FF2B5EF4-FFF2-40B4-BE49-F238E27FC236}">
                <a16:creationId xmlns:a16="http://schemas.microsoft.com/office/drawing/2014/main" id="{37881857-2340-48D4-AB31-8B4D6CC3CC4E}"/>
              </a:ext>
            </a:extLst>
          </p:cNvPr>
          <p:cNvSpPr>
            <a:spLocks noChangeArrowheads="1"/>
          </p:cNvSpPr>
          <p:nvPr/>
        </p:nvSpPr>
        <p:spPr bwMode="auto">
          <a:xfrm>
            <a:off x="3414536" y="944553"/>
            <a:ext cx="511208" cy="2682875"/>
          </a:xfrm>
          <a:prstGeom prst="roundRect">
            <a:avLst>
              <a:gd name="adj" fmla="val 16667"/>
            </a:avLst>
          </a:prstGeom>
          <a:solidFill>
            <a:schemeClr val="bg2">
              <a:lumMod val="50000"/>
            </a:schemeClr>
          </a:solidFill>
          <a:ln w="19050">
            <a:noFill/>
            <a:round/>
            <a:headEnd/>
            <a:tailEnd/>
          </a:ln>
          <a:effectLst>
            <a:outerShdw blurRad="50800" dist="38100" dir="2700000" algn="tl" rotWithShape="0">
              <a:prstClr val="black">
                <a:alpha val="40000"/>
              </a:prstClr>
            </a:outerShdw>
          </a:effectLst>
          <a:scene3d>
            <a:camera prst="orthographicFront"/>
            <a:lightRig rig="threePt" dir="t"/>
          </a:scene3d>
          <a:sp3d prstMaterial="metal">
            <a:bevelT prst="angle"/>
          </a:sp3d>
        </p:spPr>
        <p:txBody>
          <a:bodyPr wrap="none" lIns="60098" tIns="30050" rIns="60098" bIns="30050" anchor="ctr"/>
          <a:lstStyle/>
          <a:p>
            <a:pPr algn="ctr" defTabSz="644129">
              <a:lnSpc>
                <a:spcPct val="90000"/>
              </a:lnSpc>
              <a:spcBef>
                <a:spcPct val="10000"/>
              </a:spcBef>
              <a:defRPr/>
            </a:pPr>
            <a:r>
              <a:rPr lang="en-US" sz="1050" b="1">
                <a:solidFill>
                  <a:prstClr val="white"/>
                </a:solidFill>
                <a:latin typeface="PT Sans"/>
                <a:ea typeface="ヒラギノ角ゴ Pro W3"/>
                <a:cs typeface="ヒラギノ角ゴ Pro W3"/>
              </a:rPr>
              <a:t>R</a:t>
            </a:r>
            <a:br>
              <a:rPr lang="en-US" sz="1050" b="1">
                <a:solidFill>
                  <a:prstClr val="white"/>
                </a:solidFill>
                <a:latin typeface="PT Sans"/>
                <a:ea typeface="ヒラギノ角ゴ Pro W3"/>
                <a:cs typeface="ヒラギノ角ゴ Pro W3"/>
              </a:rPr>
            </a:br>
            <a:r>
              <a:rPr lang="en-US" sz="1050" b="1">
                <a:solidFill>
                  <a:prstClr val="white"/>
                </a:solidFill>
                <a:latin typeface="PT Sans"/>
                <a:ea typeface="ヒラギノ角ゴ Pro W3"/>
                <a:cs typeface="ヒラギノ角ゴ Pro W3"/>
              </a:rPr>
              <a:t>A</a:t>
            </a:r>
            <a:br>
              <a:rPr lang="en-US" sz="1050" b="1">
                <a:solidFill>
                  <a:prstClr val="white"/>
                </a:solidFill>
                <a:latin typeface="PT Sans"/>
                <a:ea typeface="ヒラギノ角ゴ Pro W3"/>
                <a:cs typeface="ヒラギノ角ゴ Pro W3"/>
              </a:rPr>
            </a:br>
            <a:r>
              <a:rPr lang="en-US" sz="1050" b="1">
                <a:solidFill>
                  <a:prstClr val="white"/>
                </a:solidFill>
                <a:latin typeface="PT Sans"/>
                <a:ea typeface="ヒラギノ角ゴ Pro W3"/>
                <a:cs typeface="ヒラギノ角ゴ Pro W3"/>
              </a:rPr>
              <a:t>N</a:t>
            </a:r>
            <a:br>
              <a:rPr lang="en-US" sz="1050" b="1">
                <a:solidFill>
                  <a:prstClr val="white"/>
                </a:solidFill>
                <a:latin typeface="PT Sans"/>
                <a:ea typeface="ヒラギノ角ゴ Pro W3"/>
                <a:cs typeface="ヒラギノ角ゴ Pro W3"/>
              </a:rPr>
            </a:br>
            <a:r>
              <a:rPr lang="en-US" sz="1050" b="1">
                <a:solidFill>
                  <a:prstClr val="white"/>
                </a:solidFill>
                <a:latin typeface="PT Sans"/>
                <a:ea typeface="ヒラギノ角ゴ Pro W3"/>
                <a:cs typeface="ヒラギノ角ゴ Pro W3"/>
              </a:rPr>
              <a:t>D</a:t>
            </a:r>
            <a:br>
              <a:rPr lang="en-US" sz="1050" b="1">
                <a:solidFill>
                  <a:prstClr val="white"/>
                </a:solidFill>
                <a:latin typeface="PT Sans"/>
                <a:ea typeface="ヒラギノ角ゴ Pro W3"/>
                <a:cs typeface="ヒラギノ角ゴ Pro W3"/>
              </a:rPr>
            </a:br>
            <a:r>
              <a:rPr lang="en-US" sz="1050" b="1">
                <a:solidFill>
                  <a:prstClr val="white"/>
                </a:solidFill>
                <a:latin typeface="PT Sans"/>
                <a:ea typeface="ヒラギノ角ゴ Pro W3"/>
                <a:cs typeface="ヒラギノ角ゴ Pro W3"/>
              </a:rPr>
              <a:t>O</a:t>
            </a:r>
            <a:br>
              <a:rPr lang="en-US" sz="1050" b="1">
                <a:solidFill>
                  <a:prstClr val="white"/>
                </a:solidFill>
                <a:latin typeface="PT Sans"/>
                <a:ea typeface="ヒラギノ角ゴ Pro W3"/>
                <a:cs typeface="ヒラギノ角ゴ Pro W3"/>
              </a:rPr>
            </a:br>
            <a:r>
              <a:rPr lang="en-US" sz="1050" b="1">
                <a:solidFill>
                  <a:prstClr val="white"/>
                </a:solidFill>
                <a:latin typeface="PT Sans"/>
                <a:ea typeface="ヒラギノ角ゴ Pro W3"/>
                <a:cs typeface="ヒラギノ角ゴ Pro W3"/>
              </a:rPr>
              <a:t>M</a:t>
            </a:r>
            <a:br>
              <a:rPr lang="en-US" sz="1050" b="1">
                <a:solidFill>
                  <a:prstClr val="white"/>
                </a:solidFill>
                <a:latin typeface="PT Sans"/>
                <a:ea typeface="ヒラギノ角ゴ Pro W3"/>
                <a:cs typeface="ヒラギノ角ゴ Pro W3"/>
              </a:rPr>
            </a:br>
            <a:r>
              <a:rPr lang="en-US" sz="1050" b="1">
                <a:solidFill>
                  <a:prstClr val="white"/>
                </a:solidFill>
                <a:latin typeface="PT Sans"/>
                <a:ea typeface="ヒラギノ角ゴ Pro W3"/>
                <a:cs typeface="ヒラギノ角ゴ Pro W3"/>
              </a:rPr>
              <a:t>I</a:t>
            </a:r>
            <a:br>
              <a:rPr lang="en-US" sz="1050" b="1">
                <a:solidFill>
                  <a:prstClr val="white"/>
                </a:solidFill>
                <a:latin typeface="PT Sans"/>
                <a:ea typeface="ヒラギノ角ゴ Pro W3"/>
                <a:cs typeface="ヒラギノ角ゴ Pro W3"/>
              </a:rPr>
            </a:br>
            <a:r>
              <a:rPr lang="en-US" sz="1050" b="1">
                <a:solidFill>
                  <a:prstClr val="white"/>
                </a:solidFill>
                <a:latin typeface="PT Sans"/>
                <a:ea typeface="ヒラギノ角ゴ Pro W3"/>
                <a:cs typeface="ヒラギノ角ゴ Pro W3"/>
              </a:rPr>
              <a:t>Z</a:t>
            </a:r>
            <a:br>
              <a:rPr lang="en-US" sz="1050" b="1">
                <a:solidFill>
                  <a:prstClr val="white"/>
                </a:solidFill>
                <a:latin typeface="PT Sans"/>
                <a:ea typeface="ヒラギノ角ゴ Pro W3"/>
                <a:cs typeface="ヒラギノ角ゴ Pro W3"/>
              </a:rPr>
            </a:br>
            <a:r>
              <a:rPr lang="en-US" sz="1050" b="1">
                <a:solidFill>
                  <a:prstClr val="white"/>
                </a:solidFill>
                <a:latin typeface="PT Sans"/>
                <a:ea typeface="ヒラギノ角ゴ Pro W3"/>
                <a:cs typeface="ヒラギノ角ゴ Pro W3"/>
              </a:rPr>
              <a:t>E</a:t>
            </a:r>
            <a:br>
              <a:rPr lang="en-US" sz="1050" b="1">
                <a:solidFill>
                  <a:prstClr val="white"/>
                </a:solidFill>
                <a:latin typeface="PT Sans"/>
                <a:ea typeface="ヒラギノ角ゴ Pro W3"/>
                <a:cs typeface="ヒラギノ角ゴ Pro W3"/>
              </a:rPr>
            </a:br>
            <a:r>
              <a:rPr lang="en-US" sz="1050" b="1">
                <a:solidFill>
                  <a:prstClr val="white"/>
                </a:solidFill>
                <a:latin typeface="PT Sans"/>
                <a:ea typeface="ヒラギノ角ゴ Pro W3"/>
                <a:cs typeface="ヒラギノ角ゴ Pro W3"/>
              </a:rPr>
              <a:t>D</a:t>
            </a:r>
          </a:p>
          <a:p>
            <a:pPr algn="ctr" defTabSz="644129">
              <a:lnSpc>
                <a:spcPct val="90000"/>
              </a:lnSpc>
              <a:spcBef>
                <a:spcPct val="10000"/>
              </a:spcBef>
              <a:defRPr/>
            </a:pPr>
            <a:endParaRPr lang="en-US" sz="1050" b="1">
              <a:solidFill>
                <a:prstClr val="white"/>
              </a:solidFill>
              <a:latin typeface="PT Sans"/>
              <a:ea typeface="ヒラギノ角ゴ Pro W3"/>
              <a:cs typeface="ヒラギノ角ゴ Pro W3"/>
            </a:endParaRPr>
          </a:p>
          <a:p>
            <a:pPr algn="ctr" defTabSz="644129">
              <a:lnSpc>
                <a:spcPct val="90000"/>
              </a:lnSpc>
              <a:spcBef>
                <a:spcPct val="10000"/>
              </a:spcBef>
              <a:defRPr/>
            </a:pPr>
            <a:r>
              <a:rPr lang="en-US" sz="1050" b="1">
                <a:solidFill>
                  <a:prstClr val="white"/>
                </a:solidFill>
                <a:latin typeface="PT Sans"/>
                <a:ea typeface="ヒラギノ角ゴ Pro W3"/>
                <a:cs typeface="ヒラギノ角ゴ Pro W3"/>
              </a:rPr>
              <a:t>n=550</a:t>
            </a:r>
          </a:p>
        </p:txBody>
      </p:sp>
      <p:cxnSp>
        <p:nvCxnSpPr>
          <p:cNvPr id="10" name="Straight Arrow Connector 9">
            <a:extLst>
              <a:ext uri="{FF2B5EF4-FFF2-40B4-BE49-F238E27FC236}">
                <a16:creationId xmlns:a16="http://schemas.microsoft.com/office/drawing/2014/main" id="{AE9B7734-63FB-4248-8E6F-322C8BE86E08}"/>
              </a:ext>
            </a:extLst>
          </p:cNvPr>
          <p:cNvCxnSpPr/>
          <p:nvPr/>
        </p:nvCxnSpPr>
        <p:spPr>
          <a:xfrm>
            <a:off x="2986565" y="2292633"/>
            <a:ext cx="411480" cy="0"/>
          </a:xfrm>
          <a:prstGeom prst="straightConnector1">
            <a:avLst/>
          </a:prstGeom>
          <a:ln w="825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E9D0944A-74DC-408F-B4E9-C84E43A500CF}"/>
              </a:ext>
            </a:extLst>
          </p:cNvPr>
          <p:cNvGrpSpPr/>
          <p:nvPr/>
        </p:nvGrpSpPr>
        <p:grpSpPr>
          <a:xfrm>
            <a:off x="3979307" y="1552327"/>
            <a:ext cx="480763" cy="1508760"/>
            <a:chOff x="4775600" y="2611663"/>
            <a:chExt cx="641017" cy="1470727"/>
          </a:xfrm>
        </p:grpSpPr>
        <p:cxnSp>
          <p:nvCxnSpPr>
            <p:cNvPr id="12" name="Elbow Connector 10">
              <a:extLst>
                <a:ext uri="{FF2B5EF4-FFF2-40B4-BE49-F238E27FC236}">
                  <a16:creationId xmlns:a16="http://schemas.microsoft.com/office/drawing/2014/main" id="{D584AC2B-2246-425D-8B63-5B070BEAD0B4}"/>
                </a:ext>
              </a:extLst>
            </p:cNvPr>
            <p:cNvCxnSpPr>
              <a:cxnSpLocks/>
            </p:cNvCxnSpPr>
            <p:nvPr/>
          </p:nvCxnSpPr>
          <p:spPr>
            <a:xfrm>
              <a:off x="4776537" y="3345513"/>
              <a:ext cx="640080" cy="736877"/>
            </a:xfrm>
            <a:prstGeom prst="bentConnector3">
              <a:avLst>
                <a:gd name="adj1" fmla="val 29323"/>
              </a:avLst>
            </a:prstGeom>
            <a:ln w="82550">
              <a:solidFill>
                <a:srgbClr val="FFC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Elbow Connector 11">
              <a:extLst>
                <a:ext uri="{FF2B5EF4-FFF2-40B4-BE49-F238E27FC236}">
                  <a16:creationId xmlns:a16="http://schemas.microsoft.com/office/drawing/2014/main" id="{8AAC4916-C4F6-41E9-AE8A-EC2156A3806E}"/>
                </a:ext>
              </a:extLst>
            </p:cNvPr>
            <p:cNvCxnSpPr>
              <a:cxnSpLocks/>
            </p:cNvCxnSpPr>
            <p:nvPr/>
          </p:nvCxnSpPr>
          <p:spPr>
            <a:xfrm flipV="1">
              <a:off x="4775600" y="2611663"/>
              <a:ext cx="640080" cy="736877"/>
            </a:xfrm>
            <a:prstGeom prst="bentConnector3">
              <a:avLst>
                <a:gd name="adj1" fmla="val 29323"/>
              </a:avLst>
            </a:prstGeom>
            <a:ln w="82550">
              <a:solidFill>
                <a:srgbClr val="FFC000"/>
              </a:solidFill>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4" name="Straight Arrow Connector 13">
            <a:extLst>
              <a:ext uri="{FF2B5EF4-FFF2-40B4-BE49-F238E27FC236}">
                <a16:creationId xmlns:a16="http://schemas.microsoft.com/office/drawing/2014/main" id="{7C6575DB-AE44-4598-AC98-731C95C41F83}"/>
              </a:ext>
            </a:extLst>
          </p:cNvPr>
          <p:cNvCxnSpPr/>
          <p:nvPr/>
        </p:nvCxnSpPr>
        <p:spPr>
          <a:xfrm>
            <a:off x="6094803" y="1558765"/>
            <a:ext cx="411480" cy="0"/>
          </a:xfrm>
          <a:prstGeom prst="straightConnector1">
            <a:avLst/>
          </a:prstGeom>
          <a:ln w="825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A2AC87F-46EF-4FA1-A0A1-04CFB2DA1194}"/>
              </a:ext>
            </a:extLst>
          </p:cNvPr>
          <p:cNvCxnSpPr/>
          <p:nvPr/>
        </p:nvCxnSpPr>
        <p:spPr>
          <a:xfrm>
            <a:off x="6084254" y="3071545"/>
            <a:ext cx="411480" cy="0"/>
          </a:xfrm>
          <a:prstGeom prst="straightConnector1">
            <a:avLst/>
          </a:prstGeom>
          <a:ln w="825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831E1C4-1445-44A0-B1CA-6B1EF74213E8}"/>
              </a:ext>
            </a:extLst>
          </p:cNvPr>
          <p:cNvSpPr txBox="1"/>
          <p:nvPr/>
        </p:nvSpPr>
        <p:spPr>
          <a:xfrm>
            <a:off x="5444235" y="4087926"/>
            <a:ext cx="4580529" cy="300082"/>
          </a:xfrm>
          <a:prstGeom prst="rect">
            <a:avLst/>
          </a:prstGeom>
          <a:noFill/>
        </p:spPr>
        <p:txBody>
          <a:bodyPr wrap="square">
            <a:spAutoFit/>
          </a:bodyPr>
          <a:lstStyle/>
          <a:p>
            <a:pPr defTabSz="685800">
              <a:defRPr/>
            </a:pPr>
            <a:r>
              <a:rPr lang="en-US" sz="1350">
                <a:solidFill>
                  <a:srgbClr val="44546A"/>
                </a:solidFill>
                <a:latin typeface="Calibri" panose="020F0502020204030204"/>
              </a:rPr>
              <a:t>1 </a:t>
            </a:r>
            <a:r>
              <a:rPr lang="en-US" sz="1350" u="sng">
                <a:solidFill>
                  <a:srgbClr val="44546A"/>
                </a:solidFill>
                <a:latin typeface="Calibri" panose="020F0502020204030204"/>
              </a:rPr>
              <a:t>Agarwal</a:t>
            </a:r>
            <a:r>
              <a:rPr lang="en-US" sz="1350">
                <a:solidFill>
                  <a:srgbClr val="44546A"/>
                </a:solidFill>
                <a:latin typeface="Calibri" panose="020F0502020204030204"/>
              </a:rPr>
              <a:t> et al., 2022, ABSTRACT TPS 221 ASCO-GU</a:t>
            </a:r>
          </a:p>
        </p:txBody>
      </p:sp>
      <p:sp>
        <p:nvSpPr>
          <p:cNvPr id="3" name="Title 1">
            <a:extLst>
              <a:ext uri="{FF2B5EF4-FFF2-40B4-BE49-F238E27FC236}">
                <a16:creationId xmlns:a16="http://schemas.microsoft.com/office/drawing/2014/main" id="{A004F6A5-AECF-463E-DADB-A80A44230AD8}"/>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17" name="Picture 9" descr="Resultado de imagen de twitter">
            <a:extLst>
              <a:ext uri="{FF2B5EF4-FFF2-40B4-BE49-F238E27FC236}">
                <a16:creationId xmlns:a16="http://schemas.microsoft.com/office/drawing/2014/main" id="{8C5F3046-99C5-6B79-78C7-0964A8C2646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42338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3740C18-5893-4EE3-8AED-1EE99C594E66}"/>
              </a:ext>
            </a:extLst>
          </p:cNvPr>
          <p:cNvSpPr>
            <a:spLocks noGrp="1"/>
          </p:cNvSpPr>
          <p:nvPr>
            <p:ph type="sldNum" sz="quarter" idx="12"/>
          </p:nvPr>
        </p:nvSpPr>
        <p:spPr>
          <a:xfrm>
            <a:off x="6789420" y="4837272"/>
            <a:ext cx="2125980" cy="34289"/>
          </a:xfrm>
        </p:spPr>
        <p:txBody>
          <a:bodyPr/>
          <a:lstStyle/>
          <a:p>
            <a:fld id="{FBC0FE07-4C00-4042-87A4-C41902D2B3E4}" type="slidenum">
              <a:rPr lang="en-US" sz="900"/>
              <a:t>79</a:t>
            </a:fld>
            <a:endParaRPr lang="en-US" sz="900"/>
          </a:p>
        </p:txBody>
      </p:sp>
      <p:sp>
        <p:nvSpPr>
          <p:cNvPr id="75" name="TextBox 74">
            <a:extLst>
              <a:ext uri="{FF2B5EF4-FFF2-40B4-BE49-F238E27FC236}">
                <a16:creationId xmlns:a16="http://schemas.microsoft.com/office/drawing/2014/main" id="{9C3F59DE-464D-467F-B042-1ADCE568480F}"/>
              </a:ext>
            </a:extLst>
          </p:cNvPr>
          <p:cNvSpPr txBox="1"/>
          <p:nvPr/>
        </p:nvSpPr>
        <p:spPr bwMode="auto">
          <a:xfrm>
            <a:off x="5004196" y="2473031"/>
            <a:ext cx="1473098" cy="230832"/>
          </a:xfrm>
          <a:prstGeom prst="rect">
            <a:avLst/>
          </a:prstGeom>
          <a:solidFill>
            <a:srgbClr val="FFFFFF"/>
          </a:solidFill>
          <a:ln>
            <a:noFill/>
          </a:ln>
        </p:spPr>
        <p:txBody>
          <a:bodyPr wrap="square" rtlCol="0">
            <a:spAutoFit/>
          </a:bodyPr>
          <a:lstStyle/>
          <a:p>
            <a:pPr algn="ctr" defTabSz="685800" eaLnBrk="0" fontAlgn="base" hangingPunct="0">
              <a:spcBef>
                <a:spcPct val="50000"/>
              </a:spcBef>
              <a:spcAft>
                <a:spcPct val="0"/>
              </a:spcAft>
              <a:defRPr/>
            </a:pPr>
            <a:r>
              <a:rPr lang="en-US" sz="900" b="1" kern="0">
                <a:solidFill>
                  <a:srgbClr val="000000"/>
                </a:solidFill>
                <a:cs typeface="Arial" panose="020B0604020202020204" pitchFamily="34" charset="0"/>
              </a:rPr>
              <a:t>Telaglenastat (GLSi)</a:t>
            </a:r>
          </a:p>
        </p:txBody>
      </p:sp>
      <p:sp>
        <p:nvSpPr>
          <p:cNvPr id="76" name="TextBox 75">
            <a:extLst>
              <a:ext uri="{FF2B5EF4-FFF2-40B4-BE49-F238E27FC236}">
                <a16:creationId xmlns:a16="http://schemas.microsoft.com/office/drawing/2014/main" id="{3F8623E3-54CB-4B75-A30C-A87564D31B75}"/>
              </a:ext>
            </a:extLst>
          </p:cNvPr>
          <p:cNvSpPr txBox="1"/>
          <p:nvPr/>
        </p:nvSpPr>
        <p:spPr bwMode="auto">
          <a:xfrm>
            <a:off x="6331135" y="2473031"/>
            <a:ext cx="1527105" cy="230832"/>
          </a:xfrm>
          <a:prstGeom prst="rect">
            <a:avLst/>
          </a:prstGeom>
          <a:solidFill>
            <a:srgbClr val="FFFFFF"/>
          </a:solidFill>
          <a:ln>
            <a:noFill/>
          </a:ln>
        </p:spPr>
        <p:txBody>
          <a:bodyPr wrap="square" rtlCol="0">
            <a:spAutoFit/>
          </a:bodyPr>
          <a:lstStyle/>
          <a:p>
            <a:pPr algn="ctr" defTabSz="685800" eaLnBrk="0" fontAlgn="base" hangingPunct="0">
              <a:spcBef>
                <a:spcPct val="50000"/>
              </a:spcBef>
              <a:spcAft>
                <a:spcPct val="0"/>
              </a:spcAft>
              <a:defRPr/>
            </a:pPr>
            <a:r>
              <a:rPr lang="en-US" sz="900" b="1" kern="0">
                <a:solidFill>
                  <a:srgbClr val="000000"/>
                </a:solidFill>
                <a:cs typeface="Arial" panose="020B0604020202020204" pitchFamily="34" charset="0"/>
              </a:rPr>
              <a:t>Tazemetostat (EZH2i)</a:t>
            </a:r>
          </a:p>
        </p:txBody>
      </p:sp>
      <p:sp>
        <p:nvSpPr>
          <p:cNvPr id="77" name="TextBox 76">
            <a:extLst>
              <a:ext uri="{FF2B5EF4-FFF2-40B4-BE49-F238E27FC236}">
                <a16:creationId xmlns:a16="http://schemas.microsoft.com/office/drawing/2014/main" id="{B5186819-20D5-4185-9480-722B60BCC69C}"/>
              </a:ext>
            </a:extLst>
          </p:cNvPr>
          <p:cNvSpPr txBox="1"/>
          <p:nvPr/>
        </p:nvSpPr>
        <p:spPr bwMode="auto">
          <a:xfrm>
            <a:off x="2336510" y="1167725"/>
            <a:ext cx="1343154" cy="369332"/>
          </a:xfrm>
          <a:prstGeom prst="rect">
            <a:avLst/>
          </a:prstGeom>
          <a:solidFill>
            <a:srgbClr val="4DA1BB"/>
          </a:solidFill>
          <a:ln>
            <a:noFill/>
          </a:ln>
        </p:spPr>
        <p:txBody>
          <a:bodyPr wrap="square" rtlCol="0">
            <a:spAutoFit/>
          </a:bodyPr>
          <a:lstStyle/>
          <a:p>
            <a:pPr algn="ctr" defTabSz="685800" eaLnBrk="0" fontAlgn="base" hangingPunct="0">
              <a:spcBef>
                <a:spcPct val="50000"/>
              </a:spcBef>
              <a:spcAft>
                <a:spcPct val="0"/>
              </a:spcAft>
              <a:defRPr/>
            </a:pPr>
            <a:r>
              <a:rPr lang="en-US" sz="900" kern="0">
                <a:solidFill>
                  <a:srgbClr val="FFFFFF"/>
                </a:solidFill>
                <a:cs typeface="Arial" panose="020B0604020202020204" pitchFamily="34" charset="0"/>
              </a:rPr>
              <a:t>Ph III KEYLYNK-010</a:t>
            </a:r>
            <a:br>
              <a:rPr lang="en-US" sz="900" kern="0">
                <a:solidFill>
                  <a:srgbClr val="FFFFFF"/>
                </a:solidFill>
                <a:cs typeface="Arial" panose="020B0604020202020204" pitchFamily="34" charset="0"/>
              </a:rPr>
            </a:br>
            <a:r>
              <a:rPr lang="en-US" sz="900" b="1" i="1" kern="0">
                <a:solidFill>
                  <a:srgbClr val="E1471D"/>
                </a:solidFill>
                <a:cs typeface="Arial" panose="020B0604020202020204" pitchFamily="34" charset="0"/>
              </a:rPr>
              <a:t>Negative results</a:t>
            </a:r>
          </a:p>
        </p:txBody>
      </p:sp>
      <p:sp>
        <p:nvSpPr>
          <p:cNvPr id="78" name="TextBox 77">
            <a:extLst>
              <a:ext uri="{FF2B5EF4-FFF2-40B4-BE49-F238E27FC236}">
                <a16:creationId xmlns:a16="http://schemas.microsoft.com/office/drawing/2014/main" id="{518DE03A-AF21-470C-890A-7C8F22C49C92}"/>
              </a:ext>
            </a:extLst>
          </p:cNvPr>
          <p:cNvSpPr txBox="1"/>
          <p:nvPr/>
        </p:nvSpPr>
        <p:spPr bwMode="auto">
          <a:xfrm>
            <a:off x="2336510" y="1608952"/>
            <a:ext cx="1285475" cy="230832"/>
          </a:xfrm>
          <a:prstGeom prst="rect">
            <a:avLst/>
          </a:prstGeom>
          <a:solidFill>
            <a:srgbClr val="FFFFFF"/>
          </a:solidFill>
          <a:ln>
            <a:noFill/>
          </a:ln>
        </p:spPr>
        <p:txBody>
          <a:bodyPr wrap="square" rtlCol="0">
            <a:spAutoFit/>
          </a:bodyPr>
          <a:lstStyle/>
          <a:p>
            <a:pPr algn="ctr" defTabSz="685800" eaLnBrk="0" fontAlgn="base" hangingPunct="0">
              <a:spcBef>
                <a:spcPct val="50000"/>
              </a:spcBef>
              <a:spcAft>
                <a:spcPct val="0"/>
              </a:spcAft>
              <a:defRPr/>
            </a:pPr>
            <a:r>
              <a:rPr lang="en-US" sz="900" b="1" kern="0">
                <a:solidFill>
                  <a:srgbClr val="000000"/>
                </a:solidFill>
                <a:cs typeface="Arial" panose="020B0604020202020204" pitchFamily="34" charset="0"/>
              </a:rPr>
              <a:t>Pembrolizumab</a:t>
            </a:r>
          </a:p>
        </p:txBody>
      </p:sp>
      <p:sp>
        <p:nvSpPr>
          <p:cNvPr id="79" name="TextBox 78">
            <a:extLst>
              <a:ext uri="{FF2B5EF4-FFF2-40B4-BE49-F238E27FC236}">
                <a16:creationId xmlns:a16="http://schemas.microsoft.com/office/drawing/2014/main" id="{3891FCD8-A3A0-4A14-86CB-F85A35C02B34}"/>
              </a:ext>
            </a:extLst>
          </p:cNvPr>
          <p:cNvSpPr txBox="1"/>
          <p:nvPr/>
        </p:nvSpPr>
        <p:spPr bwMode="auto">
          <a:xfrm>
            <a:off x="874530" y="1608952"/>
            <a:ext cx="1285475" cy="230832"/>
          </a:xfrm>
          <a:prstGeom prst="rect">
            <a:avLst/>
          </a:prstGeom>
          <a:solidFill>
            <a:srgbClr val="FFFFFF"/>
          </a:solidFill>
          <a:ln>
            <a:noFill/>
          </a:ln>
        </p:spPr>
        <p:txBody>
          <a:bodyPr wrap="square" rtlCol="0">
            <a:spAutoFit/>
          </a:bodyPr>
          <a:lstStyle/>
          <a:p>
            <a:pPr algn="ctr" defTabSz="685800" eaLnBrk="0" fontAlgn="base" hangingPunct="0">
              <a:spcBef>
                <a:spcPct val="50000"/>
              </a:spcBef>
              <a:spcAft>
                <a:spcPct val="0"/>
              </a:spcAft>
              <a:defRPr/>
            </a:pPr>
            <a:r>
              <a:rPr lang="en-US" sz="900" b="1" kern="0">
                <a:solidFill>
                  <a:srgbClr val="000000"/>
                </a:solidFill>
                <a:cs typeface="Arial" panose="020B0604020202020204" pitchFamily="34" charset="0"/>
              </a:rPr>
              <a:t>Abiraterone</a:t>
            </a:r>
          </a:p>
        </p:txBody>
      </p:sp>
      <p:sp>
        <p:nvSpPr>
          <p:cNvPr id="80" name="Title 1">
            <a:extLst>
              <a:ext uri="{FF2B5EF4-FFF2-40B4-BE49-F238E27FC236}">
                <a16:creationId xmlns:a16="http://schemas.microsoft.com/office/drawing/2014/main" id="{591477D2-4816-4B82-9ED4-7AEB5B8247D0}"/>
              </a:ext>
            </a:extLst>
          </p:cNvPr>
          <p:cNvSpPr txBox="1">
            <a:spLocks/>
          </p:cNvSpPr>
          <p:nvPr/>
        </p:nvSpPr>
        <p:spPr bwMode="auto">
          <a:xfrm>
            <a:off x="457320" y="-35201"/>
            <a:ext cx="8355791" cy="827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a:lstStyle>
          <a:p>
            <a:pPr defTabSz="685800">
              <a:defRPr/>
            </a:pPr>
            <a:r>
              <a:rPr lang="en-US" sz="2400" kern="0">
                <a:solidFill>
                  <a:srgbClr val="455560"/>
                </a:solidFill>
              </a:rPr>
              <a:t>Select Studies in mCRPC of PARP Inhibitors in Combination With Agents Targeting Potentially Synergistic Pathways</a:t>
            </a:r>
          </a:p>
        </p:txBody>
      </p:sp>
      <p:sp>
        <p:nvSpPr>
          <p:cNvPr id="81" name="TextBox 80">
            <a:extLst>
              <a:ext uri="{FF2B5EF4-FFF2-40B4-BE49-F238E27FC236}">
                <a16:creationId xmlns:a16="http://schemas.microsoft.com/office/drawing/2014/main" id="{42150EC5-EE15-4A3A-81B0-666386CA560E}"/>
              </a:ext>
            </a:extLst>
          </p:cNvPr>
          <p:cNvSpPr txBox="1"/>
          <p:nvPr/>
        </p:nvSpPr>
        <p:spPr bwMode="auto">
          <a:xfrm>
            <a:off x="874530" y="1170304"/>
            <a:ext cx="1343154" cy="507831"/>
          </a:xfrm>
          <a:prstGeom prst="rect">
            <a:avLst/>
          </a:prstGeom>
          <a:solidFill>
            <a:srgbClr val="4DA1BB"/>
          </a:solidFill>
          <a:ln w="28575">
            <a:noFill/>
          </a:ln>
        </p:spPr>
        <p:txBody>
          <a:bodyPr wrap="square" rtlCol="0">
            <a:spAutoFit/>
          </a:bodyPr>
          <a:lstStyle/>
          <a:p>
            <a:pPr algn="ctr" defTabSz="685800" eaLnBrk="0" fontAlgn="base" hangingPunct="0">
              <a:spcBef>
                <a:spcPct val="50000"/>
              </a:spcBef>
              <a:spcAft>
                <a:spcPct val="0"/>
              </a:spcAft>
              <a:defRPr/>
            </a:pPr>
            <a:r>
              <a:rPr lang="en-US" sz="900" kern="0">
                <a:solidFill>
                  <a:srgbClr val="FFFFFF"/>
                </a:solidFill>
                <a:cs typeface="Arial" panose="020B0604020202020204" pitchFamily="34" charset="0"/>
              </a:rPr>
              <a:t>Ph III PROpel</a:t>
            </a:r>
            <a:br>
              <a:rPr lang="en-US" sz="900" kern="0">
                <a:solidFill>
                  <a:srgbClr val="FFFFFF"/>
                </a:solidFill>
                <a:cs typeface="Arial" panose="020B0604020202020204" pitchFamily="34" charset="0"/>
              </a:rPr>
            </a:br>
            <a:r>
              <a:rPr lang="en-US" sz="900" b="1" i="1" kern="0">
                <a:solidFill>
                  <a:srgbClr val="015873"/>
                </a:solidFill>
                <a:cs typeface="Arial" panose="020B0604020202020204" pitchFamily="34" charset="0"/>
              </a:rPr>
              <a:t>Met primary endpoint</a:t>
            </a:r>
          </a:p>
        </p:txBody>
      </p:sp>
      <p:sp>
        <p:nvSpPr>
          <p:cNvPr id="82" name="TextBox 81">
            <a:extLst>
              <a:ext uri="{FF2B5EF4-FFF2-40B4-BE49-F238E27FC236}">
                <a16:creationId xmlns:a16="http://schemas.microsoft.com/office/drawing/2014/main" id="{39D5F77A-E43F-45D1-BEB4-25F4F03C496A}"/>
              </a:ext>
            </a:extLst>
          </p:cNvPr>
          <p:cNvSpPr txBox="1"/>
          <p:nvPr/>
        </p:nvSpPr>
        <p:spPr bwMode="auto">
          <a:xfrm>
            <a:off x="3676212" y="1160574"/>
            <a:ext cx="1248124" cy="369332"/>
          </a:xfrm>
          <a:prstGeom prst="rect">
            <a:avLst/>
          </a:prstGeom>
          <a:solidFill>
            <a:srgbClr val="CDCDCF"/>
          </a:solidFill>
          <a:ln>
            <a:noFill/>
          </a:ln>
        </p:spPr>
        <p:txBody>
          <a:bodyPr wrap="square" rtlCol="0">
            <a:spAutoFit/>
          </a:bodyPr>
          <a:lstStyle/>
          <a:p>
            <a:pPr algn="ctr" defTabSz="685800" eaLnBrk="0" fontAlgn="base" hangingPunct="0">
              <a:spcBef>
                <a:spcPct val="50000"/>
              </a:spcBef>
              <a:spcAft>
                <a:spcPct val="0"/>
              </a:spcAft>
              <a:defRPr/>
            </a:pPr>
            <a:r>
              <a:rPr lang="en-US" sz="900" kern="0">
                <a:solidFill>
                  <a:srgbClr val="000000"/>
                </a:solidFill>
                <a:cs typeface="Arial" panose="020B0604020202020204" pitchFamily="34" charset="0"/>
              </a:rPr>
              <a:t>Ph II</a:t>
            </a:r>
            <a:br>
              <a:rPr lang="en-US" sz="900" kern="0">
                <a:solidFill>
                  <a:srgbClr val="000000"/>
                </a:solidFill>
                <a:cs typeface="Arial" panose="020B0604020202020204" pitchFamily="34" charset="0"/>
              </a:rPr>
            </a:br>
            <a:r>
              <a:rPr lang="en-US" sz="900" kern="0">
                <a:solidFill>
                  <a:srgbClr val="000000"/>
                </a:solidFill>
                <a:cs typeface="Arial" panose="020B0604020202020204" pitchFamily="34" charset="0"/>
              </a:rPr>
              <a:t>NCT03810105</a:t>
            </a:r>
          </a:p>
        </p:txBody>
      </p:sp>
      <p:sp>
        <p:nvSpPr>
          <p:cNvPr id="83" name="TextBox 82">
            <a:extLst>
              <a:ext uri="{FF2B5EF4-FFF2-40B4-BE49-F238E27FC236}">
                <a16:creationId xmlns:a16="http://schemas.microsoft.com/office/drawing/2014/main" id="{50D58BED-7D7E-4EF4-951E-D99C489E9FD6}"/>
              </a:ext>
            </a:extLst>
          </p:cNvPr>
          <p:cNvSpPr txBox="1"/>
          <p:nvPr/>
        </p:nvSpPr>
        <p:spPr bwMode="auto">
          <a:xfrm>
            <a:off x="3617737" y="1608952"/>
            <a:ext cx="1285475" cy="230832"/>
          </a:xfrm>
          <a:prstGeom prst="rect">
            <a:avLst/>
          </a:prstGeom>
          <a:solidFill>
            <a:srgbClr val="FFFFFF"/>
          </a:solidFill>
          <a:ln>
            <a:noFill/>
          </a:ln>
        </p:spPr>
        <p:txBody>
          <a:bodyPr wrap="square" rtlCol="0">
            <a:spAutoFit/>
          </a:bodyPr>
          <a:lstStyle/>
          <a:p>
            <a:pPr algn="ctr" defTabSz="685800" eaLnBrk="0" fontAlgn="base" hangingPunct="0">
              <a:spcBef>
                <a:spcPct val="50000"/>
              </a:spcBef>
              <a:spcAft>
                <a:spcPct val="0"/>
              </a:spcAft>
              <a:defRPr/>
            </a:pPr>
            <a:r>
              <a:rPr lang="en-US" sz="900" b="1" kern="0">
                <a:solidFill>
                  <a:srgbClr val="000000"/>
                </a:solidFill>
                <a:cs typeface="Arial" panose="020B0604020202020204" pitchFamily="34" charset="0"/>
              </a:rPr>
              <a:t>Durvalumab</a:t>
            </a:r>
          </a:p>
        </p:txBody>
      </p:sp>
      <p:sp>
        <p:nvSpPr>
          <p:cNvPr id="84" name="TextBox 83">
            <a:extLst>
              <a:ext uri="{FF2B5EF4-FFF2-40B4-BE49-F238E27FC236}">
                <a16:creationId xmlns:a16="http://schemas.microsoft.com/office/drawing/2014/main" id="{025CD8B9-02B7-4179-821C-62EB81AD95ED}"/>
              </a:ext>
            </a:extLst>
          </p:cNvPr>
          <p:cNvSpPr txBox="1"/>
          <p:nvPr/>
        </p:nvSpPr>
        <p:spPr bwMode="auto">
          <a:xfrm>
            <a:off x="5067071" y="1167727"/>
            <a:ext cx="1343159" cy="369332"/>
          </a:xfrm>
          <a:prstGeom prst="rect">
            <a:avLst/>
          </a:prstGeom>
          <a:solidFill>
            <a:srgbClr val="CDCDCF"/>
          </a:solidFill>
          <a:ln>
            <a:noFill/>
          </a:ln>
        </p:spPr>
        <p:txBody>
          <a:bodyPr wrap="square" rtlCol="0">
            <a:spAutoFit/>
          </a:bodyPr>
          <a:lstStyle/>
          <a:p>
            <a:pPr algn="ctr" defTabSz="685800" eaLnBrk="0" fontAlgn="base" hangingPunct="0">
              <a:spcBef>
                <a:spcPct val="50000"/>
              </a:spcBef>
              <a:spcAft>
                <a:spcPct val="0"/>
              </a:spcAft>
              <a:defRPr/>
            </a:pPr>
            <a:r>
              <a:rPr lang="en-US" sz="900" kern="0">
                <a:solidFill>
                  <a:srgbClr val="000000"/>
                </a:solidFill>
                <a:cs typeface="Arial" panose="020B0604020202020204" pitchFamily="34" charset="0"/>
              </a:rPr>
              <a:t>Ph I/II COMRADE*</a:t>
            </a:r>
            <a:br>
              <a:rPr lang="en-US" sz="900" kern="0">
                <a:solidFill>
                  <a:srgbClr val="000000"/>
                </a:solidFill>
                <a:cs typeface="Arial" panose="020B0604020202020204" pitchFamily="34" charset="0"/>
              </a:rPr>
            </a:br>
            <a:r>
              <a:rPr lang="en-US" sz="900" kern="0">
                <a:solidFill>
                  <a:srgbClr val="000000"/>
                </a:solidFill>
                <a:cs typeface="Arial" panose="020B0604020202020204" pitchFamily="34" charset="0"/>
              </a:rPr>
              <a:t>NCT03317392</a:t>
            </a:r>
          </a:p>
        </p:txBody>
      </p:sp>
      <p:sp>
        <p:nvSpPr>
          <p:cNvPr id="85" name="TextBox 84">
            <a:extLst>
              <a:ext uri="{FF2B5EF4-FFF2-40B4-BE49-F238E27FC236}">
                <a16:creationId xmlns:a16="http://schemas.microsoft.com/office/drawing/2014/main" id="{9359261A-5F9C-467A-86A8-29B3FD293191}"/>
              </a:ext>
            </a:extLst>
          </p:cNvPr>
          <p:cNvSpPr txBox="1"/>
          <p:nvPr/>
        </p:nvSpPr>
        <p:spPr bwMode="auto">
          <a:xfrm>
            <a:off x="5094982" y="1608952"/>
            <a:ext cx="1285475" cy="230832"/>
          </a:xfrm>
          <a:prstGeom prst="rect">
            <a:avLst/>
          </a:prstGeom>
          <a:solidFill>
            <a:srgbClr val="FFFFFF"/>
          </a:solidFill>
          <a:ln>
            <a:noFill/>
          </a:ln>
        </p:spPr>
        <p:txBody>
          <a:bodyPr wrap="square" rtlCol="0">
            <a:spAutoFit/>
          </a:bodyPr>
          <a:lstStyle/>
          <a:p>
            <a:pPr algn="ctr" defTabSz="685800" eaLnBrk="0" fontAlgn="base" hangingPunct="0">
              <a:spcBef>
                <a:spcPct val="50000"/>
              </a:spcBef>
              <a:spcAft>
                <a:spcPct val="0"/>
              </a:spcAft>
              <a:defRPr/>
            </a:pPr>
            <a:r>
              <a:rPr lang="en-US" sz="900" b="1" kern="0">
                <a:solidFill>
                  <a:srgbClr val="000000"/>
                </a:solidFill>
                <a:cs typeface="Arial" panose="020B0604020202020204" pitchFamily="34" charset="0"/>
              </a:rPr>
              <a:t>Radium-223</a:t>
            </a:r>
          </a:p>
        </p:txBody>
      </p:sp>
      <p:sp>
        <p:nvSpPr>
          <p:cNvPr id="86" name="TextBox 85">
            <a:extLst>
              <a:ext uri="{FF2B5EF4-FFF2-40B4-BE49-F238E27FC236}">
                <a16:creationId xmlns:a16="http://schemas.microsoft.com/office/drawing/2014/main" id="{C7403580-BF7F-487A-9C61-F632CCF97EE6}"/>
              </a:ext>
            </a:extLst>
          </p:cNvPr>
          <p:cNvSpPr txBox="1"/>
          <p:nvPr/>
        </p:nvSpPr>
        <p:spPr bwMode="auto">
          <a:xfrm>
            <a:off x="6448052" y="1167727"/>
            <a:ext cx="1285475" cy="369332"/>
          </a:xfrm>
          <a:prstGeom prst="rect">
            <a:avLst/>
          </a:prstGeom>
          <a:solidFill>
            <a:srgbClr val="CDCDCF"/>
          </a:solidFill>
          <a:ln>
            <a:noFill/>
          </a:ln>
        </p:spPr>
        <p:txBody>
          <a:bodyPr wrap="square" rtlCol="0">
            <a:spAutoFit/>
          </a:bodyPr>
          <a:lstStyle/>
          <a:p>
            <a:pPr algn="ctr" defTabSz="685800" eaLnBrk="0" fontAlgn="base" hangingPunct="0">
              <a:spcBef>
                <a:spcPct val="50000"/>
              </a:spcBef>
              <a:spcAft>
                <a:spcPct val="0"/>
              </a:spcAft>
              <a:defRPr/>
            </a:pPr>
            <a:r>
              <a:rPr lang="en-US" sz="900" kern="0">
                <a:solidFill>
                  <a:srgbClr val="000000"/>
                </a:solidFill>
                <a:cs typeface="Arial" panose="020B0604020202020204" pitchFamily="34" charset="0"/>
              </a:rPr>
              <a:t>Ph I LuPARP*</a:t>
            </a:r>
            <a:br>
              <a:rPr lang="en-US" sz="900" kern="0">
                <a:solidFill>
                  <a:srgbClr val="000000"/>
                </a:solidFill>
                <a:cs typeface="Arial" panose="020B0604020202020204" pitchFamily="34" charset="0"/>
              </a:rPr>
            </a:br>
            <a:r>
              <a:rPr lang="en-US" sz="900" kern="0">
                <a:solidFill>
                  <a:srgbClr val="000000"/>
                </a:solidFill>
                <a:cs typeface="Arial" panose="020B0604020202020204" pitchFamily="34" charset="0"/>
              </a:rPr>
              <a:t>NCT03874884</a:t>
            </a:r>
          </a:p>
        </p:txBody>
      </p:sp>
      <p:sp>
        <p:nvSpPr>
          <p:cNvPr id="87" name="TextBox 86">
            <a:extLst>
              <a:ext uri="{FF2B5EF4-FFF2-40B4-BE49-F238E27FC236}">
                <a16:creationId xmlns:a16="http://schemas.microsoft.com/office/drawing/2014/main" id="{53E1A309-B1F5-4F15-A1CE-AEBD40028ADC}"/>
              </a:ext>
            </a:extLst>
          </p:cNvPr>
          <p:cNvSpPr txBox="1"/>
          <p:nvPr/>
        </p:nvSpPr>
        <p:spPr bwMode="auto">
          <a:xfrm>
            <a:off x="6448052" y="1608952"/>
            <a:ext cx="1285475" cy="230832"/>
          </a:xfrm>
          <a:prstGeom prst="rect">
            <a:avLst/>
          </a:prstGeom>
          <a:solidFill>
            <a:srgbClr val="FFFFFF"/>
          </a:solidFill>
          <a:ln>
            <a:noFill/>
          </a:ln>
        </p:spPr>
        <p:txBody>
          <a:bodyPr wrap="square" rtlCol="0">
            <a:spAutoFit/>
          </a:bodyPr>
          <a:lstStyle/>
          <a:p>
            <a:pPr algn="ctr" defTabSz="685800" eaLnBrk="0" fontAlgn="base" hangingPunct="0">
              <a:spcBef>
                <a:spcPct val="50000"/>
              </a:spcBef>
              <a:spcAft>
                <a:spcPct val="0"/>
              </a:spcAft>
              <a:defRPr/>
            </a:pPr>
            <a:r>
              <a:rPr lang="en-US" sz="900" b="1" kern="0" baseline="30000">
                <a:solidFill>
                  <a:srgbClr val="000000"/>
                </a:solidFill>
                <a:cs typeface="Arial" panose="020B0604020202020204" pitchFamily="34" charset="0"/>
              </a:rPr>
              <a:t>177</a:t>
            </a:r>
            <a:r>
              <a:rPr lang="en-US" sz="900" b="1" kern="0">
                <a:solidFill>
                  <a:srgbClr val="000000"/>
                </a:solidFill>
                <a:cs typeface="Arial" panose="020B0604020202020204" pitchFamily="34" charset="0"/>
              </a:rPr>
              <a:t>Lu-PSMA-617</a:t>
            </a:r>
            <a:endParaRPr lang="en-US" sz="900" b="1" kern="0" baseline="30000">
              <a:solidFill>
                <a:srgbClr val="000000"/>
              </a:solidFill>
              <a:cs typeface="Arial" panose="020B0604020202020204" pitchFamily="34" charset="0"/>
            </a:endParaRPr>
          </a:p>
        </p:txBody>
      </p:sp>
      <p:sp>
        <p:nvSpPr>
          <p:cNvPr id="88" name="TextBox 87">
            <a:extLst>
              <a:ext uri="{FF2B5EF4-FFF2-40B4-BE49-F238E27FC236}">
                <a16:creationId xmlns:a16="http://schemas.microsoft.com/office/drawing/2014/main" id="{D6D4C4B7-534D-46A7-BE22-18855A7EEC47}"/>
              </a:ext>
            </a:extLst>
          </p:cNvPr>
          <p:cNvSpPr txBox="1"/>
          <p:nvPr/>
        </p:nvSpPr>
        <p:spPr bwMode="auto">
          <a:xfrm>
            <a:off x="7776691" y="1167727"/>
            <a:ext cx="1285475" cy="230832"/>
          </a:xfrm>
          <a:prstGeom prst="rect">
            <a:avLst/>
          </a:prstGeom>
          <a:solidFill>
            <a:srgbClr val="CDCDCF"/>
          </a:solidFill>
          <a:ln>
            <a:noFill/>
          </a:ln>
        </p:spPr>
        <p:txBody>
          <a:bodyPr wrap="square" rtlCol="0">
            <a:spAutoFit/>
          </a:bodyPr>
          <a:lstStyle/>
          <a:p>
            <a:pPr algn="ctr" defTabSz="685800" eaLnBrk="0" fontAlgn="base" hangingPunct="0">
              <a:spcBef>
                <a:spcPct val="50000"/>
              </a:spcBef>
              <a:spcAft>
                <a:spcPct val="0"/>
              </a:spcAft>
              <a:defRPr/>
            </a:pPr>
            <a:r>
              <a:rPr lang="en-US" sz="900" kern="0">
                <a:solidFill>
                  <a:srgbClr val="000000"/>
                </a:solidFill>
                <a:cs typeface="Arial" panose="020B0604020202020204" pitchFamily="34" charset="0"/>
              </a:rPr>
              <a:t>Ph II NCT02893917</a:t>
            </a:r>
          </a:p>
        </p:txBody>
      </p:sp>
      <p:sp>
        <p:nvSpPr>
          <p:cNvPr id="89" name="TextBox 88">
            <a:extLst>
              <a:ext uri="{FF2B5EF4-FFF2-40B4-BE49-F238E27FC236}">
                <a16:creationId xmlns:a16="http://schemas.microsoft.com/office/drawing/2014/main" id="{E6C611A2-C12C-42ED-A611-1E19F44519B7}"/>
              </a:ext>
            </a:extLst>
          </p:cNvPr>
          <p:cNvSpPr txBox="1"/>
          <p:nvPr/>
        </p:nvSpPr>
        <p:spPr bwMode="auto">
          <a:xfrm>
            <a:off x="7720603" y="1608952"/>
            <a:ext cx="1401392" cy="230832"/>
          </a:xfrm>
          <a:prstGeom prst="rect">
            <a:avLst/>
          </a:prstGeom>
          <a:solidFill>
            <a:srgbClr val="FFFFFF"/>
          </a:solidFill>
          <a:ln>
            <a:noFill/>
          </a:ln>
        </p:spPr>
        <p:txBody>
          <a:bodyPr wrap="square" rtlCol="0">
            <a:spAutoFit/>
          </a:bodyPr>
          <a:lstStyle/>
          <a:p>
            <a:pPr algn="ctr" defTabSz="685800" eaLnBrk="0" fontAlgn="base" hangingPunct="0">
              <a:spcBef>
                <a:spcPct val="50000"/>
              </a:spcBef>
              <a:spcAft>
                <a:spcPct val="0"/>
              </a:spcAft>
              <a:defRPr/>
            </a:pPr>
            <a:r>
              <a:rPr lang="en-US" sz="900" b="1" kern="0">
                <a:solidFill>
                  <a:srgbClr val="000000"/>
                </a:solidFill>
                <a:cs typeface="Arial" panose="020B0604020202020204" pitchFamily="34" charset="0"/>
              </a:rPr>
              <a:t>Cediranib (VEGFRi)</a:t>
            </a:r>
          </a:p>
        </p:txBody>
      </p:sp>
      <p:sp>
        <p:nvSpPr>
          <p:cNvPr id="90" name="TextBox 89">
            <a:extLst>
              <a:ext uri="{FF2B5EF4-FFF2-40B4-BE49-F238E27FC236}">
                <a16:creationId xmlns:a16="http://schemas.microsoft.com/office/drawing/2014/main" id="{1F024CB6-F627-443F-AA43-7D6BE1B2258D}"/>
              </a:ext>
            </a:extLst>
          </p:cNvPr>
          <p:cNvSpPr txBox="1"/>
          <p:nvPr/>
        </p:nvSpPr>
        <p:spPr bwMode="auto">
          <a:xfrm>
            <a:off x="938323" y="804946"/>
            <a:ext cx="113715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eaLnBrk="0" fontAlgn="base" hangingPunct="0">
              <a:spcBef>
                <a:spcPct val="50000"/>
              </a:spcBef>
              <a:spcAft>
                <a:spcPct val="0"/>
              </a:spcAft>
              <a:defRPr/>
            </a:pPr>
            <a:r>
              <a:rPr lang="en-US" sz="900" b="1">
                <a:solidFill>
                  <a:srgbClr val="000000"/>
                </a:solidFill>
                <a:cs typeface="Arial" panose="020B0604020202020204" pitchFamily="34" charset="0"/>
              </a:rPr>
              <a:t>AR Therapy</a:t>
            </a:r>
          </a:p>
        </p:txBody>
      </p:sp>
      <p:sp>
        <p:nvSpPr>
          <p:cNvPr id="91" name="TextBox 90">
            <a:extLst>
              <a:ext uri="{FF2B5EF4-FFF2-40B4-BE49-F238E27FC236}">
                <a16:creationId xmlns:a16="http://schemas.microsoft.com/office/drawing/2014/main" id="{403565F4-7B49-450A-82AC-292D91FB25C0}"/>
              </a:ext>
            </a:extLst>
          </p:cNvPr>
          <p:cNvSpPr txBox="1"/>
          <p:nvPr/>
        </p:nvSpPr>
        <p:spPr bwMode="auto">
          <a:xfrm>
            <a:off x="2892598" y="804946"/>
            <a:ext cx="144478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eaLnBrk="0" fontAlgn="base" hangingPunct="0">
              <a:spcBef>
                <a:spcPct val="50000"/>
              </a:spcBef>
              <a:spcAft>
                <a:spcPct val="0"/>
              </a:spcAft>
              <a:defRPr/>
            </a:pPr>
            <a:r>
              <a:rPr lang="en-US" sz="900" b="1">
                <a:solidFill>
                  <a:srgbClr val="000000"/>
                </a:solidFill>
                <a:cs typeface="Arial" panose="020B0604020202020204" pitchFamily="34" charset="0"/>
              </a:rPr>
              <a:t>Immunotherapy</a:t>
            </a:r>
          </a:p>
        </p:txBody>
      </p:sp>
      <p:sp>
        <p:nvSpPr>
          <p:cNvPr id="92" name="TextBox 91">
            <a:extLst>
              <a:ext uri="{FF2B5EF4-FFF2-40B4-BE49-F238E27FC236}">
                <a16:creationId xmlns:a16="http://schemas.microsoft.com/office/drawing/2014/main" id="{7BDCBEC8-D9F6-4F83-9558-B65FA60E1BEE}"/>
              </a:ext>
            </a:extLst>
          </p:cNvPr>
          <p:cNvSpPr txBox="1"/>
          <p:nvPr/>
        </p:nvSpPr>
        <p:spPr bwMode="auto">
          <a:xfrm>
            <a:off x="5016631" y="804946"/>
            <a:ext cx="406244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eaLnBrk="0" fontAlgn="base" hangingPunct="0">
              <a:spcBef>
                <a:spcPct val="50000"/>
              </a:spcBef>
              <a:spcAft>
                <a:spcPct val="0"/>
              </a:spcAft>
              <a:defRPr/>
            </a:pPr>
            <a:r>
              <a:rPr lang="en-US" sz="900" b="1">
                <a:solidFill>
                  <a:srgbClr val="000000"/>
                </a:solidFill>
                <a:cs typeface="Arial" panose="020B0604020202020204" pitchFamily="34" charset="0"/>
              </a:rPr>
              <a:t>Cotargeting Other Pathways</a:t>
            </a:r>
          </a:p>
        </p:txBody>
      </p:sp>
      <p:sp>
        <p:nvSpPr>
          <p:cNvPr id="93" name="TextBox 92">
            <a:extLst>
              <a:ext uri="{FF2B5EF4-FFF2-40B4-BE49-F238E27FC236}">
                <a16:creationId xmlns:a16="http://schemas.microsoft.com/office/drawing/2014/main" id="{DD7D32B1-617E-4229-85C4-F7F1F3A5DF8A}"/>
              </a:ext>
            </a:extLst>
          </p:cNvPr>
          <p:cNvSpPr txBox="1"/>
          <p:nvPr/>
        </p:nvSpPr>
        <p:spPr bwMode="auto">
          <a:xfrm>
            <a:off x="-41218" y="1183060"/>
            <a:ext cx="91055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eaLnBrk="0" fontAlgn="base" hangingPunct="0">
              <a:spcBef>
                <a:spcPct val="50000"/>
              </a:spcBef>
              <a:spcAft>
                <a:spcPct val="0"/>
              </a:spcAft>
              <a:defRPr/>
            </a:pPr>
            <a:r>
              <a:rPr lang="en-US" sz="900" b="1">
                <a:solidFill>
                  <a:srgbClr val="000000"/>
                </a:solidFill>
                <a:cs typeface="Arial" panose="020B0604020202020204" pitchFamily="34" charset="0"/>
              </a:rPr>
              <a:t>Olaparib</a:t>
            </a:r>
          </a:p>
        </p:txBody>
      </p:sp>
      <p:sp>
        <p:nvSpPr>
          <p:cNvPr id="94" name="TextBox 93">
            <a:extLst>
              <a:ext uri="{FF2B5EF4-FFF2-40B4-BE49-F238E27FC236}">
                <a16:creationId xmlns:a16="http://schemas.microsoft.com/office/drawing/2014/main" id="{6970F19C-02CE-4B51-920B-05CDF37D38F2}"/>
              </a:ext>
            </a:extLst>
          </p:cNvPr>
          <p:cNvSpPr txBox="1"/>
          <p:nvPr/>
        </p:nvSpPr>
        <p:spPr bwMode="auto">
          <a:xfrm>
            <a:off x="874530" y="2011687"/>
            <a:ext cx="1343154" cy="507831"/>
          </a:xfrm>
          <a:prstGeom prst="rect">
            <a:avLst/>
          </a:prstGeom>
          <a:solidFill>
            <a:srgbClr val="4DA1BB"/>
          </a:solidFill>
          <a:ln>
            <a:noFill/>
          </a:ln>
        </p:spPr>
        <p:txBody>
          <a:bodyPr wrap="square" rtlCol="0">
            <a:spAutoFit/>
          </a:bodyPr>
          <a:lstStyle/>
          <a:p>
            <a:pPr algn="ctr" defTabSz="685800" eaLnBrk="0" fontAlgn="base" hangingPunct="0">
              <a:spcBef>
                <a:spcPct val="50000"/>
              </a:spcBef>
              <a:spcAft>
                <a:spcPct val="0"/>
              </a:spcAft>
              <a:defRPr/>
            </a:pPr>
            <a:r>
              <a:rPr lang="en-US" sz="900" kern="0">
                <a:solidFill>
                  <a:srgbClr val="FFFFFF"/>
                </a:solidFill>
                <a:cs typeface="Arial" panose="020B0604020202020204" pitchFamily="34" charset="0"/>
              </a:rPr>
              <a:t>Ph III TALAPRO-2</a:t>
            </a:r>
            <a:br>
              <a:rPr lang="en-US" sz="900" kern="0">
                <a:solidFill>
                  <a:srgbClr val="FFFFFF"/>
                </a:solidFill>
                <a:cs typeface="Arial" panose="020B0604020202020204" pitchFamily="34" charset="0"/>
              </a:rPr>
            </a:br>
            <a:r>
              <a:rPr lang="en-US" sz="900" b="1" i="1" kern="0">
                <a:solidFill>
                  <a:srgbClr val="015873"/>
                </a:solidFill>
                <a:cs typeface="Arial" panose="020B0604020202020204" pitchFamily="34" charset="0"/>
              </a:rPr>
              <a:t>Met primary endpoint</a:t>
            </a:r>
            <a:endParaRPr lang="en-US" sz="900" kern="0">
              <a:solidFill>
                <a:srgbClr val="FFFFFF"/>
              </a:solidFill>
              <a:cs typeface="Arial" panose="020B0604020202020204" pitchFamily="34" charset="0"/>
            </a:endParaRPr>
          </a:p>
        </p:txBody>
      </p:sp>
      <p:sp>
        <p:nvSpPr>
          <p:cNvPr id="95" name="TextBox 94">
            <a:extLst>
              <a:ext uri="{FF2B5EF4-FFF2-40B4-BE49-F238E27FC236}">
                <a16:creationId xmlns:a16="http://schemas.microsoft.com/office/drawing/2014/main" id="{13B9DDA3-0480-4285-8FEA-D3669D5567BF}"/>
              </a:ext>
            </a:extLst>
          </p:cNvPr>
          <p:cNvSpPr txBox="1"/>
          <p:nvPr/>
        </p:nvSpPr>
        <p:spPr bwMode="auto">
          <a:xfrm>
            <a:off x="869211" y="2473031"/>
            <a:ext cx="1285475" cy="230832"/>
          </a:xfrm>
          <a:prstGeom prst="rect">
            <a:avLst/>
          </a:prstGeom>
          <a:solidFill>
            <a:srgbClr val="FFFFFF"/>
          </a:solidFill>
          <a:ln>
            <a:noFill/>
          </a:ln>
        </p:spPr>
        <p:txBody>
          <a:bodyPr wrap="square" rtlCol="0">
            <a:spAutoFit/>
          </a:bodyPr>
          <a:lstStyle/>
          <a:p>
            <a:pPr algn="ctr" defTabSz="685800" eaLnBrk="0" fontAlgn="base" hangingPunct="0">
              <a:spcBef>
                <a:spcPct val="50000"/>
              </a:spcBef>
              <a:spcAft>
                <a:spcPct val="0"/>
              </a:spcAft>
              <a:defRPr/>
            </a:pPr>
            <a:r>
              <a:rPr lang="en-US" sz="900" b="1" kern="0">
                <a:solidFill>
                  <a:srgbClr val="000000"/>
                </a:solidFill>
                <a:cs typeface="Arial" panose="020B0604020202020204" pitchFamily="34" charset="0"/>
              </a:rPr>
              <a:t>Enzalutamide</a:t>
            </a:r>
          </a:p>
        </p:txBody>
      </p:sp>
      <p:sp>
        <p:nvSpPr>
          <p:cNvPr id="96" name="TextBox 95">
            <a:extLst>
              <a:ext uri="{FF2B5EF4-FFF2-40B4-BE49-F238E27FC236}">
                <a16:creationId xmlns:a16="http://schemas.microsoft.com/office/drawing/2014/main" id="{64A9E0D2-E6D6-432A-9C75-A21246EB5355}"/>
              </a:ext>
            </a:extLst>
          </p:cNvPr>
          <p:cNvSpPr txBox="1"/>
          <p:nvPr/>
        </p:nvSpPr>
        <p:spPr bwMode="auto">
          <a:xfrm>
            <a:off x="-127590" y="2052949"/>
            <a:ext cx="9998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eaLnBrk="0" fontAlgn="base" hangingPunct="0">
              <a:spcBef>
                <a:spcPct val="50000"/>
              </a:spcBef>
              <a:spcAft>
                <a:spcPct val="0"/>
              </a:spcAft>
              <a:defRPr/>
            </a:pPr>
            <a:r>
              <a:rPr lang="en-US" sz="900" b="1">
                <a:solidFill>
                  <a:srgbClr val="000000"/>
                </a:solidFill>
                <a:cs typeface="Arial" panose="020B0604020202020204" pitchFamily="34" charset="0"/>
              </a:rPr>
              <a:t>Talazoparib</a:t>
            </a:r>
          </a:p>
        </p:txBody>
      </p:sp>
      <p:sp>
        <p:nvSpPr>
          <p:cNvPr id="97" name="TextBox 96">
            <a:extLst>
              <a:ext uri="{FF2B5EF4-FFF2-40B4-BE49-F238E27FC236}">
                <a16:creationId xmlns:a16="http://schemas.microsoft.com/office/drawing/2014/main" id="{4EF9DF4B-918E-46EF-82E8-543F585E405B}"/>
              </a:ext>
            </a:extLst>
          </p:cNvPr>
          <p:cNvSpPr txBox="1"/>
          <p:nvPr/>
        </p:nvSpPr>
        <p:spPr bwMode="auto">
          <a:xfrm>
            <a:off x="6486151" y="4046764"/>
            <a:ext cx="26141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eaLnBrk="0" fontAlgn="base" hangingPunct="0">
              <a:spcBef>
                <a:spcPct val="50000"/>
              </a:spcBef>
              <a:spcAft>
                <a:spcPct val="0"/>
              </a:spcAft>
              <a:defRPr/>
            </a:pPr>
            <a:r>
              <a:rPr lang="en-US" sz="900">
                <a:solidFill>
                  <a:srgbClr val="000000"/>
                </a:solidFill>
                <a:cs typeface="Arial" panose="020B0604020202020204" pitchFamily="34" charset="0"/>
              </a:rPr>
              <a:t>Trials active as of February 2023. *Recruiting. </a:t>
            </a:r>
            <a:r>
              <a:rPr lang="en-US" sz="900" baseline="30000">
                <a:solidFill>
                  <a:srgbClr val="000000"/>
                </a:solidFill>
                <a:cs typeface="Arial" panose="020B0604020202020204" pitchFamily="34" charset="0"/>
              </a:rPr>
              <a:t>†</a:t>
            </a:r>
            <a:r>
              <a:rPr lang="en-US" sz="900">
                <a:solidFill>
                  <a:srgbClr val="000000"/>
                </a:solidFill>
                <a:cs typeface="Arial" panose="020B0604020202020204" pitchFamily="34" charset="0"/>
              </a:rPr>
              <a:t>Not yet recruiting.</a:t>
            </a:r>
          </a:p>
        </p:txBody>
      </p:sp>
      <p:cxnSp>
        <p:nvCxnSpPr>
          <p:cNvPr id="98" name="Straight Connector 97">
            <a:extLst>
              <a:ext uri="{FF2B5EF4-FFF2-40B4-BE49-F238E27FC236}">
                <a16:creationId xmlns:a16="http://schemas.microsoft.com/office/drawing/2014/main" id="{F76AAC7E-0FC9-4849-889E-F2CD4627692E}"/>
              </a:ext>
            </a:extLst>
          </p:cNvPr>
          <p:cNvCxnSpPr>
            <a:cxnSpLocks/>
          </p:cNvCxnSpPr>
          <p:nvPr/>
        </p:nvCxnSpPr>
        <p:spPr bwMode="auto">
          <a:xfrm>
            <a:off x="829461" y="1073971"/>
            <a:ext cx="1417320" cy="0"/>
          </a:xfrm>
          <a:prstGeom prst="line">
            <a:avLst/>
          </a:prstGeom>
          <a:noFill/>
          <a:ln w="28575" cap="flat" cmpd="sng" algn="ctr">
            <a:solidFill>
              <a:srgbClr val="455560"/>
            </a:solidFill>
            <a:prstDash val="solid"/>
            <a:round/>
            <a:headEnd type="none" w="med" len="med"/>
            <a:tailEnd type="none" w="med" len="med"/>
          </a:ln>
          <a:effectLst/>
        </p:spPr>
      </p:cxnSp>
      <p:cxnSp>
        <p:nvCxnSpPr>
          <p:cNvPr id="99" name="Straight Connector 98">
            <a:extLst>
              <a:ext uri="{FF2B5EF4-FFF2-40B4-BE49-F238E27FC236}">
                <a16:creationId xmlns:a16="http://schemas.microsoft.com/office/drawing/2014/main" id="{2296CC79-6C98-45D0-836C-58A49AAD5FB4}"/>
              </a:ext>
            </a:extLst>
          </p:cNvPr>
          <p:cNvCxnSpPr>
            <a:cxnSpLocks/>
          </p:cNvCxnSpPr>
          <p:nvPr/>
        </p:nvCxnSpPr>
        <p:spPr bwMode="auto">
          <a:xfrm>
            <a:off x="2288667" y="1073971"/>
            <a:ext cx="2692908" cy="0"/>
          </a:xfrm>
          <a:prstGeom prst="line">
            <a:avLst/>
          </a:prstGeom>
          <a:noFill/>
          <a:ln w="28575" cap="flat" cmpd="sng" algn="ctr">
            <a:solidFill>
              <a:srgbClr val="455560"/>
            </a:solidFill>
            <a:prstDash val="solid"/>
            <a:round/>
            <a:headEnd type="none" w="med" len="med"/>
            <a:tailEnd type="none" w="med" len="med"/>
          </a:ln>
          <a:effectLst/>
        </p:spPr>
      </p:cxnSp>
      <p:cxnSp>
        <p:nvCxnSpPr>
          <p:cNvPr id="100" name="Straight Connector 99">
            <a:extLst>
              <a:ext uri="{FF2B5EF4-FFF2-40B4-BE49-F238E27FC236}">
                <a16:creationId xmlns:a16="http://schemas.microsoft.com/office/drawing/2014/main" id="{BE04ECB5-C5DC-4A91-9EFA-E2FA09B93445}"/>
              </a:ext>
            </a:extLst>
          </p:cNvPr>
          <p:cNvCxnSpPr>
            <a:cxnSpLocks/>
          </p:cNvCxnSpPr>
          <p:nvPr/>
        </p:nvCxnSpPr>
        <p:spPr bwMode="auto">
          <a:xfrm>
            <a:off x="4993509" y="1073971"/>
            <a:ext cx="4110228" cy="0"/>
          </a:xfrm>
          <a:prstGeom prst="line">
            <a:avLst/>
          </a:prstGeom>
          <a:noFill/>
          <a:ln w="28575" cap="flat" cmpd="sng" algn="ctr">
            <a:solidFill>
              <a:srgbClr val="455560"/>
            </a:solidFill>
            <a:prstDash val="solid"/>
            <a:round/>
            <a:headEnd type="none" w="med" len="med"/>
            <a:tailEnd type="none" w="med" len="med"/>
          </a:ln>
          <a:effectLst/>
        </p:spPr>
      </p:cxnSp>
      <p:cxnSp>
        <p:nvCxnSpPr>
          <p:cNvPr id="101" name="Straight Connector 100">
            <a:extLst>
              <a:ext uri="{FF2B5EF4-FFF2-40B4-BE49-F238E27FC236}">
                <a16:creationId xmlns:a16="http://schemas.microsoft.com/office/drawing/2014/main" id="{66EEADED-350A-4A34-8EBF-1059BFE0F65B}"/>
              </a:ext>
            </a:extLst>
          </p:cNvPr>
          <p:cNvCxnSpPr>
            <a:cxnSpLocks/>
          </p:cNvCxnSpPr>
          <p:nvPr/>
        </p:nvCxnSpPr>
        <p:spPr bwMode="auto">
          <a:xfrm>
            <a:off x="5039314" y="1913611"/>
            <a:ext cx="4110228" cy="0"/>
          </a:xfrm>
          <a:prstGeom prst="line">
            <a:avLst/>
          </a:prstGeom>
          <a:noFill/>
          <a:ln w="28575" cap="flat" cmpd="sng" algn="ctr">
            <a:solidFill>
              <a:srgbClr val="455560"/>
            </a:solidFill>
            <a:prstDash val="sysDot"/>
            <a:round/>
            <a:headEnd type="none" w="med" len="med"/>
            <a:tailEnd type="none" w="med" len="med"/>
          </a:ln>
          <a:effectLst/>
        </p:spPr>
      </p:cxnSp>
      <p:cxnSp>
        <p:nvCxnSpPr>
          <p:cNvPr id="102" name="Straight Connector 101">
            <a:extLst>
              <a:ext uri="{FF2B5EF4-FFF2-40B4-BE49-F238E27FC236}">
                <a16:creationId xmlns:a16="http://schemas.microsoft.com/office/drawing/2014/main" id="{32102DF4-D14B-433E-96DD-5CF46AB2320C}"/>
              </a:ext>
            </a:extLst>
          </p:cNvPr>
          <p:cNvCxnSpPr>
            <a:cxnSpLocks/>
          </p:cNvCxnSpPr>
          <p:nvPr/>
        </p:nvCxnSpPr>
        <p:spPr bwMode="auto">
          <a:xfrm>
            <a:off x="829461" y="3678652"/>
            <a:ext cx="1417320" cy="0"/>
          </a:xfrm>
          <a:prstGeom prst="line">
            <a:avLst/>
          </a:prstGeom>
          <a:noFill/>
          <a:ln w="28575" cap="flat" cmpd="sng" algn="ctr">
            <a:solidFill>
              <a:srgbClr val="455560"/>
            </a:solidFill>
            <a:prstDash val="sysDot"/>
            <a:round/>
            <a:headEnd type="none" w="med" len="med"/>
            <a:tailEnd type="none" w="med" len="med"/>
          </a:ln>
          <a:effectLst/>
        </p:spPr>
      </p:cxnSp>
      <p:cxnSp>
        <p:nvCxnSpPr>
          <p:cNvPr id="103" name="Straight Connector 102">
            <a:extLst>
              <a:ext uri="{FF2B5EF4-FFF2-40B4-BE49-F238E27FC236}">
                <a16:creationId xmlns:a16="http://schemas.microsoft.com/office/drawing/2014/main" id="{589F6C6C-6257-498C-AC80-B378672C6A77}"/>
              </a:ext>
            </a:extLst>
          </p:cNvPr>
          <p:cNvCxnSpPr>
            <a:cxnSpLocks/>
          </p:cNvCxnSpPr>
          <p:nvPr/>
        </p:nvCxnSpPr>
        <p:spPr bwMode="auto">
          <a:xfrm>
            <a:off x="2325349" y="3678652"/>
            <a:ext cx="2692908" cy="0"/>
          </a:xfrm>
          <a:prstGeom prst="line">
            <a:avLst/>
          </a:prstGeom>
          <a:noFill/>
          <a:ln w="28575" cap="flat" cmpd="sng" algn="ctr">
            <a:solidFill>
              <a:srgbClr val="455560"/>
            </a:solidFill>
            <a:prstDash val="sysDot"/>
            <a:round/>
            <a:headEnd type="none" w="med" len="med"/>
            <a:tailEnd type="none" w="med" len="med"/>
          </a:ln>
          <a:effectLst/>
        </p:spPr>
      </p:cxnSp>
      <p:cxnSp>
        <p:nvCxnSpPr>
          <p:cNvPr id="104" name="Straight Connector 103">
            <a:extLst>
              <a:ext uri="{FF2B5EF4-FFF2-40B4-BE49-F238E27FC236}">
                <a16:creationId xmlns:a16="http://schemas.microsoft.com/office/drawing/2014/main" id="{0C7912DB-3725-4F61-B79A-0E4ABBA0FA99}"/>
              </a:ext>
            </a:extLst>
          </p:cNvPr>
          <p:cNvCxnSpPr>
            <a:cxnSpLocks/>
          </p:cNvCxnSpPr>
          <p:nvPr/>
        </p:nvCxnSpPr>
        <p:spPr bwMode="auto">
          <a:xfrm>
            <a:off x="5025489" y="3684298"/>
            <a:ext cx="2763774" cy="0"/>
          </a:xfrm>
          <a:prstGeom prst="line">
            <a:avLst/>
          </a:prstGeom>
          <a:noFill/>
          <a:ln w="28575" cap="flat" cmpd="sng" algn="ctr">
            <a:solidFill>
              <a:srgbClr val="455560"/>
            </a:solidFill>
            <a:prstDash val="sysDot"/>
            <a:round/>
            <a:headEnd type="none" w="med" len="med"/>
            <a:tailEnd type="none" w="med" len="med"/>
          </a:ln>
          <a:effectLst/>
        </p:spPr>
      </p:cxnSp>
      <p:sp>
        <p:nvSpPr>
          <p:cNvPr id="105" name="TextBox 104">
            <a:extLst>
              <a:ext uri="{FF2B5EF4-FFF2-40B4-BE49-F238E27FC236}">
                <a16:creationId xmlns:a16="http://schemas.microsoft.com/office/drawing/2014/main" id="{6E0708F1-EE91-4BD4-B477-6FBB4CB8CE61}"/>
              </a:ext>
            </a:extLst>
          </p:cNvPr>
          <p:cNvSpPr txBox="1"/>
          <p:nvPr/>
        </p:nvSpPr>
        <p:spPr bwMode="auto">
          <a:xfrm>
            <a:off x="5065476" y="2011690"/>
            <a:ext cx="1293937" cy="369332"/>
          </a:xfrm>
          <a:prstGeom prst="rect">
            <a:avLst/>
          </a:prstGeom>
          <a:solidFill>
            <a:srgbClr val="CDCDCF"/>
          </a:solidFill>
          <a:ln>
            <a:noFill/>
          </a:ln>
        </p:spPr>
        <p:txBody>
          <a:bodyPr wrap="square" rtlCol="0">
            <a:spAutoFit/>
          </a:bodyPr>
          <a:lstStyle/>
          <a:p>
            <a:pPr algn="ctr" defTabSz="685800" eaLnBrk="0" fontAlgn="base" hangingPunct="0">
              <a:spcBef>
                <a:spcPct val="50000"/>
              </a:spcBef>
              <a:spcAft>
                <a:spcPct val="0"/>
              </a:spcAft>
              <a:defRPr/>
            </a:pPr>
            <a:r>
              <a:rPr lang="en-US" sz="900" kern="0">
                <a:solidFill>
                  <a:srgbClr val="000000"/>
                </a:solidFill>
                <a:cs typeface="Arial" panose="020B0604020202020204" pitchFamily="34" charset="0"/>
              </a:rPr>
              <a:t>Ph II</a:t>
            </a:r>
            <a:r>
              <a:rPr lang="en-US" sz="900" kern="0" baseline="30000">
                <a:solidFill>
                  <a:srgbClr val="000000"/>
                </a:solidFill>
                <a:cs typeface="Arial" panose="020B0604020202020204" pitchFamily="34" charset="0"/>
              </a:rPr>
              <a:t>†</a:t>
            </a:r>
            <a:br>
              <a:rPr lang="en-US" sz="900" kern="0">
                <a:solidFill>
                  <a:srgbClr val="000000"/>
                </a:solidFill>
                <a:cs typeface="Arial" panose="020B0604020202020204" pitchFamily="34" charset="0"/>
              </a:rPr>
            </a:br>
            <a:r>
              <a:rPr lang="en-US" sz="900" kern="0">
                <a:solidFill>
                  <a:srgbClr val="000000"/>
                </a:solidFill>
                <a:cs typeface="Arial" panose="020B0604020202020204" pitchFamily="34" charset="0"/>
              </a:rPr>
              <a:t>NCT04824937</a:t>
            </a:r>
          </a:p>
        </p:txBody>
      </p:sp>
      <p:sp>
        <p:nvSpPr>
          <p:cNvPr id="106" name="TextBox 105">
            <a:extLst>
              <a:ext uri="{FF2B5EF4-FFF2-40B4-BE49-F238E27FC236}">
                <a16:creationId xmlns:a16="http://schemas.microsoft.com/office/drawing/2014/main" id="{562D2C41-EE33-4A63-A917-AA0A682BF350}"/>
              </a:ext>
            </a:extLst>
          </p:cNvPr>
          <p:cNvSpPr txBox="1"/>
          <p:nvPr/>
        </p:nvSpPr>
        <p:spPr bwMode="auto">
          <a:xfrm>
            <a:off x="6448052" y="2011689"/>
            <a:ext cx="1285475" cy="369332"/>
          </a:xfrm>
          <a:prstGeom prst="rect">
            <a:avLst/>
          </a:prstGeom>
          <a:solidFill>
            <a:srgbClr val="CDCDCF"/>
          </a:solidFill>
          <a:ln>
            <a:noFill/>
          </a:ln>
        </p:spPr>
        <p:txBody>
          <a:bodyPr wrap="square" rtlCol="0">
            <a:spAutoFit/>
          </a:bodyPr>
          <a:lstStyle/>
          <a:p>
            <a:pPr algn="ctr" defTabSz="685800" eaLnBrk="0" fontAlgn="base" hangingPunct="0">
              <a:spcBef>
                <a:spcPct val="50000"/>
              </a:spcBef>
              <a:spcAft>
                <a:spcPct val="0"/>
              </a:spcAft>
              <a:defRPr/>
            </a:pPr>
            <a:r>
              <a:rPr lang="en-US" sz="900" kern="0">
                <a:solidFill>
                  <a:srgbClr val="000000"/>
                </a:solidFill>
                <a:cs typeface="Arial" panose="020B0604020202020204" pitchFamily="34" charset="0"/>
              </a:rPr>
              <a:t>Ph I*</a:t>
            </a:r>
            <a:br>
              <a:rPr lang="en-US" sz="900" kern="0">
                <a:solidFill>
                  <a:srgbClr val="000000"/>
                </a:solidFill>
                <a:cs typeface="Arial" panose="020B0604020202020204" pitchFamily="34" charset="0"/>
              </a:rPr>
            </a:br>
            <a:r>
              <a:rPr lang="en-US" sz="900" kern="0">
                <a:solidFill>
                  <a:srgbClr val="000000"/>
                </a:solidFill>
                <a:cs typeface="Arial" panose="020B0604020202020204" pitchFamily="34" charset="0"/>
              </a:rPr>
              <a:t>NCT04846478</a:t>
            </a:r>
          </a:p>
        </p:txBody>
      </p:sp>
      <p:sp>
        <p:nvSpPr>
          <p:cNvPr id="107" name="TextBox 106">
            <a:extLst>
              <a:ext uri="{FF2B5EF4-FFF2-40B4-BE49-F238E27FC236}">
                <a16:creationId xmlns:a16="http://schemas.microsoft.com/office/drawing/2014/main" id="{0457D8D3-500F-4072-95CC-4142904F4C38}"/>
              </a:ext>
            </a:extLst>
          </p:cNvPr>
          <p:cNvSpPr txBox="1"/>
          <p:nvPr/>
        </p:nvSpPr>
        <p:spPr bwMode="auto">
          <a:xfrm>
            <a:off x="869210" y="3785914"/>
            <a:ext cx="1348652" cy="369332"/>
          </a:xfrm>
          <a:prstGeom prst="rect">
            <a:avLst/>
          </a:prstGeom>
          <a:solidFill>
            <a:srgbClr val="4DA1BB"/>
          </a:solidFill>
          <a:ln w="28575">
            <a:noFill/>
          </a:ln>
        </p:spPr>
        <p:txBody>
          <a:bodyPr wrap="square" rtlCol="0">
            <a:spAutoFit/>
          </a:bodyPr>
          <a:lstStyle/>
          <a:p>
            <a:pPr algn="ctr" defTabSz="685800" eaLnBrk="0" fontAlgn="base" hangingPunct="0">
              <a:spcBef>
                <a:spcPct val="50000"/>
              </a:spcBef>
              <a:spcAft>
                <a:spcPct val="0"/>
              </a:spcAft>
              <a:defRPr/>
            </a:pPr>
            <a:r>
              <a:rPr lang="en-US" sz="900" kern="0">
                <a:solidFill>
                  <a:srgbClr val="FFFFFF"/>
                </a:solidFill>
                <a:cs typeface="Arial" panose="020B0604020202020204" pitchFamily="34" charset="0"/>
              </a:rPr>
              <a:t>Ph III MAGNITUDE</a:t>
            </a:r>
            <a:br>
              <a:rPr lang="en-US" sz="900" kern="0">
                <a:solidFill>
                  <a:srgbClr val="FFFFFF"/>
                </a:solidFill>
                <a:cs typeface="Arial" panose="020B0604020202020204" pitchFamily="34" charset="0"/>
              </a:rPr>
            </a:br>
            <a:r>
              <a:rPr lang="en-US" sz="900" b="1" i="1" kern="0">
                <a:solidFill>
                  <a:srgbClr val="015873"/>
                </a:solidFill>
                <a:cs typeface="Arial" panose="020B0604020202020204" pitchFamily="34" charset="0"/>
              </a:rPr>
              <a:t>Met primary endpoint</a:t>
            </a:r>
            <a:endParaRPr lang="en-US" sz="900" kern="0">
              <a:solidFill>
                <a:srgbClr val="FFFFFF"/>
              </a:solidFill>
              <a:cs typeface="Arial" panose="020B0604020202020204" pitchFamily="34" charset="0"/>
            </a:endParaRPr>
          </a:p>
        </p:txBody>
      </p:sp>
      <p:sp>
        <p:nvSpPr>
          <p:cNvPr id="108" name="TextBox 107">
            <a:extLst>
              <a:ext uri="{FF2B5EF4-FFF2-40B4-BE49-F238E27FC236}">
                <a16:creationId xmlns:a16="http://schemas.microsoft.com/office/drawing/2014/main" id="{8F035E72-CD52-425F-B826-3BF94F356D63}"/>
              </a:ext>
            </a:extLst>
          </p:cNvPr>
          <p:cNvSpPr txBox="1"/>
          <p:nvPr/>
        </p:nvSpPr>
        <p:spPr bwMode="auto">
          <a:xfrm>
            <a:off x="869210" y="4259188"/>
            <a:ext cx="1285475" cy="230832"/>
          </a:xfrm>
          <a:prstGeom prst="rect">
            <a:avLst/>
          </a:prstGeom>
          <a:solidFill>
            <a:srgbClr val="FFFFFF"/>
          </a:solidFill>
          <a:ln>
            <a:noFill/>
          </a:ln>
        </p:spPr>
        <p:txBody>
          <a:bodyPr wrap="square" rtlCol="0">
            <a:spAutoFit/>
          </a:bodyPr>
          <a:lstStyle/>
          <a:p>
            <a:pPr algn="ctr" defTabSz="685800" eaLnBrk="0" fontAlgn="base" hangingPunct="0">
              <a:spcBef>
                <a:spcPct val="50000"/>
              </a:spcBef>
              <a:spcAft>
                <a:spcPct val="0"/>
              </a:spcAft>
              <a:defRPr/>
            </a:pPr>
            <a:r>
              <a:rPr lang="en-US" sz="900" b="1" kern="0">
                <a:solidFill>
                  <a:srgbClr val="000000"/>
                </a:solidFill>
                <a:cs typeface="Arial" panose="020B0604020202020204" pitchFamily="34" charset="0"/>
              </a:rPr>
              <a:t>Abiraterone</a:t>
            </a:r>
          </a:p>
        </p:txBody>
      </p:sp>
      <p:sp>
        <p:nvSpPr>
          <p:cNvPr id="109" name="TextBox 108">
            <a:extLst>
              <a:ext uri="{FF2B5EF4-FFF2-40B4-BE49-F238E27FC236}">
                <a16:creationId xmlns:a16="http://schemas.microsoft.com/office/drawing/2014/main" id="{FA28A24B-EE0A-4941-884C-3E107C0BB228}"/>
              </a:ext>
            </a:extLst>
          </p:cNvPr>
          <p:cNvSpPr txBox="1"/>
          <p:nvPr/>
        </p:nvSpPr>
        <p:spPr bwMode="auto">
          <a:xfrm>
            <a:off x="2964363" y="3783337"/>
            <a:ext cx="1285475" cy="369332"/>
          </a:xfrm>
          <a:prstGeom prst="rect">
            <a:avLst/>
          </a:prstGeom>
          <a:solidFill>
            <a:srgbClr val="CDCDCF"/>
          </a:solidFill>
          <a:ln>
            <a:noFill/>
          </a:ln>
        </p:spPr>
        <p:txBody>
          <a:bodyPr wrap="square" rtlCol="0">
            <a:spAutoFit/>
          </a:bodyPr>
          <a:lstStyle/>
          <a:p>
            <a:pPr algn="ctr" defTabSz="685800" eaLnBrk="0" fontAlgn="base" hangingPunct="0">
              <a:spcBef>
                <a:spcPct val="50000"/>
              </a:spcBef>
              <a:spcAft>
                <a:spcPct val="0"/>
              </a:spcAft>
              <a:defRPr/>
            </a:pPr>
            <a:r>
              <a:rPr lang="en-US" sz="900" kern="0">
                <a:solidFill>
                  <a:srgbClr val="000000"/>
                </a:solidFill>
                <a:cs typeface="Arial" panose="020B0604020202020204" pitchFamily="34" charset="0"/>
              </a:rPr>
              <a:t>Ph I/II QUEST</a:t>
            </a:r>
            <a:br>
              <a:rPr lang="en-US" sz="900" kern="0">
                <a:solidFill>
                  <a:srgbClr val="000000"/>
                </a:solidFill>
                <a:cs typeface="Arial" panose="020B0604020202020204" pitchFamily="34" charset="0"/>
              </a:rPr>
            </a:br>
            <a:r>
              <a:rPr lang="en-US" sz="900" kern="0">
                <a:solidFill>
                  <a:srgbClr val="000000"/>
                </a:solidFill>
                <a:cs typeface="Arial" panose="020B0604020202020204" pitchFamily="34" charset="0"/>
              </a:rPr>
              <a:t>NCT03431350</a:t>
            </a:r>
          </a:p>
        </p:txBody>
      </p:sp>
      <p:sp>
        <p:nvSpPr>
          <p:cNvPr id="110" name="TextBox 109">
            <a:extLst>
              <a:ext uri="{FF2B5EF4-FFF2-40B4-BE49-F238E27FC236}">
                <a16:creationId xmlns:a16="http://schemas.microsoft.com/office/drawing/2014/main" id="{4ED24485-35A9-4EE8-B799-54852145BDDF}"/>
              </a:ext>
            </a:extLst>
          </p:cNvPr>
          <p:cNvSpPr txBox="1"/>
          <p:nvPr/>
        </p:nvSpPr>
        <p:spPr bwMode="auto">
          <a:xfrm>
            <a:off x="2964363" y="4259188"/>
            <a:ext cx="1285475" cy="230832"/>
          </a:xfrm>
          <a:prstGeom prst="rect">
            <a:avLst/>
          </a:prstGeom>
          <a:solidFill>
            <a:srgbClr val="FFFFFF"/>
          </a:solidFill>
          <a:ln>
            <a:noFill/>
          </a:ln>
        </p:spPr>
        <p:txBody>
          <a:bodyPr wrap="square" rtlCol="0">
            <a:spAutoFit/>
          </a:bodyPr>
          <a:lstStyle/>
          <a:p>
            <a:pPr algn="ctr" defTabSz="685800" eaLnBrk="0" fontAlgn="base" hangingPunct="0">
              <a:spcBef>
                <a:spcPct val="50000"/>
              </a:spcBef>
              <a:spcAft>
                <a:spcPct val="0"/>
              </a:spcAft>
              <a:defRPr/>
            </a:pPr>
            <a:r>
              <a:rPr lang="en-US" sz="900" b="1" kern="0">
                <a:solidFill>
                  <a:srgbClr val="000000"/>
                </a:solidFill>
                <a:cs typeface="Arial" panose="020B0604020202020204" pitchFamily="34" charset="0"/>
              </a:rPr>
              <a:t>Cetrelimab</a:t>
            </a:r>
          </a:p>
        </p:txBody>
      </p:sp>
      <p:sp>
        <p:nvSpPr>
          <p:cNvPr id="111" name="TextBox 110">
            <a:extLst>
              <a:ext uri="{FF2B5EF4-FFF2-40B4-BE49-F238E27FC236}">
                <a16:creationId xmlns:a16="http://schemas.microsoft.com/office/drawing/2014/main" id="{B7E21354-3C38-468F-9844-9CA3AFF1D716}"/>
              </a:ext>
            </a:extLst>
          </p:cNvPr>
          <p:cNvSpPr txBox="1"/>
          <p:nvPr/>
        </p:nvSpPr>
        <p:spPr bwMode="auto">
          <a:xfrm>
            <a:off x="5065476" y="3783337"/>
            <a:ext cx="1346454" cy="369332"/>
          </a:xfrm>
          <a:prstGeom prst="rect">
            <a:avLst/>
          </a:prstGeom>
          <a:solidFill>
            <a:srgbClr val="CDCDCF"/>
          </a:solidFill>
          <a:ln>
            <a:noFill/>
          </a:ln>
        </p:spPr>
        <p:txBody>
          <a:bodyPr wrap="square" rtlCol="0">
            <a:spAutoFit/>
          </a:bodyPr>
          <a:lstStyle/>
          <a:p>
            <a:pPr algn="ctr" defTabSz="685800" eaLnBrk="0" fontAlgn="base" hangingPunct="0">
              <a:spcBef>
                <a:spcPct val="50000"/>
              </a:spcBef>
              <a:spcAft>
                <a:spcPct val="0"/>
              </a:spcAft>
              <a:defRPr/>
            </a:pPr>
            <a:r>
              <a:rPr lang="en-US" sz="900" kern="0">
                <a:solidFill>
                  <a:srgbClr val="000000"/>
                </a:solidFill>
                <a:cs typeface="Arial" panose="020B0604020202020204" pitchFamily="34" charset="0"/>
              </a:rPr>
              <a:t>Ph I NiraRad</a:t>
            </a:r>
            <a:br>
              <a:rPr lang="en-US" sz="900" kern="0">
                <a:solidFill>
                  <a:srgbClr val="000000"/>
                </a:solidFill>
                <a:cs typeface="Arial" panose="020B0604020202020204" pitchFamily="34" charset="0"/>
              </a:rPr>
            </a:br>
            <a:r>
              <a:rPr lang="en-US" sz="900" kern="0">
                <a:solidFill>
                  <a:srgbClr val="000000"/>
                </a:solidFill>
                <a:cs typeface="Arial" panose="020B0604020202020204" pitchFamily="34" charset="0"/>
              </a:rPr>
              <a:t>NCT03076203</a:t>
            </a:r>
          </a:p>
        </p:txBody>
      </p:sp>
      <p:sp>
        <p:nvSpPr>
          <p:cNvPr id="112" name="TextBox 111">
            <a:extLst>
              <a:ext uri="{FF2B5EF4-FFF2-40B4-BE49-F238E27FC236}">
                <a16:creationId xmlns:a16="http://schemas.microsoft.com/office/drawing/2014/main" id="{7F437A20-0BCD-4800-920B-B5F0CEBB9CAF}"/>
              </a:ext>
            </a:extLst>
          </p:cNvPr>
          <p:cNvSpPr txBox="1"/>
          <p:nvPr/>
        </p:nvSpPr>
        <p:spPr bwMode="auto">
          <a:xfrm>
            <a:off x="5094982" y="4259188"/>
            <a:ext cx="1285475" cy="230832"/>
          </a:xfrm>
          <a:prstGeom prst="rect">
            <a:avLst/>
          </a:prstGeom>
          <a:solidFill>
            <a:srgbClr val="FFFFFF"/>
          </a:solidFill>
          <a:ln>
            <a:noFill/>
          </a:ln>
        </p:spPr>
        <p:txBody>
          <a:bodyPr wrap="square" rtlCol="0">
            <a:spAutoFit/>
          </a:bodyPr>
          <a:lstStyle/>
          <a:p>
            <a:pPr algn="ctr" defTabSz="685800" eaLnBrk="0" fontAlgn="base" hangingPunct="0">
              <a:spcBef>
                <a:spcPct val="50000"/>
              </a:spcBef>
              <a:spcAft>
                <a:spcPct val="0"/>
              </a:spcAft>
              <a:defRPr/>
            </a:pPr>
            <a:r>
              <a:rPr lang="en-US" sz="900" b="1" kern="0">
                <a:solidFill>
                  <a:srgbClr val="000000"/>
                </a:solidFill>
                <a:cs typeface="Arial" panose="020B0604020202020204" pitchFamily="34" charset="0"/>
              </a:rPr>
              <a:t>Radium-223</a:t>
            </a:r>
          </a:p>
        </p:txBody>
      </p:sp>
      <p:sp>
        <p:nvSpPr>
          <p:cNvPr id="113" name="TextBox 112">
            <a:extLst>
              <a:ext uri="{FF2B5EF4-FFF2-40B4-BE49-F238E27FC236}">
                <a16:creationId xmlns:a16="http://schemas.microsoft.com/office/drawing/2014/main" id="{D518969D-48F9-4C85-8A35-17390DD3293A}"/>
              </a:ext>
            </a:extLst>
          </p:cNvPr>
          <p:cNvSpPr txBox="1"/>
          <p:nvPr/>
        </p:nvSpPr>
        <p:spPr bwMode="auto">
          <a:xfrm>
            <a:off x="-46538" y="3796062"/>
            <a:ext cx="91055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eaLnBrk="0" fontAlgn="base" hangingPunct="0">
              <a:spcBef>
                <a:spcPct val="50000"/>
              </a:spcBef>
              <a:spcAft>
                <a:spcPct val="0"/>
              </a:spcAft>
              <a:defRPr/>
            </a:pPr>
            <a:r>
              <a:rPr lang="en-US" sz="900" b="1">
                <a:solidFill>
                  <a:srgbClr val="000000"/>
                </a:solidFill>
                <a:cs typeface="Arial" panose="020B0604020202020204" pitchFamily="34" charset="0"/>
              </a:rPr>
              <a:t>Niraparib</a:t>
            </a:r>
          </a:p>
        </p:txBody>
      </p:sp>
      <p:grpSp>
        <p:nvGrpSpPr>
          <p:cNvPr id="114" name="Group 113">
            <a:extLst>
              <a:ext uri="{FF2B5EF4-FFF2-40B4-BE49-F238E27FC236}">
                <a16:creationId xmlns:a16="http://schemas.microsoft.com/office/drawing/2014/main" id="{34301F76-3101-4C19-899A-F7DDB3B95112}"/>
              </a:ext>
            </a:extLst>
          </p:cNvPr>
          <p:cNvGrpSpPr/>
          <p:nvPr/>
        </p:nvGrpSpPr>
        <p:grpSpPr>
          <a:xfrm>
            <a:off x="8134350" y="3648169"/>
            <a:ext cx="1015192" cy="437664"/>
            <a:chOff x="9694322" y="4306810"/>
            <a:chExt cx="1749286" cy="4377586"/>
          </a:xfrm>
        </p:grpSpPr>
        <p:sp>
          <p:nvSpPr>
            <p:cNvPr id="115" name="TextBox 114">
              <a:extLst>
                <a:ext uri="{FF2B5EF4-FFF2-40B4-BE49-F238E27FC236}">
                  <a16:creationId xmlns:a16="http://schemas.microsoft.com/office/drawing/2014/main" id="{FB03C70C-54AE-4A51-BC27-DC118619FF68}"/>
                </a:ext>
              </a:extLst>
            </p:cNvPr>
            <p:cNvSpPr txBox="1"/>
            <p:nvPr/>
          </p:nvSpPr>
          <p:spPr bwMode="auto">
            <a:xfrm>
              <a:off x="9694322" y="4306810"/>
              <a:ext cx="1737360" cy="2308819"/>
            </a:xfrm>
            <a:prstGeom prst="rect">
              <a:avLst/>
            </a:prstGeom>
            <a:solidFill>
              <a:srgbClr val="4DA1BB"/>
            </a:solidFill>
            <a:ln>
              <a:noFill/>
            </a:ln>
          </p:spPr>
          <p:txBody>
            <a:bodyPr wrap="square" rtlCol="0" anchor="ctr">
              <a:spAutoFit/>
            </a:bodyPr>
            <a:lstStyle/>
            <a:p>
              <a:pPr algn="ctr" defTabSz="685800" eaLnBrk="0" fontAlgn="base" hangingPunct="0">
                <a:spcBef>
                  <a:spcPct val="50000"/>
                </a:spcBef>
                <a:spcAft>
                  <a:spcPct val="0"/>
                </a:spcAft>
                <a:defRPr/>
              </a:pPr>
              <a:r>
                <a:rPr lang="en-US" sz="900" b="1" kern="0">
                  <a:solidFill>
                    <a:srgbClr val="FFFFFF"/>
                  </a:solidFill>
                  <a:cs typeface="Arial" panose="020B0604020202020204" pitchFamily="34" charset="0"/>
                </a:rPr>
                <a:t>Phase III</a:t>
              </a:r>
            </a:p>
          </p:txBody>
        </p:sp>
        <p:sp>
          <p:nvSpPr>
            <p:cNvPr id="116" name="TextBox 115">
              <a:extLst>
                <a:ext uri="{FF2B5EF4-FFF2-40B4-BE49-F238E27FC236}">
                  <a16:creationId xmlns:a16="http://schemas.microsoft.com/office/drawing/2014/main" id="{7AE932F4-5541-4651-B1F6-D2A4A866F747}"/>
                </a:ext>
              </a:extLst>
            </p:cNvPr>
            <p:cNvSpPr txBox="1"/>
            <p:nvPr/>
          </p:nvSpPr>
          <p:spPr bwMode="auto">
            <a:xfrm>
              <a:off x="9706248" y="6375577"/>
              <a:ext cx="1737360" cy="2308819"/>
            </a:xfrm>
            <a:prstGeom prst="rect">
              <a:avLst/>
            </a:prstGeom>
            <a:solidFill>
              <a:srgbClr val="CDCDCF"/>
            </a:solidFill>
            <a:ln>
              <a:noFill/>
            </a:ln>
          </p:spPr>
          <p:txBody>
            <a:bodyPr wrap="square" rtlCol="0" anchor="ctr">
              <a:spAutoFit/>
            </a:bodyPr>
            <a:lstStyle/>
            <a:p>
              <a:pPr algn="ctr" defTabSz="685800" eaLnBrk="0" fontAlgn="base" hangingPunct="0">
                <a:spcBef>
                  <a:spcPct val="50000"/>
                </a:spcBef>
                <a:spcAft>
                  <a:spcPct val="0"/>
                </a:spcAft>
                <a:defRPr/>
              </a:pPr>
              <a:r>
                <a:rPr lang="en-US" sz="900" b="1" kern="0">
                  <a:solidFill>
                    <a:srgbClr val="000000"/>
                  </a:solidFill>
                  <a:cs typeface="Arial" panose="020B0604020202020204" pitchFamily="34" charset="0"/>
                </a:rPr>
                <a:t>Early phase</a:t>
              </a:r>
            </a:p>
          </p:txBody>
        </p:sp>
      </p:grpSp>
      <p:sp>
        <p:nvSpPr>
          <p:cNvPr id="117" name="TextBox 116">
            <a:extLst>
              <a:ext uri="{FF2B5EF4-FFF2-40B4-BE49-F238E27FC236}">
                <a16:creationId xmlns:a16="http://schemas.microsoft.com/office/drawing/2014/main" id="{54FC9041-A164-4FAD-860B-224CBA712792}"/>
              </a:ext>
            </a:extLst>
          </p:cNvPr>
          <p:cNvSpPr txBox="1"/>
          <p:nvPr/>
        </p:nvSpPr>
        <p:spPr bwMode="auto">
          <a:xfrm>
            <a:off x="869210" y="2898050"/>
            <a:ext cx="1348652" cy="369332"/>
          </a:xfrm>
          <a:prstGeom prst="rect">
            <a:avLst/>
          </a:prstGeom>
          <a:solidFill>
            <a:srgbClr val="4DA1BB"/>
          </a:solidFill>
          <a:ln>
            <a:noFill/>
          </a:ln>
        </p:spPr>
        <p:txBody>
          <a:bodyPr wrap="square" rtlCol="0">
            <a:spAutoFit/>
          </a:bodyPr>
          <a:lstStyle/>
          <a:p>
            <a:pPr algn="ctr" defTabSz="685800" eaLnBrk="0" fontAlgn="base" hangingPunct="0">
              <a:spcBef>
                <a:spcPct val="50000"/>
              </a:spcBef>
              <a:spcAft>
                <a:spcPct val="0"/>
              </a:spcAft>
              <a:defRPr/>
            </a:pPr>
            <a:r>
              <a:rPr lang="en-US" sz="900" kern="0">
                <a:solidFill>
                  <a:srgbClr val="FFFFFF"/>
                </a:solidFill>
                <a:cs typeface="Arial" panose="020B0604020202020204" pitchFamily="34" charset="0"/>
              </a:rPr>
              <a:t>Ph III CASPAR*</a:t>
            </a:r>
            <a:br>
              <a:rPr lang="en-US" sz="900" kern="0">
                <a:solidFill>
                  <a:srgbClr val="FFFFFF"/>
                </a:solidFill>
                <a:cs typeface="Arial" panose="020B0604020202020204" pitchFamily="34" charset="0"/>
              </a:rPr>
            </a:br>
            <a:r>
              <a:rPr lang="en-US" sz="900" kern="0">
                <a:solidFill>
                  <a:srgbClr val="FFFFFF"/>
                </a:solidFill>
                <a:cs typeface="Arial" panose="020B0604020202020204" pitchFamily="34" charset="0"/>
              </a:rPr>
              <a:t>NCT04455750</a:t>
            </a:r>
          </a:p>
        </p:txBody>
      </p:sp>
      <p:sp>
        <p:nvSpPr>
          <p:cNvPr id="118" name="TextBox 117">
            <a:extLst>
              <a:ext uri="{FF2B5EF4-FFF2-40B4-BE49-F238E27FC236}">
                <a16:creationId xmlns:a16="http://schemas.microsoft.com/office/drawing/2014/main" id="{4A43B2EF-31E9-4651-9844-C1F898B556F8}"/>
              </a:ext>
            </a:extLst>
          </p:cNvPr>
          <p:cNvSpPr txBox="1"/>
          <p:nvPr/>
        </p:nvSpPr>
        <p:spPr bwMode="auto">
          <a:xfrm>
            <a:off x="869211" y="3389859"/>
            <a:ext cx="1285475" cy="230832"/>
          </a:xfrm>
          <a:prstGeom prst="rect">
            <a:avLst/>
          </a:prstGeom>
          <a:solidFill>
            <a:srgbClr val="FFFFFF"/>
          </a:solidFill>
          <a:ln>
            <a:noFill/>
          </a:ln>
        </p:spPr>
        <p:txBody>
          <a:bodyPr wrap="square" rtlCol="0">
            <a:spAutoFit/>
          </a:bodyPr>
          <a:lstStyle/>
          <a:p>
            <a:pPr algn="ctr" defTabSz="685800" eaLnBrk="0" fontAlgn="base" hangingPunct="0">
              <a:spcBef>
                <a:spcPct val="50000"/>
              </a:spcBef>
              <a:spcAft>
                <a:spcPct val="0"/>
              </a:spcAft>
              <a:defRPr/>
            </a:pPr>
            <a:r>
              <a:rPr lang="en-US" sz="900" b="1" kern="0">
                <a:solidFill>
                  <a:srgbClr val="000000"/>
                </a:solidFill>
                <a:cs typeface="Arial" panose="020B0604020202020204" pitchFamily="34" charset="0"/>
              </a:rPr>
              <a:t>Enzalutamide</a:t>
            </a:r>
          </a:p>
        </p:txBody>
      </p:sp>
      <p:sp>
        <p:nvSpPr>
          <p:cNvPr id="119" name="TextBox 118">
            <a:extLst>
              <a:ext uri="{FF2B5EF4-FFF2-40B4-BE49-F238E27FC236}">
                <a16:creationId xmlns:a16="http://schemas.microsoft.com/office/drawing/2014/main" id="{8A0433B7-5890-43A2-B2E7-0CEC57B74E80}"/>
              </a:ext>
            </a:extLst>
          </p:cNvPr>
          <p:cNvSpPr txBox="1"/>
          <p:nvPr/>
        </p:nvSpPr>
        <p:spPr bwMode="auto">
          <a:xfrm>
            <a:off x="2845303" y="2899694"/>
            <a:ext cx="1493130" cy="369332"/>
          </a:xfrm>
          <a:prstGeom prst="rect">
            <a:avLst/>
          </a:prstGeom>
          <a:solidFill>
            <a:srgbClr val="CDCDCF"/>
          </a:solidFill>
          <a:ln>
            <a:noFill/>
          </a:ln>
        </p:spPr>
        <p:txBody>
          <a:bodyPr wrap="square" rtlCol="0">
            <a:spAutoFit/>
          </a:bodyPr>
          <a:lstStyle/>
          <a:p>
            <a:pPr algn="ctr" defTabSz="685800" eaLnBrk="0" fontAlgn="base" hangingPunct="0">
              <a:spcBef>
                <a:spcPct val="50000"/>
              </a:spcBef>
              <a:spcAft>
                <a:spcPct val="0"/>
              </a:spcAft>
              <a:defRPr/>
            </a:pPr>
            <a:r>
              <a:rPr lang="en-US" sz="900" kern="0">
                <a:solidFill>
                  <a:srgbClr val="000000"/>
                </a:solidFill>
                <a:cs typeface="Arial" panose="020B0604020202020204" pitchFamily="34" charset="0"/>
              </a:rPr>
              <a:t>Ph II CheckMate 9KD</a:t>
            </a:r>
            <a:br>
              <a:rPr lang="en-US" sz="900" kern="0">
                <a:solidFill>
                  <a:srgbClr val="000000"/>
                </a:solidFill>
                <a:cs typeface="Arial" panose="020B0604020202020204" pitchFamily="34" charset="0"/>
              </a:rPr>
            </a:br>
            <a:r>
              <a:rPr lang="en-US" sz="900" kern="0">
                <a:solidFill>
                  <a:srgbClr val="000000"/>
                </a:solidFill>
                <a:cs typeface="Arial" panose="020B0604020202020204" pitchFamily="34" charset="0"/>
              </a:rPr>
              <a:t>NCT03338790</a:t>
            </a:r>
          </a:p>
        </p:txBody>
      </p:sp>
      <p:sp>
        <p:nvSpPr>
          <p:cNvPr id="120" name="TextBox 119">
            <a:extLst>
              <a:ext uri="{FF2B5EF4-FFF2-40B4-BE49-F238E27FC236}">
                <a16:creationId xmlns:a16="http://schemas.microsoft.com/office/drawing/2014/main" id="{CA97278C-0785-47D3-84CB-A4327C1365B2}"/>
              </a:ext>
            </a:extLst>
          </p:cNvPr>
          <p:cNvSpPr txBox="1"/>
          <p:nvPr/>
        </p:nvSpPr>
        <p:spPr bwMode="auto">
          <a:xfrm>
            <a:off x="2923170" y="3369594"/>
            <a:ext cx="1285475" cy="230832"/>
          </a:xfrm>
          <a:prstGeom prst="rect">
            <a:avLst/>
          </a:prstGeom>
          <a:solidFill>
            <a:srgbClr val="FFFFFF"/>
          </a:solidFill>
          <a:ln>
            <a:noFill/>
          </a:ln>
        </p:spPr>
        <p:txBody>
          <a:bodyPr wrap="square" rtlCol="0">
            <a:spAutoFit/>
          </a:bodyPr>
          <a:lstStyle/>
          <a:p>
            <a:pPr algn="ctr" defTabSz="685800" eaLnBrk="0" fontAlgn="base" hangingPunct="0">
              <a:spcBef>
                <a:spcPct val="50000"/>
              </a:spcBef>
              <a:spcAft>
                <a:spcPct val="0"/>
              </a:spcAft>
              <a:defRPr/>
            </a:pPr>
            <a:r>
              <a:rPr lang="en-US" sz="900" b="1" kern="0">
                <a:solidFill>
                  <a:srgbClr val="000000"/>
                </a:solidFill>
                <a:cs typeface="Arial" panose="020B0604020202020204" pitchFamily="34" charset="0"/>
              </a:rPr>
              <a:t>Nivolumab</a:t>
            </a:r>
          </a:p>
        </p:txBody>
      </p:sp>
      <p:sp>
        <p:nvSpPr>
          <p:cNvPr id="121" name="TextBox 120">
            <a:extLst>
              <a:ext uri="{FF2B5EF4-FFF2-40B4-BE49-F238E27FC236}">
                <a16:creationId xmlns:a16="http://schemas.microsoft.com/office/drawing/2014/main" id="{303787EF-43BA-4293-89C1-C2DFB7F61C0B}"/>
              </a:ext>
            </a:extLst>
          </p:cNvPr>
          <p:cNvSpPr txBox="1"/>
          <p:nvPr/>
        </p:nvSpPr>
        <p:spPr bwMode="auto">
          <a:xfrm>
            <a:off x="-41218" y="2918781"/>
            <a:ext cx="91055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eaLnBrk="0" fontAlgn="base" hangingPunct="0">
              <a:spcBef>
                <a:spcPct val="50000"/>
              </a:spcBef>
              <a:spcAft>
                <a:spcPct val="0"/>
              </a:spcAft>
              <a:defRPr/>
            </a:pPr>
            <a:r>
              <a:rPr lang="en-US" sz="900" b="1">
                <a:solidFill>
                  <a:srgbClr val="000000"/>
                </a:solidFill>
                <a:cs typeface="Arial" panose="020B0604020202020204" pitchFamily="34" charset="0"/>
              </a:rPr>
              <a:t>Rucaparib</a:t>
            </a:r>
          </a:p>
        </p:txBody>
      </p:sp>
      <p:cxnSp>
        <p:nvCxnSpPr>
          <p:cNvPr id="122" name="Straight Connector 121">
            <a:extLst>
              <a:ext uri="{FF2B5EF4-FFF2-40B4-BE49-F238E27FC236}">
                <a16:creationId xmlns:a16="http://schemas.microsoft.com/office/drawing/2014/main" id="{856F06BB-45D0-445A-A789-B9530E2C7384}"/>
              </a:ext>
            </a:extLst>
          </p:cNvPr>
          <p:cNvCxnSpPr>
            <a:cxnSpLocks/>
          </p:cNvCxnSpPr>
          <p:nvPr/>
        </p:nvCxnSpPr>
        <p:spPr bwMode="auto">
          <a:xfrm>
            <a:off x="829461" y="1913611"/>
            <a:ext cx="1417320" cy="0"/>
          </a:xfrm>
          <a:prstGeom prst="line">
            <a:avLst/>
          </a:prstGeom>
          <a:noFill/>
          <a:ln w="28575" cap="flat" cmpd="sng" algn="ctr">
            <a:solidFill>
              <a:srgbClr val="455560"/>
            </a:solidFill>
            <a:prstDash val="sysDot"/>
            <a:round/>
            <a:headEnd type="none" w="med" len="med"/>
            <a:tailEnd type="none" w="med" len="med"/>
          </a:ln>
          <a:effectLst/>
        </p:spPr>
      </p:cxnSp>
      <p:cxnSp>
        <p:nvCxnSpPr>
          <p:cNvPr id="123" name="Straight Connector 122">
            <a:extLst>
              <a:ext uri="{FF2B5EF4-FFF2-40B4-BE49-F238E27FC236}">
                <a16:creationId xmlns:a16="http://schemas.microsoft.com/office/drawing/2014/main" id="{59E0A0D6-3773-4336-9601-E0C971DB7F19}"/>
              </a:ext>
            </a:extLst>
          </p:cNvPr>
          <p:cNvCxnSpPr>
            <a:cxnSpLocks/>
          </p:cNvCxnSpPr>
          <p:nvPr/>
        </p:nvCxnSpPr>
        <p:spPr bwMode="auto">
          <a:xfrm>
            <a:off x="2288667" y="1913611"/>
            <a:ext cx="2692908" cy="0"/>
          </a:xfrm>
          <a:prstGeom prst="line">
            <a:avLst/>
          </a:prstGeom>
          <a:noFill/>
          <a:ln w="28575" cap="flat" cmpd="sng" algn="ctr">
            <a:solidFill>
              <a:srgbClr val="455560"/>
            </a:solidFill>
            <a:prstDash val="sysDot"/>
            <a:round/>
            <a:headEnd type="none" w="med" len="med"/>
            <a:tailEnd type="none" w="med" len="med"/>
          </a:ln>
          <a:effectLst/>
        </p:spPr>
      </p:cxnSp>
      <p:cxnSp>
        <p:nvCxnSpPr>
          <p:cNvPr id="124" name="Straight Connector 123">
            <a:extLst>
              <a:ext uri="{FF2B5EF4-FFF2-40B4-BE49-F238E27FC236}">
                <a16:creationId xmlns:a16="http://schemas.microsoft.com/office/drawing/2014/main" id="{2E49573C-0DCE-4703-90A6-4A7C3A486362}"/>
              </a:ext>
            </a:extLst>
          </p:cNvPr>
          <p:cNvCxnSpPr>
            <a:cxnSpLocks/>
          </p:cNvCxnSpPr>
          <p:nvPr/>
        </p:nvCxnSpPr>
        <p:spPr bwMode="auto">
          <a:xfrm>
            <a:off x="829461" y="2799069"/>
            <a:ext cx="1417320" cy="0"/>
          </a:xfrm>
          <a:prstGeom prst="line">
            <a:avLst/>
          </a:prstGeom>
          <a:noFill/>
          <a:ln w="28575" cap="flat" cmpd="sng" algn="ctr">
            <a:solidFill>
              <a:srgbClr val="455560"/>
            </a:solidFill>
            <a:prstDash val="sysDot"/>
            <a:round/>
            <a:headEnd type="none" w="med" len="med"/>
            <a:tailEnd type="none" w="med" len="med"/>
          </a:ln>
          <a:effectLst/>
        </p:spPr>
      </p:cxnSp>
      <p:cxnSp>
        <p:nvCxnSpPr>
          <p:cNvPr id="125" name="Straight Connector 124">
            <a:extLst>
              <a:ext uri="{FF2B5EF4-FFF2-40B4-BE49-F238E27FC236}">
                <a16:creationId xmlns:a16="http://schemas.microsoft.com/office/drawing/2014/main" id="{F4991EA2-E4D8-4EF6-A20D-53CB4C361725}"/>
              </a:ext>
            </a:extLst>
          </p:cNvPr>
          <p:cNvCxnSpPr>
            <a:cxnSpLocks/>
          </p:cNvCxnSpPr>
          <p:nvPr/>
        </p:nvCxnSpPr>
        <p:spPr bwMode="auto">
          <a:xfrm>
            <a:off x="2317905" y="2799069"/>
            <a:ext cx="2692908" cy="0"/>
          </a:xfrm>
          <a:prstGeom prst="line">
            <a:avLst/>
          </a:prstGeom>
          <a:noFill/>
          <a:ln w="28575" cap="flat" cmpd="sng" algn="ctr">
            <a:solidFill>
              <a:srgbClr val="455560"/>
            </a:solidFill>
            <a:prstDash val="sysDot"/>
            <a:round/>
            <a:headEnd type="none" w="med" len="med"/>
            <a:tailEnd type="none" w="med" len="med"/>
          </a:ln>
          <a:effectLst/>
        </p:spPr>
      </p:cxnSp>
      <p:cxnSp>
        <p:nvCxnSpPr>
          <p:cNvPr id="126" name="Straight Connector 125">
            <a:extLst>
              <a:ext uri="{FF2B5EF4-FFF2-40B4-BE49-F238E27FC236}">
                <a16:creationId xmlns:a16="http://schemas.microsoft.com/office/drawing/2014/main" id="{55D61FBE-24CE-45BF-91B0-72E0D1E7B115}"/>
              </a:ext>
            </a:extLst>
          </p:cNvPr>
          <p:cNvCxnSpPr>
            <a:cxnSpLocks/>
          </p:cNvCxnSpPr>
          <p:nvPr/>
        </p:nvCxnSpPr>
        <p:spPr bwMode="auto">
          <a:xfrm>
            <a:off x="5025489" y="2799069"/>
            <a:ext cx="4110228" cy="0"/>
          </a:xfrm>
          <a:prstGeom prst="line">
            <a:avLst/>
          </a:prstGeom>
          <a:noFill/>
          <a:ln w="28575" cap="flat" cmpd="sng" algn="ctr">
            <a:solidFill>
              <a:srgbClr val="455560"/>
            </a:solidFill>
            <a:prstDash val="sysDot"/>
            <a:round/>
            <a:headEnd type="none" w="med" len="med"/>
            <a:tailEnd type="none" w="med" len="med"/>
          </a:ln>
          <a:effectLst/>
        </p:spPr>
      </p:cxnSp>
      <p:sp>
        <p:nvSpPr>
          <p:cNvPr id="127" name="TextBox 126">
            <a:extLst>
              <a:ext uri="{FF2B5EF4-FFF2-40B4-BE49-F238E27FC236}">
                <a16:creationId xmlns:a16="http://schemas.microsoft.com/office/drawing/2014/main" id="{14FC6796-20F6-4629-B8E9-9130B10195B4}"/>
              </a:ext>
            </a:extLst>
          </p:cNvPr>
          <p:cNvSpPr txBox="1"/>
          <p:nvPr/>
        </p:nvSpPr>
        <p:spPr bwMode="auto">
          <a:xfrm>
            <a:off x="5065476" y="2899694"/>
            <a:ext cx="1346454" cy="369332"/>
          </a:xfrm>
          <a:prstGeom prst="rect">
            <a:avLst/>
          </a:prstGeom>
          <a:solidFill>
            <a:srgbClr val="CDCDCF"/>
          </a:solidFill>
          <a:ln>
            <a:noFill/>
          </a:ln>
        </p:spPr>
        <p:txBody>
          <a:bodyPr wrap="square" rtlCol="0">
            <a:spAutoFit/>
          </a:bodyPr>
          <a:lstStyle/>
          <a:p>
            <a:pPr algn="ctr" defTabSz="685800" eaLnBrk="0" fontAlgn="base" hangingPunct="0">
              <a:spcBef>
                <a:spcPct val="50000"/>
              </a:spcBef>
              <a:spcAft>
                <a:spcPct val="0"/>
              </a:spcAft>
              <a:defRPr/>
            </a:pPr>
            <a:r>
              <a:rPr lang="en-US" sz="900" kern="0">
                <a:solidFill>
                  <a:srgbClr val="000000"/>
                </a:solidFill>
                <a:cs typeface="Arial" panose="020B0604020202020204" pitchFamily="34" charset="0"/>
              </a:rPr>
              <a:t>Ph II PLATI-PARP</a:t>
            </a:r>
            <a:br>
              <a:rPr lang="en-US" sz="900" kern="0">
                <a:solidFill>
                  <a:srgbClr val="000000"/>
                </a:solidFill>
                <a:cs typeface="Arial" panose="020B0604020202020204" pitchFamily="34" charset="0"/>
              </a:rPr>
            </a:br>
            <a:r>
              <a:rPr lang="en-US" sz="900" kern="0">
                <a:solidFill>
                  <a:srgbClr val="000000"/>
                </a:solidFill>
                <a:cs typeface="Arial" panose="020B0604020202020204" pitchFamily="34" charset="0"/>
              </a:rPr>
              <a:t>NCT03442556</a:t>
            </a:r>
          </a:p>
        </p:txBody>
      </p:sp>
      <p:sp>
        <p:nvSpPr>
          <p:cNvPr id="128" name="TextBox 127">
            <a:extLst>
              <a:ext uri="{FF2B5EF4-FFF2-40B4-BE49-F238E27FC236}">
                <a16:creationId xmlns:a16="http://schemas.microsoft.com/office/drawing/2014/main" id="{36C09F92-F3C5-40FD-9E24-832F917D4B29}"/>
              </a:ext>
            </a:extLst>
          </p:cNvPr>
          <p:cNvSpPr txBox="1"/>
          <p:nvPr/>
        </p:nvSpPr>
        <p:spPr bwMode="auto">
          <a:xfrm>
            <a:off x="5094982" y="3370696"/>
            <a:ext cx="1285475" cy="230832"/>
          </a:xfrm>
          <a:prstGeom prst="rect">
            <a:avLst/>
          </a:prstGeom>
          <a:solidFill>
            <a:srgbClr val="FFFFFF"/>
          </a:solidFill>
          <a:ln>
            <a:noFill/>
          </a:ln>
        </p:spPr>
        <p:txBody>
          <a:bodyPr wrap="square" rtlCol="0">
            <a:spAutoFit/>
          </a:bodyPr>
          <a:lstStyle/>
          <a:p>
            <a:pPr algn="ctr" defTabSz="685800" eaLnBrk="0" fontAlgn="base" hangingPunct="0">
              <a:spcBef>
                <a:spcPct val="50000"/>
              </a:spcBef>
              <a:spcAft>
                <a:spcPct val="0"/>
              </a:spcAft>
              <a:defRPr/>
            </a:pPr>
            <a:r>
              <a:rPr lang="en-US" sz="900" b="1" kern="0">
                <a:solidFill>
                  <a:srgbClr val="000000"/>
                </a:solidFill>
                <a:cs typeface="Arial" panose="020B0604020202020204" pitchFamily="34" charset="0"/>
              </a:rPr>
              <a:t>Chemotherapy</a:t>
            </a:r>
          </a:p>
        </p:txBody>
      </p:sp>
      <p:sp>
        <p:nvSpPr>
          <p:cNvPr id="129" name="TextBox 128">
            <a:extLst>
              <a:ext uri="{FF2B5EF4-FFF2-40B4-BE49-F238E27FC236}">
                <a16:creationId xmlns:a16="http://schemas.microsoft.com/office/drawing/2014/main" id="{F445BF1E-F0BD-459F-B4B2-F0AE8DED404C}"/>
              </a:ext>
            </a:extLst>
          </p:cNvPr>
          <p:cNvSpPr txBox="1"/>
          <p:nvPr/>
        </p:nvSpPr>
        <p:spPr bwMode="auto">
          <a:xfrm>
            <a:off x="6448052" y="2902592"/>
            <a:ext cx="1285475" cy="369332"/>
          </a:xfrm>
          <a:prstGeom prst="rect">
            <a:avLst/>
          </a:prstGeom>
          <a:solidFill>
            <a:srgbClr val="CDCDCF"/>
          </a:solidFill>
          <a:ln>
            <a:noFill/>
          </a:ln>
        </p:spPr>
        <p:txBody>
          <a:bodyPr wrap="square" rtlCol="0">
            <a:spAutoFit/>
          </a:bodyPr>
          <a:lstStyle/>
          <a:p>
            <a:pPr algn="ctr" defTabSz="685800" eaLnBrk="0" fontAlgn="base" hangingPunct="0">
              <a:spcBef>
                <a:spcPct val="50000"/>
              </a:spcBef>
              <a:spcAft>
                <a:spcPct val="0"/>
              </a:spcAft>
              <a:defRPr/>
            </a:pPr>
            <a:r>
              <a:rPr lang="en-US" sz="900" kern="0">
                <a:solidFill>
                  <a:srgbClr val="000000"/>
                </a:solidFill>
                <a:cs typeface="Arial" panose="020B0604020202020204" pitchFamily="34" charset="0"/>
              </a:rPr>
              <a:t>Phase I/II</a:t>
            </a:r>
            <a:br>
              <a:rPr lang="en-US" sz="900" kern="0">
                <a:solidFill>
                  <a:srgbClr val="000000"/>
                </a:solidFill>
                <a:cs typeface="Arial" panose="020B0604020202020204" pitchFamily="34" charset="0"/>
              </a:rPr>
            </a:br>
            <a:r>
              <a:rPr lang="en-US" sz="900" kern="0">
                <a:solidFill>
                  <a:srgbClr val="000000"/>
                </a:solidFill>
                <a:cs typeface="Arial" panose="020B0604020202020204" pitchFamily="34" charset="0"/>
              </a:rPr>
              <a:t>NCT04253262</a:t>
            </a:r>
          </a:p>
        </p:txBody>
      </p:sp>
      <p:sp>
        <p:nvSpPr>
          <p:cNvPr id="130" name="TextBox 129">
            <a:extLst>
              <a:ext uri="{FF2B5EF4-FFF2-40B4-BE49-F238E27FC236}">
                <a16:creationId xmlns:a16="http://schemas.microsoft.com/office/drawing/2014/main" id="{8896ACEE-B50A-4E40-A01A-A09F23FB8704}"/>
              </a:ext>
            </a:extLst>
          </p:cNvPr>
          <p:cNvSpPr txBox="1"/>
          <p:nvPr/>
        </p:nvSpPr>
        <p:spPr bwMode="auto">
          <a:xfrm>
            <a:off x="6448052" y="3373594"/>
            <a:ext cx="1285475" cy="230832"/>
          </a:xfrm>
          <a:prstGeom prst="rect">
            <a:avLst/>
          </a:prstGeom>
          <a:solidFill>
            <a:srgbClr val="FFFFFF"/>
          </a:solidFill>
          <a:ln>
            <a:noFill/>
          </a:ln>
        </p:spPr>
        <p:txBody>
          <a:bodyPr wrap="square" rtlCol="0">
            <a:spAutoFit/>
          </a:bodyPr>
          <a:lstStyle/>
          <a:p>
            <a:pPr algn="ctr" defTabSz="685800" eaLnBrk="0" fontAlgn="base" hangingPunct="0">
              <a:spcBef>
                <a:spcPct val="50000"/>
              </a:spcBef>
              <a:spcAft>
                <a:spcPct val="0"/>
              </a:spcAft>
              <a:defRPr/>
            </a:pPr>
            <a:r>
              <a:rPr lang="en-US" sz="900" b="1" kern="0">
                <a:solidFill>
                  <a:srgbClr val="000000"/>
                </a:solidFill>
                <a:cs typeface="Arial" panose="020B0604020202020204" pitchFamily="34" charset="0"/>
              </a:rPr>
              <a:t>Copanlisib (PI3Ki)</a:t>
            </a:r>
          </a:p>
        </p:txBody>
      </p:sp>
      <p:sp>
        <p:nvSpPr>
          <p:cNvPr id="131" name="TextBox 130">
            <a:extLst>
              <a:ext uri="{FF2B5EF4-FFF2-40B4-BE49-F238E27FC236}">
                <a16:creationId xmlns:a16="http://schemas.microsoft.com/office/drawing/2014/main" id="{1DA82C93-3925-4439-B374-0A88EB813CC0}"/>
              </a:ext>
            </a:extLst>
          </p:cNvPr>
          <p:cNvSpPr txBox="1"/>
          <p:nvPr/>
        </p:nvSpPr>
        <p:spPr bwMode="auto">
          <a:xfrm>
            <a:off x="7776691" y="2007366"/>
            <a:ext cx="1285475" cy="369332"/>
          </a:xfrm>
          <a:prstGeom prst="rect">
            <a:avLst/>
          </a:prstGeom>
          <a:solidFill>
            <a:srgbClr val="CDCDCF"/>
          </a:solidFill>
          <a:ln>
            <a:noFill/>
          </a:ln>
        </p:spPr>
        <p:txBody>
          <a:bodyPr wrap="square" rtlCol="0">
            <a:spAutoFit/>
          </a:bodyPr>
          <a:lstStyle/>
          <a:p>
            <a:pPr algn="ctr" defTabSz="685800" eaLnBrk="0" fontAlgn="base" hangingPunct="0">
              <a:spcBef>
                <a:spcPct val="50000"/>
              </a:spcBef>
              <a:spcAft>
                <a:spcPct val="0"/>
              </a:spcAft>
              <a:defRPr/>
            </a:pPr>
            <a:r>
              <a:rPr lang="en-US" sz="900" kern="0">
                <a:solidFill>
                  <a:srgbClr val="000000"/>
                </a:solidFill>
                <a:cs typeface="Arial" panose="020B0604020202020204" pitchFamily="34" charset="0"/>
              </a:rPr>
              <a:t>Ph I*</a:t>
            </a:r>
            <a:br>
              <a:rPr lang="en-US" sz="900" kern="0">
                <a:solidFill>
                  <a:srgbClr val="000000"/>
                </a:solidFill>
                <a:cs typeface="Arial" panose="020B0604020202020204" pitchFamily="34" charset="0"/>
              </a:rPr>
            </a:br>
            <a:r>
              <a:rPr lang="en-US" sz="900" kern="0">
                <a:solidFill>
                  <a:srgbClr val="000000"/>
                </a:solidFill>
                <a:cs typeface="Arial" panose="020B0604020202020204" pitchFamily="34" charset="0"/>
              </a:rPr>
              <a:t>NCT04703920</a:t>
            </a:r>
          </a:p>
        </p:txBody>
      </p:sp>
      <p:sp>
        <p:nvSpPr>
          <p:cNvPr id="132" name="TextBox 131">
            <a:extLst>
              <a:ext uri="{FF2B5EF4-FFF2-40B4-BE49-F238E27FC236}">
                <a16:creationId xmlns:a16="http://schemas.microsoft.com/office/drawing/2014/main" id="{F0DE42F7-81C3-4C3D-A1AD-FF6CDEA489B1}"/>
              </a:ext>
            </a:extLst>
          </p:cNvPr>
          <p:cNvSpPr txBox="1"/>
          <p:nvPr/>
        </p:nvSpPr>
        <p:spPr bwMode="auto">
          <a:xfrm>
            <a:off x="7739478" y="2468708"/>
            <a:ext cx="1362383" cy="230832"/>
          </a:xfrm>
          <a:prstGeom prst="rect">
            <a:avLst/>
          </a:prstGeom>
          <a:solidFill>
            <a:srgbClr val="FFFFFF"/>
          </a:solidFill>
          <a:ln>
            <a:noFill/>
          </a:ln>
        </p:spPr>
        <p:txBody>
          <a:bodyPr wrap="square" rtlCol="0">
            <a:spAutoFit/>
          </a:bodyPr>
          <a:lstStyle/>
          <a:p>
            <a:pPr algn="ctr" defTabSz="685800" eaLnBrk="0" fontAlgn="base" hangingPunct="0">
              <a:spcBef>
                <a:spcPct val="50000"/>
              </a:spcBef>
              <a:spcAft>
                <a:spcPct val="0"/>
              </a:spcAft>
              <a:defRPr/>
            </a:pPr>
            <a:r>
              <a:rPr lang="en-US" sz="900" b="1" kern="0">
                <a:solidFill>
                  <a:srgbClr val="000000"/>
                </a:solidFill>
                <a:cs typeface="Arial" panose="020B0604020202020204" pitchFamily="34" charset="0"/>
              </a:rPr>
              <a:t>Belinostat (HDACi)</a:t>
            </a:r>
          </a:p>
        </p:txBody>
      </p:sp>
      <p:sp>
        <p:nvSpPr>
          <p:cNvPr id="15" name="Title 1">
            <a:extLst>
              <a:ext uri="{FF2B5EF4-FFF2-40B4-BE49-F238E27FC236}">
                <a16:creationId xmlns:a16="http://schemas.microsoft.com/office/drawing/2014/main" id="{2241E3F6-5064-5AA9-3FA3-FD49D1A44694}"/>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16" name="Picture 9" descr="Resultado de imagen de twitter">
            <a:extLst>
              <a:ext uri="{FF2B5EF4-FFF2-40B4-BE49-F238E27FC236}">
                <a16:creationId xmlns:a16="http://schemas.microsoft.com/office/drawing/2014/main" id="{CE0BF44D-EB05-C756-7C1C-A45544F561B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5993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7567E0-9FB4-E2D0-F57B-56251EA6FA1C}"/>
              </a:ext>
            </a:extLst>
          </p:cNvPr>
          <p:cNvSpPr>
            <a:spLocks noGrp="1"/>
          </p:cNvSpPr>
          <p:nvPr>
            <p:ph sz="half" idx="2"/>
          </p:nvPr>
        </p:nvSpPr>
        <p:spPr>
          <a:xfrm>
            <a:off x="98612" y="1253778"/>
            <a:ext cx="9045387" cy="2647662"/>
          </a:xfrm>
        </p:spPr>
        <p:txBody>
          <a:bodyPr/>
          <a:lstStyle/>
          <a:p>
            <a:pPr marL="0" indent="0" algn="ctr">
              <a:buNone/>
            </a:pPr>
            <a:r>
              <a:rPr lang="en-US" b="1">
                <a:solidFill>
                  <a:srgbClr val="003767"/>
                </a:solidFill>
              </a:rPr>
              <a:t>Pedro C. </a:t>
            </a:r>
            <a:r>
              <a:rPr lang="en-US" b="1" err="1">
                <a:solidFill>
                  <a:srgbClr val="003767"/>
                </a:solidFill>
              </a:rPr>
              <a:t>Barata</a:t>
            </a:r>
            <a:r>
              <a:rPr lang="en-US" b="1">
                <a:solidFill>
                  <a:srgbClr val="003767"/>
                </a:solidFill>
              </a:rPr>
              <a:t>, MD, MSc</a:t>
            </a:r>
          </a:p>
          <a:p>
            <a:pPr marL="0" indent="0" algn="ctr">
              <a:buNone/>
            </a:pPr>
            <a:r>
              <a:rPr lang="en-US" sz="2100">
                <a:solidFill>
                  <a:srgbClr val="003767"/>
                </a:solidFill>
              </a:rPr>
              <a:t>Co-Leader GU Disease Team</a:t>
            </a:r>
          </a:p>
          <a:p>
            <a:pPr marL="0" indent="0" algn="ctr">
              <a:buNone/>
            </a:pPr>
            <a:r>
              <a:rPr lang="en-US" sz="2100">
                <a:solidFill>
                  <a:srgbClr val="003767"/>
                </a:solidFill>
              </a:rPr>
              <a:t>Director of GU Medical Oncology Research Program </a:t>
            </a:r>
          </a:p>
          <a:p>
            <a:pPr marL="0" indent="0" algn="ctr">
              <a:buNone/>
            </a:pPr>
            <a:r>
              <a:rPr lang="en-US" sz="2100">
                <a:solidFill>
                  <a:srgbClr val="003767"/>
                </a:solidFill>
              </a:rPr>
              <a:t>University Hospitals Seidman Cancer Center</a:t>
            </a:r>
          </a:p>
          <a:p>
            <a:pPr marL="0" indent="0" algn="ctr">
              <a:buNone/>
            </a:pPr>
            <a:r>
              <a:rPr lang="en-US" sz="2100">
                <a:solidFill>
                  <a:srgbClr val="003767"/>
                </a:solidFill>
              </a:rPr>
              <a:t>Associate Professor of Medicine</a:t>
            </a:r>
          </a:p>
          <a:p>
            <a:pPr marL="0" indent="0" algn="ctr">
              <a:buNone/>
            </a:pPr>
            <a:r>
              <a:rPr lang="en-US" sz="2100">
                <a:solidFill>
                  <a:srgbClr val="003767"/>
                </a:solidFill>
              </a:rPr>
              <a:t>Case Western Reserve University</a:t>
            </a:r>
          </a:p>
          <a:p>
            <a:pPr marL="0" indent="0" algn="ctr">
              <a:buNone/>
            </a:pPr>
            <a:endParaRPr lang="en-US" sz="2100"/>
          </a:p>
        </p:txBody>
      </p:sp>
      <p:sp>
        <p:nvSpPr>
          <p:cNvPr id="4" name="Title 3">
            <a:extLst>
              <a:ext uri="{FF2B5EF4-FFF2-40B4-BE49-F238E27FC236}">
                <a16:creationId xmlns:a16="http://schemas.microsoft.com/office/drawing/2014/main" id="{D85A5EB2-7AC2-92C2-D216-90AAF7FAD4AD}"/>
              </a:ext>
            </a:extLst>
          </p:cNvPr>
          <p:cNvSpPr>
            <a:spLocks noGrp="1"/>
          </p:cNvSpPr>
          <p:nvPr>
            <p:ph type="title"/>
          </p:nvPr>
        </p:nvSpPr>
        <p:spPr/>
        <p:txBody>
          <a:bodyPr/>
          <a:lstStyle/>
          <a:p>
            <a:r>
              <a:rPr lang="en-US"/>
              <a:t>Program Chair</a:t>
            </a:r>
          </a:p>
        </p:txBody>
      </p:sp>
    </p:spTree>
    <p:extLst>
      <p:ext uri="{BB962C8B-B14F-4D97-AF65-F5344CB8AC3E}">
        <p14:creationId xmlns:p14="http://schemas.microsoft.com/office/powerpoint/2010/main" val="193016917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C9EAC-B40C-476A-B690-2164FB515B16}"/>
              </a:ext>
            </a:extLst>
          </p:cNvPr>
          <p:cNvSpPr>
            <a:spLocks noGrp="1"/>
          </p:cNvSpPr>
          <p:nvPr>
            <p:ph type="title"/>
          </p:nvPr>
        </p:nvSpPr>
        <p:spPr/>
        <p:txBody>
          <a:bodyPr/>
          <a:lstStyle/>
          <a:p>
            <a:r>
              <a:rPr lang="en-US">
                <a:solidFill>
                  <a:schemeClr val="tx1"/>
                </a:solidFill>
              </a:rPr>
              <a:t>Conclusions</a:t>
            </a:r>
          </a:p>
        </p:txBody>
      </p:sp>
      <p:sp>
        <p:nvSpPr>
          <p:cNvPr id="3" name="Content Placeholder 2">
            <a:extLst>
              <a:ext uri="{FF2B5EF4-FFF2-40B4-BE49-F238E27FC236}">
                <a16:creationId xmlns:a16="http://schemas.microsoft.com/office/drawing/2014/main" id="{09F9EDE5-990A-40D7-8247-4E23E5359C8A}"/>
              </a:ext>
            </a:extLst>
          </p:cNvPr>
          <p:cNvSpPr>
            <a:spLocks noGrp="1"/>
          </p:cNvSpPr>
          <p:nvPr>
            <p:ph idx="1"/>
          </p:nvPr>
        </p:nvSpPr>
        <p:spPr>
          <a:xfrm>
            <a:off x="-96294" y="580144"/>
            <a:ext cx="9023437" cy="3987974"/>
          </a:xfrm>
        </p:spPr>
        <p:txBody>
          <a:bodyPr>
            <a:normAutofit/>
          </a:bodyPr>
          <a:lstStyle/>
          <a:p>
            <a:pPr marL="342892" indent="-342892">
              <a:spcAft>
                <a:spcPts val="2400"/>
              </a:spcAft>
            </a:pPr>
            <a:r>
              <a:rPr lang="en-US" sz="2100"/>
              <a:t>Phase 3 trials (Magnitude and Propel) in the 1</a:t>
            </a:r>
            <a:r>
              <a:rPr lang="en-US" sz="2100" baseline="30000"/>
              <a:t>st</a:t>
            </a:r>
            <a:r>
              <a:rPr lang="en-US" sz="2100"/>
              <a:t> line </a:t>
            </a:r>
            <a:r>
              <a:rPr lang="en-US" sz="2100" err="1"/>
              <a:t>mCRPC</a:t>
            </a:r>
            <a:r>
              <a:rPr lang="en-US" sz="2100"/>
              <a:t> showed improved </a:t>
            </a:r>
            <a:r>
              <a:rPr lang="en-US" sz="2100" err="1"/>
              <a:t>rPFS</a:t>
            </a:r>
            <a:r>
              <a:rPr lang="en-US" sz="2100"/>
              <a:t> in </a:t>
            </a:r>
            <a:r>
              <a:rPr lang="en-US" sz="2100" err="1"/>
              <a:t>HRRm</a:t>
            </a:r>
            <a:r>
              <a:rPr lang="en-US" sz="2100"/>
              <a:t> positive patients with the combination of </a:t>
            </a:r>
            <a:r>
              <a:rPr lang="en-US" sz="2100" err="1"/>
              <a:t>NHT+PARPi</a:t>
            </a:r>
            <a:r>
              <a:rPr lang="en-US" sz="2100"/>
              <a:t>, but conflicting results in </a:t>
            </a:r>
            <a:r>
              <a:rPr lang="en-US" sz="2100" err="1"/>
              <a:t>HRRm</a:t>
            </a:r>
            <a:r>
              <a:rPr lang="en-US" sz="2100"/>
              <a:t> negative patients </a:t>
            </a:r>
          </a:p>
          <a:p>
            <a:pPr marL="342892" indent="-342892">
              <a:spcAft>
                <a:spcPts val="2400"/>
              </a:spcAft>
            </a:pPr>
            <a:r>
              <a:rPr lang="en-US" sz="2100"/>
              <a:t>All </a:t>
            </a:r>
            <a:r>
              <a:rPr lang="en-US" sz="2100" err="1"/>
              <a:t>PARPi</a:t>
            </a:r>
            <a:r>
              <a:rPr lang="en-US" sz="2100"/>
              <a:t>, and even combinations are not created equal.</a:t>
            </a:r>
          </a:p>
          <a:p>
            <a:pPr marL="342892" indent="-342892">
              <a:spcAft>
                <a:spcPts val="2400"/>
              </a:spcAft>
            </a:pPr>
            <a:r>
              <a:rPr lang="en-US" sz="2100"/>
              <a:t>Phase 3 TALAPRO-2 trial in the 1</a:t>
            </a:r>
            <a:r>
              <a:rPr lang="en-US" sz="2100" baseline="30000"/>
              <a:t>st</a:t>
            </a:r>
            <a:r>
              <a:rPr lang="en-US" sz="2100"/>
              <a:t> line </a:t>
            </a:r>
            <a:r>
              <a:rPr lang="en-US" sz="2100" err="1"/>
              <a:t>mCRPC</a:t>
            </a:r>
            <a:r>
              <a:rPr lang="en-US" sz="2100"/>
              <a:t>:  Talazoparib + enzalutamide (vs. enzalutamide) improves </a:t>
            </a:r>
            <a:r>
              <a:rPr lang="en-US" sz="2100" err="1"/>
              <a:t>rPFS</a:t>
            </a:r>
            <a:r>
              <a:rPr lang="en-US" sz="2100"/>
              <a:t> in patients with or without </a:t>
            </a:r>
            <a:r>
              <a:rPr lang="en-US" sz="2100" err="1"/>
              <a:t>HRRm</a:t>
            </a:r>
            <a:r>
              <a:rPr lang="en-US" sz="2100"/>
              <a:t> </a:t>
            </a:r>
          </a:p>
        </p:txBody>
      </p:sp>
      <p:sp>
        <p:nvSpPr>
          <p:cNvPr id="4" name="Title 1">
            <a:extLst>
              <a:ext uri="{FF2B5EF4-FFF2-40B4-BE49-F238E27FC236}">
                <a16:creationId xmlns:a16="http://schemas.microsoft.com/office/drawing/2014/main" id="{3F1D66C8-7DF4-D99A-BACB-2DE66A68F9EF}"/>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5" name="Picture 9" descr="Resultado de imagen de twitter">
            <a:extLst>
              <a:ext uri="{FF2B5EF4-FFF2-40B4-BE49-F238E27FC236}">
                <a16:creationId xmlns:a16="http://schemas.microsoft.com/office/drawing/2014/main" id="{FAFA41D9-F988-C137-D93C-E6E4EAC774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985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518DAA-334D-6641-AA29-ACDFD899FBEF}"/>
              </a:ext>
            </a:extLst>
          </p:cNvPr>
          <p:cNvSpPr>
            <a:spLocks noGrp="1"/>
          </p:cNvSpPr>
          <p:nvPr>
            <p:ph type="title"/>
          </p:nvPr>
        </p:nvSpPr>
        <p:spPr/>
        <p:txBody>
          <a:bodyPr/>
          <a:lstStyle/>
          <a:p>
            <a:pPr algn="ctr"/>
            <a:r>
              <a:rPr kumimoji="1" lang="en-US" altLang="zh-CN" b="1">
                <a:solidFill>
                  <a:schemeClr val="tx1"/>
                </a:solidFill>
              </a:rPr>
              <a:t>Thank you!</a:t>
            </a:r>
            <a:endParaRPr kumimoji="1" lang="zh-CN" altLang="en-US" b="1">
              <a:solidFill>
                <a:schemeClr val="tx1"/>
              </a:solidFill>
            </a:endParaRPr>
          </a:p>
        </p:txBody>
      </p:sp>
      <p:sp>
        <p:nvSpPr>
          <p:cNvPr id="4" name="Text Placeholder 2">
            <a:extLst>
              <a:ext uri="{FF2B5EF4-FFF2-40B4-BE49-F238E27FC236}">
                <a16:creationId xmlns:a16="http://schemas.microsoft.com/office/drawing/2014/main" id="{94EF0256-BCE8-453B-9933-B9F05F06C39F}"/>
              </a:ext>
            </a:extLst>
          </p:cNvPr>
          <p:cNvSpPr txBox="1">
            <a:spLocks/>
          </p:cNvSpPr>
          <p:nvPr/>
        </p:nvSpPr>
        <p:spPr>
          <a:xfrm>
            <a:off x="394253" y="746635"/>
            <a:ext cx="3999477" cy="26443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b="1"/>
              <a:t>Acknowledgements:</a:t>
            </a:r>
          </a:p>
          <a:p>
            <a:r>
              <a:rPr lang="en-US" sz="2100"/>
              <a:t>Nicolas Sayegh, MD</a:t>
            </a:r>
          </a:p>
          <a:p>
            <a:r>
              <a:rPr lang="en-US" sz="2100"/>
              <a:t>Umang Swami, MD</a:t>
            </a:r>
          </a:p>
          <a:p>
            <a:r>
              <a:rPr lang="en-US" sz="2100"/>
              <a:t>Beverly Chigarira, BS </a:t>
            </a:r>
          </a:p>
          <a:p>
            <a:r>
              <a:rPr lang="en-US" sz="2100"/>
              <a:t>Benjamin Louis Maughan, MD</a:t>
            </a:r>
          </a:p>
          <a:p>
            <a:r>
              <a:rPr lang="en-US" sz="2100"/>
              <a:t>Georges Gebrael, MD </a:t>
            </a:r>
          </a:p>
          <a:p>
            <a:r>
              <a:rPr lang="en-US" sz="2100"/>
              <a:t>Nishita Tripathi, MD</a:t>
            </a:r>
          </a:p>
        </p:txBody>
      </p:sp>
      <p:sp>
        <p:nvSpPr>
          <p:cNvPr id="5" name="Title 1">
            <a:extLst>
              <a:ext uri="{FF2B5EF4-FFF2-40B4-BE49-F238E27FC236}">
                <a16:creationId xmlns:a16="http://schemas.microsoft.com/office/drawing/2014/main" id="{861B3D0D-2FF5-4E9D-B20F-99A717CB6D0F}"/>
              </a:ext>
            </a:extLst>
          </p:cNvPr>
          <p:cNvSpPr txBox="1">
            <a:spLocks/>
          </p:cNvSpPr>
          <p:nvPr/>
        </p:nvSpPr>
        <p:spPr>
          <a:xfrm>
            <a:off x="5524500" y="1824109"/>
            <a:ext cx="2407920" cy="489429"/>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a:lnSpc>
                <a:spcPct val="100000"/>
              </a:lnSpc>
              <a:spcBef>
                <a:spcPts val="0"/>
              </a:spcBef>
              <a:defRPr/>
            </a:pPr>
            <a:r>
              <a:rPr lang="en-US" sz="2400" kern="0" spc="-12">
                <a:solidFill>
                  <a:srgbClr val="000099"/>
                </a:solidFill>
                <a:latin typeface="Arial"/>
              </a:rPr>
              <a:t>@</a:t>
            </a:r>
            <a:r>
              <a:rPr lang="en-US" sz="2400" kern="0" spc="-12" err="1">
                <a:solidFill>
                  <a:srgbClr val="000099"/>
                </a:solidFill>
                <a:latin typeface="Arial"/>
              </a:rPr>
              <a:t>neerajaiims</a:t>
            </a:r>
            <a:endParaRPr lang="en-US" sz="2400"/>
          </a:p>
        </p:txBody>
      </p:sp>
      <p:pic>
        <p:nvPicPr>
          <p:cNvPr id="6" name="Picture 9" descr="Resultado de imagen de twitter">
            <a:extLst>
              <a:ext uri="{FF2B5EF4-FFF2-40B4-BE49-F238E27FC236}">
                <a16:creationId xmlns:a16="http://schemas.microsoft.com/office/drawing/2014/main" id="{3E601B03-BE2C-4359-8648-C6FCE966E5F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6814" y="1824109"/>
            <a:ext cx="643553"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C7D5621B-3267-AAA7-85A5-F20DD49FF2B5}"/>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11" name="Picture 9" descr="Resultado de imagen de twitter">
            <a:extLst>
              <a:ext uri="{FF2B5EF4-FFF2-40B4-BE49-F238E27FC236}">
                <a16:creationId xmlns:a16="http://schemas.microsoft.com/office/drawing/2014/main" id="{28D39358-F8E0-E1ED-53FE-C7A484FA67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47767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pic>
        <p:nvPicPr>
          <p:cNvPr id="50" name="Google Shape;50;p1" descr="Calendar&#10;&#10;Description automatically generated"/>
          <p:cNvPicPr preferRelativeResize="0"/>
          <p:nvPr/>
        </p:nvPicPr>
        <p:blipFill rotWithShape="1">
          <a:blip r:embed="rId3">
            <a:alphaModFix/>
          </a:blip>
          <a:srcRect/>
          <a:stretch/>
        </p:blipFill>
        <p:spPr>
          <a:xfrm>
            <a:off x="7037" y="0"/>
            <a:ext cx="9129925" cy="5148263"/>
          </a:xfrm>
          <a:prstGeom prst="rect">
            <a:avLst/>
          </a:prstGeom>
          <a:noFill/>
          <a:ln>
            <a:noFill/>
          </a:ln>
        </p:spPr>
      </p:pic>
      <p:pic>
        <p:nvPicPr>
          <p:cNvPr id="51" name="Google Shape;51;p1" descr="Graphical user interface&#10;&#10;Description automatically generated"/>
          <p:cNvPicPr preferRelativeResize="0"/>
          <p:nvPr/>
        </p:nvPicPr>
        <p:blipFill rotWithShape="1">
          <a:blip r:embed="rId4">
            <a:alphaModFix/>
          </a:blip>
          <a:srcRect/>
          <a:stretch/>
        </p:blipFill>
        <p:spPr>
          <a:xfrm>
            <a:off x="7037" y="0"/>
            <a:ext cx="9129925" cy="5148263"/>
          </a:xfrm>
          <a:prstGeom prst="rect">
            <a:avLst/>
          </a:prstGeom>
          <a:noFill/>
          <a:ln>
            <a:noFill/>
          </a:ln>
        </p:spPr>
      </p:pic>
      <p:pic>
        <p:nvPicPr>
          <p:cNvPr id="52" name="Google Shape;52;p1" descr="A picture containing text&#10;&#10;Description automatically generated"/>
          <p:cNvPicPr preferRelativeResize="0"/>
          <p:nvPr/>
        </p:nvPicPr>
        <p:blipFill rotWithShape="1">
          <a:blip r:embed="rId5">
            <a:alphaModFix/>
          </a:blip>
          <a:srcRect/>
          <a:stretch/>
        </p:blipFill>
        <p:spPr>
          <a:xfrm>
            <a:off x="-1" y="-12701"/>
            <a:ext cx="9129925" cy="5148263"/>
          </a:xfrm>
          <a:prstGeom prst="rect">
            <a:avLst/>
          </a:prstGeom>
          <a:noFill/>
          <a:ln>
            <a:noFill/>
          </a:ln>
        </p:spPr>
      </p:pic>
      <p:pic>
        <p:nvPicPr>
          <p:cNvPr id="53" name="Google Shape;53;p1" descr="A picture containing graphical user interface&#10;&#10;Description automatically generated"/>
          <p:cNvPicPr preferRelativeResize="0"/>
          <p:nvPr/>
        </p:nvPicPr>
        <p:blipFill rotWithShape="1">
          <a:blip r:embed="rId6">
            <a:alphaModFix/>
          </a:blip>
          <a:srcRect/>
          <a:stretch/>
        </p:blipFill>
        <p:spPr>
          <a:xfrm>
            <a:off x="-1" y="0"/>
            <a:ext cx="9144001" cy="5148263"/>
          </a:xfrm>
          <a:prstGeom prst="rect">
            <a:avLst/>
          </a:prstGeom>
          <a:noFill/>
          <a:ln>
            <a:noFill/>
          </a:ln>
        </p:spPr>
      </p:pic>
      <p:pic>
        <p:nvPicPr>
          <p:cNvPr id="54" name="Google Shape;54;p1" descr="Graphical user interface&#10;&#10;Description automatically generated with medium confidence"/>
          <p:cNvPicPr preferRelativeResize="0"/>
          <p:nvPr/>
        </p:nvPicPr>
        <p:blipFill rotWithShape="1">
          <a:blip r:embed="rId7">
            <a:alphaModFix/>
          </a:blip>
          <a:srcRect/>
          <a:stretch/>
        </p:blipFill>
        <p:spPr>
          <a:xfrm>
            <a:off x="-1276" y="0"/>
            <a:ext cx="9129925" cy="5148263"/>
          </a:xfrm>
          <a:prstGeom prst="rect">
            <a:avLst/>
          </a:prstGeom>
          <a:noFill/>
          <a:ln>
            <a:noFill/>
          </a:ln>
        </p:spPr>
      </p:pic>
      <p:pic>
        <p:nvPicPr>
          <p:cNvPr id="55" name="Google Shape;55;p1" descr="Graphical user interface&#10;&#10;Description automatically generated"/>
          <p:cNvPicPr preferRelativeResize="0"/>
          <p:nvPr/>
        </p:nvPicPr>
        <p:blipFill rotWithShape="1">
          <a:blip r:embed="rId8">
            <a:alphaModFix/>
          </a:blip>
          <a:srcRect/>
          <a:stretch/>
        </p:blipFill>
        <p:spPr>
          <a:xfrm>
            <a:off x="7037" y="0"/>
            <a:ext cx="9129925" cy="5148263"/>
          </a:xfrm>
          <a:prstGeom prst="rect">
            <a:avLst/>
          </a:prstGeom>
          <a:noFill/>
          <a:ln>
            <a:noFill/>
          </a:ln>
        </p:spPr>
      </p:pic>
      <p:pic>
        <p:nvPicPr>
          <p:cNvPr id="56" name="Google Shape;56;p1" descr="Graphical user interface&#10;&#10;Description automatically generated with medium confidence"/>
          <p:cNvPicPr preferRelativeResize="0"/>
          <p:nvPr/>
        </p:nvPicPr>
        <p:blipFill rotWithShape="1">
          <a:blip r:embed="rId9">
            <a:alphaModFix/>
          </a:blip>
          <a:srcRect/>
          <a:stretch/>
        </p:blipFill>
        <p:spPr>
          <a:xfrm>
            <a:off x="7037" y="91440"/>
            <a:ext cx="9129925" cy="5148263"/>
          </a:xfrm>
          <a:prstGeom prst="rect">
            <a:avLst/>
          </a:prstGeom>
          <a:noFill/>
          <a:ln>
            <a:noFill/>
          </a:ln>
        </p:spPr>
      </p:pic>
      <p:pic>
        <p:nvPicPr>
          <p:cNvPr id="57" name="Google Shape;57;p1" descr="Graphical user interface&#10;&#10;Description automatically generated"/>
          <p:cNvPicPr preferRelativeResize="0"/>
          <p:nvPr/>
        </p:nvPicPr>
        <p:blipFill rotWithShape="1">
          <a:blip r:embed="rId10">
            <a:alphaModFix/>
          </a:blip>
          <a:srcRect/>
          <a:stretch/>
        </p:blipFill>
        <p:spPr>
          <a:xfrm>
            <a:off x="14075" y="12699"/>
            <a:ext cx="9129925" cy="5148263"/>
          </a:xfrm>
          <a:prstGeom prst="rect">
            <a:avLst/>
          </a:prstGeom>
          <a:noFill/>
          <a:ln>
            <a:noFill/>
          </a:ln>
        </p:spPr>
      </p:pic>
      <p:pic>
        <p:nvPicPr>
          <p:cNvPr id="58" name="Google Shape;58;p1" descr="Graphical user interface, website&#10;&#10;Description automatically generated"/>
          <p:cNvPicPr preferRelativeResize="0"/>
          <p:nvPr/>
        </p:nvPicPr>
        <p:blipFill rotWithShape="1">
          <a:blip r:embed="rId11">
            <a:alphaModFix/>
          </a:blip>
          <a:srcRect/>
          <a:stretch/>
        </p:blipFill>
        <p:spPr>
          <a:xfrm>
            <a:off x="7037" y="0"/>
            <a:ext cx="9129925" cy="5148263"/>
          </a:xfrm>
          <a:prstGeom prst="rect">
            <a:avLst/>
          </a:prstGeom>
          <a:noFill/>
          <a:ln>
            <a:noFill/>
          </a:ln>
        </p:spPr>
      </p:pic>
      <p:sp>
        <p:nvSpPr>
          <p:cNvPr id="59" name="Google Shape;59;p1"/>
          <p:cNvSpPr/>
          <p:nvPr/>
        </p:nvSpPr>
        <p:spPr>
          <a:xfrm>
            <a:off x="0" y="2586831"/>
            <a:ext cx="912992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FFC82C"/>
                </a:solidFill>
                <a:latin typeface="Arial"/>
                <a:ea typeface="Arial"/>
                <a:cs typeface="Arial"/>
                <a:sym typeface="Arial"/>
              </a:rPr>
              <a:t>RCC/PROSTATE</a:t>
            </a:r>
            <a:endParaRPr/>
          </a:p>
        </p:txBody>
      </p:sp>
      <p:sp>
        <p:nvSpPr>
          <p:cNvPr id="60" name="Google Shape;60;p1"/>
          <p:cNvSpPr/>
          <p:nvPr/>
        </p:nvSpPr>
        <p:spPr>
          <a:xfrm>
            <a:off x="14075" y="3073896"/>
            <a:ext cx="9129925"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lt1"/>
                </a:solidFill>
                <a:latin typeface="Arial"/>
                <a:ea typeface="Arial"/>
                <a:cs typeface="Arial"/>
                <a:sym typeface="Arial"/>
              </a:rPr>
              <a:t>Wednesday, June 14, 2023</a:t>
            </a:r>
            <a:endParaRPr/>
          </a:p>
        </p:txBody>
      </p:sp>
      <p:pic>
        <p:nvPicPr>
          <p:cNvPr id="61" name="Google Shape;61;p1" descr="Text&#10;&#10;Description automatically generated with medium confidence"/>
          <p:cNvPicPr preferRelativeResize="0"/>
          <p:nvPr/>
        </p:nvPicPr>
        <p:blipFill rotWithShape="1">
          <a:blip r:embed="rId12">
            <a:alphaModFix/>
          </a:blip>
          <a:srcRect/>
          <a:stretch/>
        </p:blipFill>
        <p:spPr>
          <a:xfrm>
            <a:off x="7340138" y="4450529"/>
            <a:ext cx="1490980" cy="386153"/>
          </a:xfrm>
          <a:prstGeom prst="rect">
            <a:avLst/>
          </a:prstGeom>
          <a:noFill/>
          <a:ln>
            <a:noFill/>
          </a:ln>
        </p:spPr>
      </p:pic>
    </p:spTree>
    <p:extLst>
      <p:ext uri="{BB962C8B-B14F-4D97-AF65-F5344CB8AC3E}">
        <p14:creationId xmlns:p14="http://schemas.microsoft.com/office/powerpoint/2010/main" val="11827304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2"/>
          <p:cNvSpPr txBox="1">
            <a:spLocks noGrp="1"/>
          </p:cNvSpPr>
          <p:nvPr>
            <p:ph type="subTitle" idx="1"/>
          </p:nvPr>
        </p:nvSpPr>
        <p:spPr>
          <a:xfrm>
            <a:off x="1371600" y="1798064"/>
            <a:ext cx="6400800" cy="2204975"/>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002E51"/>
              </a:buClr>
              <a:buSzPts val="2400"/>
              <a:buFont typeface="Arial"/>
              <a:buNone/>
            </a:pPr>
            <a:r>
              <a:rPr lang="en-US" b="1">
                <a:solidFill>
                  <a:srgbClr val="002E51"/>
                </a:solidFill>
              </a:rPr>
              <a:t>Clinical Cases (Prostate)</a:t>
            </a:r>
            <a:endParaRPr>
              <a:solidFill>
                <a:srgbClr val="002E51"/>
              </a:solidFill>
            </a:endParaRPr>
          </a:p>
        </p:txBody>
      </p:sp>
    </p:spTree>
    <p:extLst>
      <p:ext uri="{BB962C8B-B14F-4D97-AF65-F5344CB8AC3E}">
        <p14:creationId xmlns:p14="http://schemas.microsoft.com/office/powerpoint/2010/main" val="244037441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3"/>
          <p:cNvSpPr txBox="1">
            <a:spLocks noGrp="1"/>
          </p:cNvSpPr>
          <p:nvPr>
            <p:ph type="title"/>
          </p:nvPr>
        </p:nvSpPr>
        <p:spPr>
          <a:xfrm>
            <a:off x="0" y="127465"/>
            <a:ext cx="9144000" cy="695496"/>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endParaRPr b="1">
              <a:solidFill>
                <a:srgbClr val="002E51"/>
              </a:solidFill>
            </a:endParaRPr>
          </a:p>
        </p:txBody>
      </p:sp>
      <p:sp>
        <p:nvSpPr>
          <p:cNvPr id="73" name="Google Shape;73;p3"/>
          <p:cNvSpPr/>
          <p:nvPr/>
        </p:nvSpPr>
        <p:spPr>
          <a:xfrm>
            <a:off x="205868" y="1040859"/>
            <a:ext cx="6953689" cy="2743200"/>
          </a:xfrm>
          <a:prstGeom prst="roundRect">
            <a:avLst>
              <a:gd name="adj" fmla="val 16667"/>
            </a:avLst>
          </a:prstGeom>
          <a:gradFill>
            <a:gsLst>
              <a:gs pos="0">
                <a:srgbClr val="A6A6E9"/>
              </a:gs>
              <a:gs pos="35000">
                <a:srgbClr val="BFBFF0"/>
              </a:gs>
              <a:gs pos="100000">
                <a:srgbClr val="E5E5FA"/>
              </a:gs>
            </a:gsLst>
            <a:lin ang="16200000" scaled="0"/>
          </a:gradFill>
          <a:ln w="9525" cap="flat" cmpd="sng">
            <a:solidFill>
              <a:srgbClr val="2E2E97"/>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117475" marR="0" lvl="0" indent="-7937" algn="l" rtl="0">
              <a:lnSpc>
                <a:spcPct val="100000"/>
              </a:lnSpc>
              <a:spcBef>
                <a:spcPts val="0"/>
              </a:spcBef>
              <a:spcAft>
                <a:spcPts val="0"/>
              </a:spcAft>
              <a:buClr>
                <a:schemeClr val="dk1"/>
              </a:buClr>
              <a:buSzPts val="1600"/>
              <a:buFont typeface="Arial"/>
              <a:buNone/>
            </a:pPr>
            <a:endParaRPr sz="1600" b="0" i="0" u="none" strike="noStrike" cap="none">
              <a:solidFill>
                <a:schemeClr val="dk1"/>
              </a:solidFill>
              <a:latin typeface="Arial"/>
              <a:ea typeface="Arial"/>
              <a:cs typeface="Arial"/>
              <a:sym typeface="Arial"/>
            </a:endParaRPr>
          </a:p>
        </p:txBody>
      </p:sp>
      <p:sp>
        <p:nvSpPr>
          <p:cNvPr id="74" name="Google Shape;74;p3"/>
          <p:cNvSpPr txBox="1">
            <a:spLocks noGrp="1"/>
          </p:cNvSpPr>
          <p:nvPr>
            <p:ph type="body" idx="1"/>
          </p:nvPr>
        </p:nvSpPr>
        <p:spPr>
          <a:xfrm>
            <a:off x="205868" y="1242700"/>
            <a:ext cx="7244076" cy="4940666"/>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2"/>
              </a:buClr>
              <a:buSzPts val="1700"/>
              <a:buFont typeface="Noto Sans Symbols"/>
              <a:buChar char="▪"/>
            </a:pPr>
            <a:r>
              <a:rPr lang="en-US" sz="1700">
                <a:solidFill>
                  <a:srgbClr val="00386B"/>
                </a:solidFill>
                <a:latin typeface="Arial"/>
                <a:ea typeface="Arial"/>
                <a:cs typeface="Arial"/>
                <a:sym typeface="Arial"/>
              </a:rPr>
              <a:t>Mr. Gallo is a 66-year-old man with cT2cN1M1 prostate cancer</a:t>
            </a:r>
            <a:endParaRPr/>
          </a:p>
          <a:p>
            <a:pPr marL="342900" lvl="0" indent="-342900" algn="l" rtl="0">
              <a:spcBef>
                <a:spcPts val="800"/>
              </a:spcBef>
              <a:spcAft>
                <a:spcPts val="0"/>
              </a:spcAft>
              <a:buClr>
                <a:schemeClr val="dk2"/>
              </a:buClr>
              <a:buSzPts val="1700"/>
              <a:buFont typeface="Noto Sans Symbols"/>
              <a:buChar char="▪"/>
            </a:pPr>
            <a:r>
              <a:rPr lang="en-US" sz="1700">
                <a:solidFill>
                  <a:srgbClr val="00386B"/>
                </a:solidFill>
                <a:latin typeface="Arial"/>
                <a:ea typeface="Arial"/>
                <a:cs typeface="Arial"/>
                <a:sym typeface="Arial"/>
              </a:rPr>
              <a:t>Gleason 5+4 (12/12+), initial PSA 144 ng/mL </a:t>
            </a:r>
            <a:endParaRPr/>
          </a:p>
          <a:p>
            <a:pPr marL="342900" lvl="0" indent="-342900" algn="l" rtl="0">
              <a:spcBef>
                <a:spcPts val="800"/>
              </a:spcBef>
              <a:spcAft>
                <a:spcPts val="0"/>
              </a:spcAft>
              <a:buClr>
                <a:srgbClr val="00386B"/>
              </a:buClr>
              <a:buSzPts val="1700"/>
              <a:buFont typeface="Noto Sans Symbols"/>
              <a:buChar char="▪"/>
            </a:pPr>
            <a:r>
              <a:rPr lang="en-US" sz="1700">
                <a:solidFill>
                  <a:srgbClr val="00386B"/>
                </a:solidFill>
                <a:latin typeface="Arial"/>
                <a:ea typeface="Arial"/>
                <a:cs typeface="Arial"/>
                <a:sym typeface="Arial"/>
              </a:rPr>
              <a:t>Bulky </a:t>
            </a:r>
            <a:r>
              <a:rPr lang="en-US" sz="1700" u="sng">
                <a:solidFill>
                  <a:srgbClr val="00386B"/>
                </a:solidFill>
                <a:latin typeface="Arial"/>
                <a:ea typeface="Arial"/>
                <a:cs typeface="Arial"/>
                <a:sym typeface="Arial"/>
              </a:rPr>
              <a:t>&gt;</a:t>
            </a:r>
            <a:r>
              <a:rPr lang="en-US" sz="1700">
                <a:solidFill>
                  <a:srgbClr val="00386B"/>
                </a:solidFill>
                <a:latin typeface="Arial"/>
                <a:ea typeface="Arial"/>
                <a:cs typeface="Arial"/>
                <a:sym typeface="Arial"/>
              </a:rPr>
              <a:t> 2.5-cm left para-aortic and retroperitoneal (RP) nodes (Jan 2019) on CT scan </a:t>
            </a:r>
            <a:endParaRPr/>
          </a:p>
          <a:p>
            <a:pPr marL="342900" lvl="0" indent="-342900" algn="l" rtl="0">
              <a:spcBef>
                <a:spcPts val="800"/>
              </a:spcBef>
              <a:spcAft>
                <a:spcPts val="0"/>
              </a:spcAft>
              <a:buClr>
                <a:srgbClr val="00386B"/>
              </a:buClr>
              <a:buSzPts val="1700"/>
              <a:buFont typeface="Noto Sans Symbols"/>
              <a:buChar char="▪"/>
            </a:pPr>
            <a:r>
              <a:rPr lang="en-US" sz="1700">
                <a:solidFill>
                  <a:srgbClr val="00386B"/>
                </a:solidFill>
              </a:rPr>
              <a:t>Bone scan negative</a:t>
            </a:r>
            <a:endParaRPr sz="1700">
              <a:solidFill>
                <a:srgbClr val="00386B"/>
              </a:solidFill>
              <a:latin typeface="Arial"/>
              <a:ea typeface="Arial"/>
              <a:cs typeface="Arial"/>
              <a:sym typeface="Arial"/>
            </a:endParaRPr>
          </a:p>
          <a:p>
            <a:pPr marL="342900" lvl="0" indent="-342900" algn="l" rtl="0">
              <a:spcBef>
                <a:spcPts val="800"/>
              </a:spcBef>
              <a:spcAft>
                <a:spcPts val="0"/>
              </a:spcAft>
              <a:buClr>
                <a:schemeClr val="dk2"/>
              </a:buClr>
              <a:buSzPts val="1700"/>
              <a:buFont typeface="Noto Sans Symbols"/>
              <a:buChar char="▪"/>
            </a:pPr>
            <a:r>
              <a:rPr lang="en-US" sz="1700">
                <a:solidFill>
                  <a:srgbClr val="00386B"/>
                </a:solidFill>
                <a:latin typeface="Arial"/>
                <a:ea typeface="Arial"/>
                <a:cs typeface="Arial"/>
                <a:sym typeface="Arial"/>
              </a:rPr>
              <a:t>Started long-term androgen deprivation plus docetaxel (Jan 2019)</a:t>
            </a:r>
            <a:endParaRPr/>
          </a:p>
          <a:p>
            <a:pPr marL="342900" lvl="0" indent="-342900" algn="l" rtl="0">
              <a:spcBef>
                <a:spcPts val="800"/>
              </a:spcBef>
              <a:spcAft>
                <a:spcPts val="0"/>
              </a:spcAft>
              <a:buClr>
                <a:schemeClr val="dk2"/>
              </a:buClr>
              <a:buSzPts val="1700"/>
              <a:buFont typeface="Noto Sans Symbols"/>
              <a:buChar char="▪"/>
            </a:pPr>
            <a:r>
              <a:rPr lang="en-US" sz="1700">
                <a:solidFill>
                  <a:srgbClr val="00386B"/>
                </a:solidFill>
                <a:latin typeface="Arial"/>
                <a:ea typeface="Arial"/>
                <a:cs typeface="Arial"/>
                <a:sym typeface="Arial"/>
              </a:rPr>
              <a:t>During follow-up, PSA nadir 0.7 ng/mL</a:t>
            </a:r>
            <a:endParaRPr/>
          </a:p>
        </p:txBody>
      </p:sp>
      <p:pic>
        <p:nvPicPr>
          <p:cNvPr id="75" name="Google Shape;75;p3"/>
          <p:cNvPicPr preferRelativeResize="0"/>
          <p:nvPr/>
        </p:nvPicPr>
        <p:blipFill rotWithShape="1">
          <a:blip r:embed="rId3">
            <a:alphaModFix/>
          </a:blip>
          <a:srcRect l="6073" t="5647" r="9918" b="13176"/>
          <a:stretch/>
        </p:blipFill>
        <p:spPr>
          <a:xfrm>
            <a:off x="7219362" y="1040859"/>
            <a:ext cx="1875998" cy="1563043"/>
          </a:xfrm>
          <a:prstGeom prst="rect">
            <a:avLst/>
          </a:prstGeom>
          <a:noFill/>
          <a:ln>
            <a:noFill/>
          </a:ln>
          <a:effectLst>
            <a:outerShdw blurRad="190500" algn="tl" rotWithShape="0">
              <a:srgbClr val="000000">
                <a:alpha val="69803"/>
              </a:srgbClr>
            </a:outerShdw>
          </a:effectLst>
        </p:spPr>
      </p:pic>
    </p:spTree>
    <p:extLst>
      <p:ext uri="{BB962C8B-B14F-4D97-AF65-F5344CB8AC3E}">
        <p14:creationId xmlns:p14="http://schemas.microsoft.com/office/powerpoint/2010/main" val="235509628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4"/>
          <p:cNvSpPr txBox="1">
            <a:spLocks noGrp="1"/>
          </p:cNvSpPr>
          <p:nvPr>
            <p:ph type="title"/>
          </p:nvPr>
        </p:nvSpPr>
        <p:spPr>
          <a:xfrm>
            <a:off x="0" y="127465"/>
            <a:ext cx="9144000" cy="695496"/>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endParaRPr b="1">
              <a:solidFill>
                <a:srgbClr val="002E51"/>
              </a:solidFill>
            </a:endParaRPr>
          </a:p>
        </p:txBody>
      </p:sp>
      <p:sp>
        <p:nvSpPr>
          <p:cNvPr id="82" name="Google Shape;82;p4"/>
          <p:cNvSpPr/>
          <p:nvPr/>
        </p:nvSpPr>
        <p:spPr>
          <a:xfrm>
            <a:off x="1349213" y="1887167"/>
            <a:ext cx="5946532" cy="2268922"/>
          </a:xfrm>
          <a:prstGeom prst="roundRect">
            <a:avLst>
              <a:gd name="adj" fmla="val 23243"/>
            </a:avLst>
          </a:prstGeom>
          <a:solidFill>
            <a:schemeClr val="lt1"/>
          </a:solidFill>
          <a:ln w="25400" cap="flat" cmpd="sng">
            <a:solidFill>
              <a:schemeClr val="accent2"/>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b" anchorCtr="0">
            <a:noAutofit/>
          </a:bodyPr>
          <a:lstStyle/>
          <a:p>
            <a:pPr marL="0" marR="0" lvl="0" indent="0" algn="l" rtl="0">
              <a:spcBef>
                <a:spcPts val="0"/>
              </a:spcBef>
              <a:spcAft>
                <a:spcPts val="0"/>
              </a:spcAft>
              <a:buNone/>
            </a:pPr>
            <a:r>
              <a:rPr lang="en-US" sz="2000" b="1">
                <a:solidFill>
                  <a:srgbClr val="000000"/>
                </a:solidFill>
                <a:latin typeface="Arial"/>
                <a:ea typeface="Arial"/>
                <a:cs typeface="Arial"/>
                <a:sym typeface="Arial"/>
              </a:rPr>
              <a:t>Germline Testing: </a:t>
            </a:r>
            <a:r>
              <a:rPr lang="en-US" sz="2000" b="1" i="1">
                <a:solidFill>
                  <a:srgbClr val="000000"/>
                </a:solidFill>
                <a:latin typeface="Arial"/>
                <a:ea typeface="Arial"/>
                <a:cs typeface="Arial"/>
                <a:sym typeface="Arial"/>
              </a:rPr>
              <a:t>BRCA2</a:t>
            </a:r>
            <a:endParaRPr/>
          </a:p>
          <a:p>
            <a:pPr marL="0" marR="0" lvl="0" indent="0" algn="l" rtl="0">
              <a:spcBef>
                <a:spcPts val="200"/>
              </a:spcBef>
              <a:spcAft>
                <a:spcPts val="0"/>
              </a:spcAft>
              <a:buNone/>
            </a:pPr>
            <a:endParaRPr sz="2000">
              <a:solidFill>
                <a:srgbClr val="262672"/>
              </a:solidFill>
              <a:latin typeface="Arial"/>
              <a:ea typeface="Arial"/>
              <a:cs typeface="Arial"/>
              <a:sym typeface="Arial"/>
            </a:endParaRPr>
          </a:p>
          <a:p>
            <a:pPr marL="0" marR="0" lvl="0" indent="0" algn="l" rtl="0">
              <a:spcBef>
                <a:spcPts val="200"/>
              </a:spcBef>
              <a:spcAft>
                <a:spcPts val="0"/>
              </a:spcAft>
              <a:buNone/>
            </a:pPr>
            <a:r>
              <a:rPr lang="en-US" sz="1600" b="1">
                <a:solidFill>
                  <a:srgbClr val="000000"/>
                </a:solidFill>
                <a:latin typeface="Arial"/>
                <a:ea typeface="Arial"/>
                <a:cs typeface="Arial"/>
                <a:sym typeface="Arial"/>
              </a:rPr>
              <a:t>Which options would you discuss with Mr. Gallo?</a:t>
            </a:r>
            <a:endParaRPr sz="1600" b="1">
              <a:solidFill>
                <a:srgbClr val="000000"/>
              </a:solidFill>
              <a:latin typeface="Arial"/>
              <a:ea typeface="Arial"/>
              <a:cs typeface="Arial"/>
              <a:sym typeface="Arial"/>
            </a:endParaRPr>
          </a:p>
          <a:p>
            <a:pPr marL="525463" marR="0" lvl="0" indent="-234949" algn="l" rtl="0">
              <a:spcBef>
                <a:spcPts val="200"/>
              </a:spcBef>
              <a:spcAft>
                <a:spcPts val="0"/>
              </a:spcAft>
              <a:buClr>
                <a:srgbClr val="000000"/>
              </a:buClr>
              <a:buSzPts val="1600"/>
              <a:buFont typeface="Arial"/>
              <a:buChar char="•"/>
            </a:pPr>
            <a:r>
              <a:rPr lang="en-US" sz="1600">
                <a:solidFill>
                  <a:srgbClr val="000000"/>
                </a:solidFill>
                <a:latin typeface="Arial"/>
                <a:ea typeface="Arial"/>
                <a:cs typeface="Arial"/>
                <a:sym typeface="Arial"/>
              </a:rPr>
              <a:t>Abiraterone + olaparib</a:t>
            </a:r>
            <a:endParaRPr sz="1600">
              <a:solidFill>
                <a:srgbClr val="000000"/>
              </a:solidFill>
              <a:latin typeface="Arial"/>
              <a:ea typeface="Arial"/>
              <a:cs typeface="Arial"/>
              <a:sym typeface="Arial"/>
            </a:endParaRPr>
          </a:p>
          <a:p>
            <a:pPr marL="525463" marR="0" lvl="0" indent="-234949" algn="l" rtl="0">
              <a:spcBef>
                <a:spcPts val="0"/>
              </a:spcBef>
              <a:spcAft>
                <a:spcPts val="0"/>
              </a:spcAft>
              <a:buClr>
                <a:srgbClr val="000000"/>
              </a:buClr>
              <a:buSzPts val="1600"/>
              <a:buFont typeface="Arial"/>
              <a:buChar char="•"/>
            </a:pPr>
            <a:r>
              <a:rPr lang="en-US" sz="1600">
                <a:solidFill>
                  <a:srgbClr val="000000"/>
                </a:solidFill>
                <a:latin typeface="Arial"/>
                <a:ea typeface="Arial"/>
                <a:cs typeface="Arial"/>
                <a:sym typeface="Arial"/>
              </a:rPr>
              <a:t>Enzalutamide + talazoparib (if available) </a:t>
            </a:r>
            <a:endParaRPr/>
          </a:p>
          <a:p>
            <a:pPr marL="525463" marR="0" lvl="0" indent="-234949" algn="l" rtl="0">
              <a:spcBef>
                <a:spcPts val="0"/>
              </a:spcBef>
              <a:spcAft>
                <a:spcPts val="0"/>
              </a:spcAft>
              <a:buClr>
                <a:srgbClr val="000000"/>
              </a:buClr>
              <a:buSzPts val="1600"/>
              <a:buFont typeface="Arial"/>
              <a:buChar char="•"/>
            </a:pPr>
            <a:r>
              <a:rPr lang="en-US" sz="1600">
                <a:solidFill>
                  <a:srgbClr val="000000"/>
                </a:solidFill>
                <a:latin typeface="Arial"/>
                <a:ea typeface="Arial"/>
                <a:cs typeface="Arial"/>
                <a:sym typeface="Arial"/>
              </a:rPr>
              <a:t>Abiraterone + niraparib (if available) </a:t>
            </a:r>
            <a:endParaRPr/>
          </a:p>
          <a:p>
            <a:pPr marL="525463" marR="0" lvl="0" indent="-234949" algn="l" rtl="0">
              <a:spcBef>
                <a:spcPts val="0"/>
              </a:spcBef>
              <a:spcAft>
                <a:spcPts val="0"/>
              </a:spcAft>
              <a:buClr>
                <a:srgbClr val="000000"/>
              </a:buClr>
              <a:buSzPts val="1600"/>
              <a:buFont typeface="Arial"/>
              <a:buChar char="•"/>
            </a:pPr>
            <a:r>
              <a:rPr lang="en-US" sz="1600">
                <a:solidFill>
                  <a:srgbClr val="000000"/>
                </a:solidFill>
                <a:latin typeface="Arial"/>
                <a:ea typeface="Arial"/>
                <a:cs typeface="Arial"/>
                <a:sym typeface="Arial"/>
              </a:rPr>
              <a:t>Abiraterone/Enzalutamide</a:t>
            </a:r>
            <a:endParaRPr/>
          </a:p>
        </p:txBody>
      </p:sp>
      <p:sp>
        <p:nvSpPr>
          <p:cNvPr id="83" name="Google Shape;83;p4"/>
          <p:cNvSpPr/>
          <p:nvPr/>
        </p:nvSpPr>
        <p:spPr>
          <a:xfrm>
            <a:off x="1037298" y="919608"/>
            <a:ext cx="1450051" cy="742949"/>
          </a:xfrm>
          <a:prstGeom prst="round2DiagRect">
            <a:avLst>
              <a:gd name="adj1" fmla="val 16667"/>
              <a:gd name="adj2" fmla="val 0"/>
            </a:avLst>
          </a:prstGeom>
          <a:gradFill>
            <a:gsLst>
              <a:gs pos="0">
                <a:srgbClr val="2323A8"/>
              </a:gs>
              <a:gs pos="100000">
                <a:srgbClr val="A1A1EE"/>
              </a:gs>
            </a:gsLst>
            <a:lin ang="16200000" scaled="0"/>
          </a:gradFill>
          <a:ln w="9525" cap="flat" cmpd="sng">
            <a:solidFill>
              <a:srgbClr val="2E2E9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solidFill>
                  <a:srgbClr val="FFFFFF"/>
                </a:solidFill>
                <a:latin typeface="Arial"/>
                <a:ea typeface="Arial"/>
                <a:cs typeface="Arial"/>
                <a:sym typeface="Arial"/>
              </a:rPr>
              <a:t>Panel </a:t>
            </a:r>
            <a:br>
              <a:rPr lang="en-US" sz="1600" b="1">
                <a:solidFill>
                  <a:srgbClr val="FFFFFF"/>
                </a:solidFill>
                <a:latin typeface="Arial"/>
                <a:ea typeface="Arial"/>
                <a:cs typeface="Arial"/>
                <a:sym typeface="Arial"/>
              </a:rPr>
            </a:br>
            <a:r>
              <a:rPr lang="en-US" sz="1600" b="1">
                <a:solidFill>
                  <a:srgbClr val="FFFFFF"/>
                </a:solidFill>
                <a:latin typeface="Arial"/>
                <a:ea typeface="Arial"/>
                <a:cs typeface="Arial"/>
                <a:sym typeface="Arial"/>
              </a:rPr>
              <a:t>Discussion</a:t>
            </a:r>
            <a:endParaRPr/>
          </a:p>
        </p:txBody>
      </p:sp>
    </p:spTree>
    <p:extLst>
      <p:ext uri="{BB962C8B-B14F-4D97-AF65-F5344CB8AC3E}">
        <p14:creationId xmlns:p14="http://schemas.microsoft.com/office/powerpoint/2010/main" val="32259549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9" y="2"/>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4"/>
          <a:stretch>
            <a:fillRect/>
          </a:stretch>
        </p:blipFill>
        <p:spPr>
          <a:xfrm>
            <a:off x="7039" y="2"/>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5"/>
          <a:stretch>
            <a:fillRect/>
          </a:stretch>
        </p:blipFill>
        <p:spPr>
          <a:xfrm>
            <a:off x="-1" y="-12699"/>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6"/>
          <a:stretch>
            <a:fillRect/>
          </a:stretch>
        </p:blipFill>
        <p:spPr>
          <a:xfrm>
            <a:off x="-1" y="2"/>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7"/>
          <a:stretch>
            <a:fillRect/>
          </a:stretch>
        </p:blipFill>
        <p:spPr>
          <a:xfrm>
            <a:off x="-1276" y="2"/>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8"/>
          <a:stretch>
            <a:fillRect/>
          </a:stretch>
        </p:blipFill>
        <p:spPr>
          <a:xfrm>
            <a:off x="7039" y="2"/>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9"/>
          <a:stretch>
            <a:fillRect/>
          </a:stretch>
        </p:blipFill>
        <p:spPr>
          <a:xfrm>
            <a:off x="7039" y="91441"/>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10"/>
          <a:stretch>
            <a:fillRect/>
          </a:stretch>
        </p:blipFill>
        <p:spPr>
          <a:xfrm>
            <a:off x="14075" y="12699"/>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11"/>
          <a:stretch>
            <a:fillRect/>
          </a:stretch>
        </p:blipFill>
        <p:spPr>
          <a:xfrm>
            <a:off x="7039" y="2"/>
            <a:ext cx="9129925"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2" y="2586833"/>
            <a:ext cx="9129925" cy="461665"/>
          </a:xfrm>
          <a:prstGeom prst="rect">
            <a:avLst/>
          </a:prstGeom>
        </p:spPr>
        <p:txBody>
          <a:bodyPr wrap="square" lIns="91416" tIns="45708" rIns="91416" bIns="45708">
            <a:spAutoFit/>
          </a:bodyPr>
          <a:lstStyle/>
          <a:p>
            <a:pPr algn="ctr"/>
            <a:r>
              <a:rPr lang="en-US" spc="600">
                <a:solidFill>
                  <a:srgbClr val="FFC82C"/>
                </a:solidFill>
                <a:latin typeface="Corporate A Medium" panose="02000503080000020004" pitchFamily="2" charset="0"/>
              </a:rPr>
              <a:t>RCC/PROSTATE</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lIns="91416" tIns="45708" rIns="91416" bIns="45708">
            <a:spAutoFit/>
          </a:bodyPr>
          <a:lstStyle/>
          <a:p>
            <a:pPr algn="ctr"/>
            <a:r>
              <a:rPr lang="en-US" sz="1600">
                <a:solidFill>
                  <a:schemeClr val="bg1"/>
                </a:solidFill>
                <a:latin typeface="Corporate S Demi" panose="02020500000000000000" pitchFamily="18" charset="0"/>
              </a:rPr>
              <a:t>Wednesday, June 14, 2023</a:t>
            </a:r>
          </a:p>
        </p:txBody>
      </p:sp>
      <p:pic>
        <p:nvPicPr>
          <p:cNvPr id="18" name="Picture 3" descr="UH_SCC_CWRU SOM_ 4C.eps"/>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113131" y="4370688"/>
            <a:ext cx="3905249" cy="5038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656458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6D45FAED-F663-DE4C-8F47-09E45B206744}"/>
              </a:ext>
            </a:extLst>
          </p:cNvPr>
          <p:cNvPicPr>
            <a:picLocks noChangeAspect="1"/>
          </p:cNvPicPr>
          <p:nvPr/>
        </p:nvPicPr>
        <p:blipFill>
          <a:blip r:embed="rId2"/>
          <a:stretch>
            <a:fillRect/>
          </a:stretch>
        </p:blipFill>
        <p:spPr>
          <a:xfrm>
            <a:off x="-16273" y="-40426"/>
            <a:ext cx="9215692" cy="5196626"/>
          </a:xfrm>
          <a:prstGeom prst="rect">
            <a:avLst/>
          </a:prstGeom>
        </p:spPr>
      </p:pic>
      <p:pic>
        <p:nvPicPr>
          <p:cNvPr id="8" name="Picture 3" descr="UH_SCC_CWRU SOM_ 4C.eps"/>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80580" y="4538888"/>
            <a:ext cx="2928937" cy="378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p:cNvSpPr txBox="1"/>
          <p:nvPr/>
        </p:nvSpPr>
        <p:spPr>
          <a:xfrm>
            <a:off x="101974" y="544291"/>
            <a:ext cx="8907544" cy="1054153"/>
          </a:xfrm>
          <a:prstGeom prst="rect">
            <a:avLst/>
          </a:prstGeom>
          <a:noFill/>
        </p:spPr>
        <p:txBody>
          <a:bodyPr wrap="square" lIns="68598" tIns="34299" rIns="68598" bIns="34299" rtlCol="0">
            <a:spAutoFit/>
          </a:bodyPr>
          <a:lstStyle/>
          <a:p>
            <a:pPr algn="ctr">
              <a:defRPr/>
            </a:pPr>
            <a:r>
              <a:rPr lang="en-US" sz="3200" b="1">
                <a:solidFill>
                  <a:srgbClr val="000090"/>
                </a:solidFill>
                <a:latin typeface="Arial" panose="020B0604020202020204" pitchFamily="34" charset="0"/>
              </a:rPr>
              <a:t>Non-Metastatic CRPC</a:t>
            </a:r>
          </a:p>
          <a:p>
            <a:pPr algn="ctr">
              <a:defRPr/>
            </a:pPr>
            <a:r>
              <a:rPr lang="en-US" sz="3200" b="1">
                <a:solidFill>
                  <a:srgbClr val="000090"/>
                </a:solidFill>
                <a:latin typeface="Arial" panose="020B0604020202020204" pitchFamily="34" charset="0"/>
              </a:rPr>
              <a:t>Treating the Visible or Invisible? </a:t>
            </a:r>
          </a:p>
        </p:txBody>
      </p:sp>
      <p:sp>
        <p:nvSpPr>
          <p:cNvPr id="7" name="TextBox 6"/>
          <p:cNvSpPr txBox="1"/>
          <p:nvPr/>
        </p:nvSpPr>
        <p:spPr>
          <a:xfrm>
            <a:off x="760164" y="1955945"/>
            <a:ext cx="7770989" cy="2554545"/>
          </a:xfrm>
          <a:prstGeom prst="rect">
            <a:avLst/>
          </a:prstGeom>
          <a:noFill/>
        </p:spPr>
        <p:txBody>
          <a:bodyPr wrap="square" rtlCol="0">
            <a:spAutoFit/>
          </a:bodyPr>
          <a:lstStyle/>
          <a:p>
            <a:pPr algn="ctr">
              <a:defRPr/>
            </a:pPr>
            <a:r>
              <a:rPr lang="en-US" sz="2000" b="1">
                <a:solidFill>
                  <a:prstClr val="black">
                    <a:lumMod val="65000"/>
                    <a:lumOff val="35000"/>
                  </a:prstClr>
                </a:solidFill>
                <a:latin typeface="Arial" panose="020B0604020202020204" pitchFamily="34" charset="0"/>
              </a:rPr>
              <a:t>Jorge A. Garcia, MD, FACP.</a:t>
            </a:r>
          </a:p>
          <a:p>
            <a:pPr algn="ctr">
              <a:defRPr/>
            </a:pPr>
            <a:r>
              <a:rPr lang="en-US" sz="2000">
                <a:solidFill>
                  <a:prstClr val="black">
                    <a:lumMod val="65000"/>
                    <a:lumOff val="35000"/>
                  </a:prstClr>
                </a:solidFill>
                <a:latin typeface="Arial" panose="020B0604020202020204" pitchFamily="34" charset="0"/>
              </a:rPr>
              <a:t>Professor of Medicine ad Urology</a:t>
            </a:r>
          </a:p>
          <a:p>
            <a:pPr algn="ctr">
              <a:defRPr/>
            </a:pPr>
            <a:r>
              <a:rPr lang="en-US" sz="2000">
                <a:solidFill>
                  <a:prstClr val="black">
                    <a:lumMod val="65000"/>
                    <a:lumOff val="35000"/>
                  </a:prstClr>
                </a:solidFill>
                <a:latin typeface="Arial" panose="020B0604020202020204" pitchFamily="34" charset="0"/>
              </a:rPr>
              <a:t>George and Edith Richman Distinguished Scientist Chair</a:t>
            </a:r>
          </a:p>
          <a:p>
            <a:pPr algn="ctr">
              <a:defRPr/>
            </a:pPr>
            <a:r>
              <a:rPr lang="en-US" sz="2000">
                <a:solidFill>
                  <a:prstClr val="black">
                    <a:lumMod val="65000"/>
                    <a:lumOff val="35000"/>
                  </a:prstClr>
                </a:solidFill>
                <a:latin typeface="Arial" panose="020B0604020202020204" pitchFamily="34" charset="0"/>
              </a:rPr>
              <a:t>Chair, Division of Solid Tumor Oncology</a:t>
            </a:r>
          </a:p>
          <a:p>
            <a:pPr algn="ctr">
              <a:defRPr/>
            </a:pPr>
            <a:r>
              <a:rPr lang="en-US" sz="2000">
                <a:solidFill>
                  <a:prstClr val="black">
                    <a:lumMod val="65000"/>
                    <a:lumOff val="35000"/>
                  </a:prstClr>
                </a:solidFill>
                <a:latin typeface="Arial" panose="020B0604020202020204" pitchFamily="34" charset="0"/>
              </a:rPr>
              <a:t>University Hospitals Seidman Cancer Center</a:t>
            </a:r>
          </a:p>
          <a:p>
            <a:pPr algn="ctr">
              <a:defRPr/>
            </a:pPr>
            <a:r>
              <a:rPr lang="en-US" sz="2000">
                <a:solidFill>
                  <a:prstClr val="black">
                    <a:lumMod val="65000"/>
                    <a:lumOff val="35000"/>
                  </a:prstClr>
                </a:solidFill>
                <a:latin typeface="Arial" panose="020B0604020202020204" pitchFamily="34" charset="0"/>
              </a:rPr>
              <a:t>Case Comprehensive Cancer Center</a:t>
            </a:r>
          </a:p>
          <a:p>
            <a:pPr algn="ctr">
              <a:defRPr/>
            </a:pPr>
            <a:r>
              <a:rPr lang="en-US" sz="2000">
                <a:solidFill>
                  <a:prstClr val="black">
                    <a:lumMod val="65000"/>
                    <a:lumOff val="35000"/>
                  </a:prstClr>
                </a:solidFill>
                <a:latin typeface="Arial" panose="020B0604020202020204" pitchFamily="34" charset="0"/>
              </a:rPr>
              <a:t>Case Western Reserve University</a:t>
            </a:r>
          </a:p>
          <a:p>
            <a:pPr algn="ctr">
              <a:defRPr/>
            </a:pPr>
            <a:endParaRPr lang="en-US" sz="2000">
              <a:solidFill>
                <a:prstClr val="black"/>
              </a:solidFill>
              <a:latin typeface="Arial" panose="020B0604020202020204" pitchFamily="34" charset="0"/>
            </a:endParaRPr>
          </a:p>
        </p:txBody>
      </p:sp>
    </p:spTree>
    <p:extLst>
      <p:ext uri="{BB962C8B-B14F-4D97-AF65-F5344CB8AC3E}">
        <p14:creationId xmlns:p14="http://schemas.microsoft.com/office/powerpoint/2010/main" val="23768622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6D45FAED-F663-DE4C-8F47-09E45B206744}"/>
              </a:ext>
            </a:extLst>
          </p:cNvPr>
          <p:cNvPicPr>
            <a:picLocks noChangeAspect="1"/>
          </p:cNvPicPr>
          <p:nvPr/>
        </p:nvPicPr>
        <p:blipFill>
          <a:blip r:embed="rId2"/>
          <a:stretch>
            <a:fillRect/>
          </a:stretch>
        </p:blipFill>
        <p:spPr>
          <a:xfrm>
            <a:off x="-16273" y="-40426"/>
            <a:ext cx="9215692" cy="5196626"/>
          </a:xfrm>
          <a:prstGeom prst="rect">
            <a:avLst/>
          </a:prstGeom>
        </p:spPr>
      </p:pic>
      <p:pic>
        <p:nvPicPr>
          <p:cNvPr id="8" name="Picture 3" descr="UH_SCC_CWRU SOM_ 4C.eps"/>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80581" y="4538888"/>
            <a:ext cx="2928937" cy="378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3"/>
          <p:cNvSpPr txBox="1">
            <a:spLocks noChangeArrowheads="1"/>
          </p:cNvSpPr>
          <p:nvPr/>
        </p:nvSpPr>
        <p:spPr bwMode="auto">
          <a:xfrm>
            <a:off x="148326" y="1237150"/>
            <a:ext cx="8927306" cy="3212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9" tIns="34295" rIns="68589" bIns="34295" numCol="1" anchor="t" anchorCtr="0" compatLnSpc="1">
            <a:prstTxWarp prst="textNoShape">
              <a:avLst/>
            </a:prstTxWarp>
            <a:normAutofit fontScale="55000" lnSpcReduction="20000"/>
          </a:bodyPr>
          <a:lstStyle>
            <a:lvl1pPr marL="0" indent="0" algn="ctr" defTabSz="457200"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ヒラギノ角ゴ Pro W3" charset="-128"/>
                <a:cs typeface="ヒラギノ角ゴ Pro W3" charset="-128"/>
              </a:defRPr>
            </a:lvl1pPr>
            <a:lvl2pPr marL="457200" indent="0" algn="ctr" defTabSz="457200"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ヒラギノ角ゴ Pro W3" charset="-128"/>
                <a:cs typeface="ヒラギノ角ゴ Pro W3" charset="0"/>
              </a:defRPr>
            </a:lvl2pPr>
            <a:lvl3pPr marL="914400" indent="0" algn="ctr" defTabSz="457200"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ヒラギノ角ゴ Pro W3" charset="-128"/>
                <a:cs typeface="ヒラギノ角ゴ Pro W3" charset="0"/>
              </a:defRPr>
            </a:lvl3pPr>
            <a:lvl4pPr marL="13716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ヒラギノ角ゴ Pro W3" charset="-128"/>
                <a:cs typeface="ヒラギノ角ゴ Pro W3" charset="0"/>
              </a:defRPr>
            </a:lvl4pPr>
            <a:lvl5pPr marL="18288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ヒラギノ角ゴ Pro W3" charset="-128"/>
                <a:cs typeface="ヒラギノ角ゴ Pro W3"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45" indent="-342945" algn="l" eaLnBrk="1" hangingPunct="1">
              <a:buFont typeface="Arial"/>
              <a:buChar char="•"/>
              <a:defRPr/>
            </a:pPr>
            <a:r>
              <a:rPr lang="en-US" sz="3600" b="1">
                <a:solidFill>
                  <a:srgbClr val="000000"/>
                </a:solidFill>
                <a:latin typeface="Arial" panose="020B0604020202020204" pitchFamily="34" charset="0"/>
              </a:rPr>
              <a:t>Research Funding </a:t>
            </a:r>
            <a:r>
              <a:rPr lang="mr-IN" sz="3600" b="1">
                <a:solidFill>
                  <a:srgbClr val="000000"/>
                </a:solidFill>
                <a:latin typeface="Arial" panose="020B0604020202020204" pitchFamily="34" charset="0"/>
              </a:rPr>
              <a:t>–</a:t>
            </a:r>
            <a:r>
              <a:rPr lang="en-US" sz="3600" b="1">
                <a:solidFill>
                  <a:srgbClr val="000000"/>
                </a:solidFill>
                <a:latin typeface="Arial" panose="020B0604020202020204" pitchFamily="34" charset="0"/>
              </a:rPr>
              <a:t> </a:t>
            </a:r>
            <a:r>
              <a:rPr lang="en-US" sz="3600" b="1">
                <a:solidFill>
                  <a:srgbClr val="FF0000"/>
                </a:solidFill>
                <a:latin typeface="Arial" panose="020B0604020202020204" pitchFamily="34" charset="0"/>
              </a:rPr>
              <a:t>Paid to Institution</a:t>
            </a:r>
          </a:p>
          <a:p>
            <a:pPr algn="l" eaLnBrk="1" hangingPunct="1">
              <a:defRPr/>
            </a:pPr>
            <a:endParaRPr lang="en-US" sz="2300" b="1">
              <a:solidFill>
                <a:srgbClr val="000000"/>
              </a:solidFill>
              <a:latin typeface="Arial" panose="020B0604020202020204" pitchFamily="34" charset="0"/>
            </a:endParaRPr>
          </a:p>
          <a:p>
            <a:pPr marL="685891" lvl="1" indent="-342945" algn="l" eaLnBrk="1" hangingPunct="1">
              <a:buFontTx/>
              <a:buChar char="-"/>
              <a:defRPr/>
            </a:pPr>
            <a:r>
              <a:rPr lang="en-US" sz="3300">
                <a:solidFill>
                  <a:srgbClr val="000000"/>
                </a:solidFill>
                <a:latin typeface="Arial" panose="020B0604020202020204" pitchFamily="34" charset="0"/>
              </a:rPr>
              <a:t>Merck, Tizona Therapeutics, Dragon Therapeutics, Merck</a:t>
            </a:r>
          </a:p>
          <a:p>
            <a:pPr marL="685891" lvl="1" indent="-342945" algn="l" eaLnBrk="1" hangingPunct="1">
              <a:buFontTx/>
              <a:buChar char="-"/>
              <a:defRPr/>
            </a:pPr>
            <a:endParaRPr lang="en-US">
              <a:solidFill>
                <a:srgbClr val="000000"/>
              </a:solidFill>
              <a:latin typeface="Arial" panose="020B0604020202020204" pitchFamily="34" charset="0"/>
            </a:endParaRPr>
          </a:p>
          <a:p>
            <a:pPr marL="342945" indent="-342945" algn="l" eaLnBrk="1" hangingPunct="1">
              <a:buFont typeface="Arial"/>
              <a:buChar char="•"/>
              <a:defRPr/>
            </a:pPr>
            <a:r>
              <a:rPr lang="en-US" sz="3600" b="1">
                <a:solidFill>
                  <a:srgbClr val="000000"/>
                </a:solidFill>
                <a:latin typeface="Arial" panose="020B0604020202020204" pitchFamily="34" charset="0"/>
              </a:rPr>
              <a:t>Paid Consultant </a:t>
            </a:r>
            <a:r>
              <a:rPr lang="mr-IN" sz="3600" b="1">
                <a:solidFill>
                  <a:srgbClr val="000000"/>
                </a:solidFill>
                <a:latin typeface="Arial" panose="020B0604020202020204" pitchFamily="34" charset="0"/>
              </a:rPr>
              <a:t>–</a:t>
            </a:r>
            <a:r>
              <a:rPr lang="en-US" sz="3600" b="1">
                <a:solidFill>
                  <a:srgbClr val="000000"/>
                </a:solidFill>
                <a:latin typeface="Arial" panose="020B0604020202020204" pitchFamily="34" charset="0"/>
              </a:rPr>
              <a:t> </a:t>
            </a:r>
            <a:r>
              <a:rPr lang="en-US" sz="3600" b="1">
                <a:solidFill>
                  <a:srgbClr val="FF0000"/>
                </a:solidFill>
                <a:latin typeface="Arial" panose="020B0604020202020204" pitchFamily="34" charset="0"/>
              </a:rPr>
              <a:t>Paid to Individual</a:t>
            </a:r>
          </a:p>
          <a:p>
            <a:pPr algn="l" eaLnBrk="1" hangingPunct="1">
              <a:defRPr/>
            </a:pPr>
            <a:endParaRPr lang="en-US" sz="2300" b="1">
              <a:solidFill>
                <a:srgbClr val="000000"/>
              </a:solidFill>
              <a:latin typeface="Arial" panose="020B0604020202020204" pitchFamily="34" charset="0"/>
            </a:endParaRPr>
          </a:p>
          <a:p>
            <a:pPr marL="685891" lvl="1" indent="-342945" algn="l" eaLnBrk="1" fontAlgn="auto" hangingPunct="1">
              <a:spcBef>
                <a:spcPts val="0"/>
              </a:spcBef>
              <a:spcAft>
                <a:spcPts val="0"/>
              </a:spcAft>
              <a:buFontTx/>
              <a:buChar char="-"/>
              <a:defRPr/>
            </a:pPr>
            <a:r>
              <a:rPr lang="en-US" sz="3300">
                <a:solidFill>
                  <a:srgbClr val="000000"/>
                </a:solidFill>
                <a:latin typeface="Arial" panose="020B0604020202020204" pitchFamily="34" charset="0"/>
              </a:rPr>
              <a:t>Aptitude Health, PER, Targeted Oncology, ASCO </a:t>
            </a:r>
            <a:r>
              <a:rPr lang="en-US" sz="3300" i="1">
                <a:solidFill>
                  <a:srgbClr val="000000"/>
                </a:solidFill>
                <a:latin typeface="Arial" panose="020B0604020202020204" pitchFamily="34" charset="0"/>
              </a:rPr>
              <a:t>(CME and Leadership)</a:t>
            </a:r>
          </a:p>
          <a:p>
            <a:pPr lvl="1" algn="l" eaLnBrk="1" fontAlgn="auto" hangingPunct="1">
              <a:spcBef>
                <a:spcPts val="0"/>
              </a:spcBef>
              <a:spcAft>
                <a:spcPts val="0"/>
              </a:spcAft>
              <a:defRPr/>
            </a:pPr>
            <a:endParaRPr lang="en-US">
              <a:solidFill>
                <a:srgbClr val="000000"/>
              </a:solidFill>
              <a:latin typeface="Arial" panose="020B0604020202020204" pitchFamily="34" charset="0"/>
            </a:endParaRPr>
          </a:p>
          <a:p>
            <a:pPr marL="342945" indent="-342945" algn="l">
              <a:buFont typeface="Arial"/>
              <a:buChar char="•"/>
              <a:defRPr/>
            </a:pPr>
            <a:r>
              <a:rPr lang="en-US" sz="3600" b="1">
                <a:solidFill>
                  <a:srgbClr val="000000"/>
                </a:solidFill>
                <a:latin typeface="Arial" panose="020B0604020202020204" pitchFamily="34" charset="0"/>
              </a:rPr>
              <a:t>US Food and Drug Administration (FDA) </a:t>
            </a:r>
            <a:r>
              <a:rPr lang="mr-IN" sz="3600" b="1">
                <a:solidFill>
                  <a:srgbClr val="000000"/>
                </a:solidFill>
                <a:latin typeface="Arial" panose="020B0604020202020204" pitchFamily="34" charset="0"/>
              </a:rPr>
              <a:t>–</a:t>
            </a:r>
            <a:r>
              <a:rPr lang="en-US" sz="3600" b="1">
                <a:solidFill>
                  <a:srgbClr val="000000"/>
                </a:solidFill>
                <a:latin typeface="Arial" panose="020B0604020202020204" pitchFamily="34" charset="0"/>
              </a:rPr>
              <a:t> </a:t>
            </a:r>
            <a:r>
              <a:rPr lang="en-US" sz="3600" b="1">
                <a:solidFill>
                  <a:srgbClr val="FF0000"/>
                </a:solidFill>
                <a:latin typeface="Arial" panose="020B0604020202020204" pitchFamily="34" charset="0"/>
              </a:rPr>
              <a:t>Paid to Individual (Federal)</a:t>
            </a:r>
          </a:p>
          <a:p>
            <a:pPr marL="342945" indent="-342945" algn="l">
              <a:buFont typeface="Arial"/>
              <a:buChar char="•"/>
              <a:defRPr/>
            </a:pPr>
            <a:endParaRPr lang="en-US" sz="2300">
              <a:solidFill>
                <a:srgbClr val="000000"/>
              </a:solidFill>
              <a:latin typeface="Arial" panose="020B0604020202020204" pitchFamily="34" charset="0"/>
            </a:endParaRPr>
          </a:p>
          <a:p>
            <a:pPr marL="600155" lvl="1" indent="-257210" algn="l">
              <a:buFontTx/>
              <a:buChar char="-"/>
              <a:defRPr/>
            </a:pPr>
            <a:r>
              <a:rPr lang="en-US" sz="3300">
                <a:solidFill>
                  <a:srgbClr val="000000"/>
                </a:solidFill>
                <a:latin typeface="Arial" panose="020B0604020202020204" pitchFamily="34" charset="0"/>
              </a:rPr>
              <a:t>Chairperson for ODAC </a:t>
            </a:r>
          </a:p>
          <a:p>
            <a:pPr lvl="1" algn="l">
              <a:defRPr/>
            </a:pPr>
            <a:endParaRPr lang="en-US" sz="1400">
              <a:solidFill>
                <a:srgbClr val="000000"/>
              </a:solidFill>
              <a:latin typeface="Arial" panose="020B0604020202020204" pitchFamily="34" charset="0"/>
            </a:endParaRPr>
          </a:p>
          <a:p>
            <a:pPr lvl="1" algn="l" eaLnBrk="1" hangingPunct="1">
              <a:defRPr/>
            </a:pPr>
            <a:endParaRPr lang="en-US">
              <a:solidFill>
                <a:srgbClr val="000000"/>
              </a:solidFill>
              <a:latin typeface="Arial" panose="020B0604020202020204" pitchFamily="34" charset="0"/>
            </a:endParaRPr>
          </a:p>
          <a:p>
            <a:pPr lvl="1" algn="l" eaLnBrk="1" hangingPunct="1">
              <a:defRPr/>
            </a:pPr>
            <a:endParaRPr lang="en-US">
              <a:solidFill>
                <a:srgbClr val="000000"/>
              </a:solidFill>
              <a:latin typeface="Arial" panose="020B0604020202020204" pitchFamily="34" charset="0"/>
            </a:endParaRPr>
          </a:p>
          <a:p>
            <a:pPr lvl="1" algn="l" eaLnBrk="1" hangingPunct="1">
              <a:defRPr/>
            </a:pPr>
            <a:endParaRPr lang="en-US">
              <a:solidFill>
                <a:srgbClr val="000000"/>
              </a:solidFill>
              <a:latin typeface="Arial" panose="020B0604020202020204" pitchFamily="34" charset="0"/>
            </a:endParaRPr>
          </a:p>
          <a:p>
            <a:pPr lvl="1" algn="l" eaLnBrk="1" hangingPunct="1">
              <a:defRPr/>
            </a:pPr>
            <a:endParaRPr lang="en-US">
              <a:solidFill>
                <a:srgbClr val="000000"/>
              </a:solidFill>
              <a:latin typeface="Arial" panose="020B0604020202020204" pitchFamily="34" charset="0"/>
            </a:endParaRPr>
          </a:p>
          <a:p>
            <a:pPr lvl="1" algn="l" eaLnBrk="1" hangingPunct="1">
              <a:defRPr/>
            </a:pPr>
            <a:endParaRPr lang="en-US">
              <a:solidFill>
                <a:srgbClr val="000000"/>
              </a:solidFill>
              <a:latin typeface="Arial" panose="020B0604020202020204" pitchFamily="34" charset="0"/>
            </a:endParaRPr>
          </a:p>
          <a:p>
            <a:pPr lvl="1" algn="l" eaLnBrk="1" hangingPunct="1">
              <a:defRPr/>
            </a:pPr>
            <a:endParaRPr lang="en-US">
              <a:solidFill>
                <a:srgbClr val="000000"/>
              </a:solidFill>
              <a:latin typeface="Arial" panose="020B0604020202020204" pitchFamily="34" charset="0"/>
            </a:endParaRPr>
          </a:p>
          <a:p>
            <a:pPr lvl="1" algn="l" eaLnBrk="1" hangingPunct="1">
              <a:defRPr/>
            </a:pPr>
            <a:endParaRPr lang="en-US">
              <a:solidFill>
                <a:srgbClr val="000000"/>
              </a:solidFill>
              <a:latin typeface="Arial" panose="020B0604020202020204" pitchFamily="34" charset="0"/>
            </a:endParaRPr>
          </a:p>
          <a:p>
            <a:pPr lvl="1" algn="l" eaLnBrk="1" hangingPunct="1">
              <a:defRPr/>
            </a:pPr>
            <a:endParaRPr lang="en-US">
              <a:solidFill>
                <a:srgbClr val="000000"/>
              </a:solidFill>
              <a:latin typeface="Arial" panose="020B0604020202020204" pitchFamily="34" charset="0"/>
            </a:endParaRPr>
          </a:p>
          <a:p>
            <a:pPr lvl="1" algn="l" eaLnBrk="1" hangingPunct="1">
              <a:defRPr/>
            </a:pPr>
            <a:endParaRPr lang="en-US">
              <a:solidFill>
                <a:srgbClr val="000000"/>
              </a:solidFill>
              <a:latin typeface="Arial" panose="020B0604020202020204" pitchFamily="34" charset="0"/>
            </a:endParaRPr>
          </a:p>
          <a:p>
            <a:pPr lvl="1" algn="l" eaLnBrk="1" hangingPunct="1">
              <a:defRPr/>
            </a:pPr>
            <a:endParaRPr lang="en-US">
              <a:solidFill>
                <a:srgbClr val="000000"/>
              </a:solidFill>
              <a:latin typeface="Arial" panose="020B0604020202020204" pitchFamily="34" charset="0"/>
            </a:endParaRPr>
          </a:p>
          <a:p>
            <a:pPr lvl="1" algn="l" eaLnBrk="1" hangingPunct="1">
              <a:defRPr/>
            </a:pPr>
            <a:endParaRPr lang="en-US" sz="2700">
              <a:solidFill>
                <a:srgbClr val="000000"/>
              </a:solidFill>
              <a:latin typeface="Arial" panose="020B0604020202020204" pitchFamily="34" charset="0"/>
            </a:endParaRPr>
          </a:p>
          <a:p>
            <a:pPr algn="l" eaLnBrk="1" hangingPunct="1">
              <a:defRPr/>
            </a:pPr>
            <a:endParaRPr lang="en-US">
              <a:solidFill>
                <a:srgbClr val="000000"/>
              </a:solidFill>
              <a:latin typeface="Arial" panose="020B0604020202020204" pitchFamily="34" charset="0"/>
            </a:endParaRPr>
          </a:p>
        </p:txBody>
      </p:sp>
      <p:sp>
        <p:nvSpPr>
          <p:cNvPr id="10" name="TextBox 9"/>
          <p:cNvSpPr txBox="1"/>
          <p:nvPr/>
        </p:nvSpPr>
        <p:spPr>
          <a:xfrm>
            <a:off x="254000" y="210575"/>
            <a:ext cx="8626983" cy="438988"/>
          </a:xfrm>
          <a:prstGeom prst="rect">
            <a:avLst/>
          </a:prstGeom>
          <a:noFill/>
        </p:spPr>
        <p:txBody>
          <a:bodyPr wrap="square" lIns="68589" tIns="34295" rIns="68589" bIns="34295" rtlCol="0">
            <a:spAutoFit/>
          </a:bodyPr>
          <a:lstStyle/>
          <a:p>
            <a:pPr algn="ctr">
              <a:defRPr/>
            </a:pPr>
            <a:r>
              <a:rPr lang="en-US" b="1">
                <a:solidFill>
                  <a:srgbClr val="000090"/>
                </a:solidFill>
                <a:latin typeface="Arial" panose="020B0604020202020204" pitchFamily="34" charset="0"/>
              </a:rPr>
              <a:t>Annual 2020-2023 Conflict of Interest Disclosure</a:t>
            </a:r>
          </a:p>
        </p:txBody>
      </p:sp>
    </p:spTree>
    <p:extLst>
      <p:ext uri="{BB962C8B-B14F-4D97-AF65-F5344CB8AC3E}">
        <p14:creationId xmlns:p14="http://schemas.microsoft.com/office/powerpoint/2010/main" val="7295119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55D474B-B1BC-4F45-8B3C-B093AC19D13A}"/>
              </a:ext>
            </a:extLst>
          </p:cNvPr>
          <p:cNvSpPr>
            <a:spLocks noGrp="1"/>
          </p:cNvSpPr>
          <p:nvPr>
            <p:ph idx="1"/>
          </p:nvPr>
        </p:nvSpPr>
        <p:spPr>
          <a:xfrm>
            <a:off x="453505" y="1107796"/>
            <a:ext cx="8158147" cy="3258320"/>
          </a:xfrm>
        </p:spPr>
        <p:txBody>
          <a:bodyPr/>
          <a:lstStyle/>
          <a:p>
            <a:r>
              <a:rPr lang="en-US" sz="1800"/>
              <a:t>PSA doubling time is an important factor to consider</a:t>
            </a:r>
          </a:p>
          <a:p>
            <a:pPr lvl="1"/>
            <a:r>
              <a:rPr lang="en-US" sz="1600"/>
              <a:t>&gt; 10 mos: observation or other secondary hormonal therapy appropriate</a:t>
            </a:r>
          </a:p>
          <a:p>
            <a:pPr lvl="1"/>
            <a:r>
              <a:rPr lang="en-US" sz="1600"/>
              <a:t>≤ 10 mos: </a:t>
            </a:r>
            <a:r>
              <a:rPr lang="en-US" sz="1600" err="1"/>
              <a:t>Apalutamide</a:t>
            </a:r>
            <a:r>
              <a:rPr lang="en-US" sz="1600"/>
              <a:t>, Enzalutamide, or </a:t>
            </a:r>
            <a:r>
              <a:rPr lang="en-US" sz="1600" err="1"/>
              <a:t>Darolutamide</a:t>
            </a:r>
            <a:r>
              <a:rPr lang="en-US" sz="1600"/>
              <a:t> indicated</a:t>
            </a:r>
          </a:p>
          <a:p>
            <a:pPr marL="457078" lvl="1" indent="0">
              <a:buNone/>
            </a:pPr>
            <a:endParaRPr lang="en-US" sz="1600"/>
          </a:p>
          <a:p>
            <a:r>
              <a:rPr lang="en-US" sz="1800"/>
              <a:t>Role of molecular imaging has evolved</a:t>
            </a:r>
          </a:p>
          <a:p>
            <a:pPr lvl="1"/>
            <a:r>
              <a:rPr lang="en-US" sz="1600"/>
              <a:t>Various PET/CT or PET/MRI modalities are available that may play a role </a:t>
            </a:r>
            <a:r>
              <a:rPr lang="mr-IN" sz="1600"/>
              <a:t>–</a:t>
            </a:r>
            <a:r>
              <a:rPr lang="en-US" sz="1600"/>
              <a:t> Pts becoming M1</a:t>
            </a:r>
          </a:p>
          <a:p>
            <a:pPr lvl="1"/>
            <a:r>
              <a:rPr lang="en-US" sz="1600"/>
              <a:t>Management of locally advanced disease with NHAs impacts sequence</a:t>
            </a:r>
          </a:p>
          <a:p>
            <a:pPr lvl="1"/>
            <a:r>
              <a:rPr lang="en-US" sz="1600"/>
              <a:t>Serologic PD after management for LV or </a:t>
            </a:r>
            <a:r>
              <a:rPr lang="en-US" sz="1600" err="1"/>
              <a:t>OligoMet</a:t>
            </a:r>
            <a:r>
              <a:rPr lang="en-US" sz="1600"/>
              <a:t> CSPC is not equivalent to M0CRPC</a:t>
            </a:r>
          </a:p>
          <a:p>
            <a:endParaRPr lang="en-US" sz="2000"/>
          </a:p>
        </p:txBody>
      </p:sp>
      <p:sp>
        <p:nvSpPr>
          <p:cNvPr id="8" name="TextBox 7"/>
          <p:cNvSpPr txBox="1"/>
          <p:nvPr/>
        </p:nvSpPr>
        <p:spPr>
          <a:xfrm>
            <a:off x="254000" y="210575"/>
            <a:ext cx="8626983" cy="807924"/>
          </a:xfrm>
          <a:prstGeom prst="rect">
            <a:avLst/>
          </a:prstGeom>
          <a:noFill/>
        </p:spPr>
        <p:txBody>
          <a:bodyPr wrap="square" lIns="68589" tIns="34295" rIns="68589" bIns="34295" rtlCol="0">
            <a:spAutoFit/>
          </a:bodyPr>
          <a:lstStyle/>
          <a:p>
            <a:pPr algn="ctr">
              <a:defRPr/>
            </a:pPr>
            <a:r>
              <a:rPr lang="en-US" b="1">
                <a:solidFill>
                  <a:srgbClr val="000090"/>
                </a:solidFill>
                <a:latin typeface="Arial" panose="020B0604020202020204" pitchFamily="34" charset="0"/>
              </a:rPr>
              <a:t>Considerations in Making Treatment Decisions for Patients with M0CRPC</a:t>
            </a:r>
          </a:p>
        </p:txBody>
      </p:sp>
    </p:spTree>
    <p:extLst>
      <p:ext uri="{BB962C8B-B14F-4D97-AF65-F5344CB8AC3E}">
        <p14:creationId xmlns:p14="http://schemas.microsoft.com/office/powerpoint/2010/main" val="2219472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3D61D4F-BE54-4208-A907-3626C2A716A7}"/>
              </a:ext>
            </a:extLst>
          </p:cNvPr>
          <p:cNvSpPr>
            <a:spLocks noGrp="1"/>
          </p:cNvSpPr>
          <p:nvPr>
            <p:ph type="sldNum" sz="quarter" idx="12"/>
          </p:nvPr>
        </p:nvSpPr>
        <p:spPr/>
        <p:txBody>
          <a:bodyPr/>
          <a:lstStyle/>
          <a:p>
            <a:fld id="{FBC0FE07-4C00-4042-87A4-C41902D2B3E4}" type="slidenum">
              <a:rPr lang="en-US" smtClean="0"/>
              <a:t>9</a:t>
            </a:fld>
            <a:endParaRPr lang="en-US"/>
          </a:p>
        </p:txBody>
      </p:sp>
      <p:pic>
        <p:nvPicPr>
          <p:cNvPr id="5" name="Picture 4">
            <a:extLst>
              <a:ext uri="{FF2B5EF4-FFF2-40B4-BE49-F238E27FC236}">
                <a16:creationId xmlns:a16="http://schemas.microsoft.com/office/drawing/2014/main" id="{937E601F-62B8-441E-B42E-DD2E6FAF6A69}"/>
              </a:ext>
            </a:extLst>
          </p:cNvPr>
          <p:cNvPicPr>
            <a:picLocks noChangeAspect="1"/>
          </p:cNvPicPr>
          <p:nvPr/>
        </p:nvPicPr>
        <p:blipFill rotWithShape="1">
          <a:blip r:embed="rId3"/>
          <a:srcRect b="55152"/>
          <a:stretch/>
        </p:blipFill>
        <p:spPr>
          <a:xfrm>
            <a:off x="1" y="2381"/>
            <a:ext cx="9143999" cy="2306782"/>
          </a:xfrm>
          <a:prstGeom prst="rect">
            <a:avLst/>
          </a:prstGeom>
        </p:spPr>
      </p:pic>
      <p:sp>
        <p:nvSpPr>
          <p:cNvPr id="7" name="Title 1">
            <a:extLst>
              <a:ext uri="{FF2B5EF4-FFF2-40B4-BE49-F238E27FC236}">
                <a16:creationId xmlns:a16="http://schemas.microsoft.com/office/drawing/2014/main" id="{A3ED8003-824E-4918-8A71-750858ECDD3B}"/>
              </a:ext>
            </a:extLst>
          </p:cNvPr>
          <p:cNvSpPr txBox="1">
            <a:spLocks/>
          </p:cNvSpPr>
          <p:nvPr/>
        </p:nvSpPr>
        <p:spPr>
          <a:xfrm>
            <a:off x="-1" y="2216326"/>
            <a:ext cx="8846821" cy="877199"/>
          </a:xfrm>
          <a:prstGeom prst="rect">
            <a:avLst/>
          </a:prstGeom>
        </p:spPr>
        <p:txBody>
          <a:bodyPr vert="horz" lIns="68580" tIns="34290" rIns="68580" bIns="34290" rtlCol="0" anchor="ctr">
            <a:noAutofit/>
          </a:bodyPr>
          <a:lstStyle>
            <a:lvl1pPr algn="ctr" defTabSz="914377" rtl="0" eaLnBrk="1" latinLnBrk="0" hangingPunct="1">
              <a:lnSpc>
                <a:spcPct val="90000"/>
              </a:lnSpc>
              <a:spcBef>
                <a:spcPct val="0"/>
              </a:spcBef>
              <a:buNone/>
              <a:defRPr sz="3600" b="1" kern="1200">
                <a:solidFill>
                  <a:schemeClr val="tx1"/>
                </a:solidFill>
                <a:latin typeface="+mn-lt"/>
                <a:ea typeface="+mj-ea"/>
                <a:cs typeface="+mj-cs"/>
              </a:defRPr>
            </a:lvl1pPr>
          </a:lstStyle>
          <a:p>
            <a:r>
              <a:rPr lang="en-US" sz="2400">
                <a:solidFill>
                  <a:srgbClr val="0070C0"/>
                </a:solidFill>
              </a:rPr>
              <a:t>PARP inhibitors or Advanced Prostate Cancer</a:t>
            </a:r>
          </a:p>
        </p:txBody>
      </p:sp>
      <p:sp>
        <p:nvSpPr>
          <p:cNvPr id="8" name="TextBox 7">
            <a:extLst>
              <a:ext uri="{FF2B5EF4-FFF2-40B4-BE49-F238E27FC236}">
                <a16:creationId xmlns:a16="http://schemas.microsoft.com/office/drawing/2014/main" id="{ECD5A183-2EA2-4836-BB96-4C2452DE6FE8}"/>
              </a:ext>
            </a:extLst>
          </p:cNvPr>
          <p:cNvSpPr txBox="1"/>
          <p:nvPr/>
        </p:nvSpPr>
        <p:spPr>
          <a:xfrm>
            <a:off x="632559" y="2887464"/>
            <a:ext cx="7605403" cy="1523494"/>
          </a:xfrm>
          <a:prstGeom prst="rect">
            <a:avLst/>
          </a:prstGeom>
          <a:noFill/>
        </p:spPr>
        <p:txBody>
          <a:bodyPr wrap="square" rtlCol="0">
            <a:spAutoFit/>
          </a:bodyPr>
          <a:lstStyle/>
          <a:p>
            <a:pPr algn="ctr" defTabSz="914378">
              <a:defRPr/>
            </a:pPr>
            <a:r>
              <a:rPr lang="en-CA" sz="2100" b="1">
                <a:solidFill>
                  <a:prstClr val="black"/>
                </a:solidFill>
                <a:latin typeface="Calibri" panose="020F0502020204030204" pitchFamily="34" charset="0"/>
                <a:cs typeface="Calibri" panose="020F0502020204030204" pitchFamily="34" charset="0"/>
              </a:rPr>
              <a:t>Neeraj Agarwal, MD, FASCO</a:t>
            </a:r>
          </a:p>
          <a:p>
            <a:pPr algn="ctr" defTabSz="914378">
              <a:defRPr/>
            </a:pPr>
            <a:r>
              <a:rPr lang="en-CA" sz="1200" b="1">
                <a:solidFill>
                  <a:prstClr val="black"/>
                </a:solidFill>
                <a:latin typeface="Calibri" panose="020F0502020204030204" pitchFamily="34" charset="0"/>
                <a:cs typeface="Calibri" panose="020F0502020204030204" pitchFamily="34" charset="0"/>
              </a:rPr>
              <a:t>Professor of Medicine</a:t>
            </a:r>
          </a:p>
          <a:p>
            <a:pPr algn="ctr" defTabSz="914378">
              <a:defRPr/>
            </a:pPr>
            <a:r>
              <a:rPr lang="en-CA" sz="1200" b="1">
                <a:solidFill>
                  <a:prstClr val="black"/>
                </a:solidFill>
                <a:latin typeface="Calibri" panose="020F0502020204030204" pitchFamily="34" charset="0"/>
                <a:cs typeface="Calibri" panose="020F0502020204030204" pitchFamily="34" charset="0"/>
              </a:rPr>
              <a:t>Senior Director for Clinical Translation, Huntsman Cancer Institute (HCI)</a:t>
            </a:r>
          </a:p>
          <a:p>
            <a:pPr algn="ctr" defTabSz="914378">
              <a:defRPr/>
            </a:pPr>
            <a:r>
              <a:rPr lang="en-CA" sz="1200" b="1">
                <a:solidFill>
                  <a:prstClr val="black"/>
                </a:solidFill>
                <a:latin typeface="Calibri" panose="020F0502020204030204" pitchFamily="34" charset="0"/>
                <a:cs typeface="Calibri" panose="020F0502020204030204" pitchFamily="34" charset="0"/>
              </a:rPr>
              <a:t>HCI Presidential Endowed Chair of Cancer Research</a:t>
            </a:r>
          </a:p>
          <a:p>
            <a:pPr algn="ctr" defTabSz="914378">
              <a:defRPr/>
            </a:pPr>
            <a:r>
              <a:rPr lang="en-CA" sz="1200" b="1">
                <a:solidFill>
                  <a:prstClr val="black"/>
                </a:solidFill>
                <a:latin typeface="Calibri" panose="020F0502020204030204" pitchFamily="34" charset="0"/>
                <a:cs typeface="Calibri" panose="020F0502020204030204" pitchFamily="34" charset="0"/>
              </a:rPr>
              <a:t>Director, Center of Investigational Therapeutics</a:t>
            </a:r>
          </a:p>
          <a:p>
            <a:pPr algn="ctr" defTabSz="914378">
              <a:defRPr/>
            </a:pPr>
            <a:r>
              <a:rPr lang="en-CA" sz="1200" b="1">
                <a:solidFill>
                  <a:prstClr val="black"/>
                </a:solidFill>
                <a:latin typeface="Calibri" panose="020F0502020204030204" pitchFamily="34" charset="0"/>
                <a:cs typeface="Calibri" panose="020F0502020204030204" pitchFamily="34" charset="0"/>
              </a:rPr>
              <a:t>Director, Genitourinary Oncology Program</a:t>
            </a:r>
          </a:p>
          <a:p>
            <a:pPr algn="ctr" defTabSz="914378">
              <a:defRPr/>
            </a:pPr>
            <a:r>
              <a:rPr lang="en-CA" sz="1200" b="1">
                <a:solidFill>
                  <a:prstClr val="black"/>
                </a:solidFill>
                <a:latin typeface="Calibri" panose="020F0502020204030204" pitchFamily="34" charset="0"/>
                <a:cs typeface="Calibri" panose="020F0502020204030204" pitchFamily="34" charset="0"/>
              </a:rPr>
              <a:t>Huntsman Cancer Institute, University of Utah (NCI-CCC)</a:t>
            </a:r>
          </a:p>
        </p:txBody>
      </p:sp>
      <p:sp>
        <p:nvSpPr>
          <p:cNvPr id="3" name="Title 1">
            <a:extLst>
              <a:ext uri="{FF2B5EF4-FFF2-40B4-BE49-F238E27FC236}">
                <a16:creationId xmlns:a16="http://schemas.microsoft.com/office/drawing/2014/main" id="{D716CACD-FAE0-1657-7F0E-63869E1CA292}"/>
              </a:ext>
            </a:extLst>
          </p:cNvPr>
          <p:cNvSpPr txBox="1">
            <a:spLocks/>
          </p:cNvSpPr>
          <p:nvPr/>
        </p:nvSpPr>
        <p:spPr>
          <a:xfrm>
            <a:off x="3837473" y="4670787"/>
            <a:ext cx="3000375" cy="21101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defTabSz="685800">
              <a:lnSpc>
                <a:spcPct val="100000"/>
              </a:lnSpc>
              <a:spcBef>
                <a:spcPts val="0"/>
              </a:spcBef>
              <a:defRPr/>
            </a:pPr>
            <a:r>
              <a:rPr lang="en-US" sz="1350" kern="0" spc="-12">
                <a:solidFill>
                  <a:srgbClr val="000099"/>
                </a:solidFill>
                <a:latin typeface="Arial"/>
              </a:rPr>
              <a:t>@neerajaiims</a:t>
            </a:r>
            <a:endParaRPr lang="en-US" sz="1350">
              <a:solidFill>
                <a:prstClr val="black"/>
              </a:solidFill>
              <a:latin typeface="Calibri" panose="020F0502020204030204"/>
            </a:endParaRPr>
          </a:p>
        </p:txBody>
      </p:sp>
      <p:pic>
        <p:nvPicPr>
          <p:cNvPr id="6" name="Picture 9" descr="Resultado de imagen de twitter">
            <a:extLst>
              <a:ext uri="{FF2B5EF4-FFF2-40B4-BE49-F238E27FC236}">
                <a16:creationId xmlns:a16="http://schemas.microsoft.com/office/drawing/2014/main" id="{55E72F81-B5A2-4DD8-7E1F-6C76B6984D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83825" y="4575843"/>
            <a:ext cx="591251" cy="4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817675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B8774-746A-4127-8942-96C45ABC9C04}"/>
              </a:ext>
            </a:extLst>
          </p:cNvPr>
          <p:cNvSpPr>
            <a:spLocks noGrp="1"/>
          </p:cNvSpPr>
          <p:nvPr>
            <p:ph type="title"/>
          </p:nvPr>
        </p:nvSpPr>
        <p:spPr/>
        <p:txBody>
          <a:bodyPr lIns="68580" tIns="34290" rIns="68580" bIns="34290"/>
          <a:lstStyle/>
          <a:p>
            <a:r>
              <a:rPr lang="en-US" sz="2800" b="1">
                <a:solidFill>
                  <a:srgbClr val="000090"/>
                </a:solidFill>
              </a:rPr>
              <a:t>Utility of PSA Doubling Time in Men With M0CRPC</a:t>
            </a:r>
          </a:p>
        </p:txBody>
      </p:sp>
      <p:sp>
        <p:nvSpPr>
          <p:cNvPr id="8" name="Content Placeholder 7">
            <a:extLst>
              <a:ext uri="{FF2B5EF4-FFF2-40B4-BE49-F238E27FC236}">
                <a16:creationId xmlns:a16="http://schemas.microsoft.com/office/drawing/2014/main" id="{EF020102-3120-4346-9F14-2FDA06098DF5}"/>
              </a:ext>
            </a:extLst>
          </p:cNvPr>
          <p:cNvSpPr>
            <a:spLocks noGrp="1"/>
          </p:cNvSpPr>
          <p:nvPr>
            <p:ph sz="half" idx="1"/>
          </p:nvPr>
        </p:nvSpPr>
        <p:spPr>
          <a:xfrm>
            <a:off x="451365" y="1134099"/>
            <a:ext cx="3981959" cy="952943"/>
          </a:xfrm>
        </p:spPr>
        <p:txBody>
          <a:bodyPr/>
          <a:lstStyle/>
          <a:p>
            <a:r>
              <a:rPr lang="en-US" sz="2000"/>
              <a:t>Faster PSADT is linked to shorter time to metastasis in patients with M0CRPC</a:t>
            </a:r>
          </a:p>
          <a:p>
            <a:endParaRPr lang="en-US" sz="2000"/>
          </a:p>
        </p:txBody>
      </p:sp>
      <p:sp>
        <p:nvSpPr>
          <p:cNvPr id="9" name="Content Placeholder 8">
            <a:extLst>
              <a:ext uri="{FF2B5EF4-FFF2-40B4-BE49-F238E27FC236}">
                <a16:creationId xmlns:a16="http://schemas.microsoft.com/office/drawing/2014/main" id="{B6CFAD56-8638-4F3A-9716-8E9B39A31426}"/>
              </a:ext>
            </a:extLst>
          </p:cNvPr>
          <p:cNvSpPr>
            <a:spLocks noGrp="1"/>
          </p:cNvSpPr>
          <p:nvPr>
            <p:ph sz="half" idx="2"/>
          </p:nvPr>
        </p:nvSpPr>
        <p:spPr>
          <a:xfrm>
            <a:off x="4648200" y="1148584"/>
            <a:ext cx="3810000" cy="2936240"/>
          </a:xfrm>
        </p:spPr>
        <p:txBody>
          <a:bodyPr/>
          <a:lstStyle/>
          <a:p>
            <a:r>
              <a:rPr lang="en-US" sz="2000"/>
              <a:t>Patients with PSADT &lt; 10 mos vs those with PSADT ≥ 10 mos</a:t>
            </a:r>
          </a:p>
          <a:p>
            <a:pPr lvl="1"/>
            <a:r>
              <a:rPr lang="en-US" sz="1800"/>
              <a:t>Risk of bone metastasis 12 x higher</a:t>
            </a:r>
          </a:p>
          <a:p>
            <a:pPr lvl="1"/>
            <a:r>
              <a:rPr lang="en-US" sz="1800"/>
              <a:t>Risk of death 4 x higher</a:t>
            </a:r>
            <a:br>
              <a:rPr lang="en-US" sz="1800"/>
            </a:br>
            <a:endParaRPr lang="en-US" sz="1800"/>
          </a:p>
          <a:p>
            <a:endParaRPr lang="en-US" sz="2000"/>
          </a:p>
        </p:txBody>
      </p:sp>
      <p:sp>
        <p:nvSpPr>
          <p:cNvPr id="4" name="Text Box 11">
            <a:extLst>
              <a:ext uri="{FF2B5EF4-FFF2-40B4-BE49-F238E27FC236}">
                <a16:creationId xmlns:a16="http://schemas.microsoft.com/office/drawing/2014/main" id="{65602AA4-4804-43F7-B5AB-BBFD13684A43}"/>
              </a:ext>
            </a:extLst>
          </p:cNvPr>
          <p:cNvSpPr txBox="1">
            <a:spLocks noChangeArrowheads="1"/>
          </p:cNvSpPr>
          <p:nvPr/>
        </p:nvSpPr>
        <p:spPr bwMode="auto">
          <a:xfrm>
            <a:off x="1837270" y="4084824"/>
            <a:ext cx="6007894" cy="2079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68580" tIns="34290" rIns="68580" bIns="34290"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nSpc>
                <a:spcPct val="100000"/>
              </a:lnSpc>
              <a:spcBef>
                <a:spcPct val="0"/>
              </a:spcBef>
              <a:spcAft>
                <a:spcPct val="0"/>
              </a:spcAft>
              <a:buClrTx/>
              <a:buNone/>
            </a:pPr>
            <a:r>
              <a:rPr lang="en-US" altLang="en-US" sz="900">
                <a:solidFill>
                  <a:schemeClr val="bg2"/>
                </a:solidFill>
                <a:latin typeface="Calibri" panose="020F0502020204030204" pitchFamily="34" charset="0"/>
              </a:rPr>
              <a:t>Moreira. Urology. 2016;96:171. Howard. BJU Int. 2017;120:E80. Metwalli. Urol Oncol. 2014;32:761</a:t>
            </a:r>
          </a:p>
        </p:txBody>
      </p:sp>
      <p:graphicFrame>
        <p:nvGraphicFramePr>
          <p:cNvPr id="10" name="Table 9">
            <a:extLst>
              <a:ext uri="{FF2B5EF4-FFF2-40B4-BE49-F238E27FC236}">
                <a16:creationId xmlns:a16="http://schemas.microsoft.com/office/drawing/2014/main" id="{9AA3EAE0-1E39-4BAB-BE23-074F252532E7}"/>
              </a:ext>
            </a:extLst>
          </p:cNvPr>
          <p:cNvGraphicFramePr>
            <a:graphicFrameLocks noGrp="1"/>
          </p:cNvGraphicFramePr>
          <p:nvPr>
            <p:extLst>
              <p:ext uri="{D42A27DB-BD31-4B8C-83A1-F6EECF244321}">
                <p14:modId xmlns:p14="http://schemas.microsoft.com/office/powerpoint/2010/main" val="3410734939"/>
              </p:ext>
            </p:extLst>
          </p:nvPr>
        </p:nvGraphicFramePr>
        <p:xfrm>
          <a:off x="542927" y="2302636"/>
          <a:ext cx="3775249" cy="1316572"/>
        </p:xfrm>
        <a:graphic>
          <a:graphicData uri="http://schemas.openxmlformats.org/drawingml/2006/table">
            <a:tbl>
              <a:tblPr firstRow="1" bandRow="1">
                <a:tableStyleId>{93296810-A885-4BE3-A3E7-6D5BEEA58F35}</a:tableStyleId>
              </a:tblPr>
              <a:tblGrid>
                <a:gridCol w="1456290">
                  <a:extLst>
                    <a:ext uri="{9D8B030D-6E8A-4147-A177-3AD203B41FA5}">
                      <a16:colId xmlns:a16="http://schemas.microsoft.com/office/drawing/2014/main" val="20000"/>
                    </a:ext>
                  </a:extLst>
                </a:gridCol>
                <a:gridCol w="2318959">
                  <a:extLst>
                    <a:ext uri="{9D8B030D-6E8A-4147-A177-3AD203B41FA5}">
                      <a16:colId xmlns:a16="http://schemas.microsoft.com/office/drawing/2014/main" val="20001"/>
                    </a:ext>
                  </a:extLst>
                </a:gridCol>
              </a:tblGrid>
              <a:tr h="434742">
                <a:tc>
                  <a:txBody>
                    <a:bodyPr/>
                    <a:lstStyle/>
                    <a:p>
                      <a:pPr marL="0" marR="0" algn="ctr">
                        <a:spcBef>
                          <a:spcPts val="0"/>
                        </a:spcBef>
                        <a:spcAft>
                          <a:spcPts val="0"/>
                        </a:spcAft>
                      </a:pPr>
                      <a:r>
                        <a:rPr lang="en-US" sz="1400">
                          <a:effectLst/>
                          <a:latin typeface="Calibri" panose="020F0502020204030204" pitchFamily="34" charset="0"/>
                        </a:rPr>
                        <a:t>PSADT</a:t>
                      </a:r>
                      <a:r>
                        <a:rPr lang="en-US" sz="1400" baseline="0">
                          <a:effectLst/>
                          <a:latin typeface="Calibri" panose="020F0502020204030204" pitchFamily="34" charset="0"/>
                        </a:rPr>
                        <a:t>, Mos</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51434" marR="51434"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75000"/>
                      </a:schemeClr>
                    </a:solidFill>
                  </a:tcPr>
                </a:tc>
                <a:tc>
                  <a:txBody>
                    <a:bodyPr/>
                    <a:lstStyle/>
                    <a:p>
                      <a:pPr marL="0" marR="0" algn="ctr">
                        <a:spcBef>
                          <a:spcPts val="0"/>
                        </a:spcBef>
                        <a:spcAft>
                          <a:spcPts val="0"/>
                        </a:spcAft>
                      </a:pPr>
                      <a:r>
                        <a:rPr lang="en-US" sz="1400">
                          <a:effectLst/>
                          <a:latin typeface="Calibri" panose="020F0502020204030204" pitchFamily="34" charset="0"/>
                        </a:rPr>
                        <a:t>Median Time to</a:t>
                      </a:r>
                      <a:r>
                        <a:rPr lang="en-US" sz="1400" baseline="0">
                          <a:effectLst/>
                          <a:latin typeface="Calibri" panose="020F0502020204030204" pitchFamily="34" charset="0"/>
                        </a:rPr>
                        <a:t> </a:t>
                      </a:r>
                      <a:r>
                        <a:rPr lang="en-US" sz="1400">
                          <a:effectLst/>
                          <a:latin typeface="Calibri" panose="020F0502020204030204" pitchFamily="34" charset="0"/>
                        </a:rPr>
                        <a:t>Metastasis, Mos</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51434" marR="51434"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10000"/>
                  </a:ext>
                </a:extLst>
              </a:tr>
              <a:tr h="217371">
                <a:tc>
                  <a:txBody>
                    <a:bodyPr/>
                    <a:lstStyle/>
                    <a:p>
                      <a:pPr marL="0" marR="0" algn="ctr">
                        <a:spcBef>
                          <a:spcPts val="0"/>
                        </a:spcBef>
                        <a:spcAft>
                          <a:spcPts val="0"/>
                        </a:spcAft>
                      </a:pPr>
                      <a:r>
                        <a:rPr lang="en-US" sz="1400">
                          <a:solidFill>
                            <a:schemeClr val="tx1"/>
                          </a:solidFill>
                          <a:effectLst/>
                          <a:latin typeface="Calibri" panose="020F0502020204030204" pitchFamily="34" charset="0"/>
                        </a:rPr>
                        <a:t>&lt; 3.0</a:t>
                      </a:r>
                      <a:endParaRPr lang="en-US" sz="1400" b="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1434" marR="51434"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lumMod val="40000"/>
                        <a:lumOff val="60000"/>
                      </a:schemeClr>
                    </a:solidFill>
                  </a:tcPr>
                </a:tc>
                <a:tc>
                  <a:txBody>
                    <a:bodyPr/>
                    <a:lstStyle/>
                    <a:p>
                      <a:pPr marL="0" marR="0" algn="ctr">
                        <a:spcBef>
                          <a:spcPts val="0"/>
                        </a:spcBef>
                        <a:spcAft>
                          <a:spcPts val="0"/>
                        </a:spcAft>
                      </a:pPr>
                      <a:r>
                        <a:rPr lang="en-US" sz="1400">
                          <a:solidFill>
                            <a:schemeClr val="tx1"/>
                          </a:solidFill>
                          <a:effectLst/>
                          <a:latin typeface="Calibri" panose="020F0502020204030204" pitchFamily="34" charset="0"/>
                        </a:rPr>
                        <a:t>9</a:t>
                      </a:r>
                      <a:endParaRPr lang="en-US" sz="1400" b="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1434" marR="51434"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val="10001"/>
                  </a:ext>
                </a:extLst>
              </a:tr>
              <a:tr h="217371">
                <a:tc>
                  <a:txBody>
                    <a:bodyPr/>
                    <a:lstStyle/>
                    <a:p>
                      <a:pPr marL="0" marR="0" algn="ctr">
                        <a:spcBef>
                          <a:spcPts val="0"/>
                        </a:spcBef>
                        <a:spcAft>
                          <a:spcPts val="0"/>
                        </a:spcAft>
                      </a:pPr>
                      <a:r>
                        <a:rPr lang="en-US" sz="1400">
                          <a:solidFill>
                            <a:schemeClr val="tx1"/>
                          </a:solidFill>
                          <a:effectLst/>
                          <a:latin typeface="Calibri" panose="020F0502020204030204" pitchFamily="34" charset="0"/>
                        </a:rPr>
                        <a:t>3.0-8.9</a:t>
                      </a:r>
                      <a:endParaRPr lang="en-US" sz="1400" b="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1434" marR="51434"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40000"/>
                        <a:lumOff val="60000"/>
                      </a:schemeClr>
                    </a:solidFill>
                  </a:tcPr>
                </a:tc>
                <a:tc>
                  <a:txBody>
                    <a:bodyPr/>
                    <a:lstStyle/>
                    <a:p>
                      <a:pPr marL="0" marR="0" algn="ctr">
                        <a:spcBef>
                          <a:spcPts val="0"/>
                        </a:spcBef>
                        <a:spcAft>
                          <a:spcPts val="0"/>
                        </a:spcAft>
                      </a:pPr>
                      <a:r>
                        <a:rPr lang="en-US" sz="1400">
                          <a:solidFill>
                            <a:schemeClr val="tx1"/>
                          </a:solidFill>
                          <a:effectLst/>
                          <a:latin typeface="Calibri" panose="020F0502020204030204" pitchFamily="34" charset="0"/>
                        </a:rPr>
                        <a:t>19</a:t>
                      </a:r>
                      <a:endParaRPr lang="en-US" sz="1400" b="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1434" marR="51434"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val="10002"/>
                  </a:ext>
                </a:extLst>
              </a:tr>
              <a:tr h="217371">
                <a:tc>
                  <a:txBody>
                    <a:bodyPr/>
                    <a:lstStyle/>
                    <a:p>
                      <a:pPr marL="0" marR="0" algn="ctr">
                        <a:spcBef>
                          <a:spcPts val="0"/>
                        </a:spcBef>
                        <a:spcAft>
                          <a:spcPts val="0"/>
                        </a:spcAft>
                      </a:pPr>
                      <a:r>
                        <a:rPr lang="en-US" sz="1400">
                          <a:solidFill>
                            <a:schemeClr val="tx1"/>
                          </a:solidFill>
                          <a:effectLst/>
                          <a:latin typeface="Calibri" panose="020F0502020204030204" pitchFamily="34" charset="0"/>
                        </a:rPr>
                        <a:t>9.0-14.9</a:t>
                      </a:r>
                      <a:endParaRPr lang="en-US" sz="1400" b="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1434" marR="51434"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40000"/>
                        <a:lumOff val="60000"/>
                      </a:schemeClr>
                    </a:solidFill>
                  </a:tcPr>
                </a:tc>
                <a:tc>
                  <a:txBody>
                    <a:bodyPr/>
                    <a:lstStyle/>
                    <a:p>
                      <a:pPr marL="0" marR="0" algn="ctr">
                        <a:spcBef>
                          <a:spcPts val="0"/>
                        </a:spcBef>
                        <a:spcAft>
                          <a:spcPts val="0"/>
                        </a:spcAft>
                      </a:pPr>
                      <a:r>
                        <a:rPr lang="en-US" sz="1400">
                          <a:solidFill>
                            <a:schemeClr val="tx1"/>
                          </a:solidFill>
                          <a:effectLst/>
                          <a:latin typeface="Calibri" panose="020F0502020204030204" pitchFamily="34" charset="0"/>
                        </a:rPr>
                        <a:t>40</a:t>
                      </a:r>
                      <a:endParaRPr lang="en-US" sz="1400" b="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1434" marR="51434"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val="10003"/>
                  </a:ext>
                </a:extLst>
              </a:tr>
              <a:tr h="229717">
                <a:tc>
                  <a:txBody>
                    <a:bodyPr/>
                    <a:lstStyle/>
                    <a:p>
                      <a:pPr marL="0" marR="0" algn="ctr">
                        <a:spcBef>
                          <a:spcPts val="0"/>
                        </a:spcBef>
                        <a:spcAft>
                          <a:spcPts val="0"/>
                        </a:spcAft>
                      </a:pPr>
                      <a:r>
                        <a:rPr lang="en-US" sz="1400">
                          <a:solidFill>
                            <a:schemeClr val="tx1"/>
                          </a:solidFill>
                          <a:effectLst/>
                          <a:latin typeface="Calibri" panose="020F0502020204030204" pitchFamily="34" charset="0"/>
                        </a:rPr>
                        <a:t>≥ 15.0</a:t>
                      </a:r>
                      <a:endParaRPr lang="en-US" sz="1400" b="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1434" marR="51434"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40000"/>
                        <a:lumOff val="60000"/>
                      </a:schemeClr>
                    </a:solidFill>
                  </a:tcPr>
                </a:tc>
                <a:tc>
                  <a:txBody>
                    <a:bodyPr/>
                    <a:lstStyle/>
                    <a:p>
                      <a:pPr marL="0" marR="0" algn="ctr">
                        <a:spcBef>
                          <a:spcPts val="0"/>
                        </a:spcBef>
                        <a:spcAft>
                          <a:spcPts val="0"/>
                        </a:spcAft>
                      </a:pPr>
                      <a:r>
                        <a:rPr lang="en-US" sz="1400">
                          <a:solidFill>
                            <a:schemeClr val="tx1"/>
                          </a:solidFill>
                          <a:effectLst/>
                          <a:latin typeface="Calibri" panose="020F0502020204030204" pitchFamily="34" charset="0"/>
                        </a:rPr>
                        <a:t>50</a:t>
                      </a:r>
                      <a:endParaRPr lang="en-US" sz="1400" b="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1434" marR="51434"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06438549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A29BAC-6ED0-475B-B5BC-03148C0FF5C8}"/>
              </a:ext>
            </a:extLst>
          </p:cNvPr>
          <p:cNvPicPr>
            <a:picLocks noChangeAspect="1"/>
          </p:cNvPicPr>
          <p:nvPr/>
        </p:nvPicPr>
        <p:blipFill>
          <a:blip r:embed="rId3"/>
          <a:stretch>
            <a:fillRect/>
          </a:stretch>
        </p:blipFill>
        <p:spPr>
          <a:xfrm>
            <a:off x="5175097" y="773794"/>
            <a:ext cx="1097785" cy="3613969"/>
          </a:xfrm>
          <a:prstGeom prst="rect">
            <a:avLst/>
          </a:prstGeom>
        </p:spPr>
      </p:pic>
      <p:pic>
        <p:nvPicPr>
          <p:cNvPr id="7" name="Picture 6">
            <a:extLst>
              <a:ext uri="{FF2B5EF4-FFF2-40B4-BE49-F238E27FC236}">
                <a16:creationId xmlns:a16="http://schemas.microsoft.com/office/drawing/2014/main" id="{5DB66596-6941-43BD-A6CD-58C5ECF6B27B}"/>
              </a:ext>
            </a:extLst>
          </p:cNvPr>
          <p:cNvPicPr>
            <a:picLocks noChangeAspect="1"/>
          </p:cNvPicPr>
          <p:nvPr/>
        </p:nvPicPr>
        <p:blipFill>
          <a:blip r:embed="rId4"/>
          <a:stretch>
            <a:fillRect/>
          </a:stretch>
        </p:blipFill>
        <p:spPr>
          <a:xfrm>
            <a:off x="3905426" y="773794"/>
            <a:ext cx="987435" cy="3614695"/>
          </a:xfrm>
          <a:prstGeom prst="rect">
            <a:avLst/>
          </a:prstGeom>
        </p:spPr>
      </p:pic>
      <p:pic>
        <p:nvPicPr>
          <p:cNvPr id="8" name="Picture 7">
            <a:extLst>
              <a:ext uri="{FF2B5EF4-FFF2-40B4-BE49-F238E27FC236}">
                <a16:creationId xmlns:a16="http://schemas.microsoft.com/office/drawing/2014/main" id="{47E532DA-6DD5-475A-8C14-F2495CFDC52D}"/>
              </a:ext>
            </a:extLst>
          </p:cNvPr>
          <p:cNvPicPr>
            <a:picLocks noChangeAspect="1"/>
          </p:cNvPicPr>
          <p:nvPr/>
        </p:nvPicPr>
        <p:blipFill>
          <a:blip r:embed="rId5"/>
          <a:stretch>
            <a:fillRect/>
          </a:stretch>
        </p:blipFill>
        <p:spPr>
          <a:xfrm>
            <a:off x="2648550" y="773797"/>
            <a:ext cx="869938" cy="3613966"/>
          </a:xfrm>
          <a:prstGeom prst="rect">
            <a:avLst/>
          </a:prstGeom>
        </p:spPr>
      </p:pic>
      <p:pic>
        <p:nvPicPr>
          <p:cNvPr id="10" name="Picture 9">
            <a:extLst>
              <a:ext uri="{FF2B5EF4-FFF2-40B4-BE49-F238E27FC236}">
                <a16:creationId xmlns:a16="http://schemas.microsoft.com/office/drawing/2014/main" id="{7E6F64FC-1AD3-402F-A83F-21C2E907DB10}"/>
              </a:ext>
            </a:extLst>
          </p:cNvPr>
          <p:cNvPicPr>
            <a:picLocks noChangeAspect="1"/>
          </p:cNvPicPr>
          <p:nvPr/>
        </p:nvPicPr>
        <p:blipFill rotWithShape="1">
          <a:blip r:embed="rId6"/>
          <a:srcRect l="17659" r="29365"/>
          <a:stretch/>
        </p:blipFill>
        <p:spPr>
          <a:xfrm>
            <a:off x="6851059" y="831778"/>
            <a:ext cx="1695008" cy="3498001"/>
          </a:xfrm>
          <a:prstGeom prst="rect">
            <a:avLst/>
          </a:prstGeom>
        </p:spPr>
      </p:pic>
      <p:sp>
        <p:nvSpPr>
          <p:cNvPr id="11" name="TextBox 10">
            <a:extLst>
              <a:ext uri="{FF2B5EF4-FFF2-40B4-BE49-F238E27FC236}">
                <a16:creationId xmlns:a16="http://schemas.microsoft.com/office/drawing/2014/main" id="{788B1592-2B27-4D86-9A40-9061DC9F338E}"/>
              </a:ext>
            </a:extLst>
          </p:cNvPr>
          <p:cNvSpPr txBox="1"/>
          <p:nvPr/>
        </p:nvSpPr>
        <p:spPr>
          <a:xfrm>
            <a:off x="7219262" y="4388490"/>
            <a:ext cx="1259026" cy="335008"/>
          </a:xfrm>
          <a:prstGeom prst="rect">
            <a:avLst/>
          </a:prstGeom>
          <a:noFill/>
        </p:spPr>
        <p:txBody>
          <a:bodyPr wrap="none" lIns="68580" tIns="34290" rIns="68580" bIns="34290" rtlCol="0">
            <a:spAutoFit/>
          </a:bodyPr>
          <a:lstStyle/>
          <a:p>
            <a:r>
              <a:rPr lang="en-US" sz="1700">
                <a:solidFill>
                  <a:schemeClr val="bg1"/>
                </a:solidFill>
                <a:latin typeface="Calibri" panose="020F0502020204030204" pitchFamily="34" charset="0"/>
              </a:rPr>
              <a:t>Ga-68 PSMA</a:t>
            </a:r>
          </a:p>
        </p:txBody>
      </p:sp>
      <p:sp>
        <p:nvSpPr>
          <p:cNvPr id="12" name="TextBox 11">
            <a:extLst>
              <a:ext uri="{FF2B5EF4-FFF2-40B4-BE49-F238E27FC236}">
                <a16:creationId xmlns:a16="http://schemas.microsoft.com/office/drawing/2014/main" id="{2360B7FC-C044-418B-B772-070774C16464}"/>
              </a:ext>
            </a:extLst>
          </p:cNvPr>
          <p:cNvSpPr txBox="1"/>
          <p:nvPr/>
        </p:nvSpPr>
        <p:spPr>
          <a:xfrm>
            <a:off x="230423" y="1417493"/>
            <a:ext cx="2418127" cy="1663523"/>
          </a:xfrm>
          <a:prstGeom prst="rect">
            <a:avLst/>
          </a:prstGeom>
          <a:noFill/>
        </p:spPr>
        <p:txBody>
          <a:bodyPr wrap="square" lIns="68580" tIns="34290" rIns="68580" bIns="34290" rtlCol="0">
            <a:spAutoFit/>
          </a:bodyPr>
          <a:lstStyle/>
          <a:p>
            <a:pPr defTabSz="457086">
              <a:defRPr/>
            </a:pPr>
            <a:r>
              <a:rPr lang="en-US" sz="1700">
                <a:solidFill>
                  <a:prstClr val="black"/>
                </a:solidFill>
                <a:latin typeface="Calibri" pitchFamily="34" charset="0"/>
                <a:ea typeface="MS PGothic" pitchFamily="34" charset="-128"/>
              </a:rPr>
              <a:t>Age: 73 yrs</a:t>
            </a:r>
          </a:p>
          <a:p>
            <a:pPr defTabSz="457086">
              <a:defRPr/>
            </a:pPr>
            <a:r>
              <a:rPr lang="en-US" sz="1700">
                <a:solidFill>
                  <a:prstClr val="black"/>
                </a:solidFill>
                <a:latin typeface="Calibri" pitchFamily="34" charset="0"/>
                <a:ea typeface="MS PGothic" pitchFamily="34" charset="-128"/>
              </a:rPr>
              <a:t>Gleason: 5+4</a:t>
            </a:r>
          </a:p>
          <a:p>
            <a:pPr defTabSz="457086">
              <a:defRPr/>
            </a:pPr>
            <a:r>
              <a:rPr lang="en-US" sz="1700">
                <a:solidFill>
                  <a:prstClr val="black"/>
                </a:solidFill>
                <a:latin typeface="Calibri" pitchFamily="34" charset="0"/>
                <a:ea typeface="MS PGothic" pitchFamily="34" charset="-128"/>
              </a:rPr>
              <a:t>s/p ADT/RT</a:t>
            </a:r>
          </a:p>
          <a:p>
            <a:pPr defTabSz="457086">
              <a:defRPr/>
            </a:pPr>
            <a:r>
              <a:rPr lang="en-US" sz="1700">
                <a:solidFill>
                  <a:prstClr val="black"/>
                </a:solidFill>
                <a:latin typeface="Calibri" pitchFamily="34" charset="0"/>
                <a:ea typeface="MS PGothic" pitchFamily="34" charset="-128"/>
              </a:rPr>
              <a:t>PSA rising on ADT</a:t>
            </a:r>
          </a:p>
          <a:p>
            <a:pPr defTabSz="457086">
              <a:defRPr/>
            </a:pPr>
            <a:r>
              <a:rPr lang="en-US" sz="1700">
                <a:solidFill>
                  <a:prstClr val="black"/>
                </a:solidFill>
                <a:latin typeface="Calibri" pitchFamily="34" charset="0"/>
                <a:ea typeface="MS PGothic" pitchFamily="34" charset="-128"/>
              </a:rPr>
              <a:t>PSADT ≈ 8 mos</a:t>
            </a:r>
          </a:p>
          <a:p>
            <a:pPr defTabSz="457086">
              <a:defRPr/>
            </a:pPr>
            <a:r>
              <a:rPr lang="en-US" sz="1700">
                <a:solidFill>
                  <a:prstClr val="black"/>
                </a:solidFill>
                <a:latin typeface="Calibri" pitchFamily="34" charset="0"/>
                <a:ea typeface="MS PGothic" pitchFamily="34" charset="-128"/>
              </a:rPr>
              <a:t>PSA: now 14 mg/nL</a:t>
            </a:r>
          </a:p>
        </p:txBody>
      </p:sp>
      <p:sp>
        <p:nvSpPr>
          <p:cNvPr id="19" name="Title 18">
            <a:extLst>
              <a:ext uri="{FF2B5EF4-FFF2-40B4-BE49-F238E27FC236}">
                <a16:creationId xmlns:a16="http://schemas.microsoft.com/office/drawing/2014/main" id="{FC2580C0-7098-4E4A-A3AA-99739FE56158}"/>
              </a:ext>
            </a:extLst>
          </p:cNvPr>
          <p:cNvSpPr>
            <a:spLocks noGrp="1"/>
          </p:cNvSpPr>
          <p:nvPr>
            <p:ph type="title"/>
          </p:nvPr>
        </p:nvSpPr>
        <p:spPr>
          <a:xfrm>
            <a:off x="0" y="127465"/>
            <a:ext cx="9144000" cy="646330"/>
          </a:xfrm>
        </p:spPr>
        <p:txBody>
          <a:bodyPr lIns="68580" tIns="34290" rIns="68580" bIns="34290"/>
          <a:lstStyle/>
          <a:p>
            <a:r>
              <a:rPr lang="en-US" sz="2800" b="1">
                <a:solidFill>
                  <a:srgbClr val="003767"/>
                </a:solidFill>
              </a:rPr>
              <a:t>Non-metastatic CRPC: A Very High–Risk Population</a:t>
            </a:r>
          </a:p>
        </p:txBody>
      </p:sp>
    </p:spTree>
    <p:extLst>
      <p:ext uri="{BB962C8B-B14F-4D97-AF65-F5344CB8AC3E}">
        <p14:creationId xmlns:p14="http://schemas.microsoft.com/office/powerpoint/2010/main" val="341297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Main graphic"/>
          <p:cNvPicPr/>
          <p:nvPr/>
        </p:nvPicPr>
        <p:blipFill>
          <a:blip r:embed="rId3"/>
          <a:stretch/>
        </p:blipFill>
        <p:spPr>
          <a:xfrm>
            <a:off x="630381" y="398606"/>
            <a:ext cx="8000276" cy="3967511"/>
          </a:xfrm>
          <a:prstGeom prst="rect">
            <a:avLst/>
          </a:prstGeom>
          <a:ln>
            <a:noFill/>
          </a:ln>
        </p:spPr>
      </p:pic>
    </p:spTree>
    <p:extLst>
      <p:ext uri="{BB962C8B-B14F-4D97-AF65-F5344CB8AC3E}">
        <p14:creationId xmlns:p14="http://schemas.microsoft.com/office/powerpoint/2010/main" val="2035824495"/>
      </p:ext>
    </p:extLst>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8F4DBA39-F53E-47B4-AA4E-9537D8EA6197}"/>
              </a:ext>
            </a:extLst>
          </p:cNvPr>
          <p:cNvSpPr>
            <a:spLocks noGrp="1"/>
          </p:cNvSpPr>
          <p:nvPr>
            <p:ph type="title"/>
          </p:nvPr>
        </p:nvSpPr>
        <p:spPr/>
        <p:txBody>
          <a:bodyPr/>
          <a:lstStyle/>
          <a:p>
            <a:r>
              <a:rPr lang="en-US" altLang="en-US" sz="2400" b="1">
                <a:solidFill>
                  <a:srgbClr val="003767"/>
                </a:solidFill>
              </a:rPr>
              <a:t>Apalutamide vs Placebo in Nonmetastatic CRPC (SPARTAN): Phase III Study Design</a:t>
            </a:r>
          </a:p>
        </p:txBody>
      </p:sp>
      <p:sp>
        <p:nvSpPr>
          <p:cNvPr id="107523" name="Content Placeholder 12">
            <a:extLst>
              <a:ext uri="{FF2B5EF4-FFF2-40B4-BE49-F238E27FC236}">
                <a16:creationId xmlns:a16="http://schemas.microsoft.com/office/drawing/2014/main" id="{D18C62C4-883A-42EC-AE4E-0A94E32D1914}"/>
              </a:ext>
            </a:extLst>
          </p:cNvPr>
          <p:cNvSpPr>
            <a:spLocks noGrp="1"/>
          </p:cNvSpPr>
          <p:nvPr>
            <p:ph idx="1"/>
          </p:nvPr>
        </p:nvSpPr>
        <p:spPr>
          <a:xfrm>
            <a:off x="454583" y="3432176"/>
            <a:ext cx="8156023" cy="1170170"/>
          </a:xfrm>
          <a:noFill/>
          <a:ln>
            <a:noFill/>
          </a:ln>
        </p:spPr>
        <p:txBody>
          <a:bodyPr/>
          <a:lstStyle/>
          <a:p>
            <a:r>
              <a:rPr lang="en-US" altLang="en-US" sz="1200"/>
              <a:t>Primary endpoint: metastasis-free survival</a:t>
            </a:r>
          </a:p>
          <a:p>
            <a:r>
              <a:rPr lang="en-US" altLang="en-US" sz="1200"/>
              <a:t>Secondary endpoints including: time to metastasis, PFS, time to symptomatic progression, OS, time to chemotherapy</a:t>
            </a:r>
          </a:p>
          <a:p>
            <a:r>
              <a:rPr lang="en-US" altLang="en-US" sz="1200"/>
              <a:t>Exploratory endpoints: time to PSA progression, PSA response rate, PFS2, PRO</a:t>
            </a:r>
          </a:p>
        </p:txBody>
      </p:sp>
      <p:sp>
        <p:nvSpPr>
          <p:cNvPr id="24" name="Text Box 11">
            <a:extLst>
              <a:ext uri="{FF2B5EF4-FFF2-40B4-BE49-F238E27FC236}">
                <a16:creationId xmlns:a16="http://schemas.microsoft.com/office/drawing/2014/main" id="{5D1DD94C-0FE8-7F49-B729-CCA8E4F919A5}"/>
              </a:ext>
            </a:extLst>
          </p:cNvPr>
          <p:cNvSpPr txBox="1">
            <a:spLocks noChangeArrowheads="1"/>
          </p:cNvSpPr>
          <p:nvPr/>
        </p:nvSpPr>
        <p:spPr bwMode="auto">
          <a:xfrm>
            <a:off x="1774194" y="4602539"/>
            <a:ext cx="6419368"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580" tIns="34290" rIns="68580" bIns="34290" anchor="b">
            <a:spAutoFit/>
          </a:bodyPr>
          <a:lstStyle>
            <a:lvl1pPr>
              <a:defRPr b="1">
                <a:solidFill>
                  <a:schemeClr val="tx1"/>
                </a:solidFill>
                <a:latin typeface="Arial" panose="020B0604020202020204" pitchFamily="34" charset="0"/>
                <a:ea typeface="MS PGothic" panose="020B0600070205080204" pitchFamily="34" charset="-128"/>
              </a:defRPr>
            </a:lvl1pPr>
            <a:lvl2pPr marL="742950" indent="-285750">
              <a:defRPr b="1">
                <a:solidFill>
                  <a:schemeClr val="tx1"/>
                </a:solidFill>
                <a:latin typeface="Arial" panose="020B0604020202020204" pitchFamily="34" charset="0"/>
                <a:ea typeface="MS PGothic" panose="020B0600070205080204" pitchFamily="34" charset="-128"/>
              </a:defRPr>
            </a:lvl2pPr>
            <a:lvl3pPr marL="1143000" indent="-228600">
              <a:defRPr b="1">
                <a:solidFill>
                  <a:schemeClr val="tx1"/>
                </a:solidFill>
                <a:latin typeface="Arial" panose="020B0604020202020204" pitchFamily="34" charset="0"/>
                <a:ea typeface="MS PGothic" panose="020B0600070205080204" pitchFamily="34" charset="-128"/>
              </a:defRPr>
            </a:lvl3pPr>
            <a:lvl4pPr marL="1600200" indent="-228600">
              <a:defRPr b="1">
                <a:solidFill>
                  <a:schemeClr val="tx1"/>
                </a:solidFill>
                <a:latin typeface="Arial" panose="020B0604020202020204" pitchFamily="34" charset="0"/>
                <a:ea typeface="MS PGothic" panose="020B0600070205080204" pitchFamily="34" charset="-128"/>
              </a:defRPr>
            </a:lvl4pPr>
            <a:lvl5pPr marL="2057400" indent="-228600">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algn="ctr" defTabSz="457120">
              <a:defRPr/>
            </a:pPr>
            <a:r>
              <a:rPr lang="en-US" altLang="en-US" sz="900" b="0">
                <a:solidFill>
                  <a:srgbClr val="455560"/>
                </a:solidFill>
                <a:latin typeface="Calibri" panose="020F0502020204030204" pitchFamily="34" charset="0"/>
              </a:rPr>
              <a:t>Smith M, et al. NEJM. 2018;378:1408.</a:t>
            </a:r>
          </a:p>
        </p:txBody>
      </p:sp>
      <p:sp>
        <p:nvSpPr>
          <p:cNvPr id="107525" name="Text Box 45">
            <a:extLst>
              <a:ext uri="{FF2B5EF4-FFF2-40B4-BE49-F238E27FC236}">
                <a16:creationId xmlns:a16="http://schemas.microsoft.com/office/drawing/2014/main" id="{DF164711-BE4C-4262-BA43-DB9EBD992A45}"/>
              </a:ext>
            </a:extLst>
          </p:cNvPr>
          <p:cNvSpPr txBox="1">
            <a:spLocks noChangeArrowheads="1"/>
          </p:cNvSpPr>
          <p:nvPr/>
        </p:nvSpPr>
        <p:spPr bwMode="auto">
          <a:xfrm>
            <a:off x="406230" y="2016267"/>
            <a:ext cx="2208416" cy="1386268"/>
          </a:xfrm>
          <a:prstGeom prst="rect">
            <a:avLst/>
          </a:prstGeom>
          <a:noFill/>
          <a:ln w="9525">
            <a:noFill/>
            <a:miter lim="800000"/>
            <a:headEnd/>
            <a:tailEnd/>
          </a:ln>
        </p:spPr>
        <p:txBody>
          <a:bodyPr wrap="square" lIns="68580" tIns="34290" rIns="68580" bIns="34290">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457120" eaLnBrk="0" hangingPunct="0">
              <a:lnSpc>
                <a:spcPct val="100000"/>
              </a:lnSpc>
              <a:spcBef>
                <a:spcPct val="0"/>
              </a:spcBef>
              <a:spcAft>
                <a:spcPct val="0"/>
              </a:spcAft>
              <a:buClrTx/>
              <a:buNone/>
              <a:defRPr/>
            </a:pPr>
            <a:r>
              <a:rPr lang="en-GB" altLang="en-US" sz="1400">
                <a:solidFill>
                  <a:srgbClr val="000000"/>
                </a:solidFill>
                <a:latin typeface="Calibri" panose="020F0502020204030204" pitchFamily="34" charset="0"/>
                <a:ea typeface="ＭＳ Ｐゴシック" panose="020B0600070205080204" pitchFamily="34" charset="-128"/>
                <a:cs typeface="+mn-cs"/>
              </a:rPr>
              <a:t>Patients with nonmetastatic CRPC (pelvic nodes &lt; 2 cm below iliac bifurcation allowed) and PSADT ≤ 10 mos</a:t>
            </a:r>
          </a:p>
          <a:p>
            <a:pPr algn="ctr" defTabSz="457120" eaLnBrk="0" hangingPunct="0">
              <a:lnSpc>
                <a:spcPct val="100000"/>
              </a:lnSpc>
              <a:spcBef>
                <a:spcPct val="0"/>
              </a:spcBef>
              <a:spcAft>
                <a:spcPct val="0"/>
              </a:spcAft>
              <a:buClrTx/>
              <a:buNone/>
              <a:defRPr/>
            </a:pPr>
            <a:r>
              <a:rPr lang="en-GB" altLang="en-US" sz="1400">
                <a:solidFill>
                  <a:srgbClr val="000000"/>
                </a:solidFill>
                <a:latin typeface="Calibri" panose="020F0502020204030204" pitchFamily="34" charset="0"/>
                <a:ea typeface="ＭＳ Ｐゴシック" panose="020B0600070205080204" pitchFamily="34" charset="-128"/>
                <a:cs typeface="+mn-cs"/>
              </a:rPr>
              <a:t>(N = 1207)</a:t>
            </a:r>
          </a:p>
        </p:txBody>
      </p:sp>
      <p:sp>
        <p:nvSpPr>
          <p:cNvPr id="107526" name="Rectangle 49">
            <a:extLst>
              <a:ext uri="{FF2B5EF4-FFF2-40B4-BE49-F238E27FC236}">
                <a16:creationId xmlns:a16="http://schemas.microsoft.com/office/drawing/2014/main" id="{7EDF807D-3F51-417D-963D-BF24F9D432A1}"/>
              </a:ext>
            </a:extLst>
          </p:cNvPr>
          <p:cNvSpPr>
            <a:spLocks noChangeArrowheads="1"/>
          </p:cNvSpPr>
          <p:nvPr/>
        </p:nvSpPr>
        <p:spPr bwMode="auto">
          <a:xfrm>
            <a:off x="3470418" y="1716650"/>
            <a:ext cx="2881752" cy="714850"/>
          </a:xfrm>
          <a:prstGeom prst="rect">
            <a:avLst/>
          </a:prstGeom>
          <a:solidFill>
            <a:srgbClr val="0000FF"/>
          </a:solidFill>
          <a:ln>
            <a:solidFill>
              <a:srgbClr val="4F81BD"/>
            </a:solidFill>
          </a:ln>
        </p:spPr>
        <p:txBody>
          <a:bodyPr wrap="none" lIns="68580" tIns="34290" rIns="68580" bIns="34290"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457120">
              <a:lnSpc>
                <a:spcPct val="100000"/>
              </a:lnSpc>
              <a:spcBef>
                <a:spcPct val="0"/>
              </a:spcBef>
              <a:spcAft>
                <a:spcPct val="0"/>
              </a:spcAft>
              <a:buClrTx/>
              <a:buNone/>
              <a:defRPr/>
            </a:pPr>
            <a:r>
              <a:rPr lang="en-US" altLang="en-US" sz="1400" b="1">
                <a:solidFill>
                  <a:srgbClr val="FFFFFF"/>
                </a:solidFill>
                <a:latin typeface="Calibri" panose="020F0502020204030204" pitchFamily="34" charset="0"/>
                <a:ea typeface="ＭＳ Ｐゴシック" panose="020B0600070205080204" pitchFamily="34" charset="-128"/>
                <a:cs typeface="+mn-cs"/>
              </a:rPr>
              <a:t>Apalutamide</a:t>
            </a:r>
            <a:r>
              <a:rPr lang="en-US" altLang="en-US" sz="1400">
                <a:solidFill>
                  <a:srgbClr val="FFFFFF"/>
                </a:solidFill>
                <a:latin typeface="Calibri" panose="020F0502020204030204" pitchFamily="34" charset="0"/>
                <a:ea typeface="ＭＳ Ｐゴシック" panose="020B0600070205080204" pitchFamily="34" charset="-128"/>
                <a:cs typeface="+mn-cs"/>
              </a:rPr>
              <a:t> 240 mg QD + </a:t>
            </a:r>
            <a:r>
              <a:rPr lang="en-US" altLang="en-US" sz="1400" b="1">
                <a:solidFill>
                  <a:srgbClr val="FFFFFF"/>
                </a:solidFill>
                <a:latin typeface="Calibri" panose="020F0502020204030204" pitchFamily="34" charset="0"/>
                <a:ea typeface="ＭＳ Ｐゴシック" panose="020B0600070205080204" pitchFamily="34" charset="-128"/>
                <a:cs typeface="+mn-cs"/>
              </a:rPr>
              <a:t>ADT</a:t>
            </a:r>
          </a:p>
          <a:p>
            <a:pPr algn="ctr" defTabSz="457120">
              <a:lnSpc>
                <a:spcPct val="100000"/>
              </a:lnSpc>
              <a:spcBef>
                <a:spcPct val="0"/>
              </a:spcBef>
              <a:spcAft>
                <a:spcPct val="0"/>
              </a:spcAft>
              <a:buClrTx/>
              <a:buNone/>
              <a:defRPr/>
            </a:pPr>
            <a:r>
              <a:rPr lang="en-US" altLang="en-US" sz="1400">
                <a:solidFill>
                  <a:srgbClr val="FFFFFF"/>
                </a:solidFill>
                <a:latin typeface="Calibri" panose="020F0502020204030204" pitchFamily="34" charset="0"/>
                <a:ea typeface="ＭＳ Ｐゴシック" panose="020B0600070205080204" pitchFamily="34" charset="-128"/>
                <a:cs typeface="+mn-cs"/>
              </a:rPr>
              <a:t>(n = 806)</a:t>
            </a:r>
          </a:p>
        </p:txBody>
      </p:sp>
      <p:sp>
        <p:nvSpPr>
          <p:cNvPr id="107527" name="Rectangle 50">
            <a:extLst>
              <a:ext uri="{FF2B5EF4-FFF2-40B4-BE49-F238E27FC236}">
                <a16:creationId xmlns:a16="http://schemas.microsoft.com/office/drawing/2014/main" id="{1F095AE4-9A57-46B6-9984-5F34D8C634D2}"/>
              </a:ext>
            </a:extLst>
          </p:cNvPr>
          <p:cNvSpPr>
            <a:spLocks noChangeArrowheads="1"/>
          </p:cNvSpPr>
          <p:nvPr/>
        </p:nvSpPr>
        <p:spPr bwMode="auto">
          <a:xfrm>
            <a:off x="3470418" y="2519665"/>
            <a:ext cx="2881752" cy="785144"/>
          </a:xfrm>
          <a:prstGeom prst="rect">
            <a:avLst/>
          </a:prstGeom>
          <a:solidFill>
            <a:schemeClr val="accent3"/>
          </a:solidFill>
          <a:ln>
            <a:solidFill>
              <a:srgbClr val="4F81BD"/>
            </a:solidFill>
          </a:ln>
        </p:spPr>
        <p:txBody>
          <a:bodyPr wrap="none" lIns="68580" tIns="34290" rIns="68580" bIns="34290"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457120">
              <a:lnSpc>
                <a:spcPct val="100000"/>
              </a:lnSpc>
              <a:spcBef>
                <a:spcPct val="0"/>
              </a:spcBef>
              <a:spcAft>
                <a:spcPct val="0"/>
              </a:spcAft>
              <a:buClrTx/>
              <a:buNone/>
              <a:defRPr/>
            </a:pPr>
            <a:r>
              <a:rPr lang="en-US" altLang="en-US" sz="1400" b="1">
                <a:solidFill>
                  <a:srgbClr val="000000"/>
                </a:solidFill>
                <a:latin typeface="Calibri" panose="020F0502020204030204" pitchFamily="34" charset="0"/>
                <a:ea typeface="ＭＳ Ｐゴシック" panose="020B0600070205080204" pitchFamily="34" charset="-128"/>
                <a:cs typeface="+mn-cs"/>
              </a:rPr>
              <a:t>Placebo</a:t>
            </a:r>
            <a:r>
              <a:rPr lang="en-US" altLang="en-US" sz="1400">
                <a:solidFill>
                  <a:srgbClr val="000000"/>
                </a:solidFill>
                <a:latin typeface="Calibri" panose="020F0502020204030204" pitchFamily="34" charset="0"/>
                <a:ea typeface="ＭＳ Ｐゴシック" panose="020B0600070205080204" pitchFamily="34" charset="-128"/>
                <a:cs typeface="+mn-cs"/>
              </a:rPr>
              <a:t> + </a:t>
            </a:r>
            <a:r>
              <a:rPr lang="en-US" altLang="en-US" sz="1400" b="1">
                <a:solidFill>
                  <a:srgbClr val="000000"/>
                </a:solidFill>
                <a:latin typeface="Calibri" panose="020F0502020204030204" pitchFamily="34" charset="0"/>
                <a:ea typeface="ＭＳ Ｐゴシック" panose="020B0600070205080204" pitchFamily="34" charset="-128"/>
                <a:cs typeface="+mn-cs"/>
              </a:rPr>
              <a:t>ADT</a:t>
            </a:r>
          </a:p>
          <a:p>
            <a:pPr algn="ctr" defTabSz="457120">
              <a:lnSpc>
                <a:spcPct val="100000"/>
              </a:lnSpc>
              <a:spcBef>
                <a:spcPct val="0"/>
              </a:spcBef>
              <a:spcAft>
                <a:spcPct val="0"/>
              </a:spcAft>
              <a:buClrTx/>
              <a:buNone/>
              <a:defRPr/>
            </a:pPr>
            <a:r>
              <a:rPr lang="en-US" altLang="en-US" sz="1400">
                <a:solidFill>
                  <a:srgbClr val="000000"/>
                </a:solidFill>
                <a:latin typeface="Calibri" panose="020F0502020204030204" pitchFamily="34" charset="0"/>
                <a:ea typeface="ＭＳ Ｐゴシック" panose="020B0600070205080204" pitchFamily="34" charset="-128"/>
                <a:cs typeface="+mn-cs"/>
              </a:rPr>
              <a:t>(n = 401)</a:t>
            </a:r>
          </a:p>
        </p:txBody>
      </p:sp>
      <p:sp>
        <p:nvSpPr>
          <p:cNvPr id="28" name="Line 53">
            <a:extLst>
              <a:ext uri="{FF2B5EF4-FFF2-40B4-BE49-F238E27FC236}">
                <a16:creationId xmlns:a16="http://schemas.microsoft.com/office/drawing/2014/main" id="{557F7717-0B44-5F44-9A5D-AA6DF89FA655}"/>
              </a:ext>
            </a:extLst>
          </p:cNvPr>
          <p:cNvSpPr>
            <a:spLocks noChangeShapeType="1"/>
          </p:cNvSpPr>
          <p:nvPr/>
        </p:nvSpPr>
        <p:spPr bwMode="auto">
          <a:xfrm>
            <a:off x="3073204" y="2664477"/>
            <a:ext cx="349952" cy="263304"/>
          </a:xfrm>
          <a:prstGeom prst="line">
            <a:avLst/>
          </a:prstGeom>
          <a:noFill/>
          <a:ln w="28575">
            <a:solidFill>
              <a:srgbClr val="4F81BD"/>
            </a:solidFill>
            <a:round/>
            <a:headEnd/>
            <a:tailEnd type="triangle" w="med" len="med"/>
          </a:ln>
          <a:extLst>
            <a:ext uri="{909E8E84-426E-40dd-AFC4-6F175D3DCCD1}">
              <a14:hiddenFill xmlns="" xmlns:a14="http://schemas.microsoft.com/office/drawing/2010/main">
                <a:noFill/>
              </a14:hiddenFill>
            </a:ext>
          </a:extLst>
        </p:spPr>
        <p:txBody>
          <a:bodyPr lIns="68580" tIns="34290" rIns="68580" bIns="34290"/>
          <a:lstStyle/>
          <a:p>
            <a:pPr defTabSz="457120" fontAlgn="auto">
              <a:spcBef>
                <a:spcPts val="0"/>
              </a:spcBef>
              <a:spcAft>
                <a:spcPts val="0"/>
              </a:spcAft>
              <a:defRPr/>
            </a:pPr>
            <a:endParaRPr lang="en-US" sz="1400">
              <a:solidFill>
                <a:srgbClr val="FFFFFF"/>
              </a:solidFill>
              <a:latin typeface="Calibri" panose="020F0502020204030204" pitchFamily="34" charset="0"/>
              <a:cs typeface="+mn-cs"/>
            </a:endParaRPr>
          </a:p>
        </p:txBody>
      </p:sp>
      <p:sp>
        <p:nvSpPr>
          <p:cNvPr id="29" name="Line 54">
            <a:extLst>
              <a:ext uri="{FF2B5EF4-FFF2-40B4-BE49-F238E27FC236}">
                <a16:creationId xmlns:a16="http://schemas.microsoft.com/office/drawing/2014/main" id="{CD19A277-EB10-AE46-8360-0C8E12091320}"/>
              </a:ext>
            </a:extLst>
          </p:cNvPr>
          <p:cNvSpPr>
            <a:spLocks noChangeShapeType="1"/>
          </p:cNvSpPr>
          <p:nvPr/>
        </p:nvSpPr>
        <p:spPr bwMode="auto">
          <a:xfrm flipV="1">
            <a:off x="3055541" y="2114758"/>
            <a:ext cx="349952" cy="260920"/>
          </a:xfrm>
          <a:prstGeom prst="line">
            <a:avLst/>
          </a:prstGeom>
          <a:noFill/>
          <a:ln w="28575">
            <a:solidFill>
              <a:srgbClr val="4F81BD"/>
            </a:solidFill>
            <a:round/>
            <a:headEnd/>
            <a:tailEnd type="triangle" w="med" len="med"/>
          </a:ln>
          <a:extLst>
            <a:ext uri="{909E8E84-426E-40dd-AFC4-6F175D3DCCD1}">
              <a14:hiddenFill xmlns="" xmlns:a14="http://schemas.microsoft.com/office/drawing/2010/main">
                <a:noFill/>
              </a14:hiddenFill>
            </a:ext>
          </a:extLst>
        </p:spPr>
        <p:txBody>
          <a:bodyPr lIns="68580" tIns="34290" rIns="68580" bIns="34290"/>
          <a:lstStyle/>
          <a:p>
            <a:pPr defTabSz="457120" fontAlgn="auto">
              <a:spcBef>
                <a:spcPts val="0"/>
              </a:spcBef>
              <a:spcAft>
                <a:spcPts val="0"/>
              </a:spcAft>
              <a:defRPr/>
            </a:pPr>
            <a:endParaRPr lang="en-US" sz="1400">
              <a:solidFill>
                <a:srgbClr val="FFFFFF"/>
              </a:solidFill>
              <a:latin typeface="Calibri" panose="020F0502020204030204" pitchFamily="34" charset="0"/>
              <a:cs typeface="+mn-cs"/>
            </a:endParaRPr>
          </a:p>
        </p:txBody>
      </p:sp>
      <p:sp>
        <p:nvSpPr>
          <p:cNvPr id="16" name="TextBox 2">
            <a:extLst>
              <a:ext uri="{FF2B5EF4-FFF2-40B4-BE49-F238E27FC236}">
                <a16:creationId xmlns:a16="http://schemas.microsoft.com/office/drawing/2014/main" id="{CD19DA4B-8945-446C-B774-7C07830C0B4F}"/>
              </a:ext>
            </a:extLst>
          </p:cNvPr>
          <p:cNvSpPr txBox="1">
            <a:spLocks noChangeArrowheads="1"/>
          </p:cNvSpPr>
          <p:nvPr/>
        </p:nvSpPr>
        <p:spPr bwMode="auto">
          <a:xfrm>
            <a:off x="1235548" y="1201262"/>
            <a:ext cx="3545948" cy="665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580" tIns="34290" rIns="68580" bIns="34290">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457120">
              <a:spcBef>
                <a:spcPct val="35000"/>
              </a:spcBef>
              <a:spcAft>
                <a:spcPct val="25000"/>
              </a:spcAft>
              <a:buClr>
                <a:srgbClr val="8B3D9A"/>
              </a:buClr>
              <a:buNone/>
              <a:defRPr/>
            </a:pPr>
            <a:r>
              <a:rPr lang="en-US" altLang="en-US" sz="1400" i="1">
                <a:solidFill>
                  <a:srgbClr val="000000"/>
                </a:solidFill>
                <a:latin typeface="Calibri" panose="020F0502020204030204" pitchFamily="34" charset="0"/>
                <a:ea typeface="ＭＳ Ｐゴシック" panose="020B0600070205080204" pitchFamily="34" charset="-128"/>
                <a:cs typeface="+mn-cs"/>
              </a:rPr>
              <a:t>Stratified by PSA doubling time (≤ 6 vs &gt; 6 mos), BL bone-sparing agent use (yes or no), N0 vs N1</a:t>
            </a:r>
          </a:p>
        </p:txBody>
      </p:sp>
      <p:sp>
        <p:nvSpPr>
          <p:cNvPr id="17" name="Line 54">
            <a:extLst>
              <a:ext uri="{FF2B5EF4-FFF2-40B4-BE49-F238E27FC236}">
                <a16:creationId xmlns:a16="http://schemas.microsoft.com/office/drawing/2014/main" id="{D7DAA5F0-1039-6D48-9FF2-393EAB151284}"/>
              </a:ext>
            </a:extLst>
          </p:cNvPr>
          <p:cNvSpPr>
            <a:spLocks noChangeShapeType="1"/>
          </p:cNvSpPr>
          <p:nvPr/>
        </p:nvSpPr>
        <p:spPr bwMode="auto">
          <a:xfrm flipV="1">
            <a:off x="6445017" y="2431500"/>
            <a:ext cx="399946" cy="0"/>
          </a:xfrm>
          <a:prstGeom prst="line">
            <a:avLst/>
          </a:prstGeom>
          <a:noFill/>
          <a:ln w="28575">
            <a:solidFill>
              <a:srgbClr val="4F81BD"/>
            </a:solidFill>
            <a:round/>
            <a:headEnd/>
            <a:tailEnd type="triangle" w="med" len="med"/>
          </a:ln>
          <a:extLst>
            <a:ext uri="{909E8E84-426E-40dd-AFC4-6F175D3DCCD1}">
              <a14:hiddenFill xmlns="" xmlns:a14="http://schemas.microsoft.com/office/drawing/2010/main">
                <a:noFill/>
              </a14:hiddenFill>
            </a:ext>
          </a:extLst>
        </p:spPr>
        <p:txBody>
          <a:bodyPr lIns="68580" tIns="34290" rIns="68580" bIns="34290"/>
          <a:lstStyle/>
          <a:p>
            <a:pPr defTabSz="457120" fontAlgn="auto">
              <a:spcBef>
                <a:spcPts val="0"/>
              </a:spcBef>
              <a:spcAft>
                <a:spcPts val="0"/>
              </a:spcAft>
              <a:defRPr/>
            </a:pPr>
            <a:endParaRPr lang="en-US" sz="1400">
              <a:solidFill>
                <a:srgbClr val="FFFFFF"/>
              </a:solidFill>
              <a:latin typeface="Calibri" panose="020F0502020204030204" pitchFamily="34" charset="0"/>
              <a:cs typeface="+mn-cs"/>
            </a:endParaRPr>
          </a:p>
        </p:txBody>
      </p:sp>
      <p:sp>
        <p:nvSpPr>
          <p:cNvPr id="107534" name="Text Box 45">
            <a:extLst>
              <a:ext uri="{FF2B5EF4-FFF2-40B4-BE49-F238E27FC236}">
                <a16:creationId xmlns:a16="http://schemas.microsoft.com/office/drawing/2014/main" id="{6D4B695A-469D-43E0-920C-AC76ED842EF3}"/>
              </a:ext>
            </a:extLst>
          </p:cNvPr>
          <p:cNvSpPr txBox="1">
            <a:spLocks noChangeArrowheads="1"/>
          </p:cNvSpPr>
          <p:nvPr/>
        </p:nvSpPr>
        <p:spPr bwMode="auto">
          <a:xfrm>
            <a:off x="6844963" y="1974567"/>
            <a:ext cx="1941404" cy="1166774"/>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457120" eaLnBrk="0" hangingPunct="0">
              <a:lnSpc>
                <a:spcPct val="100000"/>
              </a:lnSpc>
              <a:spcBef>
                <a:spcPct val="0"/>
              </a:spcBef>
              <a:spcAft>
                <a:spcPct val="0"/>
              </a:spcAft>
              <a:buClrTx/>
              <a:buNone/>
              <a:defRPr/>
            </a:pPr>
            <a:r>
              <a:rPr lang="en-GB" altLang="en-US" sz="1400" b="1" i="1">
                <a:solidFill>
                  <a:srgbClr val="000000"/>
                </a:solidFill>
                <a:latin typeface="Calibri" panose="020F0502020204030204" pitchFamily="34" charset="0"/>
                <a:ea typeface="ＭＳ Ｐゴシック" panose="020B0600070205080204" pitchFamily="34" charset="-128"/>
                <a:cs typeface="+mn-cs"/>
              </a:rPr>
              <a:t>Upon distant metastasis, treatment for metastatic CRPC at discretion of treating physician</a:t>
            </a:r>
          </a:p>
        </p:txBody>
      </p:sp>
      <p:sp>
        <p:nvSpPr>
          <p:cNvPr id="2" name="TextBox 1">
            <a:extLst>
              <a:ext uri="{FF2B5EF4-FFF2-40B4-BE49-F238E27FC236}">
                <a16:creationId xmlns:a16="http://schemas.microsoft.com/office/drawing/2014/main" id="{8340AA8B-36B7-4FF3-B1B0-289896C18528}"/>
              </a:ext>
            </a:extLst>
          </p:cNvPr>
          <p:cNvSpPr txBox="1"/>
          <p:nvPr/>
        </p:nvSpPr>
        <p:spPr bwMode="auto">
          <a:xfrm>
            <a:off x="2700585" y="2375678"/>
            <a:ext cx="372619" cy="288799"/>
          </a:xfrm>
          <a:prstGeom prst="rect">
            <a:avLst/>
          </a:prstGeom>
          <a:noFill/>
          <a:ln w="9525" algn="ctr">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lIns="68580" tIns="34290" rIns="68580" bIns="34290" rtlCol="0">
            <a:spAutoFit/>
          </a:bodyPr>
          <a:lstStyle/>
          <a:p>
            <a:pPr defTabSz="457120" eaLnBrk="0" hangingPunct="0">
              <a:spcBef>
                <a:spcPct val="50000"/>
              </a:spcBef>
              <a:defRPr/>
            </a:pPr>
            <a:r>
              <a:rPr lang="en-US" sz="1400">
                <a:solidFill>
                  <a:srgbClr val="000000"/>
                </a:solidFill>
                <a:latin typeface="Calibri" panose="020F0502020204030204" pitchFamily="34" charset="0"/>
                <a:cs typeface="+mn-cs"/>
              </a:rPr>
              <a:t>2:1</a:t>
            </a:r>
          </a:p>
        </p:txBody>
      </p:sp>
    </p:spTree>
    <p:extLst>
      <p:ext uri="{BB962C8B-B14F-4D97-AF65-F5344CB8AC3E}">
        <p14:creationId xmlns:p14="http://schemas.microsoft.com/office/powerpoint/2010/main" val="3861096818"/>
      </p:ext>
    </p:extLst>
  </p:cSld>
  <p:clrMapOvr>
    <a:masterClrMapping/>
  </p:clrMapOvr>
  <p:transition spd="slow"/>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A56A26-D178-4BAC-88E2-E9F231E80CCD}"/>
              </a:ext>
            </a:extLst>
          </p:cNvPr>
          <p:cNvSpPr txBox="1"/>
          <p:nvPr/>
        </p:nvSpPr>
        <p:spPr>
          <a:xfrm>
            <a:off x="3870892" y="4627083"/>
            <a:ext cx="2357056" cy="207749"/>
          </a:xfrm>
          <a:prstGeom prst="rect">
            <a:avLst/>
          </a:prstGeom>
          <a:noFill/>
        </p:spPr>
        <p:txBody>
          <a:bodyPr wrap="none" lIns="68580" tIns="34290" rIns="68580" bIns="34290" rtlCol="0">
            <a:spAutoFit/>
          </a:bodyPr>
          <a:lstStyle/>
          <a:p>
            <a:pPr algn="ctr" defTabSz="457120" eaLnBrk="0" hangingPunct="0">
              <a:defRPr/>
            </a:pPr>
            <a:r>
              <a:rPr lang="en-US" sz="900">
                <a:latin typeface="Calibri"/>
                <a:cs typeface="Calibri"/>
              </a:rPr>
              <a:t>Sternberg CN, et al. NEJM 2020;382:2197-2206</a:t>
            </a:r>
          </a:p>
        </p:txBody>
      </p:sp>
      <p:sp>
        <p:nvSpPr>
          <p:cNvPr id="10" name="Text Box 45">
            <a:extLst>
              <a:ext uri="{FF2B5EF4-FFF2-40B4-BE49-F238E27FC236}">
                <a16:creationId xmlns:a16="http://schemas.microsoft.com/office/drawing/2014/main" id="{D5C1A314-3222-403A-8FB4-64CFB14C94DD}"/>
              </a:ext>
            </a:extLst>
          </p:cNvPr>
          <p:cNvSpPr txBox="1">
            <a:spLocks noChangeArrowheads="1"/>
          </p:cNvSpPr>
          <p:nvPr/>
        </p:nvSpPr>
        <p:spPr bwMode="auto">
          <a:xfrm>
            <a:off x="921627" y="2135431"/>
            <a:ext cx="2369344" cy="993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580" tIns="34290" rIns="68580" bIns="34290">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457120" eaLnBrk="0" hangingPunct="0">
              <a:lnSpc>
                <a:spcPct val="100000"/>
              </a:lnSpc>
              <a:spcBef>
                <a:spcPct val="0"/>
              </a:spcBef>
              <a:spcAft>
                <a:spcPct val="0"/>
              </a:spcAft>
              <a:buClrTx/>
              <a:buNone/>
              <a:defRPr/>
            </a:pPr>
            <a:r>
              <a:rPr lang="en-GB" altLang="en-US" sz="1500">
                <a:solidFill>
                  <a:srgbClr val="000000"/>
                </a:solidFill>
                <a:latin typeface="Calibri" panose="020F0502020204030204" pitchFamily="34" charset="0"/>
                <a:ea typeface="MS PGothic" panose="020B0600070205080204" pitchFamily="34" charset="-128"/>
                <a:cs typeface="+mn-cs"/>
              </a:rPr>
              <a:t>Patients with M0 nonmetastatic CRPC and PSA DT ≤ 10 mos</a:t>
            </a:r>
          </a:p>
          <a:p>
            <a:pPr algn="ctr" defTabSz="457120" eaLnBrk="0" hangingPunct="0">
              <a:lnSpc>
                <a:spcPct val="100000"/>
              </a:lnSpc>
              <a:spcBef>
                <a:spcPct val="0"/>
              </a:spcBef>
              <a:spcAft>
                <a:spcPct val="0"/>
              </a:spcAft>
              <a:buClrTx/>
              <a:buNone/>
              <a:defRPr/>
            </a:pPr>
            <a:r>
              <a:rPr lang="en-GB" altLang="en-US" sz="1500">
                <a:solidFill>
                  <a:srgbClr val="000000"/>
                </a:solidFill>
                <a:latin typeface="Calibri" panose="020F0502020204030204" pitchFamily="34" charset="0"/>
                <a:ea typeface="MS PGothic" panose="020B0600070205080204" pitchFamily="34" charset="-128"/>
                <a:cs typeface="+mn-cs"/>
              </a:rPr>
              <a:t>(N = 1401)</a:t>
            </a:r>
          </a:p>
        </p:txBody>
      </p:sp>
      <p:sp>
        <p:nvSpPr>
          <p:cNvPr id="11" name="Rectangle 49">
            <a:extLst>
              <a:ext uri="{FF2B5EF4-FFF2-40B4-BE49-F238E27FC236}">
                <a16:creationId xmlns:a16="http://schemas.microsoft.com/office/drawing/2014/main" id="{C730DC7F-D9D4-4743-A68C-3E5268513F0B}"/>
              </a:ext>
            </a:extLst>
          </p:cNvPr>
          <p:cNvSpPr>
            <a:spLocks noChangeArrowheads="1"/>
          </p:cNvSpPr>
          <p:nvPr/>
        </p:nvSpPr>
        <p:spPr bwMode="auto">
          <a:xfrm>
            <a:off x="3979150" y="1707861"/>
            <a:ext cx="3205310" cy="784157"/>
          </a:xfrm>
          <a:prstGeom prst="rect">
            <a:avLst/>
          </a:prstGeom>
          <a:solidFill>
            <a:srgbClr val="008000"/>
          </a:solidFill>
          <a:ln>
            <a:solidFill>
              <a:srgbClr val="008000"/>
            </a:solidFill>
          </a:ln>
        </p:spPr>
        <p:txBody>
          <a:bodyPr wrap="none" lIns="68580" tIns="34290" rIns="68580" bIns="34290"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457120">
              <a:lnSpc>
                <a:spcPct val="100000"/>
              </a:lnSpc>
              <a:spcBef>
                <a:spcPct val="0"/>
              </a:spcBef>
              <a:spcAft>
                <a:spcPct val="0"/>
              </a:spcAft>
              <a:buClrTx/>
              <a:buNone/>
              <a:defRPr/>
            </a:pPr>
            <a:r>
              <a:rPr lang="en-US" altLang="en-US" sz="1500" b="1">
                <a:solidFill>
                  <a:srgbClr val="FFFFFF"/>
                </a:solidFill>
                <a:latin typeface="Calibri" panose="020F0502020204030204" pitchFamily="34" charset="0"/>
                <a:ea typeface="MS PGothic" panose="020B0600070205080204" pitchFamily="34" charset="-128"/>
                <a:cs typeface="+mn-cs"/>
              </a:rPr>
              <a:t>Enzalutamide</a:t>
            </a:r>
            <a:r>
              <a:rPr lang="en-US" altLang="en-US" sz="1500">
                <a:solidFill>
                  <a:srgbClr val="FFFFFF"/>
                </a:solidFill>
                <a:latin typeface="Calibri" panose="020F0502020204030204" pitchFamily="34" charset="0"/>
                <a:ea typeface="MS PGothic" panose="020B0600070205080204" pitchFamily="34" charset="-128"/>
                <a:cs typeface="+mn-cs"/>
              </a:rPr>
              <a:t> 160 mg QD + </a:t>
            </a:r>
            <a:r>
              <a:rPr lang="en-US" altLang="en-US" sz="1500" b="1">
                <a:solidFill>
                  <a:srgbClr val="FFFFFF"/>
                </a:solidFill>
                <a:latin typeface="Calibri" panose="020F0502020204030204" pitchFamily="34" charset="0"/>
                <a:ea typeface="MS PGothic" panose="020B0600070205080204" pitchFamily="34" charset="-128"/>
                <a:cs typeface="+mn-cs"/>
              </a:rPr>
              <a:t>ADT</a:t>
            </a:r>
          </a:p>
          <a:p>
            <a:pPr algn="ctr" defTabSz="457120">
              <a:lnSpc>
                <a:spcPct val="100000"/>
              </a:lnSpc>
              <a:spcBef>
                <a:spcPct val="0"/>
              </a:spcBef>
              <a:spcAft>
                <a:spcPct val="0"/>
              </a:spcAft>
              <a:buClrTx/>
              <a:buNone/>
              <a:defRPr/>
            </a:pPr>
            <a:r>
              <a:rPr lang="en-US" altLang="en-US" sz="1500">
                <a:solidFill>
                  <a:srgbClr val="FFFFFF"/>
                </a:solidFill>
                <a:latin typeface="Calibri" panose="020F0502020204030204" pitchFamily="34" charset="0"/>
                <a:ea typeface="MS PGothic" panose="020B0600070205080204" pitchFamily="34" charset="-128"/>
                <a:cs typeface="+mn-cs"/>
              </a:rPr>
              <a:t>(n = 933)</a:t>
            </a:r>
          </a:p>
        </p:txBody>
      </p:sp>
      <p:sp>
        <p:nvSpPr>
          <p:cNvPr id="12" name="Rectangle 50">
            <a:extLst>
              <a:ext uri="{FF2B5EF4-FFF2-40B4-BE49-F238E27FC236}">
                <a16:creationId xmlns:a16="http://schemas.microsoft.com/office/drawing/2014/main" id="{4C7B101F-8B38-4421-A1D9-4EB7C0ACDCE2}"/>
              </a:ext>
            </a:extLst>
          </p:cNvPr>
          <p:cNvSpPr>
            <a:spLocks noChangeArrowheads="1"/>
          </p:cNvSpPr>
          <p:nvPr/>
        </p:nvSpPr>
        <p:spPr bwMode="auto">
          <a:xfrm>
            <a:off x="3979150" y="2652077"/>
            <a:ext cx="3205310" cy="785349"/>
          </a:xfrm>
          <a:prstGeom prst="rect">
            <a:avLst/>
          </a:prstGeom>
          <a:solidFill>
            <a:schemeClr val="bg1"/>
          </a:solidFill>
          <a:ln>
            <a:solidFill>
              <a:srgbClr val="008000"/>
            </a:solidFill>
          </a:ln>
        </p:spPr>
        <p:txBody>
          <a:bodyPr wrap="none" lIns="68580" tIns="34290" rIns="68580" bIns="34290"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457120">
              <a:lnSpc>
                <a:spcPct val="100000"/>
              </a:lnSpc>
              <a:spcBef>
                <a:spcPct val="0"/>
              </a:spcBef>
              <a:spcAft>
                <a:spcPct val="0"/>
              </a:spcAft>
              <a:buClrTx/>
              <a:buNone/>
              <a:defRPr/>
            </a:pPr>
            <a:r>
              <a:rPr lang="en-US" altLang="en-US" sz="1500" b="1">
                <a:solidFill>
                  <a:schemeClr val="tx1"/>
                </a:solidFill>
                <a:latin typeface="Calibri" panose="020F0502020204030204" pitchFamily="34" charset="0"/>
                <a:ea typeface="MS PGothic" panose="020B0600070205080204" pitchFamily="34" charset="-128"/>
                <a:cs typeface="+mn-cs"/>
              </a:rPr>
              <a:t>Placebo + ADT</a:t>
            </a:r>
          </a:p>
          <a:p>
            <a:pPr algn="ctr" defTabSz="457120">
              <a:lnSpc>
                <a:spcPct val="100000"/>
              </a:lnSpc>
              <a:spcBef>
                <a:spcPct val="0"/>
              </a:spcBef>
              <a:spcAft>
                <a:spcPct val="0"/>
              </a:spcAft>
              <a:buClrTx/>
              <a:buNone/>
              <a:defRPr/>
            </a:pPr>
            <a:r>
              <a:rPr lang="en-US" altLang="en-US" sz="1500">
                <a:solidFill>
                  <a:schemeClr val="tx1"/>
                </a:solidFill>
                <a:latin typeface="Calibri" panose="020F0502020204030204" pitchFamily="34" charset="0"/>
                <a:ea typeface="MS PGothic" panose="020B0600070205080204" pitchFamily="34" charset="-128"/>
                <a:cs typeface="+mn-cs"/>
              </a:rPr>
              <a:t>(n = 468)</a:t>
            </a:r>
          </a:p>
        </p:txBody>
      </p:sp>
      <p:sp>
        <p:nvSpPr>
          <p:cNvPr id="13" name="Line 53">
            <a:extLst>
              <a:ext uri="{FF2B5EF4-FFF2-40B4-BE49-F238E27FC236}">
                <a16:creationId xmlns:a16="http://schemas.microsoft.com/office/drawing/2014/main" id="{CB91F622-DAF2-4078-BB3D-4986C3BE848F}"/>
              </a:ext>
            </a:extLst>
          </p:cNvPr>
          <p:cNvSpPr>
            <a:spLocks noChangeShapeType="1"/>
          </p:cNvSpPr>
          <p:nvPr/>
        </p:nvSpPr>
        <p:spPr bwMode="auto">
          <a:xfrm>
            <a:off x="3401700" y="2646118"/>
            <a:ext cx="350044" cy="263371"/>
          </a:xfrm>
          <a:prstGeom prst="line">
            <a:avLst/>
          </a:prstGeom>
          <a:noFill/>
          <a:ln w="28575">
            <a:solidFill>
              <a:srgbClr val="003767"/>
            </a:solidFill>
            <a:round/>
            <a:headEnd/>
            <a:tailEnd type="triangle" w="med" len="med"/>
          </a:ln>
          <a:extLst>
            <a:ext uri="{909E8E84-426E-40dd-AFC4-6F175D3DCCD1}">
              <a14:hiddenFill xmlns="" xmlns:a14="http://schemas.microsoft.com/office/drawing/2010/main">
                <a:noFill/>
              </a14:hiddenFill>
            </a:ext>
          </a:extLst>
        </p:spPr>
        <p:txBody>
          <a:bodyPr lIns="68580" tIns="34290" rIns="68580" bIns="34290"/>
          <a:lstStyle/>
          <a:p>
            <a:pPr defTabSz="457120" fontAlgn="auto">
              <a:spcBef>
                <a:spcPts val="0"/>
              </a:spcBef>
              <a:spcAft>
                <a:spcPts val="0"/>
              </a:spcAft>
              <a:defRPr/>
            </a:pPr>
            <a:endParaRPr lang="en-US" sz="1400">
              <a:solidFill>
                <a:srgbClr val="000000"/>
              </a:solidFill>
              <a:latin typeface="Arial"/>
              <a:cs typeface="+mn-cs"/>
            </a:endParaRPr>
          </a:p>
        </p:txBody>
      </p:sp>
      <p:sp>
        <p:nvSpPr>
          <p:cNvPr id="14" name="Line 54">
            <a:extLst>
              <a:ext uri="{FF2B5EF4-FFF2-40B4-BE49-F238E27FC236}">
                <a16:creationId xmlns:a16="http://schemas.microsoft.com/office/drawing/2014/main" id="{F9624095-2FF6-44D6-8A2F-4C4067B1B699}"/>
              </a:ext>
            </a:extLst>
          </p:cNvPr>
          <p:cNvSpPr>
            <a:spLocks noChangeShapeType="1"/>
          </p:cNvSpPr>
          <p:nvPr/>
        </p:nvSpPr>
        <p:spPr bwMode="auto">
          <a:xfrm flipV="1">
            <a:off x="3401700" y="2195643"/>
            <a:ext cx="350044" cy="260988"/>
          </a:xfrm>
          <a:prstGeom prst="line">
            <a:avLst/>
          </a:prstGeom>
          <a:noFill/>
          <a:ln w="28575">
            <a:solidFill>
              <a:srgbClr val="003767"/>
            </a:solidFill>
            <a:round/>
            <a:headEnd/>
            <a:tailEnd type="triangle" w="med" len="med"/>
          </a:ln>
          <a:extLst>
            <a:ext uri="{909E8E84-426E-40dd-AFC4-6F175D3DCCD1}">
              <a14:hiddenFill xmlns="" xmlns:a14="http://schemas.microsoft.com/office/drawing/2010/main">
                <a:noFill/>
              </a14:hiddenFill>
            </a:ext>
          </a:extLst>
        </p:spPr>
        <p:txBody>
          <a:bodyPr lIns="68580" tIns="34290" rIns="68580" bIns="34290"/>
          <a:lstStyle/>
          <a:p>
            <a:pPr defTabSz="457120" fontAlgn="auto">
              <a:spcBef>
                <a:spcPts val="0"/>
              </a:spcBef>
              <a:spcAft>
                <a:spcPts val="0"/>
              </a:spcAft>
              <a:defRPr/>
            </a:pPr>
            <a:endParaRPr lang="en-US" sz="1400">
              <a:solidFill>
                <a:srgbClr val="000000"/>
              </a:solidFill>
              <a:latin typeface="Arial"/>
              <a:cs typeface="+mn-cs"/>
            </a:endParaRPr>
          </a:p>
        </p:txBody>
      </p:sp>
      <p:sp>
        <p:nvSpPr>
          <p:cNvPr id="15" name="TextBox 2">
            <a:extLst>
              <a:ext uri="{FF2B5EF4-FFF2-40B4-BE49-F238E27FC236}">
                <a16:creationId xmlns:a16="http://schemas.microsoft.com/office/drawing/2014/main" id="{32FF838D-CA77-400C-B65A-444D5A83D4AB}"/>
              </a:ext>
            </a:extLst>
          </p:cNvPr>
          <p:cNvSpPr txBox="1">
            <a:spLocks noChangeArrowheads="1"/>
          </p:cNvSpPr>
          <p:nvPr/>
        </p:nvSpPr>
        <p:spPr bwMode="auto">
          <a:xfrm>
            <a:off x="3394557" y="2426837"/>
            <a:ext cx="525065" cy="280864"/>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685800" fontAlgn="auto">
              <a:lnSpc>
                <a:spcPct val="90000"/>
              </a:lnSpc>
              <a:spcBef>
                <a:spcPct val="35000"/>
              </a:spcBef>
              <a:spcAft>
                <a:spcPct val="25000"/>
              </a:spcAft>
              <a:buClr>
                <a:srgbClr val="8B3D9A"/>
              </a:buClr>
              <a:defRPr/>
            </a:pPr>
            <a:r>
              <a:rPr lang="en-US" altLang="en-US" sz="1500" kern="0">
                <a:solidFill>
                  <a:srgbClr val="000000"/>
                </a:solidFill>
                <a:latin typeface="Calibri" panose="020F0502020204030204" pitchFamily="34" charset="0"/>
                <a:ea typeface="ＭＳ Ｐゴシック" panose="020B0600070205080204" pitchFamily="34" charset="-128"/>
              </a:rPr>
              <a:t>2:1</a:t>
            </a:r>
          </a:p>
        </p:txBody>
      </p:sp>
      <p:cxnSp>
        <p:nvCxnSpPr>
          <p:cNvPr id="16" name="Straight Arrow Connector 16">
            <a:extLst>
              <a:ext uri="{FF2B5EF4-FFF2-40B4-BE49-F238E27FC236}">
                <a16:creationId xmlns:a16="http://schemas.microsoft.com/office/drawing/2014/main" id="{76413794-9BFA-4002-8DAD-4522C628CF35}"/>
              </a:ext>
            </a:extLst>
          </p:cNvPr>
          <p:cNvCxnSpPr>
            <a:cxnSpLocks noChangeShapeType="1"/>
          </p:cNvCxnSpPr>
          <p:nvPr/>
        </p:nvCxnSpPr>
        <p:spPr bwMode="auto">
          <a:xfrm>
            <a:off x="3560987" y="1642680"/>
            <a:ext cx="0" cy="319383"/>
          </a:xfrm>
          <a:prstGeom prst="straightConnector1">
            <a:avLst/>
          </a:prstGeom>
          <a:noFill/>
          <a:ln w="28575">
            <a:solidFill>
              <a:schemeClr val="bg1"/>
            </a:solidFill>
            <a:round/>
            <a:headEnd/>
            <a:tailEnd type="triangle" w="med" len="med"/>
          </a:ln>
          <a:extLst>
            <a:ext uri="{909E8E84-426E-40dd-AFC4-6F175D3DCCD1}">
              <a14:hiddenFill xmlns="" xmlns:a14="http://schemas.microsoft.com/office/drawing/2010/main">
                <a:noFill/>
              </a14:hiddenFill>
            </a:ext>
          </a:extLst>
        </p:spPr>
      </p:cxnSp>
      <p:sp>
        <p:nvSpPr>
          <p:cNvPr id="17" name="TextBox 2">
            <a:extLst>
              <a:ext uri="{FF2B5EF4-FFF2-40B4-BE49-F238E27FC236}">
                <a16:creationId xmlns:a16="http://schemas.microsoft.com/office/drawing/2014/main" id="{B04FB7C9-56D1-4283-92A1-D81FC3B216DD}"/>
              </a:ext>
            </a:extLst>
          </p:cNvPr>
          <p:cNvSpPr txBox="1">
            <a:spLocks noChangeArrowheads="1"/>
          </p:cNvSpPr>
          <p:nvPr/>
        </p:nvSpPr>
        <p:spPr bwMode="auto">
          <a:xfrm>
            <a:off x="1429356" y="1155635"/>
            <a:ext cx="4359023" cy="4851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8580" tIns="34290" rIns="68580" bIns="34290">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457120">
              <a:spcBef>
                <a:spcPct val="35000"/>
              </a:spcBef>
              <a:spcAft>
                <a:spcPct val="25000"/>
              </a:spcAft>
              <a:buClr>
                <a:srgbClr val="8B3D9A"/>
              </a:buClr>
              <a:buNone/>
              <a:defRPr/>
            </a:pPr>
            <a:r>
              <a:rPr lang="en-US" altLang="en-US" sz="1500" i="1">
                <a:solidFill>
                  <a:srgbClr val="000000"/>
                </a:solidFill>
                <a:latin typeface="Calibri" panose="020F0502020204030204" pitchFamily="34" charset="0"/>
                <a:ea typeface="MS PGothic" panose="020B0600070205080204" pitchFamily="34" charset="-128"/>
                <a:cs typeface="+mn-cs"/>
              </a:rPr>
              <a:t>Stratified by PSA doubling time (&lt; 6 mos vs 6-10 mos), baseline bone-targeting agent use (yes vs no)</a:t>
            </a:r>
          </a:p>
        </p:txBody>
      </p:sp>
      <p:sp>
        <p:nvSpPr>
          <p:cNvPr id="24" name="Title 23">
            <a:extLst>
              <a:ext uri="{FF2B5EF4-FFF2-40B4-BE49-F238E27FC236}">
                <a16:creationId xmlns:a16="http://schemas.microsoft.com/office/drawing/2014/main" id="{91BF9BCD-1428-4E7D-9F98-C6DED8FE2D31}"/>
              </a:ext>
            </a:extLst>
          </p:cNvPr>
          <p:cNvSpPr>
            <a:spLocks noGrp="1"/>
          </p:cNvSpPr>
          <p:nvPr>
            <p:ph type="title"/>
          </p:nvPr>
        </p:nvSpPr>
        <p:spPr>
          <a:xfrm>
            <a:off x="457319" y="123143"/>
            <a:ext cx="8154333" cy="828251"/>
          </a:xfrm>
        </p:spPr>
        <p:txBody>
          <a:bodyPr/>
          <a:lstStyle/>
          <a:p>
            <a:r>
              <a:rPr lang="en-US" sz="2800" b="1">
                <a:solidFill>
                  <a:srgbClr val="003767"/>
                </a:solidFill>
              </a:rPr>
              <a:t>Enzalutamide vs Placebo in Nonmetastatic CRPC (PROSPER): Phase III</a:t>
            </a:r>
            <a:r>
              <a:rPr lang="en-US" altLang="en-US" sz="2800" b="1">
                <a:solidFill>
                  <a:srgbClr val="003767"/>
                </a:solidFill>
              </a:rPr>
              <a:t> Study Design</a:t>
            </a:r>
            <a:endParaRPr lang="en-US" sz="2800" b="1">
              <a:solidFill>
                <a:srgbClr val="003767"/>
              </a:solidFill>
            </a:endParaRPr>
          </a:p>
        </p:txBody>
      </p:sp>
      <p:sp>
        <p:nvSpPr>
          <p:cNvPr id="25" name="Content Placeholder 24">
            <a:extLst>
              <a:ext uri="{FF2B5EF4-FFF2-40B4-BE49-F238E27FC236}">
                <a16:creationId xmlns:a16="http://schemas.microsoft.com/office/drawing/2014/main" id="{62BB9088-AA8E-4144-AECE-7F93FFCC9C85}"/>
              </a:ext>
            </a:extLst>
          </p:cNvPr>
          <p:cNvSpPr>
            <a:spLocks noGrp="1"/>
          </p:cNvSpPr>
          <p:nvPr>
            <p:ph idx="1"/>
          </p:nvPr>
        </p:nvSpPr>
        <p:spPr>
          <a:xfrm>
            <a:off x="454583" y="3587864"/>
            <a:ext cx="8156023" cy="1039219"/>
          </a:xfrm>
        </p:spPr>
        <p:txBody>
          <a:bodyPr/>
          <a:lstStyle/>
          <a:p>
            <a:r>
              <a:rPr lang="en-US" altLang="en-US" sz="1400"/>
              <a:t>Primary endpoint: metastasis-free survival</a:t>
            </a:r>
          </a:p>
          <a:p>
            <a:r>
              <a:rPr lang="en-US" altLang="en-US" sz="1400"/>
              <a:t>Secondary endpoints including: safety, time to PSA progression, time to next therapy, OS, PSA response, QoL</a:t>
            </a:r>
          </a:p>
        </p:txBody>
      </p:sp>
    </p:spTree>
    <p:extLst>
      <p:ext uri="{BB962C8B-B14F-4D97-AF65-F5344CB8AC3E}">
        <p14:creationId xmlns:p14="http://schemas.microsoft.com/office/powerpoint/2010/main" val="200192191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823D5-5129-4248-BB10-F16243244DC1}"/>
              </a:ext>
            </a:extLst>
          </p:cNvPr>
          <p:cNvSpPr>
            <a:spLocks noGrp="1"/>
          </p:cNvSpPr>
          <p:nvPr>
            <p:ph type="title"/>
          </p:nvPr>
        </p:nvSpPr>
        <p:spPr/>
        <p:txBody>
          <a:bodyPr lIns="68580" tIns="34290" rIns="68580" bIns="34290"/>
          <a:lstStyle/>
          <a:p>
            <a:r>
              <a:rPr lang="en-US" sz="2800" b="1">
                <a:solidFill>
                  <a:srgbClr val="000000"/>
                </a:solidFill>
              </a:rPr>
              <a:t>SPARTAN and PROSPER: Patient Characteristics*</a:t>
            </a:r>
          </a:p>
        </p:txBody>
      </p:sp>
      <p:grpSp>
        <p:nvGrpSpPr>
          <p:cNvPr id="7" name="Group 6">
            <a:extLst>
              <a:ext uri="{FF2B5EF4-FFF2-40B4-BE49-F238E27FC236}">
                <a16:creationId xmlns:a16="http://schemas.microsoft.com/office/drawing/2014/main" id="{F346A83F-B2ED-4F45-AF76-4FCAE4CF374C}"/>
              </a:ext>
            </a:extLst>
          </p:cNvPr>
          <p:cNvGrpSpPr>
            <a:grpSpLocks/>
          </p:cNvGrpSpPr>
          <p:nvPr/>
        </p:nvGrpSpPr>
        <p:grpSpPr bwMode="auto">
          <a:xfrm>
            <a:off x="7041539" y="4666267"/>
            <a:ext cx="1997424" cy="366714"/>
            <a:chOff x="9527309" y="3551529"/>
            <a:chExt cx="2663922" cy="489174"/>
          </a:xfrm>
        </p:grpSpPr>
        <p:pic>
          <p:nvPicPr>
            <p:cNvPr id="8" name="Picture 9">
              <a:extLst>
                <a:ext uri="{FF2B5EF4-FFF2-40B4-BE49-F238E27FC236}">
                  <a16:creationId xmlns:a16="http://schemas.microsoft.com/office/drawing/2014/main" id="{CC3B7E67-E90D-48A6-929E-3B9527132315}"/>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tretch>
              <a:fillRect/>
            </a:stretch>
          </p:blipFill>
          <p:spPr bwMode="auto">
            <a:xfrm>
              <a:off x="11327791" y="3551529"/>
              <a:ext cx="551335" cy="1798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pic>
        <p:sp>
          <p:nvSpPr>
            <p:cNvPr id="9" name="Rectangle 8">
              <a:extLst>
                <a:ext uri="{FF2B5EF4-FFF2-40B4-BE49-F238E27FC236}">
                  <a16:creationId xmlns:a16="http://schemas.microsoft.com/office/drawing/2014/main" id="{F920D0E4-1BD9-4ED5-BF33-7AFEEEED65D0}"/>
                </a:ext>
              </a:extLst>
            </p:cNvPr>
            <p:cNvSpPr>
              <a:spLocks noChangeArrowheads="1"/>
            </p:cNvSpPr>
            <p:nvPr/>
          </p:nvSpPr>
          <p:spPr bwMode="auto">
            <a:xfrm>
              <a:off x="9527309" y="3691731"/>
              <a:ext cx="2663922" cy="3489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eaLnBrk="0" hangingPunct="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eaLnBrk="0" hangingPunct="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eaLnBrk="0"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eaLnBrk="0"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defTabSz="685629" eaLnBrk="1" hangingPunct="1">
                <a:lnSpc>
                  <a:spcPct val="100000"/>
                </a:lnSpc>
                <a:spcBef>
                  <a:spcPct val="0"/>
                </a:spcBef>
                <a:spcAft>
                  <a:spcPct val="0"/>
                </a:spcAft>
                <a:buClrTx/>
                <a:buNone/>
              </a:pPr>
              <a:r>
                <a:rPr lang="en-US" altLang="en-US" sz="1100">
                  <a:solidFill>
                    <a:srgbClr val="455560"/>
                  </a:solidFill>
                  <a:latin typeface="Calibri" panose="020F0502020204030204" pitchFamily="34" charset="0"/>
                  <a:cs typeface="Arial" panose="020B0604020202020204" pitchFamily="34" charset="0"/>
                </a:rPr>
                <a:t>Slide credit: </a:t>
              </a:r>
              <a:r>
                <a:rPr lang="en-US" altLang="en-US" sz="1100">
                  <a:solidFill>
                    <a:srgbClr val="455560"/>
                  </a:solidFill>
                  <a:latin typeface="Calibri" panose="020F0502020204030204" pitchFamily="34" charset="0"/>
                  <a:cs typeface="Arial" panose="020B0604020202020204" pitchFamily="34" charset="0"/>
                  <a:hlinkClick r:id="rId4"/>
                </a:rPr>
                <a:t>clinicaloptions.com</a:t>
              </a:r>
              <a:endParaRPr lang="en-US" altLang="en-US" sz="1100">
                <a:solidFill>
                  <a:srgbClr val="455560"/>
                </a:solidFill>
                <a:latin typeface="Calibri" panose="020F0502020204030204" pitchFamily="34" charset="0"/>
                <a:cs typeface="Arial" panose="020B0604020202020204" pitchFamily="34" charset="0"/>
              </a:endParaRPr>
            </a:p>
          </p:txBody>
        </p:sp>
      </p:grpSp>
      <p:graphicFrame>
        <p:nvGraphicFramePr>
          <p:cNvPr id="11" name="Group 32">
            <a:extLst>
              <a:ext uri="{FF2B5EF4-FFF2-40B4-BE49-F238E27FC236}">
                <a16:creationId xmlns:a16="http://schemas.microsoft.com/office/drawing/2014/main" id="{EA85B970-8A83-4339-9DFC-E3AC4B05838B}"/>
              </a:ext>
            </a:extLst>
          </p:cNvPr>
          <p:cNvGraphicFramePr>
            <a:graphicFrameLocks noGrp="1"/>
          </p:cNvGraphicFramePr>
          <p:nvPr>
            <p:extLst>
              <p:ext uri="{D42A27DB-BD31-4B8C-83A1-F6EECF244321}">
                <p14:modId xmlns:p14="http://schemas.microsoft.com/office/powerpoint/2010/main" val="4279215384"/>
              </p:ext>
            </p:extLst>
          </p:nvPr>
        </p:nvGraphicFramePr>
        <p:xfrm>
          <a:off x="542925" y="886082"/>
          <a:ext cx="8058148" cy="3203340"/>
        </p:xfrm>
        <a:graphic>
          <a:graphicData uri="http://schemas.openxmlformats.org/drawingml/2006/table">
            <a:tbl>
              <a:tblPr/>
              <a:tblGrid>
                <a:gridCol w="1899440">
                  <a:extLst>
                    <a:ext uri="{9D8B030D-6E8A-4147-A177-3AD203B41FA5}">
                      <a16:colId xmlns:a16="http://schemas.microsoft.com/office/drawing/2014/main" val="20000"/>
                    </a:ext>
                  </a:extLst>
                </a:gridCol>
                <a:gridCol w="1539677">
                  <a:extLst>
                    <a:ext uri="{9D8B030D-6E8A-4147-A177-3AD203B41FA5}">
                      <a16:colId xmlns:a16="http://schemas.microsoft.com/office/drawing/2014/main" val="20001"/>
                    </a:ext>
                  </a:extLst>
                </a:gridCol>
                <a:gridCol w="1539677">
                  <a:extLst>
                    <a:ext uri="{9D8B030D-6E8A-4147-A177-3AD203B41FA5}">
                      <a16:colId xmlns:a16="http://schemas.microsoft.com/office/drawing/2014/main" val="20002"/>
                    </a:ext>
                  </a:extLst>
                </a:gridCol>
                <a:gridCol w="1539677">
                  <a:extLst>
                    <a:ext uri="{9D8B030D-6E8A-4147-A177-3AD203B41FA5}">
                      <a16:colId xmlns:a16="http://schemas.microsoft.com/office/drawing/2014/main" val="1625790945"/>
                    </a:ext>
                  </a:extLst>
                </a:gridCol>
                <a:gridCol w="1539677">
                  <a:extLst>
                    <a:ext uri="{9D8B030D-6E8A-4147-A177-3AD203B41FA5}">
                      <a16:colId xmlns:a16="http://schemas.microsoft.com/office/drawing/2014/main" val="283822376"/>
                    </a:ext>
                  </a:extLst>
                </a:gridCol>
              </a:tblGrid>
              <a:tr h="251705">
                <a:tc rowSpan="2">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200" b="1" i="0" u="none" strike="noStrike" cap="none" normalizeH="0" baseline="0">
                          <a:ln>
                            <a:noFill/>
                          </a:ln>
                          <a:solidFill>
                            <a:schemeClr val="bg1"/>
                          </a:solidFill>
                          <a:effectLst/>
                          <a:latin typeface="Calibri" panose="020F0502020204030204" pitchFamily="34" charset="0"/>
                        </a:rPr>
                        <a:t>Characteristic</a:t>
                      </a:r>
                    </a:p>
                  </a:txBody>
                  <a:tcPr marL="91411" marR="91411" marT="34328" marB="343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00FF"/>
                    </a:solidFill>
                  </a:tcPr>
                </a:tc>
                <a:tc gridSpan="2">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200" b="1" i="0" u="none" strike="noStrike" cap="none" normalizeH="0" baseline="0">
                          <a:ln>
                            <a:noFill/>
                          </a:ln>
                          <a:solidFill>
                            <a:schemeClr val="tx1"/>
                          </a:solidFill>
                          <a:effectLst/>
                          <a:latin typeface="Calibri" panose="020F0502020204030204" pitchFamily="34" charset="0"/>
                        </a:rPr>
                        <a:t>SPARTAN</a:t>
                      </a:r>
                      <a:r>
                        <a:rPr kumimoji="0" lang="en-US" sz="1200" b="1" i="0" u="none" strike="noStrike" cap="none" normalizeH="0" baseline="30000">
                          <a:ln>
                            <a:noFill/>
                          </a:ln>
                          <a:solidFill>
                            <a:schemeClr val="tx1"/>
                          </a:solidFill>
                          <a:effectLst/>
                          <a:latin typeface="Calibri" panose="020F0502020204030204" pitchFamily="34" charset="0"/>
                        </a:rPr>
                        <a:t>[1]</a:t>
                      </a:r>
                      <a:endParaRPr kumimoji="0" lang="en-US" sz="1200" b="1" i="0" u="none" strike="noStrike" cap="none" normalizeH="0" baseline="0">
                        <a:ln>
                          <a:noFill/>
                        </a:ln>
                        <a:solidFill>
                          <a:schemeClr val="tx1"/>
                        </a:solidFill>
                        <a:effectLst/>
                        <a:latin typeface="Calibri" panose="020F0502020204030204" pitchFamily="34" charset="0"/>
                      </a:endParaRPr>
                    </a:p>
                  </a:txBody>
                  <a:tcPr marL="91411" marR="91411" marT="34328" marB="34328" horzOverflow="overflow">
                    <a:lnL w="12700" cap="flat" cmpd="sng" algn="ctr">
                      <a:no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1" fontAlgn="base" latinLnBrk="0" hangingPunct="1">
                        <a:lnSpc>
                          <a:spcPct val="100000"/>
                        </a:lnSpc>
                        <a:spcBef>
                          <a:spcPct val="0"/>
                        </a:spcBef>
                        <a:spcAft>
                          <a:spcPct val="25000"/>
                        </a:spcAft>
                        <a:buClrTx/>
                        <a:buSzTx/>
                        <a:buFontTx/>
                        <a:buNone/>
                        <a:tabLst/>
                      </a:pPr>
                      <a:endParaRPr kumimoji="0" lang="en-US" sz="2000" b="1" i="0" u="none" strike="noStrike" cap="none" normalizeH="0" baseline="0">
                        <a:ln>
                          <a:noFill/>
                        </a:ln>
                        <a:solidFill>
                          <a:schemeClr val="tx1"/>
                        </a:solidFill>
                        <a:effectLst/>
                        <a:latin typeface="Calibri" panose="020F0502020204030204" pitchFamily="34" charset="0"/>
                      </a:endParaRP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solidFill>
                  </a:tcPr>
                </a:tc>
                <a:tc gridSpan="2">
                  <a:txBody>
                    <a:bodyPr/>
                    <a:lstStyle/>
                    <a:p>
                      <a:pPr marL="0" marR="0" lvl="0" indent="0" algn="ctr" defTabSz="914400" rtl="0" eaLnBrk="1" fontAlgn="base" latinLnBrk="0" hangingPunct="1">
                        <a:lnSpc>
                          <a:spcPct val="100000"/>
                        </a:lnSpc>
                        <a:spcBef>
                          <a:spcPct val="0"/>
                        </a:spcBef>
                        <a:spcAft>
                          <a:spcPct val="25000"/>
                        </a:spcAft>
                        <a:buClrTx/>
                        <a:buSzTx/>
                        <a:buFontTx/>
                        <a:buNone/>
                        <a:tabLst/>
                      </a:pPr>
                      <a:r>
                        <a:rPr kumimoji="0" lang="en-US" sz="1200" b="1" i="0" u="none" strike="noStrike" cap="none" normalizeH="0" baseline="0">
                          <a:ln>
                            <a:noFill/>
                          </a:ln>
                          <a:solidFill>
                            <a:schemeClr val="tx1"/>
                          </a:solidFill>
                          <a:effectLst/>
                          <a:latin typeface="Calibri" panose="020F0502020204030204" pitchFamily="34" charset="0"/>
                        </a:rPr>
                        <a:t>PROSPER</a:t>
                      </a:r>
                      <a:r>
                        <a:rPr kumimoji="0" lang="en-US" sz="1200" b="1" i="0" u="none" strike="noStrike" cap="none" normalizeH="0" baseline="30000">
                          <a:ln>
                            <a:noFill/>
                          </a:ln>
                          <a:solidFill>
                            <a:schemeClr val="tx1"/>
                          </a:solidFill>
                          <a:effectLst/>
                          <a:latin typeface="Calibri" panose="020F0502020204030204" pitchFamily="34" charset="0"/>
                        </a:rPr>
                        <a:t>[2]</a:t>
                      </a:r>
                      <a:endParaRPr kumimoji="0" lang="en-US" sz="1200" b="1" i="0" u="none" strike="noStrike" cap="none" normalizeH="0" baseline="0">
                        <a:ln>
                          <a:noFill/>
                        </a:ln>
                        <a:solidFill>
                          <a:schemeClr val="tx1"/>
                        </a:solidFill>
                        <a:effectLst/>
                        <a:latin typeface="Calibri" panose="020F0502020204030204" pitchFamily="34" charset="0"/>
                      </a:endParaRPr>
                    </a:p>
                  </a:txBody>
                  <a:tcPr marL="91411" marR="91411" marT="34328" marB="34328" horzOverflow="overflow">
                    <a:lnL w="762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95000"/>
                      </a:schemeClr>
                    </a:solidFill>
                  </a:tcPr>
                </a:tc>
                <a:tc hMerge="1">
                  <a:txBody>
                    <a:bodyPr/>
                    <a:lstStyle/>
                    <a:p>
                      <a:pPr marL="0" marR="0" lvl="0" indent="0" algn="ctr" defTabSz="914400" rtl="0" eaLnBrk="1" fontAlgn="base" latinLnBrk="0" hangingPunct="1">
                        <a:lnSpc>
                          <a:spcPct val="100000"/>
                        </a:lnSpc>
                        <a:spcBef>
                          <a:spcPct val="0"/>
                        </a:spcBef>
                        <a:spcAft>
                          <a:spcPct val="25000"/>
                        </a:spcAft>
                        <a:buClrTx/>
                        <a:buSzTx/>
                        <a:buFontTx/>
                        <a:buNone/>
                        <a:tabLst/>
                      </a:pPr>
                      <a:endParaRPr kumimoji="0" lang="en-US" sz="2000" b="1" i="0" u="none" strike="noStrike" cap="none" normalizeH="0" baseline="0">
                        <a:ln>
                          <a:noFill/>
                        </a:ln>
                        <a:solidFill>
                          <a:schemeClr val="tx1"/>
                        </a:solidFill>
                        <a:effectLst/>
                        <a:latin typeface="Calibri" panose="020F0502020204030204" pitchFamily="34" charset="0"/>
                      </a:endParaRP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solidFill>
                  </a:tcPr>
                </a:tc>
                <a:extLst>
                  <a:ext uri="{0D108BD9-81ED-4DB2-BD59-A6C34878D82A}">
                    <a16:rowId xmlns:a16="http://schemas.microsoft.com/office/drawing/2014/main" val="1884754789"/>
                  </a:ext>
                </a:extLst>
              </a:tr>
              <a:tr h="434754">
                <a:tc vMerge="1">
                  <a:txBody>
                    <a:bodyPr/>
                    <a:lstStyle/>
                    <a:p>
                      <a:pPr marL="0" marR="0" lvl="0" indent="0" algn="l"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endParaRPr kumimoji="0" lang="en-US" sz="2000" b="1" i="0" u="none" strike="noStrike" cap="none" normalizeH="0" baseline="0">
                        <a:ln>
                          <a:noFill/>
                        </a:ln>
                        <a:solidFill>
                          <a:schemeClr val="tx1"/>
                        </a:solidFill>
                        <a:effectLst/>
                        <a:latin typeface="Calibri" panose="020F0502020204030204" pitchFamily="34" charset="0"/>
                      </a:endParaRP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1" fontAlgn="base" latinLnBrk="0" hangingPunct="1">
                        <a:lnSpc>
                          <a:spcPct val="100000"/>
                        </a:lnSpc>
                        <a:spcBef>
                          <a:spcPct val="0"/>
                        </a:spcBef>
                        <a:spcAft>
                          <a:spcPct val="25000"/>
                        </a:spcAft>
                        <a:buClrTx/>
                        <a:buSzTx/>
                        <a:buFontTx/>
                        <a:buNone/>
                        <a:tabLst/>
                      </a:pPr>
                      <a:r>
                        <a:rPr kumimoji="0" lang="en-US" sz="1200" b="1" i="0" u="none" strike="noStrike" cap="none" normalizeH="0" baseline="0">
                          <a:ln>
                            <a:noFill/>
                          </a:ln>
                          <a:solidFill>
                            <a:schemeClr val="tx1"/>
                          </a:solidFill>
                          <a:effectLst/>
                          <a:latin typeface="Calibri" panose="020F0502020204030204" pitchFamily="34" charset="0"/>
                        </a:rPr>
                        <a:t>Apa + ADT </a:t>
                      </a:r>
                      <a:br>
                        <a:rPr kumimoji="0" lang="en-US" sz="1200" b="1" i="0" u="none" strike="noStrike" cap="none" normalizeH="0" baseline="0">
                          <a:ln>
                            <a:noFill/>
                          </a:ln>
                          <a:solidFill>
                            <a:schemeClr val="tx1"/>
                          </a:solidFill>
                          <a:effectLst/>
                          <a:latin typeface="Calibri" panose="020F0502020204030204" pitchFamily="34" charset="0"/>
                        </a:rPr>
                      </a:br>
                      <a:r>
                        <a:rPr kumimoji="0" lang="en-US" sz="1200" b="1" i="0" u="none" strike="noStrike" cap="none" normalizeH="0" baseline="0">
                          <a:ln>
                            <a:noFill/>
                          </a:ln>
                          <a:solidFill>
                            <a:schemeClr val="tx1"/>
                          </a:solidFill>
                          <a:effectLst/>
                          <a:latin typeface="Calibri" panose="020F0502020204030204" pitchFamily="34" charset="0"/>
                        </a:rPr>
                        <a:t>(n = 806)</a:t>
                      </a:r>
                    </a:p>
                  </a:txBody>
                  <a:tcPr marL="91411" marR="91411" marT="34328" marB="343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25000"/>
                        </a:spcAft>
                        <a:buClrTx/>
                        <a:buSzTx/>
                        <a:buFontTx/>
                        <a:buNone/>
                        <a:tabLst/>
                      </a:pPr>
                      <a:r>
                        <a:rPr kumimoji="0" lang="en-US" sz="1200" b="1" i="0" u="none" strike="noStrike" cap="none" normalizeH="0" baseline="0">
                          <a:ln>
                            <a:noFill/>
                          </a:ln>
                          <a:solidFill>
                            <a:schemeClr val="tx1"/>
                          </a:solidFill>
                          <a:effectLst/>
                          <a:latin typeface="Calibri" panose="020F0502020204030204" pitchFamily="34" charset="0"/>
                        </a:rPr>
                        <a:t>Pbo + ADT</a:t>
                      </a:r>
                      <a:br>
                        <a:rPr kumimoji="0" lang="en-US" sz="1200" b="1" i="0" u="none" strike="noStrike" cap="none" normalizeH="0" baseline="0">
                          <a:ln>
                            <a:noFill/>
                          </a:ln>
                          <a:solidFill>
                            <a:schemeClr val="tx1"/>
                          </a:solidFill>
                          <a:effectLst/>
                          <a:latin typeface="Calibri" panose="020F0502020204030204" pitchFamily="34" charset="0"/>
                        </a:rPr>
                      </a:br>
                      <a:r>
                        <a:rPr kumimoji="0" lang="en-US" sz="1200" b="1" i="0" u="none" strike="noStrike" cap="none" normalizeH="0" baseline="0">
                          <a:ln>
                            <a:noFill/>
                          </a:ln>
                          <a:solidFill>
                            <a:schemeClr val="tx1"/>
                          </a:solidFill>
                          <a:effectLst/>
                          <a:latin typeface="Calibri" panose="020F0502020204030204" pitchFamily="34" charset="0"/>
                        </a:rPr>
                        <a:t>(n = 401)</a:t>
                      </a:r>
                    </a:p>
                  </a:txBody>
                  <a:tcPr marL="91411" marR="91411" marT="34328" marB="34328" horzOverflow="overflow">
                    <a:lnL w="12700" cap="flat" cmpd="sng" algn="ctr">
                      <a:no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200" b="1" i="0" u="none" strike="noStrike" cap="none" normalizeH="0" baseline="0">
                          <a:ln>
                            <a:noFill/>
                          </a:ln>
                          <a:solidFill>
                            <a:schemeClr val="tx1"/>
                          </a:solidFill>
                          <a:effectLst/>
                          <a:latin typeface="Calibri" panose="020F0502020204030204" pitchFamily="34" charset="0"/>
                        </a:rPr>
                        <a:t>Enza + ADT </a:t>
                      </a:r>
                      <a:br>
                        <a:rPr kumimoji="0" lang="en-US" sz="1200" b="1" i="0" u="none" strike="noStrike" cap="none" normalizeH="0" baseline="0">
                          <a:ln>
                            <a:noFill/>
                          </a:ln>
                          <a:solidFill>
                            <a:schemeClr val="tx1"/>
                          </a:solidFill>
                          <a:effectLst/>
                          <a:latin typeface="Calibri" panose="020F0502020204030204" pitchFamily="34" charset="0"/>
                        </a:rPr>
                      </a:br>
                      <a:r>
                        <a:rPr kumimoji="0" lang="en-US" sz="1200" b="1" i="0" u="none" strike="noStrike" cap="none" normalizeH="0" baseline="0">
                          <a:ln>
                            <a:noFill/>
                          </a:ln>
                          <a:solidFill>
                            <a:schemeClr val="tx1"/>
                          </a:solidFill>
                          <a:effectLst/>
                          <a:latin typeface="Calibri" panose="020F0502020204030204" pitchFamily="34" charset="0"/>
                        </a:rPr>
                        <a:t>(n = 933)</a:t>
                      </a:r>
                    </a:p>
                  </a:txBody>
                  <a:tcPr marL="91411" marR="91411" marT="34328" marB="34328" horzOverflow="overflow">
                    <a:lnL w="762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95000"/>
                      </a:schemeClr>
                    </a:solidFill>
                  </a:tcPr>
                </a:tc>
                <a:tc>
                  <a:txBody>
                    <a:bodyPr/>
                    <a:lstStyle/>
                    <a:p>
                      <a:pPr marL="0" marR="0" lvl="0" indent="0" algn="ctr" defTabSz="914400" rtl="0" eaLnBrk="1" fontAlgn="base" latinLnBrk="0" hangingPunct="1">
                        <a:lnSpc>
                          <a:spcPct val="100000"/>
                        </a:lnSpc>
                        <a:spcBef>
                          <a:spcPct val="0"/>
                        </a:spcBef>
                        <a:spcAft>
                          <a:spcPct val="25000"/>
                        </a:spcAft>
                        <a:buClrTx/>
                        <a:buSzTx/>
                        <a:buFontTx/>
                        <a:buNone/>
                        <a:tabLst/>
                      </a:pPr>
                      <a:r>
                        <a:rPr kumimoji="0" lang="en-US" sz="1200" b="1" i="0" u="none" strike="noStrike" cap="none" normalizeH="0" baseline="0">
                          <a:ln>
                            <a:noFill/>
                          </a:ln>
                          <a:solidFill>
                            <a:schemeClr val="tx1"/>
                          </a:solidFill>
                          <a:effectLst/>
                          <a:latin typeface="Calibri" panose="020F0502020204030204" pitchFamily="34" charset="0"/>
                        </a:rPr>
                        <a:t>Pbo + ADT</a:t>
                      </a:r>
                      <a:br>
                        <a:rPr kumimoji="0" lang="en-US" sz="1200" b="1" i="0" u="none" strike="noStrike" cap="none" normalizeH="0" baseline="0">
                          <a:ln>
                            <a:noFill/>
                          </a:ln>
                          <a:solidFill>
                            <a:schemeClr val="tx1"/>
                          </a:solidFill>
                          <a:effectLst/>
                          <a:latin typeface="Calibri" panose="020F0502020204030204" pitchFamily="34" charset="0"/>
                        </a:rPr>
                      </a:br>
                      <a:r>
                        <a:rPr kumimoji="0" lang="en-US" sz="1200" b="1" i="0" u="none" strike="noStrike" cap="none" normalizeH="0" baseline="0">
                          <a:ln>
                            <a:noFill/>
                          </a:ln>
                          <a:solidFill>
                            <a:schemeClr val="tx1"/>
                          </a:solidFill>
                          <a:effectLst/>
                          <a:latin typeface="Calibri" panose="020F0502020204030204" pitchFamily="34" charset="0"/>
                        </a:rPr>
                        <a:t>(n = 468)</a:t>
                      </a:r>
                    </a:p>
                  </a:txBody>
                  <a:tcPr marL="91411" marR="91411" marT="34328" marB="343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95000"/>
                      </a:schemeClr>
                    </a:solidFill>
                  </a:tcPr>
                </a:tc>
                <a:extLst>
                  <a:ext uri="{0D108BD9-81ED-4DB2-BD59-A6C34878D82A}">
                    <a16:rowId xmlns:a16="http://schemas.microsoft.com/office/drawing/2014/main" val="10000"/>
                  </a:ext>
                </a:extLst>
              </a:tr>
              <a:tr h="251705">
                <a:tc>
                  <a:txBody>
                    <a:body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sz="1200" b="0" i="0" u="none" strike="noStrike" cap="none" normalizeH="0" baseline="0">
                          <a:ln>
                            <a:noFill/>
                          </a:ln>
                          <a:solidFill>
                            <a:schemeClr val="bg1"/>
                          </a:solidFill>
                          <a:effectLst/>
                          <a:latin typeface="Calibri" panose="020F0502020204030204" pitchFamily="34" charset="0"/>
                        </a:rPr>
                        <a:t>Median age, yrs</a:t>
                      </a:r>
                    </a:p>
                  </a:txBody>
                  <a:tcPr marL="91411" marR="91411" marT="34328" marB="343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200" b="0" i="0" u="none" strike="noStrike" cap="none" normalizeH="0" baseline="0">
                          <a:ln>
                            <a:noFill/>
                          </a:ln>
                          <a:solidFill>
                            <a:schemeClr val="tx1"/>
                          </a:solidFill>
                          <a:effectLst/>
                          <a:latin typeface="Calibri" panose="020F0502020204030204" pitchFamily="34" charset="0"/>
                        </a:rPr>
                        <a:t>74</a:t>
                      </a:r>
                    </a:p>
                  </a:txBody>
                  <a:tcPr marL="91411" marR="91411" marT="34328" marB="343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200" b="0" i="0" u="none" strike="noStrike" cap="none" normalizeH="0" baseline="0">
                          <a:ln>
                            <a:noFill/>
                          </a:ln>
                          <a:solidFill>
                            <a:schemeClr val="tx1"/>
                          </a:solidFill>
                          <a:effectLst/>
                          <a:latin typeface="Calibri" panose="020F0502020204030204" pitchFamily="34" charset="0"/>
                        </a:rPr>
                        <a:t>74</a:t>
                      </a:r>
                    </a:p>
                  </a:txBody>
                  <a:tcPr marL="91411" marR="91411" marT="34328" marB="34328" horzOverflow="overflow">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200" b="0" i="0" u="none" strike="noStrike" cap="none" normalizeH="0" baseline="0">
                          <a:ln>
                            <a:noFill/>
                          </a:ln>
                          <a:solidFill>
                            <a:schemeClr val="tx1"/>
                          </a:solidFill>
                          <a:effectLst/>
                          <a:latin typeface="Calibri" panose="020F0502020204030204" pitchFamily="34" charset="0"/>
                        </a:rPr>
                        <a:t>74</a:t>
                      </a:r>
                    </a:p>
                  </a:txBody>
                  <a:tcPr marL="91411" marR="91411" marT="34328" marB="34328" horzOverflow="overflow">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95000"/>
                      </a:schemeClr>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200" b="0" i="0" u="none" strike="noStrike" cap="none" normalizeH="0" baseline="0">
                          <a:ln>
                            <a:noFill/>
                          </a:ln>
                          <a:solidFill>
                            <a:schemeClr val="tx1"/>
                          </a:solidFill>
                          <a:effectLst/>
                          <a:latin typeface="Calibri" panose="020F0502020204030204" pitchFamily="34" charset="0"/>
                        </a:rPr>
                        <a:t>73</a:t>
                      </a:r>
                    </a:p>
                  </a:txBody>
                  <a:tcPr marL="91411" marR="91411" marT="34328" marB="343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95000"/>
                      </a:schemeClr>
                    </a:solidFill>
                  </a:tcPr>
                </a:tc>
                <a:extLst>
                  <a:ext uri="{0D108BD9-81ED-4DB2-BD59-A6C34878D82A}">
                    <a16:rowId xmlns:a16="http://schemas.microsoft.com/office/drawing/2014/main" val="10001"/>
                  </a:ext>
                </a:extLst>
              </a:tr>
              <a:tr h="251705">
                <a:tc>
                  <a:txBody>
                    <a:bodyPr/>
                    <a:lstStyle/>
                    <a:p>
                      <a:pPr marL="0" marR="0" lvl="0" indent="0" algn="l"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200" b="0" i="0" u="none" strike="noStrike" cap="none" normalizeH="0" baseline="0">
                          <a:ln>
                            <a:noFill/>
                          </a:ln>
                          <a:solidFill>
                            <a:schemeClr val="bg1"/>
                          </a:solidFill>
                          <a:effectLst/>
                          <a:latin typeface="Calibri" panose="020F0502020204030204" pitchFamily="34" charset="0"/>
                        </a:rPr>
                        <a:t>Median PSADT, mos</a:t>
                      </a:r>
                    </a:p>
                  </a:txBody>
                  <a:tcPr marL="91411" marR="91411" marT="34328" marB="343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200" b="0" i="0" u="none" strike="noStrike" cap="none" normalizeH="0" baseline="0">
                          <a:ln>
                            <a:noFill/>
                          </a:ln>
                          <a:solidFill>
                            <a:schemeClr val="tx1"/>
                          </a:solidFill>
                          <a:effectLst/>
                          <a:latin typeface="Calibri" panose="020F0502020204030204" pitchFamily="34" charset="0"/>
                        </a:rPr>
                        <a:t>4.4</a:t>
                      </a:r>
                    </a:p>
                  </a:txBody>
                  <a:tcPr marL="91411" marR="91411" marT="34328" marB="343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200" b="0" i="0" u="none" strike="noStrike" cap="none" normalizeH="0" baseline="0">
                          <a:ln>
                            <a:noFill/>
                          </a:ln>
                          <a:solidFill>
                            <a:schemeClr val="tx1"/>
                          </a:solidFill>
                          <a:effectLst/>
                          <a:latin typeface="Calibri" panose="020F0502020204030204" pitchFamily="34" charset="0"/>
                        </a:rPr>
                        <a:t>4.5</a:t>
                      </a:r>
                    </a:p>
                  </a:txBody>
                  <a:tcPr marL="91411" marR="91411" marT="34328" marB="34328" horzOverflow="overflow">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200" b="0" i="0" u="none" strike="noStrike" cap="none" normalizeH="0" baseline="0">
                          <a:ln>
                            <a:noFill/>
                          </a:ln>
                          <a:solidFill>
                            <a:schemeClr val="tx1"/>
                          </a:solidFill>
                          <a:effectLst/>
                          <a:latin typeface="Calibri" panose="020F0502020204030204" pitchFamily="34" charset="0"/>
                        </a:rPr>
                        <a:t>3.8</a:t>
                      </a:r>
                    </a:p>
                  </a:txBody>
                  <a:tcPr marL="91411" marR="91411" marT="34328" marB="34328" horzOverflow="overflow">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95000"/>
                      </a:schemeClr>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200" b="0" i="0" u="none" strike="noStrike" cap="none" normalizeH="0" baseline="0">
                          <a:ln>
                            <a:noFill/>
                          </a:ln>
                          <a:solidFill>
                            <a:schemeClr val="tx1"/>
                          </a:solidFill>
                          <a:effectLst/>
                          <a:latin typeface="Calibri" panose="020F0502020204030204" pitchFamily="34" charset="0"/>
                        </a:rPr>
                        <a:t>3.6</a:t>
                      </a:r>
                    </a:p>
                  </a:txBody>
                  <a:tcPr marL="91411" marR="91411" marT="34328" marB="343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95000"/>
                      </a:schemeClr>
                    </a:solidFill>
                  </a:tcPr>
                </a:tc>
                <a:extLst>
                  <a:ext uri="{0D108BD9-81ED-4DB2-BD59-A6C34878D82A}">
                    <a16:rowId xmlns:a16="http://schemas.microsoft.com/office/drawing/2014/main" val="10002"/>
                  </a:ext>
                </a:extLst>
              </a:tr>
              <a:tr h="251705">
                <a:tc>
                  <a:txBody>
                    <a:body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sz="1200" b="0" i="0" u="none" strike="noStrike" cap="none" normalizeH="0" baseline="0">
                          <a:ln>
                            <a:noFill/>
                          </a:ln>
                          <a:solidFill>
                            <a:schemeClr val="bg1"/>
                          </a:solidFill>
                          <a:effectLst/>
                          <a:latin typeface="Calibri" panose="020F0502020204030204" pitchFamily="34" charset="0"/>
                        </a:rPr>
                        <a:t>PSADT, %</a:t>
                      </a:r>
                    </a:p>
                  </a:txBody>
                  <a:tcPr marL="91411" marR="91411" marT="34328" marB="343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endParaRPr kumimoji="0" lang="en-US" sz="1200" b="0" i="0" u="none" strike="noStrike" cap="none" normalizeH="0" baseline="0">
                        <a:ln>
                          <a:noFill/>
                        </a:ln>
                        <a:solidFill>
                          <a:schemeClr val="tx1"/>
                        </a:solidFill>
                        <a:effectLst/>
                        <a:latin typeface="Calibri" panose="020F0502020204030204" pitchFamily="34" charset="0"/>
                      </a:endParaRPr>
                    </a:p>
                  </a:txBody>
                  <a:tcPr marL="91411" marR="91411" marT="34328" marB="343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endParaRPr kumimoji="0" lang="en-US" sz="1200" b="0" i="0" u="none" strike="noStrike" cap="none" normalizeH="0" baseline="0">
                        <a:ln>
                          <a:noFill/>
                        </a:ln>
                        <a:solidFill>
                          <a:schemeClr val="tx1"/>
                        </a:solidFill>
                        <a:effectLst/>
                        <a:latin typeface="Calibri" panose="020F0502020204030204" pitchFamily="34" charset="0"/>
                      </a:endParaRPr>
                    </a:p>
                  </a:txBody>
                  <a:tcPr marL="91411" marR="91411" marT="34328" marB="34328" horzOverflow="overflow">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endParaRPr kumimoji="0" lang="en-US" sz="1200" b="0" i="0" u="none" strike="noStrike" cap="none" normalizeH="0" baseline="0">
                        <a:ln>
                          <a:noFill/>
                        </a:ln>
                        <a:solidFill>
                          <a:schemeClr val="tx1"/>
                        </a:solidFill>
                        <a:effectLst/>
                        <a:latin typeface="Calibri" panose="020F0502020204030204" pitchFamily="34" charset="0"/>
                      </a:endParaRPr>
                    </a:p>
                  </a:txBody>
                  <a:tcPr marL="91411" marR="91411" marT="34328" marB="34328" horzOverflow="overflow">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95000"/>
                      </a:schemeClr>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endParaRPr kumimoji="0" lang="en-US" sz="1200" b="0" i="0" u="none" strike="noStrike" cap="none" normalizeH="0" baseline="0">
                        <a:ln>
                          <a:noFill/>
                        </a:ln>
                        <a:solidFill>
                          <a:schemeClr val="tx1"/>
                        </a:solidFill>
                        <a:effectLst/>
                        <a:latin typeface="Calibri" panose="020F0502020204030204" pitchFamily="34" charset="0"/>
                      </a:endParaRPr>
                    </a:p>
                  </a:txBody>
                  <a:tcPr marL="91411" marR="91411" marT="34328" marB="343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95000"/>
                      </a:schemeClr>
                    </a:solidFill>
                  </a:tcPr>
                </a:tc>
                <a:extLst>
                  <a:ext uri="{0D108BD9-81ED-4DB2-BD59-A6C34878D82A}">
                    <a16:rowId xmlns:a16="http://schemas.microsoft.com/office/drawing/2014/main" val="10003"/>
                  </a:ext>
                </a:extLst>
              </a:tr>
              <a:tr h="251705">
                <a:tc>
                  <a:txBody>
                    <a:bodyPr/>
                    <a:lstStyle/>
                    <a:p>
                      <a:pPr marL="342900" marR="0" lvl="0" indent="-230188" algn="l" defTabSz="914400" rtl="0" eaLnBrk="1" fontAlgn="base" latinLnBrk="0" hangingPunct="1">
                        <a:lnSpc>
                          <a:spcPct val="100000"/>
                        </a:lnSpc>
                        <a:spcBef>
                          <a:spcPct val="0"/>
                        </a:spcBef>
                        <a:spcAft>
                          <a:spcPct val="25000"/>
                        </a:spcAft>
                        <a:buClrTx/>
                        <a:buSzTx/>
                        <a:buFont typeface="Wingdings" panose="05000000000000000000" pitchFamily="2" charset="2"/>
                        <a:buChar char="§"/>
                        <a:tabLst/>
                        <a:defRPr/>
                      </a:pPr>
                      <a:r>
                        <a:rPr kumimoji="0" lang="en-US" sz="1200" b="0" i="0" u="none" strike="noStrike" cap="none" normalizeH="0" baseline="0">
                          <a:ln>
                            <a:noFill/>
                          </a:ln>
                          <a:solidFill>
                            <a:schemeClr val="bg1"/>
                          </a:solidFill>
                          <a:effectLst/>
                          <a:latin typeface="Calibri" panose="020F0502020204030204" pitchFamily="34" charset="0"/>
                        </a:rPr>
                        <a:t>&lt; 6 mos/</a:t>
                      </a:r>
                      <a:r>
                        <a:rPr kumimoji="0" lang="en-US" sz="1200" b="0" i="0" u="none" strike="noStrike" kern="1200" cap="none" normalizeH="0" baseline="0">
                          <a:ln>
                            <a:noFill/>
                          </a:ln>
                          <a:solidFill>
                            <a:schemeClr val="bg1"/>
                          </a:solidFill>
                          <a:effectLst/>
                          <a:latin typeface="Calibri" panose="020F0502020204030204" pitchFamily="34" charset="0"/>
                          <a:ea typeface="+mn-ea"/>
                          <a:cs typeface="+mn-cs"/>
                        </a:rPr>
                        <a:t>≥ 6 mos†</a:t>
                      </a:r>
                    </a:p>
                  </a:txBody>
                  <a:tcPr marL="91411" marR="91411" marT="34328" marB="343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200" b="0" i="0" u="none" strike="noStrike" cap="none" normalizeH="0" baseline="0">
                          <a:ln>
                            <a:noFill/>
                          </a:ln>
                          <a:solidFill>
                            <a:schemeClr val="tx1"/>
                          </a:solidFill>
                          <a:effectLst/>
                          <a:latin typeface="Calibri" panose="020F0502020204030204" pitchFamily="34" charset="0"/>
                        </a:rPr>
                        <a:t>71.5/28.5</a:t>
                      </a:r>
                    </a:p>
                  </a:txBody>
                  <a:tcPr marL="91411" marR="91411" marT="34328" marB="343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200" b="0" i="0" u="none" strike="noStrike" cap="none" normalizeH="0" baseline="0">
                          <a:ln>
                            <a:noFill/>
                          </a:ln>
                          <a:solidFill>
                            <a:schemeClr val="tx1"/>
                          </a:solidFill>
                          <a:effectLst/>
                          <a:latin typeface="Calibri" panose="020F0502020204030204" pitchFamily="34" charset="0"/>
                        </a:rPr>
                        <a:t>70.8/29.2</a:t>
                      </a:r>
                    </a:p>
                  </a:txBody>
                  <a:tcPr marL="91411" marR="91411" marT="34328" marB="34328" horzOverflow="overflow">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200" b="0" i="0" u="none" strike="noStrike" cap="none" normalizeH="0" baseline="0">
                          <a:ln>
                            <a:noFill/>
                          </a:ln>
                          <a:solidFill>
                            <a:schemeClr val="tx1"/>
                          </a:solidFill>
                          <a:effectLst/>
                          <a:latin typeface="Calibri" panose="020F0502020204030204" pitchFamily="34" charset="0"/>
                        </a:rPr>
                        <a:t>77/23</a:t>
                      </a:r>
                    </a:p>
                  </a:txBody>
                  <a:tcPr marL="91411" marR="91411" marT="34328" marB="34328" horzOverflow="overflow">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95000"/>
                      </a:schemeClr>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200" b="0" i="0" u="none" strike="noStrike" cap="none" normalizeH="0" baseline="0">
                          <a:ln>
                            <a:noFill/>
                          </a:ln>
                          <a:solidFill>
                            <a:schemeClr val="tx1"/>
                          </a:solidFill>
                          <a:effectLst/>
                          <a:latin typeface="Calibri" panose="020F0502020204030204" pitchFamily="34" charset="0"/>
                        </a:rPr>
                        <a:t>77/23</a:t>
                      </a:r>
                    </a:p>
                  </a:txBody>
                  <a:tcPr marL="91411" marR="91411" marT="34328" marB="343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95000"/>
                      </a:schemeClr>
                    </a:solidFill>
                  </a:tcPr>
                </a:tc>
                <a:extLst>
                  <a:ext uri="{0D108BD9-81ED-4DB2-BD59-A6C34878D82A}">
                    <a16:rowId xmlns:a16="http://schemas.microsoft.com/office/drawing/2014/main" val="10004"/>
                  </a:ext>
                </a:extLst>
              </a:tr>
              <a:tr h="251705">
                <a:tc>
                  <a:txBody>
                    <a:body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sz="1200" b="0" i="0" u="none" strike="noStrike" cap="none" normalizeH="0" baseline="0">
                          <a:ln>
                            <a:noFill/>
                          </a:ln>
                          <a:solidFill>
                            <a:schemeClr val="bg1"/>
                          </a:solidFill>
                          <a:effectLst/>
                          <a:latin typeface="Calibri" panose="020F0502020204030204" pitchFamily="34" charset="0"/>
                        </a:rPr>
                        <a:t>Bone-targeted agent, %</a:t>
                      </a:r>
                    </a:p>
                  </a:txBody>
                  <a:tcPr marL="91411" marR="91411" marT="34328" marB="343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endParaRPr kumimoji="0" lang="en-US" sz="1200" b="0" i="0" u="none" strike="noStrike" cap="none" normalizeH="0" baseline="0">
                        <a:ln>
                          <a:noFill/>
                        </a:ln>
                        <a:solidFill>
                          <a:schemeClr val="tx1"/>
                        </a:solidFill>
                        <a:effectLst/>
                        <a:latin typeface="Calibri" panose="020F0502020204030204" pitchFamily="34" charset="0"/>
                      </a:endParaRPr>
                    </a:p>
                  </a:txBody>
                  <a:tcPr marL="91411" marR="91411" marT="34328" marB="343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endParaRPr kumimoji="0" lang="en-US" sz="1200" b="0" i="0" u="none" strike="noStrike" cap="none" normalizeH="0" baseline="0">
                        <a:ln>
                          <a:noFill/>
                        </a:ln>
                        <a:solidFill>
                          <a:schemeClr val="tx1"/>
                        </a:solidFill>
                        <a:effectLst/>
                        <a:latin typeface="Calibri" panose="020F0502020204030204" pitchFamily="34" charset="0"/>
                      </a:endParaRPr>
                    </a:p>
                  </a:txBody>
                  <a:tcPr marL="91411" marR="91411" marT="34328" marB="34328" horzOverflow="overflow">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endParaRPr kumimoji="0" lang="en-US" sz="1200" b="0" i="0" u="none" strike="noStrike" cap="none" normalizeH="0" baseline="0">
                        <a:ln>
                          <a:noFill/>
                        </a:ln>
                        <a:solidFill>
                          <a:schemeClr val="tx1"/>
                        </a:solidFill>
                        <a:effectLst/>
                        <a:latin typeface="Calibri" panose="020F0502020204030204" pitchFamily="34" charset="0"/>
                      </a:endParaRPr>
                    </a:p>
                  </a:txBody>
                  <a:tcPr marL="91411" marR="91411" marT="34328" marB="34328" horzOverflow="overflow">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95000"/>
                      </a:schemeClr>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endParaRPr kumimoji="0" lang="en-US" sz="1200" b="0" i="0" u="none" strike="noStrike" cap="none" normalizeH="0" baseline="0">
                        <a:ln>
                          <a:noFill/>
                        </a:ln>
                        <a:solidFill>
                          <a:schemeClr val="tx1"/>
                        </a:solidFill>
                        <a:effectLst/>
                        <a:latin typeface="Calibri" panose="020F0502020204030204" pitchFamily="34" charset="0"/>
                      </a:endParaRPr>
                    </a:p>
                  </a:txBody>
                  <a:tcPr marL="91411" marR="91411" marT="34328" marB="343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95000"/>
                      </a:schemeClr>
                    </a:solidFill>
                  </a:tcPr>
                </a:tc>
                <a:extLst>
                  <a:ext uri="{0D108BD9-81ED-4DB2-BD59-A6C34878D82A}">
                    <a16:rowId xmlns:a16="http://schemas.microsoft.com/office/drawing/2014/main" val="3480437182"/>
                  </a:ext>
                </a:extLst>
              </a:tr>
              <a:tr h="251705">
                <a:tc>
                  <a:txBody>
                    <a:bodyPr/>
                    <a:lstStyle/>
                    <a:p>
                      <a:pPr marL="342900" marR="0" lvl="0" indent="-230188" algn="l" defTabSz="914400" rtl="0" eaLnBrk="1" fontAlgn="base" latinLnBrk="0" hangingPunct="1">
                        <a:lnSpc>
                          <a:spcPct val="100000"/>
                        </a:lnSpc>
                        <a:spcBef>
                          <a:spcPct val="0"/>
                        </a:spcBef>
                        <a:spcAft>
                          <a:spcPct val="25000"/>
                        </a:spcAft>
                        <a:buClrTx/>
                        <a:buSzTx/>
                        <a:buFont typeface="Wingdings" panose="05000000000000000000" pitchFamily="2" charset="2"/>
                        <a:buChar char="§"/>
                        <a:tabLst/>
                      </a:pPr>
                      <a:r>
                        <a:rPr kumimoji="0" lang="en-US" sz="1200" b="0" i="0" u="none" strike="noStrike" kern="1200" cap="none" normalizeH="0" baseline="0">
                          <a:ln>
                            <a:noFill/>
                          </a:ln>
                          <a:solidFill>
                            <a:schemeClr val="bg1"/>
                          </a:solidFill>
                          <a:effectLst/>
                          <a:latin typeface="Calibri" panose="020F0502020204030204" pitchFamily="34" charset="0"/>
                          <a:ea typeface="+mn-ea"/>
                          <a:cs typeface="+mn-cs"/>
                        </a:rPr>
                        <a:t>Yes/No</a:t>
                      </a:r>
                    </a:p>
                  </a:txBody>
                  <a:tcPr marL="91411" marR="91411" marT="34328" marB="343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200" b="0" i="0" u="none" strike="noStrike" cap="none" normalizeH="0" baseline="0">
                          <a:ln>
                            <a:noFill/>
                          </a:ln>
                          <a:solidFill>
                            <a:schemeClr val="tx1"/>
                          </a:solidFill>
                          <a:effectLst/>
                          <a:latin typeface="Calibri" panose="020F0502020204030204" pitchFamily="34" charset="0"/>
                        </a:rPr>
                        <a:t>10.2/89.8</a:t>
                      </a:r>
                    </a:p>
                  </a:txBody>
                  <a:tcPr marL="91411" marR="91411" marT="34328" marB="343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200" b="0" i="0" u="none" strike="noStrike" cap="none" normalizeH="0" baseline="0">
                          <a:ln>
                            <a:noFill/>
                          </a:ln>
                          <a:solidFill>
                            <a:schemeClr val="tx1"/>
                          </a:solidFill>
                          <a:effectLst/>
                          <a:latin typeface="Calibri" panose="020F0502020204030204" pitchFamily="34" charset="0"/>
                        </a:rPr>
                        <a:t>9.7/90.3</a:t>
                      </a:r>
                    </a:p>
                  </a:txBody>
                  <a:tcPr marL="91411" marR="91411" marT="34328" marB="34328" horzOverflow="overflow">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200" b="0" i="0" u="none" strike="noStrike" cap="none" normalizeH="0" baseline="0">
                          <a:ln>
                            <a:noFill/>
                          </a:ln>
                          <a:solidFill>
                            <a:schemeClr val="tx1"/>
                          </a:solidFill>
                          <a:effectLst/>
                          <a:latin typeface="Calibri" panose="020F0502020204030204" pitchFamily="34" charset="0"/>
                        </a:rPr>
                        <a:t>11/89</a:t>
                      </a:r>
                    </a:p>
                  </a:txBody>
                  <a:tcPr marL="91411" marR="91411" marT="34328" marB="34328" horzOverflow="overflow">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95000"/>
                      </a:schemeClr>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200" b="0" i="0" u="none" strike="noStrike" cap="none" normalizeH="0" baseline="0">
                          <a:ln>
                            <a:noFill/>
                          </a:ln>
                          <a:solidFill>
                            <a:schemeClr val="tx1"/>
                          </a:solidFill>
                          <a:effectLst/>
                          <a:latin typeface="Calibri" panose="020F0502020204030204" pitchFamily="34" charset="0"/>
                        </a:rPr>
                        <a:t>10/90</a:t>
                      </a:r>
                    </a:p>
                  </a:txBody>
                  <a:tcPr marL="91411" marR="91411" marT="34328" marB="343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95000"/>
                      </a:schemeClr>
                    </a:solidFill>
                  </a:tcPr>
                </a:tc>
                <a:extLst>
                  <a:ext uri="{0D108BD9-81ED-4DB2-BD59-A6C34878D82A}">
                    <a16:rowId xmlns:a16="http://schemas.microsoft.com/office/drawing/2014/main" val="2818285792"/>
                  </a:ext>
                </a:extLst>
              </a:tr>
              <a:tr h="251705">
                <a:tc>
                  <a:txBody>
                    <a:body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sz="1200" b="0" i="0" u="none" strike="noStrike" kern="1200" cap="none" normalizeH="0" baseline="0">
                          <a:ln>
                            <a:noFill/>
                          </a:ln>
                          <a:solidFill>
                            <a:schemeClr val="bg1"/>
                          </a:solidFill>
                          <a:effectLst/>
                          <a:latin typeface="Calibri" panose="020F0502020204030204" pitchFamily="34" charset="0"/>
                          <a:ea typeface="+mn-ea"/>
                          <a:cs typeface="+mn-cs"/>
                        </a:rPr>
                        <a:t>Nodal status, %</a:t>
                      </a:r>
                    </a:p>
                  </a:txBody>
                  <a:tcPr marL="91411" marR="91411" marT="34328" marB="343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25000"/>
                        </a:spcAft>
                        <a:buClrTx/>
                        <a:buSzTx/>
                        <a:buFontTx/>
                        <a:buNone/>
                        <a:tabLst/>
                      </a:pPr>
                      <a:endParaRPr kumimoji="0" lang="en-US" sz="1200" b="0" i="0" u="none" strike="noStrike" kern="1200" cap="none" normalizeH="0" baseline="0">
                        <a:ln>
                          <a:noFill/>
                        </a:ln>
                        <a:solidFill>
                          <a:schemeClr val="tx1"/>
                        </a:solidFill>
                        <a:effectLst/>
                        <a:latin typeface="Calibri" panose="020F0502020204030204" pitchFamily="34" charset="0"/>
                        <a:ea typeface="+mn-ea"/>
                        <a:cs typeface="+mn-cs"/>
                      </a:endParaRPr>
                    </a:p>
                  </a:txBody>
                  <a:tcPr marL="91411" marR="91411" marT="34328" marB="343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25000"/>
                        </a:spcAft>
                        <a:buClrTx/>
                        <a:buSzTx/>
                        <a:buFontTx/>
                        <a:buNone/>
                        <a:tabLst/>
                      </a:pPr>
                      <a:endParaRPr kumimoji="0" lang="en-US" sz="1200" b="0" i="0" u="none" strike="noStrike" kern="1200" cap="none" normalizeH="0" baseline="0">
                        <a:ln>
                          <a:noFill/>
                        </a:ln>
                        <a:solidFill>
                          <a:schemeClr val="tx1"/>
                        </a:solidFill>
                        <a:effectLst/>
                        <a:latin typeface="Calibri" panose="020F0502020204030204" pitchFamily="34" charset="0"/>
                        <a:ea typeface="+mn-ea"/>
                        <a:cs typeface="+mn-cs"/>
                      </a:endParaRPr>
                    </a:p>
                  </a:txBody>
                  <a:tcPr marL="91411" marR="91411" marT="34328" marB="34328" horzOverflow="overflow">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25000"/>
                        </a:spcAft>
                        <a:buClrTx/>
                        <a:buSzTx/>
                        <a:buFontTx/>
                        <a:buNone/>
                        <a:tabLst/>
                      </a:pPr>
                      <a:endParaRPr kumimoji="0" lang="en-US" sz="1200" b="0" i="0" u="none" strike="noStrike" kern="1200" cap="none" normalizeH="0" baseline="0">
                        <a:ln>
                          <a:noFill/>
                        </a:ln>
                        <a:solidFill>
                          <a:schemeClr val="tx1"/>
                        </a:solidFill>
                        <a:effectLst/>
                        <a:latin typeface="Calibri" panose="020F0502020204030204" pitchFamily="34" charset="0"/>
                        <a:ea typeface="+mn-ea"/>
                        <a:cs typeface="+mn-cs"/>
                      </a:endParaRPr>
                    </a:p>
                  </a:txBody>
                  <a:tcPr marL="91411" marR="91411" marT="34328" marB="34328" horzOverflow="overflow">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95000"/>
                      </a:schemeClr>
                    </a:solidFill>
                  </a:tcPr>
                </a:tc>
                <a:tc>
                  <a:txBody>
                    <a:bodyPr/>
                    <a:lstStyle/>
                    <a:p>
                      <a:pPr marL="0" marR="0" lvl="0" indent="0" algn="ctr" defTabSz="914400" rtl="0" eaLnBrk="1" fontAlgn="base" latinLnBrk="0" hangingPunct="1">
                        <a:lnSpc>
                          <a:spcPct val="100000"/>
                        </a:lnSpc>
                        <a:spcBef>
                          <a:spcPct val="0"/>
                        </a:spcBef>
                        <a:spcAft>
                          <a:spcPct val="25000"/>
                        </a:spcAft>
                        <a:buClrTx/>
                        <a:buSzTx/>
                        <a:buFontTx/>
                        <a:buNone/>
                        <a:tabLst/>
                      </a:pPr>
                      <a:endParaRPr kumimoji="0" lang="en-US" sz="1200" b="0" i="0" u="none" strike="noStrike" kern="1200" cap="none" normalizeH="0" baseline="0">
                        <a:ln>
                          <a:noFill/>
                        </a:ln>
                        <a:solidFill>
                          <a:schemeClr val="tx1"/>
                        </a:solidFill>
                        <a:effectLst/>
                        <a:latin typeface="Calibri" panose="020F0502020204030204" pitchFamily="34" charset="0"/>
                        <a:ea typeface="+mn-ea"/>
                        <a:cs typeface="+mn-cs"/>
                      </a:endParaRPr>
                    </a:p>
                  </a:txBody>
                  <a:tcPr marL="91411" marR="91411" marT="34328" marB="343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95000"/>
                      </a:schemeClr>
                    </a:solidFill>
                  </a:tcPr>
                </a:tc>
                <a:extLst>
                  <a:ext uri="{0D108BD9-81ED-4DB2-BD59-A6C34878D82A}">
                    <a16:rowId xmlns:a16="http://schemas.microsoft.com/office/drawing/2014/main" val="4005980351"/>
                  </a:ext>
                </a:extLst>
              </a:tr>
              <a:tr h="251705">
                <a:tc>
                  <a:txBody>
                    <a:bodyPr/>
                    <a:lstStyle/>
                    <a:p>
                      <a:pPr marL="350838" marR="0" lvl="0" indent="-228600" algn="l" defTabSz="914400" rtl="0" eaLnBrk="1" fontAlgn="base" latinLnBrk="0" hangingPunct="1">
                        <a:lnSpc>
                          <a:spcPct val="100000"/>
                        </a:lnSpc>
                        <a:spcBef>
                          <a:spcPct val="0"/>
                        </a:spcBef>
                        <a:spcAft>
                          <a:spcPct val="25000"/>
                        </a:spcAft>
                        <a:buClrTx/>
                        <a:buSzTx/>
                        <a:buFont typeface="Wingdings" panose="05000000000000000000" pitchFamily="2" charset="2"/>
                        <a:buChar char="§"/>
                        <a:tabLst/>
                        <a:defRPr/>
                      </a:pPr>
                      <a:r>
                        <a:rPr kumimoji="0" lang="en-US" sz="1200" b="0" i="0" u="none" strike="noStrike" kern="1200" cap="none" normalizeH="0" baseline="0">
                          <a:ln>
                            <a:noFill/>
                          </a:ln>
                          <a:solidFill>
                            <a:schemeClr val="bg1"/>
                          </a:solidFill>
                          <a:effectLst/>
                          <a:latin typeface="Calibri" panose="020F0502020204030204" pitchFamily="34" charset="0"/>
                          <a:ea typeface="+mn-ea"/>
                          <a:cs typeface="+mn-cs"/>
                        </a:rPr>
                        <a:t>N0/N1</a:t>
                      </a:r>
                    </a:p>
                  </a:txBody>
                  <a:tcPr marL="91411" marR="91411" marT="34328" marB="343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25000"/>
                        </a:spcAft>
                        <a:buClrTx/>
                        <a:buSzTx/>
                        <a:buFontTx/>
                        <a:buNone/>
                        <a:tabLst/>
                      </a:pPr>
                      <a:r>
                        <a:rPr kumimoji="0" lang="en-US" sz="1200" b="0" i="0" u="none" strike="noStrike" kern="1200" cap="none" normalizeH="0" baseline="0">
                          <a:ln>
                            <a:noFill/>
                          </a:ln>
                          <a:solidFill>
                            <a:schemeClr val="tx1"/>
                          </a:solidFill>
                          <a:effectLst/>
                          <a:latin typeface="Calibri" panose="020F0502020204030204" pitchFamily="34" charset="0"/>
                          <a:ea typeface="+mn-ea"/>
                          <a:cs typeface="+mn-cs"/>
                        </a:rPr>
                        <a:t>83.5/16.5</a:t>
                      </a:r>
                    </a:p>
                  </a:txBody>
                  <a:tcPr marL="91411" marR="91411" marT="34328" marB="343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25000"/>
                        </a:spcAft>
                        <a:buClrTx/>
                        <a:buSzTx/>
                        <a:buFontTx/>
                        <a:buNone/>
                        <a:tabLst/>
                      </a:pPr>
                      <a:r>
                        <a:rPr kumimoji="0" lang="en-US" sz="1200" b="0" i="0" u="none" strike="noStrike" kern="1200" cap="none" normalizeH="0" baseline="0">
                          <a:ln>
                            <a:noFill/>
                          </a:ln>
                          <a:solidFill>
                            <a:schemeClr val="tx1"/>
                          </a:solidFill>
                          <a:effectLst/>
                          <a:latin typeface="Calibri" panose="020F0502020204030204" pitchFamily="34" charset="0"/>
                          <a:ea typeface="+mn-ea"/>
                          <a:cs typeface="+mn-cs"/>
                        </a:rPr>
                        <a:t>83.8/16.2</a:t>
                      </a:r>
                    </a:p>
                  </a:txBody>
                  <a:tcPr marL="91411" marR="91411" marT="34328" marB="34328" horzOverflow="overflow">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25000"/>
                        </a:spcAft>
                        <a:buClrTx/>
                        <a:buSzTx/>
                        <a:buFontTx/>
                        <a:buNone/>
                        <a:tabLst/>
                      </a:pPr>
                      <a:r>
                        <a:rPr kumimoji="0" lang="en-US" sz="1200" b="0" i="0" u="none" strike="noStrike" kern="1200" cap="none" normalizeH="0" baseline="0">
                          <a:ln>
                            <a:noFill/>
                          </a:ln>
                          <a:solidFill>
                            <a:schemeClr val="tx1"/>
                          </a:solidFill>
                          <a:effectLst/>
                          <a:latin typeface="Calibri" panose="020F0502020204030204" pitchFamily="34" charset="0"/>
                          <a:ea typeface="+mn-ea"/>
                          <a:cs typeface="+mn-cs"/>
                        </a:rPr>
                        <a:t>NA</a:t>
                      </a:r>
                    </a:p>
                  </a:txBody>
                  <a:tcPr marL="91411" marR="91411" marT="34328" marB="34328" horzOverflow="overflow">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95000"/>
                      </a:schemeClr>
                    </a:solidFill>
                  </a:tcPr>
                </a:tc>
                <a:tc>
                  <a:txBody>
                    <a:bodyPr/>
                    <a:lstStyle/>
                    <a:p>
                      <a:pPr marL="0" marR="0" lvl="0" indent="0" algn="ctr" defTabSz="914400" rtl="0" eaLnBrk="1" fontAlgn="base" latinLnBrk="0" hangingPunct="1">
                        <a:lnSpc>
                          <a:spcPct val="100000"/>
                        </a:lnSpc>
                        <a:spcBef>
                          <a:spcPct val="0"/>
                        </a:spcBef>
                        <a:spcAft>
                          <a:spcPct val="25000"/>
                        </a:spcAft>
                        <a:buClrTx/>
                        <a:buSzTx/>
                        <a:buFontTx/>
                        <a:buNone/>
                        <a:tabLst/>
                      </a:pPr>
                      <a:r>
                        <a:rPr kumimoji="0" lang="en-US" sz="1200" b="0" i="0" u="none" strike="noStrike" kern="1200" cap="none" normalizeH="0" baseline="0">
                          <a:ln>
                            <a:noFill/>
                          </a:ln>
                          <a:solidFill>
                            <a:schemeClr val="tx1"/>
                          </a:solidFill>
                          <a:effectLst/>
                          <a:latin typeface="Calibri" panose="020F0502020204030204" pitchFamily="34" charset="0"/>
                          <a:ea typeface="+mn-ea"/>
                          <a:cs typeface="+mn-cs"/>
                        </a:rPr>
                        <a:t>NA</a:t>
                      </a:r>
                    </a:p>
                  </a:txBody>
                  <a:tcPr marL="91411" marR="91411" marT="34328" marB="343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95000"/>
                      </a:schemeClr>
                    </a:solidFill>
                  </a:tcPr>
                </a:tc>
                <a:extLst>
                  <a:ext uri="{0D108BD9-81ED-4DB2-BD59-A6C34878D82A}">
                    <a16:rowId xmlns:a16="http://schemas.microsoft.com/office/drawing/2014/main" val="1328622329"/>
                  </a:ext>
                </a:extLst>
              </a:tr>
              <a:tr h="0">
                <a:tc>
                  <a:txBody>
                    <a:body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sz="1200" b="0" i="0" u="none" strike="noStrike" kern="1200" cap="none" normalizeH="0" baseline="0">
                          <a:ln>
                            <a:noFill/>
                          </a:ln>
                          <a:solidFill>
                            <a:schemeClr val="bg1"/>
                          </a:solidFill>
                          <a:effectLst/>
                          <a:latin typeface="Calibri" panose="020F0502020204030204" pitchFamily="34" charset="0"/>
                          <a:ea typeface="+mn-ea"/>
                          <a:cs typeface="+mn-cs"/>
                        </a:rPr>
                        <a:t>ECOG PS, %</a:t>
                      </a:r>
                    </a:p>
                  </a:txBody>
                  <a:tcPr marL="91411" marR="91411" marT="34328" marB="343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25000"/>
                        </a:spcAft>
                        <a:buClrTx/>
                        <a:buSzTx/>
                        <a:buFontTx/>
                        <a:buNone/>
                        <a:tabLst/>
                      </a:pPr>
                      <a:endParaRPr kumimoji="0" lang="en-US" sz="1200" b="0" i="0" u="none" strike="noStrike" kern="1200" cap="none" normalizeH="0" baseline="0">
                        <a:ln>
                          <a:noFill/>
                        </a:ln>
                        <a:solidFill>
                          <a:schemeClr val="tx1"/>
                        </a:solidFill>
                        <a:effectLst/>
                        <a:latin typeface="Calibri" panose="020F0502020204030204" pitchFamily="34" charset="0"/>
                        <a:ea typeface="+mn-ea"/>
                        <a:cs typeface="+mn-cs"/>
                      </a:endParaRPr>
                    </a:p>
                  </a:txBody>
                  <a:tcPr marL="91411" marR="91411" marT="34328" marB="343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25000"/>
                        </a:spcAft>
                        <a:buClrTx/>
                        <a:buSzTx/>
                        <a:buFontTx/>
                        <a:buNone/>
                        <a:tabLst/>
                      </a:pPr>
                      <a:endParaRPr kumimoji="0" lang="en-US" sz="1200" b="0" i="0" u="none" strike="noStrike" kern="1200" cap="none" normalizeH="0" baseline="0">
                        <a:ln>
                          <a:noFill/>
                        </a:ln>
                        <a:solidFill>
                          <a:schemeClr val="tx1"/>
                        </a:solidFill>
                        <a:effectLst/>
                        <a:latin typeface="Calibri" panose="020F0502020204030204" pitchFamily="34" charset="0"/>
                        <a:ea typeface="+mn-ea"/>
                        <a:cs typeface="+mn-cs"/>
                      </a:endParaRPr>
                    </a:p>
                  </a:txBody>
                  <a:tcPr marL="91411" marR="91411" marT="34328" marB="34328" horzOverflow="overflow">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25000"/>
                        </a:spcAft>
                        <a:buClrTx/>
                        <a:buSzTx/>
                        <a:buFontTx/>
                        <a:buNone/>
                        <a:tabLst/>
                      </a:pPr>
                      <a:endParaRPr kumimoji="0" lang="en-US" sz="1200" b="0" i="0" u="none" strike="noStrike" kern="1200" cap="none" normalizeH="0" baseline="0">
                        <a:ln>
                          <a:noFill/>
                        </a:ln>
                        <a:solidFill>
                          <a:schemeClr val="tx1"/>
                        </a:solidFill>
                        <a:effectLst/>
                        <a:latin typeface="Calibri" panose="020F0502020204030204" pitchFamily="34" charset="0"/>
                        <a:ea typeface="+mn-ea"/>
                        <a:cs typeface="+mn-cs"/>
                      </a:endParaRPr>
                    </a:p>
                  </a:txBody>
                  <a:tcPr marL="91411" marR="91411" marT="34328" marB="34328" horzOverflow="overflow">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95000"/>
                      </a:schemeClr>
                    </a:solidFill>
                  </a:tcPr>
                </a:tc>
                <a:tc>
                  <a:txBody>
                    <a:bodyPr/>
                    <a:lstStyle/>
                    <a:p>
                      <a:pPr marL="0" marR="0" lvl="0" indent="0" algn="ctr" defTabSz="914400" rtl="0" eaLnBrk="1" fontAlgn="base" latinLnBrk="0" hangingPunct="1">
                        <a:lnSpc>
                          <a:spcPct val="100000"/>
                        </a:lnSpc>
                        <a:spcBef>
                          <a:spcPct val="0"/>
                        </a:spcBef>
                        <a:spcAft>
                          <a:spcPct val="25000"/>
                        </a:spcAft>
                        <a:buClrTx/>
                        <a:buSzTx/>
                        <a:buFontTx/>
                        <a:buNone/>
                        <a:tabLst/>
                      </a:pPr>
                      <a:endParaRPr kumimoji="0" lang="en-US" sz="1200" b="0" i="0" u="none" strike="noStrike" kern="1200" cap="none" normalizeH="0" baseline="0">
                        <a:ln>
                          <a:noFill/>
                        </a:ln>
                        <a:solidFill>
                          <a:schemeClr val="tx1"/>
                        </a:solidFill>
                        <a:effectLst/>
                        <a:latin typeface="Calibri" panose="020F0502020204030204" pitchFamily="34" charset="0"/>
                        <a:ea typeface="+mn-ea"/>
                        <a:cs typeface="+mn-cs"/>
                      </a:endParaRPr>
                    </a:p>
                  </a:txBody>
                  <a:tcPr marL="91411" marR="91411" marT="34328" marB="343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95000"/>
                      </a:schemeClr>
                    </a:solidFill>
                  </a:tcPr>
                </a:tc>
                <a:extLst>
                  <a:ext uri="{0D108BD9-81ED-4DB2-BD59-A6C34878D82A}">
                    <a16:rowId xmlns:a16="http://schemas.microsoft.com/office/drawing/2014/main" val="3666016681"/>
                  </a:ext>
                </a:extLst>
              </a:tr>
              <a:tr h="251705">
                <a:tc>
                  <a:txBody>
                    <a:bodyPr/>
                    <a:lstStyle/>
                    <a:p>
                      <a:pPr marL="342900" marR="0" lvl="0" indent="-220663" algn="l" defTabSz="914400" rtl="0" eaLnBrk="1" fontAlgn="base" latinLnBrk="0" hangingPunct="1">
                        <a:lnSpc>
                          <a:spcPct val="100000"/>
                        </a:lnSpc>
                        <a:spcBef>
                          <a:spcPct val="0"/>
                        </a:spcBef>
                        <a:spcAft>
                          <a:spcPct val="25000"/>
                        </a:spcAft>
                        <a:buClrTx/>
                        <a:buSzTx/>
                        <a:buFont typeface="Wingdings" panose="05000000000000000000" pitchFamily="2" charset="2"/>
                        <a:buChar char="§"/>
                        <a:tabLst/>
                      </a:pPr>
                      <a:r>
                        <a:rPr kumimoji="0" lang="en-US" sz="1200" b="0" i="0" u="none" strike="noStrike" kern="1200" cap="none" normalizeH="0" baseline="0">
                          <a:ln>
                            <a:noFill/>
                          </a:ln>
                          <a:solidFill>
                            <a:schemeClr val="bg1"/>
                          </a:solidFill>
                          <a:effectLst/>
                          <a:latin typeface="Calibri" panose="020F0502020204030204" pitchFamily="34" charset="0"/>
                          <a:ea typeface="+mn-ea"/>
                          <a:cs typeface="+mn-cs"/>
                        </a:rPr>
                        <a:t>0/1</a:t>
                      </a:r>
                    </a:p>
                  </a:txBody>
                  <a:tcPr marL="91411" marR="91411" marT="34328" marB="343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25000"/>
                        </a:spcAft>
                        <a:buClrTx/>
                        <a:buSzTx/>
                        <a:buFontTx/>
                        <a:buNone/>
                        <a:tabLst/>
                      </a:pPr>
                      <a:r>
                        <a:rPr kumimoji="0" lang="en-US" sz="1200" b="0" i="0" u="none" strike="noStrike" kern="1200" cap="none" normalizeH="0" baseline="0">
                          <a:ln>
                            <a:noFill/>
                          </a:ln>
                          <a:solidFill>
                            <a:schemeClr val="tx1"/>
                          </a:solidFill>
                          <a:effectLst/>
                          <a:latin typeface="Calibri" panose="020F0502020204030204" pitchFamily="34" charset="0"/>
                          <a:ea typeface="+mn-ea"/>
                          <a:cs typeface="+mn-cs"/>
                        </a:rPr>
                        <a:t>77.3/22.7</a:t>
                      </a:r>
                    </a:p>
                  </a:txBody>
                  <a:tcPr marL="91411" marR="91411" marT="34328" marB="343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25000"/>
                        </a:spcAft>
                        <a:buClrTx/>
                        <a:buSzTx/>
                        <a:buFontTx/>
                        <a:buNone/>
                        <a:tabLst/>
                      </a:pPr>
                      <a:r>
                        <a:rPr kumimoji="0" lang="en-US" sz="1200" b="0" i="0" u="none" strike="noStrike" kern="1200" cap="none" normalizeH="0" baseline="0">
                          <a:ln>
                            <a:noFill/>
                          </a:ln>
                          <a:solidFill>
                            <a:schemeClr val="tx1"/>
                          </a:solidFill>
                          <a:effectLst/>
                          <a:latin typeface="Calibri" panose="020F0502020204030204" pitchFamily="34" charset="0"/>
                          <a:ea typeface="+mn-ea"/>
                          <a:cs typeface="+mn-cs"/>
                        </a:rPr>
                        <a:t>77.8/22.3</a:t>
                      </a:r>
                    </a:p>
                  </a:txBody>
                  <a:tcPr marL="91411" marR="91411" marT="34328" marB="34328" horzOverflow="overflow">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25000"/>
                        </a:spcAft>
                        <a:buClrTx/>
                        <a:buSzTx/>
                        <a:buFontTx/>
                        <a:buNone/>
                        <a:tabLst/>
                      </a:pPr>
                      <a:r>
                        <a:rPr kumimoji="0" lang="en-US" sz="1200" b="0" i="0" u="none" strike="noStrike" kern="1200" cap="none" normalizeH="0" baseline="0">
                          <a:ln>
                            <a:noFill/>
                          </a:ln>
                          <a:solidFill>
                            <a:schemeClr val="tx1"/>
                          </a:solidFill>
                          <a:effectLst/>
                          <a:latin typeface="Calibri" panose="020F0502020204030204" pitchFamily="34" charset="0"/>
                          <a:ea typeface="+mn-ea"/>
                          <a:cs typeface="+mn-cs"/>
                        </a:rPr>
                        <a:t>80/20</a:t>
                      </a:r>
                    </a:p>
                  </a:txBody>
                  <a:tcPr marL="91411" marR="91411" marT="34328" marB="34328" horzOverflow="overflow">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95000"/>
                      </a:schemeClr>
                    </a:solidFill>
                  </a:tcPr>
                </a:tc>
                <a:tc>
                  <a:txBody>
                    <a:bodyPr/>
                    <a:lstStyle/>
                    <a:p>
                      <a:pPr marL="0" marR="0" lvl="0" indent="0" algn="ctr" defTabSz="914400" rtl="0" eaLnBrk="1" fontAlgn="base" latinLnBrk="0" hangingPunct="1">
                        <a:lnSpc>
                          <a:spcPct val="100000"/>
                        </a:lnSpc>
                        <a:spcBef>
                          <a:spcPct val="0"/>
                        </a:spcBef>
                        <a:spcAft>
                          <a:spcPct val="25000"/>
                        </a:spcAft>
                        <a:buClrTx/>
                        <a:buSzTx/>
                        <a:buFontTx/>
                        <a:buNone/>
                        <a:tabLst/>
                      </a:pPr>
                      <a:r>
                        <a:rPr kumimoji="0" lang="en-US" sz="1200" b="0" i="0" u="none" strike="noStrike" kern="1200" cap="none" normalizeH="0" baseline="0">
                          <a:ln>
                            <a:noFill/>
                          </a:ln>
                          <a:solidFill>
                            <a:schemeClr val="tx1"/>
                          </a:solidFill>
                          <a:effectLst/>
                          <a:latin typeface="Calibri" panose="020F0502020204030204" pitchFamily="34" charset="0"/>
                          <a:ea typeface="+mn-ea"/>
                          <a:cs typeface="+mn-cs"/>
                        </a:rPr>
                        <a:t>82/18</a:t>
                      </a:r>
                    </a:p>
                  </a:txBody>
                  <a:tcPr marL="91411" marR="91411" marT="34328" marB="343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95000"/>
                      </a:schemeClr>
                    </a:solidFill>
                  </a:tcPr>
                </a:tc>
                <a:extLst>
                  <a:ext uri="{0D108BD9-81ED-4DB2-BD59-A6C34878D82A}">
                    <a16:rowId xmlns:a16="http://schemas.microsoft.com/office/drawing/2014/main" val="1180030287"/>
                  </a:ext>
                </a:extLst>
              </a:tr>
            </a:tbl>
          </a:graphicData>
        </a:graphic>
      </p:graphicFrame>
      <p:sp>
        <p:nvSpPr>
          <p:cNvPr id="3" name="TextBox 2">
            <a:extLst>
              <a:ext uri="{FF2B5EF4-FFF2-40B4-BE49-F238E27FC236}">
                <a16:creationId xmlns:a16="http://schemas.microsoft.com/office/drawing/2014/main" id="{7BFBFB93-90FB-481B-8BD4-F82BA57D9A9A}"/>
              </a:ext>
            </a:extLst>
          </p:cNvPr>
          <p:cNvSpPr txBox="1"/>
          <p:nvPr/>
        </p:nvSpPr>
        <p:spPr bwMode="auto">
          <a:xfrm>
            <a:off x="660496" y="4087852"/>
            <a:ext cx="7731055" cy="2425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lIns="68580" tIns="34290" rIns="68580" bIns="34290" rtlCol="0">
            <a:spAutoFit/>
          </a:bodyPr>
          <a:lstStyle/>
          <a:p>
            <a:pPr>
              <a:spcBef>
                <a:spcPct val="50000"/>
              </a:spcBef>
              <a:spcAft>
                <a:spcPct val="0"/>
              </a:spcAft>
            </a:pPr>
            <a:r>
              <a:rPr lang="en-US" sz="1100">
                <a:solidFill>
                  <a:schemeClr val="bg1"/>
                </a:solidFill>
                <a:latin typeface="Calibri" panose="020F0502020204030204" pitchFamily="34" charset="0"/>
              </a:rPr>
              <a:t>*Caveat: comparing across trials is problematic;</a:t>
            </a:r>
            <a:r>
              <a:rPr lang="en-US" sz="1100">
                <a:solidFill>
                  <a:srgbClr val="000000"/>
                </a:solidFill>
                <a:latin typeface="Calibri" panose="020F0502020204030204" pitchFamily="34" charset="0"/>
              </a:rPr>
              <a:t> not a head-to-head comparison.</a:t>
            </a:r>
            <a:r>
              <a:rPr lang="en-US" sz="1100">
                <a:solidFill>
                  <a:schemeClr val="bg1"/>
                </a:solidFill>
                <a:latin typeface="Calibri" panose="020F0502020204030204" pitchFamily="34" charset="0"/>
              </a:rPr>
              <a:t> †In SPARTAN trial cutoffs were ≤ 6 mos/&gt; 6 mos.</a:t>
            </a:r>
          </a:p>
        </p:txBody>
      </p:sp>
      <p:sp>
        <p:nvSpPr>
          <p:cNvPr id="12" name="TextBox 11">
            <a:extLst>
              <a:ext uri="{FF2B5EF4-FFF2-40B4-BE49-F238E27FC236}">
                <a16:creationId xmlns:a16="http://schemas.microsoft.com/office/drawing/2014/main" id="{AFA56A26-D178-4BAC-88E2-E9F231E80CCD}"/>
              </a:ext>
            </a:extLst>
          </p:cNvPr>
          <p:cNvSpPr txBox="1"/>
          <p:nvPr/>
        </p:nvSpPr>
        <p:spPr>
          <a:xfrm>
            <a:off x="3686411" y="4582858"/>
            <a:ext cx="2562240" cy="346249"/>
          </a:xfrm>
          <a:prstGeom prst="rect">
            <a:avLst/>
          </a:prstGeom>
          <a:noFill/>
        </p:spPr>
        <p:txBody>
          <a:bodyPr wrap="none" lIns="68580" tIns="34290" rIns="68580" bIns="34290" rtlCol="0">
            <a:spAutoFit/>
          </a:bodyPr>
          <a:lstStyle/>
          <a:p>
            <a:pPr marL="228600" indent="-228600" defTabSz="457120" eaLnBrk="0" hangingPunct="0">
              <a:buAutoNum type="arabicPeriod"/>
              <a:defRPr/>
            </a:pPr>
            <a:r>
              <a:rPr lang="en-US" altLang="en-US" sz="900">
                <a:solidFill>
                  <a:srgbClr val="000000"/>
                </a:solidFill>
                <a:latin typeface="Calibri"/>
                <a:cs typeface="Calibri"/>
              </a:rPr>
              <a:t>Smith. NEJM. 2018;378:1408</a:t>
            </a:r>
          </a:p>
          <a:p>
            <a:pPr marL="228600" indent="-228600" defTabSz="457120" eaLnBrk="0" hangingPunct="0">
              <a:buAutoNum type="arabicPeriod"/>
              <a:defRPr/>
            </a:pPr>
            <a:r>
              <a:rPr lang="en-US" sz="900">
                <a:latin typeface="Calibri"/>
                <a:cs typeface="Calibri"/>
              </a:rPr>
              <a:t>Sternberg CN, et al. NEJM 2020;382:2197-2206</a:t>
            </a:r>
          </a:p>
        </p:txBody>
      </p:sp>
    </p:spTree>
    <p:extLst>
      <p:ext uri="{BB962C8B-B14F-4D97-AF65-F5344CB8AC3E}">
        <p14:creationId xmlns:p14="http://schemas.microsoft.com/office/powerpoint/2010/main" val="305210849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 name="Group 613">
            <a:extLst>
              <a:ext uri="{FF2B5EF4-FFF2-40B4-BE49-F238E27FC236}">
                <a16:creationId xmlns:a16="http://schemas.microsoft.com/office/drawing/2014/main" id="{5303D071-A648-4526-91A6-64E2D708A6D3}"/>
              </a:ext>
            </a:extLst>
          </p:cNvPr>
          <p:cNvGrpSpPr/>
          <p:nvPr/>
        </p:nvGrpSpPr>
        <p:grpSpPr>
          <a:xfrm>
            <a:off x="5358290" y="902222"/>
            <a:ext cx="3785710" cy="2237647"/>
            <a:chOff x="7144384" y="1498213"/>
            <a:chExt cx="4446240" cy="2980770"/>
          </a:xfrm>
        </p:grpSpPr>
        <p:sp>
          <p:nvSpPr>
            <p:cNvPr id="183" name="Line 156">
              <a:extLst>
                <a:ext uri="{FF2B5EF4-FFF2-40B4-BE49-F238E27FC236}">
                  <a16:creationId xmlns:a16="http://schemas.microsoft.com/office/drawing/2014/main" id="{27F31F6A-DA85-4430-8CD8-1C05226FF510}"/>
                </a:ext>
              </a:extLst>
            </p:cNvPr>
            <p:cNvSpPr>
              <a:spLocks noChangeShapeType="1"/>
            </p:cNvSpPr>
            <p:nvPr/>
          </p:nvSpPr>
          <p:spPr bwMode="auto">
            <a:xfrm>
              <a:off x="7512684" y="3054351"/>
              <a:ext cx="3394075" cy="0"/>
            </a:xfrm>
            <a:prstGeom prst="line">
              <a:avLst/>
            </a:prstGeom>
            <a:noFill/>
            <a:ln w="19050">
              <a:noFill/>
              <a:prstDash val="dash"/>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a typeface="+mn-ea"/>
                <a:cs typeface="+mn-cs"/>
              </a:endParaRPr>
            </a:p>
          </p:txBody>
        </p:sp>
        <p:sp>
          <p:nvSpPr>
            <p:cNvPr id="484" name="Oval 483">
              <a:extLst>
                <a:ext uri="{FF2B5EF4-FFF2-40B4-BE49-F238E27FC236}">
                  <a16:creationId xmlns:a16="http://schemas.microsoft.com/office/drawing/2014/main" id="{42A00961-EF8D-45DC-BE34-2546F7A2CDDB}"/>
                </a:ext>
              </a:extLst>
            </p:cNvPr>
            <p:cNvSpPr/>
            <p:nvPr/>
          </p:nvSpPr>
          <p:spPr bwMode="auto">
            <a:xfrm>
              <a:off x="7485060" y="1950827"/>
              <a:ext cx="69956" cy="69956"/>
            </a:xfrm>
            <a:prstGeom prst="ellipse">
              <a:avLst/>
            </a:prstGeom>
            <a:solidFill>
              <a:schemeClr val="accent3"/>
            </a:solidFill>
            <a:ln w="0">
              <a:noFill/>
              <a:miter lim="800000"/>
              <a:headEnd/>
              <a:tailEnd/>
            </a:ln>
          </p:spPr>
          <p:txBody>
            <a:bodyPr rtlCol="0" anchor="b"/>
            <a:lstStyle/>
            <a:p>
              <a:pPr algn="ctr" defTabSz="685800" fontAlgn="auto">
                <a:spcBef>
                  <a:spcPct val="35000"/>
                </a:spcBef>
                <a:spcAft>
                  <a:spcPct val="25000"/>
                </a:spcAft>
                <a:buClr>
                  <a:srgbClr val="015873"/>
                </a:buClr>
                <a:defRPr/>
              </a:pPr>
              <a:endParaRPr lang="en-US" sz="1400">
                <a:solidFill>
                  <a:srgbClr val="FFFFFF"/>
                </a:solidFill>
                <a:latin typeface="Calibri" panose="020F0502020204030204" pitchFamily="34" charset="0"/>
                <a:ea typeface="+mn-ea"/>
                <a:cs typeface="+mn-cs"/>
              </a:endParaRPr>
            </a:p>
          </p:txBody>
        </p:sp>
        <p:sp>
          <p:nvSpPr>
            <p:cNvPr id="485" name="Oval 484">
              <a:extLst>
                <a:ext uri="{FF2B5EF4-FFF2-40B4-BE49-F238E27FC236}">
                  <a16:creationId xmlns:a16="http://schemas.microsoft.com/office/drawing/2014/main" id="{6F089B70-2745-4E32-9AE5-DE2B51B84357}"/>
                </a:ext>
              </a:extLst>
            </p:cNvPr>
            <p:cNvSpPr/>
            <p:nvPr/>
          </p:nvSpPr>
          <p:spPr bwMode="auto">
            <a:xfrm>
              <a:off x="7562930" y="1947761"/>
              <a:ext cx="69956" cy="69956"/>
            </a:xfrm>
            <a:prstGeom prst="ellipse">
              <a:avLst/>
            </a:prstGeom>
            <a:solidFill>
              <a:schemeClr val="accent3"/>
            </a:solidFill>
            <a:ln w="0">
              <a:noFill/>
              <a:miter lim="800000"/>
              <a:headEnd/>
              <a:tailEnd/>
            </a:ln>
          </p:spPr>
          <p:txBody>
            <a:bodyPr rtlCol="0" anchor="b"/>
            <a:lstStyle/>
            <a:p>
              <a:pPr algn="ctr" defTabSz="685800" fontAlgn="auto">
                <a:spcBef>
                  <a:spcPct val="35000"/>
                </a:spcBef>
                <a:spcAft>
                  <a:spcPct val="25000"/>
                </a:spcAft>
                <a:buClr>
                  <a:srgbClr val="015873"/>
                </a:buClr>
                <a:defRPr/>
              </a:pPr>
              <a:endParaRPr lang="en-US" sz="1400">
                <a:solidFill>
                  <a:srgbClr val="FFFFFF"/>
                </a:solidFill>
                <a:latin typeface="Calibri" panose="020F0502020204030204" pitchFamily="34" charset="0"/>
                <a:ea typeface="+mn-ea"/>
                <a:cs typeface="+mn-cs"/>
              </a:endParaRPr>
            </a:p>
          </p:txBody>
        </p:sp>
        <p:sp>
          <p:nvSpPr>
            <p:cNvPr id="566" name="Oval 565">
              <a:extLst>
                <a:ext uri="{FF2B5EF4-FFF2-40B4-BE49-F238E27FC236}">
                  <a16:creationId xmlns:a16="http://schemas.microsoft.com/office/drawing/2014/main" id="{0B4D25FA-725F-418C-B969-9F9CE61B59F4}"/>
                </a:ext>
              </a:extLst>
            </p:cNvPr>
            <p:cNvSpPr/>
            <p:nvPr/>
          </p:nvSpPr>
          <p:spPr bwMode="auto">
            <a:xfrm>
              <a:off x="7767967" y="2104704"/>
              <a:ext cx="69956" cy="69956"/>
            </a:xfrm>
            <a:prstGeom prst="ellipse">
              <a:avLst/>
            </a:prstGeom>
            <a:solidFill>
              <a:schemeClr val="accent3"/>
            </a:solidFill>
            <a:ln w="0">
              <a:noFill/>
              <a:miter lim="800000"/>
              <a:headEnd/>
              <a:tailEnd/>
            </a:ln>
          </p:spPr>
          <p:txBody>
            <a:bodyPr rtlCol="0" anchor="b"/>
            <a:lstStyle/>
            <a:p>
              <a:pPr algn="ctr" defTabSz="685800" fontAlgn="auto">
                <a:spcBef>
                  <a:spcPct val="35000"/>
                </a:spcBef>
                <a:spcAft>
                  <a:spcPct val="25000"/>
                </a:spcAft>
                <a:buClr>
                  <a:srgbClr val="015873"/>
                </a:buClr>
                <a:defRPr/>
              </a:pPr>
              <a:endParaRPr lang="en-US" sz="1400">
                <a:solidFill>
                  <a:srgbClr val="FFFFFF"/>
                </a:solidFill>
                <a:latin typeface="Calibri" panose="020F0502020204030204" pitchFamily="34" charset="0"/>
                <a:ea typeface="+mn-ea"/>
                <a:cs typeface="+mn-cs"/>
              </a:endParaRPr>
            </a:p>
          </p:txBody>
        </p:sp>
        <p:sp>
          <p:nvSpPr>
            <p:cNvPr id="568" name="Oval 567">
              <a:extLst>
                <a:ext uri="{FF2B5EF4-FFF2-40B4-BE49-F238E27FC236}">
                  <a16:creationId xmlns:a16="http://schemas.microsoft.com/office/drawing/2014/main" id="{F74294A0-BB2C-4018-8DE0-CFEF5B0BD496}"/>
                </a:ext>
              </a:extLst>
            </p:cNvPr>
            <p:cNvSpPr/>
            <p:nvPr/>
          </p:nvSpPr>
          <p:spPr bwMode="auto">
            <a:xfrm>
              <a:off x="7776961" y="2251023"/>
              <a:ext cx="69956" cy="69956"/>
            </a:xfrm>
            <a:prstGeom prst="ellipse">
              <a:avLst/>
            </a:prstGeom>
            <a:solidFill>
              <a:schemeClr val="accent3"/>
            </a:solidFill>
            <a:ln w="0">
              <a:noFill/>
              <a:miter lim="800000"/>
              <a:headEnd/>
              <a:tailEnd/>
            </a:ln>
          </p:spPr>
          <p:txBody>
            <a:bodyPr rtlCol="0" anchor="b"/>
            <a:lstStyle/>
            <a:p>
              <a:pPr algn="ctr" defTabSz="685800" fontAlgn="auto">
                <a:spcBef>
                  <a:spcPct val="35000"/>
                </a:spcBef>
                <a:spcAft>
                  <a:spcPct val="25000"/>
                </a:spcAft>
                <a:buClr>
                  <a:srgbClr val="015873"/>
                </a:buClr>
                <a:defRPr/>
              </a:pPr>
              <a:endParaRPr lang="en-US" sz="1400">
                <a:solidFill>
                  <a:srgbClr val="FFFFFF"/>
                </a:solidFill>
                <a:latin typeface="Calibri" panose="020F0502020204030204" pitchFamily="34" charset="0"/>
                <a:ea typeface="+mn-ea"/>
                <a:cs typeface="+mn-cs"/>
              </a:endParaRPr>
            </a:p>
          </p:txBody>
        </p:sp>
        <p:sp>
          <p:nvSpPr>
            <p:cNvPr id="569" name="Oval 568">
              <a:extLst>
                <a:ext uri="{FF2B5EF4-FFF2-40B4-BE49-F238E27FC236}">
                  <a16:creationId xmlns:a16="http://schemas.microsoft.com/office/drawing/2014/main" id="{A16F7AB5-063B-417E-B8D1-147A2EDD5503}"/>
                </a:ext>
              </a:extLst>
            </p:cNvPr>
            <p:cNvSpPr/>
            <p:nvPr/>
          </p:nvSpPr>
          <p:spPr bwMode="auto">
            <a:xfrm>
              <a:off x="7783570" y="2304945"/>
              <a:ext cx="69956" cy="69956"/>
            </a:xfrm>
            <a:prstGeom prst="ellipse">
              <a:avLst/>
            </a:prstGeom>
            <a:solidFill>
              <a:schemeClr val="accent3"/>
            </a:solidFill>
            <a:ln w="0">
              <a:noFill/>
              <a:miter lim="800000"/>
              <a:headEnd/>
              <a:tailEnd/>
            </a:ln>
          </p:spPr>
          <p:txBody>
            <a:bodyPr rtlCol="0" anchor="b"/>
            <a:lstStyle/>
            <a:p>
              <a:pPr algn="ctr" defTabSz="685800" fontAlgn="auto">
                <a:spcBef>
                  <a:spcPct val="35000"/>
                </a:spcBef>
                <a:spcAft>
                  <a:spcPct val="25000"/>
                </a:spcAft>
                <a:buClr>
                  <a:srgbClr val="015873"/>
                </a:buClr>
                <a:defRPr/>
              </a:pPr>
              <a:endParaRPr lang="en-US" sz="1400">
                <a:solidFill>
                  <a:srgbClr val="FFFFFF"/>
                </a:solidFill>
                <a:latin typeface="Calibri" panose="020F0502020204030204" pitchFamily="34" charset="0"/>
                <a:ea typeface="+mn-ea"/>
                <a:cs typeface="+mn-cs"/>
              </a:endParaRPr>
            </a:p>
          </p:txBody>
        </p:sp>
        <p:sp>
          <p:nvSpPr>
            <p:cNvPr id="571" name="Oval 570">
              <a:extLst>
                <a:ext uri="{FF2B5EF4-FFF2-40B4-BE49-F238E27FC236}">
                  <a16:creationId xmlns:a16="http://schemas.microsoft.com/office/drawing/2014/main" id="{65D8104D-F675-43DD-9F23-6B2EF414010C}"/>
                </a:ext>
              </a:extLst>
            </p:cNvPr>
            <p:cNvSpPr/>
            <p:nvPr/>
          </p:nvSpPr>
          <p:spPr bwMode="auto">
            <a:xfrm>
              <a:off x="7818958" y="2403939"/>
              <a:ext cx="69956" cy="69956"/>
            </a:xfrm>
            <a:prstGeom prst="ellipse">
              <a:avLst/>
            </a:prstGeom>
            <a:solidFill>
              <a:schemeClr val="accent3"/>
            </a:solidFill>
            <a:ln w="0">
              <a:noFill/>
              <a:miter lim="800000"/>
              <a:headEnd/>
              <a:tailEnd/>
            </a:ln>
          </p:spPr>
          <p:txBody>
            <a:bodyPr rtlCol="0" anchor="b"/>
            <a:lstStyle/>
            <a:p>
              <a:pPr algn="ctr" defTabSz="685800" fontAlgn="auto">
                <a:spcBef>
                  <a:spcPct val="35000"/>
                </a:spcBef>
                <a:spcAft>
                  <a:spcPct val="25000"/>
                </a:spcAft>
                <a:buClr>
                  <a:srgbClr val="015873"/>
                </a:buClr>
                <a:defRPr/>
              </a:pPr>
              <a:endParaRPr lang="en-US" sz="1400">
                <a:solidFill>
                  <a:srgbClr val="FFFFFF"/>
                </a:solidFill>
                <a:latin typeface="Calibri" panose="020F0502020204030204" pitchFamily="34" charset="0"/>
                <a:ea typeface="+mn-ea"/>
                <a:cs typeface="+mn-cs"/>
              </a:endParaRPr>
            </a:p>
          </p:txBody>
        </p:sp>
        <p:sp>
          <p:nvSpPr>
            <p:cNvPr id="573" name="Oval 572">
              <a:extLst>
                <a:ext uri="{FF2B5EF4-FFF2-40B4-BE49-F238E27FC236}">
                  <a16:creationId xmlns:a16="http://schemas.microsoft.com/office/drawing/2014/main" id="{90B03AE5-EA37-44A4-B6B4-90558D2033BD}"/>
                </a:ext>
              </a:extLst>
            </p:cNvPr>
            <p:cNvSpPr/>
            <p:nvPr/>
          </p:nvSpPr>
          <p:spPr bwMode="auto">
            <a:xfrm>
              <a:off x="8018393" y="2417921"/>
              <a:ext cx="69956" cy="69956"/>
            </a:xfrm>
            <a:prstGeom prst="ellipse">
              <a:avLst/>
            </a:prstGeom>
            <a:solidFill>
              <a:schemeClr val="accent3"/>
            </a:solidFill>
            <a:ln w="0">
              <a:noFill/>
              <a:miter lim="800000"/>
              <a:headEnd/>
              <a:tailEnd/>
            </a:ln>
          </p:spPr>
          <p:txBody>
            <a:bodyPr rtlCol="0" anchor="b"/>
            <a:lstStyle/>
            <a:p>
              <a:pPr algn="ctr" defTabSz="685800" fontAlgn="auto">
                <a:spcBef>
                  <a:spcPct val="35000"/>
                </a:spcBef>
                <a:spcAft>
                  <a:spcPct val="25000"/>
                </a:spcAft>
                <a:buClr>
                  <a:srgbClr val="015873"/>
                </a:buClr>
                <a:defRPr/>
              </a:pPr>
              <a:endParaRPr lang="en-US" sz="1400">
                <a:solidFill>
                  <a:srgbClr val="FFFFFF"/>
                </a:solidFill>
                <a:latin typeface="Calibri" panose="020F0502020204030204" pitchFamily="34" charset="0"/>
                <a:ea typeface="+mn-ea"/>
                <a:cs typeface="+mn-cs"/>
              </a:endParaRPr>
            </a:p>
          </p:txBody>
        </p:sp>
        <p:sp>
          <p:nvSpPr>
            <p:cNvPr id="575" name="Oval 574">
              <a:extLst>
                <a:ext uri="{FF2B5EF4-FFF2-40B4-BE49-F238E27FC236}">
                  <a16:creationId xmlns:a16="http://schemas.microsoft.com/office/drawing/2014/main" id="{3DC68CEA-6A60-4C62-9B63-FBEBA4436A99}"/>
                </a:ext>
              </a:extLst>
            </p:cNvPr>
            <p:cNvSpPr/>
            <p:nvPr/>
          </p:nvSpPr>
          <p:spPr bwMode="auto">
            <a:xfrm>
              <a:off x="8038203" y="2527851"/>
              <a:ext cx="69956" cy="69956"/>
            </a:xfrm>
            <a:prstGeom prst="ellipse">
              <a:avLst/>
            </a:prstGeom>
            <a:solidFill>
              <a:schemeClr val="accent3"/>
            </a:solidFill>
            <a:ln w="0">
              <a:noFill/>
              <a:miter lim="800000"/>
              <a:headEnd/>
              <a:tailEnd/>
            </a:ln>
          </p:spPr>
          <p:txBody>
            <a:bodyPr rtlCol="0" anchor="b"/>
            <a:lstStyle/>
            <a:p>
              <a:pPr algn="ctr" defTabSz="685800" fontAlgn="auto">
                <a:spcBef>
                  <a:spcPct val="35000"/>
                </a:spcBef>
                <a:spcAft>
                  <a:spcPct val="25000"/>
                </a:spcAft>
                <a:buClr>
                  <a:srgbClr val="015873"/>
                </a:buClr>
                <a:defRPr/>
              </a:pPr>
              <a:endParaRPr lang="en-US" sz="1400">
                <a:solidFill>
                  <a:srgbClr val="FFFFFF"/>
                </a:solidFill>
                <a:latin typeface="Calibri" panose="020F0502020204030204" pitchFamily="34" charset="0"/>
                <a:ea typeface="+mn-ea"/>
                <a:cs typeface="+mn-cs"/>
              </a:endParaRPr>
            </a:p>
          </p:txBody>
        </p:sp>
        <p:sp>
          <p:nvSpPr>
            <p:cNvPr id="589" name="Oval 588">
              <a:extLst>
                <a:ext uri="{FF2B5EF4-FFF2-40B4-BE49-F238E27FC236}">
                  <a16:creationId xmlns:a16="http://schemas.microsoft.com/office/drawing/2014/main" id="{6B534776-D5AF-4543-A906-E9C5EE623134}"/>
                </a:ext>
              </a:extLst>
            </p:cNvPr>
            <p:cNvSpPr/>
            <p:nvPr/>
          </p:nvSpPr>
          <p:spPr bwMode="auto">
            <a:xfrm>
              <a:off x="8620653" y="2971801"/>
              <a:ext cx="69956" cy="69956"/>
            </a:xfrm>
            <a:prstGeom prst="ellipse">
              <a:avLst/>
            </a:prstGeom>
            <a:solidFill>
              <a:schemeClr val="accent3"/>
            </a:solidFill>
            <a:ln w="0">
              <a:noFill/>
              <a:miter lim="800000"/>
              <a:headEnd/>
              <a:tailEnd/>
            </a:ln>
          </p:spPr>
          <p:txBody>
            <a:bodyPr rtlCol="0" anchor="b"/>
            <a:lstStyle/>
            <a:p>
              <a:pPr algn="ctr" defTabSz="685800" fontAlgn="auto">
                <a:spcBef>
                  <a:spcPct val="35000"/>
                </a:spcBef>
                <a:spcAft>
                  <a:spcPct val="25000"/>
                </a:spcAft>
                <a:buClr>
                  <a:srgbClr val="015873"/>
                </a:buClr>
                <a:defRPr/>
              </a:pPr>
              <a:endParaRPr lang="en-US" sz="1400">
                <a:solidFill>
                  <a:srgbClr val="FFFFFF"/>
                </a:solidFill>
                <a:latin typeface="Calibri" panose="020F0502020204030204" pitchFamily="34" charset="0"/>
                <a:ea typeface="+mn-ea"/>
                <a:cs typeface="+mn-cs"/>
              </a:endParaRPr>
            </a:p>
          </p:txBody>
        </p:sp>
        <p:sp>
          <p:nvSpPr>
            <p:cNvPr id="592" name="Oval 591">
              <a:extLst>
                <a:ext uri="{FF2B5EF4-FFF2-40B4-BE49-F238E27FC236}">
                  <a16:creationId xmlns:a16="http://schemas.microsoft.com/office/drawing/2014/main" id="{C640C326-C27A-4CCB-A29D-FACEC7A3BDB4}"/>
                </a:ext>
              </a:extLst>
            </p:cNvPr>
            <p:cNvSpPr/>
            <p:nvPr/>
          </p:nvSpPr>
          <p:spPr bwMode="auto">
            <a:xfrm>
              <a:off x="8640257" y="3146426"/>
              <a:ext cx="69956" cy="69956"/>
            </a:xfrm>
            <a:prstGeom prst="ellipse">
              <a:avLst/>
            </a:prstGeom>
            <a:solidFill>
              <a:schemeClr val="accent3"/>
            </a:solidFill>
            <a:ln w="0">
              <a:noFill/>
              <a:miter lim="800000"/>
              <a:headEnd/>
              <a:tailEnd/>
            </a:ln>
          </p:spPr>
          <p:txBody>
            <a:bodyPr rtlCol="0" anchor="b"/>
            <a:lstStyle/>
            <a:p>
              <a:pPr algn="ctr" defTabSz="685800" fontAlgn="auto">
                <a:spcBef>
                  <a:spcPct val="35000"/>
                </a:spcBef>
                <a:spcAft>
                  <a:spcPct val="25000"/>
                </a:spcAft>
                <a:buClr>
                  <a:srgbClr val="015873"/>
                </a:buClr>
                <a:defRPr/>
              </a:pPr>
              <a:endParaRPr lang="en-US" sz="1400">
                <a:solidFill>
                  <a:srgbClr val="FFFFFF"/>
                </a:solidFill>
                <a:latin typeface="Calibri" panose="020F0502020204030204" pitchFamily="34" charset="0"/>
                <a:ea typeface="+mn-ea"/>
                <a:cs typeface="+mn-cs"/>
              </a:endParaRPr>
            </a:p>
          </p:txBody>
        </p:sp>
        <p:sp>
          <p:nvSpPr>
            <p:cNvPr id="594" name="Oval 593">
              <a:extLst>
                <a:ext uri="{FF2B5EF4-FFF2-40B4-BE49-F238E27FC236}">
                  <a16:creationId xmlns:a16="http://schemas.microsoft.com/office/drawing/2014/main" id="{E2AFA3F5-36B9-4D3E-9D14-D08655D050DF}"/>
                </a:ext>
              </a:extLst>
            </p:cNvPr>
            <p:cNvSpPr/>
            <p:nvPr/>
          </p:nvSpPr>
          <p:spPr bwMode="auto">
            <a:xfrm>
              <a:off x="8709553" y="3159126"/>
              <a:ext cx="69956" cy="69956"/>
            </a:xfrm>
            <a:prstGeom prst="ellipse">
              <a:avLst/>
            </a:prstGeom>
            <a:solidFill>
              <a:schemeClr val="accent3"/>
            </a:solidFill>
            <a:ln w="0">
              <a:noFill/>
              <a:miter lim="800000"/>
              <a:headEnd/>
              <a:tailEnd/>
            </a:ln>
          </p:spPr>
          <p:txBody>
            <a:bodyPr rtlCol="0" anchor="b"/>
            <a:lstStyle/>
            <a:p>
              <a:pPr algn="ctr" defTabSz="685800" fontAlgn="auto">
                <a:spcBef>
                  <a:spcPct val="35000"/>
                </a:spcBef>
                <a:spcAft>
                  <a:spcPct val="25000"/>
                </a:spcAft>
                <a:buClr>
                  <a:srgbClr val="015873"/>
                </a:buClr>
                <a:defRPr/>
              </a:pPr>
              <a:endParaRPr lang="en-US" sz="1400">
                <a:solidFill>
                  <a:srgbClr val="FFFFFF"/>
                </a:solidFill>
                <a:latin typeface="Calibri" panose="020F0502020204030204" pitchFamily="34" charset="0"/>
                <a:ea typeface="+mn-ea"/>
                <a:cs typeface="+mn-cs"/>
              </a:endParaRPr>
            </a:p>
          </p:txBody>
        </p:sp>
        <p:sp>
          <p:nvSpPr>
            <p:cNvPr id="584" name="Oval 583">
              <a:extLst>
                <a:ext uri="{FF2B5EF4-FFF2-40B4-BE49-F238E27FC236}">
                  <a16:creationId xmlns:a16="http://schemas.microsoft.com/office/drawing/2014/main" id="{26CE0D57-391C-480B-81CA-1931567096B5}"/>
                </a:ext>
              </a:extLst>
            </p:cNvPr>
            <p:cNvSpPr/>
            <p:nvPr/>
          </p:nvSpPr>
          <p:spPr bwMode="auto">
            <a:xfrm>
              <a:off x="8420628" y="2900528"/>
              <a:ext cx="69956" cy="69956"/>
            </a:xfrm>
            <a:prstGeom prst="ellipse">
              <a:avLst/>
            </a:prstGeom>
            <a:solidFill>
              <a:schemeClr val="accent3"/>
            </a:solidFill>
            <a:ln w="0">
              <a:noFill/>
              <a:miter lim="800000"/>
              <a:headEnd/>
              <a:tailEnd/>
            </a:ln>
          </p:spPr>
          <p:txBody>
            <a:bodyPr rtlCol="0" anchor="b"/>
            <a:lstStyle/>
            <a:p>
              <a:pPr algn="ctr" defTabSz="685800" fontAlgn="auto">
                <a:spcBef>
                  <a:spcPct val="35000"/>
                </a:spcBef>
                <a:spcAft>
                  <a:spcPct val="25000"/>
                </a:spcAft>
                <a:buClr>
                  <a:srgbClr val="015873"/>
                </a:buClr>
                <a:defRPr/>
              </a:pPr>
              <a:endParaRPr lang="en-US" sz="1400">
                <a:solidFill>
                  <a:srgbClr val="FFFFFF"/>
                </a:solidFill>
                <a:latin typeface="Calibri" panose="020F0502020204030204" pitchFamily="34" charset="0"/>
                <a:ea typeface="+mn-ea"/>
                <a:cs typeface="+mn-cs"/>
              </a:endParaRPr>
            </a:p>
          </p:txBody>
        </p:sp>
        <p:sp>
          <p:nvSpPr>
            <p:cNvPr id="586" name="Oval 585">
              <a:extLst>
                <a:ext uri="{FF2B5EF4-FFF2-40B4-BE49-F238E27FC236}">
                  <a16:creationId xmlns:a16="http://schemas.microsoft.com/office/drawing/2014/main" id="{8DAB9818-048A-4138-9318-74EE6BBE1FCF}"/>
                </a:ext>
              </a:extLst>
            </p:cNvPr>
            <p:cNvSpPr/>
            <p:nvPr/>
          </p:nvSpPr>
          <p:spPr bwMode="auto">
            <a:xfrm>
              <a:off x="8508930" y="2901651"/>
              <a:ext cx="69956" cy="69956"/>
            </a:xfrm>
            <a:prstGeom prst="ellipse">
              <a:avLst/>
            </a:prstGeom>
            <a:solidFill>
              <a:schemeClr val="accent3"/>
            </a:solidFill>
            <a:ln w="0">
              <a:noFill/>
              <a:miter lim="800000"/>
              <a:headEnd/>
              <a:tailEnd/>
            </a:ln>
          </p:spPr>
          <p:txBody>
            <a:bodyPr rtlCol="0" anchor="b"/>
            <a:lstStyle/>
            <a:p>
              <a:pPr algn="ctr" defTabSz="685800" fontAlgn="auto">
                <a:spcBef>
                  <a:spcPct val="35000"/>
                </a:spcBef>
                <a:spcAft>
                  <a:spcPct val="25000"/>
                </a:spcAft>
                <a:buClr>
                  <a:srgbClr val="015873"/>
                </a:buClr>
                <a:defRPr/>
              </a:pPr>
              <a:endParaRPr lang="en-US" sz="1400">
                <a:solidFill>
                  <a:srgbClr val="FFFFFF"/>
                </a:solidFill>
                <a:latin typeface="Calibri" panose="020F0502020204030204" pitchFamily="34" charset="0"/>
                <a:ea typeface="+mn-ea"/>
                <a:cs typeface="+mn-cs"/>
              </a:endParaRPr>
            </a:p>
          </p:txBody>
        </p:sp>
        <p:sp>
          <p:nvSpPr>
            <p:cNvPr id="588" name="Oval 587">
              <a:extLst>
                <a:ext uri="{FF2B5EF4-FFF2-40B4-BE49-F238E27FC236}">
                  <a16:creationId xmlns:a16="http://schemas.microsoft.com/office/drawing/2014/main" id="{4E768D07-D2D9-44A5-991C-AC26AF84C882}"/>
                </a:ext>
              </a:extLst>
            </p:cNvPr>
            <p:cNvSpPr/>
            <p:nvPr/>
          </p:nvSpPr>
          <p:spPr bwMode="auto">
            <a:xfrm>
              <a:off x="8592078" y="2927936"/>
              <a:ext cx="69956" cy="69956"/>
            </a:xfrm>
            <a:prstGeom prst="ellipse">
              <a:avLst/>
            </a:prstGeom>
            <a:solidFill>
              <a:schemeClr val="accent3"/>
            </a:solidFill>
            <a:ln w="0">
              <a:noFill/>
              <a:miter lim="800000"/>
              <a:headEnd/>
              <a:tailEnd/>
            </a:ln>
          </p:spPr>
          <p:txBody>
            <a:bodyPr rtlCol="0" anchor="b"/>
            <a:lstStyle/>
            <a:p>
              <a:pPr algn="ctr" defTabSz="685800" fontAlgn="auto">
                <a:spcBef>
                  <a:spcPct val="35000"/>
                </a:spcBef>
                <a:spcAft>
                  <a:spcPct val="25000"/>
                </a:spcAft>
                <a:buClr>
                  <a:srgbClr val="015873"/>
                </a:buClr>
                <a:defRPr/>
              </a:pPr>
              <a:endParaRPr lang="en-US" sz="1400">
                <a:solidFill>
                  <a:srgbClr val="FFFFFF"/>
                </a:solidFill>
                <a:latin typeface="Calibri" panose="020F0502020204030204" pitchFamily="34" charset="0"/>
                <a:ea typeface="+mn-ea"/>
                <a:cs typeface="+mn-cs"/>
              </a:endParaRPr>
            </a:p>
          </p:txBody>
        </p:sp>
        <p:sp>
          <p:nvSpPr>
            <p:cNvPr id="595" name="Oval 594">
              <a:extLst>
                <a:ext uri="{FF2B5EF4-FFF2-40B4-BE49-F238E27FC236}">
                  <a16:creationId xmlns:a16="http://schemas.microsoft.com/office/drawing/2014/main" id="{1ED2D25F-8CF9-4020-95FB-B8E972E594B1}"/>
                </a:ext>
              </a:extLst>
            </p:cNvPr>
            <p:cNvSpPr/>
            <p:nvPr/>
          </p:nvSpPr>
          <p:spPr bwMode="auto">
            <a:xfrm>
              <a:off x="8762983" y="3175380"/>
              <a:ext cx="69956" cy="69956"/>
            </a:xfrm>
            <a:prstGeom prst="ellipse">
              <a:avLst/>
            </a:prstGeom>
            <a:solidFill>
              <a:schemeClr val="accent3"/>
            </a:solidFill>
            <a:ln w="0">
              <a:noFill/>
              <a:miter lim="800000"/>
              <a:headEnd/>
              <a:tailEnd/>
            </a:ln>
          </p:spPr>
          <p:txBody>
            <a:bodyPr rtlCol="0" anchor="b"/>
            <a:lstStyle/>
            <a:p>
              <a:pPr algn="ctr" defTabSz="685800" fontAlgn="auto">
                <a:spcBef>
                  <a:spcPct val="35000"/>
                </a:spcBef>
                <a:spcAft>
                  <a:spcPct val="25000"/>
                </a:spcAft>
                <a:buClr>
                  <a:srgbClr val="015873"/>
                </a:buClr>
                <a:defRPr/>
              </a:pPr>
              <a:endParaRPr lang="en-US" sz="1400">
                <a:solidFill>
                  <a:srgbClr val="FFFFFF"/>
                </a:solidFill>
                <a:latin typeface="Calibri" panose="020F0502020204030204" pitchFamily="34" charset="0"/>
                <a:ea typeface="+mn-ea"/>
                <a:cs typeface="+mn-cs"/>
              </a:endParaRPr>
            </a:p>
          </p:txBody>
        </p:sp>
        <p:sp>
          <p:nvSpPr>
            <p:cNvPr id="598" name="Oval 597">
              <a:extLst>
                <a:ext uri="{FF2B5EF4-FFF2-40B4-BE49-F238E27FC236}">
                  <a16:creationId xmlns:a16="http://schemas.microsoft.com/office/drawing/2014/main" id="{1DE04FA4-A1AC-465B-87E6-3D10D6BC8FC7}"/>
                </a:ext>
              </a:extLst>
            </p:cNvPr>
            <p:cNvSpPr/>
            <p:nvPr/>
          </p:nvSpPr>
          <p:spPr bwMode="auto">
            <a:xfrm>
              <a:off x="9106300" y="3333497"/>
              <a:ext cx="69956" cy="69956"/>
            </a:xfrm>
            <a:prstGeom prst="ellipse">
              <a:avLst/>
            </a:prstGeom>
            <a:solidFill>
              <a:schemeClr val="accent3"/>
            </a:solidFill>
            <a:ln w="0">
              <a:noFill/>
              <a:miter lim="800000"/>
              <a:headEnd/>
              <a:tailEnd/>
            </a:ln>
          </p:spPr>
          <p:txBody>
            <a:bodyPr rtlCol="0" anchor="b"/>
            <a:lstStyle/>
            <a:p>
              <a:pPr algn="ctr" defTabSz="685800" fontAlgn="auto">
                <a:spcBef>
                  <a:spcPct val="35000"/>
                </a:spcBef>
                <a:spcAft>
                  <a:spcPct val="25000"/>
                </a:spcAft>
                <a:buClr>
                  <a:srgbClr val="015873"/>
                </a:buClr>
                <a:defRPr/>
              </a:pPr>
              <a:endParaRPr lang="en-US" sz="1400">
                <a:solidFill>
                  <a:srgbClr val="FFFFFF"/>
                </a:solidFill>
                <a:latin typeface="Calibri" panose="020F0502020204030204" pitchFamily="34" charset="0"/>
                <a:ea typeface="+mn-ea"/>
                <a:cs typeface="+mn-cs"/>
              </a:endParaRPr>
            </a:p>
          </p:txBody>
        </p:sp>
        <p:sp>
          <p:nvSpPr>
            <p:cNvPr id="600" name="Oval 599">
              <a:extLst>
                <a:ext uri="{FF2B5EF4-FFF2-40B4-BE49-F238E27FC236}">
                  <a16:creationId xmlns:a16="http://schemas.microsoft.com/office/drawing/2014/main" id="{5839BBB9-A348-483A-9DD6-D5D1B17B157B}"/>
                </a:ext>
              </a:extLst>
            </p:cNvPr>
            <p:cNvSpPr/>
            <p:nvPr/>
          </p:nvSpPr>
          <p:spPr bwMode="auto">
            <a:xfrm>
              <a:off x="9211309" y="3385440"/>
              <a:ext cx="69956" cy="69956"/>
            </a:xfrm>
            <a:prstGeom prst="ellipse">
              <a:avLst/>
            </a:prstGeom>
            <a:solidFill>
              <a:schemeClr val="accent3"/>
            </a:solidFill>
            <a:ln w="0">
              <a:noFill/>
              <a:miter lim="800000"/>
              <a:headEnd/>
              <a:tailEnd/>
            </a:ln>
          </p:spPr>
          <p:txBody>
            <a:bodyPr rtlCol="0" anchor="b"/>
            <a:lstStyle/>
            <a:p>
              <a:pPr algn="ctr" defTabSz="685800" fontAlgn="auto">
                <a:spcBef>
                  <a:spcPct val="35000"/>
                </a:spcBef>
                <a:spcAft>
                  <a:spcPct val="25000"/>
                </a:spcAft>
                <a:buClr>
                  <a:srgbClr val="015873"/>
                </a:buClr>
                <a:defRPr/>
              </a:pPr>
              <a:endParaRPr lang="en-US" sz="1400">
                <a:solidFill>
                  <a:srgbClr val="FFFFFF"/>
                </a:solidFill>
                <a:latin typeface="Calibri" panose="020F0502020204030204" pitchFamily="34" charset="0"/>
                <a:ea typeface="+mn-ea"/>
                <a:cs typeface="+mn-cs"/>
              </a:endParaRPr>
            </a:p>
          </p:txBody>
        </p:sp>
        <p:sp>
          <p:nvSpPr>
            <p:cNvPr id="601" name="Oval 600">
              <a:extLst>
                <a:ext uri="{FF2B5EF4-FFF2-40B4-BE49-F238E27FC236}">
                  <a16:creationId xmlns:a16="http://schemas.microsoft.com/office/drawing/2014/main" id="{93C70891-E480-4E1B-B647-929F0BCD44BF}"/>
                </a:ext>
              </a:extLst>
            </p:cNvPr>
            <p:cNvSpPr/>
            <p:nvPr/>
          </p:nvSpPr>
          <p:spPr bwMode="auto">
            <a:xfrm>
              <a:off x="9249774" y="3385663"/>
              <a:ext cx="69956" cy="69956"/>
            </a:xfrm>
            <a:prstGeom prst="ellipse">
              <a:avLst/>
            </a:prstGeom>
            <a:solidFill>
              <a:schemeClr val="accent3"/>
            </a:solidFill>
            <a:ln w="0">
              <a:noFill/>
              <a:miter lim="800000"/>
              <a:headEnd/>
              <a:tailEnd/>
            </a:ln>
          </p:spPr>
          <p:txBody>
            <a:bodyPr rtlCol="0" anchor="b"/>
            <a:lstStyle/>
            <a:p>
              <a:pPr algn="ctr" defTabSz="685800" fontAlgn="auto">
                <a:spcBef>
                  <a:spcPct val="35000"/>
                </a:spcBef>
                <a:spcAft>
                  <a:spcPct val="25000"/>
                </a:spcAft>
                <a:buClr>
                  <a:srgbClr val="015873"/>
                </a:buClr>
                <a:defRPr/>
              </a:pPr>
              <a:endParaRPr lang="en-US" sz="1400">
                <a:solidFill>
                  <a:srgbClr val="FFFFFF"/>
                </a:solidFill>
                <a:latin typeface="Calibri" panose="020F0502020204030204" pitchFamily="34" charset="0"/>
                <a:ea typeface="+mn-ea"/>
                <a:cs typeface="+mn-cs"/>
              </a:endParaRPr>
            </a:p>
          </p:txBody>
        </p:sp>
        <p:sp>
          <p:nvSpPr>
            <p:cNvPr id="603" name="Oval 602">
              <a:extLst>
                <a:ext uri="{FF2B5EF4-FFF2-40B4-BE49-F238E27FC236}">
                  <a16:creationId xmlns:a16="http://schemas.microsoft.com/office/drawing/2014/main" id="{804442C6-5543-44EF-AF71-85D35E987C48}"/>
                </a:ext>
              </a:extLst>
            </p:cNvPr>
            <p:cNvSpPr/>
            <p:nvPr/>
          </p:nvSpPr>
          <p:spPr bwMode="auto">
            <a:xfrm>
              <a:off x="9485744" y="3420943"/>
              <a:ext cx="69956" cy="69956"/>
            </a:xfrm>
            <a:prstGeom prst="ellipse">
              <a:avLst/>
            </a:prstGeom>
            <a:solidFill>
              <a:schemeClr val="accent3"/>
            </a:solidFill>
            <a:ln w="0">
              <a:noFill/>
              <a:miter lim="800000"/>
              <a:headEnd/>
              <a:tailEnd/>
            </a:ln>
          </p:spPr>
          <p:txBody>
            <a:bodyPr rtlCol="0" anchor="b"/>
            <a:lstStyle/>
            <a:p>
              <a:pPr algn="ctr" defTabSz="685800" fontAlgn="auto">
                <a:spcBef>
                  <a:spcPct val="35000"/>
                </a:spcBef>
                <a:spcAft>
                  <a:spcPct val="25000"/>
                </a:spcAft>
                <a:buClr>
                  <a:srgbClr val="015873"/>
                </a:buClr>
                <a:defRPr/>
              </a:pPr>
              <a:endParaRPr lang="en-US" sz="1400">
                <a:solidFill>
                  <a:srgbClr val="FFFFFF"/>
                </a:solidFill>
                <a:latin typeface="Calibri" panose="020F0502020204030204" pitchFamily="34" charset="0"/>
                <a:ea typeface="+mn-ea"/>
                <a:cs typeface="+mn-cs"/>
              </a:endParaRPr>
            </a:p>
          </p:txBody>
        </p:sp>
        <p:sp>
          <p:nvSpPr>
            <p:cNvPr id="609" name="Oval 608">
              <a:extLst>
                <a:ext uri="{FF2B5EF4-FFF2-40B4-BE49-F238E27FC236}">
                  <a16:creationId xmlns:a16="http://schemas.microsoft.com/office/drawing/2014/main" id="{677950A5-A98A-40F9-B2EC-D1D1D782F48B}"/>
                </a:ext>
              </a:extLst>
            </p:cNvPr>
            <p:cNvSpPr/>
            <p:nvPr/>
          </p:nvSpPr>
          <p:spPr bwMode="auto">
            <a:xfrm>
              <a:off x="9839906" y="3535760"/>
              <a:ext cx="69956" cy="69956"/>
            </a:xfrm>
            <a:prstGeom prst="ellipse">
              <a:avLst/>
            </a:prstGeom>
            <a:solidFill>
              <a:schemeClr val="accent3"/>
            </a:solidFill>
            <a:ln w="0">
              <a:noFill/>
              <a:miter lim="800000"/>
              <a:headEnd/>
              <a:tailEnd/>
            </a:ln>
          </p:spPr>
          <p:txBody>
            <a:bodyPr rtlCol="0" anchor="b"/>
            <a:lstStyle/>
            <a:p>
              <a:pPr algn="ctr" defTabSz="685800" fontAlgn="auto">
                <a:spcBef>
                  <a:spcPct val="35000"/>
                </a:spcBef>
                <a:spcAft>
                  <a:spcPct val="25000"/>
                </a:spcAft>
                <a:buClr>
                  <a:srgbClr val="015873"/>
                </a:buClr>
                <a:defRPr/>
              </a:pPr>
              <a:endParaRPr lang="en-US" sz="1400">
                <a:solidFill>
                  <a:srgbClr val="FFFFFF"/>
                </a:solidFill>
                <a:latin typeface="Calibri" panose="020F0502020204030204" pitchFamily="34" charset="0"/>
                <a:ea typeface="+mn-ea"/>
                <a:cs typeface="+mn-cs"/>
              </a:endParaRPr>
            </a:p>
          </p:txBody>
        </p:sp>
        <p:sp>
          <p:nvSpPr>
            <p:cNvPr id="605" name="Oval 604">
              <a:extLst>
                <a:ext uri="{FF2B5EF4-FFF2-40B4-BE49-F238E27FC236}">
                  <a16:creationId xmlns:a16="http://schemas.microsoft.com/office/drawing/2014/main" id="{99CD9E38-15FB-4F45-917F-FCFE5743F86F}"/>
                </a:ext>
              </a:extLst>
            </p:cNvPr>
            <p:cNvSpPr/>
            <p:nvPr/>
          </p:nvSpPr>
          <p:spPr bwMode="auto">
            <a:xfrm>
              <a:off x="9703434" y="3452067"/>
              <a:ext cx="69956" cy="69956"/>
            </a:xfrm>
            <a:prstGeom prst="ellipse">
              <a:avLst/>
            </a:prstGeom>
            <a:solidFill>
              <a:schemeClr val="accent3"/>
            </a:solidFill>
            <a:ln w="0">
              <a:noFill/>
              <a:miter lim="800000"/>
              <a:headEnd/>
              <a:tailEnd/>
            </a:ln>
          </p:spPr>
          <p:txBody>
            <a:bodyPr rtlCol="0" anchor="b"/>
            <a:lstStyle/>
            <a:p>
              <a:pPr algn="ctr" defTabSz="685800" fontAlgn="auto">
                <a:spcBef>
                  <a:spcPct val="35000"/>
                </a:spcBef>
                <a:spcAft>
                  <a:spcPct val="25000"/>
                </a:spcAft>
                <a:buClr>
                  <a:srgbClr val="015873"/>
                </a:buClr>
                <a:defRPr/>
              </a:pPr>
              <a:endParaRPr lang="en-US" sz="1400">
                <a:solidFill>
                  <a:srgbClr val="FFFFFF"/>
                </a:solidFill>
                <a:latin typeface="Calibri" panose="020F0502020204030204" pitchFamily="34" charset="0"/>
                <a:ea typeface="+mn-ea"/>
                <a:cs typeface="+mn-cs"/>
              </a:endParaRPr>
            </a:p>
          </p:txBody>
        </p:sp>
        <p:sp>
          <p:nvSpPr>
            <p:cNvPr id="607" name="Oval 606">
              <a:extLst>
                <a:ext uri="{FF2B5EF4-FFF2-40B4-BE49-F238E27FC236}">
                  <a16:creationId xmlns:a16="http://schemas.microsoft.com/office/drawing/2014/main" id="{6461CE55-6897-4CA2-99FD-D0A5AC8138EE}"/>
                </a:ext>
              </a:extLst>
            </p:cNvPr>
            <p:cNvSpPr/>
            <p:nvPr/>
          </p:nvSpPr>
          <p:spPr bwMode="auto">
            <a:xfrm>
              <a:off x="9770003" y="3506654"/>
              <a:ext cx="69956" cy="69956"/>
            </a:xfrm>
            <a:prstGeom prst="ellipse">
              <a:avLst/>
            </a:prstGeom>
            <a:solidFill>
              <a:schemeClr val="accent3"/>
            </a:solidFill>
            <a:ln w="0">
              <a:noFill/>
              <a:miter lim="800000"/>
              <a:headEnd/>
              <a:tailEnd/>
            </a:ln>
          </p:spPr>
          <p:txBody>
            <a:bodyPr rtlCol="0" anchor="b"/>
            <a:lstStyle/>
            <a:p>
              <a:pPr algn="ctr" defTabSz="685800" fontAlgn="auto">
                <a:spcBef>
                  <a:spcPct val="35000"/>
                </a:spcBef>
                <a:spcAft>
                  <a:spcPct val="25000"/>
                </a:spcAft>
                <a:buClr>
                  <a:srgbClr val="015873"/>
                </a:buClr>
                <a:defRPr/>
              </a:pPr>
              <a:endParaRPr lang="en-US" sz="1400">
                <a:solidFill>
                  <a:srgbClr val="FFFFFF"/>
                </a:solidFill>
                <a:latin typeface="Calibri" panose="020F0502020204030204" pitchFamily="34" charset="0"/>
                <a:ea typeface="+mn-ea"/>
                <a:cs typeface="+mn-cs"/>
              </a:endParaRPr>
            </a:p>
          </p:txBody>
        </p:sp>
        <p:sp>
          <p:nvSpPr>
            <p:cNvPr id="608" name="Oval 607">
              <a:extLst>
                <a:ext uri="{FF2B5EF4-FFF2-40B4-BE49-F238E27FC236}">
                  <a16:creationId xmlns:a16="http://schemas.microsoft.com/office/drawing/2014/main" id="{2A89695D-6EF9-4087-A2F1-8325EDF5EA7F}"/>
                </a:ext>
              </a:extLst>
            </p:cNvPr>
            <p:cNvSpPr/>
            <p:nvPr/>
          </p:nvSpPr>
          <p:spPr bwMode="auto">
            <a:xfrm>
              <a:off x="9804928" y="3506136"/>
              <a:ext cx="69956" cy="69956"/>
            </a:xfrm>
            <a:prstGeom prst="ellipse">
              <a:avLst/>
            </a:prstGeom>
            <a:solidFill>
              <a:schemeClr val="accent3"/>
            </a:solidFill>
            <a:ln w="0">
              <a:noFill/>
              <a:miter lim="800000"/>
              <a:headEnd/>
              <a:tailEnd/>
            </a:ln>
          </p:spPr>
          <p:txBody>
            <a:bodyPr rtlCol="0" anchor="b"/>
            <a:lstStyle/>
            <a:p>
              <a:pPr algn="ctr" defTabSz="685800" fontAlgn="auto">
                <a:spcBef>
                  <a:spcPct val="35000"/>
                </a:spcBef>
                <a:spcAft>
                  <a:spcPct val="25000"/>
                </a:spcAft>
                <a:buClr>
                  <a:srgbClr val="015873"/>
                </a:buClr>
                <a:defRPr/>
              </a:pPr>
              <a:endParaRPr lang="en-US" sz="1400">
                <a:solidFill>
                  <a:srgbClr val="FFFFFF"/>
                </a:solidFill>
                <a:latin typeface="Calibri" panose="020F0502020204030204" pitchFamily="34" charset="0"/>
                <a:ea typeface="+mn-ea"/>
                <a:cs typeface="+mn-cs"/>
              </a:endParaRPr>
            </a:p>
          </p:txBody>
        </p:sp>
        <p:sp>
          <p:nvSpPr>
            <p:cNvPr id="610" name="Oval 609">
              <a:extLst>
                <a:ext uri="{FF2B5EF4-FFF2-40B4-BE49-F238E27FC236}">
                  <a16:creationId xmlns:a16="http://schemas.microsoft.com/office/drawing/2014/main" id="{EDB02E60-AEBD-4CB4-AC75-CB49A2898B97}"/>
                </a:ext>
              </a:extLst>
            </p:cNvPr>
            <p:cNvSpPr/>
            <p:nvPr/>
          </p:nvSpPr>
          <p:spPr bwMode="auto">
            <a:xfrm>
              <a:off x="9874577" y="3538265"/>
              <a:ext cx="69956" cy="69956"/>
            </a:xfrm>
            <a:prstGeom prst="ellipse">
              <a:avLst/>
            </a:prstGeom>
            <a:solidFill>
              <a:schemeClr val="accent3"/>
            </a:solidFill>
            <a:ln w="0">
              <a:noFill/>
              <a:miter lim="800000"/>
              <a:headEnd/>
              <a:tailEnd/>
            </a:ln>
          </p:spPr>
          <p:txBody>
            <a:bodyPr rtlCol="0" anchor="b"/>
            <a:lstStyle/>
            <a:p>
              <a:pPr algn="ctr" defTabSz="685800" fontAlgn="auto">
                <a:spcBef>
                  <a:spcPct val="35000"/>
                </a:spcBef>
                <a:spcAft>
                  <a:spcPct val="25000"/>
                </a:spcAft>
                <a:buClr>
                  <a:srgbClr val="015873"/>
                </a:buClr>
                <a:defRPr/>
              </a:pPr>
              <a:endParaRPr lang="en-US" sz="1400">
                <a:solidFill>
                  <a:srgbClr val="FFFFFF"/>
                </a:solidFill>
                <a:latin typeface="Calibri" panose="020F0502020204030204" pitchFamily="34" charset="0"/>
                <a:ea typeface="+mn-ea"/>
                <a:cs typeface="+mn-cs"/>
              </a:endParaRPr>
            </a:p>
          </p:txBody>
        </p:sp>
        <p:sp>
          <p:nvSpPr>
            <p:cNvPr id="483" name="Oval 482">
              <a:extLst>
                <a:ext uri="{FF2B5EF4-FFF2-40B4-BE49-F238E27FC236}">
                  <a16:creationId xmlns:a16="http://schemas.microsoft.com/office/drawing/2014/main" id="{4A609733-3903-4F26-B356-B1B72E0579E8}"/>
                </a:ext>
              </a:extLst>
            </p:cNvPr>
            <p:cNvSpPr/>
            <p:nvPr/>
          </p:nvSpPr>
          <p:spPr bwMode="auto">
            <a:xfrm>
              <a:off x="10357752" y="3791525"/>
              <a:ext cx="69956" cy="69956"/>
            </a:xfrm>
            <a:prstGeom prst="ellipse">
              <a:avLst/>
            </a:prstGeom>
            <a:solidFill>
              <a:schemeClr val="accent3"/>
            </a:solidFill>
            <a:ln w="0">
              <a:noFill/>
              <a:miter lim="800000"/>
              <a:headEnd/>
              <a:tailEnd/>
            </a:ln>
          </p:spPr>
          <p:txBody>
            <a:bodyPr rtlCol="0" anchor="b"/>
            <a:lstStyle/>
            <a:p>
              <a:pPr algn="ctr" defTabSz="685800" fontAlgn="auto">
                <a:spcBef>
                  <a:spcPct val="35000"/>
                </a:spcBef>
                <a:spcAft>
                  <a:spcPct val="25000"/>
                </a:spcAft>
                <a:buClr>
                  <a:srgbClr val="015873"/>
                </a:buClr>
                <a:defRPr/>
              </a:pPr>
              <a:endParaRPr lang="en-US" sz="1400">
                <a:solidFill>
                  <a:srgbClr val="FFFFFF"/>
                </a:solidFill>
                <a:latin typeface="Calibri" panose="020F0502020204030204" pitchFamily="34" charset="0"/>
                <a:ea typeface="+mn-ea"/>
                <a:cs typeface="+mn-cs"/>
              </a:endParaRPr>
            </a:p>
          </p:txBody>
        </p:sp>
        <p:grpSp>
          <p:nvGrpSpPr>
            <p:cNvPr id="12" name="Group 11">
              <a:extLst>
                <a:ext uri="{FF2B5EF4-FFF2-40B4-BE49-F238E27FC236}">
                  <a16:creationId xmlns:a16="http://schemas.microsoft.com/office/drawing/2014/main" id="{70CE4F04-F6F2-4C4C-BDAD-9222EF9DE3FE}"/>
                </a:ext>
              </a:extLst>
            </p:cNvPr>
            <p:cNvGrpSpPr/>
            <p:nvPr/>
          </p:nvGrpSpPr>
          <p:grpSpPr>
            <a:xfrm>
              <a:off x="7507364" y="1832169"/>
              <a:ext cx="3207570" cy="2303577"/>
              <a:chOff x="954125" y="2954146"/>
              <a:chExt cx="4564156" cy="1905498"/>
            </a:xfrm>
          </p:grpSpPr>
          <p:grpSp>
            <p:nvGrpSpPr>
              <p:cNvPr id="407" name="Group 81">
                <a:extLst>
                  <a:ext uri="{FF2B5EF4-FFF2-40B4-BE49-F238E27FC236}">
                    <a16:creationId xmlns:a16="http://schemas.microsoft.com/office/drawing/2014/main" id="{6B25AA63-FE0A-49D1-8D9B-E9C535640248}"/>
                  </a:ext>
                </a:extLst>
              </p:cNvPr>
              <p:cNvGrpSpPr>
                <a:grpSpLocks/>
              </p:cNvGrpSpPr>
              <p:nvPr/>
            </p:nvGrpSpPr>
            <p:grpSpPr bwMode="auto">
              <a:xfrm>
                <a:off x="954125" y="3082890"/>
                <a:ext cx="4538505" cy="967040"/>
                <a:chOff x="2216075" y="1699708"/>
                <a:chExt cx="8426824" cy="1796527"/>
              </a:xfrm>
            </p:grpSpPr>
            <p:sp>
              <p:nvSpPr>
                <p:cNvPr id="408" name="Freeform: Shape 61">
                  <a:extLst>
                    <a:ext uri="{FF2B5EF4-FFF2-40B4-BE49-F238E27FC236}">
                      <a16:creationId xmlns:a16="http://schemas.microsoft.com/office/drawing/2014/main" id="{DC3E6620-C9B4-4AD3-9652-DF43E301056B}"/>
                    </a:ext>
                  </a:extLst>
                </p:cNvPr>
                <p:cNvSpPr>
                  <a:spLocks/>
                </p:cNvSpPr>
                <p:nvPr/>
              </p:nvSpPr>
              <p:spPr bwMode="auto">
                <a:xfrm>
                  <a:off x="2216075" y="1699708"/>
                  <a:ext cx="5852160" cy="1176170"/>
                </a:xfrm>
                <a:custGeom>
                  <a:avLst/>
                  <a:gdLst>
                    <a:gd name="T0" fmla="*/ 677732 w 5852160"/>
                    <a:gd name="T1" fmla="*/ 0 h 1176170"/>
                    <a:gd name="T2" fmla="*/ 756621 w 5852160"/>
                    <a:gd name="T3" fmla="*/ 53788 h 1176170"/>
                    <a:gd name="T4" fmla="*/ 806824 w 5852160"/>
                    <a:gd name="T5" fmla="*/ 100405 h 1176170"/>
                    <a:gd name="T6" fmla="*/ 1090109 w 5852160"/>
                    <a:gd name="T7" fmla="*/ 150607 h 1176170"/>
                    <a:gd name="T8" fmla="*/ 1244301 w 5852160"/>
                    <a:gd name="T9" fmla="*/ 154193 h 1176170"/>
                    <a:gd name="T10" fmla="*/ 1473798 w 5852160"/>
                    <a:gd name="T11" fmla="*/ 172123 h 1176170"/>
                    <a:gd name="T12" fmla="*/ 1509657 w 5852160"/>
                    <a:gd name="T13" fmla="*/ 211567 h 1176170"/>
                    <a:gd name="T14" fmla="*/ 1545516 w 5852160"/>
                    <a:gd name="T15" fmla="*/ 251012 h 1176170"/>
                    <a:gd name="T16" fmla="*/ 1602890 w 5852160"/>
                    <a:gd name="T17" fmla="*/ 290457 h 1176170"/>
                    <a:gd name="T18" fmla="*/ 2266278 w 5852160"/>
                    <a:gd name="T19" fmla="*/ 311972 h 1176170"/>
                    <a:gd name="T20" fmla="*/ 2309309 w 5852160"/>
                    <a:gd name="T21" fmla="*/ 383690 h 1176170"/>
                    <a:gd name="T22" fmla="*/ 2337996 w 5852160"/>
                    <a:gd name="T23" fmla="*/ 433892 h 1176170"/>
                    <a:gd name="T24" fmla="*/ 2814918 w 5852160"/>
                    <a:gd name="T25" fmla="*/ 469751 h 1176170"/>
                    <a:gd name="T26" fmla="*/ 2893807 w 5852160"/>
                    <a:gd name="T27" fmla="*/ 484094 h 1176170"/>
                    <a:gd name="T28" fmla="*/ 3001384 w 5852160"/>
                    <a:gd name="T29" fmla="*/ 502024 h 1176170"/>
                    <a:gd name="T30" fmla="*/ 3037243 w 5852160"/>
                    <a:gd name="T31" fmla="*/ 530711 h 1176170"/>
                    <a:gd name="T32" fmla="*/ 3037243 w 5852160"/>
                    <a:gd name="T33" fmla="*/ 623944 h 1176170"/>
                    <a:gd name="T34" fmla="*/ 3094617 w 5852160"/>
                    <a:gd name="T35" fmla="*/ 649045 h 1176170"/>
                    <a:gd name="T36" fmla="*/ 3367144 w 5852160"/>
                    <a:gd name="T37" fmla="*/ 666974 h 1176170"/>
                    <a:gd name="T38" fmla="*/ 3768763 w 5852160"/>
                    <a:gd name="T39" fmla="*/ 699247 h 1176170"/>
                    <a:gd name="T40" fmla="*/ 3797450 w 5852160"/>
                    <a:gd name="T41" fmla="*/ 738692 h 1176170"/>
                    <a:gd name="T42" fmla="*/ 3836894 w 5852160"/>
                    <a:gd name="T43" fmla="*/ 774551 h 1176170"/>
                    <a:gd name="T44" fmla="*/ 3901440 w 5852160"/>
                    <a:gd name="T45" fmla="*/ 810410 h 1176170"/>
                    <a:gd name="T46" fmla="*/ 4414221 w 5852160"/>
                    <a:gd name="T47" fmla="*/ 828339 h 1176170"/>
                    <a:gd name="T48" fmla="*/ 4525384 w 5852160"/>
                    <a:gd name="T49" fmla="*/ 874956 h 1176170"/>
                    <a:gd name="T50" fmla="*/ 4564829 w 5852160"/>
                    <a:gd name="T51" fmla="*/ 907228 h 1176170"/>
                    <a:gd name="T52" fmla="*/ 4615031 w 5852160"/>
                    <a:gd name="T53" fmla="*/ 950259 h 1176170"/>
                    <a:gd name="T54" fmla="*/ 4654476 w 5852160"/>
                    <a:gd name="T55" fmla="*/ 978946 h 1176170"/>
                    <a:gd name="T56" fmla="*/ 4973619 w 5852160"/>
                    <a:gd name="T57" fmla="*/ 989704 h 1176170"/>
                    <a:gd name="T58" fmla="*/ 5203116 w 5852160"/>
                    <a:gd name="T59" fmla="*/ 1004047 h 1176170"/>
                    <a:gd name="T60" fmla="*/ 5314278 w 5852160"/>
                    <a:gd name="T61" fmla="*/ 1043492 h 1176170"/>
                    <a:gd name="T62" fmla="*/ 5368066 w 5852160"/>
                    <a:gd name="T63" fmla="*/ 1104452 h 1176170"/>
                    <a:gd name="T64" fmla="*/ 5439784 w 5852160"/>
                    <a:gd name="T65" fmla="*/ 1161826 h 1176170"/>
                    <a:gd name="T66" fmla="*/ 5586805 w 5852160"/>
                    <a:gd name="T67" fmla="*/ 1176170 h 117617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852160" h="1176170">
                      <a:moveTo>
                        <a:pt x="0" y="0"/>
                      </a:moveTo>
                      <a:lnTo>
                        <a:pt x="677732" y="0"/>
                      </a:lnTo>
                      <a:lnTo>
                        <a:pt x="677732" y="53788"/>
                      </a:lnTo>
                      <a:lnTo>
                        <a:pt x="756621" y="53788"/>
                      </a:lnTo>
                      <a:lnTo>
                        <a:pt x="756621" y="100405"/>
                      </a:lnTo>
                      <a:lnTo>
                        <a:pt x="806824" y="100405"/>
                      </a:lnTo>
                      <a:lnTo>
                        <a:pt x="806824" y="150607"/>
                      </a:lnTo>
                      <a:lnTo>
                        <a:pt x="1090109" y="150607"/>
                      </a:lnTo>
                      <a:lnTo>
                        <a:pt x="1090109" y="154193"/>
                      </a:lnTo>
                      <a:lnTo>
                        <a:pt x="1244301" y="154193"/>
                      </a:lnTo>
                      <a:lnTo>
                        <a:pt x="1244301" y="172123"/>
                      </a:lnTo>
                      <a:lnTo>
                        <a:pt x="1473798" y="172123"/>
                      </a:lnTo>
                      <a:lnTo>
                        <a:pt x="1473798" y="211567"/>
                      </a:lnTo>
                      <a:lnTo>
                        <a:pt x="1509657" y="211567"/>
                      </a:lnTo>
                      <a:lnTo>
                        <a:pt x="1509657" y="251012"/>
                      </a:lnTo>
                      <a:lnTo>
                        <a:pt x="1545516" y="251012"/>
                      </a:lnTo>
                      <a:lnTo>
                        <a:pt x="1545516" y="290457"/>
                      </a:lnTo>
                      <a:lnTo>
                        <a:pt x="1602890" y="290457"/>
                      </a:lnTo>
                      <a:lnTo>
                        <a:pt x="1602890" y="311972"/>
                      </a:lnTo>
                      <a:lnTo>
                        <a:pt x="2266278" y="311972"/>
                      </a:lnTo>
                      <a:lnTo>
                        <a:pt x="2266278" y="383690"/>
                      </a:lnTo>
                      <a:lnTo>
                        <a:pt x="2309309" y="383690"/>
                      </a:lnTo>
                      <a:lnTo>
                        <a:pt x="2309309" y="433892"/>
                      </a:lnTo>
                      <a:lnTo>
                        <a:pt x="2337996" y="433892"/>
                      </a:lnTo>
                      <a:lnTo>
                        <a:pt x="2337996" y="469751"/>
                      </a:lnTo>
                      <a:lnTo>
                        <a:pt x="2814918" y="469751"/>
                      </a:lnTo>
                      <a:lnTo>
                        <a:pt x="2814918" y="484094"/>
                      </a:lnTo>
                      <a:lnTo>
                        <a:pt x="2893807" y="484094"/>
                      </a:lnTo>
                      <a:lnTo>
                        <a:pt x="2893807" y="502024"/>
                      </a:lnTo>
                      <a:lnTo>
                        <a:pt x="3001384" y="502024"/>
                      </a:lnTo>
                      <a:lnTo>
                        <a:pt x="3001384" y="530711"/>
                      </a:lnTo>
                      <a:lnTo>
                        <a:pt x="3037243" y="530711"/>
                      </a:lnTo>
                      <a:lnTo>
                        <a:pt x="3037243" y="577327"/>
                      </a:lnTo>
                      <a:lnTo>
                        <a:pt x="3037243" y="623944"/>
                      </a:lnTo>
                      <a:lnTo>
                        <a:pt x="3094617" y="623944"/>
                      </a:lnTo>
                      <a:lnTo>
                        <a:pt x="3094617" y="649045"/>
                      </a:lnTo>
                      <a:lnTo>
                        <a:pt x="3367144" y="649045"/>
                      </a:lnTo>
                      <a:lnTo>
                        <a:pt x="3367144" y="666974"/>
                      </a:lnTo>
                      <a:lnTo>
                        <a:pt x="3768763" y="666974"/>
                      </a:lnTo>
                      <a:lnTo>
                        <a:pt x="3768763" y="699247"/>
                      </a:lnTo>
                      <a:lnTo>
                        <a:pt x="3797450" y="699247"/>
                      </a:lnTo>
                      <a:lnTo>
                        <a:pt x="3797450" y="738692"/>
                      </a:lnTo>
                      <a:lnTo>
                        <a:pt x="3836894" y="738692"/>
                      </a:lnTo>
                      <a:lnTo>
                        <a:pt x="3836894" y="774551"/>
                      </a:lnTo>
                      <a:lnTo>
                        <a:pt x="3901440" y="774551"/>
                      </a:lnTo>
                      <a:lnTo>
                        <a:pt x="3901440" y="810410"/>
                      </a:lnTo>
                      <a:lnTo>
                        <a:pt x="4414221" y="810410"/>
                      </a:lnTo>
                      <a:lnTo>
                        <a:pt x="4414221" y="828339"/>
                      </a:lnTo>
                      <a:lnTo>
                        <a:pt x="4525384" y="828339"/>
                      </a:lnTo>
                      <a:lnTo>
                        <a:pt x="4525384" y="874956"/>
                      </a:lnTo>
                      <a:lnTo>
                        <a:pt x="4564829" y="874956"/>
                      </a:lnTo>
                      <a:lnTo>
                        <a:pt x="4564829" y="907228"/>
                      </a:lnTo>
                      <a:lnTo>
                        <a:pt x="4615031" y="907228"/>
                      </a:lnTo>
                      <a:lnTo>
                        <a:pt x="4615031" y="950259"/>
                      </a:lnTo>
                      <a:lnTo>
                        <a:pt x="4654476" y="950259"/>
                      </a:lnTo>
                      <a:lnTo>
                        <a:pt x="4654476" y="978946"/>
                      </a:lnTo>
                      <a:lnTo>
                        <a:pt x="4973619" y="978946"/>
                      </a:lnTo>
                      <a:lnTo>
                        <a:pt x="4973619" y="989704"/>
                      </a:lnTo>
                      <a:lnTo>
                        <a:pt x="5203116" y="989704"/>
                      </a:lnTo>
                      <a:lnTo>
                        <a:pt x="5203116" y="1004047"/>
                      </a:lnTo>
                      <a:lnTo>
                        <a:pt x="5314278" y="1004047"/>
                      </a:lnTo>
                      <a:lnTo>
                        <a:pt x="5314278" y="1043492"/>
                      </a:lnTo>
                      <a:lnTo>
                        <a:pt x="5368066" y="1043492"/>
                      </a:lnTo>
                      <a:lnTo>
                        <a:pt x="5368066" y="1104452"/>
                      </a:lnTo>
                      <a:lnTo>
                        <a:pt x="5439784" y="1104452"/>
                      </a:lnTo>
                      <a:lnTo>
                        <a:pt x="5439784" y="1161826"/>
                      </a:lnTo>
                      <a:lnTo>
                        <a:pt x="5586805" y="1161826"/>
                      </a:lnTo>
                      <a:lnTo>
                        <a:pt x="5586805" y="1176170"/>
                      </a:lnTo>
                      <a:lnTo>
                        <a:pt x="5852160" y="1176170"/>
                      </a:lnTo>
                    </a:path>
                  </a:pathLst>
                </a:custGeom>
                <a:noFill/>
                <a:ln w="28575">
                  <a:solidFill>
                    <a:srgbClr val="00800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defTabSz="685800" fontAlgn="auto">
                    <a:spcBef>
                      <a:spcPts val="0"/>
                    </a:spcBef>
                    <a:spcAft>
                      <a:spcPts val="0"/>
                    </a:spcAft>
                    <a:defRPr/>
                  </a:pPr>
                  <a:endParaRPr lang="en-US" sz="1400">
                    <a:solidFill>
                      <a:srgbClr val="FFFFFF"/>
                    </a:solidFill>
                    <a:latin typeface="Arial"/>
                    <a:ea typeface="+mn-ea"/>
                    <a:cs typeface="+mn-cs"/>
                  </a:endParaRPr>
                </a:p>
              </p:txBody>
            </p:sp>
            <p:sp>
              <p:nvSpPr>
                <p:cNvPr id="409" name="Freeform: Shape 80">
                  <a:extLst>
                    <a:ext uri="{FF2B5EF4-FFF2-40B4-BE49-F238E27FC236}">
                      <a16:creationId xmlns:a16="http://schemas.microsoft.com/office/drawing/2014/main" id="{5CE2E07E-DE98-40FA-A5E6-1289BEC22852}"/>
                    </a:ext>
                  </a:extLst>
                </p:cNvPr>
                <p:cNvSpPr>
                  <a:spLocks/>
                </p:cNvSpPr>
                <p:nvPr/>
              </p:nvSpPr>
              <p:spPr bwMode="auto">
                <a:xfrm>
                  <a:off x="8025205" y="2875878"/>
                  <a:ext cx="2617694" cy="620357"/>
                </a:xfrm>
                <a:custGeom>
                  <a:avLst/>
                  <a:gdLst>
                    <a:gd name="T0" fmla="*/ 0 w 2617694"/>
                    <a:gd name="T1" fmla="*/ 0 h 620357"/>
                    <a:gd name="T2" fmla="*/ 82475 w 2617694"/>
                    <a:gd name="T3" fmla="*/ 0 h 620357"/>
                    <a:gd name="T4" fmla="*/ 82475 w 2617694"/>
                    <a:gd name="T5" fmla="*/ 14343 h 620357"/>
                    <a:gd name="T6" fmla="*/ 258183 w 2617694"/>
                    <a:gd name="T7" fmla="*/ 14343 h 620357"/>
                    <a:gd name="T8" fmla="*/ 258183 w 2617694"/>
                    <a:gd name="T9" fmla="*/ 64546 h 620357"/>
                    <a:gd name="T10" fmla="*/ 315557 w 2617694"/>
                    <a:gd name="T11" fmla="*/ 64546 h 620357"/>
                    <a:gd name="T12" fmla="*/ 315557 w 2617694"/>
                    <a:gd name="T13" fmla="*/ 147021 h 620357"/>
                    <a:gd name="T14" fmla="*/ 315557 w 2617694"/>
                    <a:gd name="T15" fmla="*/ 175708 h 620357"/>
                    <a:gd name="T16" fmla="*/ 458993 w 2617694"/>
                    <a:gd name="T17" fmla="*/ 175708 h 620357"/>
                    <a:gd name="T18" fmla="*/ 458993 w 2617694"/>
                    <a:gd name="T19" fmla="*/ 193637 h 620357"/>
                    <a:gd name="T20" fmla="*/ 953844 w 2617694"/>
                    <a:gd name="T21" fmla="*/ 193637 h 620357"/>
                    <a:gd name="T22" fmla="*/ 953844 w 2617694"/>
                    <a:gd name="T23" fmla="*/ 225910 h 620357"/>
                    <a:gd name="T24" fmla="*/ 1039906 w 2617694"/>
                    <a:gd name="T25" fmla="*/ 225910 h 620357"/>
                    <a:gd name="T26" fmla="*/ 1039906 w 2617694"/>
                    <a:gd name="T27" fmla="*/ 279698 h 620357"/>
                    <a:gd name="T28" fmla="*/ 1039906 w 2617694"/>
                    <a:gd name="T29" fmla="*/ 311971 h 620357"/>
                    <a:gd name="T30" fmla="*/ 1108037 w 2617694"/>
                    <a:gd name="T31" fmla="*/ 311971 h 620357"/>
                    <a:gd name="T32" fmla="*/ 1108037 w 2617694"/>
                    <a:gd name="T33" fmla="*/ 355002 h 620357"/>
                    <a:gd name="T34" fmla="*/ 1272988 w 2617694"/>
                    <a:gd name="T35" fmla="*/ 355002 h 620357"/>
                    <a:gd name="T36" fmla="*/ 1272988 w 2617694"/>
                    <a:gd name="T37" fmla="*/ 408790 h 620357"/>
                    <a:gd name="T38" fmla="*/ 1656677 w 2617694"/>
                    <a:gd name="T39" fmla="*/ 408790 h 620357"/>
                    <a:gd name="T40" fmla="*/ 1656677 w 2617694"/>
                    <a:gd name="T41" fmla="*/ 473336 h 620357"/>
                    <a:gd name="T42" fmla="*/ 1814456 w 2617694"/>
                    <a:gd name="T43" fmla="*/ 473336 h 620357"/>
                    <a:gd name="T44" fmla="*/ 1814456 w 2617694"/>
                    <a:gd name="T45" fmla="*/ 620357 h 620357"/>
                    <a:gd name="T46" fmla="*/ 2617694 w 2617694"/>
                    <a:gd name="T47" fmla="*/ 620357 h 62035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617694" h="620357">
                      <a:moveTo>
                        <a:pt x="0" y="0"/>
                      </a:moveTo>
                      <a:lnTo>
                        <a:pt x="82475" y="0"/>
                      </a:lnTo>
                      <a:lnTo>
                        <a:pt x="82475" y="14343"/>
                      </a:lnTo>
                      <a:lnTo>
                        <a:pt x="258183" y="14343"/>
                      </a:lnTo>
                      <a:lnTo>
                        <a:pt x="258183" y="64546"/>
                      </a:lnTo>
                      <a:lnTo>
                        <a:pt x="315557" y="64546"/>
                      </a:lnTo>
                      <a:lnTo>
                        <a:pt x="315557" y="147021"/>
                      </a:lnTo>
                      <a:lnTo>
                        <a:pt x="315557" y="175708"/>
                      </a:lnTo>
                      <a:lnTo>
                        <a:pt x="458993" y="175708"/>
                      </a:lnTo>
                      <a:lnTo>
                        <a:pt x="458993" y="193637"/>
                      </a:lnTo>
                      <a:lnTo>
                        <a:pt x="953844" y="193637"/>
                      </a:lnTo>
                      <a:lnTo>
                        <a:pt x="953844" y="225910"/>
                      </a:lnTo>
                      <a:lnTo>
                        <a:pt x="1039906" y="225910"/>
                      </a:lnTo>
                      <a:lnTo>
                        <a:pt x="1039906" y="279698"/>
                      </a:lnTo>
                      <a:lnTo>
                        <a:pt x="1039906" y="311971"/>
                      </a:lnTo>
                      <a:lnTo>
                        <a:pt x="1108037" y="311971"/>
                      </a:lnTo>
                      <a:lnTo>
                        <a:pt x="1108037" y="355002"/>
                      </a:lnTo>
                      <a:lnTo>
                        <a:pt x="1272988" y="355002"/>
                      </a:lnTo>
                      <a:lnTo>
                        <a:pt x="1272988" y="408790"/>
                      </a:lnTo>
                      <a:lnTo>
                        <a:pt x="1656677" y="408790"/>
                      </a:lnTo>
                      <a:lnTo>
                        <a:pt x="1656677" y="473336"/>
                      </a:lnTo>
                      <a:lnTo>
                        <a:pt x="1814456" y="473336"/>
                      </a:lnTo>
                      <a:lnTo>
                        <a:pt x="1814456" y="620357"/>
                      </a:lnTo>
                      <a:lnTo>
                        <a:pt x="2617694" y="620357"/>
                      </a:lnTo>
                    </a:path>
                  </a:pathLst>
                </a:custGeom>
                <a:noFill/>
                <a:ln w="28575">
                  <a:solidFill>
                    <a:srgbClr val="00800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defTabSz="685800" fontAlgn="auto">
                    <a:spcBef>
                      <a:spcPts val="0"/>
                    </a:spcBef>
                    <a:spcAft>
                      <a:spcPts val="0"/>
                    </a:spcAft>
                    <a:defRPr/>
                  </a:pPr>
                  <a:endParaRPr lang="en-US" sz="1400">
                    <a:solidFill>
                      <a:srgbClr val="FFFFFF"/>
                    </a:solidFill>
                    <a:latin typeface="Arial"/>
                    <a:ea typeface="+mn-ea"/>
                    <a:cs typeface="+mn-cs"/>
                  </a:endParaRPr>
                </a:p>
              </p:txBody>
            </p:sp>
          </p:grpSp>
          <p:grpSp>
            <p:nvGrpSpPr>
              <p:cNvPr id="410" name="Group 409">
                <a:extLst>
                  <a:ext uri="{FF2B5EF4-FFF2-40B4-BE49-F238E27FC236}">
                    <a16:creationId xmlns:a16="http://schemas.microsoft.com/office/drawing/2014/main" id="{4CDCECC6-23E3-45E1-840A-53F946312D7B}"/>
                  </a:ext>
                </a:extLst>
              </p:cNvPr>
              <p:cNvGrpSpPr/>
              <p:nvPr/>
            </p:nvGrpSpPr>
            <p:grpSpPr>
              <a:xfrm>
                <a:off x="1292718" y="2954146"/>
                <a:ext cx="4224709" cy="1246759"/>
                <a:chOff x="2533650" y="1461177"/>
                <a:chExt cx="7843838" cy="2314806"/>
              </a:xfrm>
            </p:grpSpPr>
            <p:sp>
              <p:nvSpPr>
                <p:cNvPr id="411" name="Rectangle 87">
                  <a:extLst>
                    <a:ext uri="{FF2B5EF4-FFF2-40B4-BE49-F238E27FC236}">
                      <a16:creationId xmlns:a16="http://schemas.microsoft.com/office/drawing/2014/main" id="{7790EA61-4010-48A9-9984-158F10E84D3C}"/>
                    </a:ext>
                  </a:extLst>
                </p:cNvPr>
                <p:cNvSpPr>
                  <a:spLocks noChangeArrowheads="1"/>
                </p:cNvSpPr>
                <p:nvPr/>
              </p:nvSpPr>
              <p:spPr bwMode="auto">
                <a:xfrm>
                  <a:off x="2552698" y="1465944"/>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12" name="Rectangle 93">
                  <a:extLst>
                    <a:ext uri="{FF2B5EF4-FFF2-40B4-BE49-F238E27FC236}">
                      <a16:creationId xmlns:a16="http://schemas.microsoft.com/office/drawing/2014/main" id="{27A7ED27-718A-4AE5-B257-38D425A60FFA}"/>
                    </a:ext>
                  </a:extLst>
                </p:cNvPr>
                <p:cNvSpPr>
                  <a:spLocks noChangeArrowheads="1"/>
                </p:cNvSpPr>
                <p:nvPr/>
              </p:nvSpPr>
              <p:spPr bwMode="auto">
                <a:xfrm>
                  <a:off x="2533650" y="1461177"/>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13" name="Rectangle 94">
                  <a:extLst>
                    <a:ext uri="{FF2B5EF4-FFF2-40B4-BE49-F238E27FC236}">
                      <a16:creationId xmlns:a16="http://schemas.microsoft.com/office/drawing/2014/main" id="{C917C8A1-3F6E-4730-BFC9-69E724BA8F83}"/>
                    </a:ext>
                  </a:extLst>
                </p:cNvPr>
                <p:cNvSpPr>
                  <a:spLocks noChangeArrowheads="1"/>
                </p:cNvSpPr>
                <p:nvPr/>
              </p:nvSpPr>
              <p:spPr bwMode="auto">
                <a:xfrm>
                  <a:off x="2593976" y="1484991"/>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14" name="Rectangle 95">
                  <a:extLst>
                    <a:ext uri="{FF2B5EF4-FFF2-40B4-BE49-F238E27FC236}">
                      <a16:creationId xmlns:a16="http://schemas.microsoft.com/office/drawing/2014/main" id="{0E994CE7-6FF1-43CE-BE76-25D99606D4B2}"/>
                    </a:ext>
                  </a:extLst>
                </p:cNvPr>
                <p:cNvSpPr>
                  <a:spLocks noChangeArrowheads="1"/>
                </p:cNvSpPr>
                <p:nvPr/>
              </p:nvSpPr>
              <p:spPr bwMode="auto">
                <a:xfrm>
                  <a:off x="2640013" y="1518330"/>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15" name="Rectangle 96">
                  <a:extLst>
                    <a:ext uri="{FF2B5EF4-FFF2-40B4-BE49-F238E27FC236}">
                      <a16:creationId xmlns:a16="http://schemas.microsoft.com/office/drawing/2014/main" id="{F8D8939B-E10F-4DAC-AEF9-2CE20C076566}"/>
                    </a:ext>
                  </a:extLst>
                </p:cNvPr>
                <p:cNvSpPr>
                  <a:spLocks noChangeArrowheads="1"/>
                </p:cNvSpPr>
                <p:nvPr/>
              </p:nvSpPr>
              <p:spPr bwMode="auto">
                <a:xfrm>
                  <a:off x="2687635" y="1586588"/>
                  <a:ext cx="90485"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16" name="Rectangle 97">
                  <a:extLst>
                    <a:ext uri="{FF2B5EF4-FFF2-40B4-BE49-F238E27FC236}">
                      <a16:creationId xmlns:a16="http://schemas.microsoft.com/office/drawing/2014/main" id="{AB444682-F636-45A9-A06A-1F7438213D91}"/>
                    </a:ext>
                  </a:extLst>
                </p:cNvPr>
                <p:cNvSpPr>
                  <a:spLocks noChangeArrowheads="1"/>
                </p:cNvSpPr>
                <p:nvPr/>
              </p:nvSpPr>
              <p:spPr bwMode="auto">
                <a:xfrm>
                  <a:off x="2716213" y="1583415"/>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17" name="Rectangle 98">
                  <a:extLst>
                    <a:ext uri="{FF2B5EF4-FFF2-40B4-BE49-F238E27FC236}">
                      <a16:creationId xmlns:a16="http://schemas.microsoft.com/office/drawing/2014/main" id="{D8B04D14-BC20-41B8-8C23-C14808A687E9}"/>
                    </a:ext>
                  </a:extLst>
                </p:cNvPr>
                <p:cNvSpPr>
                  <a:spLocks noChangeArrowheads="1"/>
                </p:cNvSpPr>
                <p:nvPr/>
              </p:nvSpPr>
              <p:spPr bwMode="auto">
                <a:xfrm>
                  <a:off x="2749550" y="1586588"/>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18" name="Rectangle 99">
                  <a:extLst>
                    <a:ext uri="{FF2B5EF4-FFF2-40B4-BE49-F238E27FC236}">
                      <a16:creationId xmlns:a16="http://schemas.microsoft.com/office/drawing/2014/main" id="{3F22F68D-3B48-43AD-B17B-A0F5EF9355F8}"/>
                    </a:ext>
                  </a:extLst>
                </p:cNvPr>
                <p:cNvSpPr>
                  <a:spLocks noChangeArrowheads="1"/>
                </p:cNvSpPr>
                <p:nvPr/>
              </p:nvSpPr>
              <p:spPr bwMode="auto">
                <a:xfrm>
                  <a:off x="3194050" y="1603258"/>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19" name="Rectangle 100">
                  <a:extLst>
                    <a:ext uri="{FF2B5EF4-FFF2-40B4-BE49-F238E27FC236}">
                      <a16:creationId xmlns:a16="http://schemas.microsoft.com/office/drawing/2014/main" id="{F58CADF0-598C-4F4F-AFE3-BE29DAB9D9B3}"/>
                    </a:ext>
                  </a:extLst>
                </p:cNvPr>
                <p:cNvSpPr>
                  <a:spLocks noChangeArrowheads="1"/>
                </p:cNvSpPr>
                <p:nvPr/>
              </p:nvSpPr>
              <p:spPr bwMode="auto">
                <a:xfrm>
                  <a:off x="3273424" y="1602470"/>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20" name="Rectangle 101">
                  <a:extLst>
                    <a:ext uri="{FF2B5EF4-FFF2-40B4-BE49-F238E27FC236}">
                      <a16:creationId xmlns:a16="http://schemas.microsoft.com/office/drawing/2014/main" id="{8D82B77E-ED61-4D6D-AAEE-63DD50C06594}"/>
                    </a:ext>
                  </a:extLst>
                </p:cNvPr>
                <p:cNvSpPr>
                  <a:spLocks noChangeArrowheads="1"/>
                </p:cNvSpPr>
                <p:nvPr/>
              </p:nvSpPr>
              <p:spPr bwMode="auto">
                <a:xfrm>
                  <a:off x="3340101" y="1631038"/>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21" name="Rectangle 102">
                  <a:extLst>
                    <a:ext uri="{FF2B5EF4-FFF2-40B4-BE49-F238E27FC236}">
                      <a16:creationId xmlns:a16="http://schemas.microsoft.com/office/drawing/2014/main" id="{18DC91F5-E2FF-4BF4-8E63-80164ED75F94}"/>
                    </a:ext>
                  </a:extLst>
                </p:cNvPr>
                <p:cNvSpPr>
                  <a:spLocks noChangeArrowheads="1"/>
                </p:cNvSpPr>
                <p:nvPr/>
              </p:nvSpPr>
              <p:spPr bwMode="auto">
                <a:xfrm>
                  <a:off x="3384553" y="1662792"/>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22" name="Rectangle 103">
                  <a:extLst>
                    <a:ext uri="{FF2B5EF4-FFF2-40B4-BE49-F238E27FC236}">
                      <a16:creationId xmlns:a16="http://schemas.microsoft.com/office/drawing/2014/main" id="{451C4F28-E11B-472A-BB0A-C6D4715B7472}"/>
                    </a:ext>
                  </a:extLst>
                </p:cNvPr>
                <p:cNvSpPr>
                  <a:spLocks noChangeArrowheads="1"/>
                </p:cNvSpPr>
                <p:nvPr/>
              </p:nvSpPr>
              <p:spPr bwMode="auto">
                <a:xfrm>
                  <a:off x="3405187" y="1692954"/>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23" name="Rectangle 104">
                  <a:extLst>
                    <a:ext uri="{FF2B5EF4-FFF2-40B4-BE49-F238E27FC236}">
                      <a16:creationId xmlns:a16="http://schemas.microsoft.com/office/drawing/2014/main" id="{443BE69F-94ED-45C9-BA39-7E04CCD6E090}"/>
                    </a:ext>
                  </a:extLst>
                </p:cNvPr>
                <p:cNvSpPr>
                  <a:spLocks noChangeArrowheads="1"/>
                </p:cNvSpPr>
                <p:nvPr/>
              </p:nvSpPr>
              <p:spPr bwMode="auto">
                <a:xfrm>
                  <a:off x="3440112" y="1740575"/>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24" name="Rectangle 105">
                  <a:extLst>
                    <a:ext uri="{FF2B5EF4-FFF2-40B4-BE49-F238E27FC236}">
                      <a16:creationId xmlns:a16="http://schemas.microsoft.com/office/drawing/2014/main" id="{6C50F9B4-9287-43E6-8BC5-12523249E4B0}"/>
                    </a:ext>
                  </a:extLst>
                </p:cNvPr>
                <p:cNvSpPr>
                  <a:spLocks noChangeArrowheads="1"/>
                </p:cNvSpPr>
                <p:nvPr/>
              </p:nvSpPr>
              <p:spPr bwMode="auto">
                <a:xfrm>
                  <a:off x="3470275" y="1738990"/>
                  <a:ext cx="90489"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25" name="Rectangle 106">
                  <a:extLst>
                    <a:ext uri="{FF2B5EF4-FFF2-40B4-BE49-F238E27FC236}">
                      <a16:creationId xmlns:a16="http://schemas.microsoft.com/office/drawing/2014/main" id="{9AE85770-68FF-4BA8-A7AA-5B9D7F7C16EF}"/>
                    </a:ext>
                  </a:extLst>
                </p:cNvPr>
                <p:cNvSpPr>
                  <a:spLocks noChangeArrowheads="1"/>
                </p:cNvSpPr>
                <p:nvPr/>
              </p:nvSpPr>
              <p:spPr bwMode="auto">
                <a:xfrm>
                  <a:off x="3506786" y="1738990"/>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26" name="Rectangle 107">
                  <a:extLst>
                    <a:ext uri="{FF2B5EF4-FFF2-40B4-BE49-F238E27FC236}">
                      <a16:creationId xmlns:a16="http://schemas.microsoft.com/office/drawing/2014/main" id="{E2F48881-D9B7-4739-8580-B5EA01876A08}"/>
                    </a:ext>
                  </a:extLst>
                </p:cNvPr>
                <p:cNvSpPr>
                  <a:spLocks noChangeArrowheads="1"/>
                </p:cNvSpPr>
                <p:nvPr/>
              </p:nvSpPr>
              <p:spPr bwMode="auto">
                <a:xfrm>
                  <a:off x="4038601" y="1745338"/>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27" name="Rectangle 108">
                  <a:extLst>
                    <a:ext uri="{FF2B5EF4-FFF2-40B4-BE49-F238E27FC236}">
                      <a16:creationId xmlns:a16="http://schemas.microsoft.com/office/drawing/2014/main" id="{C7612656-2069-4103-B6B9-CB5EB8DA50B7}"/>
                    </a:ext>
                  </a:extLst>
                </p:cNvPr>
                <p:cNvSpPr>
                  <a:spLocks noChangeArrowheads="1"/>
                </p:cNvSpPr>
                <p:nvPr/>
              </p:nvSpPr>
              <p:spPr bwMode="auto">
                <a:xfrm>
                  <a:off x="4070349" y="1745338"/>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28" name="Rectangle 109">
                  <a:extLst>
                    <a:ext uri="{FF2B5EF4-FFF2-40B4-BE49-F238E27FC236}">
                      <a16:creationId xmlns:a16="http://schemas.microsoft.com/office/drawing/2014/main" id="{C5F806F2-9DC8-445E-A04B-C0B4A7894242}"/>
                    </a:ext>
                  </a:extLst>
                </p:cNvPr>
                <p:cNvSpPr>
                  <a:spLocks noChangeArrowheads="1"/>
                </p:cNvSpPr>
                <p:nvPr/>
              </p:nvSpPr>
              <p:spPr bwMode="auto">
                <a:xfrm>
                  <a:off x="4103689" y="1746930"/>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29" name="Rectangle 110">
                  <a:extLst>
                    <a:ext uri="{FF2B5EF4-FFF2-40B4-BE49-F238E27FC236}">
                      <a16:creationId xmlns:a16="http://schemas.microsoft.com/office/drawing/2014/main" id="{359F4B01-BC63-490A-B57A-742C9DFCF999}"/>
                    </a:ext>
                  </a:extLst>
                </p:cNvPr>
                <p:cNvSpPr>
                  <a:spLocks noChangeArrowheads="1"/>
                </p:cNvSpPr>
                <p:nvPr/>
              </p:nvSpPr>
              <p:spPr bwMode="auto">
                <a:xfrm>
                  <a:off x="4137023" y="1804079"/>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30" name="Rectangle 111">
                  <a:extLst>
                    <a:ext uri="{FF2B5EF4-FFF2-40B4-BE49-F238E27FC236}">
                      <a16:creationId xmlns:a16="http://schemas.microsoft.com/office/drawing/2014/main" id="{AF3797F3-3B5C-4888-ADEB-CAB80729B810}"/>
                    </a:ext>
                  </a:extLst>
                </p:cNvPr>
                <p:cNvSpPr>
                  <a:spLocks noChangeArrowheads="1"/>
                </p:cNvSpPr>
                <p:nvPr/>
              </p:nvSpPr>
              <p:spPr bwMode="auto">
                <a:xfrm>
                  <a:off x="4165600" y="1832651"/>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31" name="Rectangle 112">
                  <a:extLst>
                    <a:ext uri="{FF2B5EF4-FFF2-40B4-BE49-F238E27FC236}">
                      <a16:creationId xmlns:a16="http://schemas.microsoft.com/office/drawing/2014/main" id="{F2817C13-2629-448C-8121-FA1E8CFD9389}"/>
                    </a:ext>
                  </a:extLst>
                </p:cNvPr>
                <p:cNvSpPr>
                  <a:spLocks noChangeArrowheads="1"/>
                </p:cNvSpPr>
                <p:nvPr/>
              </p:nvSpPr>
              <p:spPr bwMode="auto">
                <a:xfrm>
                  <a:off x="4183063" y="1864403"/>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32" name="Rectangle 113">
                  <a:extLst>
                    <a:ext uri="{FF2B5EF4-FFF2-40B4-BE49-F238E27FC236}">
                      <a16:creationId xmlns:a16="http://schemas.microsoft.com/office/drawing/2014/main" id="{59DD8DDE-3F47-46E7-8CFE-C58CBFE8F311}"/>
                    </a:ext>
                  </a:extLst>
                </p:cNvPr>
                <p:cNvSpPr>
                  <a:spLocks noChangeArrowheads="1"/>
                </p:cNvSpPr>
                <p:nvPr/>
              </p:nvSpPr>
              <p:spPr bwMode="auto">
                <a:xfrm>
                  <a:off x="4217986" y="1902505"/>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33" name="Rectangle 114">
                  <a:extLst>
                    <a:ext uri="{FF2B5EF4-FFF2-40B4-BE49-F238E27FC236}">
                      <a16:creationId xmlns:a16="http://schemas.microsoft.com/office/drawing/2014/main" id="{FD8E6C83-8E7B-44A2-ADDA-93D6F8D47ADF}"/>
                    </a:ext>
                  </a:extLst>
                </p:cNvPr>
                <p:cNvSpPr>
                  <a:spLocks noChangeArrowheads="1"/>
                </p:cNvSpPr>
                <p:nvPr/>
              </p:nvSpPr>
              <p:spPr bwMode="auto">
                <a:xfrm>
                  <a:off x="4351337" y="1904088"/>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34" name="Rectangle 115">
                  <a:extLst>
                    <a:ext uri="{FF2B5EF4-FFF2-40B4-BE49-F238E27FC236}">
                      <a16:creationId xmlns:a16="http://schemas.microsoft.com/office/drawing/2014/main" id="{8E0F4B68-0476-4AEA-96AE-CBCE4158AAE8}"/>
                    </a:ext>
                  </a:extLst>
                </p:cNvPr>
                <p:cNvSpPr>
                  <a:spLocks noChangeArrowheads="1"/>
                </p:cNvSpPr>
                <p:nvPr/>
              </p:nvSpPr>
              <p:spPr bwMode="auto">
                <a:xfrm>
                  <a:off x="4830763" y="1935840"/>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35" name="Rectangle 116">
                  <a:extLst>
                    <a:ext uri="{FF2B5EF4-FFF2-40B4-BE49-F238E27FC236}">
                      <a16:creationId xmlns:a16="http://schemas.microsoft.com/office/drawing/2014/main" id="{F1F7BAAC-B437-41A1-B251-5FD0110D23E5}"/>
                    </a:ext>
                  </a:extLst>
                </p:cNvPr>
                <p:cNvSpPr>
                  <a:spLocks noChangeArrowheads="1"/>
                </p:cNvSpPr>
                <p:nvPr/>
              </p:nvSpPr>
              <p:spPr bwMode="auto">
                <a:xfrm>
                  <a:off x="4870452" y="1961239"/>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36" name="Rectangle 117">
                  <a:extLst>
                    <a:ext uri="{FF2B5EF4-FFF2-40B4-BE49-F238E27FC236}">
                      <a16:creationId xmlns:a16="http://schemas.microsoft.com/office/drawing/2014/main" id="{28189E62-83AF-4F38-9577-6FE9AC0A3625}"/>
                    </a:ext>
                  </a:extLst>
                </p:cNvPr>
                <p:cNvSpPr>
                  <a:spLocks noChangeArrowheads="1"/>
                </p:cNvSpPr>
                <p:nvPr/>
              </p:nvSpPr>
              <p:spPr bwMode="auto">
                <a:xfrm>
                  <a:off x="4905374" y="2008863"/>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37" name="Rectangle 118">
                  <a:extLst>
                    <a:ext uri="{FF2B5EF4-FFF2-40B4-BE49-F238E27FC236}">
                      <a16:creationId xmlns:a16="http://schemas.microsoft.com/office/drawing/2014/main" id="{5B5CC0A7-E811-4EA4-9CB1-61C7FD69CA62}"/>
                    </a:ext>
                  </a:extLst>
                </p:cNvPr>
                <p:cNvSpPr>
                  <a:spLocks noChangeArrowheads="1"/>
                </p:cNvSpPr>
                <p:nvPr/>
              </p:nvSpPr>
              <p:spPr bwMode="auto">
                <a:xfrm>
                  <a:off x="4921248" y="2048550"/>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38" name="Rectangle 119">
                  <a:extLst>
                    <a:ext uri="{FF2B5EF4-FFF2-40B4-BE49-F238E27FC236}">
                      <a16:creationId xmlns:a16="http://schemas.microsoft.com/office/drawing/2014/main" id="{40B2DF36-992E-4E4A-88B5-99953159DA82}"/>
                    </a:ext>
                  </a:extLst>
                </p:cNvPr>
                <p:cNvSpPr>
                  <a:spLocks noChangeArrowheads="1"/>
                </p:cNvSpPr>
                <p:nvPr/>
              </p:nvSpPr>
              <p:spPr bwMode="auto">
                <a:xfrm>
                  <a:off x="4964114" y="2075539"/>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39" name="Rectangle 120">
                  <a:extLst>
                    <a:ext uri="{FF2B5EF4-FFF2-40B4-BE49-F238E27FC236}">
                      <a16:creationId xmlns:a16="http://schemas.microsoft.com/office/drawing/2014/main" id="{6D4C8139-9543-4C83-9DD7-A40DA2E726F8}"/>
                    </a:ext>
                  </a:extLst>
                </p:cNvPr>
                <p:cNvSpPr>
                  <a:spLocks noChangeArrowheads="1"/>
                </p:cNvSpPr>
                <p:nvPr/>
              </p:nvSpPr>
              <p:spPr bwMode="auto">
                <a:xfrm>
                  <a:off x="4992689" y="2081892"/>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40" name="Rectangle 121">
                  <a:extLst>
                    <a:ext uri="{FF2B5EF4-FFF2-40B4-BE49-F238E27FC236}">
                      <a16:creationId xmlns:a16="http://schemas.microsoft.com/office/drawing/2014/main" id="{591814C5-1AC3-44D0-B3CA-09C47C231926}"/>
                    </a:ext>
                  </a:extLst>
                </p:cNvPr>
                <p:cNvSpPr>
                  <a:spLocks noChangeArrowheads="1"/>
                </p:cNvSpPr>
                <p:nvPr/>
              </p:nvSpPr>
              <p:spPr bwMode="auto">
                <a:xfrm>
                  <a:off x="5102222" y="2081892"/>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41" name="Rectangle 122">
                  <a:extLst>
                    <a:ext uri="{FF2B5EF4-FFF2-40B4-BE49-F238E27FC236}">
                      <a16:creationId xmlns:a16="http://schemas.microsoft.com/office/drawing/2014/main" id="{EED9F1D0-6CAF-4DA8-99AD-0CE9E857B2B8}"/>
                    </a:ext>
                  </a:extLst>
                </p:cNvPr>
                <p:cNvSpPr>
                  <a:spLocks noChangeArrowheads="1"/>
                </p:cNvSpPr>
                <p:nvPr/>
              </p:nvSpPr>
              <p:spPr bwMode="auto">
                <a:xfrm>
                  <a:off x="5365751" y="2094590"/>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42" name="Rectangle 123">
                  <a:extLst>
                    <a:ext uri="{FF2B5EF4-FFF2-40B4-BE49-F238E27FC236}">
                      <a16:creationId xmlns:a16="http://schemas.microsoft.com/office/drawing/2014/main" id="{D9DB0E08-B586-4B96-B849-E05B9B24BE41}"/>
                    </a:ext>
                  </a:extLst>
                </p:cNvPr>
                <p:cNvSpPr>
                  <a:spLocks noChangeArrowheads="1"/>
                </p:cNvSpPr>
                <p:nvPr/>
              </p:nvSpPr>
              <p:spPr bwMode="auto">
                <a:xfrm>
                  <a:off x="5575299" y="2094590"/>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43" name="Rectangle 124">
                  <a:extLst>
                    <a:ext uri="{FF2B5EF4-FFF2-40B4-BE49-F238E27FC236}">
                      <a16:creationId xmlns:a16="http://schemas.microsoft.com/office/drawing/2014/main" id="{B9C48817-73DB-46B6-AE8D-8FF16939E696}"/>
                    </a:ext>
                  </a:extLst>
                </p:cNvPr>
                <p:cNvSpPr>
                  <a:spLocks noChangeArrowheads="1"/>
                </p:cNvSpPr>
                <p:nvPr/>
              </p:nvSpPr>
              <p:spPr bwMode="auto">
                <a:xfrm>
                  <a:off x="5613399" y="2093001"/>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44" name="Rectangle 125">
                  <a:extLst>
                    <a:ext uri="{FF2B5EF4-FFF2-40B4-BE49-F238E27FC236}">
                      <a16:creationId xmlns:a16="http://schemas.microsoft.com/office/drawing/2014/main" id="{AE998494-1DEC-4B4D-86BB-66236DCC8D65}"/>
                    </a:ext>
                  </a:extLst>
                </p:cNvPr>
                <p:cNvSpPr>
                  <a:spLocks noChangeArrowheads="1"/>
                </p:cNvSpPr>
                <p:nvPr/>
              </p:nvSpPr>
              <p:spPr bwMode="auto">
                <a:xfrm>
                  <a:off x="5630865" y="2124750"/>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45" name="Rectangle 126">
                  <a:extLst>
                    <a:ext uri="{FF2B5EF4-FFF2-40B4-BE49-F238E27FC236}">
                      <a16:creationId xmlns:a16="http://schemas.microsoft.com/office/drawing/2014/main" id="{EB887FFF-0D4B-4292-816F-BF0273385925}"/>
                    </a:ext>
                  </a:extLst>
                </p:cNvPr>
                <p:cNvSpPr>
                  <a:spLocks noChangeArrowheads="1"/>
                </p:cNvSpPr>
                <p:nvPr/>
              </p:nvSpPr>
              <p:spPr bwMode="auto">
                <a:xfrm>
                  <a:off x="5672137" y="2169203"/>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46" name="Rectangle 127">
                  <a:extLst>
                    <a:ext uri="{FF2B5EF4-FFF2-40B4-BE49-F238E27FC236}">
                      <a16:creationId xmlns:a16="http://schemas.microsoft.com/office/drawing/2014/main" id="{59268032-88A2-479F-8580-BBD41CE5B7E1}"/>
                    </a:ext>
                  </a:extLst>
                </p:cNvPr>
                <p:cNvSpPr>
                  <a:spLocks noChangeArrowheads="1"/>
                </p:cNvSpPr>
                <p:nvPr/>
              </p:nvSpPr>
              <p:spPr bwMode="auto">
                <a:xfrm>
                  <a:off x="5705474" y="2210478"/>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47" name="Rectangle 128">
                  <a:extLst>
                    <a:ext uri="{FF2B5EF4-FFF2-40B4-BE49-F238E27FC236}">
                      <a16:creationId xmlns:a16="http://schemas.microsoft.com/office/drawing/2014/main" id="{34C17662-5108-4BE9-954A-C3F749148FEF}"/>
                    </a:ext>
                  </a:extLst>
                </p:cNvPr>
                <p:cNvSpPr>
                  <a:spLocks noChangeArrowheads="1"/>
                </p:cNvSpPr>
                <p:nvPr/>
              </p:nvSpPr>
              <p:spPr bwMode="auto">
                <a:xfrm>
                  <a:off x="5799136" y="2242227"/>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48" name="Rectangle 129">
                  <a:extLst>
                    <a:ext uri="{FF2B5EF4-FFF2-40B4-BE49-F238E27FC236}">
                      <a16:creationId xmlns:a16="http://schemas.microsoft.com/office/drawing/2014/main" id="{54DF1AEE-7975-4701-B9C9-4412E6D32498}"/>
                    </a:ext>
                  </a:extLst>
                </p:cNvPr>
                <p:cNvSpPr>
                  <a:spLocks noChangeArrowheads="1"/>
                </p:cNvSpPr>
                <p:nvPr/>
              </p:nvSpPr>
              <p:spPr bwMode="auto">
                <a:xfrm>
                  <a:off x="6381750" y="2262866"/>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49" name="Rectangle 130">
                  <a:extLst>
                    <a:ext uri="{FF2B5EF4-FFF2-40B4-BE49-F238E27FC236}">
                      <a16:creationId xmlns:a16="http://schemas.microsoft.com/office/drawing/2014/main" id="{E48F981D-E1FE-4BFC-8613-52C458A844A1}"/>
                    </a:ext>
                  </a:extLst>
                </p:cNvPr>
                <p:cNvSpPr>
                  <a:spLocks noChangeArrowheads="1"/>
                </p:cNvSpPr>
                <p:nvPr/>
              </p:nvSpPr>
              <p:spPr bwMode="auto">
                <a:xfrm>
                  <a:off x="6419850" y="2261276"/>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50" name="Rectangle 131">
                  <a:extLst>
                    <a:ext uri="{FF2B5EF4-FFF2-40B4-BE49-F238E27FC236}">
                      <a16:creationId xmlns:a16="http://schemas.microsoft.com/office/drawing/2014/main" id="{0F49D19C-9F37-431D-AC12-A254FB49B9FA}"/>
                    </a:ext>
                  </a:extLst>
                </p:cNvPr>
                <p:cNvSpPr>
                  <a:spLocks noChangeArrowheads="1"/>
                </p:cNvSpPr>
                <p:nvPr/>
              </p:nvSpPr>
              <p:spPr bwMode="auto">
                <a:xfrm>
                  <a:off x="6437313" y="2294616"/>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51" name="Rectangle 132">
                  <a:extLst>
                    <a:ext uri="{FF2B5EF4-FFF2-40B4-BE49-F238E27FC236}">
                      <a16:creationId xmlns:a16="http://schemas.microsoft.com/office/drawing/2014/main" id="{FF838976-54F6-4FEC-BE61-1B70D429922D}"/>
                    </a:ext>
                  </a:extLst>
                </p:cNvPr>
                <p:cNvSpPr>
                  <a:spLocks noChangeArrowheads="1"/>
                </p:cNvSpPr>
                <p:nvPr/>
              </p:nvSpPr>
              <p:spPr bwMode="auto">
                <a:xfrm>
                  <a:off x="6478588" y="2337478"/>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52" name="Rectangle 133">
                  <a:extLst>
                    <a:ext uri="{FF2B5EF4-FFF2-40B4-BE49-F238E27FC236}">
                      <a16:creationId xmlns:a16="http://schemas.microsoft.com/office/drawing/2014/main" id="{F8B98165-6D9E-4347-BD9B-210FC8160DF3}"/>
                    </a:ext>
                  </a:extLst>
                </p:cNvPr>
                <p:cNvSpPr>
                  <a:spLocks noChangeArrowheads="1"/>
                </p:cNvSpPr>
                <p:nvPr/>
              </p:nvSpPr>
              <p:spPr bwMode="auto">
                <a:xfrm>
                  <a:off x="6511922" y="2378751"/>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53" name="Rectangle 134">
                  <a:extLst>
                    <a:ext uri="{FF2B5EF4-FFF2-40B4-BE49-F238E27FC236}">
                      <a16:creationId xmlns:a16="http://schemas.microsoft.com/office/drawing/2014/main" id="{6583A836-28B3-46BF-8914-06FD884BCF2B}"/>
                    </a:ext>
                  </a:extLst>
                </p:cNvPr>
                <p:cNvSpPr>
                  <a:spLocks noChangeArrowheads="1"/>
                </p:cNvSpPr>
                <p:nvPr/>
              </p:nvSpPr>
              <p:spPr bwMode="auto">
                <a:xfrm>
                  <a:off x="6605591" y="2410501"/>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54" name="Rectangle 135">
                  <a:extLst>
                    <a:ext uri="{FF2B5EF4-FFF2-40B4-BE49-F238E27FC236}">
                      <a16:creationId xmlns:a16="http://schemas.microsoft.com/office/drawing/2014/main" id="{D6ED9339-374B-4266-AD48-C43C396424D0}"/>
                    </a:ext>
                  </a:extLst>
                </p:cNvPr>
                <p:cNvSpPr>
                  <a:spLocks noChangeArrowheads="1"/>
                </p:cNvSpPr>
                <p:nvPr/>
              </p:nvSpPr>
              <p:spPr bwMode="auto">
                <a:xfrm>
                  <a:off x="7145339" y="2442255"/>
                  <a:ext cx="90485"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55" name="Rectangle 136">
                  <a:extLst>
                    <a:ext uri="{FF2B5EF4-FFF2-40B4-BE49-F238E27FC236}">
                      <a16:creationId xmlns:a16="http://schemas.microsoft.com/office/drawing/2014/main" id="{09D16A7D-89B6-4BF0-88DC-75359B31B4D7}"/>
                    </a:ext>
                  </a:extLst>
                </p:cNvPr>
                <p:cNvSpPr>
                  <a:spLocks noChangeArrowheads="1"/>
                </p:cNvSpPr>
                <p:nvPr/>
              </p:nvSpPr>
              <p:spPr bwMode="auto">
                <a:xfrm>
                  <a:off x="7183436" y="2440663"/>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56" name="Rectangle 137">
                  <a:extLst>
                    <a:ext uri="{FF2B5EF4-FFF2-40B4-BE49-F238E27FC236}">
                      <a16:creationId xmlns:a16="http://schemas.microsoft.com/office/drawing/2014/main" id="{9AD96615-ECB0-4E93-95ED-F915E934C3F5}"/>
                    </a:ext>
                  </a:extLst>
                </p:cNvPr>
                <p:cNvSpPr>
                  <a:spLocks noChangeArrowheads="1"/>
                </p:cNvSpPr>
                <p:nvPr/>
              </p:nvSpPr>
              <p:spPr bwMode="auto">
                <a:xfrm>
                  <a:off x="7200898" y="2474002"/>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57" name="Rectangle 138">
                  <a:extLst>
                    <a:ext uri="{FF2B5EF4-FFF2-40B4-BE49-F238E27FC236}">
                      <a16:creationId xmlns:a16="http://schemas.microsoft.com/office/drawing/2014/main" id="{4135D792-C8CF-4E2C-8B33-C814E2ACEEBB}"/>
                    </a:ext>
                  </a:extLst>
                </p:cNvPr>
                <p:cNvSpPr>
                  <a:spLocks noChangeArrowheads="1"/>
                </p:cNvSpPr>
                <p:nvPr/>
              </p:nvSpPr>
              <p:spPr bwMode="auto">
                <a:xfrm>
                  <a:off x="7242176" y="2517659"/>
                  <a:ext cx="90489"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58" name="Rectangle 139">
                  <a:extLst>
                    <a:ext uri="{FF2B5EF4-FFF2-40B4-BE49-F238E27FC236}">
                      <a16:creationId xmlns:a16="http://schemas.microsoft.com/office/drawing/2014/main" id="{98BB179F-55DC-4C80-B476-C048C247CAEF}"/>
                    </a:ext>
                  </a:extLst>
                </p:cNvPr>
                <p:cNvSpPr>
                  <a:spLocks noChangeArrowheads="1"/>
                </p:cNvSpPr>
                <p:nvPr/>
              </p:nvSpPr>
              <p:spPr bwMode="auto">
                <a:xfrm>
                  <a:off x="7275513" y="2558934"/>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59" name="Rectangle 140">
                  <a:extLst>
                    <a:ext uri="{FF2B5EF4-FFF2-40B4-BE49-F238E27FC236}">
                      <a16:creationId xmlns:a16="http://schemas.microsoft.com/office/drawing/2014/main" id="{C8DFBDA1-F8A0-44FB-A8E3-55FA22562877}"/>
                    </a:ext>
                  </a:extLst>
                </p:cNvPr>
                <p:cNvSpPr>
                  <a:spLocks noChangeArrowheads="1"/>
                </p:cNvSpPr>
                <p:nvPr/>
              </p:nvSpPr>
              <p:spPr bwMode="auto">
                <a:xfrm>
                  <a:off x="7369176" y="2589890"/>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60" name="Rectangle 141">
                  <a:extLst>
                    <a:ext uri="{FF2B5EF4-FFF2-40B4-BE49-F238E27FC236}">
                      <a16:creationId xmlns:a16="http://schemas.microsoft.com/office/drawing/2014/main" id="{8C28D753-0A24-4166-B4CE-9B2C3DD984BE}"/>
                    </a:ext>
                  </a:extLst>
                </p:cNvPr>
                <p:cNvSpPr>
                  <a:spLocks noChangeArrowheads="1"/>
                </p:cNvSpPr>
                <p:nvPr/>
              </p:nvSpPr>
              <p:spPr bwMode="auto">
                <a:xfrm>
                  <a:off x="7875587" y="2621640"/>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61" name="Rectangle 142">
                  <a:extLst>
                    <a:ext uri="{FF2B5EF4-FFF2-40B4-BE49-F238E27FC236}">
                      <a16:creationId xmlns:a16="http://schemas.microsoft.com/office/drawing/2014/main" id="{EB88C9D8-796B-4056-97B5-D14FB2D9BAB9}"/>
                    </a:ext>
                  </a:extLst>
                </p:cNvPr>
                <p:cNvSpPr>
                  <a:spLocks noChangeArrowheads="1"/>
                </p:cNvSpPr>
                <p:nvPr/>
              </p:nvSpPr>
              <p:spPr bwMode="auto">
                <a:xfrm>
                  <a:off x="7913690" y="2621640"/>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62" name="Rectangle 143">
                  <a:extLst>
                    <a:ext uri="{FF2B5EF4-FFF2-40B4-BE49-F238E27FC236}">
                      <a16:creationId xmlns:a16="http://schemas.microsoft.com/office/drawing/2014/main" id="{1814C810-787F-417E-8DC1-E4BDABBAC6C0}"/>
                    </a:ext>
                  </a:extLst>
                </p:cNvPr>
                <p:cNvSpPr>
                  <a:spLocks noChangeArrowheads="1"/>
                </p:cNvSpPr>
                <p:nvPr/>
              </p:nvSpPr>
              <p:spPr bwMode="auto">
                <a:xfrm>
                  <a:off x="7931149" y="2653387"/>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63" name="Rectangle 144">
                  <a:extLst>
                    <a:ext uri="{FF2B5EF4-FFF2-40B4-BE49-F238E27FC236}">
                      <a16:creationId xmlns:a16="http://schemas.microsoft.com/office/drawing/2014/main" id="{96C18807-7713-4C1A-A2B3-F6E5C6DC0288}"/>
                    </a:ext>
                  </a:extLst>
                </p:cNvPr>
                <p:cNvSpPr>
                  <a:spLocks noChangeArrowheads="1"/>
                </p:cNvSpPr>
                <p:nvPr/>
              </p:nvSpPr>
              <p:spPr bwMode="auto">
                <a:xfrm>
                  <a:off x="7966075" y="2740698"/>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64" name="Rectangle 145">
                  <a:extLst>
                    <a:ext uri="{FF2B5EF4-FFF2-40B4-BE49-F238E27FC236}">
                      <a16:creationId xmlns:a16="http://schemas.microsoft.com/office/drawing/2014/main" id="{A7B9AC76-BA8A-41DB-A183-D757E37000B9}"/>
                    </a:ext>
                  </a:extLst>
                </p:cNvPr>
                <p:cNvSpPr>
                  <a:spLocks noChangeArrowheads="1"/>
                </p:cNvSpPr>
                <p:nvPr/>
              </p:nvSpPr>
              <p:spPr bwMode="auto">
                <a:xfrm>
                  <a:off x="8005764" y="2781977"/>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65" name="Rectangle 146">
                  <a:extLst>
                    <a:ext uri="{FF2B5EF4-FFF2-40B4-BE49-F238E27FC236}">
                      <a16:creationId xmlns:a16="http://schemas.microsoft.com/office/drawing/2014/main" id="{8EF461B9-F624-45C2-BC47-186DD93C5177}"/>
                    </a:ext>
                  </a:extLst>
                </p:cNvPr>
                <p:cNvSpPr>
                  <a:spLocks noChangeArrowheads="1"/>
                </p:cNvSpPr>
                <p:nvPr/>
              </p:nvSpPr>
              <p:spPr bwMode="auto">
                <a:xfrm>
                  <a:off x="8099424" y="2797851"/>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66" name="Rectangle 147">
                  <a:extLst>
                    <a:ext uri="{FF2B5EF4-FFF2-40B4-BE49-F238E27FC236}">
                      <a16:creationId xmlns:a16="http://schemas.microsoft.com/office/drawing/2014/main" id="{FDD667EC-267D-41FB-85FC-6AB95F85FB8C}"/>
                    </a:ext>
                  </a:extLst>
                </p:cNvPr>
                <p:cNvSpPr>
                  <a:spLocks noChangeArrowheads="1"/>
                </p:cNvSpPr>
                <p:nvPr/>
              </p:nvSpPr>
              <p:spPr bwMode="auto">
                <a:xfrm>
                  <a:off x="7623175" y="2607349"/>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67" name="Rectangle 148">
                  <a:extLst>
                    <a:ext uri="{FF2B5EF4-FFF2-40B4-BE49-F238E27FC236}">
                      <a16:creationId xmlns:a16="http://schemas.microsoft.com/office/drawing/2014/main" id="{F5475F95-D979-4D20-A582-D6CD39115D14}"/>
                    </a:ext>
                  </a:extLst>
                </p:cNvPr>
                <p:cNvSpPr>
                  <a:spLocks noChangeArrowheads="1"/>
                </p:cNvSpPr>
                <p:nvPr/>
              </p:nvSpPr>
              <p:spPr bwMode="auto">
                <a:xfrm>
                  <a:off x="7780338" y="2618464"/>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68" name="Rectangle 149">
                  <a:extLst>
                    <a:ext uri="{FF2B5EF4-FFF2-40B4-BE49-F238E27FC236}">
                      <a16:creationId xmlns:a16="http://schemas.microsoft.com/office/drawing/2014/main" id="{97F81AB9-4320-45D0-970B-C95F4AA0969B}"/>
                    </a:ext>
                  </a:extLst>
                </p:cNvPr>
                <p:cNvSpPr>
                  <a:spLocks noChangeArrowheads="1"/>
                </p:cNvSpPr>
                <p:nvPr/>
              </p:nvSpPr>
              <p:spPr bwMode="auto">
                <a:xfrm>
                  <a:off x="8334375" y="2801026"/>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69" name="Rectangle 151">
                  <a:extLst>
                    <a:ext uri="{FF2B5EF4-FFF2-40B4-BE49-F238E27FC236}">
                      <a16:creationId xmlns:a16="http://schemas.microsoft.com/office/drawing/2014/main" id="{7AEC882D-27DB-4454-99A2-836C1DEC932B}"/>
                    </a:ext>
                  </a:extLst>
                </p:cNvPr>
                <p:cNvSpPr>
                  <a:spLocks noChangeArrowheads="1"/>
                </p:cNvSpPr>
                <p:nvPr/>
              </p:nvSpPr>
              <p:spPr bwMode="auto">
                <a:xfrm>
                  <a:off x="9407526" y="3066141"/>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70" name="Rectangle 153">
                  <a:extLst>
                    <a:ext uri="{FF2B5EF4-FFF2-40B4-BE49-F238E27FC236}">
                      <a16:creationId xmlns:a16="http://schemas.microsoft.com/office/drawing/2014/main" id="{A2BF8D43-3DE9-4FE9-881D-80609CD7BC8D}"/>
                    </a:ext>
                  </a:extLst>
                </p:cNvPr>
                <p:cNvSpPr>
                  <a:spLocks noChangeArrowheads="1"/>
                </p:cNvSpPr>
                <p:nvPr/>
              </p:nvSpPr>
              <p:spPr bwMode="auto">
                <a:xfrm>
                  <a:off x="9451977" y="3109001"/>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71" name="Rectangle 156">
                  <a:extLst>
                    <a:ext uri="{FF2B5EF4-FFF2-40B4-BE49-F238E27FC236}">
                      <a16:creationId xmlns:a16="http://schemas.microsoft.com/office/drawing/2014/main" id="{C33D2A83-3267-46C4-9602-AE4016229A90}"/>
                    </a:ext>
                  </a:extLst>
                </p:cNvPr>
                <p:cNvSpPr>
                  <a:spLocks noChangeArrowheads="1"/>
                </p:cNvSpPr>
                <p:nvPr/>
              </p:nvSpPr>
              <p:spPr bwMode="auto">
                <a:xfrm>
                  <a:off x="9620251" y="3240767"/>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72" name="Rectangle 157">
                  <a:extLst>
                    <a:ext uri="{FF2B5EF4-FFF2-40B4-BE49-F238E27FC236}">
                      <a16:creationId xmlns:a16="http://schemas.microsoft.com/office/drawing/2014/main" id="{CF4E5F88-9BDA-4DD0-B7CD-F46BCF52EF6F}"/>
                    </a:ext>
                  </a:extLst>
                </p:cNvPr>
                <p:cNvSpPr>
                  <a:spLocks noChangeArrowheads="1"/>
                </p:cNvSpPr>
                <p:nvPr/>
              </p:nvSpPr>
              <p:spPr bwMode="auto">
                <a:xfrm>
                  <a:off x="8620126" y="2799442"/>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73" name="Rectangle 158">
                  <a:extLst>
                    <a:ext uri="{FF2B5EF4-FFF2-40B4-BE49-F238E27FC236}">
                      <a16:creationId xmlns:a16="http://schemas.microsoft.com/office/drawing/2014/main" id="{CBC1E987-23CD-47E8-BE14-44C9724B32C7}"/>
                    </a:ext>
                  </a:extLst>
                </p:cNvPr>
                <p:cNvSpPr>
                  <a:spLocks noChangeArrowheads="1"/>
                </p:cNvSpPr>
                <p:nvPr/>
              </p:nvSpPr>
              <p:spPr bwMode="auto">
                <a:xfrm>
                  <a:off x="8685212" y="2834366"/>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74" name="Rectangle 159">
                  <a:extLst>
                    <a:ext uri="{FF2B5EF4-FFF2-40B4-BE49-F238E27FC236}">
                      <a16:creationId xmlns:a16="http://schemas.microsoft.com/office/drawing/2014/main" id="{4D7C4389-A26C-4C67-BD33-18FDF64ED600}"/>
                    </a:ext>
                  </a:extLst>
                </p:cNvPr>
                <p:cNvSpPr>
                  <a:spLocks noChangeArrowheads="1"/>
                </p:cNvSpPr>
                <p:nvPr/>
              </p:nvSpPr>
              <p:spPr bwMode="auto">
                <a:xfrm>
                  <a:off x="8720138" y="2897868"/>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75" name="Rectangle 160">
                  <a:extLst>
                    <a:ext uri="{FF2B5EF4-FFF2-40B4-BE49-F238E27FC236}">
                      <a16:creationId xmlns:a16="http://schemas.microsoft.com/office/drawing/2014/main" id="{77AD73CE-4B12-4244-9207-1B8DF923A33F}"/>
                    </a:ext>
                  </a:extLst>
                </p:cNvPr>
                <p:cNvSpPr>
                  <a:spLocks noChangeArrowheads="1"/>
                </p:cNvSpPr>
                <p:nvPr/>
              </p:nvSpPr>
              <p:spPr bwMode="auto">
                <a:xfrm>
                  <a:off x="8756649" y="2926442"/>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76" name="Rectangle 161">
                  <a:extLst>
                    <a:ext uri="{FF2B5EF4-FFF2-40B4-BE49-F238E27FC236}">
                      <a16:creationId xmlns:a16="http://schemas.microsoft.com/office/drawing/2014/main" id="{42352519-5533-4EDF-BCE8-81E94038C359}"/>
                    </a:ext>
                  </a:extLst>
                </p:cNvPr>
                <p:cNvSpPr>
                  <a:spLocks noChangeArrowheads="1"/>
                </p:cNvSpPr>
                <p:nvPr/>
              </p:nvSpPr>
              <p:spPr bwMode="auto">
                <a:xfrm>
                  <a:off x="8791575" y="2966132"/>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77" name="Rectangle 162">
                  <a:extLst>
                    <a:ext uri="{FF2B5EF4-FFF2-40B4-BE49-F238E27FC236}">
                      <a16:creationId xmlns:a16="http://schemas.microsoft.com/office/drawing/2014/main" id="{451D5593-F740-4A7A-8E73-D6ACE2DF574A}"/>
                    </a:ext>
                  </a:extLst>
                </p:cNvPr>
                <p:cNvSpPr>
                  <a:spLocks noChangeArrowheads="1"/>
                </p:cNvSpPr>
                <p:nvPr/>
              </p:nvSpPr>
              <p:spPr bwMode="auto">
                <a:xfrm>
                  <a:off x="10201274" y="3228069"/>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78" name="Rectangle 163">
                  <a:extLst>
                    <a:ext uri="{FF2B5EF4-FFF2-40B4-BE49-F238E27FC236}">
                      <a16:creationId xmlns:a16="http://schemas.microsoft.com/office/drawing/2014/main" id="{FA3C3944-58F4-4D4A-8915-3D9808C1887A}"/>
                    </a:ext>
                  </a:extLst>
                </p:cNvPr>
                <p:cNvSpPr>
                  <a:spLocks noChangeArrowheads="1"/>
                </p:cNvSpPr>
                <p:nvPr/>
              </p:nvSpPr>
              <p:spPr bwMode="auto">
                <a:xfrm>
                  <a:off x="10248899" y="3228856"/>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479" name="Rectangle 164">
                  <a:extLst>
                    <a:ext uri="{FF2B5EF4-FFF2-40B4-BE49-F238E27FC236}">
                      <a16:creationId xmlns:a16="http://schemas.microsoft.com/office/drawing/2014/main" id="{A00A51BD-1975-4481-92F0-7DA658F84ED9}"/>
                    </a:ext>
                  </a:extLst>
                </p:cNvPr>
                <p:cNvSpPr>
                  <a:spLocks noChangeArrowheads="1"/>
                </p:cNvSpPr>
                <p:nvPr/>
              </p:nvSpPr>
              <p:spPr bwMode="auto">
                <a:xfrm>
                  <a:off x="10285414" y="3228069"/>
                  <a:ext cx="92074" cy="535216"/>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grpSp>
          <p:grpSp>
            <p:nvGrpSpPr>
              <p:cNvPr id="480" name="Group 479">
                <a:extLst>
                  <a:ext uri="{FF2B5EF4-FFF2-40B4-BE49-F238E27FC236}">
                    <a16:creationId xmlns:a16="http://schemas.microsoft.com/office/drawing/2014/main" id="{8E0F787C-8247-45F5-B419-E09C566AEC24}"/>
                  </a:ext>
                </a:extLst>
              </p:cNvPr>
              <p:cNvGrpSpPr/>
              <p:nvPr/>
            </p:nvGrpSpPr>
            <p:grpSpPr>
              <a:xfrm>
                <a:off x="960111" y="3082890"/>
                <a:ext cx="4558170" cy="1776754"/>
                <a:chOff x="1916113" y="1700213"/>
                <a:chExt cx="8462962" cy="3298825"/>
              </a:xfrm>
            </p:grpSpPr>
            <p:sp>
              <p:nvSpPr>
                <p:cNvPr id="481" name="Freeform: Shape 480">
                  <a:extLst>
                    <a:ext uri="{FF2B5EF4-FFF2-40B4-BE49-F238E27FC236}">
                      <a16:creationId xmlns:a16="http://schemas.microsoft.com/office/drawing/2014/main" id="{A2764F04-798A-49E3-A43C-2C2529B41ECA}"/>
                    </a:ext>
                  </a:extLst>
                </p:cNvPr>
                <p:cNvSpPr/>
                <p:nvPr/>
              </p:nvSpPr>
              <p:spPr bwMode="auto">
                <a:xfrm>
                  <a:off x="7835900" y="4008438"/>
                  <a:ext cx="2543175" cy="990600"/>
                </a:xfrm>
                <a:custGeom>
                  <a:avLst/>
                  <a:gdLst>
                    <a:gd name="connsiteX0" fmla="*/ 0 w 2542390"/>
                    <a:gd name="connsiteY0" fmla="*/ 0 h 989703"/>
                    <a:gd name="connsiteX1" fmla="*/ 147021 w 2542390"/>
                    <a:gd name="connsiteY1" fmla="*/ 0 h 989703"/>
                    <a:gd name="connsiteX2" fmla="*/ 147021 w 2542390"/>
                    <a:gd name="connsiteY2" fmla="*/ 71717 h 989703"/>
                    <a:gd name="connsiteX3" fmla="*/ 322729 w 2542390"/>
                    <a:gd name="connsiteY3" fmla="*/ 71717 h 989703"/>
                    <a:gd name="connsiteX4" fmla="*/ 322729 w 2542390"/>
                    <a:gd name="connsiteY4" fmla="*/ 118334 h 989703"/>
                    <a:gd name="connsiteX5" fmla="*/ 900056 w 2542390"/>
                    <a:gd name="connsiteY5" fmla="*/ 118334 h 989703"/>
                    <a:gd name="connsiteX6" fmla="*/ 900056 w 2542390"/>
                    <a:gd name="connsiteY6" fmla="*/ 193637 h 989703"/>
                    <a:gd name="connsiteX7" fmla="*/ 900056 w 2542390"/>
                    <a:gd name="connsiteY7" fmla="*/ 193637 h 989703"/>
                    <a:gd name="connsiteX8" fmla="*/ 932329 w 2542390"/>
                    <a:gd name="connsiteY8" fmla="*/ 193637 h 989703"/>
                    <a:gd name="connsiteX9" fmla="*/ 932329 w 2542390"/>
                    <a:gd name="connsiteY9" fmla="*/ 383689 h 989703"/>
                    <a:gd name="connsiteX10" fmla="*/ 1681779 w 2542390"/>
                    <a:gd name="connsiteY10" fmla="*/ 383689 h 989703"/>
                    <a:gd name="connsiteX11" fmla="*/ 1681779 w 2542390"/>
                    <a:gd name="connsiteY11" fmla="*/ 516367 h 989703"/>
                    <a:gd name="connsiteX12" fmla="*/ 2542390 w 2542390"/>
                    <a:gd name="connsiteY12" fmla="*/ 516367 h 989703"/>
                    <a:gd name="connsiteX13" fmla="*/ 2542390 w 2542390"/>
                    <a:gd name="connsiteY13" fmla="*/ 989703 h 98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42390" h="989703">
                      <a:moveTo>
                        <a:pt x="0" y="0"/>
                      </a:moveTo>
                      <a:lnTo>
                        <a:pt x="147021" y="0"/>
                      </a:lnTo>
                      <a:lnTo>
                        <a:pt x="147021" y="71717"/>
                      </a:lnTo>
                      <a:lnTo>
                        <a:pt x="322729" y="71717"/>
                      </a:lnTo>
                      <a:lnTo>
                        <a:pt x="322729" y="118334"/>
                      </a:lnTo>
                      <a:lnTo>
                        <a:pt x="900056" y="118334"/>
                      </a:lnTo>
                      <a:lnTo>
                        <a:pt x="900056" y="193637"/>
                      </a:lnTo>
                      <a:lnTo>
                        <a:pt x="900056" y="193637"/>
                      </a:lnTo>
                      <a:lnTo>
                        <a:pt x="932329" y="193637"/>
                      </a:lnTo>
                      <a:lnTo>
                        <a:pt x="932329" y="383689"/>
                      </a:lnTo>
                      <a:lnTo>
                        <a:pt x="1681779" y="383689"/>
                      </a:lnTo>
                      <a:lnTo>
                        <a:pt x="1681779" y="516367"/>
                      </a:lnTo>
                      <a:lnTo>
                        <a:pt x="2542390" y="516367"/>
                      </a:lnTo>
                      <a:lnTo>
                        <a:pt x="2542390" y="989703"/>
                      </a:lnTo>
                    </a:path>
                  </a:pathLst>
                </a:custGeom>
                <a:noFill/>
                <a:ln w="285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algn="ctr" defTabSz="685800" fontAlgn="auto">
                    <a:spcBef>
                      <a:spcPts val="0"/>
                    </a:spcBef>
                    <a:spcAft>
                      <a:spcPts val="0"/>
                    </a:spcAft>
                    <a:defRPr/>
                  </a:pPr>
                  <a:endParaRPr lang="en-US" sz="1400">
                    <a:solidFill>
                      <a:srgbClr val="FFFFFF"/>
                    </a:solidFill>
                    <a:latin typeface="Arial"/>
                    <a:ea typeface="+mn-ea"/>
                    <a:cs typeface="+mn-cs"/>
                  </a:endParaRPr>
                </a:p>
              </p:txBody>
            </p:sp>
            <p:sp>
              <p:nvSpPr>
                <p:cNvPr id="482" name="Freeform: Shape 481">
                  <a:extLst>
                    <a:ext uri="{FF2B5EF4-FFF2-40B4-BE49-F238E27FC236}">
                      <a16:creationId xmlns:a16="http://schemas.microsoft.com/office/drawing/2014/main" id="{0BCC8220-75D1-4CCA-8580-CF718720C6F1}"/>
                    </a:ext>
                  </a:extLst>
                </p:cNvPr>
                <p:cNvSpPr/>
                <p:nvPr/>
              </p:nvSpPr>
              <p:spPr bwMode="auto">
                <a:xfrm>
                  <a:off x="1916113" y="1700213"/>
                  <a:ext cx="6045200" cy="2308225"/>
                </a:xfrm>
                <a:custGeom>
                  <a:avLst/>
                  <a:gdLst>
                    <a:gd name="connsiteX0" fmla="*/ 0 w 6045798"/>
                    <a:gd name="connsiteY0" fmla="*/ 0 h 2309308"/>
                    <a:gd name="connsiteX1" fmla="*/ 606014 w 6045798"/>
                    <a:gd name="connsiteY1" fmla="*/ 0 h 2309308"/>
                    <a:gd name="connsiteX2" fmla="*/ 606014 w 6045798"/>
                    <a:gd name="connsiteY2" fmla="*/ 50203 h 2309308"/>
                    <a:gd name="connsiteX3" fmla="*/ 681318 w 6045798"/>
                    <a:gd name="connsiteY3" fmla="*/ 50203 h 2309308"/>
                    <a:gd name="connsiteX4" fmla="*/ 681318 w 6045798"/>
                    <a:gd name="connsiteY4" fmla="*/ 89647 h 2309308"/>
                    <a:gd name="connsiteX5" fmla="*/ 717176 w 6045798"/>
                    <a:gd name="connsiteY5" fmla="*/ 89647 h 2309308"/>
                    <a:gd name="connsiteX6" fmla="*/ 717176 w 6045798"/>
                    <a:gd name="connsiteY6" fmla="*/ 240254 h 2309308"/>
                    <a:gd name="connsiteX7" fmla="*/ 735106 w 6045798"/>
                    <a:gd name="connsiteY7" fmla="*/ 240254 h 2309308"/>
                    <a:gd name="connsiteX8" fmla="*/ 735106 w 6045798"/>
                    <a:gd name="connsiteY8" fmla="*/ 423134 h 2309308"/>
                    <a:gd name="connsiteX9" fmla="*/ 753035 w 6045798"/>
                    <a:gd name="connsiteY9" fmla="*/ 423134 h 2309308"/>
                    <a:gd name="connsiteX10" fmla="*/ 753035 w 6045798"/>
                    <a:gd name="connsiteY10" fmla="*/ 598843 h 2309308"/>
                    <a:gd name="connsiteX11" fmla="*/ 767379 w 6045798"/>
                    <a:gd name="connsiteY11" fmla="*/ 598843 h 2309308"/>
                    <a:gd name="connsiteX12" fmla="*/ 767379 w 6045798"/>
                    <a:gd name="connsiteY12" fmla="*/ 634701 h 2309308"/>
                    <a:gd name="connsiteX13" fmla="*/ 785308 w 6045798"/>
                    <a:gd name="connsiteY13" fmla="*/ 634701 h 2309308"/>
                    <a:gd name="connsiteX14" fmla="*/ 785308 w 6045798"/>
                    <a:gd name="connsiteY14" fmla="*/ 634701 h 2309308"/>
                    <a:gd name="connsiteX15" fmla="*/ 803238 w 6045798"/>
                    <a:gd name="connsiteY15" fmla="*/ 652631 h 2309308"/>
                    <a:gd name="connsiteX16" fmla="*/ 803238 w 6045798"/>
                    <a:gd name="connsiteY16" fmla="*/ 695661 h 2309308"/>
                    <a:gd name="connsiteX17" fmla="*/ 1168998 w 6045798"/>
                    <a:gd name="connsiteY17" fmla="*/ 695661 h 2309308"/>
                    <a:gd name="connsiteX18" fmla="*/ 1168998 w 6045798"/>
                    <a:gd name="connsiteY18" fmla="*/ 710005 h 2309308"/>
                    <a:gd name="connsiteX19" fmla="*/ 1402080 w 6045798"/>
                    <a:gd name="connsiteY19" fmla="*/ 710005 h 2309308"/>
                    <a:gd name="connsiteX20" fmla="*/ 1402080 w 6045798"/>
                    <a:gd name="connsiteY20" fmla="*/ 738692 h 2309308"/>
                    <a:gd name="connsiteX21" fmla="*/ 1470212 w 6045798"/>
                    <a:gd name="connsiteY21" fmla="*/ 738692 h 2309308"/>
                    <a:gd name="connsiteX22" fmla="*/ 1470212 w 6045798"/>
                    <a:gd name="connsiteY22" fmla="*/ 824753 h 2309308"/>
                    <a:gd name="connsiteX23" fmla="*/ 1484555 w 6045798"/>
                    <a:gd name="connsiteY23" fmla="*/ 824753 h 2309308"/>
                    <a:gd name="connsiteX24" fmla="*/ 1484555 w 6045798"/>
                    <a:gd name="connsiteY24" fmla="*/ 889299 h 2309308"/>
                    <a:gd name="connsiteX25" fmla="*/ 1506071 w 6045798"/>
                    <a:gd name="connsiteY25" fmla="*/ 889299 h 2309308"/>
                    <a:gd name="connsiteX26" fmla="*/ 1506071 w 6045798"/>
                    <a:gd name="connsiteY26" fmla="*/ 982532 h 2309308"/>
                    <a:gd name="connsiteX27" fmla="*/ 1513242 w 6045798"/>
                    <a:gd name="connsiteY27" fmla="*/ 982532 h 2309308"/>
                    <a:gd name="connsiteX28" fmla="*/ 1513242 w 6045798"/>
                    <a:gd name="connsiteY28" fmla="*/ 1036320 h 2309308"/>
                    <a:gd name="connsiteX29" fmla="*/ 1552687 w 6045798"/>
                    <a:gd name="connsiteY29" fmla="*/ 1036320 h 2309308"/>
                    <a:gd name="connsiteX30" fmla="*/ 1552687 w 6045798"/>
                    <a:gd name="connsiteY30" fmla="*/ 1104452 h 2309308"/>
                    <a:gd name="connsiteX31" fmla="*/ 1584960 w 6045798"/>
                    <a:gd name="connsiteY31" fmla="*/ 1104452 h 2309308"/>
                    <a:gd name="connsiteX32" fmla="*/ 1584960 w 6045798"/>
                    <a:gd name="connsiteY32" fmla="*/ 1147483 h 2309308"/>
                    <a:gd name="connsiteX33" fmla="*/ 1857487 w 6045798"/>
                    <a:gd name="connsiteY33" fmla="*/ 1147483 h 2309308"/>
                    <a:gd name="connsiteX34" fmla="*/ 1857487 w 6045798"/>
                    <a:gd name="connsiteY34" fmla="*/ 1161826 h 2309308"/>
                    <a:gd name="connsiteX35" fmla="*/ 2083398 w 6045798"/>
                    <a:gd name="connsiteY35" fmla="*/ 1161826 h 2309308"/>
                    <a:gd name="connsiteX36" fmla="*/ 2083398 w 6045798"/>
                    <a:gd name="connsiteY36" fmla="*/ 1176170 h 2309308"/>
                    <a:gd name="connsiteX37" fmla="*/ 2234005 w 6045798"/>
                    <a:gd name="connsiteY37" fmla="*/ 1176170 h 2309308"/>
                    <a:gd name="connsiteX38" fmla="*/ 2234005 w 6045798"/>
                    <a:gd name="connsiteY38" fmla="*/ 1240716 h 2309308"/>
                    <a:gd name="connsiteX39" fmla="*/ 2262692 w 6045798"/>
                    <a:gd name="connsiteY39" fmla="*/ 1240716 h 2309308"/>
                    <a:gd name="connsiteX40" fmla="*/ 2262692 w 6045798"/>
                    <a:gd name="connsiteY40" fmla="*/ 1362636 h 2309308"/>
                    <a:gd name="connsiteX41" fmla="*/ 2294965 w 6045798"/>
                    <a:gd name="connsiteY41" fmla="*/ 1362636 h 2309308"/>
                    <a:gd name="connsiteX42" fmla="*/ 2294965 w 6045798"/>
                    <a:gd name="connsiteY42" fmla="*/ 1445111 h 2309308"/>
                    <a:gd name="connsiteX43" fmla="*/ 2327238 w 6045798"/>
                    <a:gd name="connsiteY43" fmla="*/ 1445111 h 2309308"/>
                    <a:gd name="connsiteX44" fmla="*/ 2327238 w 6045798"/>
                    <a:gd name="connsiteY44" fmla="*/ 1470212 h 2309308"/>
                    <a:gd name="connsiteX45" fmla="*/ 2560320 w 6045798"/>
                    <a:gd name="connsiteY45" fmla="*/ 1470212 h 2309308"/>
                    <a:gd name="connsiteX46" fmla="*/ 2560320 w 6045798"/>
                    <a:gd name="connsiteY46" fmla="*/ 1477384 h 2309308"/>
                    <a:gd name="connsiteX47" fmla="*/ 2987040 w 6045798"/>
                    <a:gd name="connsiteY47" fmla="*/ 1477384 h 2309308"/>
                    <a:gd name="connsiteX48" fmla="*/ 2987040 w 6045798"/>
                    <a:gd name="connsiteY48" fmla="*/ 1524000 h 2309308"/>
                    <a:gd name="connsiteX49" fmla="*/ 3022899 w 6045798"/>
                    <a:gd name="connsiteY49" fmla="*/ 1524000 h 2309308"/>
                    <a:gd name="connsiteX50" fmla="*/ 3022899 w 6045798"/>
                    <a:gd name="connsiteY50" fmla="*/ 1642334 h 2309308"/>
                    <a:gd name="connsiteX51" fmla="*/ 3065929 w 6045798"/>
                    <a:gd name="connsiteY51" fmla="*/ 1642334 h 2309308"/>
                    <a:gd name="connsiteX52" fmla="*/ 3065929 w 6045798"/>
                    <a:gd name="connsiteY52" fmla="*/ 1828800 h 2309308"/>
                    <a:gd name="connsiteX53" fmla="*/ 3159162 w 6045798"/>
                    <a:gd name="connsiteY53" fmla="*/ 1828800 h 2309308"/>
                    <a:gd name="connsiteX54" fmla="*/ 3159162 w 6045798"/>
                    <a:gd name="connsiteY54" fmla="*/ 1828800 h 2309308"/>
                    <a:gd name="connsiteX55" fmla="*/ 3159162 w 6045798"/>
                    <a:gd name="connsiteY55" fmla="*/ 1850316 h 2309308"/>
                    <a:gd name="connsiteX56" fmla="*/ 3356386 w 6045798"/>
                    <a:gd name="connsiteY56" fmla="*/ 1850316 h 2309308"/>
                    <a:gd name="connsiteX57" fmla="*/ 3356386 w 6045798"/>
                    <a:gd name="connsiteY57" fmla="*/ 1868245 h 2309308"/>
                    <a:gd name="connsiteX58" fmla="*/ 3442447 w 6045798"/>
                    <a:gd name="connsiteY58" fmla="*/ 1868245 h 2309308"/>
                    <a:gd name="connsiteX59" fmla="*/ 3442447 w 6045798"/>
                    <a:gd name="connsiteY59" fmla="*/ 1882588 h 2309308"/>
                    <a:gd name="connsiteX60" fmla="*/ 3765176 w 6045798"/>
                    <a:gd name="connsiteY60" fmla="*/ 1882588 h 2309308"/>
                    <a:gd name="connsiteX61" fmla="*/ 3765176 w 6045798"/>
                    <a:gd name="connsiteY61" fmla="*/ 1972236 h 2309308"/>
                    <a:gd name="connsiteX62" fmla="*/ 3797449 w 6045798"/>
                    <a:gd name="connsiteY62" fmla="*/ 1972236 h 2309308"/>
                    <a:gd name="connsiteX63" fmla="*/ 3797449 w 6045798"/>
                    <a:gd name="connsiteY63" fmla="*/ 2043953 h 2309308"/>
                    <a:gd name="connsiteX64" fmla="*/ 3854823 w 6045798"/>
                    <a:gd name="connsiteY64" fmla="*/ 2043953 h 2309308"/>
                    <a:gd name="connsiteX65" fmla="*/ 3854823 w 6045798"/>
                    <a:gd name="connsiteY65" fmla="*/ 2083398 h 2309308"/>
                    <a:gd name="connsiteX66" fmla="*/ 3973158 w 6045798"/>
                    <a:gd name="connsiteY66" fmla="*/ 2083398 h 2309308"/>
                    <a:gd name="connsiteX67" fmla="*/ 3973158 w 6045798"/>
                    <a:gd name="connsiteY67" fmla="*/ 2119257 h 2309308"/>
                    <a:gd name="connsiteX68" fmla="*/ 4489525 w 6045798"/>
                    <a:gd name="connsiteY68" fmla="*/ 2119257 h 2309308"/>
                    <a:gd name="connsiteX69" fmla="*/ 4489525 w 6045798"/>
                    <a:gd name="connsiteY69" fmla="*/ 2147944 h 2309308"/>
                    <a:gd name="connsiteX70" fmla="*/ 4557656 w 6045798"/>
                    <a:gd name="connsiteY70" fmla="*/ 2147944 h 2309308"/>
                    <a:gd name="connsiteX71" fmla="*/ 4557656 w 6045798"/>
                    <a:gd name="connsiteY71" fmla="*/ 2194560 h 2309308"/>
                    <a:gd name="connsiteX72" fmla="*/ 5292762 w 6045798"/>
                    <a:gd name="connsiteY72" fmla="*/ 2194560 h 2309308"/>
                    <a:gd name="connsiteX73" fmla="*/ 5292762 w 6045798"/>
                    <a:gd name="connsiteY73" fmla="*/ 2237591 h 2309308"/>
                    <a:gd name="connsiteX74" fmla="*/ 5328621 w 6045798"/>
                    <a:gd name="connsiteY74" fmla="*/ 2237591 h 2309308"/>
                    <a:gd name="connsiteX75" fmla="*/ 5328621 w 6045798"/>
                    <a:gd name="connsiteY75" fmla="*/ 2284207 h 2309308"/>
                    <a:gd name="connsiteX76" fmla="*/ 5411096 w 6045798"/>
                    <a:gd name="connsiteY76" fmla="*/ 2284207 h 2309308"/>
                    <a:gd name="connsiteX77" fmla="*/ 5411096 w 6045798"/>
                    <a:gd name="connsiteY77" fmla="*/ 2309308 h 2309308"/>
                    <a:gd name="connsiteX78" fmla="*/ 6045798 w 6045798"/>
                    <a:gd name="connsiteY78" fmla="*/ 2309308 h 2309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045798" h="2309308">
                      <a:moveTo>
                        <a:pt x="0" y="0"/>
                      </a:moveTo>
                      <a:lnTo>
                        <a:pt x="606014" y="0"/>
                      </a:lnTo>
                      <a:lnTo>
                        <a:pt x="606014" y="50203"/>
                      </a:lnTo>
                      <a:lnTo>
                        <a:pt x="681318" y="50203"/>
                      </a:lnTo>
                      <a:lnTo>
                        <a:pt x="681318" y="89647"/>
                      </a:lnTo>
                      <a:lnTo>
                        <a:pt x="717176" y="89647"/>
                      </a:lnTo>
                      <a:lnTo>
                        <a:pt x="717176" y="240254"/>
                      </a:lnTo>
                      <a:lnTo>
                        <a:pt x="735106" y="240254"/>
                      </a:lnTo>
                      <a:lnTo>
                        <a:pt x="735106" y="423134"/>
                      </a:lnTo>
                      <a:lnTo>
                        <a:pt x="753035" y="423134"/>
                      </a:lnTo>
                      <a:lnTo>
                        <a:pt x="753035" y="598843"/>
                      </a:lnTo>
                      <a:lnTo>
                        <a:pt x="767379" y="598843"/>
                      </a:lnTo>
                      <a:lnTo>
                        <a:pt x="767379" y="634701"/>
                      </a:lnTo>
                      <a:lnTo>
                        <a:pt x="785308" y="634701"/>
                      </a:lnTo>
                      <a:lnTo>
                        <a:pt x="785308" y="634701"/>
                      </a:lnTo>
                      <a:lnTo>
                        <a:pt x="803238" y="652631"/>
                      </a:lnTo>
                      <a:lnTo>
                        <a:pt x="803238" y="695661"/>
                      </a:lnTo>
                      <a:lnTo>
                        <a:pt x="1168998" y="695661"/>
                      </a:lnTo>
                      <a:lnTo>
                        <a:pt x="1168998" y="710005"/>
                      </a:lnTo>
                      <a:lnTo>
                        <a:pt x="1402080" y="710005"/>
                      </a:lnTo>
                      <a:lnTo>
                        <a:pt x="1402080" y="738692"/>
                      </a:lnTo>
                      <a:lnTo>
                        <a:pt x="1470212" y="738692"/>
                      </a:lnTo>
                      <a:lnTo>
                        <a:pt x="1470212" y="824753"/>
                      </a:lnTo>
                      <a:lnTo>
                        <a:pt x="1484555" y="824753"/>
                      </a:lnTo>
                      <a:lnTo>
                        <a:pt x="1484555" y="889299"/>
                      </a:lnTo>
                      <a:lnTo>
                        <a:pt x="1506071" y="889299"/>
                      </a:lnTo>
                      <a:lnTo>
                        <a:pt x="1506071" y="982532"/>
                      </a:lnTo>
                      <a:lnTo>
                        <a:pt x="1513242" y="982532"/>
                      </a:lnTo>
                      <a:lnTo>
                        <a:pt x="1513242" y="1036320"/>
                      </a:lnTo>
                      <a:lnTo>
                        <a:pt x="1552687" y="1036320"/>
                      </a:lnTo>
                      <a:lnTo>
                        <a:pt x="1552687" y="1104452"/>
                      </a:lnTo>
                      <a:lnTo>
                        <a:pt x="1584960" y="1104452"/>
                      </a:lnTo>
                      <a:lnTo>
                        <a:pt x="1584960" y="1147483"/>
                      </a:lnTo>
                      <a:lnTo>
                        <a:pt x="1857487" y="1147483"/>
                      </a:lnTo>
                      <a:lnTo>
                        <a:pt x="1857487" y="1161826"/>
                      </a:lnTo>
                      <a:lnTo>
                        <a:pt x="2083398" y="1161826"/>
                      </a:lnTo>
                      <a:lnTo>
                        <a:pt x="2083398" y="1176170"/>
                      </a:lnTo>
                      <a:lnTo>
                        <a:pt x="2234005" y="1176170"/>
                      </a:lnTo>
                      <a:lnTo>
                        <a:pt x="2234005" y="1240716"/>
                      </a:lnTo>
                      <a:lnTo>
                        <a:pt x="2262692" y="1240716"/>
                      </a:lnTo>
                      <a:lnTo>
                        <a:pt x="2262692" y="1362636"/>
                      </a:lnTo>
                      <a:lnTo>
                        <a:pt x="2294965" y="1362636"/>
                      </a:lnTo>
                      <a:lnTo>
                        <a:pt x="2294965" y="1445111"/>
                      </a:lnTo>
                      <a:lnTo>
                        <a:pt x="2327238" y="1445111"/>
                      </a:lnTo>
                      <a:lnTo>
                        <a:pt x="2327238" y="1470212"/>
                      </a:lnTo>
                      <a:lnTo>
                        <a:pt x="2560320" y="1470212"/>
                      </a:lnTo>
                      <a:lnTo>
                        <a:pt x="2560320" y="1477384"/>
                      </a:lnTo>
                      <a:lnTo>
                        <a:pt x="2987040" y="1477384"/>
                      </a:lnTo>
                      <a:lnTo>
                        <a:pt x="2987040" y="1524000"/>
                      </a:lnTo>
                      <a:lnTo>
                        <a:pt x="3022899" y="1524000"/>
                      </a:lnTo>
                      <a:lnTo>
                        <a:pt x="3022899" y="1642334"/>
                      </a:lnTo>
                      <a:lnTo>
                        <a:pt x="3065929" y="1642334"/>
                      </a:lnTo>
                      <a:lnTo>
                        <a:pt x="3065929" y="1828800"/>
                      </a:lnTo>
                      <a:lnTo>
                        <a:pt x="3159162" y="1828800"/>
                      </a:lnTo>
                      <a:lnTo>
                        <a:pt x="3159162" y="1828800"/>
                      </a:lnTo>
                      <a:lnTo>
                        <a:pt x="3159162" y="1850316"/>
                      </a:lnTo>
                      <a:lnTo>
                        <a:pt x="3356386" y="1850316"/>
                      </a:lnTo>
                      <a:lnTo>
                        <a:pt x="3356386" y="1868245"/>
                      </a:lnTo>
                      <a:lnTo>
                        <a:pt x="3442447" y="1868245"/>
                      </a:lnTo>
                      <a:lnTo>
                        <a:pt x="3442447" y="1882588"/>
                      </a:lnTo>
                      <a:lnTo>
                        <a:pt x="3765176" y="1882588"/>
                      </a:lnTo>
                      <a:lnTo>
                        <a:pt x="3765176" y="1972236"/>
                      </a:lnTo>
                      <a:lnTo>
                        <a:pt x="3797449" y="1972236"/>
                      </a:lnTo>
                      <a:lnTo>
                        <a:pt x="3797449" y="2043953"/>
                      </a:lnTo>
                      <a:lnTo>
                        <a:pt x="3854823" y="2043953"/>
                      </a:lnTo>
                      <a:lnTo>
                        <a:pt x="3854823" y="2083398"/>
                      </a:lnTo>
                      <a:lnTo>
                        <a:pt x="3973158" y="2083398"/>
                      </a:lnTo>
                      <a:lnTo>
                        <a:pt x="3973158" y="2119257"/>
                      </a:lnTo>
                      <a:lnTo>
                        <a:pt x="4489525" y="2119257"/>
                      </a:lnTo>
                      <a:lnTo>
                        <a:pt x="4489525" y="2147944"/>
                      </a:lnTo>
                      <a:lnTo>
                        <a:pt x="4557656" y="2147944"/>
                      </a:lnTo>
                      <a:lnTo>
                        <a:pt x="4557656" y="2194560"/>
                      </a:lnTo>
                      <a:lnTo>
                        <a:pt x="5292762" y="2194560"/>
                      </a:lnTo>
                      <a:lnTo>
                        <a:pt x="5292762" y="2237591"/>
                      </a:lnTo>
                      <a:lnTo>
                        <a:pt x="5328621" y="2237591"/>
                      </a:lnTo>
                      <a:lnTo>
                        <a:pt x="5328621" y="2284207"/>
                      </a:lnTo>
                      <a:lnTo>
                        <a:pt x="5411096" y="2284207"/>
                      </a:lnTo>
                      <a:lnTo>
                        <a:pt x="5411096" y="2309308"/>
                      </a:lnTo>
                      <a:lnTo>
                        <a:pt x="6045798" y="2309308"/>
                      </a:lnTo>
                    </a:path>
                  </a:pathLst>
                </a:custGeom>
                <a:noFill/>
                <a:ln w="285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algn="ctr" defTabSz="685800" fontAlgn="auto">
                    <a:spcBef>
                      <a:spcPts val="0"/>
                    </a:spcBef>
                    <a:spcAft>
                      <a:spcPts val="0"/>
                    </a:spcAft>
                    <a:defRPr/>
                  </a:pPr>
                  <a:endParaRPr lang="en-US" sz="1400">
                    <a:solidFill>
                      <a:srgbClr val="FFFFFF"/>
                    </a:solidFill>
                    <a:latin typeface="Arial"/>
                    <a:ea typeface="+mn-ea"/>
                    <a:cs typeface="+mn-cs"/>
                  </a:endParaRPr>
                </a:p>
              </p:txBody>
            </p:sp>
          </p:grpSp>
        </p:grpSp>
        <p:sp>
          <p:nvSpPr>
            <p:cNvPr id="92" name="TextBox 8">
              <a:extLst>
                <a:ext uri="{FF2B5EF4-FFF2-40B4-BE49-F238E27FC236}">
                  <a16:creationId xmlns:a16="http://schemas.microsoft.com/office/drawing/2014/main" id="{005BAC0C-645B-4567-B43C-153B3583D61C}"/>
                </a:ext>
              </a:extLst>
            </p:cNvPr>
            <p:cNvSpPr txBox="1">
              <a:spLocks noChangeArrowheads="1"/>
            </p:cNvSpPr>
            <p:nvPr/>
          </p:nvSpPr>
          <p:spPr bwMode="auto">
            <a:xfrm>
              <a:off x="9561821" y="2268866"/>
              <a:ext cx="1926731" cy="34849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defTabSz="685800" fontAlgn="auto">
                <a:spcBef>
                  <a:spcPts val="0"/>
                </a:spcBef>
                <a:spcAft>
                  <a:spcPts val="0"/>
                </a:spcAft>
                <a:defRPr/>
              </a:pPr>
              <a:r>
                <a:rPr lang="en-US" altLang="en-US" sz="1100">
                  <a:solidFill>
                    <a:srgbClr val="000000"/>
                  </a:solidFill>
                  <a:cs typeface="+mn-cs"/>
                </a:rPr>
                <a:t>Enza: 36.6 </a:t>
              </a:r>
              <a:r>
                <a:rPr lang="en-US" altLang="en-US" sz="1100" err="1">
                  <a:solidFill>
                    <a:srgbClr val="000000"/>
                  </a:solidFill>
                  <a:cs typeface="+mn-cs"/>
                </a:rPr>
                <a:t>mos</a:t>
              </a:r>
              <a:r>
                <a:rPr lang="en-US" altLang="en-US" sz="1100">
                  <a:solidFill>
                    <a:srgbClr val="000000"/>
                  </a:solidFill>
                  <a:cs typeface="+mn-cs"/>
                </a:rPr>
                <a:t> (median)</a:t>
              </a:r>
            </a:p>
          </p:txBody>
        </p:sp>
        <p:sp>
          <p:nvSpPr>
            <p:cNvPr id="93" name="TextBox 23">
              <a:extLst>
                <a:ext uri="{FF2B5EF4-FFF2-40B4-BE49-F238E27FC236}">
                  <a16:creationId xmlns:a16="http://schemas.microsoft.com/office/drawing/2014/main" id="{811CC7A8-64BB-4AA4-96A5-6021FC28334E}"/>
                </a:ext>
              </a:extLst>
            </p:cNvPr>
            <p:cNvSpPr txBox="1">
              <a:spLocks noChangeArrowheads="1"/>
            </p:cNvSpPr>
            <p:nvPr/>
          </p:nvSpPr>
          <p:spPr bwMode="auto">
            <a:xfrm>
              <a:off x="7658653" y="3527240"/>
              <a:ext cx="1999144" cy="34849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defTabSz="685800" fontAlgn="auto">
                <a:spcBef>
                  <a:spcPts val="0"/>
                </a:spcBef>
                <a:spcAft>
                  <a:spcPts val="0"/>
                </a:spcAft>
                <a:defRPr/>
              </a:pPr>
              <a:r>
                <a:rPr lang="en-US" altLang="en-US" sz="1100">
                  <a:solidFill>
                    <a:srgbClr val="000000"/>
                  </a:solidFill>
                  <a:cs typeface="+mn-cs"/>
                </a:rPr>
                <a:t>Pbo</a:t>
              </a:r>
              <a:r>
                <a:rPr lang="en-US" altLang="en-US" sz="1100">
                  <a:solidFill>
                    <a:srgbClr val="000000"/>
                  </a:solidFill>
                </a:rPr>
                <a:t>: </a:t>
              </a:r>
              <a:r>
                <a:rPr lang="en-US" altLang="en-US" sz="1100">
                  <a:solidFill>
                    <a:srgbClr val="000000"/>
                  </a:solidFill>
                  <a:cs typeface="+mn-cs"/>
                </a:rPr>
                <a:t>14.7 </a:t>
              </a:r>
              <a:r>
                <a:rPr lang="en-US" altLang="en-US" sz="1100" err="1">
                  <a:solidFill>
                    <a:srgbClr val="000000"/>
                  </a:solidFill>
                  <a:cs typeface="+mn-cs"/>
                </a:rPr>
                <a:t>mos</a:t>
              </a:r>
              <a:r>
                <a:rPr lang="en-US" altLang="en-US" sz="1100">
                  <a:solidFill>
                    <a:srgbClr val="000000"/>
                  </a:solidFill>
                  <a:cs typeface="+mn-cs"/>
                </a:rPr>
                <a:t> (median)</a:t>
              </a:r>
            </a:p>
          </p:txBody>
        </p:sp>
        <p:sp>
          <p:nvSpPr>
            <p:cNvPr id="94" name="TextBox 93">
              <a:extLst>
                <a:ext uri="{FF2B5EF4-FFF2-40B4-BE49-F238E27FC236}">
                  <a16:creationId xmlns:a16="http://schemas.microsoft.com/office/drawing/2014/main" id="{366E9A97-2298-4B42-B507-24AC0F2F3557}"/>
                </a:ext>
              </a:extLst>
            </p:cNvPr>
            <p:cNvSpPr txBox="1"/>
            <p:nvPr/>
          </p:nvSpPr>
          <p:spPr bwMode="auto">
            <a:xfrm>
              <a:off x="8679497" y="1864786"/>
              <a:ext cx="2911127" cy="410633"/>
            </a:xfrm>
            <a:prstGeom prst="rect">
              <a:avLst/>
            </a:prstGeom>
            <a:noFill/>
            <a:ln>
              <a:noFill/>
            </a:ln>
          </p:spPr>
          <p:txBody>
            <a:bodyPr/>
            <a:lstStyle/>
            <a:p>
              <a:pPr defTabSz="685800" fontAlgn="auto">
                <a:spcBef>
                  <a:spcPts val="0"/>
                </a:spcBef>
                <a:spcAft>
                  <a:spcPts val="0"/>
                </a:spcAft>
                <a:defRPr/>
              </a:pPr>
              <a:r>
                <a:rPr lang="en-US" sz="1100">
                  <a:solidFill>
                    <a:srgbClr val="000000"/>
                  </a:solidFill>
                  <a:latin typeface="Calibri" panose="020F0502020204030204" pitchFamily="34" charset="0"/>
                  <a:ea typeface="+mn-ea"/>
                  <a:cs typeface="+mn-cs"/>
                </a:rPr>
                <a:t>HR: 0.29 (95% CI: 0.24-0.35</a:t>
              </a:r>
              <a:r>
                <a:rPr lang="en-US" sz="1100">
                  <a:solidFill>
                    <a:srgbClr val="000000"/>
                  </a:solidFill>
                  <a:latin typeface="Calibri" panose="020F0502020204030204" pitchFamily="34" charset="0"/>
                </a:rPr>
                <a:t>;</a:t>
              </a:r>
              <a:r>
                <a:rPr lang="en-US" sz="1100" i="1">
                  <a:solidFill>
                    <a:srgbClr val="000000"/>
                  </a:solidFill>
                  <a:latin typeface="Calibri" panose="020F0502020204030204" pitchFamily="34" charset="0"/>
                  <a:ea typeface="+mn-ea"/>
                  <a:cs typeface="+mn-cs"/>
                </a:rPr>
                <a:t>P</a:t>
              </a:r>
              <a:r>
                <a:rPr lang="en-US" sz="1100">
                  <a:solidFill>
                    <a:srgbClr val="000000"/>
                  </a:solidFill>
                  <a:latin typeface="Calibri" panose="020F0502020204030204" pitchFamily="34" charset="0"/>
                  <a:ea typeface="+mn-ea"/>
                  <a:cs typeface="+mn-cs"/>
                </a:rPr>
                <a:t> &lt; .001)</a:t>
              </a:r>
            </a:p>
          </p:txBody>
        </p:sp>
        <p:sp>
          <p:nvSpPr>
            <p:cNvPr id="95" name="TextBox 16">
              <a:extLst>
                <a:ext uri="{FF2B5EF4-FFF2-40B4-BE49-F238E27FC236}">
                  <a16:creationId xmlns:a16="http://schemas.microsoft.com/office/drawing/2014/main" id="{E2B67A77-DDFC-4E11-84E0-BC55B3F3FEC4}"/>
                </a:ext>
              </a:extLst>
            </p:cNvPr>
            <p:cNvSpPr txBox="1">
              <a:spLocks noChangeArrowheads="1"/>
            </p:cNvSpPr>
            <p:nvPr/>
          </p:nvSpPr>
          <p:spPr bwMode="auto">
            <a:xfrm>
              <a:off x="8679497" y="1498213"/>
              <a:ext cx="1730115" cy="40999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defTabSz="685800">
                <a:defRPr>
                  <a:solidFill>
                    <a:schemeClr val="tx1"/>
                  </a:solidFill>
                  <a:latin typeface="Calibri" pitchFamily="34" charset="0"/>
                  <a:ea typeface="ＭＳ Ｐゴシック" pitchFamily="34" charset="-128"/>
                </a:defRPr>
              </a:lvl1pPr>
              <a:lvl2pPr marL="742950" indent="-285750" defTabSz="685800">
                <a:defRPr>
                  <a:solidFill>
                    <a:schemeClr val="tx1"/>
                  </a:solidFill>
                  <a:latin typeface="Calibri" pitchFamily="34" charset="0"/>
                  <a:ea typeface="ＭＳ Ｐゴシック" pitchFamily="34" charset="-128"/>
                </a:defRPr>
              </a:lvl2pPr>
              <a:lvl3pPr marL="1143000" indent="-228600" defTabSz="685800">
                <a:defRPr>
                  <a:solidFill>
                    <a:schemeClr val="tx1"/>
                  </a:solidFill>
                  <a:latin typeface="Calibri" pitchFamily="34" charset="0"/>
                  <a:ea typeface="ＭＳ Ｐゴシック" pitchFamily="34" charset="-128"/>
                </a:defRPr>
              </a:lvl3pPr>
              <a:lvl4pPr marL="1600200" indent="-228600" defTabSz="685800">
                <a:defRPr>
                  <a:solidFill>
                    <a:schemeClr val="tx1"/>
                  </a:solidFill>
                  <a:latin typeface="Calibri" pitchFamily="34" charset="0"/>
                  <a:ea typeface="ＭＳ Ｐゴシック" pitchFamily="34" charset="-128"/>
                </a:defRPr>
              </a:lvl4pPr>
              <a:lvl5pPr marL="2057400" indent="-228600" defTabSz="685800">
                <a:defRPr>
                  <a:solidFill>
                    <a:schemeClr val="tx1"/>
                  </a:solidFill>
                  <a:latin typeface="Calibri" pitchFamily="34" charset="0"/>
                  <a:ea typeface="ＭＳ Ｐゴシック" pitchFamily="34" charset="-128"/>
                </a:defRPr>
              </a:lvl5pPr>
              <a:lvl6pPr marL="2514600" indent="-228600" defTabSz="6858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6858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6858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6858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defTabSz="514349" fontAlgn="auto">
                <a:spcBef>
                  <a:spcPts val="0"/>
                </a:spcBef>
                <a:spcAft>
                  <a:spcPts val="0"/>
                </a:spcAft>
                <a:defRPr/>
              </a:pPr>
              <a:r>
                <a:rPr lang="en-US" altLang="en-US" sz="1400" b="1">
                  <a:solidFill>
                    <a:srgbClr val="000000"/>
                  </a:solidFill>
                  <a:cs typeface="+mn-cs"/>
                </a:rPr>
                <a:t>PROSPER</a:t>
              </a:r>
              <a:r>
                <a:rPr lang="en-US" altLang="en-US" sz="1400" b="1" baseline="30000">
                  <a:solidFill>
                    <a:srgbClr val="000000"/>
                  </a:solidFill>
                  <a:cs typeface="+mn-cs"/>
                </a:rPr>
                <a:t>[2]</a:t>
              </a:r>
            </a:p>
          </p:txBody>
        </p:sp>
        <p:cxnSp>
          <p:nvCxnSpPr>
            <p:cNvPr id="98" name="Straight Arrow Connector 97">
              <a:extLst>
                <a:ext uri="{FF2B5EF4-FFF2-40B4-BE49-F238E27FC236}">
                  <a16:creationId xmlns:a16="http://schemas.microsoft.com/office/drawing/2014/main" id="{BA9256AA-73E0-4182-A0DD-C2E94C8EE632}"/>
                </a:ext>
              </a:extLst>
            </p:cNvPr>
            <p:cNvCxnSpPr/>
            <p:nvPr/>
          </p:nvCxnSpPr>
          <p:spPr>
            <a:xfrm flipV="1">
              <a:off x="8359181" y="3082566"/>
              <a:ext cx="282804" cy="226243"/>
            </a:xfrm>
            <a:prstGeom prst="straightConnector1">
              <a:avLst/>
            </a:prstGeom>
            <a:ln w="28575">
              <a:noFill/>
              <a:headEnd type="none" w="med" len="med"/>
              <a:tailEnd type="triangle" w="med" len="med"/>
            </a:ln>
            <a:effectLst/>
          </p:spPr>
          <p:style>
            <a:lnRef idx="3">
              <a:schemeClr val="accent4"/>
            </a:lnRef>
            <a:fillRef idx="0">
              <a:schemeClr val="accent4"/>
            </a:fillRef>
            <a:effectRef idx="2">
              <a:schemeClr val="accent4"/>
            </a:effectRef>
            <a:fontRef idx="minor">
              <a:schemeClr val="tx1"/>
            </a:fontRef>
          </p:style>
        </p:cxnSp>
        <p:cxnSp>
          <p:nvCxnSpPr>
            <p:cNvPr id="99" name="Straight Arrow Connector 98">
              <a:extLst>
                <a:ext uri="{FF2B5EF4-FFF2-40B4-BE49-F238E27FC236}">
                  <a16:creationId xmlns:a16="http://schemas.microsoft.com/office/drawing/2014/main" id="{827935B7-332C-4BF9-A7D8-0BAAD14E0E20}"/>
                </a:ext>
              </a:extLst>
            </p:cNvPr>
            <p:cNvCxnSpPr>
              <a:cxnSpLocks/>
              <a:stCxn id="92" idx="2"/>
            </p:cNvCxnSpPr>
            <p:nvPr/>
          </p:nvCxnSpPr>
          <p:spPr>
            <a:xfrm flipH="1">
              <a:off x="10367099" y="2617357"/>
              <a:ext cx="158087" cy="389796"/>
            </a:xfrm>
            <a:prstGeom prst="straightConnector1">
              <a:avLst/>
            </a:prstGeom>
            <a:ln w="28575">
              <a:noFill/>
              <a:headEnd type="none" w="med" len="med"/>
              <a:tailEnd type="triangle" w="med" len="med"/>
            </a:ln>
            <a:effectLst/>
          </p:spPr>
          <p:style>
            <a:lnRef idx="3">
              <a:schemeClr val="accent4"/>
            </a:lnRef>
            <a:fillRef idx="0">
              <a:schemeClr val="accent4"/>
            </a:fillRef>
            <a:effectRef idx="2">
              <a:schemeClr val="accent4"/>
            </a:effectRef>
            <a:fontRef idx="minor">
              <a:schemeClr val="tx1"/>
            </a:fontRef>
          </p:style>
        </p:cxnSp>
        <p:sp>
          <p:nvSpPr>
            <p:cNvPr id="100" name="Rectangle 73">
              <a:extLst>
                <a:ext uri="{FF2B5EF4-FFF2-40B4-BE49-F238E27FC236}">
                  <a16:creationId xmlns:a16="http://schemas.microsoft.com/office/drawing/2014/main" id="{FBBAFCD8-8564-4854-9B54-18029B409A3B}"/>
                </a:ext>
              </a:extLst>
            </p:cNvPr>
            <p:cNvSpPr>
              <a:spLocks noChangeArrowheads="1"/>
            </p:cNvSpPr>
            <p:nvPr/>
          </p:nvSpPr>
          <p:spPr bwMode="auto">
            <a:xfrm>
              <a:off x="7144384" y="1885951"/>
              <a:ext cx="257638" cy="23083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ea typeface="+mn-ea"/>
                </a:rPr>
                <a:t>100</a:t>
              </a:r>
              <a:endParaRPr lang="en-US" altLang="en-US" sz="1400">
                <a:solidFill>
                  <a:srgbClr val="000000"/>
                </a:solidFill>
                <a:latin typeface="Calibri" panose="020F0502020204030204" pitchFamily="34" charset="0"/>
                <a:ea typeface="+mn-ea"/>
              </a:endParaRPr>
            </a:p>
          </p:txBody>
        </p:sp>
        <p:sp>
          <p:nvSpPr>
            <p:cNvPr id="101" name="Freeform 74">
              <a:extLst>
                <a:ext uri="{FF2B5EF4-FFF2-40B4-BE49-F238E27FC236}">
                  <a16:creationId xmlns:a16="http://schemas.microsoft.com/office/drawing/2014/main" id="{EEC4ED1C-8ACE-447D-BFA7-5C5933816D62}"/>
                </a:ext>
              </a:extLst>
            </p:cNvPr>
            <p:cNvSpPr>
              <a:spLocks/>
            </p:cNvSpPr>
            <p:nvPr/>
          </p:nvSpPr>
          <p:spPr bwMode="auto">
            <a:xfrm>
              <a:off x="7442834" y="1984376"/>
              <a:ext cx="3321050" cy="2273300"/>
            </a:xfrm>
            <a:custGeom>
              <a:avLst/>
              <a:gdLst>
                <a:gd name="T0" fmla="*/ 0 w 2092"/>
                <a:gd name="T1" fmla="*/ 0 h 1432"/>
                <a:gd name="T2" fmla="*/ 38 w 2092"/>
                <a:gd name="T3" fmla="*/ 0 h 1432"/>
                <a:gd name="T4" fmla="*/ 38 w 2092"/>
                <a:gd name="T5" fmla="*/ 1390 h 1432"/>
                <a:gd name="T6" fmla="*/ 2092 w 2092"/>
                <a:gd name="T7" fmla="*/ 1390 h 1432"/>
                <a:gd name="T8" fmla="*/ 2092 w 2092"/>
                <a:gd name="T9" fmla="*/ 1432 h 1432"/>
              </a:gdLst>
              <a:ahLst/>
              <a:cxnLst>
                <a:cxn ang="0">
                  <a:pos x="T0" y="T1"/>
                </a:cxn>
                <a:cxn ang="0">
                  <a:pos x="T2" y="T3"/>
                </a:cxn>
                <a:cxn ang="0">
                  <a:pos x="T4" y="T5"/>
                </a:cxn>
                <a:cxn ang="0">
                  <a:pos x="T6" y="T7"/>
                </a:cxn>
                <a:cxn ang="0">
                  <a:pos x="T8" y="T9"/>
                </a:cxn>
              </a:cxnLst>
              <a:rect l="0" t="0" r="r" b="b"/>
              <a:pathLst>
                <a:path w="2092" h="1432">
                  <a:moveTo>
                    <a:pt x="0" y="0"/>
                  </a:moveTo>
                  <a:lnTo>
                    <a:pt x="38" y="0"/>
                  </a:lnTo>
                  <a:lnTo>
                    <a:pt x="38" y="1390"/>
                  </a:lnTo>
                  <a:lnTo>
                    <a:pt x="2092" y="1390"/>
                  </a:lnTo>
                  <a:lnTo>
                    <a:pt x="2092" y="1432"/>
                  </a:lnTo>
                </a:path>
              </a:pathLst>
            </a:custGeom>
            <a:noFill/>
            <a:ln w="28575">
              <a:solidFill>
                <a:srgbClr val="003767"/>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a typeface="+mn-ea"/>
                <a:cs typeface="+mn-cs"/>
              </a:endParaRPr>
            </a:p>
          </p:txBody>
        </p:sp>
        <p:sp>
          <p:nvSpPr>
            <p:cNvPr id="102" name="Rectangle 75">
              <a:extLst>
                <a:ext uri="{FF2B5EF4-FFF2-40B4-BE49-F238E27FC236}">
                  <a16:creationId xmlns:a16="http://schemas.microsoft.com/office/drawing/2014/main" id="{A5E4A592-9F98-42F7-8B05-542ED17F03DC}"/>
                </a:ext>
              </a:extLst>
            </p:cNvPr>
            <p:cNvSpPr>
              <a:spLocks noChangeArrowheads="1"/>
            </p:cNvSpPr>
            <p:nvPr/>
          </p:nvSpPr>
          <p:spPr bwMode="auto">
            <a:xfrm>
              <a:off x="7236459" y="2308226"/>
              <a:ext cx="171759" cy="23083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ea typeface="+mn-ea"/>
                </a:rPr>
                <a:t>80</a:t>
              </a:r>
              <a:endParaRPr lang="en-US" altLang="en-US" sz="1400">
                <a:solidFill>
                  <a:srgbClr val="000000"/>
                </a:solidFill>
                <a:latin typeface="Calibri" panose="020F0502020204030204" pitchFamily="34" charset="0"/>
                <a:ea typeface="+mn-ea"/>
              </a:endParaRPr>
            </a:p>
          </p:txBody>
        </p:sp>
        <p:sp>
          <p:nvSpPr>
            <p:cNvPr id="103" name="Line 76">
              <a:extLst>
                <a:ext uri="{FF2B5EF4-FFF2-40B4-BE49-F238E27FC236}">
                  <a16:creationId xmlns:a16="http://schemas.microsoft.com/office/drawing/2014/main" id="{ED4DD8ED-1848-4BFA-BC15-F0790EBDA078}"/>
                </a:ext>
              </a:extLst>
            </p:cNvPr>
            <p:cNvSpPr>
              <a:spLocks noChangeShapeType="1"/>
            </p:cNvSpPr>
            <p:nvPr/>
          </p:nvSpPr>
          <p:spPr bwMode="auto">
            <a:xfrm>
              <a:off x="7442834" y="2406651"/>
              <a:ext cx="60325" cy="0"/>
            </a:xfrm>
            <a:prstGeom prst="line">
              <a:avLst/>
            </a:prstGeom>
            <a:noFill/>
            <a:ln w="28575">
              <a:no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a typeface="+mn-ea"/>
                <a:cs typeface="+mn-cs"/>
              </a:endParaRPr>
            </a:p>
          </p:txBody>
        </p:sp>
        <p:sp>
          <p:nvSpPr>
            <p:cNvPr id="104" name="Rectangle 77">
              <a:extLst>
                <a:ext uri="{FF2B5EF4-FFF2-40B4-BE49-F238E27FC236}">
                  <a16:creationId xmlns:a16="http://schemas.microsoft.com/office/drawing/2014/main" id="{CBABB917-1135-4B17-A81F-E09E391A2032}"/>
                </a:ext>
              </a:extLst>
            </p:cNvPr>
            <p:cNvSpPr>
              <a:spLocks noChangeArrowheads="1"/>
            </p:cNvSpPr>
            <p:nvPr/>
          </p:nvSpPr>
          <p:spPr bwMode="auto">
            <a:xfrm>
              <a:off x="7236459" y="2755900"/>
              <a:ext cx="171759" cy="23083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ea typeface="+mn-ea"/>
                </a:rPr>
                <a:t>60</a:t>
              </a:r>
              <a:endParaRPr lang="en-US" altLang="en-US" sz="1400">
                <a:solidFill>
                  <a:srgbClr val="000000"/>
                </a:solidFill>
                <a:latin typeface="Calibri" panose="020F0502020204030204" pitchFamily="34" charset="0"/>
                <a:ea typeface="+mn-ea"/>
              </a:endParaRPr>
            </a:p>
          </p:txBody>
        </p:sp>
        <p:sp>
          <p:nvSpPr>
            <p:cNvPr id="105" name="Line 78">
              <a:extLst>
                <a:ext uri="{FF2B5EF4-FFF2-40B4-BE49-F238E27FC236}">
                  <a16:creationId xmlns:a16="http://schemas.microsoft.com/office/drawing/2014/main" id="{296CAE6C-E0B7-4540-85A4-E1B2BD672E18}"/>
                </a:ext>
              </a:extLst>
            </p:cNvPr>
            <p:cNvSpPr>
              <a:spLocks noChangeShapeType="1"/>
            </p:cNvSpPr>
            <p:nvPr/>
          </p:nvSpPr>
          <p:spPr bwMode="auto">
            <a:xfrm>
              <a:off x="7442834" y="2854326"/>
              <a:ext cx="60325" cy="0"/>
            </a:xfrm>
            <a:prstGeom prst="line">
              <a:avLst/>
            </a:prstGeom>
            <a:noFill/>
            <a:ln w="28575">
              <a:no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a typeface="+mn-ea"/>
                <a:cs typeface="+mn-cs"/>
              </a:endParaRPr>
            </a:p>
          </p:txBody>
        </p:sp>
        <p:sp>
          <p:nvSpPr>
            <p:cNvPr id="106" name="Rectangle 79">
              <a:extLst>
                <a:ext uri="{FF2B5EF4-FFF2-40B4-BE49-F238E27FC236}">
                  <a16:creationId xmlns:a16="http://schemas.microsoft.com/office/drawing/2014/main" id="{28305F54-B3E4-47C9-8A25-72D398415680}"/>
                </a:ext>
              </a:extLst>
            </p:cNvPr>
            <p:cNvSpPr>
              <a:spLocks noChangeArrowheads="1"/>
            </p:cNvSpPr>
            <p:nvPr/>
          </p:nvSpPr>
          <p:spPr bwMode="auto">
            <a:xfrm>
              <a:off x="7236459" y="3187701"/>
              <a:ext cx="171759" cy="23083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ea typeface="+mn-ea"/>
                </a:rPr>
                <a:t>40</a:t>
              </a:r>
              <a:endParaRPr lang="en-US" altLang="en-US" sz="1400">
                <a:solidFill>
                  <a:srgbClr val="000000"/>
                </a:solidFill>
                <a:latin typeface="Calibri" panose="020F0502020204030204" pitchFamily="34" charset="0"/>
                <a:ea typeface="+mn-ea"/>
              </a:endParaRPr>
            </a:p>
          </p:txBody>
        </p:sp>
        <p:sp>
          <p:nvSpPr>
            <p:cNvPr id="107" name="Line 80">
              <a:extLst>
                <a:ext uri="{FF2B5EF4-FFF2-40B4-BE49-F238E27FC236}">
                  <a16:creationId xmlns:a16="http://schemas.microsoft.com/office/drawing/2014/main" id="{E17F2CD3-D0A6-4F23-9387-FCA8213E1635}"/>
                </a:ext>
              </a:extLst>
            </p:cNvPr>
            <p:cNvSpPr>
              <a:spLocks noChangeShapeType="1"/>
            </p:cNvSpPr>
            <p:nvPr/>
          </p:nvSpPr>
          <p:spPr bwMode="auto">
            <a:xfrm>
              <a:off x="7442834" y="3286126"/>
              <a:ext cx="60325" cy="0"/>
            </a:xfrm>
            <a:prstGeom prst="line">
              <a:avLst/>
            </a:prstGeom>
            <a:noFill/>
            <a:ln w="28575">
              <a:no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a typeface="+mn-ea"/>
                <a:cs typeface="+mn-cs"/>
              </a:endParaRPr>
            </a:p>
          </p:txBody>
        </p:sp>
        <p:sp>
          <p:nvSpPr>
            <p:cNvPr id="108" name="Rectangle 81">
              <a:extLst>
                <a:ext uri="{FF2B5EF4-FFF2-40B4-BE49-F238E27FC236}">
                  <a16:creationId xmlns:a16="http://schemas.microsoft.com/office/drawing/2014/main" id="{F2572E32-6149-4277-A8DF-6A5D53BA9DFA}"/>
                </a:ext>
              </a:extLst>
            </p:cNvPr>
            <p:cNvSpPr>
              <a:spLocks noChangeArrowheads="1"/>
            </p:cNvSpPr>
            <p:nvPr/>
          </p:nvSpPr>
          <p:spPr bwMode="auto">
            <a:xfrm>
              <a:off x="7236459" y="3606800"/>
              <a:ext cx="171759" cy="23083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ea typeface="+mn-ea"/>
                </a:rPr>
                <a:t>20</a:t>
              </a:r>
              <a:endParaRPr lang="en-US" altLang="en-US" sz="1400">
                <a:solidFill>
                  <a:srgbClr val="000000"/>
                </a:solidFill>
                <a:latin typeface="Calibri" panose="020F0502020204030204" pitchFamily="34" charset="0"/>
                <a:ea typeface="+mn-ea"/>
              </a:endParaRPr>
            </a:p>
          </p:txBody>
        </p:sp>
        <p:sp>
          <p:nvSpPr>
            <p:cNvPr id="109" name="Line 82">
              <a:extLst>
                <a:ext uri="{FF2B5EF4-FFF2-40B4-BE49-F238E27FC236}">
                  <a16:creationId xmlns:a16="http://schemas.microsoft.com/office/drawing/2014/main" id="{B401D92B-6711-4260-9194-5D80718AB30E}"/>
                </a:ext>
              </a:extLst>
            </p:cNvPr>
            <p:cNvSpPr>
              <a:spLocks noChangeShapeType="1"/>
            </p:cNvSpPr>
            <p:nvPr/>
          </p:nvSpPr>
          <p:spPr bwMode="auto">
            <a:xfrm>
              <a:off x="7442834" y="3705226"/>
              <a:ext cx="60325" cy="0"/>
            </a:xfrm>
            <a:prstGeom prst="line">
              <a:avLst/>
            </a:prstGeom>
            <a:noFill/>
            <a:ln w="28575">
              <a:no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a typeface="+mn-ea"/>
                <a:cs typeface="+mn-cs"/>
              </a:endParaRPr>
            </a:p>
          </p:txBody>
        </p:sp>
        <p:sp>
          <p:nvSpPr>
            <p:cNvPr id="110" name="Rectangle 83">
              <a:extLst>
                <a:ext uri="{FF2B5EF4-FFF2-40B4-BE49-F238E27FC236}">
                  <a16:creationId xmlns:a16="http://schemas.microsoft.com/office/drawing/2014/main" id="{1510A45B-7305-4BAB-A937-A5C771E9DEF4}"/>
                </a:ext>
              </a:extLst>
            </p:cNvPr>
            <p:cNvSpPr>
              <a:spLocks noChangeArrowheads="1"/>
            </p:cNvSpPr>
            <p:nvPr/>
          </p:nvSpPr>
          <p:spPr bwMode="auto">
            <a:xfrm>
              <a:off x="7325358" y="4048126"/>
              <a:ext cx="85879" cy="23083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ea typeface="+mn-ea"/>
                </a:rPr>
                <a:t>0</a:t>
              </a:r>
              <a:endParaRPr lang="en-US" altLang="en-US" sz="1400">
                <a:solidFill>
                  <a:srgbClr val="000000"/>
                </a:solidFill>
                <a:latin typeface="Calibri" panose="020F0502020204030204" pitchFamily="34" charset="0"/>
                <a:ea typeface="+mn-ea"/>
              </a:endParaRPr>
            </a:p>
          </p:txBody>
        </p:sp>
        <p:sp>
          <p:nvSpPr>
            <p:cNvPr id="111" name="Rectangle 84">
              <a:extLst>
                <a:ext uri="{FF2B5EF4-FFF2-40B4-BE49-F238E27FC236}">
                  <a16:creationId xmlns:a16="http://schemas.microsoft.com/office/drawing/2014/main" id="{5C711C6F-720C-429D-8BA2-768B80CFAE2D}"/>
                </a:ext>
              </a:extLst>
            </p:cNvPr>
            <p:cNvSpPr>
              <a:spLocks noChangeArrowheads="1"/>
            </p:cNvSpPr>
            <p:nvPr/>
          </p:nvSpPr>
          <p:spPr bwMode="auto">
            <a:xfrm>
              <a:off x="10674984" y="4248151"/>
              <a:ext cx="171759" cy="23083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ea typeface="+mn-ea"/>
                </a:rPr>
                <a:t>42</a:t>
              </a:r>
              <a:endParaRPr lang="en-US" altLang="en-US" sz="1400">
                <a:solidFill>
                  <a:srgbClr val="000000"/>
                </a:solidFill>
                <a:latin typeface="Calibri" panose="020F0502020204030204" pitchFamily="34" charset="0"/>
                <a:ea typeface="+mn-ea"/>
              </a:endParaRPr>
            </a:p>
          </p:txBody>
        </p:sp>
        <p:sp>
          <p:nvSpPr>
            <p:cNvPr id="112" name="Line 85">
              <a:extLst>
                <a:ext uri="{FF2B5EF4-FFF2-40B4-BE49-F238E27FC236}">
                  <a16:creationId xmlns:a16="http://schemas.microsoft.com/office/drawing/2014/main" id="{55A21542-1577-4BA0-BC6F-FBF83D25060C}"/>
                </a:ext>
              </a:extLst>
            </p:cNvPr>
            <p:cNvSpPr>
              <a:spLocks noChangeShapeType="1"/>
            </p:cNvSpPr>
            <p:nvPr/>
          </p:nvSpPr>
          <p:spPr bwMode="auto">
            <a:xfrm>
              <a:off x="10541634" y="4191001"/>
              <a:ext cx="0" cy="66675"/>
            </a:xfrm>
            <a:prstGeom prst="line">
              <a:avLst/>
            </a:prstGeom>
            <a:noFill/>
            <a:ln w="28575">
              <a:no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a typeface="+mn-ea"/>
                <a:cs typeface="+mn-cs"/>
              </a:endParaRPr>
            </a:p>
          </p:txBody>
        </p:sp>
        <p:sp>
          <p:nvSpPr>
            <p:cNvPr id="113" name="Rectangle 86">
              <a:extLst>
                <a:ext uri="{FF2B5EF4-FFF2-40B4-BE49-F238E27FC236}">
                  <a16:creationId xmlns:a16="http://schemas.microsoft.com/office/drawing/2014/main" id="{A6DAEE52-A4AD-4BF4-9FDE-8CE7D23DA387}"/>
                </a:ext>
              </a:extLst>
            </p:cNvPr>
            <p:cNvSpPr>
              <a:spLocks noChangeArrowheads="1"/>
            </p:cNvSpPr>
            <p:nvPr/>
          </p:nvSpPr>
          <p:spPr bwMode="auto">
            <a:xfrm>
              <a:off x="10452734" y="4248151"/>
              <a:ext cx="171759" cy="23083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ea typeface="+mn-ea"/>
                </a:rPr>
                <a:t>39</a:t>
              </a:r>
              <a:endParaRPr lang="en-US" altLang="en-US" sz="1400">
                <a:solidFill>
                  <a:srgbClr val="000000"/>
                </a:solidFill>
                <a:latin typeface="Calibri" panose="020F0502020204030204" pitchFamily="34" charset="0"/>
                <a:ea typeface="+mn-ea"/>
              </a:endParaRPr>
            </a:p>
          </p:txBody>
        </p:sp>
        <p:sp>
          <p:nvSpPr>
            <p:cNvPr id="114" name="Line 87">
              <a:extLst>
                <a:ext uri="{FF2B5EF4-FFF2-40B4-BE49-F238E27FC236}">
                  <a16:creationId xmlns:a16="http://schemas.microsoft.com/office/drawing/2014/main" id="{816604BC-2A73-4643-A553-DED0D7D65CBC}"/>
                </a:ext>
              </a:extLst>
            </p:cNvPr>
            <p:cNvSpPr>
              <a:spLocks noChangeShapeType="1"/>
            </p:cNvSpPr>
            <p:nvPr/>
          </p:nvSpPr>
          <p:spPr bwMode="auto">
            <a:xfrm>
              <a:off x="10306684" y="4191001"/>
              <a:ext cx="0" cy="66675"/>
            </a:xfrm>
            <a:prstGeom prst="line">
              <a:avLst/>
            </a:prstGeom>
            <a:noFill/>
            <a:ln w="28575">
              <a:no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a typeface="+mn-ea"/>
                <a:cs typeface="+mn-cs"/>
              </a:endParaRPr>
            </a:p>
          </p:txBody>
        </p:sp>
        <p:sp>
          <p:nvSpPr>
            <p:cNvPr id="115" name="Rectangle 88">
              <a:extLst>
                <a:ext uri="{FF2B5EF4-FFF2-40B4-BE49-F238E27FC236}">
                  <a16:creationId xmlns:a16="http://schemas.microsoft.com/office/drawing/2014/main" id="{7B8E360F-8F86-4085-A8B3-EEE0F8AAE9F7}"/>
                </a:ext>
              </a:extLst>
            </p:cNvPr>
            <p:cNvSpPr>
              <a:spLocks noChangeArrowheads="1"/>
            </p:cNvSpPr>
            <p:nvPr/>
          </p:nvSpPr>
          <p:spPr bwMode="auto">
            <a:xfrm>
              <a:off x="10214609" y="4248151"/>
              <a:ext cx="171759" cy="23083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ea typeface="+mn-ea"/>
                </a:rPr>
                <a:t>36</a:t>
              </a:r>
              <a:endParaRPr lang="en-US" altLang="en-US" sz="1400">
                <a:solidFill>
                  <a:srgbClr val="000000"/>
                </a:solidFill>
                <a:latin typeface="Calibri" panose="020F0502020204030204" pitchFamily="34" charset="0"/>
                <a:ea typeface="+mn-ea"/>
              </a:endParaRPr>
            </a:p>
          </p:txBody>
        </p:sp>
        <p:sp>
          <p:nvSpPr>
            <p:cNvPr id="116" name="Line 89">
              <a:extLst>
                <a:ext uri="{FF2B5EF4-FFF2-40B4-BE49-F238E27FC236}">
                  <a16:creationId xmlns:a16="http://schemas.microsoft.com/office/drawing/2014/main" id="{720531C5-4605-400D-999C-7B045C8B6A82}"/>
                </a:ext>
              </a:extLst>
            </p:cNvPr>
            <p:cNvSpPr>
              <a:spLocks noChangeShapeType="1"/>
            </p:cNvSpPr>
            <p:nvPr/>
          </p:nvSpPr>
          <p:spPr bwMode="auto">
            <a:xfrm>
              <a:off x="9843134" y="4191001"/>
              <a:ext cx="0" cy="66675"/>
            </a:xfrm>
            <a:prstGeom prst="line">
              <a:avLst/>
            </a:prstGeom>
            <a:noFill/>
            <a:ln w="28575">
              <a:no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a typeface="+mn-ea"/>
                <a:cs typeface="+mn-cs"/>
              </a:endParaRPr>
            </a:p>
          </p:txBody>
        </p:sp>
        <p:sp>
          <p:nvSpPr>
            <p:cNvPr id="117" name="Rectangle 90">
              <a:extLst>
                <a:ext uri="{FF2B5EF4-FFF2-40B4-BE49-F238E27FC236}">
                  <a16:creationId xmlns:a16="http://schemas.microsoft.com/office/drawing/2014/main" id="{9A4D905D-ED1F-4EE2-AD92-1F77DF222534}"/>
                </a:ext>
              </a:extLst>
            </p:cNvPr>
            <p:cNvSpPr>
              <a:spLocks noChangeArrowheads="1"/>
            </p:cNvSpPr>
            <p:nvPr/>
          </p:nvSpPr>
          <p:spPr bwMode="auto">
            <a:xfrm>
              <a:off x="9754234" y="4248151"/>
              <a:ext cx="171759" cy="23083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ea typeface="+mn-ea"/>
                </a:rPr>
                <a:t>30</a:t>
              </a:r>
              <a:endParaRPr lang="en-US" altLang="en-US" sz="1400">
                <a:solidFill>
                  <a:srgbClr val="000000"/>
                </a:solidFill>
                <a:latin typeface="Calibri" panose="020F0502020204030204" pitchFamily="34" charset="0"/>
                <a:ea typeface="+mn-ea"/>
              </a:endParaRPr>
            </a:p>
          </p:txBody>
        </p:sp>
        <p:sp>
          <p:nvSpPr>
            <p:cNvPr id="118" name="Line 91">
              <a:extLst>
                <a:ext uri="{FF2B5EF4-FFF2-40B4-BE49-F238E27FC236}">
                  <a16:creationId xmlns:a16="http://schemas.microsoft.com/office/drawing/2014/main" id="{D490BE00-F706-4D62-9488-75E48B1BBCD0}"/>
                </a:ext>
              </a:extLst>
            </p:cNvPr>
            <p:cNvSpPr>
              <a:spLocks noChangeShapeType="1"/>
            </p:cNvSpPr>
            <p:nvPr/>
          </p:nvSpPr>
          <p:spPr bwMode="auto">
            <a:xfrm>
              <a:off x="10078084" y="4191001"/>
              <a:ext cx="0" cy="66675"/>
            </a:xfrm>
            <a:prstGeom prst="line">
              <a:avLst/>
            </a:prstGeom>
            <a:noFill/>
            <a:ln w="28575">
              <a:no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a typeface="+mn-ea"/>
                <a:cs typeface="+mn-cs"/>
              </a:endParaRPr>
            </a:p>
          </p:txBody>
        </p:sp>
        <p:sp>
          <p:nvSpPr>
            <p:cNvPr id="119" name="Rectangle 92">
              <a:extLst>
                <a:ext uri="{FF2B5EF4-FFF2-40B4-BE49-F238E27FC236}">
                  <a16:creationId xmlns:a16="http://schemas.microsoft.com/office/drawing/2014/main" id="{63103688-8FF0-4E48-AE0E-A17561BC1AF6}"/>
                </a:ext>
              </a:extLst>
            </p:cNvPr>
            <p:cNvSpPr>
              <a:spLocks noChangeArrowheads="1"/>
            </p:cNvSpPr>
            <p:nvPr/>
          </p:nvSpPr>
          <p:spPr bwMode="auto">
            <a:xfrm>
              <a:off x="9989184" y="4248151"/>
              <a:ext cx="171759" cy="23083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ea typeface="+mn-ea"/>
                </a:rPr>
                <a:t>33</a:t>
              </a:r>
              <a:endParaRPr lang="en-US" altLang="en-US" sz="1400">
                <a:solidFill>
                  <a:srgbClr val="000000"/>
                </a:solidFill>
                <a:latin typeface="Calibri" panose="020F0502020204030204" pitchFamily="34" charset="0"/>
                <a:ea typeface="+mn-ea"/>
              </a:endParaRPr>
            </a:p>
          </p:txBody>
        </p:sp>
        <p:sp>
          <p:nvSpPr>
            <p:cNvPr id="120" name="Line 93">
              <a:extLst>
                <a:ext uri="{FF2B5EF4-FFF2-40B4-BE49-F238E27FC236}">
                  <a16:creationId xmlns:a16="http://schemas.microsoft.com/office/drawing/2014/main" id="{9C651ADB-AF53-4924-B29D-917F497941E1}"/>
                </a:ext>
              </a:extLst>
            </p:cNvPr>
            <p:cNvSpPr>
              <a:spLocks noChangeShapeType="1"/>
            </p:cNvSpPr>
            <p:nvPr/>
          </p:nvSpPr>
          <p:spPr bwMode="auto">
            <a:xfrm>
              <a:off x="9608184" y="4191001"/>
              <a:ext cx="0" cy="66675"/>
            </a:xfrm>
            <a:prstGeom prst="line">
              <a:avLst/>
            </a:prstGeom>
            <a:noFill/>
            <a:ln w="28575">
              <a:no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a typeface="+mn-ea"/>
                <a:cs typeface="+mn-cs"/>
              </a:endParaRPr>
            </a:p>
          </p:txBody>
        </p:sp>
        <p:sp>
          <p:nvSpPr>
            <p:cNvPr id="121" name="Rectangle 94">
              <a:extLst>
                <a:ext uri="{FF2B5EF4-FFF2-40B4-BE49-F238E27FC236}">
                  <a16:creationId xmlns:a16="http://schemas.microsoft.com/office/drawing/2014/main" id="{52EFF6CD-BD89-4E53-A6C8-84D37E3FBEB6}"/>
                </a:ext>
              </a:extLst>
            </p:cNvPr>
            <p:cNvSpPr>
              <a:spLocks noChangeArrowheads="1"/>
            </p:cNvSpPr>
            <p:nvPr/>
          </p:nvSpPr>
          <p:spPr bwMode="auto">
            <a:xfrm>
              <a:off x="9519284" y="4248151"/>
              <a:ext cx="180738" cy="225494"/>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ea typeface="+mn-ea"/>
                </a:rPr>
                <a:t>27</a:t>
              </a:r>
              <a:endParaRPr lang="en-US" altLang="en-US" sz="1400">
                <a:solidFill>
                  <a:srgbClr val="000000"/>
                </a:solidFill>
                <a:latin typeface="Calibri" panose="020F0502020204030204" pitchFamily="34" charset="0"/>
                <a:ea typeface="+mn-ea"/>
              </a:endParaRPr>
            </a:p>
          </p:txBody>
        </p:sp>
        <p:sp>
          <p:nvSpPr>
            <p:cNvPr id="126" name="Line 99">
              <a:extLst>
                <a:ext uri="{FF2B5EF4-FFF2-40B4-BE49-F238E27FC236}">
                  <a16:creationId xmlns:a16="http://schemas.microsoft.com/office/drawing/2014/main" id="{C4AE02C5-58A2-4411-934F-8C598AF13919}"/>
                </a:ext>
              </a:extLst>
            </p:cNvPr>
            <p:cNvSpPr>
              <a:spLocks noChangeShapeType="1"/>
            </p:cNvSpPr>
            <p:nvPr/>
          </p:nvSpPr>
          <p:spPr bwMode="auto">
            <a:xfrm>
              <a:off x="9379584" y="4191001"/>
              <a:ext cx="0" cy="66675"/>
            </a:xfrm>
            <a:prstGeom prst="line">
              <a:avLst/>
            </a:prstGeom>
            <a:noFill/>
            <a:ln w="28575">
              <a:no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a typeface="+mn-ea"/>
                <a:cs typeface="+mn-cs"/>
              </a:endParaRPr>
            </a:p>
          </p:txBody>
        </p:sp>
        <p:sp>
          <p:nvSpPr>
            <p:cNvPr id="127" name="Rectangle 100">
              <a:extLst>
                <a:ext uri="{FF2B5EF4-FFF2-40B4-BE49-F238E27FC236}">
                  <a16:creationId xmlns:a16="http://schemas.microsoft.com/office/drawing/2014/main" id="{A0B37627-C5F0-464F-8690-03CC06FF8803}"/>
                </a:ext>
              </a:extLst>
            </p:cNvPr>
            <p:cNvSpPr>
              <a:spLocks noChangeArrowheads="1"/>
            </p:cNvSpPr>
            <p:nvPr/>
          </p:nvSpPr>
          <p:spPr bwMode="auto">
            <a:xfrm>
              <a:off x="9290684" y="4248151"/>
              <a:ext cx="180738" cy="23083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ea typeface="+mn-ea"/>
                </a:rPr>
                <a:t>24</a:t>
              </a:r>
              <a:endParaRPr lang="en-US" altLang="en-US" sz="1400">
                <a:solidFill>
                  <a:srgbClr val="000000"/>
                </a:solidFill>
                <a:latin typeface="Calibri" panose="020F0502020204030204" pitchFamily="34" charset="0"/>
                <a:ea typeface="+mn-ea"/>
              </a:endParaRPr>
            </a:p>
          </p:txBody>
        </p:sp>
        <p:sp>
          <p:nvSpPr>
            <p:cNvPr id="128" name="Line 101">
              <a:extLst>
                <a:ext uri="{FF2B5EF4-FFF2-40B4-BE49-F238E27FC236}">
                  <a16:creationId xmlns:a16="http://schemas.microsoft.com/office/drawing/2014/main" id="{20380F1B-F25F-4736-8F2B-0CC773CDFD7D}"/>
                </a:ext>
              </a:extLst>
            </p:cNvPr>
            <p:cNvSpPr>
              <a:spLocks noChangeShapeType="1"/>
            </p:cNvSpPr>
            <p:nvPr/>
          </p:nvSpPr>
          <p:spPr bwMode="auto">
            <a:xfrm>
              <a:off x="9144634" y="4191001"/>
              <a:ext cx="0" cy="66675"/>
            </a:xfrm>
            <a:prstGeom prst="line">
              <a:avLst/>
            </a:prstGeom>
            <a:noFill/>
            <a:ln w="28575">
              <a:no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a typeface="+mn-ea"/>
                <a:cs typeface="+mn-cs"/>
              </a:endParaRPr>
            </a:p>
          </p:txBody>
        </p:sp>
        <p:sp>
          <p:nvSpPr>
            <p:cNvPr id="129" name="Rectangle 102">
              <a:extLst>
                <a:ext uri="{FF2B5EF4-FFF2-40B4-BE49-F238E27FC236}">
                  <a16:creationId xmlns:a16="http://schemas.microsoft.com/office/drawing/2014/main" id="{F3B7BE55-8A90-4AF6-86BB-1EACC61F568A}"/>
                </a:ext>
              </a:extLst>
            </p:cNvPr>
            <p:cNvSpPr>
              <a:spLocks noChangeArrowheads="1"/>
            </p:cNvSpPr>
            <p:nvPr/>
          </p:nvSpPr>
          <p:spPr bwMode="auto">
            <a:xfrm>
              <a:off x="9055734" y="4248151"/>
              <a:ext cx="171759" cy="23083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ea typeface="+mn-ea"/>
                </a:rPr>
                <a:t>21</a:t>
              </a:r>
              <a:endParaRPr lang="en-US" altLang="en-US" sz="1400">
                <a:solidFill>
                  <a:srgbClr val="000000"/>
                </a:solidFill>
                <a:latin typeface="Calibri" panose="020F0502020204030204" pitchFamily="34" charset="0"/>
                <a:ea typeface="+mn-ea"/>
              </a:endParaRPr>
            </a:p>
          </p:txBody>
        </p:sp>
        <p:sp>
          <p:nvSpPr>
            <p:cNvPr id="130" name="Line 103">
              <a:extLst>
                <a:ext uri="{FF2B5EF4-FFF2-40B4-BE49-F238E27FC236}">
                  <a16:creationId xmlns:a16="http://schemas.microsoft.com/office/drawing/2014/main" id="{43ECFD99-FECD-4FDF-AEDE-AAA14EDAD925}"/>
                </a:ext>
              </a:extLst>
            </p:cNvPr>
            <p:cNvSpPr>
              <a:spLocks noChangeShapeType="1"/>
            </p:cNvSpPr>
            <p:nvPr/>
          </p:nvSpPr>
          <p:spPr bwMode="auto">
            <a:xfrm>
              <a:off x="8922384" y="4191001"/>
              <a:ext cx="0" cy="66675"/>
            </a:xfrm>
            <a:prstGeom prst="line">
              <a:avLst/>
            </a:prstGeom>
            <a:noFill/>
            <a:ln w="28575">
              <a:no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a typeface="+mn-ea"/>
                <a:cs typeface="+mn-cs"/>
              </a:endParaRPr>
            </a:p>
          </p:txBody>
        </p:sp>
        <p:sp>
          <p:nvSpPr>
            <p:cNvPr id="131" name="Rectangle 104">
              <a:extLst>
                <a:ext uri="{FF2B5EF4-FFF2-40B4-BE49-F238E27FC236}">
                  <a16:creationId xmlns:a16="http://schemas.microsoft.com/office/drawing/2014/main" id="{BB1EC216-7CB8-4305-A40B-DDB0F21D2EEC}"/>
                </a:ext>
              </a:extLst>
            </p:cNvPr>
            <p:cNvSpPr>
              <a:spLocks noChangeArrowheads="1"/>
            </p:cNvSpPr>
            <p:nvPr/>
          </p:nvSpPr>
          <p:spPr bwMode="auto">
            <a:xfrm>
              <a:off x="8833485" y="4248151"/>
              <a:ext cx="171759" cy="23083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ea typeface="+mn-ea"/>
                </a:rPr>
                <a:t>18</a:t>
              </a:r>
              <a:endParaRPr lang="en-US" altLang="en-US" sz="1400">
                <a:solidFill>
                  <a:srgbClr val="000000"/>
                </a:solidFill>
                <a:latin typeface="Calibri" panose="020F0502020204030204" pitchFamily="34" charset="0"/>
                <a:ea typeface="+mn-ea"/>
              </a:endParaRPr>
            </a:p>
          </p:txBody>
        </p:sp>
        <p:sp>
          <p:nvSpPr>
            <p:cNvPr id="132" name="Line 105">
              <a:extLst>
                <a:ext uri="{FF2B5EF4-FFF2-40B4-BE49-F238E27FC236}">
                  <a16:creationId xmlns:a16="http://schemas.microsoft.com/office/drawing/2014/main" id="{CB204AE8-72FD-4241-B361-837BFFE4CBAF}"/>
                </a:ext>
              </a:extLst>
            </p:cNvPr>
            <p:cNvSpPr>
              <a:spLocks noChangeShapeType="1"/>
            </p:cNvSpPr>
            <p:nvPr/>
          </p:nvSpPr>
          <p:spPr bwMode="auto">
            <a:xfrm>
              <a:off x="7760334" y="4191001"/>
              <a:ext cx="0" cy="66675"/>
            </a:xfrm>
            <a:prstGeom prst="line">
              <a:avLst/>
            </a:prstGeom>
            <a:noFill/>
            <a:ln w="28575">
              <a:no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a typeface="+mn-ea"/>
                <a:cs typeface="+mn-cs"/>
              </a:endParaRPr>
            </a:p>
          </p:txBody>
        </p:sp>
        <p:sp>
          <p:nvSpPr>
            <p:cNvPr id="133" name="Rectangle 106">
              <a:extLst>
                <a:ext uri="{FF2B5EF4-FFF2-40B4-BE49-F238E27FC236}">
                  <a16:creationId xmlns:a16="http://schemas.microsoft.com/office/drawing/2014/main" id="{35952997-60DD-4222-BF20-0CF2BFAC3CC6}"/>
                </a:ext>
              </a:extLst>
            </p:cNvPr>
            <p:cNvSpPr>
              <a:spLocks noChangeArrowheads="1"/>
            </p:cNvSpPr>
            <p:nvPr/>
          </p:nvSpPr>
          <p:spPr bwMode="auto">
            <a:xfrm>
              <a:off x="7715884" y="4248151"/>
              <a:ext cx="85879" cy="23083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ea typeface="+mn-ea"/>
                </a:rPr>
                <a:t>3</a:t>
              </a:r>
              <a:endParaRPr lang="en-US" altLang="en-US" sz="1400">
                <a:solidFill>
                  <a:srgbClr val="000000"/>
                </a:solidFill>
                <a:latin typeface="Calibri" panose="020F0502020204030204" pitchFamily="34" charset="0"/>
                <a:ea typeface="+mn-ea"/>
              </a:endParaRPr>
            </a:p>
          </p:txBody>
        </p:sp>
        <p:sp>
          <p:nvSpPr>
            <p:cNvPr id="134" name="Line 107">
              <a:extLst>
                <a:ext uri="{FF2B5EF4-FFF2-40B4-BE49-F238E27FC236}">
                  <a16:creationId xmlns:a16="http://schemas.microsoft.com/office/drawing/2014/main" id="{69986B7E-5B83-461C-9070-18DC784338A7}"/>
                </a:ext>
              </a:extLst>
            </p:cNvPr>
            <p:cNvSpPr>
              <a:spLocks noChangeShapeType="1"/>
            </p:cNvSpPr>
            <p:nvPr/>
          </p:nvSpPr>
          <p:spPr bwMode="auto">
            <a:xfrm>
              <a:off x="7528559" y="4191001"/>
              <a:ext cx="0" cy="66675"/>
            </a:xfrm>
            <a:prstGeom prst="line">
              <a:avLst/>
            </a:prstGeom>
            <a:noFill/>
            <a:ln w="28575">
              <a:no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a typeface="+mn-ea"/>
                <a:cs typeface="+mn-cs"/>
              </a:endParaRPr>
            </a:p>
          </p:txBody>
        </p:sp>
        <p:sp>
          <p:nvSpPr>
            <p:cNvPr id="135" name="Rectangle 108">
              <a:extLst>
                <a:ext uri="{FF2B5EF4-FFF2-40B4-BE49-F238E27FC236}">
                  <a16:creationId xmlns:a16="http://schemas.microsoft.com/office/drawing/2014/main" id="{D4350CDA-018D-4175-BE4C-D3CBE76AAF97}"/>
                </a:ext>
              </a:extLst>
            </p:cNvPr>
            <p:cNvSpPr>
              <a:spLocks noChangeArrowheads="1"/>
            </p:cNvSpPr>
            <p:nvPr/>
          </p:nvSpPr>
          <p:spPr bwMode="auto">
            <a:xfrm>
              <a:off x="7487284" y="4248151"/>
              <a:ext cx="85879" cy="23083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ea typeface="+mn-ea"/>
                </a:rPr>
                <a:t>0</a:t>
              </a:r>
              <a:endParaRPr lang="en-US" altLang="en-US" sz="1400">
                <a:solidFill>
                  <a:srgbClr val="000000"/>
                </a:solidFill>
                <a:latin typeface="Calibri" panose="020F0502020204030204" pitchFamily="34" charset="0"/>
                <a:ea typeface="+mn-ea"/>
              </a:endParaRPr>
            </a:p>
          </p:txBody>
        </p:sp>
        <p:sp>
          <p:nvSpPr>
            <p:cNvPr id="136" name="Line 109">
              <a:extLst>
                <a:ext uri="{FF2B5EF4-FFF2-40B4-BE49-F238E27FC236}">
                  <a16:creationId xmlns:a16="http://schemas.microsoft.com/office/drawing/2014/main" id="{72A38E40-D5D0-4860-8D97-3C9F2817365B}"/>
                </a:ext>
              </a:extLst>
            </p:cNvPr>
            <p:cNvSpPr>
              <a:spLocks noChangeShapeType="1"/>
            </p:cNvSpPr>
            <p:nvPr/>
          </p:nvSpPr>
          <p:spPr bwMode="auto">
            <a:xfrm>
              <a:off x="8446134" y="4191001"/>
              <a:ext cx="0" cy="66675"/>
            </a:xfrm>
            <a:prstGeom prst="line">
              <a:avLst/>
            </a:prstGeom>
            <a:noFill/>
            <a:ln w="28575">
              <a:no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a typeface="+mn-ea"/>
                <a:cs typeface="+mn-cs"/>
              </a:endParaRPr>
            </a:p>
          </p:txBody>
        </p:sp>
        <p:sp>
          <p:nvSpPr>
            <p:cNvPr id="137" name="Rectangle 110">
              <a:extLst>
                <a:ext uri="{FF2B5EF4-FFF2-40B4-BE49-F238E27FC236}">
                  <a16:creationId xmlns:a16="http://schemas.microsoft.com/office/drawing/2014/main" id="{DD7F6306-ED0F-49FB-B96D-409B4BB781A8}"/>
                </a:ext>
              </a:extLst>
            </p:cNvPr>
            <p:cNvSpPr>
              <a:spLocks noChangeArrowheads="1"/>
            </p:cNvSpPr>
            <p:nvPr/>
          </p:nvSpPr>
          <p:spPr bwMode="auto">
            <a:xfrm>
              <a:off x="8357234" y="4248151"/>
              <a:ext cx="171759" cy="23083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ea typeface="+mn-ea"/>
                </a:rPr>
                <a:t>12</a:t>
              </a:r>
              <a:endParaRPr lang="en-US" altLang="en-US" sz="1400">
                <a:solidFill>
                  <a:srgbClr val="000000"/>
                </a:solidFill>
                <a:latin typeface="Calibri" panose="020F0502020204030204" pitchFamily="34" charset="0"/>
                <a:ea typeface="+mn-ea"/>
              </a:endParaRPr>
            </a:p>
          </p:txBody>
        </p:sp>
        <p:sp>
          <p:nvSpPr>
            <p:cNvPr id="138" name="Line 111">
              <a:extLst>
                <a:ext uri="{FF2B5EF4-FFF2-40B4-BE49-F238E27FC236}">
                  <a16:creationId xmlns:a16="http://schemas.microsoft.com/office/drawing/2014/main" id="{F5601648-DBE6-411B-8650-6D2DA4353A88}"/>
                </a:ext>
              </a:extLst>
            </p:cNvPr>
            <p:cNvSpPr>
              <a:spLocks noChangeShapeType="1"/>
            </p:cNvSpPr>
            <p:nvPr/>
          </p:nvSpPr>
          <p:spPr bwMode="auto">
            <a:xfrm>
              <a:off x="8681084" y="4191001"/>
              <a:ext cx="0" cy="66675"/>
            </a:xfrm>
            <a:prstGeom prst="line">
              <a:avLst/>
            </a:prstGeom>
            <a:noFill/>
            <a:ln w="28575">
              <a:no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a typeface="+mn-ea"/>
                <a:cs typeface="+mn-cs"/>
              </a:endParaRPr>
            </a:p>
          </p:txBody>
        </p:sp>
        <p:sp>
          <p:nvSpPr>
            <p:cNvPr id="139" name="Rectangle 112">
              <a:extLst>
                <a:ext uri="{FF2B5EF4-FFF2-40B4-BE49-F238E27FC236}">
                  <a16:creationId xmlns:a16="http://schemas.microsoft.com/office/drawing/2014/main" id="{D05777DE-37C1-4506-8DBC-03F7CA72D85C}"/>
                </a:ext>
              </a:extLst>
            </p:cNvPr>
            <p:cNvSpPr>
              <a:spLocks noChangeArrowheads="1"/>
            </p:cNvSpPr>
            <p:nvPr/>
          </p:nvSpPr>
          <p:spPr bwMode="auto">
            <a:xfrm>
              <a:off x="8592184" y="4248151"/>
              <a:ext cx="171759" cy="23083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ea typeface="+mn-ea"/>
                </a:rPr>
                <a:t>15</a:t>
              </a:r>
              <a:endParaRPr lang="en-US" altLang="en-US" sz="1400">
                <a:solidFill>
                  <a:srgbClr val="000000"/>
                </a:solidFill>
                <a:latin typeface="Calibri" panose="020F0502020204030204" pitchFamily="34" charset="0"/>
                <a:ea typeface="+mn-ea"/>
              </a:endParaRPr>
            </a:p>
          </p:txBody>
        </p:sp>
        <p:sp>
          <p:nvSpPr>
            <p:cNvPr id="140" name="Line 113">
              <a:extLst>
                <a:ext uri="{FF2B5EF4-FFF2-40B4-BE49-F238E27FC236}">
                  <a16:creationId xmlns:a16="http://schemas.microsoft.com/office/drawing/2014/main" id="{3FE1F4B8-E59F-4CF9-8FB7-F45ACF99482B}"/>
                </a:ext>
              </a:extLst>
            </p:cNvPr>
            <p:cNvSpPr>
              <a:spLocks noChangeShapeType="1"/>
            </p:cNvSpPr>
            <p:nvPr/>
          </p:nvSpPr>
          <p:spPr bwMode="auto">
            <a:xfrm>
              <a:off x="8220709" y="4191001"/>
              <a:ext cx="0" cy="66675"/>
            </a:xfrm>
            <a:prstGeom prst="line">
              <a:avLst/>
            </a:prstGeom>
            <a:noFill/>
            <a:ln w="28575">
              <a:no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a typeface="+mn-ea"/>
                <a:cs typeface="+mn-cs"/>
              </a:endParaRPr>
            </a:p>
          </p:txBody>
        </p:sp>
        <p:sp>
          <p:nvSpPr>
            <p:cNvPr id="141" name="Rectangle 114">
              <a:extLst>
                <a:ext uri="{FF2B5EF4-FFF2-40B4-BE49-F238E27FC236}">
                  <a16:creationId xmlns:a16="http://schemas.microsoft.com/office/drawing/2014/main" id="{42A9DFB4-097D-4CE4-8288-72BC49127216}"/>
                </a:ext>
              </a:extLst>
            </p:cNvPr>
            <p:cNvSpPr>
              <a:spLocks noChangeArrowheads="1"/>
            </p:cNvSpPr>
            <p:nvPr/>
          </p:nvSpPr>
          <p:spPr bwMode="auto">
            <a:xfrm>
              <a:off x="8176259" y="4248151"/>
              <a:ext cx="85879" cy="23083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ea typeface="+mn-ea"/>
                </a:rPr>
                <a:t>9</a:t>
              </a:r>
              <a:endParaRPr lang="en-US" altLang="en-US" sz="1400">
                <a:solidFill>
                  <a:srgbClr val="000000"/>
                </a:solidFill>
                <a:latin typeface="Calibri" panose="020F0502020204030204" pitchFamily="34" charset="0"/>
                <a:ea typeface="+mn-ea"/>
              </a:endParaRPr>
            </a:p>
          </p:txBody>
        </p:sp>
        <p:sp>
          <p:nvSpPr>
            <p:cNvPr id="142" name="Line 115">
              <a:extLst>
                <a:ext uri="{FF2B5EF4-FFF2-40B4-BE49-F238E27FC236}">
                  <a16:creationId xmlns:a16="http://schemas.microsoft.com/office/drawing/2014/main" id="{012D7AB5-3979-48E7-8D06-44D1A245C80E}"/>
                </a:ext>
              </a:extLst>
            </p:cNvPr>
            <p:cNvSpPr>
              <a:spLocks noChangeShapeType="1"/>
            </p:cNvSpPr>
            <p:nvPr/>
          </p:nvSpPr>
          <p:spPr bwMode="auto">
            <a:xfrm>
              <a:off x="7995284" y="4191001"/>
              <a:ext cx="0" cy="66675"/>
            </a:xfrm>
            <a:prstGeom prst="line">
              <a:avLst/>
            </a:prstGeom>
            <a:noFill/>
            <a:ln w="28575">
              <a:no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a typeface="+mn-ea"/>
                <a:cs typeface="+mn-cs"/>
              </a:endParaRPr>
            </a:p>
          </p:txBody>
        </p:sp>
        <p:sp>
          <p:nvSpPr>
            <p:cNvPr id="143" name="Rectangle 116">
              <a:extLst>
                <a:ext uri="{FF2B5EF4-FFF2-40B4-BE49-F238E27FC236}">
                  <a16:creationId xmlns:a16="http://schemas.microsoft.com/office/drawing/2014/main" id="{DAA5D3B9-49EA-4324-BAD6-0B2462B98F66}"/>
                </a:ext>
              </a:extLst>
            </p:cNvPr>
            <p:cNvSpPr>
              <a:spLocks noChangeArrowheads="1"/>
            </p:cNvSpPr>
            <p:nvPr/>
          </p:nvSpPr>
          <p:spPr bwMode="auto">
            <a:xfrm>
              <a:off x="7950834" y="4248151"/>
              <a:ext cx="85879" cy="23083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ea typeface="+mn-ea"/>
                </a:rPr>
                <a:t>6</a:t>
              </a:r>
              <a:endParaRPr lang="en-US" altLang="en-US" sz="1400">
                <a:solidFill>
                  <a:srgbClr val="000000"/>
                </a:solidFill>
                <a:latin typeface="Calibri" panose="020F0502020204030204" pitchFamily="34" charset="0"/>
                <a:ea typeface="+mn-ea"/>
              </a:endParaRPr>
            </a:p>
          </p:txBody>
        </p:sp>
        <p:sp>
          <p:nvSpPr>
            <p:cNvPr id="182" name="Line 155">
              <a:extLst>
                <a:ext uri="{FF2B5EF4-FFF2-40B4-BE49-F238E27FC236}">
                  <a16:creationId xmlns:a16="http://schemas.microsoft.com/office/drawing/2014/main" id="{EAAC30D7-2A40-428A-9B29-11A808B9DCB5}"/>
                </a:ext>
              </a:extLst>
            </p:cNvPr>
            <p:cNvSpPr>
              <a:spLocks noChangeShapeType="1"/>
            </p:cNvSpPr>
            <p:nvPr/>
          </p:nvSpPr>
          <p:spPr bwMode="auto">
            <a:xfrm>
              <a:off x="7442834" y="4146551"/>
              <a:ext cx="60325" cy="0"/>
            </a:xfrm>
            <a:prstGeom prst="line">
              <a:avLst/>
            </a:prstGeom>
            <a:noFill/>
            <a:ln w="28575">
              <a:no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a typeface="+mn-ea"/>
                <a:cs typeface="+mn-cs"/>
              </a:endParaRPr>
            </a:p>
          </p:txBody>
        </p:sp>
        <p:sp>
          <p:nvSpPr>
            <p:cNvPr id="299" name="Freeform 276">
              <a:extLst>
                <a:ext uri="{FF2B5EF4-FFF2-40B4-BE49-F238E27FC236}">
                  <a16:creationId xmlns:a16="http://schemas.microsoft.com/office/drawing/2014/main" id="{E91D3778-05C2-4FC5-A23A-7042F28A9580}"/>
                </a:ext>
              </a:extLst>
            </p:cNvPr>
            <p:cNvSpPr>
              <a:spLocks/>
            </p:cNvSpPr>
            <p:nvPr/>
          </p:nvSpPr>
          <p:spPr bwMode="auto">
            <a:xfrm>
              <a:off x="8350884" y="2809876"/>
              <a:ext cx="47625" cy="85725"/>
            </a:xfrm>
            <a:custGeom>
              <a:avLst/>
              <a:gdLst>
                <a:gd name="T0" fmla="*/ 30 w 30"/>
                <a:gd name="T1" fmla="*/ 26 h 54"/>
                <a:gd name="T2" fmla="*/ 30 w 30"/>
                <a:gd name="T3" fmla="*/ 26 h 54"/>
                <a:gd name="T4" fmla="*/ 28 w 30"/>
                <a:gd name="T5" fmla="*/ 36 h 54"/>
                <a:gd name="T6" fmla="*/ 26 w 30"/>
                <a:gd name="T7" fmla="*/ 46 h 54"/>
                <a:gd name="T8" fmla="*/ 20 w 30"/>
                <a:gd name="T9" fmla="*/ 52 h 54"/>
                <a:gd name="T10" fmla="*/ 16 w 30"/>
                <a:gd name="T11" fmla="*/ 54 h 54"/>
                <a:gd name="T12" fmla="*/ 16 w 30"/>
                <a:gd name="T13" fmla="*/ 54 h 54"/>
                <a:gd name="T14" fmla="*/ 10 w 30"/>
                <a:gd name="T15" fmla="*/ 52 h 54"/>
                <a:gd name="T16" fmla="*/ 4 w 30"/>
                <a:gd name="T17" fmla="*/ 46 h 54"/>
                <a:gd name="T18" fmla="*/ 2 w 30"/>
                <a:gd name="T19" fmla="*/ 36 h 54"/>
                <a:gd name="T20" fmla="*/ 0 w 30"/>
                <a:gd name="T21" fmla="*/ 26 h 54"/>
                <a:gd name="T22" fmla="*/ 0 w 30"/>
                <a:gd name="T23" fmla="*/ 26 h 54"/>
                <a:gd name="T24" fmla="*/ 2 w 30"/>
                <a:gd name="T25" fmla="*/ 16 h 54"/>
                <a:gd name="T26" fmla="*/ 4 w 30"/>
                <a:gd name="T27" fmla="*/ 8 h 54"/>
                <a:gd name="T28" fmla="*/ 10 w 30"/>
                <a:gd name="T29" fmla="*/ 2 h 54"/>
                <a:gd name="T30" fmla="*/ 16 w 30"/>
                <a:gd name="T31" fmla="*/ 0 h 54"/>
                <a:gd name="T32" fmla="*/ 16 w 30"/>
                <a:gd name="T33" fmla="*/ 0 h 54"/>
                <a:gd name="T34" fmla="*/ 20 w 30"/>
                <a:gd name="T35" fmla="*/ 2 h 54"/>
                <a:gd name="T36" fmla="*/ 26 w 30"/>
                <a:gd name="T37" fmla="*/ 8 h 54"/>
                <a:gd name="T38" fmla="*/ 28 w 30"/>
                <a:gd name="T39" fmla="*/ 16 h 54"/>
                <a:gd name="T40" fmla="*/ 30 w 30"/>
                <a:gd name="T41" fmla="*/ 26 h 54"/>
                <a:gd name="T42" fmla="*/ 30 w 30"/>
                <a:gd name="T43"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54">
                  <a:moveTo>
                    <a:pt x="30" y="26"/>
                  </a:moveTo>
                  <a:lnTo>
                    <a:pt x="30" y="26"/>
                  </a:lnTo>
                  <a:lnTo>
                    <a:pt x="28" y="36"/>
                  </a:lnTo>
                  <a:lnTo>
                    <a:pt x="26" y="46"/>
                  </a:lnTo>
                  <a:lnTo>
                    <a:pt x="20" y="52"/>
                  </a:lnTo>
                  <a:lnTo>
                    <a:pt x="16" y="54"/>
                  </a:lnTo>
                  <a:lnTo>
                    <a:pt x="16" y="54"/>
                  </a:lnTo>
                  <a:lnTo>
                    <a:pt x="10" y="52"/>
                  </a:lnTo>
                  <a:lnTo>
                    <a:pt x="4" y="46"/>
                  </a:lnTo>
                  <a:lnTo>
                    <a:pt x="2" y="36"/>
                  </a:lnTo>
                  <a:lnTo>
                    <a:pt x="0" y="26"/>
                  </a:lnTo>
                  <a:lnTo>
                    <a:pt x="0" y="26"/>
                  </a:lnTo>
                  <a:lnTo>
                    <a:pt x="2" y="16"/>
                  </a:lnTo>
                  <a:lnTo>
                    <a:pt x="4" y="8"/>
                  </a:lnTo>
                  <a:lnTo>
                    <a:pt x="10" y="2"/>
                  </a:lnTo>
                  <a:lnTo>
                    <a:pt x="16" y="0"/>
                  </a:lnTo>
                  <a:lnTo>
                    <a:pt x="16" y="0"/>
                  </a:lnTo>
                  <a:lnTo>
                    <a:pt x="20" y="2"/>
                  </a:lnTo>
                  <a:lnTo>
                    <a:pt x="26" y="8"/>
                  </a:lnTo>
                  <a:lnTo>
                    <a:pt x="28" y="16"/>
                  </a:lnTo>
                  <a:lnTo>
                    <a:pt x="30" y="26"/>
                  </a:lnTo>
                  <a:lnTo>
                    <a:pt x="30" y="26"/>
                  </a:ln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a typeface="+mn-ea"/>
                <a:cs typeface="+mn-cs"/>
              </a:endParaRPr>
            </a:p>
          </p:txBody>
        </p:sp>
        <p:sp>
          <p:nvSpPr>
            <p:cNvPr id="486" name="Oval 485">
              <a:extLst>
                <a:ext uri="{FF2B5EF4-FFF2-40B4-BE49-F238E27FC236}">
                  <a16:creationId xmlns:a16="http://schemas.microsoft.com/office/drawing/2014/main" id="{0490C06D-A0B1-44E7-BCF9-AE39694124D8}"/>
                </a:ext>
              </a:extLst>
            </p:cNvPr>
            <p:cNvSpPr/>
            <p:nvPr/>
          </p:nvSpPr>
          <p:spPr bwMode="auto">
            <a:xfrm>
              <a:off x="7659628" y="1947761"/>
              <a:ext cx="69956" cy="69956"/>
            </a:xfrm>
            <a:prstGeom prst="ellipse">
              <a:avLst/>
            </a:prstGeom>
            <a:solidFill>
              <a:schemeClr val="accent3"/>
            </a:solidFill>
            <a:ln w="0">
              <a:noFill/>
              <a:miter lim="800000"/>
              <a:headEnd/>
              <a:tailEnd/>
            </a:ln>
          </p:spPr>
          <p:txBody>
            <a:bodyPr rtlCol="0" anchor="b"/>
            <a:lstStyle/>
            <a:p>
              <a:pPr algn="ctr" defTabSz="685800" fontAlgn="auto">
                <a:spcBef>
                  <a:spcPct val="35000"/>
                </a:spcBef>
                <a:spcAft>
                  <a:spcPct val="25000"/>
                </a:spcAft>
                <a:buClr>
                  <a:srgbClr val="015873"/>
                </a:buClr>
                <a:defRPr/>
              </a:pPr>
              <a:endParaRPr lang="en-US" sz="1400">
                <a:solidFill>
                  <a:srgbClr val="FFFFFF"/>
                </a:solidFill>
                <a:latin typeface="Calibri" panose="020F0502020204030204" pitchFamily="34" charset="0"/>
                <a:ea typeface="+mn-ea"/>
                <a:cs typeface="+mn-cs"/>
              </a:endParaRPr>
            </a:p>
          </p:txBody>
        </p:sp>
        <p:sp>
          <p:nvSpPr>
            <p:cNvPr id="487" name="Oval 486">
              <a:extLst>
                <a:ext uri="{FF2B5EF4-FFF2-40B4-BE49-F238E27FC236}">
                  <a16:creationId xmlns:a16="http://schemas.microsoft.com/office/drawing/2014/main" id="{6E36698D-4254-4F3E-9BB9-2DC3B31A0588}"/>
                </a:ext>
              </a:extLst>
            </p:cNvPr>
            <p:cNvSpPr/>
            <p:nvPr/>
          </p:nvSpPr>
          <p:spPr bwMode="auto">
            <a:xfrm>
              <a:off x="7684028" y="1948727"/>
              <a:ext cx="69956" cy="69956"/>
            </a:xfrm>
            <a:prstGeom prst="ellipse">
              <a:avLst/>
            </a:prstGeom>
            <a:solidFill>
              <a:schemeClr val="accent3"/>
            </a:solidFill>
            <a:ln w="0">
              <a:solidFill>
                <a:srgbClr val="008000"/>
              </a:solidFill>
              <a:miter lim="800000"/>
              <a:headEnd/>
              <a:tailEnd/>
            </a:ln>
          </p:spPr>
          <p:txBody>
            <a:bodyPr rtlCol="0" anchor="b"/>
            <a:lstStyle/>
            <a:p>
              <a:pPr algn="ctr" defTabSz="685800" fontAlgn="auto">
                <a:spcBef>
                  <a:spcPct val="35000"/>
                </a:spcBef>
                <a:spcAft>
                  <a:spcPct val="25000"/>
                </a:spcAft>
                <a:buClr>
                  <a:srgbClr val="015873"/>
                </a:buClr>
                <a:defRPr/>
              </a:pPr>
              <a:endParaRPr lang="en-US" sz="1400">
                <a:solidFill>
                  <a:srgbClr val="FFFFFF"/>
                </a:solidFill>
                <a:latin typeface="Calibri" panose="020F0502020204030204" pitchFamily="34" charset="0"/>
                <a:ea typeface="+mn-ea"/>
                <a:cs typeface="+mn-cs"/>
              </a:endParaRPr>
            </a:p>
          </p:txBody>
        </p:sp>
        <p:sp>
          <p:nvSpPr>
            <p:cNvPr id="567" name="Oval 566">
              <a:extLst>
                <a:ext uri="{FF2B5EF4-FFF2-40B4-BE49-F238E27FC236}">
                  <a16:creationId xmlns:a16="http://schemas.microsoft.com/office/drawing/2014/main" id="{85F0F49C-7321-4F96-AE92-BD07923A68D5}"/>
                </a:ext>
              </a:extLst>
            </p:cNvPr>
            <p:cNvSpPr/>
            <p:nvPr/>
          </p:nvSpPr>
          <p:spPr bwMode="auto">
            <a:xfrm>
              <a:off x="7769775" y="2206573"/>
              <a:ext cx="69956" cy="69956"/>
            </a:xfrm>
            <a:prstGeom prst="ellipse">
              <a:avLst/>
            </a:prstGeom>
            <a:solidFill>
              <a:schemeClr val="accent3"/>
            </a:solidFill>
            <a:ln w="0">
              <a:noFill/>
              <a:miter lim="800000"/>
              <a:headEnd/>
              <a:tailEnd/>
            </a:ln>
          </p:spPr>
          <p:txBody>
            <a:bodyPr rtlCol="0" anchor="b"/>
            <a:lstStyle/>
            <a:p>
              <a:pPr algn="ctr" defTabSz="685800" fontAlgn="auto">
                <a:spcBef>
                  <a:spcPct val="35000"/>
                </a:spcBef>
                <a:spcAft>
                  <a:spcPct val="25000"/>
                </a:spcAft>
                <a:buClr>
                  <a:srgbClr val="015873"/>
                </a:buClr>
                <a:defRPr/>
              </a:pPr>
              <a:endParaRPr lang="en-US" sz="1400">
                <a:solidFill>
                  <a:srgbClr val="FFFFFF"/>
                </a:solidFill>
                <a:latin typeface="Calibri" panose="020F0502020204030204" pitchFamily="34" charset="0"/>
                <a:ea typeface="+mn-ea"/>
                <a:cs typeface="+mn-cs"/>
              </a:endParaRPr>
            </a:p>
          </p:txBody>
        </p:sp>
        <p:sp>
          <p:nvSpPr>
            <p:cNvPr id="570" name="Oval 569">
              <a:extLst>
                <a:ext uri="{FF2B5EF4-FFF2-40B4-BE49-F238E27FC236}">
                  <a16:creationId xmlns:a16="http://schemas.microsoft.com/office/drawing/2014/main" id="{7073140B-A24E-4CAD-AAF6-64EB9B5C139D}"/>
                </a:ext>
              </a:extLst>
            </p:cNvPr>
            <p:cNvSpPr/>
            <p:nvPr/>
          </p:nvSpPr>
          <p:spPr bwMode="auto">
            <a:xfrm>
              <a:off x="7786517" y="2365285"/>
              <a:ext cx="69956" cy="69956"/>
            </a:xfrm>
            <a:prstGeom prst="ellipse">
              <a:avLst/>
            </a:prstGeom>
            <a:solidFill>
              <a:schemeClr val="accent3"/>
            </a:solidFill>
            <a:ln w="0">
              <a:noFill/>
              <a:miter lim="800000"/>
              <a:headEnd/>
              <a:tailEnd/>
            </a:ln>
          </p:spPr>
          <p:txBody>
            <a:bodyPr rtlCol="0" anchor="b"/>
            <a:lstStyle/>
            <a:p>
              <a:pPr algn="ctr" defTabSz="685800" fontAlgn="auto">
                <a:spcBef>
                  <a:spcPct val="35000"/>
                </a:spcBef>
                <a:spcAft>
                  <a:spcPct val="25000"/>
                </a:spcAft>
                <a:buClr>
                  <a:srgbClr val="015873"/>
                </a:buClr>
                <a:defRPr/>
              </a:pPr>
              <a:endParaRPr lang="en-US" sz="1400">
                <a:solidFill>
                  <a:srgbClr val="FFFFFF"/>
                </a:solidFill>
                <a:latin typeface="Calibri" panose="020F0502020204030204" pitchFamily="34" charset="0"/>
                <a:ea typeface="+mn-ea"/>
                <a:cs typeface="+mn-cs"/>
              </a:endParaRPr>
            </a:p>
          </p:txBody>
        </p:sp>
        <p:sp>
          <p:nvSpPr>
            <p:cNvPr id="572" name="Oval 571">
              <a:extLst>
                <a:ext uri="{FF2B5EF4-FFF2-40B4-BE49-F238E27FC236}">
                  <a16:creationId xmlns:a16="http://schemas.microsoft.com/office/drawing/2014/main" id="{77E5AABB-753F-4BF6-BA1C-11DA4076372C}"/>
                </a:ext>
              </a:extLst>
            </p:cNvPr>
            <p:cNvSpPr/>
            <p:nvPr/>
          </p:nvSpPr>
          <p:spPr bwMode="auto">
            <a:xfrm>
              <a:off x="7971609" y="2411365"/>
              <a:ext cx="69956" cy="69956"/>
            </a:xfrm>
            <a:prstGeom prst="ellipse">
              <a:avLst/>
            </a:prstGeom>
            <a:solidFill>
              <a:schemeClr val="accent3"/>
            </a:solidFill>
            <a:ln w="0">
              <a:noFill/>
              <a:miter lim="800000"/>
              <a:headEnd/>
              <a:tailEnd/>
            </a:ln>
          </p:spPr>
          <p:txBody>
            <a:bodyPr rtlCol="0" anchor="b"/>
            <a:lstStyle/>
            <a:p>
              <a:pPr algn="ctr" defTabSz="685800" fontAlgn="auto">
                <a:spcBef>
                  <a:spcPct val="35000"/>
                </a:spcBef>
                <a:spcAft>
                  <a:spcPct val="25000"/>
                </a:spcAft>
                <a:buClr>
                  <a:srgbClr val="015873"/>
                </a:buClr>
                <a:defRPr/>
              </a:pPr>
              <a:endParaRPr lang="en-US" sz="1400">
                <a:solidFill>
                  <a:srgbClr val="FFFFFF"/>
                </a:solidFill>
                <a:latin typeface="Calibri" panose="020F0502020204030204" pitchFamily="34" charset="0"/>
                <a:ea typeface="+mn-ea"/>
                <a:cs typeface="+mn-cs"/>
              </a:endParaRPr>
            </a:p>
          </p:txBody>
        </p:sp>
        <p:sp>
          <p:nvSpPr>
            <p:cNvPr id="574" name="Oval 573">
              <a:extLst>
                <a:ext uri="{FF2B5EF4-FFF2-40B4-BE49-F238E27FC236}">
                  <a16:creationId xmlns:a16="http://schemas.microsoft.com/office/drawing/2014/main" id="{01E454FA-4CC6-4A5D-9FBB-291670347EB5}"/>
                </a:ext>
              </a:extLst>
            </p:cNvPr>
            <p:cNvSpPr/>
            <p:nvPr/>
          </p:nvSpPr>
          <p:spPr bwMode="auto">
            <a:xfrm>
              <a:off x="8030740" y="2468787"/>
              <a:ext cx="69956" cy="69956"/>
            </a:xfrm>
            <a:prstGeom prst="ellipse">
              <a:avLst/>
            </a:prstGeom>
            <a:solidFill>
              <a:schemeClr val="accent3"/>
            </a:solidFill>
            <a:ln w="0">
              <a:noFill/>
              <a:miter lim="800000"/>
              <a:headEnd/>
              <a:tailEnd/>
            </a:ln>
          </p:spPr>
          <p:txBody>
            <a:bodyPr rtlCol="0" anchor="b"/>
            <a:lstStyle/>
            <a:p>
              <a:pPr algn="ctr" defTabSz="685800" fontAlgn="auto">
                <a:spcBef>
                  <a:spcPct val="35000"/>
                </a:spcBef>
                <a:spcAft>
                  <a:spcPct val="25000"/>
                </a:spcAft>
                <a:buClr>
                  <a:srgbClr val="015873"/>
                </a:buClr>
                <a:defRPr/>
              </a:pPr>
              <a:endParaRPr lang="en-US" sz="1400">
                <a:solidFill>
                  <a:srgbClr val="FFFFFF"/>
                </a:solidFill>
                <a:latin typeface="Calibri" panose="020F0502020204030204" pitchFamily="34" charset="0"/>
                <a:ea typeface="+mn-ea"/>
                <a:cs typeface="+mn-cs"/>
              </a:endParaRPr>
            </a:p>
          </p:txBody>
        </p:sp>
        <p:sp>
          <p:nvSpPr>
            <p:cNvPr id="576" name="Oval 575">
              <a:extLst>
                <a:ext uri="{FF2B5EF4-FFF2-40B4-BE49-F238E27FC236}">
                  <a16:creationId xmlns:a16="http://schemas.microsoft.com/office/drawing/2014/main" id="{97480E0A-2BCE-44D5-B249-2D8337C586B4}"/>
                </a:ext>
              </a:extLst>
            </p:cNvPr>
            <p:cNvSpPr/>
            <p:nvPr/>
          </p:nvSpPr>
          <p:spPr bwMode="auto">
            <a:xfrm>
              <a:off x="8057087" y="2586557"/>
              <a:ext cx="69956" cy="69956"/>
            </a:xfrm>
            <a:prstGeom prst="ellipse">
              <a:avLst/>
            </a:prstGeom>
            <a:solidFill>
              <a:schemeClr val="accent3"/>
            </a:solidFill>
            <a:ln w="0">
              <a:noFill/>
              <a:miter lim="800000"/>
              <a:headEnd/>
              <a:tailEnd/>
            </a:ln>
          </p:spPr>
          <p:txBody>
            <a:bodyPr rtlCol="0" anchor="b"/>
            <a:lstStyle/>
            <a:p>
              <a:pPr algn="ctr" defTabSz="685800" fontAlgn="auto">
                <a:spcBef>
                  <a:spcPct val="35000"/>
                </a:spcBef>
                <a:spcAft>
                  <a:spcPct val="25000"/>
                </a:spcAft>
                <a:buClr>
                  <a:srgbClr val="015873"/>
                </a:buClr>
                <a:defRPr/>
              </a:pPr>
              <a:endParaRPr lang="en-US" sz="1400">
                <a:solidFill>
                  <a:srgbClr val="FFFFFF"/>
                </a:solidFill>
                <a:latin typeface="Calibri" panose="020F0502020204030204" pitchFamily="34" charset="0"/>
                <a:ea typeface="+mn-ea"/>
                <a:cs typeface="+mn-cs"/>
              </a:endParaRPr>
            </a:p>
          </p:txBody>
        </p:sp>
        <p:sp>
          <p:nvSpPr>
            <p:cNvPr id="577" name="Oval 576">
              <a:extLst>
                <a:ext uri="{FF2B5EF4-FFF2-40B4-BE49-F238E27FC236}">
                  <a16:creationId xmlns:a16="http://schemas.microsoft.com/office/drawing/2014/main" id="{3CFAA4C8-3382-4D65-9BB2-A93B8FFA688D}"/>
                </a:ext>
              </a:extLst>
            </p:cNvPr>
            <p:cNvSpPr/>
            <p:nvPr/>
          </p:nvSpPr>
          <p:spPr bwMode="auto">
            <a:xfrm>
              <a:off x="8064747" y="2627542"/>
              <a:ext cx="69956" cy="69956"/>
            </a:xfrm>
            <a:prstGeom prst="ellipse">
              <a:avLst/>
            </a:prstGeom>
            <a:solidFill>
              <a:schemeClr val="accent3"/>
            </a:solidFill>
            <a:ln w="0">
              <a:noFill/>
              <a:miter lim="800000"/>
              <a:headEnd/>
              <a:tailEnd/>
            </a:ln>
          </p:spPr>
          <p:txBody>
            <a:bodyPr rtlCol="0" anchor="b"/>
            <a:lstStyle/>
            <a:p>
              <a:pPr algn="ctr" defTabSz="685800" fontAlgn="auto">
                <a:spcBef>
                  <a:spcPct val="35000"/>
                </a:spcBef>
                <a:spcAft>
                  <a:spcPct val="25000"/>
                </a:spcAft>
                <a:buClr>
                  <a:srgbClr val="015873"/>
                </a:buClr>
                <a:defRPr/>
              </a:pPr>
              <a:endParaRPr lang="en-US" sz="1400">
                <a:solidFill>
                  <a:srgbClr val="FFFFFF"/>
                </a:solidFill>
                <a:latin typeface="Calibri" panose="020F0502020204030204" pitchFamily="34" charset="0"/>
                <a:ea typeface="+mn-ea"/>
                <a:cs typeface="+mn-cs"/>
              </a:endParaRPr>
            </a:p>
          </p:txBody>
        </p:sp>
        <p:sp>
          <p:nvSpPr>
            <p:cNvPr id="578" name="Oval 577">
              <a:extLst>
                <a:ext uri="{FF2B5EF4-FFF2-40B4-BE49-F238E27FC236}">
                  <a16:creationId xmlns:a16="http://schemas.microsoft.com/office/drawing/2014/main" id="{6CD751D3-8A6C-48DD-AE8C-8E458F67471E}"/>
                </a:ext>
              </a:extLst>
            </p:cNvPr>
            <p:cNvSpPr/>
            <p:nvPr/>
          </p:nvSpPr>
          <p:spPr bwMode="auto">
            <a:xfrm>
              <a:off x="8120686" y="2696391"/>
              <a:ext cx="69956" cy="69956"/>
            </a:xfrm>
            <a:prstGeom prst="ellipse">
              <a:avLst/>
            </a:prstGeom>
            <a:solidFill>
              <a:schemeClr val="accent3"/>
            </a:solidFill>
            <a:ln w="0">
              <a:noFill/>
              <a:miter lim="800000"/>
              <a:headEnd/>
              <a:tailEnd/>
            </a:ln>
          </p:spPr>
          <p:txBody>
            <a:bodyPr rtlCol="0" anchor="b"/>
            <a:lstStyle/>
            <a:p>
              <a:pPr algn="ctr" defTabSz="685800" fontAlgn="auto">
                <a:spcBef>
                  <a:spcPct val="35000"/>
                </a:spcBef>
                <a:spcAft>
                  <a:spcPct val="25000"/>
                </a:spcAft>
                <a:buClr>
                  <a:srgbClr val="015873"/>
                </a:buClr>
                <a:defRPr/>
              </a:pPr>
              <a:endParaRPr lang="en-US" sz="1400">
                <a:solidFill>
                  <a:srgbClr val="FFFFFF"/>
                </a:solidFill>
                <a:latin typeface="Calibri" panose="020F0502020204030204" pitchFamily="34" charset="0"/>
                <a:ea typeface="+mn-ea"/>
                <a:cs typeface="+mn-cs"/>
              </a:endParaRPr>
            </a:p>
          </p:txBody>
        </p:sp>
        <p:sp>
          <p:nvSpPr>
            <p:cNvPr id="579" name="Oval 578">
              <a:extLst>
                <a:ext uri="{FF2B5EF4-FFF2-40B4-BE49-F238E27FC236}">
                  <a16:creationId xmlns:a16="http://schemas.microsoft.com/office/drawing/2014/main" id="{E45AB48E-2706-4A10-8C11-1DE0A5AE98A2}"/>
                </a:ext>
              </a:extLst>
            </p:cNvPr>
            <p:cNvSpPr/>
            <p:nvPr/>
          </p:nvSpPr>
          <p:spPr bwMode="auto">
            <a:xfrm>
              <a:off x="8253181" y="2709017"/>
              <a:ext cx="69956" cy="69956"/>
            </a:xfrm>
            <a:prstGeom prst="ellipse">
              <a:avLst/>
            </a:prstGeom>
            <a:solidFill>
              <a:schemeClr val="accent3"/>
            </a:solidFill>
            <a:ln w="0">
              <a:noFill/>
              <a:miter lim="800000"/>
              <a:headEnd/>
              <a:tailEnd/>
            </a:ln>
          </p:spPr>
          <p:txBody>
            <a:bodyPr rtlCol="0" anchor="b"/>
            <a:lstStyle/>
            <a:p>
              <a:pPr algn="ctr" defTabSz="685800" fontAlgn="auto">
                <a:spcBef>
                  <a:spcPct val="35000"/>
                </a:spcBef>
                <a:spcAft>
                  <a:spcPct val="25000"/>
                </a:spcAft>
                <a:buClr>
                  <a:srgbClr val="015873"/>
                </a:buClr>
                <a:defRPr/>
              </a:pPr>
              <a:endParaRPr lang="en-US" sz="1400">
                <a:solidFill>
                  <a:srgbClr val="FFFFFF"/>
                </a:solidFill>
                <a:latin typeface="Calibri" panose="020F0502020204030204" pitchFamily="34" charset="0"/>
                <a:ea typeface="+mn-ea"/>
                <a:cs typeface="+mn-cs"/>
              </a:endParaRPr>
            </a:p>
          </p:txBody>
        </p:sp>
        <p:sp>
          <p:nvSpPr>
            <p:cNvPr id="580" name="Oval 579">
              <a:extLst>
                <a:ext uri="{FF2B5EF4-FFF2-40B4-BE49-F238E27FC236}">
                  <a16:creationId xmlns:a16="http://schemas.microsoft.com/office/drawing/2014/main" id="{F9BAB14F-E28F-465B-A24E-A1A31027E851}"/>
                </a:ext>
              </a:extLst>
            </p:cNvPr>
            <p:cNvSpPr/>
            <p:nvPr/>
          </p:nvSpPr>
          <p:spPr bwMode="auto">
            <a:xfrm>
              <a:off x="8319454" y="2709993"/>
              <a:ext cx="69956" cy="69956"/>
            </a:xfrm>
            <a:prstGeom prst="ellipse">
              <a:avLst/>
            </a:prstGeom>
            <a:solidFill>
              <a:schemeClr val="accent3"/>
            </a:solidFill>
            <a:ln w="0">
              <a:noFill/>
              <a:miter lim="800000"/>
              <a:headEnd/>
              <a:tailEnd/>
            </a:ln>
          </p:spPr>
          <p:txBody>
            <a:bodyPr rtlCol="0" anchor="b"/>
            <a:lstStyle/>
            <a:p>
              <a:pPr algn="ctr" defTabSz="685800" fontAlgn="auto">
                <a:spcBef>
                  <a:spcPct val="35000"/>
                </a:spcBef>
                <a:spcAft>
                  <a:spcPct val="25000"/>
                </a:spcAft>
                <a:buClr>
                  <a:srgbClr val="015873"/>
                </a:buClr>
                <a:defRPr/>
              </a:pPr>
              <a:endParaRPr lang="en-US" sz="1400">
                <a:solidFill>
                  <a:srgbClr val="FFFFFF"/>
                </a:solidFill>
                <a:latin typeface="Calibri" panose="020F0502020204030204" pitchFamily="34" charset="0"/>
                <a:ea typeface="+mn-ea"/>
                <a:cs typeface="+mn-cs"/>
              </a:endParaRPr>
            </a:p>
          </p:txBody>
        </p:sp>
        <p:sp>
          <p:nvSpPr>
            <p:cNvPr id="581" name="Oval 580">
              <a:extLst>
                <a:ext uri="{FF2B5EF4-FFF2-40B4-BE49-F238E27FC236}">
                  <a16:creationId xmlns:a16="http://schemas.microsoft.com/office/drawing/2014/main" id="{BCC0127F-9DE8-4351-BD3E-7B370F81E61D}"/>
                </a:ext>
              </a:extLst>
            </p:cNvPr>
            <p:cNvSpPr/>
            <p:nvPr/>
          </p:nvSpPr>
          <p:spPr bwMode="auto">
            <a:xfrm>
              <a:off x="8328606" y="2778641"/>
              <a:ext cx="69956" cy="69956"/>
            </a:xfrm>
            <a:prstGeom prst="ellipse">
              <a:avLst/>
            </a:prstGeom>
            <a:solidFill>
              <a:schemeClr val="accent3"/>
            </a:solidFill>
            <a:ln w="0">
              <a:noFill/>
              <a:miter lim="800000"/>
              <a:headEnd/>
              <a:tailEnd/>
            </a:ln>
          </p:spPr>
          <p:txBody>
            <a:bodyPr rtlCol="0" anchor="b"/>
            <a:lstStyle/>
            <a:p>
              <a:pPr algn="ctr" defTabSz="685800" fontAlgn="auto">
                <a:spcBef>
                  <a:spcPct val="35000"/>
                </a:spcBef>
                <a:spcAft>
                  <a:spcPct val="25000"/>
                </a:spcAft>
                <a:buClr>
                  <a:srgbClr val="015873"/>
                </a:buClr>
                <a:defRPr/>
              </a:pPr>
              <a:endParaRPr lang="en-US" sz="1400">
                <a:solidFill>
                  <a:srgbClr val="FFFFFF"/>
                </a:solidFill>
                <a:latin typeface="Calibri" panose="020F0502020204030204" pitchFamily="34" charset="0"/>
                <a:ea typeface="+mn-ea"/>
                <a:cs typeface="+mn-cs"/>
              </a:endParaRPr>
            </a:p>
          </p:txBody>
        </p:sp>
        <p:sp>
          <p:nvSpPr>
            <p:cNvPr id="582" name="Oval 581">
              <a:extLst>
                <a:ext uri="{FF2B5EF4-FFF2-40B4-BE49-F238E27FC236}">
                  <a16:creationId xmlns:a16="http://schemas.microsoft.com/office/drawing/2014/main" id="{F54FE3A9-A227-424B-9B6B-E84BF70D86C6}"/>
                </a:ext>
              </a:extLst>
            </p:cNvPr>
            <p:cNvSpPr/>
            <p:nvPr/>
          </p:nvSpPr>
          <p:spPr bwMode="auto">
            <a:xfrm>
              <a:off x="8341956" y="2835170"/>
              <a:ext cx="69956" cy="69956"/>
            </a:xfrm>
            <a:prstGeom prst="ellipse">
              <a:avLst/>
            </a:prstGeom>
            <a:solidFill>
              <a:schemeClr val="accent3"/>
            </a:solidFill>
            <a:ln w="0">
              <a:noFill/>
              <a:miter lim="800000"/>
              <a:headEnd/>
              <a:tailEnd/>
            </a:ln>
          </p:spPr>
          <p:txBody>
            <a:bodyPr rtlCol="0" anchor="b"/>
            <a:lstStyle/>
            <a:p>
              <a:pPr algn="ctr" defTabSz="685800" fontAlgn="auto">
                <a:spcBef>
                  <a:spcPct val="35000"/>
                </a:spcBef>
                <a:spcAft>
                  <a:spcPct val="25000"/>
                </a:spcAft>
                <a:buClr>
                  <a:srgbClr val="015873"/>
                </a:buClr>
                <a:defRPr/>
              </a:pPr>
              <a:endParaRPr lang="en-US" sz="1400">
                <a:solidFill>
                  <a:srgbClr val="FFFFFF"/>
                </a:solidFill>
                <a:latin typeface="Calibri" panose="020F0502020204030204" pitchFamily="34" charset="0"/>
                <a:ea typeface="+mn-ea"/>
                <a:cs typeface="+mn-cs"/>
              </a:endParaRPr>
            </a:p>
          </p:txBody>
        </p:sp>
        <p:sp>
          <p:nvSpPr>
            <p:cNvPr id="583" name="Oval 582">
              <a:extLst>
                <a:ext uri="{FF2B5EF4-FFF2-40B4-BE49-F238E27FC236}">
                  <a16:creationId xmlns:a16="http://schemas.microsoft.com/office/drawing/2014/main" id="{160900C8-5BC3-4F63-B564-8185E62B464A}"/>
                </a:ext>
              </a:extLst>
            </p:cNvPr>
            <p:cNvSpPr/>
            <p:nvPr/>
          </p:nvSpPr>
          <p:spPr bwMode="auto">
            <a:xfrm>
              <a:off x="8355176" y="2898670"/>
              <a:ext cx="69956" cy="69956"/>
            </a:xfrm>
            <a:prstGeom prst="ellipse">
              <a:avLst/>
            </a:prstGeom>
            <a:solidFill>
              <a:schemeClr val="accent3"/>
            </a:solidFill>
            <a:ln w="0">
              <a:noFill/>
              <a:miter lim="800000"/>
              <a:headEnd/>
              <a:tailEnd/>
            </a:ln>
          </p:spPr>
          <p:txBody>
            <a:bodyPr rtlCol="0" anchor="b"/>
            <a:lstStyle/>
            <a:p>
              <a:pPr algn="ctr" defTabSz="685800" fontAlgn="auto">
                <a:spcBef>
                  <a:spcPct val="35000"/>
                </a:spcBef>
                <a:spcAft>
                  <a:spcPct val="25000"/>
                </a:spcAft>
                <a:buClr>
                  <a:srgbClr val="015873"/>
                </a:buClr>
                <a:defRPr/>
              </a:pPr>
              <a:endParaRPr lang="en-US" sz="1400">
                <a:solidFill>
                  <a:srgbClr val="FFFFFF"/>
                </a:solidFill>
                <a:latin typeface="Calibri" panose="020F0502020204030204" pitchFamily="34" charset="0"/>
                <a:ea typeface="+mn-ea"/>
                <a:cs typeface="+mn-cs"/>
              </a:endParaRPr>
            </a:p>
          </p:txBody>
        </p:sp>
        <p:sp>
          <p:nvSpPr>
            <p:cNvPr id="585" name="Oval 584">
              <a:extLst>
                <a:ext uri="{FF2B5EF4-FFF2-40B4-BE49-F238E27FC236}">
                  <a16:creationId xmlns:a16="http://schemas.microsoft.com/office/drawing/2014/main" id="{515F6287-F048-401C-88C5-CAA694CD4ABB}"/>
                </a:ext>
              </a:extLst>
            </p:cNvPr>
            <p:cNvSpPr/>
            <p:nvPr/>
          </p:nvSpPr>
          <p:spPr bwMode="auto">
            <a:xfrm>
              <a:off x="8474900" y="2901973"/>
              <a:ext cx="69956" cy="69956"/>
            </a:xfrm>
            <a:prstGeom prst="ellipse">
              <a:avLst/>
            </a:prstGeom>
            <a:solidFill>
              <a:schemeClr val="accent3"/>
            </a:solidFill>
            <a:ln w="0">
              <a:noFill/>
              <a:miter lim="800000"/>
              <a:headEnd/>
              <a:tailEnd/>
            </a:ln>
          </p:spPr>
          <p:txBody>
            <a:bodyPr rtlCol="0" anchor="b"/>
            <a:lstStyle/>
            <a:p>
              <a:pPr algn="ctr" defTabSz="685800" fontAlgn="auto">
                <a:spcBef>
                  <a:spcPct val="35000"/>
                </a:spcBef>
                <a:spcAft>
                  <a:spcPct val="25000"/>
                </a:spcAft>
                <a:buClr>
                  <a:srgbClr val="015873"/>
                </a:buClr>
                <a:defRPr/>
              </a:pPr>
              <a:endParaRPr lang="en-US" sz="1400">
                <a:solidFill>
                  <a:srgbClr val="FFFFFF"/>
                </a:solidFill>
                <a:latin typeface="Calibri" panose="020F0502020204030204" pitchFamily="34" charset="0"/>
                <a:ea typeface="+mn-ea"/>
                <a:cs typeface="+mn-cs"/>
              </a:endParaRPr>
            </a:p>
          </p:txBody>
        </p:sp>
        <p:sp>
          <p:nvSpPr>
            <p:cNvPr id="587" name="Oval 586">
              <a:extLst>
                <a:ext uri="{FF2B5EF4-FFF2-40B4-BE49-F238E27FC236}">
                  <a16:creationId xmlns:a16="http://schemas.microsoft.com/office/drawing/2014/main" id="{FE84DDB4-97A3-4126-BFD0-1AAAE40A04B1}"/>
                </a:ext>
              </a:extLst>
            </p:cNvPr>
            <p:cNvSpPr/>
            <p:nvPr/>
          </p:nvSpPr>
          <p:spPr bwMode="auto">
            <a:xfrm>
              <a:off x="8561376" y="2907021"/>
              <a:ext cx="69956" cy="69956"/>
            </a:xfrm>
            <a:prstGeom prst="ellipse">
              <a:avLst/>
            </a:prstGeom>
            <a:solidFill>
              <a:schemeClr val="accent3"/>
            </a:solidFill>
            <a:ln w="0">
              <a:noFill/>
              <a:miter lim="800000"/>
              <a:headEnd/>
              <a:tailEnd/>
            </a:ln>
          </p:spPr>
          <p:txBody>
            <a:bodyPr rtlCol="0" anchor="b"/>
            <a:lstStyle/>
            <a:p>
              <a:pPr algn="ctr" defTabSz="685800" fontAlgn="auto">
                <a:spcBef>
                  <a:spcPct val="35000"/>
                </a:spcBef>
                <a:spcAft>
                  <a:spcPct val="25000"/>
                </a:spcAft>
                <a:buClr>
                  <a:srgbClr val="015873"/>
                </a:buClr>
                <a:defRPr/>
              </a:pPr>
              <a:endParaRPr lang="en-US" sz="1400">
                <a:solidFill>
                  <a:srgbClr val="FFFFFF"/>
                </a:solidFill>
                <a:latin typeface="Calibri" panose="020F0502020204030204" pitchFamily="34" charset="0"/>
                <a:ea typeface="+mn-ea"/>
                <a:cs typeface="+mn-cs"/>
              </a:endParaRPr>
            </a:p>
          </p:txBody>
        </p:sp>
        <p:sp>
          <p:nvSpPr>
            <p:cNvPr id="590" name="Oval 589">
              <a:extLst>
                <a:ext uri="{FF2B5EF4-FFF2-40B4-BE49-F238E27FC236}">
                  <a16:creationId xmlns:a16="http://schemas.microsoft.com/office/drawing/2014/main" id="{9FC8D43F-A229-4556-8015-6F30C25DF754}"/>
                </a:ext>
              </a:extLst>
            </p:cNvPr>
            <p:cNvSpPr/>
            <p:nvPr/>
          </p:nvSpPr>
          <p:spPr bwMode="auto">
            <a:xfrm>
              <a:off x="8630284" y="3028845"/>
              <a:ext cx="69956" cy="69956"/>
            </a:xfrm>
            <a:prstGeom prst="ellipse">
              <a:avLst/>
            </a:prstGeom>
            <a:solidFill>
              <a:schemeClr val="accent3"/>
            </a:solidFill>
            <a:ln w="0">
              <a:noFill/>
              <a:miter lim="800000"/>
              <a:headEnd/>
              <a:tailEnd/>
            </a:ln>
          </p:spPr>
          <p:txBody>
            <a:bodyPr rtlCol="0" anchor="b"/>
            <a:lstStyle/>
            <a:p>
              <a:pPr algn="ctr" defTabSz="685800" fontAlgn="auto">
                <a:spcBef>
                  <a:spcPct val="35000"/>
                </a:spcBef>
                <a:spcAft>
                  <a:spcPct val="25000"/>
                </a:spcAft>
                <a:buClr>
                  <a:srgbClr val="015873"/>
                </a:buClr>
                <a:defRPr/>
              </a:pPr>
              <a:endParaRPr lang="en-US" sz="1400">
                <a:solidFill>
                  <a:srgbClr val="FFFFFF"/>
                </a:solidFill>
                <a:latin typeface="Calibri" panose="020F0502020204030204" pitchFamily="34" charset="0"/>
                <a:ea typeface="+mn-ea"/>
                <a:cs typeface="+mn-cs"/>
              </a:endParaRPr>
            </a:p>
          </p:txBody>
        </p:sp>
        <p:sp>
          <p:nvSpPr>
            <p:cNvPr id="591" name="Oval 590">
              <a:extLst>
                <a:ext uri="{FF2B5EF4-FFF2-40B4-BE49-F238E27FC236}">
                  <a16:creationId xmlns:a16="http://schemas.microsoft.com/office/drawing/2014/main" id="{D6E241FA-585E-4F6B-BBCD-DD0B7333FFC9}"/>
                </a:ext>
              </a:extLst>
            </p:cNvPr>
            <p:cNvSpPr/>
            <p:nvPr/>
          </p:nvSpPr>
          <p:spPr bwMode="auto">
            <a:xfrm>
              <a:off x="8636634" y="3079645"/>
              <a:ext cx="69956" cy="69956"/>
            </a:xfrm>
            <a:prstGeom prst="ellipse">
              <a:avLst/>
            </a:prstGeom>
            <a:solidFill>
              <a:schemeClr val="accent3"/>
            </a:solidFill>
            <a:ln w="0">
              <a:noFill/>
              <a:miter lim="800000"/>
              <a:headEnd/>
              <a:tailEnd/>
            </a:ln>
          </p:spPr>
          <p:txBody>
            <a:bodyPr rtlCol="0" anchor="b"/>
            <a:lstStyle/>
            <a:p>
              <a:pPr algn="ctr" defTabSz="685800" fontAlgn="auto">
                <a:spcBef>
                  <a:spcPct val="35000"/>
                </a:spcBef>
                <a:spcAft>
                  <a:spcPct val="25000"/>
                </a:spcAft>
                <a:buClr>
                  <a:srgbClr val="015873"/>
                </a:buClr>
                <a:defRPr/>
              </a:pPr>
              <a:endParaRPr lang="en-US" sz="1400">
                <a:solidFill>
                  <a:srgbClr val="FFFFFF"/>
                </a:solidFill>
                <a:latin typeface="Calibri" panose="020F0502020204030204" pitchFamily="34" charset="0"/>
                <a:ea typeface="+mn-ea"/>
                <a:cs typeface="+mn-cs"/>
              </a:endParaRPr>
            </a:p>
          </p:txBody>
        </p:sp>
        <p:sp>
          <p:nvSpPr>
            <p:cNvPr id="593" name="Oval 592">
              <a:extLst>
                <a:ext uri="{FF2B5EF4-FFF2-40B4-BE49-F238E27FC236}">
                  <a16:creationId xmlns:a16="http://schemas.microsoft.com/office/drawing/2014/main" id="{56822E46-94AA-414B-B563-C48214B3DD4F}"/>
                </a:ext>
              </a:extLst>
            </p:cNvPr>
            <p:cNvSpPr/>
            <p:nvPr/>
          </p:nvSpPr>
          <p:spPr bwMode="auto">
            <a:xfrm>
              <a:off x="8663906" y="3146426"/>
              <a:ext cx="69956" cy="69956"/>
            </a:xfrm>
            <a:prstGeom prst="ellipse">
              <a:avLst/>
            </a:prstGeom>
            <a:solidFill>
              <a:schemeClr val="accent3"/>
            </a:solidFill>
            <a:ln w="0">
              <a:noFill/>
              <a:miter lim="800000"/>
              <a:headEnd/>
              <a:tailEnd/>
            </a:ln>
          </p:spPr>
          <p:txBody>
            <a:bodyPr rtlCol="0" anchor="b"/>
            <a:lstStyle/>
            <a:p>
              <a:pPr algn="ctr" defTabSz="685800" fontAlgn="auto">
                <a:spcBef>
                  <a:spcPct val="35000"/>
                </a:spcBef>
                <a:spcAft>
                  <a:spcPct val="25000"/>
                </a:spcAft>
                <a:buClr>
                  <a:srgbClr val="015873"/>
                </a:buClr>
                <a:defRPr/>
              </a:pPr>
              <a:endParaRPr lang="en-US" sz="1400">
                <a:solidFill>
                  <a:srgbClr val="FFFFFF"/>
                </a:solidFill>
                <a:latin typeface="Calibri" panose="020F0502020204030204" pitchFamily="34" charset="0"/>
                <a:ea typeface="+mn-ea"/>
                <a:cs typeface="+mn-cs"/>
              </a:endParaRPr>
            </a:p>
          </p:txBody>
        </p:sp>
        <p:sp>
          <p:nvSpPr>
            <p:cNvPr id="596" name="Oval 595">
              <a:extLst>
                <a:ext uri="{FF2B5EF4-FFF2-40B4-BE49-F238E27FC236}">
                  <a16:creationId xmlns:a16="http://schemas.microsoft.com/office/drawing/2014/main" id="{A48FBC2A-C958-4406-B27A-6C48C4466FA2}"/>
                </a:ext>
              </a:extLst>
            </p:cNvPr>
            <p:cNvSpPr/>
            <p:nvPr/>
          </p:nvSpPr>
          <p:spPr bwMode="auto">
            <a:xfrm>
              <a:off x="8930268" y="3305873"/>
              <a:ext cx="69956" cy="69956"/>
            </a:xfrm>
            <a:prstGeom prst="ellipse">
              <a:avLst/>
            </a:prstGeom>
            <a:solidFill>
              <a:schemeClr val="accent3"/>
            </a:solidFill>
            <a:ln w="0">
              <a:noFill/>
              <a:miter lim="800000"/>
              <a:headEnd/>
              <a:tailEnd/>
            </a:ln>
          </p:spPr>
          <p:txBody>
            <a:bodyPr rtlCol="0" anchor="b"/>
            <a:lstStyle/>
            <a:p>
              <a:pPr algn="ctr" defTabSz="685800" fontAlgn="auto">
                <a:spcBef>
                  <a:spcPct val="35000"/>
                </a:spcBef>
                <a:spcAft>
                  <a:spcPct val="25000"/>
                </a:spcAft>
                <a:buClr>
                  <a:srgbClr val="015873"/>
                </a:buClr>
                <a:defRPr/>
              </a:pPr>
              <a:endParaRPr lang="en-US" sz="1400">
                <a:solidFill>
                  <a:srgbClr val="FFFFFF"/>
                </a:solidFill>
                <a:latin typeface="Calibri" panose="020F0502020204030204" pitchFamily="34" charset="0"/>
                <a:ea typeface="+mn-ea"/>
                <a:cs typeface="+mn-cs"/>
              </a:endParaRPr>
            </a:p>
          </p:txBody>
        </p:sp>
        <p:sp>
          <p:nvSpPr>
            <p:cNvPr id="597" name="Oval 596">
              <a:extLst>
                <a:ext uri="{FF2B5EF4-FFF2-40B4-BE49-F238E27FC236}">
                  <a16:creationId xmlns:a16="http://schemas.microsoft.com/office/drawing/2014/main" id="{E3FADEA6-0C5A-45F7-AAC1-7D9874457EA7}"/>
                </a:ext>
              </a:extLst>
            </p:cNvPr>
            <p:cNvSpPr/>
            <p:nvPr/>
          </p:nvSpPr>
          <p:spPr bwMode="auto">
            <a:xfrm>
              <a:off x="8974637" y="3329896"/>
              <a:ext cx="69956" cy="69956"/>
            </a:xfrm>
            <a:prstGeom prst="ellipse">
              <a:avLst/>
            </a:prstGeom>
            <a:solidFill>
              <a:schemeClr val="accent3"/>
            </a:solidFill>
            <a:ln w="0">
              <a:noFill/>
              <a:miter lim="800000"/>
              <a:headEnd/>
              <a:tailEnd/>
            </a:ln>
          </p:spPr>
          <p:txBody>
            <a:bodyPr rtlCol="0" anchor="b"/>
            <a:lstStyle/>
            <a:p>
              <a:pPr algn="ctr" defTabSz="685800" fontAlgn="auto">
                <a:spcBef>
                  <a:spcPct val="35000"/>
                </a:spcBef>
                <a:spcAft>
                  <a:spcPct val="25000"/>
                </a:spcAft>
                <a:buClr>
                  <a:srgbClr val="015873"/>
                </a:buClr>
                <a:defRPr/>
              </a:pPr>
              <a:endParaRPr lang="en-US" sz="1400">
                <a:solidFill>
                  <a:srgbClr val="FFFFFF"/>
                </a:solidFill>
                <a:latin typeface="Calibri" panose="020F0502020204030204" pitchFamily="34" charset="0"/>
                <a:ea typeface="+mn-ea"/>
                <a:cs typeface="+mn-cs"/>
              </a:endParaRPr>
            </a:p>
          </p:txBody>
        </p:sp>
        <p:sp>
          <p:nvSpPr>
            <p:cNvPr id="599" name="Oval 598">
              <a:extLst>
                <a:ext uri="{FF2B5EF4-FFF2-40B4-BE49-F238E27FC236}">
                  <a16:creationId xmlns:a16="http://schemas.microsoft.com/office/drawing/2014/main" id="{0549DA7D-A994-4AD9-A005-031A24BA28B6}"/>
                </a:ext>
              </a:extLst>
            </p:cNvPr>
            <p:cNvSpPr/>
            <p:nvPr/>
          </p:nvSpPr>
          <p:spPr bwMode="auto">
            <a:xfrm>
              <a:off x="9192863" y="3335297"/>
              <a:ext cx="69956" cy="69956"/>
            </a:xfrm>
            <a:prstGeom prst="ellipse">
              <a:avLst/>
            </a:prstGeom>
            <a:solidFill>
              <a:schemeClr val="accent3"/>
            </a:solidFill>
            <a:ln w="0">
              <a:noFill/>
              <a:miter lim="800000"/>
              <a:headEnd/>
              <a:tailEnd/>
            </a:ln>
          </p:spPr>
          <p:txBody>
            <a:bodyPr rtlCol="0" anchor="b"/>
            <a:lstStyle/>
            <a:p>
              <a:pPr algn="ctr" defTabSz="685800" fontAlgn="auto">
                <a:spcBef>
                  <a:spcPct val="35000"/>
                </a:spcBef>
                <a:spcAft>
                  <a:spcPct val="25000"/>
                </a:spcAft>
                <a:buClr>
                  <a:srgbClr val="015873"/>
                </a:buClr>
                <a:defRPr/>
              </a:pPr>
              <a:endParaRPr lang="en-US" sz="1400">
                <a:solidFill>
                  <a:srgbClr val="FFFFFF"/>
                </a:solidFill>
                <a:latin typeface="Calibri" panose="020F0502020204030204" pitchFamily="34" charset="0"/>
                <a:ea typeface="+mn-ea"/>
                <a:cs typeface="+mn-cs"/>
              </a:endParaRPr>
            </a:p>
          </p:txBody>
        </p:sp>
        <p:sp>
          <p:nvSpPr>
            <p:cNvPr id="602" name="Oval 601">
              <a:extLst>
                <a:ext uri="{FF2B5EF4-FFF2-40B4-BE49-F238E27FC236}">
                  <a16:creationId xmlns:a16="http://schemas.microsoft.com/office/drawing/2014/main" id="{599AF053-6D44-496E-8734-D1BC0CF4293C}"/>
                </a:ext>
              </a:extLst>
            </p:cNvPr>
            <p:cNvSpPr/>
            <p:nvPr/>
          </p:nvSpPr>
          <p:spPr bwMode="auto">
            <a:xfrm>
              <a:off x="9463700" y="3387127"/>
              <a:ext cx="69956" cy="69956"/>
            </a:xfrm>
            <a:prstGeom prst="ellipse">
              <a:avLst/>
            </a:prstGeom>
            <a:solidFill>
              <a:schemeClr val="accent3"/>
            </a:solidFill>
            <a:ln w="0">
              <a:noFill/>
              <a:miter lim="800000"/>
              <a:headEnd/>
              <a:tailEnd/>
            </a:ln>
          </p:spPr>
          <p:txBody>
            <a:bodyPr rtlCol="0" anchor="b"/>
            <a:lstStyle/>
            <a:p>
              <a:pPr algn="ctr" defTabSz="685800" fontAlgn="auto">
                <a:spcBef>
                  <a:spcPct val="35000"/>
                </a:spcBef>
                <a:spcAft>
                  <a:spcPct val="25000"/>
                </a:spcAft>
                <a:buClr>
                  <a:srgbClr val="015873"/>
                </a:buClr>
                <a:defRPr/>
              </a:pPr>
              <a:endParaRPr lang="en-US" sz="1400">
                <a:solidFill>
                  <a:srgbClr val="FFFFFF"/>
                </a:solidFill>
                <a:latin typeface="Calibri" panose="020F0502020204030204" pitchFamily="34" charset="0"/>
                <a:ea typeface="+mn-ea"/>
                <a:cs typeface="+mn-cs"/>
              </a:endParaRPr>
            </a:p>
          </p:txBody>
        </p:sp>
        <p:sp>
          <p:nvSpPr>
            <p:cNvPr id="604" name="Oval 603">
              <a:extLst>
                <a:ext uri="{FF2B5EF4-FFF2-40B4-BE49-F238E27FC236}">
                  <a16:creationId xmlns:a16="http://schemas.microsoft.com/office/drawing/2014/main" id="{8AFDB010-C450-488C-8A04-D6F2EE18A4C7}"/>
                </a:ext>
              </a:extLst>
            </p:cNvPr>
            <p:cNvSpPr/>
            <p:nvPr/>
          </p:nvSpPr>
          <p:spPr bwMode="auto">
            <a:xfrm>
              <a:off x="9521070" y="3461684"/>
              <a:ext cx="69956" cy="69956"/>
            </a:xfrm>
            <a:prstGeom prst="ellipse">
              <a:avLst/>
            </a:prstGeom>
            <a:solidFill>
              <a:schemeClr val="accent3"/>
            </a:solidFill>
            <a:ln w="0">
              <a:noFill/>
              <a:miter lim="800000"/>
              <a:headEnd/>
              <a:tailEnd/>
            </a:ln>
          </p:spPr>
          <p:txBody>
            <a:bodyPr rtlCol="0" anchor="b"/>
            <a:lstStyle/>
            <a:p>
              <a:pPr algn="ctr" defTabSz="685800" fontAlgn="auto">
                <a:spcBef>
                  <a:spcPct val="35000"/>
                </a:spcBef>
                <a:spcAft>
                  <a:spcPct val="25000"/>
                </a:spcAft>
                <a:buClr>
                  <a:srgbClr val="015873"/>
                </a:buClr>
                <a:defRPr/>
              </a:pPr>
              <a:endParaRPr lang="en-US" sz="1400">
                <a:solidFill>
                  <a:srgbClr val="FFFFFF"/>
                </a:solidFill>
                <a:latin typeface="Calibri" panose="020F0502020204030204" pitchFamily="34" charset="0"/>
                <a:ea typeface="+mn-ea"/>
                <a:cs typeface="+mn-cs"/>
              </a:endParaRPr>
            </a:p>
          </p:txBody>
        </p:sp>
        <p:sp>
          <p:nvSpPr>
            <p:cNvPr id="606" name="Oval 605">
              <a:extLst>
                <a:ext uri="{FF2B5EF4-FFF2-40B4-BE49-F238E27FC236}">
                  <a16:creationId xmlns:a16="http://schemas.microsoft.com/office/drawing/2014/main" id="{355FCE10-08F6-4B02-99B5-B2E595B83780}"/>
                </a:ext>
              </a:extLst>
            </p:cNvPr>
            <p:cNvSpPr/>
            <p:nvPr/>
          </p:nvSpPr>
          <p:spPr bwMode="auto">
            <a:xfrm>
              <a:off x="9750498" y="3451566"/>
              <a:ext cx="69956" cy="69956"/>
            </a:xfrm>
            <a:prstGeom prst="ellipse">
              <a:avLst/>
            </a:prstGeom>
            <a:solidFill>
              <a:schemeClr val="accent3"/>
            </a:solidFill>
            <a:ln w="0">
              <a:noFill/>
              <a:miter lim="800000"/>
              <a:headEnd/>
              <a:tailEnd/>
            </a:ln>
          </p:spPr>
          <p:txBody>
            <a:bodyPr rtlCol="0" anchor="b"/>
            <a:lstStyle/>
            <a:p>
              <a:pPr algn="ctr" defTabSz="685800" fontAlgn="auto">
                <a:spcBef>
                  <a:spcPct val="35000"/>
                </a:spcBef>
                <a:spcAft>
                  <a:spcPct val="25000"/>
                </a:spcAft>
                <a:buClr>
                  <a:srgbClr val="015873"/>
                </a:buClr>
                <a:defRPr/>
              </a:pPr>
              <a:endParaRPr lang="en-US" sz="1400">
                <a:solidFill>
                  <a:srgbClr val="FFFFFF"/>
                </a:solidFill>
                <a:latin typeface="Calibri" panose="020F0502020204030204" pitchFamily="34" charset="0"/>
                <a:ea typeface="+mn-ea"/>
                <a:cs typeface="+mn-cs"/>
              </a:endParaRPr>
            </a:p>
          </p:txBody>
        </p:sp>
        <p:sp>
          <p:nvSpPr>
            <p:cNvPr id="611" name="Oval 610">
              <a:extLst>
                <a:ext uri="{FF2B5EF4-FFF2-40B4-BE49-F238E27FC236}">
                  <a16:creationId xmlns:a16="http://schemas.microsoft.com/office/drawing/2014/main" id="{DF5A47C8-FD91-4DBA-B42F-79029A8F76CF}"/>
                </a:ext>
              </a:extLst>
            </p:cNvPr>
            <p:cNvSpPr/>
            <p:nvPr/>
          </p:nvSpPr>
          <p:spPr bwMode="auto">
            <a:xfrm>
              <a:off x="10024003" y="3541114"/>
              <a:ext cx="69956" cy="69956"/>
            </a:xfrm>
            <a:prstGeom prst="ellipse">
              <a:avLst/>
            </a:prstGeom>
            <a:solidFill>
              <a:schemeClr val="accent3"/>
            </a:solidFill>
            <a:ln w="0">
              <a:noFill/>
              <a:miter lim="800000"/>
              <a:headEnd/>
              <a:tailEnd/>
            </a:ln>
          </p:spPr>
          <p:txBody>
            <a:bodyPr rtlCol="0" anchor="b"/>
            <a:lstStyle/>
            <a:p>
              <a:pPr algn="ctr" defTabSz="685800" fontAlgn="auto">
                <a:spcBef>
                  <a:spcPct val="35000"/>
                </a:spcBef>
                <a:spcAft>
                  <a:spcPct val="25000"/>
                </a:spcAft>
                <a:buClr>
                  <a:srgbClr val="015873"/>
                </a:buClr>
                <a:defRPr/>
              </a:pPr>
              <a:endParaRPr lang="en-US" sz="1400">
                <a:solidFill>
                  <a:srgbClr val="FFFFFF"/>
                </a:solidFill>
                <a:latin typeface="Calibri" panose="020F0502020204030204" pitchFamily="34" charset="0"/>
                <a:ea typeface="+mn-ea"/>
                <a:cs typeface="+mn-cs"/>
              </a:endParaRPr>
            </a:p>
          </p:txBody>
        </p:sp>
        <p:sp>
          <p:nvSpPr>
            <p:cNvPr id="612" name="Oval 611">
              <a:extLst>
                <a:ext uri="{FF2B5EF4-FFF2-40B4-BE49-F238E27FC236}">
                  <a16:creationId xmlns:a16="http://schemas.microsoft.com/office/drawing/2014/main" id="{EA3A9C53-450E-4259-BB0C-298173CA89F1}"/>
                </a:ext>
              </a:extLst>
            </p:cNvPr>
            <p:cNvSpPr/>
            <p:nvPr/>
          </p:nvSpPr>
          <p:spPr bwMode="auto">
            <a:xfrm>
              <a:off x="10228664" y="3710622"/>
              <a:ext cx="69956" cy="69956"/>
            </a:xfrm>
            <a:prstGeom prst="ellipse">
              <a:avLst/>
            </a:prstGeom>
            <a:solidFill>
              <a:schemeClr val="accent3"/>
            </a:solidFill>
            <a:ln w="0">
              <a:noFill/>
              <a:miter lim="800000"/>
              <a:headEnd/>
              <a:tailEnd/>
            </a:ln>
          </p:spPr>
          <p:txBody>
            <a:bodyPr rtlCol="0" anchor="b"/>
            <a:lstStyle/>
            <a:p>
              <a:pPr algn="ctr" defTabSz="685800" fontAlgn="auto">
                <a:spcBef>
                  <a:spcPct val="35000"/>
                </a:spcBef>
                <a:spcAft>
                  <a:spcPct val="25000"/>
                </a:spcAft>
                <a:buClr>
                  <a:srgbClr val="015873"/>
                </a:buClr>
                <a:defRPr/>
              </a:pPr>
              <a:endParaRPr lang="en-US" sz="1400">
                <a:solidFill>
                  <a:srgbClr val="FFFFFF"/>
                </a:solidFill>
                <a:latin typeface="Calibri" panose="020F0502020204030204" pitchFamily="34" charset="0"/>
                <a:ea typeface="+mn-ea"/>
                <a:cs typeface="+mn-cs"/>
              </a:endParaRPr>
            </a:p>
          </p:txBody>
        </p:sp>
      </p:grpSp>
      <p:sp>
        <p:nvSpPr>
          <p:cNvPr id="3" name="Title 2">
            <a:extLst>
              <a:ext uri="{FF2B5EF4-FFF2-40B4-BE49-F238E27FC236}">
                <a16:creationId xmlns:a16="http://schemas.microsoft.com/office/drawing/2014/main" id="{D49A90BD-5FDE-4531-A43A-F1FEC0AB9C00}"/>
              </a:ext>
            </a:extLst>
          </p:cNvPr>
          <p:cNvSpPr>
            <a:spLocks noGrp="1"/>
          </p:cNvSpPr>
          <p:nvPr>
            <p:ph type="title"/>
          </p:nvPr>
        </p:nvSpPr>
        <p:spPr>
          <a:xfrm>
            <a:off x="457319" y="178763"/>
            <a:ext cx="8154333" cy="664797"/>
          </a:xfrm>
        </p:spPr>
        <p:txBody>
          <a:bodyPr/>
          <a:lstStyle/>
          <a:p>
            <a:r>
              <a:rPr lang="en-US" sz="2400" b="1">
                <a:solidFill>
                  <a:srgbClr val="003767"/>
                </a:solidFill>
              </a:rPr>
              <a:t>SPARTAN and PROSPER: MFS (Primary Endpoint)*</a:t>
            </a:r>
          </a:p>
        </p:txBody>
      </p:sp>
      <p:sp>
        <p:nvSpPr>
          <p:cNvPr id="9" name="Title 3">
            <a:extLst>
              <a:ext uri="{FF2B5EF4-FFF2-40B4-BE49-F238E27FC236}">
                <a16:creationId xmlns:a16="http://schemas.microsoft.com/office/drawing/2014/main" id="{5D7EDE86-E5E1-44D9-9DAE-8EB40F6463E8}"/>
              </a:ext>
            </a:extLst>
          </p:cNvPr>
          <p:cNvSpPr txBox="1">
            <a:spLocks/>
          </p:cNvSpPr>
          <p:nvPr/>
        </p:nvSpPr>
        <p:spPr bwMode="auto">
          <a:xfrm>
            <a:off x="932565" y="3702461"/>
            <a:ext cx="3197477" cy="6185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51435" tIns="25718" rIns="51435" bIns="25718"/>
          <a:lstStyle>
            <a:lvl1pPr marL="214313" indent="-214313" defTabSz="342900">
              <a:defRPr>
                <a:solidFill>
                  <a:schemeClr val="tx1"/>
                </a:solidFill>
                <a:latin typeface="Calibri" pitchFamily="34" charset="0"/>
                <a:ea typeface="ＭＳ Ｐゴシック" pitchFamily="34" charset="-128"/>
              </a:defRPr>
            </a:lvl1pPr>
            <a:lvl2pPr marL="742950" indent="-285750" defTabSz="342900">
              <a:defRPr>
                <a:solidFill>
                  <a:schemeClr val="tx1"/>
                </a:solidFill>
                <a:latin typeface="Calibri" pitchFamily="34" charset="0"/>
                <a:ea typeface="ＭＳ Ｐゴシック" pitchFamily="34" charset="-128"/>
              </a:defRPr>
            </a:lvl2pPr>
            <a:lvl3pPr marL="1143000" indent="-228600" defTabSz="342900">
              <a:defRPr>
                <a:solidFill>
                  <a:schemeClr val="tx1"/>
                </a:solidFill>
                <a:latin typeface="Calibri" pitchFamily="34" charset="0"/>
                <a:ea typeface="ＭＳ Ｐゴシック" pitchFamily="34" charset="-128"/>
              </a:defRPr>
            </a:lvl3pPr>
            <a:lvl4pPr marL="1600200" indent="-228600" defTabSz="342900">
              <a:defRPr>
                <a:solidFill>
                  <a:schemeClr val="tx1"/>
                </a:solidFill>
                <a:latin typeface="Calibri" pitchFamily="34" charset="0"/>
                <a:ea typeface="ＭＳ Ｐゴシック" pitchFamily="34" charset="-128"/>
              </a:defRPr>
            </a:lvl4pPr>
            <a:lvl5pPr marL="2057400" indent="-228600" defTabSz="342900">
              <a:defRPr>
                <a:solidFill>
                  <a:schemeClr val="tx1"/>
                </a:solidFill>
                <a:latin typeface="Calibri" pitchFamily="34" charset="0"/>
                <a:ea typeface="ＭＳ Ｐゴシック" pitchFamily="34" charset="-128"/>
              </a:defRPr>
            </a:lvl5pPr>
            <a:lvl6pPr marL="25146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160736" indent="-160736" defTabSz="257175" fontAlgn="auto">
              <a:spcBef>
                <a:spcPts val="0"/>
              </a:spcBef>
              <a:spcAft>
                <a:spcPts val="0"/>
              </a:spcAft>
              <a:buFont typeface="Arial" pitchFamily="34" charset="0"/>
              <a:buChar char="•"/>
              <a:defRPr/>
            </a:pPr>
            <a:r>
              <a:rPr lang="en-US" altLang="en-US" sz="1200">
                <a:solidFill>
                  <a:srgbClr val="000000"/>
                </a:solidFill>
                <a:cs typeface="Arial" pitchFamily="34" charset="0"/>
              </a:rPr>
              <a:t>72% reduction of distant progression or death</a:t>
            </a:r>
          </a:p>
          <a:p>
            <a:pPr marL="160736" indent="-160736" defTabSz="257175" fontAlgn="auto">
              <a:spcBef>
                <a:spcPts val="0"/>
              </a:spcBef>
              <a:spcAft>
                <a:spcPts val="0"/>
              </a:spcAft>
              <a:buFont typeface="Arial" pitchFamily="34" charset="0"/>
              <a:buChar char="•"/>
              <a:defRPr/>
            </a:pPr>
            <a:r>
              <a:rPr lang="en-US" altLang="en-US" sz="1200">
                <a:solidFill>
                  <a:srgbClr val="000000"/>
                </a:solidFill>
                <a:cs typeface="Arial" pitchFamily="34" charset="0"/>
              </a:rPr>
              <a:t>Median MFS, mos: Apa 40.5 vs Pbo 16.2</a:t>
            </a:r>
          </a:p>
          <a:p>
            <a:pPr marL="160736" indent="-160736" defTabSz="257175" fontAlgn="auto">
              <a:spcBef>
                <a:spcPts val="0"/>
              </a:spcBef>
              <a:spcAft>
                <a:spcPts val="0"/>
              </a:spcAft>
              <a:buFont typeface="Arial" pitchFamily="34" charset="0"/>
              <a:buChar char="•"/>
              <a:defRPr/>
            </a:pPr>
            <a:r>
              <a:rPr lang="en-US" altLang="en-US" sz="1200">
                <a:solidFill>
                  <a:srgbClr val="000000"/>
                </a:solidFill>
                <a:cs typeface="Arial" pitchFamily="34" charset="0"/>
              </a:rPr>
              <a:t>24-mo additional MFS benefit</a:t>
            </a:r>
          </a:p>
          <a:p>
            <a:pPr marL="160736" indent="-160736" defTabSz="257175" fontAlgn="auto">
              <a:spcBef>
                <a:spcPts val="0"/>
              </a:spcBef>
              <a:spcAft>
                <a:spcPts val="0"/>
              </a:spcAft>
              <a:buFont typeface="Arial" pitchFamily="34" charset="0"/>
              <a:buChar char="•"/>
              <a:defRPr/>
            </a:pPr>
            <a:endParaRPr lang="en-US" altLang="en-US" sz="1100">
              <a:solidFill>
                <a:srgbClr val="000000"/>
              </a:solidFill>
              <a:cs typeface="Arial" pitchFamily="34" charset="0"/>
            </a:endParaRPr>
          </a:p>
        </p:txBody>
      </p:sp>
      <p:sp>
        <p:nvSpPr>
          <p:cNvPr id="10" name="Title 3">
            <a:extLst>
              <a:ext uri="{FF2B5EF4-FFF2-40B4-BE49-F238E27FC236}">
                <a16:creationId xmlns:a16="http://schemas.microsoft.com/office/drawing/2014/main" id="{3AFED477-E6F0-46DA-BF4A-EF5CBE9BD2B8}"/>
              </a:ext>
            </a:extLst>
          </p:cNvPr>
          <p:cNvSpPr txBox="1">
            <a:spLocks/>
          </p:cNvSpPr>
          <p:nvPr/>
        </p:nvSpPr>
        <p:spPr bwMode="auto">
          <a:xfrm>
            <a:off x="5076460" y="3702459"/>
            <a:ext cx="3233072" cy="6343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51435" tIns="25718" rIns="51435" bIns="25718"/>
          <a:lstStyle>
            <a:lvl1pPr marL="214313" indent="-214313" defTabSz="342900">
              <a:defRPr>
                <a:solidFill>
                  <a:schemeClr val="tx1"/>
                </a:solidFill>
                <a:latin typeface="Calibri" pitchFamily="34" charset="0"/>
                <a:ea typeface="ＭＳ Ｐゴシック" pitchFamily="34" charset="-128"/>
              </a:defRPr>
            </a:lvl1pPr>
            <a:lvl2pPr marL="742950" indent="-285750" defTabSz="342900">
              <a:defRPr>
                <a:solidFill>
                  <a:schemeClr val="tx1"/>
                </a:solidFill>
                <a:latin typeface="Calibri" pitchFamily="34" charset="0"/>
                <a:ea typeface="ＭＳ Ｐゴシック" pitchFamily="34" charset="-128"/>
              </a:defRPr>
            </a:lvl2pPr>
            <a:lvl3pPr marL="1143000" indent="-228600" defTabSz="342900">
              <a:defRPr>
                <a:solidFill>
                  <a:schemeClr val="tx1"/>
                </a:solidFill>
                <a:latin typeface="Calibri" pitchFamily="34" charset="0"/>
                <a:ea typeface="ＭＳ Ｐゴシック" pitchFamily="34" charset="-128"/>
              </a:defRPr>
            </a:lvl3pPr>
            <a:lvl4pPr marL="1600200" indent="-228600" defTabSz="342900">
              <a:defRPr>
                <a:solidFill>
                  <a:schemeClr val="tx1"/>
                </a:solidFill>
                <a:latin typeface="Calibri" pitchFamily="34" charset="0"/>
                <a:ea typeface="ＭＳ Ｐゴシック" pitchFamily="34" charset="-128"/>
              </a:defRPr>
            </a:lvl4pPr>
            <a:lvl5pPr marL="2057400" indent="-228600" defTabSz="342900">
              <a:defRPr>
                <a:solidFill>
                  <a:schemeClr val="tx1"/>
                </a:solidFill>
                <a:latin typeface="Calibri" pitchFamily="34" charset="0"/>
                <a:ea typeface="ＭＳ Ｐゴシック" pitchFamily="34" charset="-128"/>
              </a:defRPr>
            </a:lvl5pPr>
            <a:lvl6pPr marL="25146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160736" indent="-160736" defTabSz="257175" fontAlgn="auto">
              <a:spcBef>
                <a:spcPts val="0"/>
              </a:spcBef>
              <a:spcAft>
                <a:spcPts val="0"/>
              </a:spcAft>
              <a:buFont typeface="Arial" pitchFamily="34" charset="0"/>
              <a:buChar char="•"/>
              <a:defRPr/>
            </a:pPr>
            <a:r>
              <a:rPr lang="en-US" altLang="en-US" sz="1200">
                <a:solidFill>
                  <a:srgbClr val="000000"/>
                </a:solidFill>
                <a:cs typeface="Arial" pitchFamily="34" charset="0"/>
              </a:rPr>
              <a:t>71% reduction of distant progression or death </a:t>
            </a:r>
          </a:p>
          <a:p>
            <a:pPr marL="160736" indent="-160736" defTabSz="257175" fontAlgn="auto">
              <a:spcBef>
                <a:spcPts val="0"/>
              </a:spcBef>
              <a:spcAft>
                <a:spcPts val="0"/>
              </a:spcAft>
              <a:buFont typeface="Arial" pitchFamily="34" charset="0"/>
              <a:buChar char="•"/>
              <a:defRPr/>
            </a:pPr>
            <a:r>
              <a:rPr lang="en-US" altLang="en-US" sz="1200">
                <a:solidFill>
                  <a:srgbClr val="000000"/>
                </a:solidFill>
                <a:cs typeface="Arial" pitchFamily="34" charset="0"/>
              </a:rPr>
              <a:t>Median MFS, mos: Enza 36.6 vs Pbo 14.7</a:t>
            </a:r>
          </a:p>
          <a:p>
            <a:pPr marL="160736" indent="-160736" defTabSz="257175" fontAlgn="auto">
              <a:spcBef>
                <a:spcPts val="0"/>
              </a:spcBef>
              <a:spcAft>
                <a:spcPts val="0"/>
              </a:spcAft>
              <a:buFont typeface="Arial" pitchFamily="34" charset="0"/>
              <a:buChar char="•"/>
              <a:defRPr/>
            </a:pPr>
            <a:r>
              <a:rPr lang="en-US" altLang="en-US" sz="1200">
                <a:solidFill>
                  <a:srgbClr val="000000"/>
                </a:solidFill>
                <a:cs typeface="Arial" pitchFamily="34" charset="0"/>
              </a:rPr>
              <a:t>22-mo additional MFS benefit</a:t>
            </a:r>
          </a:p>
          <a:p>
            <a:pPr marL="160736" indent="-160736" defTabSz="257175" fontAlgn="auto">
              <a:spcBef>
                <a:spcPts val="0"/>
              </a:spcBef>
              <a:spcAft>
                <a:spcPts val="0"/>
              </a:spcAft>
              <a:buFont typeface="Arial" pitchFamily="34" charset="0"/>
              <a:buChar char="•"/>
              <a:defRPr/>
            </a:pPr>
            <a:endParaRPr lang="en-US" altLang="en-US" sz="1100">
              <a:solidFill>
                <a:srgbClr val="000000"/>
              </a:solidFill>
              <a:cs typeface="Arial" pitchFamily="34" charset="0"/>
            </a:endParaRPr>
          </a:p>
        </p:txBody>
      </p:sp>
      <p:sp>
        <p:nvSpPr>
          <p:cNvPr id="11" name="TextBox 19">
            <a:extLst>
              <a:ext uri="{FF2B5EF4-FFF2-40B4-BE49-F238E27FC236}">
                <a16:creationId xmlns:a16="http://schemas.microsoft.com/office/drawing/2014/main" id="{F8FB9D87-E526-4EB1-8120-D822A2DEF764}"/>
              </a:ext>
            </a:extLst>
          </p:cNvPr>
          <p:cNvSpPr txBox="1">
            <a:spLocks noChangeArrowheads="1"/>
          </p:cNvSpPr>
          <p:nvPr/>
        </p:nvSpPr>
        <p:spPr bwMode="auto">
          <a:xfrm>
            <a:off x="2407210" y="1177406"/>
            <a:ext cx="2368508" cy="440797"/>
          </a:xfrm>
          <a:prstGeom prst="rect">
            <a:avLst/>
          </a:prstGeom>
          <a:noFill/>
          <a:ln>
            <a:noFill/>
          </a:ln>
        </p:spPr>
        <p:txBody>
          <a:bodyPr lIns="68580" tIns="34290" rIns="68580" bIns="34290"/>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defTabSz="685800" fontAlgn="auto">
              <a:spcBef>
                <a:spcPts val="0"/>
              </a:spcBef>
              <a:spcAft>
                <a:spcPts val="0"/>
              </a:spcAft>
              <a:defRPr/>
            </a:pPr>
            <a:r>
              <a:rPr lang="en-US" altLang="en-US" sz="1100">
                <a:solidFill>
                  <a:srgbClr val="000000"/>
                </a:solidFill>
                <a:cs typeface="+mn-cs"/>
              </a:rPr>
              <a:t>HR: 0.28 (95% CI: 0.23-0.35</a:t>
            </a:r>
            <a:r>
              <a:rPr lang="en-US" altLang="en-US" sz="1100">
                <a:solidFill>
                  <a:srgbClr val="000000"/>
                </a:solidFill>
              </a:rPr>
              <a:t>;</a:t>
            </a:r>
            <a:r>
              <a:rPr lang="en-US" altLang="en-US" sz="1100" i="1">
                <a:solidFill>
                  <a:srgbClr val="000000"/>
                </a:solidFill>
                <a:cs typeface="+mn-cs"/>
              </a:rPr>
              <a:t>P</a:t>
            </a:r>
            <a:r>
              <a:rPr lang="en-US" altLang="en-US" sz="1100">
                <a:solidFill>
                  <a:srgbClr val="000000"/>
                </a:solidFill>
                <a:cs typeface="+mn-cs"/>
              </a:rPr>
              <a:t> &lt; .001)</a:t>
            </a:r>
          </a:p>
        </p:txBody>
      </p:sp>
      <p:sp>
        <p:nvSpPr>
          <p:cNvPr id="14" name="TextBox 14">
            <a:extLst>
              <a:ext uri="{FF2B5EF4-FFF2-40B4-BE49-F238E27FC236}">
                <a16:creationId xmlns:a16="http://schemas.microsoft.com/office/drawing/2014/main" id="{634B8F14-37F2-4707-A4FB-6132F459BCAF}"/>
              </a:ext>
            </a:extLst>
          </p:cNvPr>
          <p:cNvSpPr txBox="1">
            <a:spLocks noChangeArrowheads="1"/>
          </p:cNvSpPr>
          <p:nvPr/>
        </p:nvSpPr>
        <p:spPr bwMode="auto">
          <a:xfrm>
            <a:off x="2004605" y="902222"/>
            <a:ext cx="1276579" cy="2887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8580" tIns="34290" rIns="68580" bIns="34290">
            <a:spAutoFit/>
          </a:bodyPr>
          <a:lstStyle>
            <a:lvl1pPr defTabSz="685800">
              <a:defRPr>
                <a:solidFill>
                  <a:schemeClr val="tx1"/>
                </a:solidFill>
                <a:latin typeface="Calibri" pitchFamily="34" charset="0"/>
                <a:ea typeface="ＭＳ Ｐゴシック" pitchFamily="34" charset="-128"/>
              </a:defRPr>
            </a:lvl1pPr>
            <a:lvl2pPr marL="742950" indent="-285750" defTabSz="685800">
              <a:defRPr>
                <a:solidFill>
                  <a:schemeClr val="tx1"/>
                </a:solidFill>
                <a:latin typeface="Calibri" pitchFamily="34" charset="0"/>
                <a:ea typeface="ＭＳ Ｐゴシック" pitchFamily="34" charset="-128"/>
              </a:defRPr>
            </a:lvl2pPr>
            <a:lvl3pPr marL="1143000" indent="-228600" defTabSz="685800">
              <a:defRPr>
                <a:solidFill>
                  <a:schemeClr val="tx1"/>
                </a:solidFill>
                <a:latin typeface="Calibri" pitchFamily="34" charset="0"/>
                <a:ea typeface="ＭＳ Ｐゴシック" pitchFamily="34" charset="-128"/>
              </a:defRPr>
            </a:lvl3pPr>
            <a:lvl4pPr marL="1600200" indent="-228600" defTabSz="685800">
              <a:defRPr>
                <a:solidFill>
                  <a:schemeClr val="tx1"/>
                </a:solidFill>
                <a:latin typeface="Calibri" pitchFamily="34" charset="0"/>
                <a:ea typeface="ＭＳ Ｐゴシック" pitchFamily="34" charset="-128"/>
              </a:defRPr>
            </a:lvl4pPr>
            <a:lvl5pPr marL="2057400" indent="-228600" defTabSz="685800">
              <a:defRPr>
                <a:solidFill>
                  <a:schemeClr val="tx1"/>
                </a:solidFill>
                <a:latin typeface="Calibri" pitchFamily="34" charset="0"/>
                <a:ea typeface="ＭＳ Ｐゴシック" pitchFamily="34" charset="-128"/>
              </a:defRPr>
            </a:lvl5pPr>
            <a:lvl6pPr marL="2514600" indent="-228600" defTabSz="6858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6858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6858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6858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defTabSz="514349" fontAlgn="auto">
              <a:spcBef>
                <a:spcPts val="0"/>
              </a:spcBef>
              <a:spcAft>
                <a:spcPts val="0"/>
              </a:spcAft>
              <a:defRPr/>
            </a:pPr>
            <a:r>
              <a:rPr lang="en-US" altLang="en-US" sz="1400" b="1">
                <a:solidFill>
                  <a:srgbClr val="000000"/>
                </a:solidFill>
                <a:cs typeface="+mn-cs"/>
              </a:rPr>
              <a:t>SPARTAN</a:t>
            </a:r>
            <a:r>
              <a:rPr lang="en-US" altLang="en-US" sz="1400" b="1" baseline="30000">
                <a:solidFill>
                  <a:srgbClr val="000000"/>
                </a:solidFill>
                <a:cs typeface="+mn-cs"/>
              </a:rPr>
              <a:t>[1]</a:t>
            </a:r>
          </a:p>
        </p:txBody>
      </p:sp>
      <p:sp>
        <p:nvSpPr>
          <p:cNvPr id="15" name="TextBox 23">
            <a:extLst>
              <a:ext uri="{FF2B5EF4-FFF2-40B4-BE49-F238E27FC236}">
                <a16:creationId xmlns:a16="http://schemas.microsoft.com/office/drawing/2014/main" id="{DBBDE276-50B8-45C2-8B1D-505E501089A3}"/>
              </a:ext>
            </a:extLst>
          </p:cNvPr>
          <p:cNvSpPr txBox="1">
            <a:spLocks noChangeArrowheads="1"/>
          </p:cNvSpPr>
          <p:nvPr/>
        </p:nvSpPr>
        <p:spPr bwMode="auto">
          <a:xfrm>
            <a:off x="1399501" y="2354117"/>
            <a:ext cx="1881683" cy="2385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8580" tIns="34290" rIns="68580" bIns="34290">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defTabSz="685800" fontAlgn="auto">
              <a:spcBef>
                <a:spcPts val="0"/>
              </a:spcBef>
              <a:spcAft>
                <a:spcPts val="0"/>
              </a:spcAft>
              <a:defRPr/>
            </a:pPr>
            <a:r>
              <a:rPr lang="en-US" altLang="en-US" sz="1100">
                <a:solidFill>
                  <a:srgbClr val="000000"/>
                </a:solidFill>
                <a:cs typeface="+mn-cs"/>
              </a:rPr>
              <a:t>Pbo: 16.2 </a:t>
            </a:r>
            <a:r>
              <a:rPr lang="en-US" altLang="en-US" sz="1100" err="1">
                <a:solidFill>
                  <a:srgbClr val="000000"/>
                </a:solidFill>
                <a:cs typeface="+mn-cs"/>
              </a:rPr>
              <a:t>mos</a:t>
            </a:r>
            <a:r>
              <a:rPr lang="en-US" altLang="en-US" sz="1100">
                <a:solidFill>
                  <a:srgbClr val="000000"/>
                </a:solidFill>
                <a:cs typeface="+mn-cs"/>
              </a:rPr>
              <a:t> (median)</a:t>
            </a:r>
          </a:p>
        </p:txBody>
      </p:sp>
      <p:sp>
        <p:nvSpPr>
          <p:cNvPr id="16" name="TextBox 8">
            <a:extLst>
              <a:ext uri="{FF2B5EF4-FFF2-40B4-BE49-F238E27FC236}">
                <a16:creationId xmlns:a16="http://schemas.microsoft.com/office/drawing/2014/main" id="{B2ECC88A-6CB4-48FC-A5B4-13C1DCC310A2}"/>
              </a:ext>
            </a:extLst>
          </p:cNvPr>
          <p:cNvSpPr txBox="1">
            <a:spLocks noChangeArrowheads="1"/>
          </p:cNvSpPr>
          <p:nvPr/>
        </p:nvSpPr>
        <p:spPr bwMode="auto">
          <a:xfrm>
            <a:off x="3001541" y="1515738"/>
            <a:ext cx="1774178" cy="2385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8580" tIns="34290" rIns="68580" bIns="34290">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defTabSz="685800" fontAlgn="auto">
              <a:spcBef>
                <a:spcPts val="0"/>
              </a:spcBef>
              <a:spcAft>
                <a:spcPts val="0"/>
              </a:spcAft>
              <a:defRPr/>
            </a:pPr>
            <a:r>
              <a:rPr lang="en-US" altLang="en-US" sz="1100">
                <a:solidFill>
                  <a:srgbClr val="000000"/>
                </a:solidFill>
                <a:cs typeface="+mn-cs"/>
              </a:rPr>
              <a:t>Apa</a:t>
            </a:r>
            <a:r>
              <a:rPr lang="en-US" altLang="en-US" sz="1100">
                <a:solidFill>
                  <a:srgbClr val="000000"/>
                </a:solidFill>
              </a:rPr>
              <a:t>:</a:t>
            </a:r>
            <a:r>
              <a:rPr lang="en-US" altLang="en-US" sz="1100">
                <a:solidFill>
                  <a:srgbClr val="000000"/>
                </a:solidFill>
                <a:cs typeface="+mn-cs"/>
              </a:rPr>
              <a:t> 40.5 </a:t>
            </a:r>
            <a:r>
              <a:rPr lang="en-US" altLang="en-US" sz="1100" err="1">
                <a:solidFill>
                  <a:srgbClr val="000000"/>
                </a:solidFill>
                <a:cs typeface="+mn-cs"/>
              </a:rPr>
              <a:t>mos</a:t>
            </a:r>
            <a:r>
              <a:rPr lang="en-US" altLang="en-US" sz="1100">
                <a:solidFill>
                  <a:srgbClr val="000000"/>
                </a:solidFill>
                <a:cs typeface="+mn-cs"/>
              </a:rPr>
              <a:t> (median)</a:t>
            </a:r>
          </a:p>
        </p:txBody>
      </p:sp>
      <p:sp>
        <p:nvSpPr>
          <p:cNvPr id="17" name="TextBox 41">
            <a:extLst>
              <a:ext uri="{FF2B5EF4-FFF2-40B4-BE49-F238E27FC236}">
                <a16:creationId xmlns:a16="http://schemas.microsoft.com/office/drawing/2014/main" id="{47029354-13DA-4355-93A5-DFB837F27677}"/>
              </a:ext>
            </a:extLst>
          </p:cNvPr>
          <p:cNvSpPr txBox="1">
            <a:spLocks noChangeArrowheads="1"/>
          </p:cNvSpPr>
          <p:nvPr/>
        </p:nvSpPr>
        <p:spPr bwMode="auto">
          <a:xfrm rot="16200000">
            <a:off x="78300" y="1900316"/>
            <a:ext cx="1852042" cy="242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8580" tIns="34290" rIns="68580" bIns="34290">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defTabSz="685800" fontAlgn="auto">
              <a:spcBef>
                <a:spcPts val="0"/>
              </a:spcBef>
              <a:spcAft>
                <a:spcPts val="0"/>
              </a:spcAft>
              <a:defRPr/>
            </a:pPr>
            <a:r>
              <a:rPr lang="en-GB" altLang="en-US" sz="1100" b="1">
                <a:solidFill>
                  <a:srgbClr val="000000"/>
                </a:solidFill>
                <a:cs typeface="+mn-cs"/>
              </a:rPr>
              <a:t>Metastases-Free Survival (%)</a:t>
            </a:r>
          </a:p>
        </p:txBody>
      </p:sp>
      <p:sp>
        <p:nvSpPr>
          <p:cNvPr id="18" name="TextBox 25">
            <a:extLst>
              <a:ext uri="{FF2B5EF4-FFF2-40B4-BE49-F238E27FC236}">
                <a16:creationId xmlns:a16="http://schemas.microsoft.com/office/drawing/2014/main" id="{592D7036-1A34-4045-BBAD-1A60D47060B2}"/>
              </a:ext>
            </a:extLst>
          </p:cNvPr>
          <p:cNvSpPr txBox="1">
            <a:spLocks noChangeArrowheads="1"/>
          </p:cNvSpPr>
          <p:nvPr/>
        </p:nvSpPr>
        <p:spPr bwMode="auto">
          <a:xfrm>
            <a:off x="2165447" y="3116815"/>
            <a:ext cx="899352" cy="2425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defTabSz="685800" fontAlgn="auto">
              <a:spcBef>
                <a:spcPts val="0"/>
              </a:spcBef>
              <a:spcAft>
                <a:spcPts val="0"/>
              </a:spcAft>
              <a:defRPr/>
            </a:pPr>
            <a:r>
              <a:rPr lang="en-GB" altLang="en-US" sz="1100" b="1">
                <a:solidFill>
                  <a:srgbClr val="000000"/>
                </a:solidFill>
                <a:cs typeface="+mn-cs"/>
              </a:rPr>
              <a:t>Mos</a:t>
            </a:r>
          </a:p>
        </p:txBody>
      </p:sp>
      <p:cxnSp>
        <p:nvCxnSpPr>
          <p:cNvPr id="19" name="Straight Arrow Connector 18">
            <a:extLst>
              <a:ext uri="{FF2B5EF4-FFF2-40B4-BE49-F238E27FC236}">
                <a16:creationId xmlns:a16="http://schemas.microsoft.com/office/drawing/2014/main" id="{E65C07D9-B20B-4F9D-A2B8-0D785A909E9B}"/>
              </a:ext>
            </a:extLst>
          </p:cNvPr>
          <p:cNvCxnSpPr/>
          <p:nvPr/>
        </p:nvCxnSpPr>
        <p:spPr>
          <a:xfrm flipV="1">
            <a:off x="2048201" y="2119892"/>
            <a:ext cx="212103" cy="169839"/>
          </a:xfrm>
          <a:prstGeom prst="straightConnector1">
            <a:avLst/>
          </a:prstGeom>
          <a:ln w="28575">
            <a:solidFill>
              <a:schemeClr val="bg1"/>
            </a:solidFill>
            <a:headEnd type="none" w="med" len="med"/>
            <a:tailEnd type="triangle" w="med" len="med"/>
          </a:ln>
          <a:effectLst/>
        </p:spPr>
        <p:style>
          <a:lnRef idx="3">
            <a:schemeClr val="accent4"/>
          </a:lnRef>
          <a:fillRef idx="0">
            <a:schemeClr val="accent4"/>
          </a:fillRef>
          <a:effectRef idx="2">
            <a:schemeClr val="accent4"/>
          </a:effectRef>
          <a:fontRef idx="minor">
            <a:schemeClr val="tx1"/>
          </a:fontRef>
        </p:style>
      </p:cxnSp>
      <p:cxnSp>
        <p:nvCxnSpPr>
          <p:cNvPr id="20" name="Straight Arrow Connector 19">
            <a:extLst>
              <a:ext uri="{FF2B5EF4-FFF2-40B4-BE49-F238E27FC236}">
                <a16:creationId xmlns:a16="http://schemas.microsoft.com/office/drawing/2014/main" id="{607705CE-AADD-45D3-9F7A-C4ED309D193E}"/>
              </a:ext>
            </a:extLst>
          </p:cNvPr>
          <p:cNvCxnSpPr/>
          <p:nvPr/>
        </p:nvCxnSpPr>
        <p:spPr>
          <a:xfrm flipH="1">
            <a:off x="3674327" y="1858057"/>
            <a:ext cx="169793" cy="198147"/>
          </a:xfrm>
          <a:prstGeom prst="straightConnector1">
            <a:avLst/>
          </a:prstGeom>
          <a:ln w="28575">
            <a:solidFill>
              <a:schemeClr val="bg1"/>
            </a:solidFill>
            <a:headEnd type="none" w="med" len="med"/>
            <a:tailEnd type="triangle" w="med" len="med"/>
          </a:ln>
          <a:effectLst/>
        </p:spPr>
        <p:style>
          <a:lnRef idx="3">
            <a:schemeClr val="accent4"/>
          </a:lnRef>
          <a:fillRef idx="0">
            <a:schemeClr val="accent4"/>
          </a:fillRef>
          <a:effectRef idx="2">
            <a:schemeClr val="accent4"/>
          </a:effectRef>
          <a:fontRef idx="minor">
            <a:schemeClr val="tx1"/>
          </a:fontRef>
        </p:style>
      </p:cxnSp>
      <p:sp>
        <p:nvSpPr>
          <p:cNvPr id="21" name="Rectangle 5">
            <a:extLst>
              <a:ext uri="{FF2B5EF4-FFF2-40B4-BE49-F238E27FC236}">
                <a16:creationId xmlns:a16="http://schemas.microsoft.com/office/drawing/2014/main" id="{78AF5ED6-97E1-41F0-835E-FCF10BDE1480}"/>
              </a:ext>
            </a:extLst>
          </p:cNvPr>
          <p:cNvSpPr>
            <a:spLocks noChangeArrowheads="1"/>
          </p:cNvSpPr>
          <p:nvPr/>
        </p:nvSpPr>
        <p:spPr bwMode="auto">
          <a:xfrm>
            <a:off x="1129494" y="1193293"/>
            <a:ext cx="219364" cy="1732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ea typeface="+mn-ea"/>
              </a:rPr>
              <a:t>100</a:t>
            </a:r>
            <a:endParaRPr lang="en-US" altLang="en-US" sz="1400">
              <a:solidFill>
                <a:srgbClr val="000000"/>
              </a:solidFill>
              <a:latin typeface="Calibri" panose="020F0502020204030204" pitchFamily="34" charset="0"/>
              <a:ea typeface="+mn-ea"/>
            </a:endParaRPr>
          </a:p>
        </p:txBody>
      </p:sp>
      <p:sp>
        <p:nvSpPr>
          <p:cNvPr id="22" name="Freeform 6">
            <a:extLst>
              <a:ext uri="{FF2B5EF4-FFF2-40B4-BE49-F238E27FC236}">
                <a16:creationId xmlns:a16="http://schemas.microsoft.com/office/drawing/2014/main" id="{3082AB10-8233-4558-A1C9-DE9012FF2B2A}"/>
              </a:ext>
            </a:extLst>
          </p:cNvPr>
          <p:cNvSpPr>
            <a:spLocks/>
          </p:cNvSpPr>
          <p:nvPr/>
        </p:nvSpPr>
        <p:spPr bwMode="auto">
          <a:xfrm>
            <a:off x="1348567" y="1267180"/>
            <a:ext cx="2490788" cy="1706554"/>
          </a:xfrm>
          <a:custGeom>
            <a:avLst/>
            <a:gdLst>
              <a:gd name="T0" fmla="*/ 0 w 2092"/>
              <a:gd name="T1" fmla="*/ 0 h 1432"/>
              <a:gd name="T2" fmla="*/ 40 w 2092"/>
              <a:gd name="T3" fmla="*/ 0 h 1432"/>
              <a:gd name="T4" fmla="*/ 40 w 2092"/>
              <a:gd name="T5" fmla="*/ 1390 h 1432"/>
              <a:gd name="T6" fmla="*/ 2092 w 2092"/>
              <a:gd name="T7" fmla="*/ 1390 h 1432"/>
              <a:gd name="T8" fmla="*/ 2092 w 2092"/>
              <a:gd name="T9" fmla="*/ 1432 h 1432"/>
            </a:gdLst>
            <a:ahLst/>
            <a:cxnLst>
              <a:cxn ang="0">
                <a:pos x="T0" y="T1"/>
              </a:cxn>
              <a:cxn ang="0">
                <a:pos x="T2" y="T3"/>
              </a:cxn>
              <a:cxn ang="0">
                <a:pos x="T4" y="T5"/>
              </a:cxn>
              <a:cxn ang="0">
                <a:pos x="T6" y="T7"/>
              </a:cxn>
              <a:cxn ang="0">
                <a:pos x="T8" y="T9"/>
              </a:cxn>
            </a:cxnLst>
            <a:rect l="0" t="0" r="r" b="b"/>
            <a:pathLst>
              <a:path w="2092" h="1432">
                <a:moveTo>
                  <a:pt x="0" y="0"/>
                </a:moveTo>
                <a:lnTo>
                  <a:pt x="40" y="0"/>
                </a:lnTo>
                <a:lnTo>
                  <a:pt x="40" y="1390"/>
                </a:lnTo>
                <a:lnTo>
                  <a:pt x="2092" y="1390"/>
                </a:lnTo>
                <a:lnTo>
                  <a:pt x="2092" y="1432"/>
                </a:lnTo>
              </a:path>
            </a:pathLst>
          </a:custGeom>
          <a:noFill/>
          <a:ln w="28575">
            <a:solidFill>
              <a:srgbClr val="003767"/>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a typeface="+mn-ea"/>
              <a:cs typeface="+mn-cs"/>
            </a:endParaRPr>
          </a:p>
        </p:txBody>
      </p:sp>
      <p:sp>
        <p:nvSpPr>
          <p:cNvPr id="23" name="Rectangle 7">
            <a:extLst>
              <a:ext uri="{FF2B5EF4-FFF2-40B4-BE49-F238E27FC236}">
                <a16:creationId xmlns:a16="http://schemas.microsoft.com/office/drawing/2014/main" id="{FC191E07-9A86-4D8C-B024-D5DFA98F8E94}"/>
              </a:ext>
            </a:extLst>
          </p:cNvPr>
          <p:cNvSpPr>
            <a:spLocks noChangeArrowheads="1"/>
          </p:cNvSpPr>
          <p:nvPr/>
        </p:nvSpPr>
        <p:spPr bwMode="auto">
          <a:xfrm>
            <a:off x="1193788" y="1526978"/>
            <a:ext cx="146243" cy="1732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ea typeface="+mn-ea"/>
              </a:rPr>
              <a:t>80</a:t>
            </a:r>
            <a:endParaRPr lang="en-US" altLang="en-US" sz="1400">
              <a:solidFill>
                <a:srgbClr val="000000"/>
              </a:solidFill>
              <a:latin typeface="Calibri" panose="020F0502020204030204" pitchFamily="34" charset="0"/>
              <a:ea typeface="+mn-ea"/>
            </a:endParaRPr>
          </a:p>
        </p:txBody>
      </p:sp>
      <p:sp>
        <p:nvSpPr>
          <p:cNvPr id="24" name="Line 8">
            <a:extLst>
              <a:ext uri="{FF2B5EF4-FFF2-40B4-BE49-F238E27FC236}">
                <a16:creationId xmlns:a16="http://schemas.microsoft.com/office/drawing/2014/main" id="{BE619ACA-DAEB-49E1-8BE1-29576BB3074E}"/>
              </a:ext>
            </a:extLst>
          </p:cNvPr>
          <p:cNvSpPr>
            <a:spLocks noChangeShapeType="1"/>
          </p:cNvSpPr>
          <p:nvPr/>
        </p:nvSpPr>
        <p:spPr bwMode="auto">
          <a:xfrm>
            <a:off x="1348568" y="1600864"/>
            <a:ext cx="47625" cy="0"/>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a typeface="+mn-ea"/>
              <a:cs typeface="+mn-cs"/>
            </a:endParaRPr>
          </a:p>
        </p:txBody>
      </p:sp>
      <p:sp>
        <p:nvSpPr>
          <p:cNvPr id="25" name="Rectangle 9">
            <a:extLst>
              <a:ext uri="{FF2B5EF4-FFF2-40B4-BE49-F238E27FC236}">
                <a16:creationId xmlns:a16="http://schemas.microsoft.com/office/drawing/2014/main" id="{F111231D-A446-4E5D-B512-EBE63E59C05B}"/>
              </a:ext>
            </a:extLst>
          </p:cNvPr>
          <p:cNvSpPr>
            <a:spLocks noChangeArrowheads="1"/>
          </p:cNvSpPr>
          <p:nvPr/>
        </p:nvSpPr>
        <p:spPr bwMode="auto">
          <a:xfrm>
            <a:off x="1193788" y="1860661"/>
            <a:ext cx="146243" cy="1732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ea typeface="+mn-ea"/>
              </a:rPr>
              <a:t>60</a:t>
            </a:r>
            <a:endParaRPr lang="en-US" altLang="en-US" sz="1400">
              <a:solidFill>
                <a:srgbClr val="000000"/>
              </a:solidFill>
              <a:latin typeface="Calibri" panose="020F0502020204030204" pitchFamily="34" charset="0"/>
              <a:ea typeface="+mn-ea"/>
            </a:endParaRPr>
          </a:p>
        </p:txBody>
      </p:sp>
      <p:sp>
        <p:nvSpPr>
          <p:cNvPr id="26" name="Line 10">
            <a:extLst>
              <a:ext uri="{FF2B5EF4-FFF2-40B4-BE49-F238E27FC236}">
                <a16:creationId xmlns:a16="http://schemas.microsoft.com/office/drawing/2014/main" id="{013C4817-3934-44BB-BD64-5722BD1E0CA1}"/>
              </a:ext>
            </a:extLst>
          </p:cNvPr>
          <p:cNvSpPr>
            <a:spLocks noChangeShapeType="1"/>
          </p:cNvSpPr>
          <p:nvPr/>
        </p:nvSpPr>
        <p:spPr bwMode="auto">
          <a:xfrm>
            <a:off x="1348568" y="1934548"/>
            <a:ext cx="47625" cy="0"/>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a typeface="+mn-ea"/>
              <a:cs typeface="+mn-cs"/>
            </a:endParaRPr>
          </a:p>
        </p:txBody>
      </p:sp>
      <p:sp>
        <p:nvSpPr>
          <p:cNvPr id="27" name="Rectangle 11">
            <a:extLst>
              <a:ext uri="{FF2B5EF4-FFF2-40B4-BE49-F238E27FC236}">
                <a16:creationId xmlns:a16="http://schemas.microsoft.com/office/drawing/2014/main" id="{3B6B8FAC-7556-46E6-B050-018719722C8B}"/>
              </a:ext>
            </a:extLst>
          </p:cNvPr>
          <p:cNvSpPr>
            <a:spLocks noChangeArrowheads="1"/>
          </p:cNvSpPr>
          <p:nvPr/>
        </p:nvSpPr>
        <p:spPr bwMode="auto">
          <a:xfrm>
            <a:off x="1193788" y="2187195"/>
            <a:ext cx="146243" cy="1732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ea typeface="+mn-ea"/>
              </a:rPr>
              <a:t>40</a:t>
            </a:r>
            <a:endParaRPr lang="en-US" altLang="en-US" sz="1400">
              <a:solidFill>
                <a:srgbClr val="000000"/>
              </a:solidFill>
              <a:latin typeface="Calibri" panose="020F0502020204030204" pitchFamily="34" charset="0"/>
              <a:ea typeface="+mn-ea"/>
            </a:endParaRPr>
          </a:p>
        </p:txBody>
      </p:sp>
      <p:sp>
        <p:nvSpPr>
          <p:cNvPr id="28" name="Line 12">
            <a:extLst>
              <a:ext uri="{FF2B5EF4-FFF2-40B4-BE49-F238E27FC236}">
                <a16:creationId xmlns:a16="http://schemas.microsoft.com/office/drawing/2014/main" id="{DA0BACF3-1F44-439B-B007-D3748453D2E3}"/>
              </a:ext>
            </a:extLst>
          </p:cNvPr>
          <p:cNvSpPr>
            <a:spLocks noChangeShapeType="1"/>
          </p:cNvSpPr>
          <p:nvPr/>
        </p:nvSpPr>
        <p:spPr bwMode="auto">
          <a:xfrm>
            <a:off x="1348568" y="2261081"/>
            <a:ext cx="47625" cy="0"/>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a typeface="+mn-ea"/>
              <a:cs typeface="+mn-cs"/>
            </a:endParaRPr>
          </a:p>
        </p:txBody>
      </p:sp>
      <p:sp>
        <p:nvSpPr>
          <p:cNvPr id="29" name="Rectangle 13">
            <a:extLst>
              <a:ext uri="{FF2B5EF4-FFF2-40B4-BE49-F238E27FC236}">
                <a16:creationId xmlns:a16="http://schemas.microsoft.com/office/drawing/2014/main" id="{BC8F47CC-E948-49A8-BAEA-26862B2B9806}"/>
              </a:ext>
            </a:extLst>
          </p:cNvPr>
          <p:cNvSpPr>
            <a:spLocks noChangeArrowheads="1"/>
          </p:cNvSpPr>
          <p:nvPr/>
        </p:nvSpPr>
        <p:spPr bwMode="auto">
          <a:xfrm>
            <a:off x="1193788" y="2513727"/>
            <a:ext cx="146243" cy="1732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ea typeface="+mn-ea"/>
              </a:rPr>
              <a:t>20</a:t>
            </a:r>
            <a:endParaRPr lang="en-US" altLang="en-US" sz="1400">
              <a:solidFill>
                <a:srgbClr val="000000"/>
              </a:solidFill>
              <a:latin typeface="Calibri" panose="020F0502020204030204" pitchFamily="34" charset="0"/>
              <a:ea typeface="+mn-ea"/>
            </a:endParaRPr>
          </a:p>
        </p:txBody>
      </p:sp>
      <p:sp>
        <p:nvSpPr>
          <p:cNvPr id="30" name="Line 14">
            <a:extLst>
              <a:ext uri="{FF2B5EF4-FFF2-40B4-BE49-F238E27FC236}">
                <a16:creationId xmlns:a16="http://schemas.microsoft.com/office/drawing/2014/main" id="{8A23EDBF-45EE-4EA3-B57B-3742EFF3BEF4}"/>
              </a:ext>
            </a:extLst>
          </p:cNvPr>
          <p:cNvSpPr>
            <a:spLocks noChangeShapeType="1"/>
          </p:cNvSpPr>
          <p:nvPr/>
        </p:nvSpPr>
        <p:spPr bwMode="auto">
          <a:xfrm>
            <a:off x="1348568" y="2587614"/>
            <a:ext cx="47625" cy="0"/>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a typeface="+mn-ea"/>
              <a:cs typeface="+mn-cs"/>
            </a:endParaRPr>
          </a:p>
        </p:txBody>
      </p:sp>
      <p:sp>
        <p:nvSpPr>
          <p:cNvPr id="31" name="Rectangle 15">
            <a:extLst>
              <a:ext uri="{FF2B5EF4-FFF2-40B4-BE49-F238E27FC236}">
                <a16:creationId xmlns:a16="http://schemas.microsoft.com/office/drawing/2014/main" id="{1BEBD2A1-9E70-4E53-8EE7-CDF20A807152}"/>
              </a:ext>
            </a:extLst>
          </p:cNvPr>
          <p:cNvSpPr>
            <a:spLocks noChangeArrowheads="1"/>
          </p:cNvSpPr>
          <p:nvPr/>
        </p:nvSpPr>
        <p:spPr bwMode="auto">
          <a:xfrm>
            <a:off x="1260463" y="2845028"/>
            <a:ext cx="73121" cy="1732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ea typeface="+mn-ea"/>
              </a:rPr>
              <a:t>0</a:t>
            </a:r>
            <a:endParaRPr lang="en-US" altLang="en-US" sz="1400">
              <a:solidFill>
                <a:srgbClr val="000000"/>
              </a:solidFill>
              <a:latin typeface="Calibri" panose="020F0502020204030204" pitchFamily="34" charset="0"/>
              <a:ea typeface="+mn-ea"/>
            </a:endParaRPr>
          </a:p>
        </p:txBody>
      </p:sp>
      <p:sp>
        <p:nvSpPr>
          <p:cNvPr id="32" name="Rectangle 16">
            <a:extLst>
              <a:ext uri="{FF2B5EF4-FFF2-40B4-BE49-F238E27FC236}">
                <a16:creationId xmlns:a16="http://schemas.microsoft.com/office/drawing/2014/main" id="{DC00E499-3614-4728-B460-8B85E7F49B8A}"/>
              </a:ext>
            </a:extLst>
          </p:cNvPr>
          <p:cNvSpPr>
            <a:spLocks noChangeArrowheads="1"/>
          </p:cNvSpPr>
          <p:nvPr/>
        </p:nvSpPr>
        <p:spPr bwMode="auto">
          <a:xfrm>
            <a:off x="3772680" y="2966584"/>
            <a:ext cx="153888" cy="1732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ea typeface="+mn-ea"/>
              </a:rPr>
              <a:t>44</a:t>
            </a:r>
            <a:endParaRPr lang="en-US" altLang="en-US" sz="1400">
              <a:solidFill>
                <a:srgbClr val="000000"/>
              </a:solidFill>
              <a:latin typeface="Calibri" panose="020F0502020204030204" pitchFamily="34" charset="0"/>
              <a:ea typeface="+mn-ea"/>
            </a:endParaRPr>
          </a:p>
        </p:txBody>
      </p:sp>
      <p:sp>
        <p:nvSpPr>
          <p:cNvPr id="33" name="Line 17">
            <a:extLst>
              <a:ext uri="{FF2B5EF4-FFF2-40B4-BE49-F238E27FC236}">
                <a16:creationId xmlns:a16="http://schemas.microsoft.com/office/drawing/2014/main" id="{DE377E9F-0CA7-4D51-94DF-8E6761BBC420}"/>
              </a:ext>
            </a:extLst>
          </p:cNvPr>
          <p:cNvSpPr>
            <a:spLocks noChangeShapeType="1"/>
          </p:cNvSpPr>
          <p:nvPr/>
        </p:nvSpPr>
        <p:spPr bwMode="auto">
          <a:xfrm>
            <a:off x="3622661" y="2923682"/>
            <a:ext cx="0" cy="50053"/>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a typeface="+mn-ea"/>
              <a:cs typeface="+mn-cs"/>
            </a:endParaRPr>
          </a:p>
        </p:txBody>
      </p:sp>
      <p:sp>
        <p:nvSpPr>
          <p:cNvPr id="34" name="Rectangle 18">
            <a:extLst>
              <a:ext uri="{FF2B5EF4-FFF2-40B4-BE49-F238E27FC236}">
                <a16:creationId xmlns:a16="http://schemas.microsoft.com/office/drawing/2014/main" id="{89A1BDFB-73FA-4FDD-96DA-0C27CC6BA7C0}"/>
              </a:ext>
            </a:extLst>
          </p:cNvPr>
          <p:cNvSpPr>
            <a:spLocks noChangeArrowheads="1"/>
          </p:cNvSpPr>
          <p:nvPr/>
        </p:nvSpPr>
        <p:spPr bwMode="auto">
          <a:xfrm>
            <a:off x="3555988" y="2966584"/>
            <a:ext cx="146243" cy="1732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ea typeface="+mn-ea"/>
              </a:rPr>
              <a:t>40</a:t>
            </a:r>
            <a:endParaRPr lang="en-US" altLang="en-US" sz="1400">
              <a:solidFill>
                <a:srgbClr val="000000"/>
              </a:solidFill>
              <a:latin typeface="Calibri" panose="020F0502020204030204" pitchFamily="34" charset="0"/>
              <a:ea typeface="+mn-ea"/>
            </a:endParaRPr>
          </a:p>
        </p:txBody>
      </p:sp>
      <p:sp>
        <p:nvSpPr>
          <p:cNvPr id="35" name="Line 19">
            <a:extLst>
              <a:ext uri="{FF2B5EF4-FFF2-40B4-BE49-F238E27FC236}">
                <a16:creationId xmlns:a16="http://schemas.microsoft.com/office/drawing/2014/main" id="{729EF2CB-8053-4633-AB06-C3BC4D752003}"/>
              </a:ext>
            </a:extLst>
          </p:cNvPr>
          <p:cNvSpPr>
            <a:spLocks noChangeShapeType="1"/>
          </p:cNvSpPr>
          <p:nvPr/>
        </p:nvSpPr>
        <p:spPr bwMode="auto">
          <a:xfrm>
            <a:off x="3405968" y="2923682"/>
            <a:ext cx="0" cy="50053"/>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a typeface="+mn-ea"/>
              <a:cs typeface="+mn-cs"/>
            </a:endParaRPr>
          </a:p>
        </p:txBody>
      </p:sp>
      <p:sp>
        <p:nvSpPr>
          <p:cNvPr id="36" name="Rectangle 20">
            <a:extLst>
              <a:ext uri="{FF2B5EF4-FFF2-40B4-BE49-F238E27FC236}">
                <a16:creationId xmlns:a16="http://schemas.microsoft.com/office/drawing/2014/main" id="{C2520034-14C6-426B-A101-327FBD60B8CD}"/>
              </a:ext>
            </a:extLst>
          </p:cNvPr>
          <p:cNvSpPr>
            <a:spLocks noChangeArrowheads="1"/>
          </p:cNvSpPr>
          <p:nvPr/>
        </p:nvSpPr>
        <p:spPr bwMode="auto">
          <a:xfrm>
            <a:off x="3336913" y="2966584"/>
            <a:ext cx="146243" cy="1732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ea typeface="+mn-ea"/>
              </a:rPr>
              <a:t>36</a:t>
            </a:r>
            <a:endParaRPr lang="en-US" altLang="en-US" sz="1400">
              <a:solidFill>
                <a:srgbClr val="000000"/>
              </a:solidFill>
              <a:latin typeface="Calibri" panose="020F0502020204030204" pitchFamily="34" charset="0"/>
              <a:ea typeface="+mn-ea"/>
            </a:endParaRPr>
          </a:p>
        </p:txBody>
      </p:sp>
      <p:sp>
        <p:nvSpPr>
          <p:cNvPr id="37" name="Line 21">
            <a:extLst>
              <a:ext uri="{FF2B5EF4-FFF2-40B4-BE49-F238E27FC236}">
                <a16:creationId xmlns:a16="http://schemas.microsoft.com/office/drawing/2014/main" id="{3D39AB1E-041E-4C85-8249-3A66F309D355}"/>
              </a:ext>
            </a:extLst>
          </p:cNvPr>
          <p:cNvSpPr>
            <a:spLocks noChangeShapeType="1"/>
          </p:cNvSpPr>
          <p:nvPr/>
        </p:nvSpPr>
        <p:spPr bwMode="auto">
          <a:xfrm>
            <a:off x="3177368" y="2923682"/>
            <a:ext cx="0" cy="50053"/>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a typeface="+mn-ea"/>
              <a:cs typeface="+mn-cs"/>
            </a:endParaRPr>
          </a:p>
        </p:txBody>
      </p:sp>
      <p:sp>
        <p:nvSpPr>
          <p:cNvPr id="38" name="Rectangle 22">
            <a:extLst>
              <a:ext uri="{FF2B5EF4-FFF2-40B4-BE49-F238E27FC236}">
                <a16:creationId xmlns:a16="http://schemas.microsoft.com/office/drawing/2014/main" id="{E00B3273-08ED-4235-9E24-72938B6D6904}"/>
              </a:ext>
            </a:extLst>
          </p:cNvPr>
          <p:cNvSpPr>
            <a:spLocks noChangeArrowheads="1"/>
          </p:cNvSpPr>
          <p:nvPr/>
        </p:nvSpPr>
        <p:spPr bwMode="auto">
          <a:xfrm>
            <a:off x="3110693" y="2966584"/>
            <a:ext cx="146243" cy="1732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ea typeface="+mn-ea"/>
              </a:rPr>
              <a:t>32</a:t>
            </a:r>
            <a:endParaRPr lang="en-US" altLang="en-US" sz="1400">
              <a:solidFill>
                <a:srgbClr val="000000"/>
              </a:solidFill>
              <a:latin typeface="Calibri" panose="020F0502020204030204" pitchFamily="34" charset="0"/>
              <a:ea typeface="+mn-ea"/>
            </a:endParaRPr>
          </a:p>
        </p:txBody>
      </p:sp>
      <p:sp>
        <p:nvSpPr>
          <p:cNvPr id="39" name="Line 23">
            <a:extLst>
              <a:ext uri="{FF2B5EF4-FFF2-40B4-BE49-F238E27FC236}">
                <a16:creationId xmlns:a16="http://schemas.microsoft.com/office/drawing/2014/main" id="{0AA6CF44-1939-43BB-9C85-42E873D811A5}"/>
              </a:ext>
            </a:extLst>
          </p:cNvPr>
          <p:cNvSpPr>
            <a:spLocks noChangeShapeType="1"/>
          </p:cNvSpPr>
          <p:nvPr/>
        </p:nvSpPr>
        <p:spPr bwMode="auto">
          <a:xfrm>
            <a:off x="2953530" y="2923682"/>
            <a:ext cx="0" cy="50053"/>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a typeface="+mn-ea"/>
              <a:cs typeface="+mn-cs"/>
            </a:endParaRPr>
          </a:p>
        </p:txBody>
      </p:sp>
      <p:sp>
        <p:nvSpPr>
          <p:cNvPr id="40" name="Rectangle 24">
            <a:extLst>
              <a:ext uri="{FF2B5EF4-FFF2-40B4-BE49-F238E27FC236}">
                <a16:creationId xmlns:a16="http://schemas.microsoft.com/office/drawing/2014/main" id="{CD35CB8E-6C71-4D3F-886F-D04FBBE05D00}"/>
              </a:ext>
            </a:extLst>
          </p:cNvPr>
          <p:cNvSpPr>
            <a:spLocks noChangeArrowheads="1"/>
          </p:cNvSpPr>
          <p:nvPr/>
        </p:nvSpPr>
        <p:spPr bwMode="auto">
          <a:xfrm>
            <a:off x="2886857" y="2966584"/>
            <a:ext cx="146243" cy="1732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ea typeface="+mn-ea"/>
              </a:rPr>
              <a:t>28</a:t>
            </a:r>
            <a:endParaRPr lang="en-US" altLang="en-US" sz="1400">
              <a:solidFill>
                <a:srgbClr val="000000"/>
              </a:solidFill>
              <a:latin typeface="Calibri" panose="020F0502020204030204" pitchFamily="34" charset="0"/>
              <a:ea typeface="+mn-ea"/>
            </a:endParaRPr>
          </a:p>
        </p:txBody>
      </p:sp>
      <p:sp>
        <p:nvSpPr>
          <p:cNvPr id="44" name="Rectangle 28">
            <a:extLst>
              <a:ext uri="{FF2B5EF4-FFF2-40B4-BE49-F238E27FC236}">
                <a16:creationId xmlns:a16="http://schemas.microsoft.com/office/drawing/2014/main" id="{03756AC5-673B-4D72-8C46-5609CA1823C2}"/>
              </a:ext>
            </a:extLst>
          </p:cNvPr>
          <p:cNvSpPr>
            <a:spLocks noChangeArrowheads="1"/>
          </p:cNvSpPr>
          <p:nvPr/>
        </p:nvSpPr>
        <p:spPr bwMode="auto">
          <a:xfrm>
            <a:off x="349171" y="3212079"/>
            <a:ext cx="884858" cy="138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lvl="0" algn="r">
              <a:defRPr/>
            </a:pPr>
            <a:r>
              <a:rPr lang="en-US" altLang="en-US" sz="900" b="1">
                <a:solidFill>
                  <a:srgbClr val="000000"/>
                </a:solidFill>
                <a:latin typeface="Calibri" panose="020F0502020204030204" pitchFamily="34" charset="0"/>
              </a:rPr>
              <a:t> Patients at Risk, n</a:t>
            </a:r>
            <a:endParaRPr lang="en-US" altLang="en-US">
              <a:solidFill>
                <a:srgbClr val="000000"/>
              </a:solidFill>
              <a:latin typeface="Calibri" panose="020F0502020204030204" pitchFamily="34" charset="0"/>
            </a:endParaRPr>
          </a:p>
        </p:txBody>
      </p:sp>
      <p:sp>
        <p:nvSpPr>
          <p:cNvPr id="45" name="Line 29">
            <a:extLst>
              <a:ext uri="{FF2B5EF4-FFF2-40B4-BE49-F238E27FC236}">
                <a16:creationId xmlns:a16="http://schemas.microsoft.com/office/drawing/2014/main" id="{A8AC5443-5EC0-4E80-84E9-DDABA28560CA}"/>
              </a:ext>
            </a:extLst>
          </p:cNvPr>
          <p:cNvSpPr>
            <a:spLocks noChangeShapeType="1"/>
          </p:cNvSpPr>
          <p:nvPr/>
        </p:nvSpPr>
        <p:spPr bwMode="auto">
          <a:xfrm>
            <a:off x="2736836" y="2923682"/>
            <a:ext cx="0" cy="50053"/>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a typeface="+mn-ea"/>
              <a:cs typeface="+mn-cs"/>
            </a:endParaRPr>
          </a:p>
        </p:txBody>
      </p:sp>
      <p:sp>
        <p:nvSpPr>
          <p:cNvPr id="46" name="Rectangle 30">
            <a:extLst>
              <a:ext uri="{FF2B5EF4-FFF2-40B4-BE49-F238E27FC236}">
                <a16:creationId xmlns:a16="http://schemas.microsoft.com/office/drawing/2014/main" id="{1AB36C6E-C7F8-4614-8F6B-04543E736266}"/>
              </a:ext>
            </a:extLst>
          </p:cNvPr>
          <p:cNvSpPr>
            <a:spLocks noChangeArrowheads="1"/>
          </p:cNvSpPr>
          <p:nvPr/>
        </p:nvSpPr>
        <p:spPr bwMode="auto">
          <a:xfrm>
            <a:off x="2670161" y="2966584"/>
            <a:ext cx="153888" cy="1732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ea typeface="+mn-ea"/>
              </a:rPr>
              <a:t>24</a:t>
            </a:r>
            <a:endParaRPr lang="en-US" altLang="en-US" sz="1400">
              <a:solidFill>
                <a:srgbClr val="000000"/>
              </a:solidFill>
              <a:latin typeface="Calibri" panose="020F0502020204030204" pitchFamily="34" charset="0"/>
              <a:ea typeface="+mn-ea"/>
            </a:endParaRPr>
          </a:p>
        </p:txBody>
      </p:sp>
      <p:sp>
        <p:nvSpPr>
          <p:cNvPr id="47" name="Line 31">
            <a:extLst>
              <a:ext uri="{FF2B5EF4-FFF2-40B4-BE49-F238E27FC236}">
                <a16:creationId xmlns:a16="http://schemas.microsoft.com/office/drawing/2014/main" id="{AFEF9F8C-9CBC-47ED-A250-0D02696CE5BF}"/>
              </a:ext>
            </a:extLst>
          </p:cNvPr>
          <p:cNvSpPr>
            <a:spLocks noChangeShapeType="1"/>
          </p:cNvSpPr>
          <p:nvPr/>
        </p:nvSpPr>
        <p:spPr bwMode="auto">
          <a:xfrm>
            <a:off x="2508236" y="2923682"/>
            <a:ext cx="0" cy="50053"/>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a typeface="+mn-ea"/>
              <a:cs typeface="+mn-cs"/>
            </a:endParaRPr>
          </a:p>
        </p:txBody>
      </p:sp>
      <p:sp>
        <p:nvSpPr>
          <p:cNvPr id="48" name="Rectangle 32">
            <a:extLst>
              <a:ext uri="{FF2B5EF4-FFF2-40B4-BE49-F238E27FC236}">
                <a16:creationId xmlns:a16="http://schemas.microsoft.com/office/drawing/2014/main" id="{5DAE93DF-5E71-4535-A2AF-595BC90350DA}"/>
              </a:ext>
            </a:extLst>
          </p:cNvPr>
          <p:cNvSpPr>
            <a:spLocks noChangeArrowheads="1"/>
          </p:cNvSpPr>
          <p:nvPr/>
        </p:nvSpPr>
        <p:spPr bwMode="auto">
          <a:xfrm>
            <a:off x="2441563" y="2966584"/>
            <a:ext cx="146243" cy="1732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ea typeface="+mn-ea"/>
              </a:rPr>
              <a:t>20</a:t>
            </a:r>
            <a:endParaRPr lang="en-US" altLang="en-US" sz="1400">
              <a:solidFill>
                <a:srgbClr val="000000"/>
              </a:solidFill>
              <a:latin typeface="Calibri" panose="020F0502020204030204" pitchFamily="34" charset="0"/>
              <a:ea typeface="+mn-ea"/>
            </a:endParaRPr>
          </a:p>
        </p:txBody>
      </p:sp>
      <p:sp>
        <p:nvSpPr>
          <p:cNvPr id="49" name="Line 33">
            <a:extLst>
              <a:ext uri="{FF2B5EF4-FFF2-40B4-BE49-F238E27FC236}">
                <a16:creationId xmlns:a16="http://schemas.microsoft.com/office/drawing/2014/main" id="{185D7022-9F8C-4600-B9C1-DFC8E19CF116}"/>
              </a:ext>
            </a:extLst>
          </p:cNvPr>
          <p:cNvSpPr>
            <a:spLocks noChangeShapeType="1"/>
          </p:cNvSpPr>
          <p:nvPr/>
        </p:nvSpPr>
        <p:spPr bwMode="auto">
          <a:xfrm>
            <a:off x="2284399" y="2923682"/>
            <a:ext cx="0" cy="50053"/>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a typeface="+mn-ea"/>
              <a:cs typeface="+mn-cs"/>
            </a:endParaRPr>
          </a:p>
        </p:txBody>
      </p:sp>
      <p:sp>
        <p:nvSpPr>
          <p:cNvPr id="50" name="Rectangle 34">
            <a:extLst>
              <a:ext uri="{FF2B5EF4-FFF2-40B4-BE49-F238E27FC236}">
                <a16:creationId xmlns:a16="http://schemas.microsoft.com/office/drawing/2014/main" id="{220E22A0-67C4-4C9F-B317-CBDC2E49DAA8}"/>
              </a:ext>
            </a:extLst>
          </p:cNvPr>
          <p:cNvSpPr>
            <a:spLocks noChangeArrowheads="1"/>
          </p:cNvSpPr>
          <p:nvPr/>
        </p:nvSpPr>
        <p:spPr bwMode="auto">
          <a:xfrm>
            <a:off x="2217725" y="2966584"/>
            <a:ext cx="146243" cy="1732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ea typeface="+mn-ea"/>
              </a:rPr>
              <a:t>16</a:t>
            </a:r>
            <a:endParaRPr lang="en-US" altLang="en-US" sz="1400">
              <a:solidFill>
                <a:srgbClr val="000000"/>
              </a:solidFill>
              <a:latin typeface="Calibri" panose="020F0502020204030204" pitchFamily="34" charset="0"/>
              <a:ea typeface="+mn-ea"/>
            </a:endParaRPr>
          </a:p>
        </p:txBody>
      </p:sp>
      <p:sp>
        <p:nvSpPr>
          <p:cNvPr id="51" name="Line 35">
            <a:extLst>
              <a:ext uri="{FF2B5EF4-FFF2-40B4-BE49-F238E27FC236}">
                <a16:creationId xmlns:a16="http://schemas.microsoft.com/office/drawing/2014/main" id="{9242CD9F-0EA9-4FD4-8008-BBDECF152BC5}"/>
              </a:ext>
            </a:extLst>
          </p:cNvPr>
          <p:cNvSpPr>
            <a:spLocks noChangeShapeType="1"/>
          </p:cNvSpPr>
          <p:nvPr/>
        </p:nvSpPr>
        <p:spPr bwMode="auto">
          <a:xfrm>
            <a:off x="1617649" y="2923682"/>
            <a:ext cx="0" cy="50053"/>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a typeface="+mn-ea"/>
              <a:cs typeface="+mn-cs"/>
            </a:endParaRPr>
          </a:p>
        </p:txBody>
      </p:sp>
      <p:sp>
        <p:nvSpPr>
          <p:cNvPr id="52" name="Rectangle 36">
            <a:extLst>
              <a:ext uri="{FF2B5EF4-FFF2-40B4-BE49-F238E27FC236}">
                <a16:creationId xmlns:a16="http://schemas.microsoft.com/office/drawing/2014/main" id="{80ADC470-2431-4B20-B7A6-37270C4CE43A}"/>
              </a:ext>
            </a:extLst>
          </p:cNvPr>
          <p:cNvSpPr>
            <a:spLocks noChangeArrowheads="1"/>
          </p:cNvSpPr>
          <p:nvPr/>
        </p:nvSpPr>
        <p:spPr bwMode="auto">
          <a:xfrm>
            <a:off x="1584311" y="2966584"/>
            <a:ext cx="76944" cy="1732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ea typeface="+mn-ea"/>
              </a:rPr>
              <a:t>4</a:t>
            </a:r>
            <a:endParaRPr lang="en-US" altLang="en-US" sz="1400">
              <a:solidFill>
                <a:srgbClr val="000000"/>
              </a:solidFill>
              <a:latin typeface="Calibri" panose="020F0502020204030204" pitchFamily="34" charset="0"/>
              <a:ea typeface="+mn-ea"/>
            </a:endParaRPr>
          </a:p>
        </p:txBody>
      </p:sp>
      <p:sp>
        <p:nvSpPr>
          <p:cNvPr id="53" name="Line 37">
            <a:extLst>
              <a:ext uri="{FF2B5EF4-FFF2-40B4-BE49-F238E27FC236}">
                <a16:creationId xmlns:a16="http://schemas.microsoft.com/office/drawing/2014/main" id="{B0BFF350-C9A4-4436-AB45-D22C86283637}"/>
              </a:ext>
            </a:extLst>
          </p:cNvPr>
          <p:cNvSpPr>
            <a:spLocks noChangeShapeType="1"/>
          </p:cNvSpPr>
          <p:nvPr/>
        </p:nvSpPr>
        <p:spPr bwMode="auto">
          <a:xfrm>
            <a:off x="1391430" y="2923682"/>
            <a:ext cx="0" cy="50053"/>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a typeface="+mn-ea"/>
              <a:cs typeface="+mn-cs"/>
            </a:endParaRPr>
          </a:p>
        </p:txBody>
      </p:sp>
      <p:sp>
        <p:nvSpPr>
          <p:cNvPr id="54" name="Rectangle 38">
            <a:extLst>
              <a:ext uri="{FF2B5EF4-FFF2-40B4-BE49-F238E27FC236}">
                <a16:creationId xmlns:a16="http://schemas.microsoft.com/office/drawing/2014/main" id="{0A1DD51C-3B26-45E9-AFA7-99E53885CDB2}"/>
              </a:ext>
            </a:extLst>
          </p:cNvPr>
          <p:cNvSpPr>
            <a:spLocks noChangeArrowheads="1"/>
          </p:cNvSpPr>
          <p:nvPr/>
        </p:nvSpPr>
        <p:spPr bwMode="auto">
          <a:xfrm>
            <a:off x="1358095" y="2966584"/>
            <a:ext cx="73121" cy="1732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ea typeface="+mn-ea"/>
              </a:rPr>
              <a:t>0</a:t>
            </a:r>
            <a:endParaRPr lang="en-US" altLang="en-US" sz="1400">
              <a:solidFill>
                <a:srgbClr val="000000"/>
              </a:solidFill>
              <a:latin typeface="Calibri" panose="020F0502020204030204" pitchFamily="34" charset="0"/>
              <a:ea typeface="+mn-ea"/>
            </a:endParaRPr>
          </a:p>
        </p:txBody>
      </p:sp>
      <p:sp>
        <p:nvSpPr>
          <p:cNvPr id="55" name="Line 39">
            <a:extLst>
              <a:ext uri="{FF2B5EF4-FFF2-40B4-BE49-F238E27FC236}">
                <a16:creationId xmlns:a16="http://schemas.microsoft.com/office/drawing/2014/main" id="{CCFE4585-58DB-4A9F-8565-7AB2839EED0B}"/>
              </a:ext>
            </a:extLst>
          </p:cNvPr>
          <p:cNvSpPr>
            <a:spLocks noChangeShapeType="1"/>
          </p:cNvSpPr>
          <p:nvPr/>
        </p:nvSpPr>
        <p:spPr bwMode="auto">
          <a:xfrm>
            <a:off x="2067705" y="2923682"/>
            <a:ext cx="0" cy="50053"/>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a typeface="+mn-ea"/>
              <a:cs typeface="+mn-cs"/>
            </a:endParaRPr>
          </a:p>
        </p:txBody>
      </p:sp>
      <p:sp>
        <p:nvSpPr>
          <p:cNvPr id="56" name="Rectangle 40">
            <a:extLst>
              <a:ext uri="{FF2B5EF4-FFF2-40B4-BE49-F238E27FC236}">
                <a16:creationId xmlns:a16="http://schemas.microsoft.com/office/drawing/2014/main" id="{4928B446-1B09-49BF-943E-3599C1ABACE7}"/>
              </a:ext>
            </a:extLst>
          </p:cNvPr>
          <p:cNvSpPr>
            <a:spLocks noChangeArrowheads="1"/>
          </p:cNvSpPr>
          <p:nvPr/>
        </p:nvSpPr>
        <p:spPr bwMode="auto">
          <a:xfrm>
            <a:off x="2001032" y="2966584"/>
            <a:ext cx="146243" cy="1732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ea typeface="+mn-ea"/>
              </a:rPr>
              <a:t>12</a:t>
            </a:r>
            <a:endParaRPr lang="en-US" altLang="en-US" sz="1400">
              <a:solidFill>
                <a:srgbClr val="000000"/>
              </a:solidFill>
              <a:latin typeface="Calibri" panose="020F0502020204030204" pitchFamily="34" charset="0"/>
              <a:ea typeface="+mn-ea"/>
            </a:endParaRPr>
          </a:p>
        </p:txBody>
      </p:sp>
      <p:sp>
        <p:nvSpPr>
          <p:cNvPr id="57" name="Line 41">
            <a:extLst>
              <a:ext uri="{FF2B5EF4-FFF2-40B4-BE49-F238E27FC236}">
                <a16:creationId xmlns:a16="http://schemas.microsoft.com/office/drawing/2014/main" id="{06169D2B-B7A3-4483-889F-2824315C3CC5}"/>
              </a:ext>
            </a:extLst>
          </p:cNvPr>
          <p:cNvSpPr>
            <a:spLocks noChangeShapeType="1"/>
          </p:cNvSpPr>
          <p:nvPr/>
        </p:nvSpPr>
        <p:spPr bwMode="auto">
          <a:xfrm>
            <a:off x="1841486" y="2923682"/>
            <a:ext cx="0" cy="50053"/>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a typeface="+mn-ea"/>
              <a:cs typeface="+mn-cs"/>
            </a:endParaRPr>
          </a:p>
        </p:txBody>
      </p:sp>
      <p:sp>
        <p:nvSpPr>
          <p:cNvPr id="58" name="Rectangle 42">
            <a:extLst>
              <a:ext uri="{FF2B5EF4-FFF2-40B4-BE49-F238E27FC236}">
                <a16:creationId xmlns:a16="http://schemas.microsoft.com/office/drawing/2014/main" id="{517D5DEC-756D-4955-8669-7335D2808618}"/>
              </a:ext>
            </a:extLst>
          </p:cNvPr>
          <p:cNvSpPr>
            <a:spLocks noChangeArrowheads="1"/>
          </p:cNvSpPr>
          <p:nvPr/>
        </p:nvSpPr>
        <p:spPr bwMode="auto">
          <a:xfrm>
            <a:off x="1808150" y="2966584"/>
            <a:ext cx="73121" cy="1732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ea typeface="+mn-ea"/>
              </a:rPr>
              <a:t>8</a:t>
            </a:r>
            <a:endParaRPr lang="en-US" altLang="en-US" sz="1400">
              <a:solidFill>
                <a:srgbClr val="000000"/>
              </a:solidFill>
              <a:latin typeface="Calibri" panose="020F0502020204030204" pitchFamily="34" charset="0"/>
              <a:ea typeface="+mn-ea"/>
            </a:endParaRPr>
          </a:p>
        </p:txBody>
      </p:sp>
      <p:sp>
        <p:nvSpPr>
          <p:cNvPr id="59" name="Rectangle 43">
            <a:extLst>
              <a:ext uri="{FF2B5EF4-FFF2-40B4-BE49-F238E27FC236}">
                <a16:creationId xmlns:a16="http://schemas.microsoft.com/office/drawing/2014/main" id="{88489214-8790-4DBA-8917-08E0DDC6A15D}"/>
              </a:ext>
            </a:extLst>
          </p:cNvPr>
          <p:cNvSpPr>
            <a:spLocks noChangeArrowheads="1"/>
          </p:cNvSpPr>
          <p:nvPr/>
        </p:nvSpPr>
        <p:spPr bwMode="auto">
          <a:xfrm>
            <a:off x="3810780" y="3455193"/>
            <a:ext cx="64120" cy="138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900">
                <a:solidFill>
                  <a:srgbClr val="000000"/>
                </a:solidFill>
                <a:latin typeface="Calibri" panose="020F0502020204030204" pitchFamily="34" charset="0"/>
                <a:ea typeface="+mn-ea"/>
              </a:rPr>
              <a:t>0</a:t>
            </a:r>
          </a:p>
        </p:txBody>
      </p:sp>
      <p:sp>
        <p:nvSpPr>
          <p:cNvPr id="60" name="Rectangle 44">
            <a:extLst>
              <a:ext uri="{FF2B5EF4-FFF2-40B4-BE49-F238E27FC236}">
                <a16:creationId xmlns:a16="http://schemas.microsoft.com/office/drawing/2014/main" id="{0E952951-C236-4765-8378-42A5A3C89EB8}"/>
              </a:ext>
            </a:extLst>
          </p:cNvPr>
          <p:cNvSpPr>
            <a:spLocks noChangeArrowheads="1"/>
          </p:cNvSpPr>
          <p:nvPr/>
        </p:nvSpPr>
        <p:spPr bwMode="auto">
          <a:xfrm>
            <a:off x="3594086" y="3455193"/>
            <a:ext cx="64120" cy="138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900">
                <a:solidFill>
                  <a:srgbClr val="000000"/>
                </a:solidFill>
                <a:latin typeface="Calibri" panose="020F0502020204030204" pitchFamily="34" charset="0"/>
                <a:ea typeface="+mn-ea"/>
              </a:rPr>
              <a:t>0</a:t>
            </a:r>
          </a:p>
        </p:txBody>
      </p:sp>
      <p:sp>
        <p:nvSpPr>
          <p:cNvPr id="61" name="Rectangle 45">
            <a:extLst>
              <a:ext uri="{FF2B5EF4-FFF2-40B4-BE49-F238E27FC236}">
                <a16:creationId xmlns:a16="http://schemas.microsoft.com/office/drawing/2014/main" id="{3B320C3A-6408-4DCD-9495-5C21D4740D48}"/>
              </a:ext>
            </a:extLst>
          </p:cNvPr>
          <p:cNvSpPr>
            <a:spLocks noChangeArrowheads="1"/>
          </p:cNvSpPr>
          <p:nvPr/>
        </p:nvSpPr>
        <p:spPr bwMode="auto">
          <a:xfrm>
            <a:off x="3377393" y="3455192"/>
            <a:ext cx="58911" cy="1386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900">
                <a:solidFill>
                  <a:srgbClr val="000000"/>
                </a:solidFill>
                <a:latin typeface="Calibri" panose="020F0502020204030204" pitchFamily="34" charset="0"/>
                <a:ea typeface="+mn-ea"/>
              </a:rPr>
              <a:t>1</a:t>
            </a:r>
          </a:p>
        </p:txBody>
      </p:sp>
      <p:sp>
        <p:nvSpPr>
          <p:cNvPr id="62" name="Rectangle 46">
            <a:extLst>
              <a:ext uri="{FF2B5EF4-FFF2-40B4-BE49-F238E27FC236}">
                <a16:creationId xmlns:a16="http://schemas.microsoft.com/office/drawing/2014/main" id="{C56F37A7-D337-4742-8B88-F114C1626A91}"/>
              </a:ext>
            </a:extLst>
          </p:cNvPr>
          <p:cNvSpPr>
            <a:spLocks noChangeArrowheads="1"/>
          </p:cNvSpPr>
          <p:nvPr/>
        </p:nvSpPr>
        <p:spPr bwMode="auto">
          <a:xfrm>
            <a:off x="3148793" y="3455192"/>
            <a:ext cx="58911" cy="1386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900">
                <a:solidFill>
                  <a:srgbClr val="000000"/>
                </a:solidFill>
                <a:latin typeface="Calibri" panose="020F0502020204030204" pitchFamily="34" charset="0"/>
                <a:ea typeface="+mn-ea"/>
              </a:rPr>
              <a:t>5</a:t>
            </a:r>
          </a:p>
        </p:txBody>
      </p:sp>
      <p:sp>
        <p:nvSpPr>
          <p:cNvPr id="63" name="Rectangle 47">
            <a:extLst>
              <a:ext uri="{FF2B5EF4-FFF2-40B4-BE49-F238E27FC236}">
                <a16:creationId xmlns:a16="http://schemas.microsoft.com/office/drawing/2014/main" id="{B7DE08D8-6074-45BA-9738-452A86A450F7}"/>
              </a:ext>
            </a:extLst>
          </p:cNvPr>
          <p:cNvSpPr>
            <a:spLocks noChangeArrowheads="1"/>
          </p:cNvSpPr>
          <p:nvPr/>
        </p:nvSpPr>
        <p:spPr bwMode="auto">
          <a:xfrm>
            <a:off x="2896382" y="3455192"/>
            <a:ext cx="117821" cy="1386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900">
                <a:solidFill>
                  <a:srgbClr val="000000"/>
                </a:solidFill>
                <a:latin typeface="Calibri" panose="020F0502020204030204" pitchFamily="34" charset="0"/>
                <a:ea typeface="+mn-ea"/>
              </a:rPr>
              <a:t>13</a:t>
            </a:r>
          </a:p>
        </p:txBody>
      </p:sp>
      <p:sp>
        <p:nvSpPr>
          <p:cNvPr id="64" name="Rectangle 48">
            <a:extLst>
              <a:ext uri="{FF2B5EF4-FFF2-40B4-BE49-F238E27FC236}">
                <a16:creationId xmlns:a16="http://schemas.microsoft.com/office/drawing/2014/main" id="{C417C983-FADB-494E-B84A-D1B231D47050}"/>
              </a:ext>
            </a:extLst>
          </p:cNvPr>
          <p:cNvSpPr>
            <a:spLocks noChangeArrowheads="1"/>
          </p:cNvSpPr>
          <p:nvPr/>
        </p:nvSpPr>
        <p:spPr bwMode="auto">
          <a:xfrm>
            <a:off x="2679686" y="3455193"/>
            <a:ext cx="128240" cy="138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900">
                <a:solidFill>
                  <a:srgbClr val="000000"/>
                </a:solidFill>
                <a:latin typeface="Calibri" panose="020F0502020204030204" pitchFamily="34" charset="0"/>
                <a:ea typeface="+mn-ea"/>
              </a:rPr>
              <a:t>34</a:t>
            </a:r>
          </a:p>
        </p:txBody>
      </p:sp>
      <p:sp>
        <p:nvSpPr>
          <p:cNvPr id="65" name="Rectangle 49">
            <a:extLst>
              <a:ext uri="{FF2B5EF4-FFF2-40B4-BE49-F238E27FC236}">
                <a16:creationId xmlns:a16="http://schemas.microsoft.com/office/drawing/2014/main" id="{AA34B727-900D-4C39-ACFE-1A6531151EA9}"/>
              </a:ext>
            </a:extLst>
          </p:cNvPr>
          <p:cNvSpPr>
            <a:spLocks noChangeArrowheads="1"/>
          </p:cNvSpPr>
          <p:nvPr/>
        </p:nvSpPr>
        <p:spPr bwMode="auto">
          <a:xfrm>
            <a:off x="2451088" y="3455192"/>
            <a:ext cx="117821" cy="1386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900">
                <a:solidFill>
                  <a:srgbClr val="000000"/>
                </a:solidFill>
                <a:latin typeface="Calibri" panose="020F0502020204030204" pitchFamily="34" charset="0"/>
                <a:ea typeface="+mn-ea"/>
              </a:rPr>
              <a:t>58</a:t>
            </a:r>
          </a:p>
        </p:txBody>
      </p:sp>
      <p:sp>
        <p:nvSpPr>
          <p:cNvPr id="66" name="Rectangle 50">
            <a:extLst>
              <a:ext uri="{FF2B5EF4-FFF2-40B4-BE49-F238E27FC236}">
                <a16:creationId xmlns:a16="http://schemas.microsoft.com/office/drawing/2014/main" id="{57DCC946-3C29-4797-8302-4D3DEC5524D6}"/>
              </a:ext>
            </a:extLst>
          </p:cNvPr>
          <p:cNvSpPr>
            <a:spLocks noChangeArrowheads="1"/>
          </p:cNvSpPr>
          <p:nvPr/>
        </p:nvSpPr>
        <p:spPr bwMode="auto">
          <a:xfrm>
            <a:off x="2227251" y="3455192"/>
            <a:ext cx="117821" cy="1386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900">
                <a:solidFill>
                  <a:srgbClr val="000000"/>
                </a:solidFill>
                <a:latin typeface="Calibri" panose="020F0502020204030204" pitchFamily="34" charset="0"/>
                <a:ea typeface="+mn-ea"/>
              </a:rPr>
              <a:t>91</a:t>
            </a:r>
          </a:p>
        </p:txBody>
      </p:sp>
      <p:sp>
        <p:nvSpPr>
          <p:cNvPr id="67" name="Rectangle 51">
            <a:extLst>
              <a:ext uri="{FF2B5EF4-FFF2-40B4-BE49-F238E27FC236}">
                <a16:creationId xmlns:a16="http://schemas.microsoft.com/office/drawing/2014/main" id="{A19E17C0-C4F2-48B3-8422-AF9503DFB246}"/>
              </a:ext>
            </a:extLst>
          </p:cNvPr>
          <p:cNvSpPr>
            <a:spLocks noChangeArrowheads="1"/>
          </p:cNvSpPr>
          <p:nvPr/>
        </p:nvSpPr>
        <p:spPr bwMode="auto">
          <a:xfrm>
            <a:off x="1529542" y="3455192"/>
            <a:ext cx="176732" cy="1386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900">
                <a:solidFill>
                  <a:srgbClr val="000000"/>
                </a:solidFill>
                <a:latin typeface="Calibri" panose="020F0502020204030204" pitchFamily="34" charset="0"/>
                <a:ea typeface="+mn-ea"/>
              </a:rPr>
              <a:t>291</a:t>
            </a:r>
          </a:p>
        </p:txBody>
      </p:sp>
      <p:sp>
        <p:nvSpPr>
          <p:cNvPr id="68" name="Rectangle 52">
            <a:extLst>
              <a:ext uri="{FF2B5EF4-FFF2-40B4-BE49-F238E27FC236}">
                <a16:creationId xmlns:a16="http://schemas.microsoft.com/office/drawing/2014/main" id="{399524E7-D1BE-49AF-98F1-0CCAD936CDBE}"/>
              </a:ext>
            </a:extLst>
          </p:cNvPr>
          <p:cNvSpPr>
            <a:spLocks noChangeArrowheads="1"/>
          </p:cNvSpPr>
          <p:nvPr/>
        </p:nvSpPr>
        <p:spPr bwMode="auto">
          <a:xfrm>
            <a:off x="1305706" y="3455192"/>
            <a:ext cx="176732" cy="1386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900">
                <a:solidFill>
                  <a:srgbClr val="000000"/>
                </a:solidFill>
                <a:latin typeface="Calibri" panose="020F0502020204030204" pitchFamily="34" charset="0"/>
                <a:ea typeface="+mn-ea"/>
              </a:rPr>
              <a:t>401</a:t>
            </a:r>
          </a:p>
        </p:txBody>
      </p:sp>
      <p:sp>
        <p:nvSpPr>
          <p:cNvPr id="69" name="Rectangle 53">
            <a:extLst>
              <a:ext uri="{FF2B5EF4-FFF2-40B4-BE49-F238E27FC236}">
                <a16:creationId xmlns:a16="http://schemas.microsoft.com/office/drawing/2014/main" id="{DB1438BC-D7EB-42B7-A652-0BFC39D394AC}"/>
              </a:ext>
            </a:extLst>
          </p:cNvPr>
          <p:cNvSpPr>
            <a:spLocks noChangeArrowheads="1"/>
          </p:cNvSpPr>
          <p:nvPr/>
        </p:nvSpPr>
        <p:spPr bwMode="auto">
          <a:xfrm>
            <a:off x="724615" y="3449427"/>
            <a:ext cx="503648" cy="1386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900">
                <a:solidFill>
                  <a:srgbClr val="000000"/>
                </a:solidFill>
                <a:latin typeface="Calibri" panose="020F0502020204030204" pitchFamily="34" charset="0"/>
                <a:ea typeface="+mn-ea"/>
              </a:rPr>
              <a:t>Pbo + ADT</a:t>
            </a:r>
          </a:p>
        </p:txBody>
      </p:sp>
      <p:sp>
        <p:nvSpPr>
          <p:cNvPr id="70" name="Rectangle 54">
            <a:extLst>
              <a:ext uri="{FF2B5EF4-FFF2-40B4-BE49-F238E27FC236}">
                <a16:creationId xmlns:a16="http://schemas.microsoft.com/office/drawing/2014/main" id="{EA50ED04-060B-4BA7-BC5B-12355BF3295A}"/>
              </a:ext>
            </a:extLst>
          </p:cNvPr>
          <p:cNvSpPr>
            <a:spLocks noChangeArrowheads="1"/>
          </p:cNvSpPr>
          <p:nvPr/>
        </p:nvSpPr>
        <p:spPr bwMode="auto">
          <a:xfrm>
            <a:off x="1981981" y="3455192"/>
            <a:ext cx="176732" cy="1386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900">
                <a:solidFill>
                  <a:srgbClr val="000000"/>
                </a:solidFill>
                <a:latin typeface="Calibri" panose="020F0502020204030204" pitchFamily="34" charset="0"/>
                <a:ea typeface="+mn-ea"/>
              </a:rPr>
              <a:t>153</a:t>
            </a:r>
          </a:p>
        </p:txBody>
      </p:sp>
      <p:sp>
        <p:nvSpPr>
          <p:cNvPr id="71" name="Rectangle 55">
            <a:extLst>
              <a:ext uri="{FF2B5EF4-FFF2-40B4-BE49-F238E27FC236}">
                <a16:creationId xmlns:a16="http://schemas.microsoft.com/office/drawing/2014/main" id="{DF08145B-47AD-4D07-B739-8A4D2967B7BB}"/>
              </a:ext>
            </a:extLst>
          </p:cNvPr>
          <p:cNvSpPr>
            <a:spLocks noChangeArrowheads="1"/>
          </p:cNvSpPr>
          <p:nvPr/>
        </p:nvSpPr>
        <p:spPr bwMode="auto">
          <a:xfrm>
            <a:off x="1753380" y="3455193"/>
            <a:ext cx="179536" cy="138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900">
                <a:solidFill>
                  <a:srgbClr val="000000"/>
                </a:solidFill>
                <a:latin typeface="Calibri" panose="020F0502020204030204" pitchFamily="34" charset="0"/>
                <a:ea typeface="+mn-ea"/>
              </a:rPr>
              <a:t>220</a:t>
            </a:r>
          </a:p>
        </p:txBody>
      </p:sp>
      <p:sp>
        <p:nvSpPr>
          <p:cNvPr id="72" name="Rectangle 56">
            <a:extLst>
              <a:ext uri="{FF2B5EF4-FFF2-40B4-BE49-F238E27FC236}">
                <a16:creationId xmlns:a16="http://schemas.microsoft.com/office/drawing/2014/main" id="{5B40370D-D0D4-4A85-8F5E-CDAB420263E5}"/>
              </a:ext>
            </a:extLst>
          </p:cNvPr>
          <p:cNvSpPr>
            <a:spLocks noChangeArrowheads="1"/>
          </p:cNvSpPr>
          <p:nvPr/>
        </p:nvSpPr>
        <p:spPr bwMode="auto">
          <a:xfrm>
            <a:off x="3810780" y="3340787"/>
            <a:ext cx="64120" cy="138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900">
                <a:solidFill>
                  <a:srgbClr val="000000"/>
                </a:solidFill>
                <a:latin typeface="Calibri" panose="020F0502020204030204" pitchFamily="34" charset="0"/>
                <a:ea typeface="+mn-ea"/>
              </a:rPr>
              <a:t>0</a:t>
            </a:r>
          </a:p>
        </p:txBody>
      </p:sp>
      <p:sp>
        <p:nvSpPr>
          <p:cNvPr id="73" name="Rectangle 57">
            <a:extLst>
              <a:ext uri="{FF2B5EF4-FFF2-40B4-BE49-F238E27FC236}">
                <a16:creationId xmlns:a16="http://schemas.microsoft.com/office/drawing/2014/main" id="{7B80B80C-6F32-4C54-A8C6-A11E9F1D7FF9}"/>
              </a:ext>
            </a:extLst>
          </p:cNvPr>
          <p:cNvSpPr>
            <a:spLocks noChangeArrowheads="1"/>
          </p:cNvSpPr>
          <p:nvPr/>
        </p:nvSpPr>
        <p:spPr bwMode="auto">
          <a:xfrm>
            <a:off x="3594086" y="3340786"/>
            <a:ext cx="58911" cy="1386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900">
                <a:solidFill>
                  <a:srgbClr val="000000"/>
                </a:solidFill>
                <a:latin typeface="Calibri" panose="020F0502020204030204" pitchFamily="34" charset="0"/>
                <a:ea typeface="+mn-ea"/>
              </a:rPr>
              <a:t>3</a:t>
            </a:r>
          </a:p>
        </p:txBody>
      </p:sp>
      <p:sp>
        <p:nvSpPr>
          <p:cNvPr id="74" name="Rectangle 58">
            <a:extLst>
              <a:ext uri="{FF2B5EF4-FFF2-40B4-BE49-F238E27FC236}">
                <a16:creationId xmlns:a16="http://schemas.microsoft.com/office/drawing/2014/main" id="{5FE71D06-4873-47DA-A5C4-592C00823850}"/>
              </a:ext>
            </a:extLst>
          </p:cNvPr>
          <p:cNvSpPr>
            <a:spLocks noChangeArrowheads="1"/>
          </p:cNvSpPr>
          <p:nvPr/>
        </p:nvSpPr>
        <p:spPr bwMode="auto">
          <a:xfrm>
            <a:off x="3346438" y="3340786"/>
            <a:ext cx="117821" cy="1386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900">
                <a:solidFill>
                  <a:srgbClr val="000000"/>
                </a:solidFill>
                <a:latin typeface="Calibri" panose="020F0502020204030204" pitchFamily="34" charset="0"/>
                <a:ea typeface="+mn-ea"/>
              </a:rPr>
              <a:t>16</a:t>
            </a:r>
          </a:p>
        </p:txBody>
      </p:sp>
      <p:sp>
        <p:nvSpPr>
          <p:cNvPr id="75" name="Rectangle 59">
            <a:extLst>
              <a:ext uri="{FF2B5EF4-FFF2-40B4-BE49-F238E27FC236}">
                <a16:creationId xmlns:a16="http://schemas.microsoft.com/office/drawing/2014/main" id="{AF897D81-9779-43AF-BB83-96E42887B09D}"/>
              </a:ext>
            </a:extLst>
          </p:cNvPr>
          <p:cNvSpPr>
            <a:spLocks noChangeArrowheads="1"/>
          </p:cNvSpPr>
          <p:nvPr/>
        </p:nvSpPr>
        <p:spPr bwMode="auto">
          <a:xfrm>
            <a:off x="3120219" y="3340786"/>
            <a:ext cx="117821" cy="1386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900">
                <a:solidFill>
                  <a:srgbClr val="000000"/>
                </a:solidFill>
                <a:latin typeface="Calibri" panose="020F0502020204030204" pitchFamily="34" charset="0"/>
                <a:ea typeface="+mn-ea"/>
              </a:rPr>
              <a:t>36</a:t>
            </a:r>
          </a:p>
        </p:txBody>
      </p:sp>
      <p:sp>
        <p:nvSpPr>
          <p:cNvPr id="76" name="Rectangle 60">
            <a:extLst>
              <a:ext uri="{FF2B5EF4-FFF2-40B4-BE49-F238E27FC236}">
                <a16:creationId xmlns:a16="http://schemas.microsoft.com/office/drawing/2014/main" id="{5E2B030E-5E6C-4641-AB9B-B6C849512A2F}"/>
              </a:ext>
            </a:extLst>
          </p:cNvPr>
          <p:cNvSpPr>
            <a:spLocks noChangeArrowheads="1"/>
          </p:cNvSpPr>
          <p:nvPr/>
        </p:nvSpPr>
        <p:spPr bwMode="auto">
          <a:xfrm>
            <a:off x="2896382" y="3340786"/>
            <a:ext cx="117821" cy="1386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900">
                <a:solidFill>
                  <a:srgbClr val="000000"/>
                </a:solidFill>
                <a:latin typeface="Calibri" panose="020F0502020204030204" pitchFamily="34" charset="0"/>
                <a:ea typeface="+mn-ea"/>
              </a:rPr>
              <a:t>96</a:t>
            </a:r>
          </a:p>
        </p:txBody>
      </p:sp>
      <p:sp>
        <p:nvSpPr>
          <p:cNvPr id="77" name="Rectangle 61">
            <a:extLst>
              <a:ext uri="{FF2B5EF4-FFF2-40B4-BE49-F238E27FC236}">
                <a16:creationId xmlns:a16="http://schemas.microsoft.com/office/drawing/2014/main" id="{2F085C8D-FBCA-4E5F-BF44-BE042D32AA07}"/>
              </a:ext>
            </a:extLst>
          </p:cNvPr>
          <p:cNvSpPr>
            <a:spLocks noChangeArrowheads="1"/>
          </p:cNvSpPr>
          <p:nvPr/>
        </p:nvSpPr>
        <p:spPr bwMode="auto">
          <a:xfrm>
            <a:off x="2648730" y="3340787"/>
            <a:ext cx="179536" cy="138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900">
                <a:solidFill>
                  <a:srgbClr val="000000"/>
                </a:solidFill>
                <a:latin typeface="Calibri" panose="020F0502020204030204" pitchFamily="34" charset="0"/>
                <a:ea typeface="+mn-ea"/>
              </a:rPr>
              <a:t>180</a:t>
            </a:r>
          </a:p>
        </p:txBody>
      </p:sp>
      <p:sp>
        <p:nvSpPr>
          <p:cNvPr id="78" name="Rectangle 62">
            <a:extLst>
              <a:ext uri="{FF2B5EF4-FFF2-40B4-BE49-F238E27FC236}">
                <a16:creationId xmlns:a16="http://schemas.microsoft.com/office/drawing/2014/main" id="{84EB2776-505F-4DD9-93DE-A7D90D925472}"/>
              </a:ext>
            </a:extLst>
          </p:cNvPr>
          <p:cNvSpPr>
            <a:spLocks noChangeArrowheads="1"/>
          </p:cNvSpPr>
          <p:nvPr/>
        </p:nvSpPr>
        <p:spPr bwMode="auto">
          <a:xfrm>
            <a:off x="2422512" y="3340787"/>
            <a:ext cx="179536" cy="138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900">
                <a:solidFill>
                  <a:srgbClr val="000000"/>
                </a:solidFill>
                <a:latin typeface="Calibri" panose="020F0502020204030204" pitchFamily="34" charset="0"/>
                <a:ea typeface="+mn-ea"/>
              </a:rPr>
              <a:t>282</a:t>
            </a:r>
          </a:p>
        </p:txBody>
      </p:sp>
      <p:sp>
        <p:nvSpPr>
          <p:cNvPr id="79" name="Rectangle 63">
            <a:extLst>
              <a:ext uri="{FF2B5EF4-FFF2-40B4-BE49-F238E27FC236}">
                <a16:creationId xmlns:a16="http://schemas.microsoft.com/office/drawing/2014/main" id="{A8BA7148-ECB5-4495-9B8B-C686E5DB035C}"/>
              </a:ext>
            </a:extLst>
          </p:cNvPr>
          <p:cNvSpPr>
            <a:spLocks noChangeArrowheads="1"/>
          </p:cNvSpPr>
          <p:nvPr/>
        </p:nvSpPr>
        <p:spPr bwMode="auto">
          <a:xfrm>
            <a:off x="2198674" y="3340786"/>
            <a:ext cx="176732" cy="1386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900">
                <a:solidFill>
                  <a:srgbClr val="000000"/>
                </a:solidFill>
                <a:latin typeface="Calibri" panose="020F0502020204030204" pitchFamily="34" charset="0"/>
                <a:ea typeface="+mn-ea"/>
              </a:rPr>
              <a:t>398</a:t>
            </a:r>
          </a:p>
        </p:txBody>
      </p:sp>
      <p:sp>
        <p:nvSpPr>
          <p:cNvPr id="80" name="Rectangle 64">
            <a:extLst>
              <a:ext uri="{FF2B5EF4-FFF2-40B4-BE49-F238E27FC236}">
                <a16:creationId xmlns:a16="http://schemas.microsoft.com/office/drawing/2014/main" id="{95189BD5-37BB-4827-8386-BA5A3CFB4EE8}"/>
              </a:ext>
            </a:extLst>
          </p:cNvPr>
          <p:cNvSpPr>
            <a:spLocks noChangeArrowheads="1"/>
          </p:cNvSpPr>
          <p:nvPr/>
        </p:nvSpPr>
        <p:spPr bwMode="auto">
          <a:xfrm>
            <a:off x="1529542" y="3340786"/>
            <a:ext cx="176732" cy="1386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900">
                <a:solidFill>
                  <a:srgbClr val="000000"/>
                </a:solidFill>
                <a:latin typeface="Calibri" panose="020F0502020204030204" pitchFamily="34" charset="0"/>
                <a:ea typeface="+mn-ea"/>
              </a:rPr>
              <a:t>713</a:t>
            </a:r>
          </a:p>
        </p:txBody>
      </p:sp>
      <p:sp>
        <p:nvSpPr>
          <p:cNvPr id="81" name="Rectangle 65">
            <a:extLst>
              <a:ext uri="{FF2B5EF4-FFF2-40B4-BE49-F238E27FC236}">
                <a16:creationId xmlns:a16="http://schemas.microsoft.com/office/drawing/2014/main" id="{0913A0B5-C529-435E-81C4-452D8A7F674C}"/>
              </a:ext>
            </a:extLst>
          </p:cNvPr>
          <p:cNvSpPr>
            <a:spLocks noChangeArrowheads="1"/>
          </p:cNvSpPr>
          <p:nvPr/>
        </p:nvSpPr>
        <p:spPr bwMode="auto">
          <a:xfrm>
            <a:off x="1305706" y="3340786"/>
            <a:ext cx="176732" cy="1386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900">
                <a:solidFill>
                  <a:srgbClr val="000000"/>
                </a:solidFill>
                <a:latin typeface="Calibri" panose="020F0502020204030204" pitchFamily="34" charset="0"/>
                <a:ea typeface="+mn-ea"/>
              </a:rPr>
              <a:t>806</a:t>
            </a:r>
          </a:p>
        </p:txBody>
      </p:sp>
      <p:sp>
        <p:nvSpPr>
          <p:cNvPr id="85" name="Rectangle 69">
            <a:extLst>
              <a:ext uri="{FF2B5EF4-FFF2-40B4-BE49-F238E27FC236}">
                <a16:creationId xmlns:a16="http://schemas.microsoft.com/office/drawing/2014/main" id="{C6DAADFD-0EB6-490A-B141-3E3DE26BC888}"/>
              </a:ext>
            </a:extLst>
          </p:cNvPr>
          <p:cNvSpPr>
            <a:spLocks noChangeArrowheads="1"/>
          </p:cNvSpPr>
          <p:nvPr/>
        </p:nvSpPr>
        <p:spPr bwMode="auto">
          <a:xfrm>
            <a:off x="1981980" y="3340787"/>
            <a:ext cx="179536" cy="138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900">
                <a:solidFill>
                  <a:srgbClr val="000000"/>
                </a:solidFill>
                <a:latin typeface="Calibri" panose="020F0502020204030204" pitchFamily="34" charset="0"/>
                <a:ea typeface="+mn-ea"/>
              </a:rPr>
              <a:t>514</a:t>
            </a:r>
          </a:p>
        </p:txBody>
      </p:sp>
      <p:sp>
        <p:nvSpPr>
          <p:cNvPr id="86" name="Rectangle 70">
            <a:extLst>
              <a:ext uri="{FF2B5EF4-FFF2-40B4-BE49-F238E27FC236}">
                <a16:creationId xmlns:a16="http://schemas.microsoft.com/office/drawing/2014/main" id="{6A19FBDC-D7E7-43A0-9D2F-1A701C50968B}"/>
              </a:ext>
            </a:extLst>
          </p:cNvPr>
          <p:cNvSpPr>
            <a:spLocks noChangeArrowheads="1"/>
          </p:cNvSpPr>
          <p:nvPr/>
        </p:nvSpPr>
        <p:spPr bwMode="auto">
          <a:xfrm>
            <a:off x="1753380" y="3340787"/>
            <a:ext cx="179536" cy="138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900">
                <a:solidFill>
                  <a:srgbClr val="000000"/>
                </a:solidFill>
                <a:latin typeface="Calibri" panose="020F0502020204030204" pitchFamily="34" charset="0"/>
                <a:ea typeface="+mn-ea"/>
              </a:rPr>
              <a:t>652</a:t>
            </a:r>
          </a:p>
        </p:txBody>
      </p:sp>
      <p:sp>
        <p:nvSpPr>
          <p:cNvPr id="87" name="Line 71">
            <a:extLst>
              <a:ext uri="{FF2B5EF4-FFF2-40B4-BE49-F238E27FC236}">
                <a16:creationId xmlns:a16="http://schemas.microsoft.com/office/drawing/2014/main" id="{E4CDBE1C-8529-4F5F-AB05-FF4656722CE0}"/>
              </a:ext>
            </a:extLst>
          </p:cNvPr>
          <p:cNvSpPr>
            <a:spLocks noChangeShapeType="1"/>
          </p:cNvSpPr>
          <p:nvPr/>
        </p:nvSpPr>
        <p:spPr bwMode="auto">
          <a:xfrm>
            <a:off x="1348568" y="2918915"/>
            <a:ext cx="47625" cy="0"/>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a typeface="+mn-ea"/>
              <a:cs typeface="+mn-cs"/>
            </a:endParaRPr>
          </a:p>
        </p:txBody>
      </p:sp>
      <p:sp>
        <p:nvSpPr>
          <p:cNvPr id="88" name="Line 72">
            <a:extLst>
              <a:ext uri="{FF2B5EF4-FFF2-40B4-BE49-F238E27FC236}">
                <a16:creationId xmlns:a16="http://schemas.microsoft.com/office/drawing/2014/main" id="{70BA6D66-BFA5-4AB6-95FE-AA2D7C901355}"/>
              </a:ext>
            </a:extLst>
          </p:cNvPr>
          <p:cNvSpPr>
            <a:spLocks noChangeShapeType="1"/>
          </p:cNvSpPr>
          <p:nvPr/>
        </p:nvSpPr>
        <p:spPr bwMode="auto">
          <a:xfrm>
            <a:off x="1400956" y="2094239"/>
            <a:ext cx="2545556" cy="0"/>
          </a:xfrm>
          <a:prstGeom prst="line">
            <a:avLst/>
          </a:prstGeom>
          <a:noFill/>
          <a:ln w="19050">
            <a:solidFill>
              <a:schemeClr val="bg1"/>
            </a:solidFill>
            <a:prstDash val="dash"/>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a typeface="+mn-ea"/>
              <a:cs typeface="+mn-cs"/>
            </a:endParaRPr>
          </a:p>
        </p:txBody>
      </p:sp>
      <p:sp>
        <p:nvSpPr>
          <p:cNvPr id="96" name="TextBox 41">
            <a:extLst>
              <a:ext uri="{FF2B5EF4-FFF2-40B4-BE49-F238E27FC236}">
                <a16:creationId xmlns:a16="http://schemas.microsoft.com/office/drawing/2014/main" id="{C01B240E-A535-4196-BD98-6357D6D9C315}"/>
              </a:ext>
            </a:extLst>
          </p:cNvPr>
          <p:cNvSpPr txBox="1">
            <a:spLocks noChangeArrowheads="1"/>
          </p:cNvSpPr>
          <p:nvPr/>
        </p:nvSpPr>
        <p:spPr bwMode="auto">
          <a:xfrm rot="16200000">
            <a:off x="4337561" y="1892991"/>
            <a:ext cx="1782051" cy="4154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8580" tIns="34290" rIns="68580" bIns="34290">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defTabSz="685800" fontAlgn="auto">
              <a:spcBef>
                <a:spcPts val="0"/>
              </a:spcBef>
              <a:spcAft>
                <a:spcPts val="0"/>
              </a:spcAft>
              <a:defRPr/>
            </a:pPr>
            <a:r>
              <a:rPr lang="en-GB" altLang="en-US" sz="1100" b="1">
                <a:solidFill>
                  <a:srgbClr val="000000"/>
                </a:solidFill>
                <a:cs typeface="+mn-cs"/>
              </a:rPr>
              <a:t>Metastases-Free Survival (%)</a:t>
            </a:r>
          </a:p>
        </p:txBody>
      </p:sp>
      <p:sp>
        <p:nvSpPr>
          <p:cNvPr id="97" name="TextBox 25">
            <a:extLst>
              <a:ext uri="{FF2B5EF4-FFF2-40B4-BE49-F238E27FC236}">
                <a16:creationId xmlns:a16="http://schemas.microsoft.com/office/drawing/2014/main" id="{00EB1D4A-EDDA-402D-A362-F9927C18CB65}"/>
              </a:ext>
            </a:extLst>
          </p:cNvPr>
          <p:cNvSpPr txBox="1">
            <a:spLocks noChangeArrowheads="1"/>
          </p:cNvSpPr>
          <p:nvPr/>
        </p:nvSpPr>
        <p:spPr bwMode="auto">
          <a:xfrm>
            <a:off x="6523070" y="3136427"/>
            <a:ext cx="899352" cy="2425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defTabSz="685800" fontAlgn="auto">
              <a:spcBef>
                <a:spcPts val="0"/>
              </a:spcBef>
              <a:spcAft>
                <a:spcPts val="0"/>
              </a:spcAft>
              <a:defRPr/>
            </a:pPr>
            <a:r>
              <a:rPr lang="en-GB" altLang="en-US" sz="1100" b="1">
                <a:solidFill>
                  <a:srgbClr val="000000"/>
                </a:solidFill>
                <a:cs typeface="+mn-cs"/>
              </a:rPr>
              <a:t>Mos</a:t>
            </a:r>
          </a:p>
        </p:txBody>
      </p:sp>
      <p:sp>
        <p:nvSpPr>
          <p:cNvPr id="125" name="Rectangle 98">
            <a:extLst>
              <a:ext uri="{FF2B5EF4-FFF2-40B4-BE49-F238E27FC236}">
                <a16:creationId xmlns:a16="http://schemas.microsoft.com/office/drawing/2014/main" id="{76DBA0BB-7DB1-4980-A8F1-E37F58605073}"/>
              </a:ext>
            </a:extLst>
          </p:cNvPr>
          <p:cNvSpPr>
            <a:spLocks noChangeArrowheads="1"/>
          </p:cNvSpPr>
          <p:nvPr/>
        </p:nvSpPr>
        <p:spPr bwMode="auto">
          <a:xfrm>
            <a:off x="4606540" y="3212079"/>
            <a:ext cx="884858" cy="138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r" defTabSz="685800">
              <a:defRPr/>
            </a:pPr>
            <a:r>
              <a:rPr lang="en-US" altLang="en-US" sz="900" b="1">
                <a:solidFill>
                  <a:srgbClr val="000000"/>
                </a:solidFill>
                <a:latin typeface="Calibri" panose="020F0502020204030204" pitchFamily="34" charset="0"/>
                <a:ea typeface="+mn-ea"/>
              </a:rPr>
              <a:t> Patients at Risk, n</a:t>
            </a:r>
            <a:endParaRPr lang="en-US" altLang="en-US" sz="1400">
              <a:solidFill>
                <a:srgbClr val="000000"/>
              </a:solidFill>
              <a:latin typeface="Calibri" panose="020F0502020204030204" pitchFamily="34" charset="0"/>
              <a:ea typeface="+mn-ea"/>
            </a:endParaRPr>
          </a:p>
        </p:txBody>
      </p:sp>
      <p:grpSp>
        <p:nvGrpSpPr>
          <p:cNvPr id="613" name="Group 612">
            <a:extLst>
              <a:ext uri="{FF2B5EF4-FFF2-40B4-BE49-F238E27FC236}">
                <a16:creationId xmlns:a16="http://schemas.microsoft.com/office/drawing/2014/main" id="{3AE6FF76-A3F8-4B32-943D-671BC7A74FD2}"/>
              </a:ext>
            </a:extLst>
          </p:cNvPr>
          <p:cNvGrpSpPr/>
          <p:nvPr/>
        </p:nvGrpSpPr>
        <p:grpSpPr>
          <a:xfrm>
            <a:off x="5574982" y="3367004"/>
            <a:ext cx="2872875" cy="245754"/>
            <a:chOff x="7433309" y="4781551"/>
            <a:chExt cx="3374133" cy="327370"/>
          </a:xfrm>
        </p:grpSpPr>
        <p:sp>
          <p:nvSpPr>
            <p:cNvPr id="144" name="Rectangle 117">
              <a:extLst>
                <a:ext uri="{FF2B5EF4-FFF2-40B4-BE49-F238E27FC236}">
                  <a16:creationId xmlns:a16="http://schemas.microsoft.com/office/drawing/2014/main" id="{7E9DF011-6D1C-4653-AF25-8A77A509E20F}"/>
                </a:ext>
              </a:extLst>
            </p:cNvPr>
            <p:cNvSpPr>
              <a:spLocks noChangeArrowheads="1"/>
            </p:cNvSpPr>
            <p:nvPr/>
          </p:nvSpPr>
          <p:spPr bwMode="auto">
            <a:xfrm>
              <a:off x="10732134" y="4781551"/>
              <a:ext cx="75308" cy="184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900">
                  <a:solidFill>
                    <a:srgbClr val="000000"/>
                  </a:solidFill>
                  <a:latin typeface="Calibri" panose="020F0502020204030204" pitchFamily="34" charset="0"/>
                  <a:ea typeface="+mn-ea"/>
                </a:rPr>
                <a:t>0</a:t>
              </a:r>
            </a:p>
          </p:txBody>
        </p:sp>
        <p:sp>
          <p:nvSpPr>
            <p:cNvPr id="145" name="Rectangle 118">
              <a:extLst>
                <a:ext uri="{FF2B5EF4-FFF2-40B4-BE49-F238E27FC236}">
                  <a16:creationId xmlns:a16="http://schemas.microsoft.com/office/drawing/2014/main" id="{97399683-17F7-4F2E-9E5E-82945B93DEED}"/>
                </a:ext>
              </a:extLst>
            </p:cNvPr>
            <p:cNvSpPr>
              <a:spLocks noChangeArrowheads="1"/>
            </p:cNvSpPr>
            <p:nvPr/>
          </p:nvSpPr>
          <p:spPr bwMode="auto">
            <a:xfrm>
              <a:off x="10509884" y="4781551"/>
              <a:ext cx="75308" cy="184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900">
                  <a:solidFill>
                    <a:srgbClr val="000000"/>
                  </a:solidFill>
                  <a:latin typeface="Calibri" panose="020F0502020204030204" pitchFamily="34" charset="0"/>
                  <a:ea typeface="+mn-ea"/>
                </a:rPr>
                <a:t>4</a:t>
              </a:r>
            </a:p>
          </p:txBody>
        </p:sp>
        <p:sp>
          <p:nvSpPr>
            <p:cNvPr id="146" name="Rectangle 119">
              <a:extLst>
                <a:ext uri="{FF2B5EF4-FFF2-40B4-BE49-F238E27FC236}">
                  <a16:creationId xmlns:a16="http://schemas.microsoft.com/office/drawing/2014/main" id="{CACFB900-225D-4D4B-8C6D-3E5F93605701}"/>
                </a:ext>
              </a:extLst>
            </p:cNvPr>
            <p:cNvSpPr>
              <a:spLocks noChangeArrowheads="1"/>
            </p:cNvSpPr>
            <p:nvPr/>
          </p:nvSpPr>
          <p:spPr bwMode="auto">
            <a:xfrm>
              <a:off x="10243184" y="4781551"/>
              <a:ext cx="137407" cy="184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900">
                  <a:solidFill>
                    <a:srgbClr val="000000"/>
                  </a:solidFill>
                  <a:latin typeface="Calibri" panose="020F0502020204030204" pitchFamily="34" charset="0"/>
                  <a:ea typeface="+mn-ea"/>
                </a:rPr>
                <a:t>31</a:t>
              </a:r>
            </a:p>
          </p:txBody>
        </p:sp>
        <p:sp>
          <p:nvSpPr>
            <p:cNvPr id="147" name="Rectangle 120">
              <a:extLst>
                <a:ext uri="{FF2B5EF4-FFF2-40B4-BE49-F238E27FC236}">
                  <a16:creationId xmlns:a16="http://schemas.microsoft.com/office/drawing/2014/main" id="{E1ED07F3-AB32-47CC-87A9-054968503447}"/>
                </a:ext>
              </a:extLst>
            </p:cNvPr>
            <p:cNvSpPr>
              <a:spLocks noChangeArrowheads="1"/>
            </p:cNvSpPr>
            <p:nvPr/>
          </p:nvSpPr>
          <p:spPr bwMode="auto">
            <a:xfrm>
              <a:off x="9779634" y="4781551"/>
              <a:ext cx="137407" cy="184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900">
                  <a:solidFill>
                    <a:srgbClr val="000000"/>
                  </a:solidFill>
                  <a:latin typeface="Calibri" panose="020F0502020204030204" pitchFamily="34" charset="0"/>
                  <a:ea typeface="+mn-ea"/>
                </a:rPr>
                <a:t>87</a:t>
              </a:r>
            </a:p>
          </p:txBody>
        </p:sp>
        <p:sp>
          <p:nvSpPr>
            <p:cNvPr id="148" name="Rectangle 121">
              <a:extLst>
                <a:ext uri="{FF2B5EF4-FFF2-40B4-BE49-F238E27FC236}">
                  <a16:creationId xmlns:a16="http://schemas.microsoft.com/office/drawing/2014/main" id="{D6504123-4D96-4DDE-B26A-EED7F304C41E}"/>
                </a:ext>
              </a:extLst>
            </p:cNvPr>
            <p:cNvSpPr>
              <a:spLocks noChangeArrowheads="1"/>
            </p:cNvSpPr>
            <p:nvPr/>
          </p:nvSpPr>
          <p:spPr bwMode="auto">
            <a:xfrm>
              <a:off x="10014584" y="4781551"/>
              <a:ext cx="137407" cy="184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900">
                  <a:solidFill>
                    <a:srgbClr val="000000"/>
                  </a:solidFill>
                  <a:latin typeface="Calibri" panose="020F0502020204030204" pitchFamily="34" charset="0"/>
                  <a:ea typeface="+mn-ea"/>
                </a:rPr>
                <a:t>77</a:t>
              </a:r>
            </a:p>
          </p:txBody>
        </p:sp>
        <p:sp>
          <p:nvSpPr>
            <p:cNvPr id="149" name="Rectangle 122">
              <a:extLst>
                <a:ext uri="{FF2B5EF4-FFF2-40B4-BE49-F238E27FC236}">
                  <a16:creationId xmlns:a16="http://schemas.microsoft.com/office/drawing/2014/main" id="{600801BA-CA67-44DB-A50A-E147FCF442A4}"/>
                </a:ext>
              </a:extLst>
            </p:cNvPr>
            <p:cNvSpPr>
              <a:spLocks noChangeArrowheads="1"/>
            </p:cNvSpPr>
            <p:nvPr/>
          </p:nvSpPr>
          <p:spPr bwMode="auto">
            <a:xfrm>
              <a:off x="9512933" y="4781551"/>
              <a:ext cx="206111" cy="184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900">
                  <a:solidFill>
                    <a:srgbClr val="000000"/>
                  </a:solidFill>
                  <a:latin typeface="Calibri" panose="020F0502020204030204" pitchFamily="34" charset="0"/>
                  <a:ea typeface="+mn-ea"/>
                </a:rPr>
                <a:t>159</a:t>
              </a:r>
            </a:p>
          </p:txBody>
        </p:sp>
        <p:sp>
          <p:nvSpPr>
            <p:cNvPr id="150" name="Rectangle 123">
              <a:extLst>
                <a:ext uri="{FF2B5EF4-FFF2-40B4-BE49-F238E27FC236}">
                  <a16:creationId xmlns:a16="http://schemas.microsoft.com/office/drawing/2014/main" id="{C2D1C93F-F794-448C-B360-392EB89B20D7}"/>
                </a:ext>
              </a:extLst>
            </p:cNvPr>
            <p:cNvSpPr>
              <a:spLocks noChangeArrowheads="1"/>
            </p:cNvSpPr>
            <p:nvPr/>
          </p:nvSpPr>
          <p:spPr bwMode="auto">
            <a:xfrm>
              <a:off x="9284334" y="4781551"/>
              <a:ext cx="206111" cy="184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900">
                  <a:solidFill>
                    <a:srgbClr val="000000"/>
                  </a:solidFill>
                  <a:latin typeface="Calibri" panose="020F0502020204030204" pitchFamily="34" charset="0"/>
                  <a:ea typeface="+mn-ea"/>
                </a:rPr>
                <a:t>237</a:t>
              </a:r>
            </a:p>
          </p:txBody>
        </p:sp>
        <p:sp>
          <p:nvSpPr>
            <p:cNvPr id="151" name="Rectangle 124">
              <a:extLst>
                <a:ext uri="{FF2B5EF4-FFF2-40B4-BE49-F238E27FC236}">
                  <a16:creationId xmlns:a16="http://schemas.microsoft.com/office/drawing/2014/main" id="{2A5148FB-D606-4F30-9FDD-1041EF5BC22D}"/>
                </a:ext>
              </a:extLst>
            </p:cNvPr>
            <p:cNvSpPr>
              <a:spLocks noChangeArrowheads="1"/>
            </p:cNvSpPr>
            <p:nvPr/>
          </p:nvSpPr>
          <p:spPr bwMode="auto">
            <a:xfrm>
              <a:off x="9049384" y="4781551"/>
              <a:ext cx="206111" cy="184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900">
                  <a:solidFill>
                    <a:srgbClr val="000000"/>
                  </a:solidFill>
                  <a:latin typeface="Calibri" panose="020F0502020204030204" pitchFamily="34" charset="0"/>
                  <a:ea typeface="+mn-ea"/>
                </a:rPr>
                <a:t>328</a:t>
              </a:r>
            </a:p>
          </p:txBody>
        </p:sp>
        <p:sp>
          <p:nvSpPr>
            <p:cNvPr id="152" name="Rectangle 125">
              <a:extLst>
                <a:ext uri="{FF2B5EF4-FFF2-40B4-BE49-F238E27FC236}">
                  <a16:creationId xmlns:a16="http://schemas.microsoft.com/office/drawing/2014/main" id="{AF6EDFD7-8457-403C-80F9-CA0BA439E04D}"/>
                </a:ext>
              </a:extLst>
            </p:cNvPr>
            <p:cNvSpPr>
              <a:spLocks noChangeArrowheads="1"/>
            </p:cNvSpPr>
            <p:nvPr/>
          </p:nvSpPr>
          <p:spPr bwMode="auto">
            <a:xfrm>
              <a:off x="8827134" y="4781551"/>
              <a:ext cx="206111" cy="184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900">
                  <a:solidFill>
                    <a:srgbClr val="000000"/>
                  </a:solidFill>
                  <a:latin typeface="Calibri" panose="020F0502020204030204" pitchFamily="34" charset="0"/>
                  <a:ea typeface="+mn-ea"/>
                </a:rPr>
                <a:t>418</a:t>
              </a:r>
            </a:p>
          </p:txBody>
        </p:sp>
        <p:sp>
          <p:nvSpPr>
            <p:cNvPr id="153" name="Rectangle 126">
              <a:extLst>
                <a:ext uri="{FF2B5EF4-FFF2-40B4-BE49-F238E27FC236}">
                  <a16:creationId xmlns:a16="http://schemas.microsoft.com/office/drawing/2014/main" id="{39B05FB0-1056-49BC-A3E5-B2B1315187C0}"/>
                </a:ext>
              </a:extLst>
            </p:cNvPr>
            <p:cNvSpPr>
              <a:spLocks noChangeArrowheads="1"/>
            </p:cNvSpPr>
            <p:nvPr/>
          </p:nvSpPr>
          <p:spPr bwMode="auto">
            <a:xfrm>
              <a:off x="7665084" y="4781551"/>
              <a:ext cx="206111" cy="184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900">
                  <a:solidFill>
                    <a:srgbClr val="000000"/>
                  </a:solidFill>
                  <a:latin typeface="Calibri" panose="020F0502020204030204" pitchFamily="34" charset="0"/>
                  <a:ea typeface="+mn-ea"/>
                </a:rPr>
                <a:t>865</a:t>
              </a:r>
            </a:p>
          </p:txBody>
        </p:sp>
        <p:sp>
          <p:nvSpPr>
            <p:cNvPr id="154" name="Rectangle 127">
              <a:extLst>
                <a:ext uri="{FF2B5EF4-FFF2-40B4-BE49-F238E27FC236}">
                  <a16:creationId xmlns:a16="http://schemas.microsoft.com/office/drawing/2014/main" id="{75FEBB3C-BB12-4B5A-846B-386D82DFD5E8}"/>
                </a:ext>
              </a:extLst>
            </p:cNvPr>
            <p:cNvSpPr>
              <a:spLocks noChangeArrowheads="1"/>
            </p:cNvSpPr>
            <p:nvPr/>
          </p:nvSpPr>
          <p:spPr bwMode="auto">
            <a:xfrm>
              <a:off x="7433309" y="4781551"/>
              <a:ext cx="206111" cy="184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900">
                  <a:solidFill>
                    <a:srgbClr val="000000"/>
                  </a:solidFill>
                  <a:latin typeface="Calibri" panose="020F0502020204030204" pitchFamily="34" charset="0"/>
                  <a:ea typeface="+mn-ea"/>
                </a:rPr>
                <a:t>933</a:t>
              </a:r>
            </a:p>
          </p:txBody>
        </p:sp>
        <p:sp>
          <p:nvSpPr>
            <p:cNvPr id="155" name="Rectangle 128">
              <a:extLst>
                <a:ext uri="{FF2B5EF4-FFF2-40B4-BE49-F238E27FC236}">
                  <a16:creationId xmlns:a16="http://schemas.microsoft.com/office/drawing/2014/main" id="{BE86813E-5E0B-4A4D-8FA5-227F679C5435}"/>
                </a:ext>
              </a:extLst>
            </p:cNvPr>
            <p:cNvSpPr>
              <a:spLocks noChangeArrowheads="1"/>
            </p:cNvSpPr>
            <p:nvPr/>
          </p:nvSpPr>
          <p:spPr bwMode="auto">
            <a:xfrm>
              <a:off x="8350884" y="4781551"/>
              <a:ext cx="210861" cy="184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900">
                  <a:solidFill>
                    <a:srgbClr val="000000"/>
                  </a:solidFill>
                  <a:latin typeface="Calibri" panose="020F0502020204030204" pitchFamily="34" charset="0"/>
                  <a:ea typeface="+mn-ea"/>
                </a:rPr>
                <a:t>582</a:t>
              </a:r>
            </a:p>
          </p:txBody>
        </p:sp>
        <p:sp>
          <p:nvSpPr>
            <p:cNvPr id="156" name="Rectangle 129">
              <a:extLst>
                <a:ext uri="{FF2B5EF4-FFF2-40B4-BE49-F238E27FC236}">
                  <a16:creationId xmlns:a16="http://schemas.microsoft.com/office/drawing/2014/main" id="{E5166648-EFD1-45E7-B7E0-E9ADCB7DDE37}"/>
                </a:ext>
              </a:extLst>
            </p:cNvPr>
            <p:cNvSpPr>
              <a:spLocks noChangeArrowheads="1"/>
            </p:cNvSpPr>
            <p:nvPr/>
          </p:nvSpPr>
          <p:spPr bwMode="auto">
            <a:xfrm>
              <a:off x="8585834" y="4781551"/>
              <a:ext cx="206111" cy="184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900">
                  <a:solidFill>
                    <a:srgbClr val="000000"/>
                  </a:solidFill>
                  <a:latin typeface="Calibri" panose="020F0502020204030204" pitchFamily="34" charset="0"/>
                  <a:ea typeface="+mn-ea"/>
                </a:rPr>
                <a:t>431</a:t>
              </a:r>
            </a:p>
          </p:txBody>
        </p:sp>
        <p:sp>
          <p:nvSpPr>
            <p:cNvPr id="157" name="Rectangle 130">
              <a:extLst>
                <a:ext uri="{FF2B5EF4-FFF2-40B4-BE49-F238E27FC236}">
                  <a16:creationId xmlns:a16="http://schemas.microsoft.com/office/drawing/2014/main" id="{A9AF121D-26E3-4103-B41C-406BD291C93A}"/>
                </a:ext>
              </a:extLst>
            </p:cNvPr>
            <p:cNvSpPr>
              <a:spLocks noChangeArrowheads="1"/>
            </p:cNvSpPr>
            <p:nvPr/>
          </p:nvSpPr>
          <p:spPr bwMode="auto">
            <a:xfrm>
              <a:off x="8122284" y="4781551"/>
              <a:ext cx="206111" cy="184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900">
                  <a:solidFill>
                    <a:srgbClr val="000000"/>
                  </a:solidFill>
                  <a:latin typeface="Calibri" panose="020F0502020204030204" pitchFamily="34" charset="0"/>
                  <a:ea typeface="+mn-ea"/>
                </a:rPr>
                <a:t>637</a:t>
              </a:r>
            </a:p>
          </p:txBody>
        </p:sp>
        <p:sp>
          <p:nvSpPr>
            <p:cNvPr id="158" name="Rectangle 131">
              <a:extLst>
                <a:ext uri="{FF2B5EF4-FFF2-40B4-BE49-F238E27FC236}">
                  <a16:creationId xmlns:a16="http://schemas.microsoft.com/office/drawing/2014/main" id="{D238A38D-0ED7-4654-979E-4C40B7C7B18D}"/>
                </a:ext>
              </a:extLst>
            </p:cNvPr>
            <p:cNvSpPr>
              <a:spLocks noChangeArrowheads="1"/>
            </p:cNvSpPr>
            <p:nvPr/>
          </p:nvSpPr>
          <p:spPr bwMode="auto">
            <a:xfrm>
              <a:off x="7900034" y="4781551"/>
              <a:ext cx="206111" cy="184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900">
                  <a:solidFill>
                    <a:srgbClr val="000000"/>
                  </a:solidFill>
                  <a:latin typeface="Calibri" panose="020F0502020204030204" pitchFamily="34" charset="0"/>
                  <a:ea typeface="+mn-ea"/>
                </a:rPr>
                <a:t>759</a:t>
              </a:r>
            </a:p>
          </p:txBody>
        </p:sp>
        <p:sp>
          <p:nvSpPr>
            <p:cNvPr id="159" name="Rectangle 132">
              <a:extLst>
                <a:ext uri="{FF2B5EF4-FFF2-40B4-BE49-F238E27FC236}">
                  <a16:creationId xmlns:a16="http://schemas.microsoft.com/office/drawing/2014/main" id="{DEFFE3CD-A904-4A21-B019-83F04C82CEFB}"/>
                </a:ext>
              </a:extLst>
            </p:cNvPr>
            <p:cNvSpPr>
              <a:spLocks noChangeArrowheads="1"/>
            </p:cNvSpPr>
            <p:nvPr/>
          </p:nvSpPr>
          <p:spPr bwMode="auto">
            <a:xfrm>
              <a:off x="10732134" y="4924426"/>
              <a:ext cx="75308" cy="184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900">
                  <a:solidFill>
                    <a:srgbClr val="000000"/>
                  </a:solidFill>
                  <a:latin typeface="Calibri" panose="020F0502020204030204" pitchFamily="34" charset="0"/>
                  <a:ea typeface="+mn-ea"/>
                </a:rPr>
                <a:t>0</a:t>
              </a:r>
            </a:p>
          </p:txBody>
        </p:sp>
        <p:sp>
          <p:nvSpPr>
            <p:cNvPr id="160" name="Rectangle 133">
              <a:extLst>
                <a:ext uri="{FF2B5EF4-FFF2-40B4-BE49-F238E27FC236}">
                  <a16:creationId xmlns:a16="http://schemas.microsoft.com/office/drawing/2014/main" id="{C37934E2-C593-44A3-A020-8BB7EC87836B}"/>
                </a:ext>
              </a:extLst>
            </p:cNvPr>
            <p:cNvSpPr>
              <a:spLocks noChangeArrowheads="1"/>
            </p:cNvSpPr>
            <p:nvPr/>
          </p:nvSpPr>
          <p:spPr bwMode="auto">
            <a:xfrm>
              <a:off x="10509884" y="4924425"/>
              <a:ext cx="68704" cy="184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900">
                  <a:solidFill>
                    <a:srgbClr val="000000"/>
                  </a:solidFill>
                  <a:latin typeface="Calibri" panose="020F0502020204030204" pitchFamily="34" charset="0"/>
                  <a:ea typeface="+mn-ea"/>
                </a:rPr>
                <a:t>1</a:t>
              </a:r>
            </a:p>
          </p:txBody>
        </p:sp>
        <p:sp>
          <p:nvSpPr>
            <p:cNvPr id="161" name="Rectangle 134">
              <a:extLst>
                <a:ext uri="{FF2B5EF4-FFF2-40B4-BE49-F238E27FC236}">
                  <a16:creationId xmlns:a16="http://schemas.microsoft.com/office/drawing/2014/main" id="{5BB2439E-FD2D-465E-8172-4F945F4E7801}"/>
                </a:ext>
              </a:extLst>
            </p:cNvPr>
            <p:cNvSpPr>
              <a:spLocks noChangeArrowheads="1"/>
            </p:cNvSpPr>
            <p:nvPr/>
          </p:nvSpPr>
          <p:spPr bwMode="auto">
            <a:xfrm>
              <a:off x="10274934" y="4924425"/>
              <a:ext cx="68704" cy="184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900">
                  <a:solidFill>
                    <a:srgbClr val="000000"/>
                  </a:solidFill>
                  <a:latin typeface="Calibri" panose="020F0502020204030204" pitchFamily="34" charset="0"/>
                  <a:ea typeface="+mn-ea"/>
                </a:rPr>
                <a:t>5</a:t>
              </a:r>
            </a:p>
          </p:txBody>
        </p:sp>
        <p:sp>
          <p:nvSpPr>
            <p:cNvPr id="162" name="Rectangle 135">
              <a:extLst>
                <a:ext uri="{FF2B5EF4-FFF2-40B4-BE49-F238E27FC236}">
                  <a16:creationId xmlns:a16="http://schemas.microsoft.com/office/drawing/2014/main" id="{3010BE6F-D613-40F9-A795-39811A3B1DCF}"/>
                </a:ext>
              </a:extLst>
            </p:cNvPr>
            <p:cNvSpPr>
              <a:spLocks noChangeArrowheads="1"/>
            </p:cNvSpPr>
            <p:nvPr/>
          </p:nvSpPr>
          <p:spPr bwMode="auto">
            <a:xfrm>
              <a:off x="9779633" y="4924425"/>
              <a:ext cx="137407" cy="184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900">
                  <a:solidFill>
                    <a:srgbClr val="000000"/>
                  </a:solidFill>
                  <a:latin typeface="Calibri" panose="020F0502020204030204" pitchFamily="34" charset="0"/>
                  <a:ea typeface="+mn-ea"/>
                </a:rPr>
                <a:t>16</a:t>
              </a:r>
            </a:p>
          </p:txBody>
        </p:sp>
        <p:sp>
          <p:nvSpPr>
            <p:cNvPr id="163" name="Rectangle 136">
              <a:extLst>
                <a:ext uri="{FF2B5EF4-FFF2-40B4-BE49-F238E27FC236}">
                  <a16:creationId xmlns:a16="http://schemas.microsoft.com/office/drawing/2014/main" id="{B8AA64B2-6331-47B3-A7DC-9269AB1EE32C}"/>
                </a:ext>
              </a:extLst>
            </p:cNvPr>
            <p:cNvSpPr>
              <a:spLocks noChangeArrowheads="1"/>
            </p:cNvSpPr>
            <p:nvPr/>
          </p:nvSpPr>
          <p:spPr bwMode="auto">
            <a:xfrm>
              <a:off x="10014583" y="4924425"/>
              <a:ext cx="137407" cy="184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900">
                  <a:solidFill>
                    <a:srgbClr val="000000"/>
                  </a:solidFill>
                  <a:latin typeface="Calibri" panose="020F0502020204030204" pitchFamily="34" charset="0"/>
                  <a:ea typeface="+mn-ea"/>
                </a:rPr>
                <a:t>11</a:t>
              </a:r>
            </a:p>
          </p:txBody>
        </p:sp>
        <p:sp>
          <p:nvSpPr>
            <p:cNvPr id="164" name="Rectangle 137">
              <a:extLst>
                <a:ext uri="{FF2B5EF4-FFF2-40B4-BE49-F238E27FC236}">
                  <a16:creationId xmlns:a16="http://schemas.microsoft.com/office/drawing/2014/main" id="{83954B0F-0B75-4878-AD0C-6874E7750A79}"/>
                </a:ext>
              </a:extLst>
            </p:cNvPr>
            <p:cNvSpPr>
              <a:spLocks noChangeArrowheads="1"/>
            </p:cNvSpPr>
            <p:nvPr/>
          </p:nvSpPr>
          <p:spPr bwMode="auto">
            <a:xfrm>
              <a:off x="9544685" y="4924425"/>
              <a:ext cx="137407" cy="184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900">
                  <a:solidFill>
                    <a:srgbClr val="000000"/>
                  </a:solidFill>
                  <a:latin typeface="Calibri" panose="020F0502020204030204" pitchFamily="34" charset="0"/>
                  <a:ea typeface="+mn-ea"/>
                </a:rPr>
                <a:t>31</a:t>
              </a:r>
            </a:p>
          </p:txBody>
        </p:sp>
        <p:sp>
          <p:nvSpPr>
            <p:cNvPr id="165" name="Rectangle 138">
              <a:extLst>
                <a:ext uri="{FF2B5EF4-FFF2-40B4-BE49-F238E27FC236}">
                  <a16:creationId xmlns:a16="http://schemas.microsoft.com/office/drawing/2014/main" id="{D9C9F969-6F05-4678-ABE2-5E28C163F97B}"/>
                </a:ext>
              </a:extLst>
            </p:cNvPr>
            <p:cNvSpPr>
              <a:spLocks noChangeArrowheads="1"/>
            </p:cNvSpPr>
            <p:nvPr/>
          </p:nvSpPr>
          <p:spPr bwMode="auto">
            <a:xfrm>
              <a:off x="9316084" y="4924425"/>
              <a:ext cx="137407" cy="184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900">
                  <a:solidFill>
                    <a:srgbClr val="000000"/>
                  </a:solidFill>
                  <a:latin typeface="Calibri" panose="020F0502020204030204" pitchFamily="34" charset="0"/>
                  <a:ea typeface="+mn-ea"/>
                </a:rPr>
                <a:t>49</a:t>
              </a:r>
            </a:p>
          </p:txBody>
        </p:sp>
        <p:sp>
          <p:nvSpPr>
            <p:cNvPr id="166" name="Rectangle 139">
              <a:extLst>
                <a:ext uri="{FF2B5EF4-FFF2-40B4-BE49-F238E27FC236}">
                  <a16:creationId xmlns:a16="http://schemas.microsoft.com/office/drawing/2014/main" id="{C7974830-CB2B-4A70-B1E0-3091120CD779}"/>
                </a:ext>
              </a:extLst>
            </p:cNvPr>
            <p:cNvSpPr>
              <a:spLocks noChangeArrowheads="1"/>
            </p:cNvSpPr>
            <p:nvPr/>
          </p:nvSpPr>
          <p:spPr bwMode="auto">
            <a:xfrm>
              <a:off x="9081134" y="4924426"/>
              <a:ext cx="150615" cy="184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900">
                  <a:solidFill>
                    <a:srgbClr val="000000"/>
                  </a:solidFill>
                  <a:latin typeface="Calibri" panose="020F0502020204030204" pitchFamily="34" charset="0"/>
                  <a:ea typeface="+mn-ea"/>
                </a:rPr>
                <a:t>64</a:t>
              </a:r>
            </a:p>
          </p:txBody>
        </p:sp>
        <p:sp>
          <p:nvSpPr>
            <p:cNvPr id="167" name="Rectangle 140">
              <a:extLst>
                <a:ext uri="{FF2B5EF4-FFF2-40B4-BE49-F238E27FC236}">
                  <a16:creationId xmlns:a16="http://schemas.microsoft.com/office/drawing/2014/main" id="{6EA9C4EB-0F58-4B57-B810-4E43D316609D}"/>
                </a:ext>
              </a:extLst>
            </p:cNvPr>
            <p:cNvSpPr>
              <a:spLocks noChangeArrowheads="1"/>
            </p:cNvSpPr>
            <p:nvPr/>
          </p:nvSpPr>
          <p:spPr bwMode="auto">
            <a:xfrm>
              <a:off x="8858885" y="4924425"/>
              <a:ext cx="137407" cy="184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900">
                  <a:solidFill>
                    <a:srgbClr val="000000"/>
                  </a:solidFill>
                  <a:latin typeface="Calibri" panose="020F0502020204030204" pitchFamily="34" charset="0"/>
                  <a:ea typeface="+mn-ea"/>
                </a:rPr>
                <a:t>98</a:t>
              </a:r>
            </a:p>
          </p:txBody>
        </p:sp>
        <p:sp>
          <p:nvSpPr>
            <p:cNvPr id="168" name="Rectangle 141">
              <a:extLst>
                <a:ext uri="{FF2B5EF4-FFF2-40B4-BE49-F238E27FC236}">
                  <a16:creationId xmlns:a16="http://schemas.microsoft.com/office/drawing/2014/main" id="{4E9B456B-EA2B-4FED-A00F-7A4E6FE0002B}"/>
                </a:ext>
              </a:extLst>
            </p:cNvPr>
            <p:cNvSpPr>
              <a:spLocks noChangeArrowheads="1"/>
            </p:cNvSpPr>
            <p:nvPr/>
          </p:nvSpPr>
          <p:spPr bwMode="auto">
            <a:xfrm>
              <a:off x="7665084" y="4924425"/>
              <a:ext cx="210861" cy="184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900">
                  <a:solidFill>
                    <a:srgbClr val="000000"/>
                  </a:solidFill>
                  <a:latin typeface="Calibri" panose="020F0502020204030204" pitchFamily="34" charset="0"/>
                  <a:ea typeface="+mn-ea"/>
                </a:rPr>
                <a:t>420</a:t>
              </a:r>
            </a:p>
          </p:txBody>
        </p:sp>
        <p:sp>
          <p:nvSpPr>
            <p:cNvPr id="169" name="Rectangle 142">
              <a:extLst>
                <a:ext uri="{FF2B5EF4-FFF2-40B4-BE49-F238E27FC236}">
                  <a16:creationId xmlns:a16="http://schemas.microsoft.com/office/drawing/2014/main" id="{D71AB084-7136-436E-B089-0059B142576E}"/>
                </a:ext>
              </a:extLst>
            </p:cNvPr>
            <p:cNvSpPr>
              <a:spLocks noChangeArrowheads="1"/>
            </p:cNvSpPr>
            <p:nvPr/>
          </p:nvSpPr>
          <p:spPr bwMode="auto">
            <a:xfrm>
              <a:off x="7433309" y="4924425"/>
              <a:ext cx="206111" cy="184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900">
                  <a:solidFill>
                    <a:srgbClr val="000000"/>
                  </a:solidFill>
                  <a:latin typeface="Calibri" panose="020F0502020204030204" pitchFamily="34" charset="0"/>
                  <a:ea typeface="+mn-ea"/>
                </a:rPr>
                <a:t>468</a:t>
              </a:r>
            </a:p>
          </p:txBody>
        </p:sp>
        <p:sp>
          <p:nvSpPr>
            <p:cNvPr id="170" name="Rectangle 143">
              <a:extLst>
                <a:ext uri="{FF2B5EF4-FFF2-40B4-BE49-F238E27FC236}">
                  <a16:creationId xmlns:a16="http://schemas.microsoft.com/office/drawing/2014/main" id="{624A2084-98D4-4BBC-A51A-A17DD18A1C9B}"/>
                </a:ext>
              </a:extLst>
            </p:cNvPr>
            <p:cNvSpPr>
              <a:spLocks noChangeArrowheads="1"/>
            </p:cNvSpPr>
            <p:nvPr/>
          </p:nvSpPr>
          <p:spPr bwMode="auto">
            <a:xfrm>
              <a:off x="8350884" y="4924425"/>
              <a:ext cx="206111" cy="184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900">
                  <a:solidFill>
                    <a:srgbClr val="000000"/>
                  </a:solidFill>
                  <a:latin typeface="Calibri" panose="020F0502020204030204" pitchFamily="34" charset="0"/>
                  <a:ea typeface="+mn-ea"/>
                </a:rPr>
                <a:t>157</a:t>
              </a:r>
            </a:p>
          </p:txBody>
        </p:sp>
        <p:sp>
          <p:nvSpPr>
            <p:cNvPr id="171" name="Rectangle 144">
              <a:extLst>
                <a:ext uri="{FF2B5EF4-FFF2-40B4-BE49-F238E27FC236}">
                  <a16:creationId xmlns:a16="http://schemas.microsoft.com/office/drawing/2014/main" id="{603482BA-F1E4-40EA-A6A9-3A8C8E43C891}"/>
                </a:ext>
              </a:extLst>
            </p:cNvPr>
            <p:cNvSpPr>
              <a:spLocks noChangeArrowheads="1"/>
            </p:cNvSpPr>
            <p:nvPr/>
          </p:nvSpPr>
          <p:spPr bwMode="auto">
            <a:xfrm>
              <a:off x="8585834" y="4924425"/>
              <a:ext cx="206111" cy="184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900">
                  <a:solidFill>
                    <a:srgbClr val="000000"/>
                  </a:solidFill>
                  <a:latin typeface="Calibri" panose="020F0502020204030204" pitchFamily="34" charset="0"/>
                  <a:ea typeface="+mn-ea"/>
                </a:rPr>
                <a:t>105</a:t>
              </a:r>
            </a:p>
          </p:txBody>
        </p:sp>
        <p:sp>
          <p:nvSpPr>
            <p:cNvPr id="172" name="Rectangle 145">
              <a:extLst>
                <a:ext uri="{FF2B5EF4-FFF2-40B4-BE49-F238E27FC236}">
                  <a16:creationId xmlns:a16="http://schemas.microsoft.com/office/drawing/2014/main" id="{CB94375C-1010-4F29-BE77-610C28D1B524}"/>
                </a:ext>
              </a:extLst>
            </p:cNvPr>
            <p:cNvSpPr>
              <a:spLocks noChangeArrowheads="1"/>
            </p:cNvSpPr>
            <p:nvPr/>
          </p:nvSpPr>
          <p:spPr bwMode="auto">
            <a:xfrm>
              <a:off x="8122284" y="4924425"/>
              <a:ext cx="210861" cy="184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900">
                  <a:solidFill>
                    <a:srgbClr val="000000"/>
                  </a:solidFill>
                  <a:latin typeface="Calibri" panose="020F0502020204030204" pitchFamily="34" charset="0"/>
                  <a:ea typeface="+mn-ea"/>
                </a:rPr>
                <a:t>212</a:t>
              </a:r>
            </a:p>
          </p:txBody>
        </p:sp>
        <p:sp>
          <p:nvSpPr>
            <p:cNvPr id="173" name="Rectangle 146">
              <a:extLst>
                <a:ext uri="{FF2B5EF4-FFF2-40B4-BE49-F238E27FC236}">
                  <a16:creationId xmlns:a16="http://schemas.microsoft.com/office/drawing/2014/main" id="{1A927550-E3AD-490C-B0C4-184A3590C7C0}"/>
                </a:ext>
              </a:extLst>
            </p:cNvPr>
            <p:cNvSpPr>
              <a:spLocks noChangeArrowheads="1"/>
            </p:cNvSpPr>
            <p:nvPr/>
          </p:nvSpPr>
          <p:spPr bwMode="auto">
            <a:xfrm>
              <a:off x="7900034" y="4924425"/>
              <a:ext cx="206111" cy="184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900">
                  <a:solidFill>
                    <a:srgbClr val="000000"/>
                  </a:solidFill>
                  <a:latin typeface="Calibri" panose="020F0502020204030204" pitchFamily="34" charset="0"/>
                  <a:ea typeface="+mn-ea"/>
                </a:rPr>
                <a:t>296</a:t>
              </a:r>
            </a:p>
          </p:txBody>
        </p:sp>
      </p:grpSp>
      <p:sp>
        <p:nvSpPr>
          <p:cNvPr id="174" name="Rectangle 147">
            <a:extLst>
              <a:ext uri="{FF2B5EF4-FFF2-40B4-BE49-F238E27FC236}">
                <a16:creationId xmlns:a16="http://schemas.microsoft.com/office/drawing/2014/main" id="{C8FA96DF-0ED9-4112-B812-490ED170303F}"/>
              </a:ext>
            </a:extLst>
          </p:cNvPr>
          <p:cNvSpPr>
            <a:spLocks noChangeArrowheads="1"/>
          </p:cNvSpPr>
          <p:nvPr/>
        </p:nvSpPr>
        <p:spPr bwMode="auto">
          <a:xfrm>
            <a:off x="4958294" y="3486186"/>
            <a:ext cx="554085" cy="1386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900">
                <a:solidFill>
                  <a:srgbClr val="000000"/>
                </a:solidFill>
                <a:latin typeface="Calibri" panose="020F0502020204030204" pitchFamily="34" charset="0"/>
                <a:ea typeface="+mn-ea"/>
              </a:rPr>
              <a:t>Pbo + ADT</a:t>
            </a:r>
          </a:p>
        </p:txBody>
      </p:sp>
      <p:sp>
        <p:nvSpPr>
          <p:cNvPr id="177" name="Rectangle 150">
            <a:extLst>
              <a:ext uri="{FF2B5EF4-FFF2-40B4-BE49-F238E27FC236}">
                <a16:creationId xmlns:a16="http://schemas.microsoft.com/office/drawing/2014/main" id="{60374D52-3A4A-4C9B-8D09-E9A7FFD4F71C}"/>
              </a:ext>
            </a:extLst>
          </p:cNvPr>
          <p:cNvSpPr>
            <a:spLocks noChangeArrowheads="1"/>
          </p:cNvSpPr>
          <p:nvPr/>
        </p:nvSpPr>
        <p:spPr bwMode="auto">
          <a:xfrm>
            <a:off x="4950624" y="3372278"/>
            <a:ext cx="525785" cy="138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900">
                <a:solidFill>
                  <a:srgbClr val="000000"/>
                </a:solidFill>
                <a:latin typeface="Calibri" panose="020F0502020204030204" pitchFamily="34" charset="0"/>
                <a:ea typeface="+mn-ea"/>
              </a:rPr>
              <a:t>Enza + ADT</a:t>
            </a:r>
          </a:p>
        </p:txBody>
      </p:sp>
      <p:sp>
        <p:nvSpPr>
          <p:cNvPr id="325" name="TextBox 324">
            <a:extLst>
              <a:ext uri="{FF2B5EF4-FFF2-40B4-BE49-F238E27FC236}">
                <a16:creationId xmlns:a16="http://schemas.microsoft.com/office/drawing/2014/main" id="{F004F2B8-9E32-42F9-8EE7-99627AD09384}"/>
              </a:ext>
            </a:extLst>
          </p:cNvPr>
          <p:cNvSpPr txBox="1"/>
          <p:nvPr/>
        </p:nvSpPr>
        <p:spPr bwMode="auto">
          <a:xfrm>
            <a:off x="3001540" y="4379322"/>
            <a:ext cx="4820712" cy="2425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lIns="68580" tIns="34290" rIns="68580" bIns="34290" rtlCol="0">
            <a:spAutoFit/>
          </a:bodyPr>
          <a:lstStyle/>
          <a:p>
            <a:pPr defTabSz="685800" fontAlgn="auto">
              <a:spcBef>
                <a:spcPct val="50000"/>
              </a:spcBef>
              <a:defRPr/>
            </a:pPr>
            <a:r>
              <a:rPr lang="en-US" sz="1100">
                <a:solidFill>
                  <a:srgbClr val="000000"/>
                </a:solidFill>
                <a:latin typeface="Calibri" panose="020F0502020204030204" pitchFamily="34" charset="0"/>
                <a:ea typeface="+mn-ea"/>
                <a:cs typeface="+mn-cs"/>
              </a:rPr>
              <a:t>*Caveat: comparing across trials is problematic; not a head-to-head comparison</a:t>
            </a:r>
          </a:p>
        </p:txBody>
      </p:sp>
      <p:grpSp>
        <p:nvGrpSpPr>
          <p:cNvPr id="2" name="Group 1">
            <a:extLst>
              <a:ext uri="{FF2B5EF4-FFF2-40B4-BE49-F238E27FC236}">
                <a16:creationId xmlns:a16="http://schemas.microsoft.com/office/drawing/2014/main" id="{22F9C71F-C4C2-4F68-A8DA-06CC44EB5789}"/>
              </a:ext>
            </a:extLst>
          </p:cNvPr>
          <p:cNvGrpSpPr/>
          <p:nvPr/>
        </p:nvGrpSpPr>
        <p:grpSpPr>
          <a:xfrm>
            <a:off x="1399330" y="1266793"/>
            <a:ext cx="2251909" cy="1660465"/>
            <a:chOff x="6693218" y="3050273"/>
            <a:chExt cx="4326716" cy="1806832"/>
          </a:xfrm>
        </p:grpSpPr>
        <p:grpSp>
          <p:nvGrpSpPr>
            <p:cNvPr id="327" name="Group 180">
              <a:extLst>
                <a:ext uri="{FF2B5EF4-FFF2-40B4-BE49-F238E27FC236}">
                  <a16:creationId xmlns:a16="http://schemas.microsoft.com/office/drawing/2014/main" id="{DC7AD713-8BD3-425F-AE55-28286608B2ED}"/>
                </a:ext>
              </a:extLst>
            </p:cNvPr>
            <p:cNvGrpSpPr>
              <a:grpSpLocks/>
            </p:cNvGrpSpPr>
            <p:nvPr/>
          </p:nvGrpSpPr>
          <p:grpSpPr bwMode="auto">
            <a:xfrm>
              <a:off x="6693218" y="3052108"/>
              <a:ext cx="4326716" cy="1804997"/>
              <a:chOff x="2083182" y="1701609"/>
              <a:chExt cx="8267597" cy="3472347"/>
            </a:xfrm>
          </p:grpSpPr>
          <p:sp>
            <p:nvSpPr>
              <p:cNvPr id="328" name="Freeform: Shape 327">
                <a:extLst>
                  <a:ext uri="{FF2B5EF4-FFF2-40B4-BE49-F238E27FC236}">
                    <a16:creationId xmlns:a16="http://schemas.microsoft.com/office/drawing/2014/main" id="{B9118D73-AED3-440A-A9EC-640BFEF71184}"/>
                  </a:ext>
                </a:extLst>
              </p:cNvPr>
              <p:cNvSpPr/>
              <p:nvPr/>
            </p:nvSpPr>
            <p:spPr bwMode="auto">
              <a:xfrm>
                <a:off x="2083670" y="1701140"/>
                <a:ext cx="5791677" cy="1254186"/>
              </a:xfrm>
              <a:custGeom>
                <a:avLst/>
                <a:gdLst>
                  <a:gd name="connsiteX0" fmla="*/ 0 w 5792346"/>
                  <a:gd name="connsiteY0" fmla="*/ 0 h 1254722"/>
                  <a:gd name="connsiteX1" fmla="*/ 398761 w 5792346"/>
                  <a:gd name="connsiteY1" fmla="*/ 0 h 1254722"/>
                  <a:gd name="connsiteX2" fmla="*/ 398761 w 5792346"/>
                  <a:gd name="connsiteY2" fmla="*/ 13750 h 1254722"/>
                  <a:gd name="connsiteX3" fmla="*/ 584391 w 5792346"/>
                  <a:gd name="connsiteY3" fmla="*/ 13750 h 1254722"/>
                  <a:gd name="connsiteX4" fmla="*/ 584391 w 5792346"/>
                  <a:gd name="connsiteY4" fmla="*/ 13750 h 1254722"/>
                  <a:gd name="connsiteX5" fmla="*/ 639392 w 5792346"/>
                  <a:gd name="connsiteY5" fmla="*/ 13750 h 1254722"/>
                  <a:gd name="connsiteX6" fmla="*/ 639392 w 5792346"/>
                  <a:gd name="connsiteY6" fmla="*/ 44689 h 1254722"/>
                  <a:gd name="connsiteX7" fmla="*/ 708144 w 5792346"/>
                  <a:gd name="connsiteY7" fmla="*/ 44689 h 1254722"/>
                  <a:gd name="connsiteX8" fmla="*/ 708144 w 5792346"/>
                  <a:gd name="connsiteY8" fmla="*/ 72189 h 1254722"/>
                  <a:gd name="connsiteX9" fmla="*/ 742520 w 5792346"/>
                  <a:gd name="connsiteY9" fmla="*/ 72189 h 1254722"/>
                  <a:gd name="connsiteX10" fmla="*/ 742520 w 5792346"/>
                  <a:gd name="connsiteY10" fmla="*/ 110003 h 1254722"/>
                  <a:gd name="connsiteX11" fmla="*/ 866274 w 5792346"/>
                  <a:gd name="connsiteY11" fmla="*/ 110003 h 1254722"/>
                  <a:gd name="connsiteX12" fmla="*/ 866274 w 5792346"/>
                  <a:gd name="connsiteY12" fmla="*/ 130629 h 1254722"/>
                  <a:gd name="connsiteX13" fmla="*/ 1069092 w 5792346"/>
                  <a:gd name="connsiteY13" fmla="*/ 130629 h 1254722"/>
                  <a:gd name="connsiteX14" fmla="*/ 1069092 w 5792346"/>
                  <a:gd name="connsiteY14" fmla="*/ 140941 h 1254722"/>
                  <a:gd name="connsiteX15" fmla="*/ 1454102 w 5792346"/>
                  <a:gd name="connsiteY15" fmla="*/ 140941 h 1254722"/>
                  <a:gd name="connsiteX16" fmla="*/ 1454102 w 5792346"/>
                  <a:gd name="connsiteY16" fmla="*/ 140941 h 1254722"/>
                  <a:gd name="connsiteX17" fmla="*/ 1481603 w 5792346"/>
                  <a:gd name="connsiteY17" fmla="*/ 168442 h 1254722"/>
                  <a:gd name="connsiteX18" fmla="*/ 1481603 w 5792346"/>
                  <a:gd name="connsiteY18" fmla="*/ 199380 h 1254722"/>
                  <a:gd name="connsiteX19" fmla="*/ 1512541 w 5792346"/>
                  <a:gd name="connsiteY19" fmla="*/ 199380 h 1254722"/>
                  <a:gd name="connsiteX20" fmla="*/ 1512541 w 5792346"/>
                  <a:gd name="connsiteY20" fmla="*/ 250944 h 1254722"/>
                  <a:gd name="connsiteX21" fmla="*/ 1674108 w 5792346"/>
                  <a:gd name="connsiteY21" fmla="*/ 250944 h 1254722"/>
                  <a:gd name="connsiteX22" fmla="*/ 1674108 w 5792346"/>
                  <a:gd name="connsiteY22" fmla="*/ 271570 h 1254722"/>
                  <a:gd name="connsiteX23" fmla="*/ 1763486 w 5792346"/>
                  <a:gd name="connsiteY23" fmla="*/ 271570 h 1254722"/>
                  <a:gd name="connsiteX24" fmla="*/ 1763486 w 5792346"/>
                  <a:gd name="connsiteY24" fmla="*/ 281883 h 1254722"/>
                  <a:gd name="connsiteX25" fmla="*/ 1894114 w 5792346"/>
                  <a:gd name="connsiteY25" fmla="*/ 281883 h 1254722"/>
                  <a:gd name="connsiteX26" fmla="*/ 1900989 w 5792346"/>
                  <a:gd name="connsiteY26" fmla="*/ 288758 h 1254722"/>
                  <a:gd name="connsiteX27" fmla="*/ 2179435 w 5792346"/>
                  <a:gd name="connsiteY27" fmla="*/ 288758 h 1254722"/>
                  <a:gd name="connsiteX28" fmla="*/ 2179435 w 5792346"/>
                  <a:gd name="connsiteY28" fmla="*/ 302508 h 1254722"/>
                  <a:gd name="connsiteX29" fmla="*/ 2224123 w 5792346"/>
                  <a:gd name="connsiteY29" fmla="*/ 302508 h 1254722"/>
                  <a:gd name="connsiteX30" fmla="*/ 2224123 w 5792346"/>
                  <a:gd name="connsiteY30" fmla="*/ 333447 h 1254722"/>
                  <a:gd name="connsiteX31" fmla="*/ 2244749 w 5792346"/>
                  <a:gd name="connsiteY31" fmla="*/ 333447 h 1254722"/>
                  <a:gd name="connsiteX32" fmla="*/ 2244749 w 5792346"/>
                  <a:gd name="connsiteY32" fmla="*/ 378135 h 1254722"/>
                  <a:gd name="connsiteX33" fmla="*/ 2268812 w 5792346"/>
                  <a:gd name="connsiteY33" fmla="*/ 378135 h 1254722"/>
                  <a:gd name="connsiteX34" fmla="*/ 2268812 w 5792346"/>
                  <a:gd name="connsiteY34" fmla="*/ 440012 h 1254722"/>
                  <a:gd name="connsiteX35" fmla="*/ 2299750 w 5792346"/>
                  <a:gd name="connsiteY35" fmla="*/ 440012 h 1254722"/>
                  <a:gd name="connsiteX36" fmla="*/ 2299750 w 5792346"/>
                  <a:gd name="connsiteY36" fmla="*/ 464075 h 1254722"/>
                  <a:gd name="connsiteX37" fmla="*/ 2447567 w 5792346"/>
                  <a:gd name="connsiteY37" fmla="*/ 464075 h 1254722"/>
                  <a:gd name="connsiteX38" fmla="*/ 2447567 w 5792346"/>
                  <a:gd name="connsiteY38" fmla="*/ 464075 h 1254722"/>
                  <a:gd name="connsiteX39" fmla="*/ 2564445 w 5792346"/>
                  <a:gd name="connsiteY39" fmla="*/ 464075 h 1254722"/>
                  <a:gd name="connsiteX40" fmla="*/ 2564445 w 5792346"/>
                  <a:gd name="connsiteY40" fmla="*/ 488138 h 1254722"/>
                  <a:gd name="connsiteX41" fmla="*/ 2616009 w 5792346"/>
                  <a:gd name="connsiteY41" fmla="*/ 488138 h 1254722"/>
                  <a:gd name="connsiteX42" fmla="*/ 2616009 w 5792346"/>
                  <a:gd name="connsiteY42" fmla="*/ 495014 h 1254722"/>
                  <a:gd name="connsiteX43" fmla="*/ 2956331 w 5792346"/>
                  <a:gd name="connsiteY43" fmla="*/ 495014 h 1254722"/>
                  <a:gd name="connsiteX44" fmla="*/ 2956331 w 5792346"/>
                  <a:gd name="connsiteY44" fmla="*/ 529389 h 1254722"/>
                  <a:gd name="connsiteX45" fmla="*/ 2987269 w 5792346"/>
                  <a:gd name="connsiteY45" fmla="*/ 529389 h 1254722"/>
                  <a:gd name="connsiteX46" fmla="*/ 2987269 w 5792346"/>
                  <a:gd name="connsiteY46" fmla="*/ 560328 h 1254722"/>
                  <a:gd name="connsiteX47" fmla="*/ 3021645 w 5792346"/>
                  <a:gd name="connsiteY47" fmla="*/ 560328 h 1254722"/>
                  <a:gd name="connsiteX48" fmla="*/ 3021645 w 5792346"/>
                  <a:gd name="connsiteY48" fmla="*/ 598141 h 1254722"/>
                  <a:gd name="connsiteX49" fmla="*/ 3021645 w 5792346"/>
                  <a:gd name="connsiteY49" fmla="*/ 598141 h 1254722"/>
                  <a:gd name="connsiteX50" fmla="*/ 3045708 w 5792346"/>
                  <a:gd name="connsiteY50" fmla="*/ 622204 h 1254722"/>
                  <a:gd name="connsiteX51" fmla="*/ 3111023 w 5792346"/>
                  <a:gd name="connsiteY51" fmla="*/ 622204 h 1254722"/>
                  <a:gd name="connsiteX52" fmla="*/ 3111023 w 5792346"/>
                  <a:gd name="connsiteY52" fmla="*/ 629080 h 1254722"/>
                  <a:gd name="connsiteX53" fmla="*/ 3214150 w 5792346"/>
                  <a:gd name="connsiteY53" fmla="*/ 629080 h 1254722"/>
                  <a:gd name="connsiteX54" fmla="*/ 3214150 w 5792346"/>
                  <a:gd name="connsiteY54" fmla="*/ 639393 h 1254722"/>
                  <a:gd name="connsiteX55" fmla="*/ 3265714 w 5792346"/>
                  <a:gd name="connsiteY55" fmla="*/ 639393 h 1254722"/>
                  <a:gd name="connsiteX56" fmla="*/ 3265714 w 5792346"/>
                  <a:gd name="connsiteY56" fmla="*/ 656580 h 1254722"/>
                  <a:gd name="connsiteX57" fmla="*/ 3341341 w 5792346"/>
                  <a:gd name="connsiteY57" fmla="*/ 656580 h 1254722"/>
                  <a:gd name="connsiteX58" fmla="*/ 3341341 w 5792346"/>
                  <a:gd name="connsiteY58" fmla="*/ 663456 h 1254722"/>
                  <a:gd name="connsiteX59" fmla="*/ 3698851 w 5792346"/>
                  <a:gd name="connsiteY59" fmla="*/ 663456 h 1254722"/>
                  <a:gd name="connsiteX60" fmla="*/ 3698851 w 5792346"/>
                  <a:gd name="connsiteY60" fmla="*/ 690956 h 1254722"/>
                  <a:gd name="connsiteX61" fmla="*/ 3729789 w 5792346"/>
                  <a:gd name="connsiteY61" fmla="*/ 690956 h 1254722"/>
                  <a:gd name="connsiteX62" fmla="*/ 3729789 w 5792346"/>
                  <a:gd name="connsiteY62" fmla="*/ 711582 h 1254722"/>
                  <a:gd name="connsiteX63" fmla="*/ 3757290 w 5792346"/>
                  <a:gd name="connsiteY63" fmla="*/ 711582 h 1254722"/>
                  <a:gd name="connsiteX64" fmla="*/ 3757290 w 5792346"/>
                  <a:gd name="connsiteY64" fmla="*/ 732208 h 1254722"/>
                  <a:gd name="connsiteX65" fmla="*/ 3788229 w 5792346"/>
                  <a:gd name="connsiteY65" fmla="*/ 732208 h 1254722"/>
                  <a:gd name="connsiteX66" fmla="*/ 3788229 w 5792346"/>
                  <a:gd name="connsiteY66" fmla="*/ 763146 h 1254722"/>
                  <a:gd name="connsiteX67" fmla="*/ 3846668 w 5792346"/>
                  <a:gd name="connsiteY67" fmla="*/ 763146 h 1254722"/>
                  <a:gd name="connsiteX68" fmla="*/ 3846668 w 5792346"/>
                  <a:gd name="connsiteY68" fmla="*/ 776896 h 1254722"/>
                  <a:gd name="connsiteX69" fmla="*/ 3887919 w 5792346"/>
                  <a:gd name="connsiteY69" fmla="*/ 776896 h 1254722"/>
                  <a:gd name="connsiteX70" fmla="*/ 3887919 w 5792346"/>
                  <a:gd name="connsiteY70" fmla="*/ 797522 h 1254722"/>
                  <a:gd name="connsiteX71" fmla="*/ 3949795 w 5792346"/>
                  <a:gd name="connsiteY71" fmla="*/ 797522 h 1254722"/>
                  <a:gd name="connsiteX72" fmla="*/ 3949795 w 5792346"/>
                  <a:gd name="connsiteY72" fmla="*/ 807835 h 1254722"/>
                  <a:gd name="connsiteX73" fmla="*/ 4314180 w 5792346"/>
                  <a:gd name="connsiteY73" fmla="*/ 807835 h 1254722"/>
                  <a:gd name="connsiteX74" fmla="*/ 4314180 w 5792346"/>
                  <a:gd name="connsiteY74" fmla="*/ 825023 h 1254722"/>
                  <a:gd name="connsiteX75" fmla="*/ 4396683 w 5792346"/>
                  <a:gd name="connsiteY75" fmla="*/ 825023 h 1254722"/>
                  <a:gd name="connsiteX76" fmla="*/ 4393246 w 5792346"/>
                  <a:gd name="connsiteY76" fmla="*/ 828460 h 1254722"/>
                  <a:gd name="connsiteX77" fmla="*/ 4444809 w 5792346"/>
                  <a:gd name="connsiteY77" fmla="*/ 828460 h 1254722"/>
                  <a:gd name="connsiteX78" fmla="*/ 4444809 w 5792346"/>
                  <a:gd name="connsiteY78" fmla="*/ 862836 h 1254722"/>
                  <a:gd name="connsiteX79" fmla="*/ 4444809 w 5792346"/>
                  <a:gd name="connsiteY79" fmla="*/ 862836 h 1254722"/>
                  <a:gd name="connsiteX80" fmla="*/ 4465435 w 5792346"/>
                  <a:gd name="connsiteY80" fmla="*/ 883462 h 1254722"/>
                  <a:gd name="connsiteX81" fmla="*/ 4503248 w 5792346"/>
                  <a:gd name="connsiteY81" fmla="*/ 883462 h 1254722"/>
                  <a:gd name="connsiteX82" fmla="*/ 4503248 w 5792346"/>
                  <a:gd name="connsiteY82" fmla="*/ 924713 h 1254722"/>
                  <a:gd name="connsiteX83" fmla="*/ 4527311 w 5792346"/>
                  <a:gd name="connsiteY83" fmla="*/ 924713 h 1254722"/>
                  <a:gd name="connsiteX84" fmla="*/ 4527311 w 5792346"/>
                  <a:gd name="connsiteY84" fmla="*/ 965964 h 1254722"/>
                  <a:gd name="connsiteX85" fmla="*/ 4561687 w 5792346"/>
                  <a:gd name="connsiteY85" fmla="*/ 965964 h 1254722"/>
                  <a:gd name="connsiteX86" fmla="*/ 4561687 w 5792346"/>
                  <a:gd name="connsiteY86" fmla="*/ 983152 h 1254722"/>
                  <a:gd name="connsiteX87" fmla="*/ 4723254 w 5792346"/>
                  <a:gd name="connsiteY87" fmla="*/ 983152 h 1254722"/>
                  <a:gd name="connsiteX88" fmla="*/ 4723254 w 5792346"/>
                  <a:gd name="connsiteY88" fmla="*/ 996902 h 1254722"/>
                  <a:gd name="connsiteX89" fmla="*/ 4840132 w 5792346"/>
                  <a:gd name="connsiteY89" fmla="*/ 996902 h 1254722"/>
                  <a:gd name="connsiteX90" fmla="*/ 4840132 w 5792346"/>
                  <a:gd name="connsiteY90" fmla="*/ 1007215 h 1254722"/>
                  <a:gd name="connsiteX91" fmla="*/ 4860758 w 5792346"/>
                  <a:gd name="connsiteY91" fmla="*/ 1007215 h 1254722"/>
                  <a:gd name="connsiteX92" fmla="*/ 4860758 w 5792346"/>
                  <a:gd name="connsiteY92" fmla="*/ 1024403 h 1254722"/>
                  <a:gd name="connsiteX93" fmla="*/ 5104827 w 5792346"/>
                  <a:gd name="connsiteY93" fmla="*/ 1024403 h 1254722"/>
                  <a:gd name="connsiteX94" fmla="*/ 5104827 w 5792346"/>
                  <a:gd name="connsiteY94" fmla="*/ 1038153 h 1254722"/>
                  <a:gd name="connsiteX95" fmla="*/ 5207955 w 5792346"/>
                  <a:gd name="connsiteY95" fmla="*/ 1038153 h 1254722"/>
                  <a:gd name="connsiteX96" fmla="*/ 5207955 w 5792346"/>
                  <a:gd name="connsiteY96" fmla="*/ 1055341 h 1254722"/>
                  <a:gd name="connsiteX97" fmla="*/ 5259519 w 5792346"/>
                  <a:gd name="connsiteY97" fmla="*/ 1055341 h 1254722"/>
                  <a:gd name="connsiteX98" fmla="*/ 5259519 w 5792346"/>
                  <a:gd name="connsiteY98" fmla="*/ 1151594 h 1254722"/>
                  <a:gd name="connsiteX99" fmla="*/ 5276707 w 5792346"/>
                  <a:gd name="connsiteY99" fmla="*/ 1151594 h 1254722"/>
                  <a:gd name="connsiteX100" fmla="*/ 5276707 w 5792346"/>
                  <a:gd name="connsiteY100" fmla="*/ 1185970 h 1254722"/>
                  <a:gd name="connsiteX101" fmla="*/ 5359209 w 5792346"/>
                  <a:gd name="connsiteY101" fmla="*/ 1185970 h 1254722"/>
                  <a:gd name="connsiteX102" fmla="*/ 5359209 w 5792346"/>
                  <a:gd name="connsiteY102" fmla="*/ 1213471 h 1254722"/>
                  <a:gd name="connsiteX103" fmla="*/ 5658280 w 5792346"/>
                  <a:gd name="connsiteY103" fmla="*/ 1213471 h 1254722"/>
                  <a:gd name="connsiteX104" fmla="*/ 5658280 w 5792346"/>
                  <a:gd name="connsiteY104" fmla="*/ 1230659 h 1254722"/>
                  <a:gd name="connsiteX105" fmla="*/ 5733907 w 5792346"/>
                  <a:gd name="connsiteY105" fmla="*/ 1230659 h 1254722"/>
                  <a:gd name="connsiteX106" fmla="*/ 5733907 w 5792346"/>
                  <a:gd name="connsiteY106" fmla="*/ 1254722 h 1254722"/>
                  <a:gd name="connsiteX107" fmla="*/ 5792346 w 5792346"/>
                  <a:gd name="connsiteY107" fmla="*/ 1254722 h 1254722"/>
                  <a:gd name="connsiteX0" fmla="*/ 0 w 5792346"/>
                  <a:gd name="connsiteY0" fmla="*/ 0 h 1254722"/>
                  <a:gd name="connsiteX1" fmla="*/ 398761 w 5792346"/>
                  <a:gd name="connsiteY1" fmla="*/ 0 h 1254722"/>
                  <a:gd name="connsiteX2" fmla="*/ 398761 w 5792346"/>
                  <a:gd name="connsiteY2" fmla="*/ 13750 h 1254722"/>
                  <a:gd name="connsiteX3" fmla="*/ 584391 w 5792346"/>
                  <a:gd name="connsiteY3" fmla="*/ 13750 h 1254722"/>
                  <a:gd name="connsiteX4" fmla="*/ 584391 w 5792346"/>
                  <a:gd name="connsiteY4" fmla="*/ 13750 h 1254722"/>
                  <a:gd name="connsiteX5" fmla="*/ 639392 w 5792346"/>
                  <a:gd name="connsiteY5" fmla="*/ 13750 h 1254722"/>
                  <a:gd name="connsiteX6" fmla="*/ 639392 w 5792346"/>
                  <a:gd name="connsiteY6" fmla="*/ 44689 h 1254722"/>
                  <a:gd name="connsiteX7" fmla="*/ 708144 w 5792346"/>
                  <a:gd name="connsiteY7" fmla="*/ 44689 h 1254722"/>
                  <a:gd name="connsiteX8" fmla="*/ 708144 w 5792346"/>
                  <a:gd name="connsiteY8" fmla="*/ 72189 h 1254722"/>
                  <a:gd name="connsiteX9" fmla="*/ 742520 w 5792346"/>
                  <a:gd name="connsiteY9" fmla="*/ 72189 h 1254722"/>
                  <a:gd name="connsiteX10" fmla="*/ 742520 w 5792346"/>
                  <a:gd name="connsiteY10" fmla="*/ 110003 h 1254722"/>
                  <a:gd name="connsiteX11" fmla="*/ 866274 w 5792346"/>
                  <a:gd name="connsiteY11" fmla="*/ 110003 h 1254722"/>
                  <a:gd name="connsiteX12" fmla="*/ 866274 w 5792346"/>
                  <a:gd name="connsiteY12" fmla="*/ 130629 h 1254722"/>
                  <a:gd name="connsiteX13" fmla="*/ 1069092 w 5792346"/>
                  <a:gd name="connsiteY13" fmla="*/ 130629 h 1254722"/>
                  <a:gd name="connsiteX14" fmla="*/ 1069092 w 5792346"/>
                  <a:gd name="connsiteY14" fmla="*/ 140941 h 1254722"/>
                  <a:gd name="connsiteX15" fmla="*/ 1454102 w 5792346"/>
                  <a:gd name="connsiteY15" fmla="*/ 140941 h 1254722"/>
                  <a:gd name="connsiteX16" fmla="*/ 1449936 w 5792346"/>
                  <a:gd name="connsiteY16" fmla="*/ 161770 h 1254722"/>
                  <a:gd name="connsiteX17" fmla="*/ 1481603 w 5792346"/>
                  <a:gd name="connsiteY17" fmla="*/ 168442 h 1254722"/>
                  <a:gd name="connsiteX18" fmla="*/ 1481603 w 5792346"/>
                  <a:gd name="connsiteY18" fmla="*/ 199380 h 1254722"/>
                  <a:gd name="connsiteX19" fmla="*/ 1512541 w 5792346"/>
                  <a:gd name="connsiteY19" fmla="*/ 199380 h 1254722"/>
                  <a:gd name="connsiteX20" fmla="*/ 1512541 w 5792346"/>
                  <a:gd name="connsiteY20" fmla="*/ 250944 h 1254722"/>
                  <a:gd name="connsiteX21" fmla="*/ 1674108 w 5792346"/>
                  <a:gd name="connsiteY21" fmla="*/ 250944 h 1254722"/>
                  <a:gd name="connsiteX22" fmla="*/ 1674108 w 5792346"/>
                  <a:gd name="connsiteY22" fmla="*/ 271570 h 1254722"/>
                  <a:gd name="connsiteX23" fmla="*/ 1763486 w 5792346"/>
                  <a:gd name="connsiteY23" fmla="*/ 271570 h 1254722"/>
                  <a:gd name="connsiteX24" fmla="*/ 1763486 w 5792346"/>
                  <a:gd name="connsiteY24" fmla="*/ 281883 h 1254722"/>
                  <a:gd name="connsiteX25" fmla="*/ 1894114 w 5792346"/>
                  <a:gd name="connsiteY25" fmla="*/ 281883 h 1254722"/>
                  <a:gd name="connsiteX26" fmla="*/ 1900989 w 5792346"/>
                  <a:gd name="connsiteY26" fmla="*/ 288758 h 1254722"/>
                  <a:gd name="connsiteX27" fmla="*/ 2179435 w 5792346"/>
                  <a:gd name="connsiteY27" fmla="*/ 288758 h 1254722"/>
                  <a:gd name="connsiteX28" fmla="*/ 2179435 w 5792346"/>
                  <a:gd name="connsiteY28" fmla="*/ 302508 h 1254722"/>
                  <a:gd name="connsiteX29" fmla="*/ 2224123 w 5792346"/>
                  <a:gd name="connsiteY29" fmla="*/ 302508 h 1254722"/>
                  <a:gd name="connsiteX30" fmla="*/ 2224123 w 5792346"/>
                  <a:gd name="connsiteY30" fmla="*/ 333447 h 1254722"/>
                  <a:gd name="connsiteX31" fmla="*/ 2244749 w 5792346"/>
                  <a:gd name="connsiteY31" fmla="*/ 333447 h 1254722"/>
                  <a:gd name="connsiteX32" fmla="*/ 2244749 w 5792346"/>
                  <a:gd name="connsiteY32" fmla="*/ 378135 h 1254722"/>
                  <a:gd name="connsiteX33" fmla="*/ 2268812 w 5792346"/>
                  <a:gd name="connsiteY33" fmla="*/ 378135 h 1254722"/>
                  <a:gd name="connsiteX34" fmla="*/ 2268812 w 5792346"/>
                  <a:gd name="connsiteY34" fmla="*/ 440012 h 1254722"/>
                  <a:gd name="connsiteX35" fmla="*/ 2299750 w 5792346"/>
                  <a:gd name="connsiteY35" fmla="*/ 440012 h 1254722"/>
                  <a:gd name="connsiteX36" fmla="*/ 2299750 w 5792346"/>
                  <a:gd name="connsiteY36" fmla="*/ 464075 h 1254722"/>
                  <a:gd name="connsiteX37" fmla="*/ 2447567 w 5792346"/>
                  <a:gd name="connsiteY37" fmla="*/ 464075 h 1254722"/>
                  <a:gd name="connsiteX38" fmla="*/ 2447567 w 5792346"/>
                  <a:gd name="connsiteY38" fmla="*/ 464075 h 1254722"/>
                  <a:gd name="connsiteX39" fmla="*/ 2564445 w 5792346"/>
                  <a:gd name="connsiteY39" fmla="*/ 464075 h 1254722"/>
                  <a:gd name="connsiteX40" fmla="*/ 2564445 w 5792346"/>
                  <a:gd name="connsiteY40" fmla="*/ 488138 h 1254722"/>
                  <a:gd name="connsiteX41" fmla="*/ 2616009 w 5792346"/>
                  <a:gd name="connsiteY41" fmla="*/ 488138 h 1254722"/>
                  <a:gd name="connsiteX42" fmla="*/ 2616009 w 5792346"/>
                  <a:gd name="connsiteY42" fmla="*/ 495014 h 1254722"/>
                  <a:gd name="connsiteX43" fmla="*/ 2956331 w 5792346"/>
                  <a:gd name="connsiteY43" fmla="*/ 495014 h 1254722"/>
                  <a:gd name="connsiteX44" fmla="*/ 2956331 w 5792346"/>
                  <a:gd name="connsiteY44" fmla="*/ 529389 h 1254722"/>
                  <a:gd name="connsiteX45" fmla="*/ 2987269 w 5792346"/>
                  <a:gd name="connsiteY45" fmla="*/ 529389 h 1254722"/>
                  <a:gd name="connsiteX46" fmla="*/ 2987269 w 5792346"/>
                  <a:gd name="connsiteY46" fmla="*/ 560328 h 1254722"/>
                  <a:gd name="connsiteX47" fmla="*/ 3021645 w 5792346"/>
                  <a:gd name="connsiteY47" fmla="*/ 560328 h 1254722"/>
                  <a:gd name="connsiteX48" fmla="*/ 3021645 w 5792346"/>
                  <a:gd name="connsiteY48" fmla="*/ 598141 h 1254722"/>
                  <a:gd name="connsiteX49" fmla="*/ 3021645 w 5792346"/>
                  <a:gd name="connsiteY49" fmla="*/ 598141 h 1254722"/>
                  <a:gd name="connsiteX50" fmla="*/ 3045708 w 5792346"/>
                  <a:gd name="connsiteY50" fmla="*/ 622204 h 1254722"/>
                  <a:gd name="connsiteX51" fmla="*/ 3111023 w 5792346"/>
                  <a:gd name="connsiteY51" fmla="*/ 622204 h 1254722"/>
                  <a:gd name="connsiteX52" fmla="*/ 3111023 w 5792346"/>
                  <a:gd name="connsiteY52" fmla="*/ 629080 h 1254722"/>
                  <a:gd name="connsiteX53" fmla="*/ 3214150 w 5792346"/>
                  <a:gd name="connsiteY53" fmla="*/ 629080 h 1254722"/>
                  <a:gd name="connsiteX54" fmla="*/ 3214150 w 5792346"/>
                  <a:gd name="connsiteY54" fmla="*/ 639393 h 1254722"/>
                  <a:gd name="connsiteX55" fmla="*/ 3265714 w 5792346"/>
                  <a:gd name="connsiteY55" fmla="*/ 639393 h 1254722"/>
                  <a:gd name="connsiteX56" fmla="*/ 3265714 w 5792346"/>
                  <a:gd name="connsiteY56" fmla="*/ 656580 h 1254722"/>
                  <a:gd name="connsiteX57" fmla="*/ 3341341 w 5792346"/>
                  <a:gd name="connsiteY57" fmla="*/ 656580 h 1254722"/>
                  <a:gd name="connsiteX58" fmla="*/ 3341341 w 5792346"/>
                  <a:gd name="connsiteY58" fmla="*/ 663456 h 1254722"/>
                  <a:gd name="connsiteX59" fmla="*/ 3698851 w 5792346"/>
                  <a:gd name="connsiteY59" fmla="*/ 663456 h 1254722"/>
                  <a:gd name="connsiteX60" fmla="*/ 3698851 w 5792346"/>
                  <a:gd name="connsiteY60" fmla="*/ 690956 h 1254722"/>
                  <a:gd name="connsiteX61" fmla="*/ 3729789 w 5792346"/>
                  <a:gd name="connsiteY61" fmla="*/ 690956 h 1254722"/>
                  <a:gd name="connsiteX62" fmla="*/ 3729789 w 5792346"/>
                  <a:gd name="connsiteY62" fmla="*/ 711582 h 1254722"/>
                  <a:gd name="connsiteX63" fmla="*/ 3757290 w 5792346"/>
                  <a:gd name="connsiteY63" fmla="*/ 711582 h 1254722"/>
                  <a:gd name="connsiteX64" fmla="*/ 3757290 w 5792346"/>
                  <a:gd name="connsiteY64" fmla="*/ 732208 h 1254722"/>
                  <a:gd name="connsiteX65" fmla="*/ 3788229 w 5792346"/>
                  <a:gd name="connsiteY65" fmla="*/ 732208 h 1254722"/>
                  <a:gd name="connsiteX66" fmla="*/ 3788229 w 5792346"/>
                  <a:gd name="connsiteY66" fmla="*/ 763146 h 1254722"/>
                  <a:gd name="connsiteX67" fmla="*/ 3846668 w 5792346"/>
                  <a:gd name="connsiteY67" fmla="*/ 763146 h 1254722"/>
                  <a:gd name="connsiteX68" fmla="*/ 3846668 w 5792346"/>
                  <a:gd name="connsiteY68" fmla="*/ 776896 h 1254722"/>
                  <a:gd name="connsiteX69" fmla="*/ 3887919 w 5792346"/>
                  <a:gd name="connsiteY69" fmla="*/ 776896 h 1254722"/>
                  <a:gd name="connsiteX70" fmla="*/ 3887919 w 5792346"/>
                  <a:gd name="connsiteY70" fmla="*/ 797522 h 1254722"/>
                  <a:gd name="connsiteX71" fmla="*/ 3949795 w 5792346"/>
                  <a:gd name="connsiteY71" fmla="*/ 797522 h 1254722"/>
                  <a:gd name="connsiteX72" fmla="*/ 3949795 w 5792346"/>
                  <a:gd name="connsiteY72" fmla="*/ 807835 h 1254722"/>
                  <a:gd name="connsiteX73" fmla="*/ 4314180 w 5792346"/>
                  <a:gd name="connsiteY73" fmla="*/ 807835 h 1254722"/>
                  <a:gd name="connsiteX74" fmla="*/ 4314180 w 5792346"/>
                  <a:gd name="connsiteY74" fmla="*/ 825023 h 1254722"/>
                  <a:gd name="connsiteX75" fmla="*/ 4396683 w 5792346"/>
                  <a:gd name="connsiteY75" fmla="*/ 825023 h 1254722"/>
                  <a:gd name="connsiteX76" fmla="*/ 4393246 w 5792346"/>
                  <a:gd name="connsiteY76" fmla="*/ 828460 h 1254722"/>
                  <a:gd name="connsiteX77" fmla="*/ 4444809 w 5792346"/>
                  <a:gd name="connsiteY77" fmla="*/ 828460 h 1254722"/>
                  <a:gd name="connsiteX78" fmla="*/ 4444809 w 5792346"/>
                  <a:gd name="connsiteY78" fmla="*/ 862836 h 1254722"/>
                  <a:gd name="connsiteX79" fmla="*/ 4444809 w 5792346"/>
                  <a:gd name="connsiteY79" fmla="*/ 862836 h 1254722"/>
                  <a:gd name="connsiteX80" fmla="*/ 4465435 w 5792346"/>
                  <a:gd name="connsiteY80" fmla="*/ 883462 h 1254722"/>
                  <a:gd name="connsiteX81" fmla="*/ 4503248 w 5792346"/>
                  <a:gd name="connsiteY81" fmla="*/ 883462 h 1254722"/>
                  <a:gd name="connsiteX82" fmla="*/ 4503248 w 5792346"/>
                  <a:gd name="connsiteY82" fmla="*/ 924713 h 1254722"/>
                  <a:gd name="connsiteX83" fmla="*/ 4527311 w 5792346"/>
                  <a:gd name="connsiteY83" fmla="*/ 924713 h 1254722"/>
                  <a:gd name="connsiteX84" fmla="*/ 4527311 w 5792346"/>
                  <a:gd name="connsiteY84" fmla="*/ 965964 h 1254722"/>
                  <a:gd name="connsiteX85" fmla="*/ 4561687 w 5792346"/>
                  <a:gd name="connsiteY85" fmla="*/ 965964 h 1254722"/>
                  <a:gd name="connsiteX86" fmla="*/ 4561687 w 5792346"/>
                  <a:gd name="connsiteY86" fmla="*/ 983152 h 1254722"/>
                  <a:gd name="connsiteX87" fmla="*/ 4723254 w 5792346"/>
                  <a:gd name="connsiteY87" fmla="*/ 983152 h 1254722"/>
                  <a:gd name="connsiteX88" fmla="*/ 4723254 w 5792346"/>
                  <a:gd name="connsiteY88" fmla="*/ 996902 h 1254722"/>
                  <a:gd name="connsiteX89" fmla="*/ 4840132 w 5792346"/>
                  <a:gd name="connsiteY89" fmla="*/ 996902 h 1254722"/>
                  <a:gd name="connsiteX90" fmla="*/ 4840132 w 5792346"/>
                  <a:gd name="connsiteY90" fmla="*/ 1007215 h 1254722"/>
                  <a:gd name="connsiteX91" fmla="*/ 4860758 w 5792346"/>
                  <a:gd name="connsiteY91" fmla="*/ 1007215 h 1254722"/>
                  <a:gd name="connsiteX92" fmla="*/ 4860758 w 5792346"/>
                  <a:gd name="connsiteY92" fmla="*/ 1024403 h 1254722"/>
                  <a:gd name="connsiteX93" fmla="*/ 5104827 w 5792346"/>
                  <a:gd name="connsiteY93" fmla="*/ 1024403 h 1254722"/>
                  <a:gd name="connsiteX94" fmla="*/ 5104827 w 5792346"/>
                  <a:gd name="connsiteY94" fmla="*/ 1038153 h 1254722"/>
                  <a:gd name="connsiteX95" fmla="*/ 5207955 w 5792346"/>
                  <a:gd name="connsiteY95" fmla="*/ 1038153 h 1254722"/>
                  <a:gd name="connsiteX96" fmla="*/ 5207955 w 5792346"/>
                  <a:gd name="connsiteY96" fmla="*/ 1055341 h 1254722"/>
                  <a:gd name="connsiteX97" fmla="*/ 5259519 w 5792346"/>
                  <a:gd name="connsiteY97" fmla="*/ 1055341 h 1254722"/>
                  <a:gd name="connsiteX98" fmla="*/ 5259519 w 5792346"/>
                  <a:gd name="connsiteY98" fmla="*/ 1151594 h 1254722"/>
                  <a:gd name="connsiteX99" fmla="*/ 5276707 w 5792346"/>
                  <a:gd name="connsiteY99" fmla="*/ 1151594 h 1254722"/>
                  <a:gd name="connsiteX100" fmla="*/ 5276707 w 5792346"/>
                  <a:gd name="connsiteY100" fmla="*/ 1185970 h 1254722"/>
                  <a:gd name="connsiteX101" fmla="*/ 5359209 w 5792346"/>
                  <a:gd name="connsiteY101" fmla="*/ 1185970 h 1254722"/>
                  <a:gd name="connsiteX102" fmla="*/ 5359209 w 5792346"/>
                  <a:gd name="connsiteY102" fmla="*/ 1213471 h 1254722"/>
                  <a:gd name="connsiteX103" fmla="*/ 5658280 w 5792346"/>
                  <a:gd name="connsiteY103" fmla="*/ 1213471 h 1254722"/>
                  <a:gd name="connsiteX104" fmla="*/ 5658280 w 5792346"/>
                  <a:gd name="connsiteY104" fmla="*/ 1230659 h 1254722"/>
                  <a:gd name="connsiteX105" fmla="*/ 5733907 w 5792346"/>
                  <a:gd name="connsiteY105" fmla="*/ 1230659 h 1254722"/>
                  <a:gd name="connsiteX106" fmla="*/ 5733907 w 5792346"/>
                  <a:gd name="connsiteY106" fmla="*/ 1254722 h 1254722"/>
                  <a:gd name="connsiteX107" fmla="*/ 5792346 w 5792346"/>
                  <a:gd name="connsiteY107" fmla="*/ 1254722 h 1254722"/>
                  <a:gd name="connsiteX0" fmla="*/ 0 w 5792346"/>
                  <a:gd name="connsiteY0" fmla="*/ 0 h 1254722"/>
                  <a:gd name="connsiteX1" fmla="*/ 398761 w 5792346"/>
                  <a:gd name="connsiteY1" fmla="*/ 0 h 1254722"/>
                  <a:gd name="connsiteX2" fmla="*/ 398761 w 5792346"/>
                  <a:gd name="connsiteY2" fmla="*/ 13750 h 1254722"/>
                  <a:gd name="connsiteX3" fmla="*/ 584391 w 5792346"/>
                  <a:gd name="connsiteY3" fmla="*/ 13750 h 1254722"/>
                  <a:gd name="connsiteX4" fmla="*/ 584391 w 5792346"/>
                  <a:gd name="connsiteY4" fmla="*/ 13750 h 1254722"/>
                  <a:gd name="connsiteX5" fmla="*/ 639392 w 5792346"/>
                  <a:gd name="connsiteY5" fmla="*/ 13750 h 1254722"/>
                  <a:gd name="connsiteX6" fmla="*/ 639392 w 5792346"/>
                  <a:gd name="connsiteY6" fmla="*/ 44689 h 1254722"/>
                  <a:gd name="connsiteX7" fmla="*/ 708144 w 5792346"/>
                  <a:gd name="connsiteY7" fmla="*/ 44689 h 1254722"/>
                  <a:gd name="connsiteX8" fmla="*/ 708144 w 5792346"/>
                  <a:gd name="connsiteY8" fmla="*/ 72189 h 1254722"/>
                  <a:gd name="connsiteX9" fmla="*/ 742520 w 5792346"/>
                  <a:gd name="connsiteY9" fmla="*/ 72189 h 1254722"/>
                  <a:gd name="connsiteX10" fmla="*/ 742520 w 5792346"/>
                  <a:gd name="connsiteY10" fmla="*/ 110003 h 1254722"/>
                  <a:gd name="connsiteX11" fmla="*/ 866274 w 5792346"/>
                  <a:gd name="connsiteY11" fmla="*/ 110003 h 1254722"/>
                  <a:gd name="connsiteX12" fmla="*/ 866274 w 5792346"/>
                  <a:gd name="connsiteY12" fmla="*/ 130629 h 1254722"/>
                  <a:gd name="connsiteX13" fmla="*/ 1069092 w 5792346"/>
                  <a:gd name="connsiteY13" fmla="*/ 130629 h 1254722"/>
                  <a:gd name="connsiteX14" fmla="*/ 1069092 w 5792346"/>
                  <a:gd name="connsiteY14" fmla="*/ 140941 h 1254722"/>
                  <a:gd name="connsiteX15" fmla="*/ 1454102 w 5792346"/>
                  <a:gd name="connsiteY15" fmla="*/ 140941 h 1254722"/>
                  <a:gd name="connsiteX16" fmla="*/ 1449936 w 5792346"/>
                  <a:gd name="connsiteY16" fmla="*/ 161770 h 1254722"/>
                  <a:gd name="connsiteX17" fmla="*/ 1481603 w 5792346"/>
                  <a:gd name="connsiteY17" fmla="*/ 168442 h 1254722"/>
                  <a:gd name="connsiteX18" fmla="*/ 1481603 w 5792346"/>
                  <a:gd name="connsiteY18" fmla="*/ 199380 h 1254722"/>
                  <a:gd name="connsiteX19" fmla="*/ 1512541 w 5792346"/>
                  <a:gd name="connsiteY19" fmla="*/ 199380 h 1254722"/>
                  <a:gd name="connsiteX20" fmla="*/ 1512541 w 5792346"/>
                  <a:gd name="connsiteY20" fmla="*/ 250944 h 1254722"/>
                  <a:gd name="connsiteX21" fmla="*/ 1674108 w 5792346"/>
                  <a:gd name="connsiteY21" fmla="*/ 250944 h 1254722"/>
                  <a:gd name="connsiteX22" fmla="*/ 1674108 w 5792346"/>
                  <a:gd name="connsiteY22" fmla="*/ 271570 h 1254722"/>
                  <a:gd name="connsiteX23" fmla="*/ 1763486 w 5792346"/>
                  <a:gd name="connsiteY23" fmla="*/ 271570 h 1254722"/>
                  <a:gd name="connsiteX24" fmla="*/ 1763486 w 5792346"/>
                  <a:gd name="connsiteY24" fmla="*/ 281883 h 1254722"/>
                  <a:gd name="connsiteX25" fmla="*/ 1894114 w 5792346"/>
                  <a:gd name="connsiteY25" fmla="*/ 281883 h 1254722"/>
                  <a:gd name="connsiteX26" fmla="*/ 1900989 w 5792346"/>
                  <a:gd name="connsiteY26" fmla="*/ 288758 h 1254722"/>
                  <a:gd name="connsiteX27" fmla="*/ 2179435 w 5792346"/>
                  <a:gd name="connsiteY27" fmla="*/ 288758 h 1254722"/>
                  <a:gd name="connsiteX28" fmla="*/ 2179435 w 5792346"/>
                  <a:gd name="connsiteY28" fmla="*/ 302508 h 1254722"/>
                  <a:gd name="connsiteX29" fmla="*/ 2224123 w 5792346"/>
                  <a:gd name="connsiteY29" fmla="*/ 302508 h 1254722"/>
                  <a:gd name="connsiteX30" fmla="*/ 2224123 w 5792346"/>
                  <a:gd name="connsiteY30" fmla="*/ 333447 h 1254722"/>
                  <a:gd name="connsiteX31" fmla="*/ 2244749 w 5792346"/>
                  <a:gd name="connsiteY31" fmla="*/ 333447 h 1254722"/>
                  <a:gd name="connsiteX32" fmla="*/ 2244749 w 5792346"/>
                  <a:gd name="connsiteY32" fmla="*/ 378135 h 1254722"/>
                  <a:gd name="connsiteX33" fmla="*/ 2268812 w 5792346"/>
                  <a:gd name="connsiteY33" fmla="*/ 378135 h 1254722"/>
                  <a:gd name="connsiteX34" fmla="*/ 2268812 w 5792346"/>
                  <a:gd name="connsiteY34" fmla="*/ 440012 h 1254722"/>
                  <a:gd name="connsiteX35" fmla="*/ 2299750 w 5792346"/>
                  <a:gd name="connsiteY35" fmla="*/ 440012 h 1254722"/>
                  <a:gd name="connsiteX36" fmla="*/ 2299750 w 5792346"/>
                  <a:gd name="connsiteY36" fmla="*/ 464075 h 1254722"/>
                  <a:gd name="connsiteX37" fmla="*/ 2447567 w 5792346"/>
                  <a:gd name="connsiteY37" fmla="*/ 464075 h 1254722"/>
                  <a:gd name="connsiteX38" fmla="*/ 2447567 w 5792346"/>
                  <a:gd name="connsiteY38" fmla="*/ 464075 h 1254722"/>
                  <a:gd name="connsiteX39" fmla="*/ 2564445 w 5792346"/>
                  <a:gd name="connsiteY39" fmla="*/ 464075 h 1254722"/>
                  <a:gd name="connsiteX40" fmla="*/ 2564445 w 5792346"/>
                  <a:gd name="connsiteY40" fmla="*/ 488138 h 1254722"/>
                  <a:gd name="connsiteX41" fmla="*/ 2616009 w 5792346"/>
                  <a:gd name="connsiteY41" fmla="*/ 488138 h 1254722"/>
                  <a:gd name="connsiteX42" fmla="*/ 2616009 w 5792346"/>
                  <a:gd name="connsiteY42" fmla="*/ 495014 h 1254722"/>
                  <a:gd name="connsiteX43" fmla="*/ 2956331 w 5792346"/>
                  <a:gd name="connsiteY43" fmla="*/ 495014 h 1254722"/>
                  <a:gd name="connsiteX44" fmla="*/ 2956331 w 5792346"/>
                  <a:gd name="connsiteY44" fmla="*/ 529389 h 1254722"/>
                  <a:gd name="connsiteX45" fmla="*/ 2987269 w 5792346"/>
                  <a:gd name="connsiteY45" fmla="*/ 529389 h 1254722"/>
                  <a:gd name="connsiteX46" fmla="*/ 2987269 w 5792346"/>
                  <a:gd name="connsiteY46" fmla="*/ 560328 h 1254722"/>
                  <a:gd name="connsiteX47" fmla="*/ 3021645 w 5792346"/>
                  <a:gd name="connsiteY47" fmla="*/ 560328 h 1254722"/>
                  <a:gd name="connsiteX48" fmla="*/ 3021645 w 5792346"/>
                  <a:gd name="connsiteY48" fmla="*/ 598141 h 1254722"/>
                  <a:gd name="connsiteX49" fmla="*/ 3021645 w 5792346"/>
                  <a:gd name="connsiteY49" fmla="*/ 598141 h 1254722"/>
                  <a:gd name="connsiteX50" fmla="*/ 3045708 w 5792346"/>
                  <a:gd name="connsiteY50" fmla="*/ 622204 h 1254722"/>
                  <a:gd name="connsiteX51" fmla="*/ 3111023 w 5792346"/>
                  <a:gd name="connsiteY51" fmla="*/ 622204 h 1254722"/>
                  <a:gd name="connsiteX52" fmla="*/ 3111023 w 5792346"/>
                  <a:gd name="connsiteY52" fmla="*/ 629080 h 1254722"/>
                  <a:gd name="connsiteX53" fmla="*/ 3214150 w 5792346"/>
                  <a:gd name="connsiteY53" fmla="*/ 629080 h 1254722"/>
                  <a:gd name="connsiteX54" fmla="*/ 3214150 w 5792346"/>
                  <a:gd name="connsiteY54" fmla="*/ 639393 h 1254722"/>
                  <a:gd name="connsiteX55" fmla="*/ 3265714 w 5792346"/>
                  <a:gd name="connsiteY55" fmla="*/ 639393 h 1254722"/>
                  <a:gd name="connsiteX56" fmla="*/ 3265714 w 5792346"/>
                  <a:gd name="connsiteY56" fmla="*/ 656580 h 1254722"/>
                  <a:gd name="connsiteX57" fmla="*/ 3341341 w 5792346"/>
                  <a:gd name="connsiteY57" fmla="*/ 656580 h 1254722"/>
                  <a:gd name="connsiteX58" fmla="*/ 3341341 w 5792346"/>
                  <a:gd name="connsiteY58" fmla="*/ 663456 h 1254722"/>
                  <a:gd name="connsiteX59" fmla="*/ 3698851 w 5792346"/>
                  <a:gd name="connsiteY59" fmla="*/ 663456 h 1254722"/>
                  <a:gd name="connsiteX60" fmla="*/ 3698851 w 5792346"/>
                  <a:gd name="connsiteY60" fmla="*/ 690956 h 1254722"/>
                  <a:gd name="connsiteX61" fmla="*/ 3729789 w 5792346"/>
                  <a:gd name="connsiteY61" fmla="*/ 690956 h 1254722"/>
                  <a:gd name="connsiteX62" fmla="*/ 3729789 w 5792346"/>
                  <a:gd name="connsiteY62" fmla="*/ 711582 h 1254722"/>
                  <a:gd name="connsiteX63" fmla="*/ 3757290 w 5792346"/>
                  <a:gd name="connsiteY63" fmla="*/ 711582 h 1254722"/>
                  <a:gd name="connsiteX64" fmla="*/ 3757290 w 5792346"/>
                  <a:gd name="connsiteY64" fmla="*/ 732208 h 1254722"/>
                  <a:gd name="connsiteX65" fmla="*/ 3788229 w 5792346"/>
                  <a:gd name="connsiteY65" fmla="*/ 732208 h 1254722"/>
                  <a:gd name="connsiteX66" fmla="*/ 3788229 w 5792346"/>
                  <a:gd name="connsiteY66" fmla="*/ 763146 h 1254722"/>
                  <a:gd name="connsiteX67" fmla="*/ 3846668 w 5792346"/>
                  <a:gd name="connsiteY67" fmla="*/ 763146 h 1254722"/>
                  <a:gd name="connsiteX68" fmla="*/ 3846668 w 5792346"/>
                  <a:gd name="connsiteY68" fmla="*/ 776896 h 1254722"/>
                  <a:gd name="connsiteX69" fmla="*/ 3887919 w 5792346"/>
                  <a:gd name="connsiteY69" fmla="*/ 776896 h 1254722"/>
                  <a:gd name="connsiteX70" fmla="*/ 3887919 w 5792346"/>
                  <a:gd name="connsiteY70" fmla="*/ 797522 h 1254722"/>
                  <a:gd name="connsiteX71" fmla="*/ 3949795 w 5792346"/>
                  <a:gd name="connsiteY71" fmla="*/ 797522 h 1254722"/>
                  <a:gd name="connsiteX72" fmla="*/ 3949795 w 5792346"/>
                  <a:gd name="connsiteY72" fmla="*/ 807835 h 1254722"/>
                  <a:gd name="connsiteX73" fmla="*/ 4314180 w 5792346"/>
                  <a:gd name="connsiteY73" fmla="*/ 807835 h 1254722"/>
                  <a:gd name="connsiteX74" fmla="*/ 4314180 w 5792346"/>
                  <a:gd name="connsiteY74" fmla="*/ 825023 h 1254722"/>
                  <a:gd name="connsiteX75" fmla="*/ 4396683 w 5792346"/>
                  <a:gd name="connsiteY75" fmla="*/ 825023 h 1254722"/>
                  <a:gd name="connsiteX76" fmla="*/ 4393246 w 5792346"/>
                  <a:gd name="connsiteY76" fmla="*/ 828460 h 1254722"/>
                  <a:gd name="connsiteX77" fmla="*/ 4444809 w 5792346"/>
                  <a:gd name="connsiteY77" fmla="*/ 828460 h 1254722"/>
                  <a:gd name="connsiteX78" fmla="*/ 4444809 w 5792346"/>
                  <a:gd name="connsiteY78" fmla="*/ 862836 h 1254722"/>
                  <a:gd name="connsiteX79" fmla="*/ 4444809 w 5792346"/>
                  <a:gd name="connsiteY79" fmla="*/ 862836 h 1254722"/>
                  <a:gd name="connsiteX80" fmla="*/ 4465435 w 5792346"/>
                  <a:gd name="connsiteY80" fmla="*/ 883462 h 1254722"/>
                  <a:gd name="connsiteX81" fmla="*/ 4503248 w 5792346"/>
                  <a:gd name="connsiteY81" fmla="*/ 883462 h 1254722"/>
                  <a:gd name="connsiteX82" fmla="*/ 4503248 w 5792346"/>
                  <a:gd name="connsiteY82" fmla="*/ 924713 h 1254722"/>
                  <a:gd name="connsiteX83" fmla="*/ 4527311 w 5792346"/>
                  <a:gd name="connsiteY83" fmla="*/ 924713 h 1254722"/>
                  <a:gd name="connsiteX84" fmla="*/ 4527311 w 5792346"/>
                  <a:gd name="connsiteY84" fmla="*/ 965964 h 1254722"/>
                  <a:gd name="connsiteX85" fmla="*/ 4561687 w 5792346"/>
                  <a:gd name="connsiteY85" fmla="*/ 965964 h 1254722"/>
                  <a:gd name="connsiteX86" fmla="*/ 4561687 w 5792346"/>
                  <a:gd name="connsiteY86" fmla="*/ 983152 h 1254722"/>
                  <a:gd name="connsiteX87" fmla="*/ 4723254 w 5792346"/>
                  <a:gd name="connsiteY87" fmla="*/ 983152 h 1254722"/>
                  <a:gd name="connsiteX88" fmla="*/ 4723254 w 5792346"/>
                  <a:gd name="connsiteY88" fmla="*/ 996902 h 1254722"/>
                  <a:gd name="connsiteX89" fmla="*/ 4840132 w 5792346"/>
                  <a:gd name="connsiteY89" fmla="*/ 996902 h 1254722"/>
                  <a:gd name="connsiteX90" fmla="*/ 4840132 w 5792346"/>
                  <a:gd name="connsiteY90" fmla="*/ 1007215 h 1254722"/>
                  <a:gd name="connsiteX91" fmla="*/ 4860758 w 5792346"/>
                  <a:gd name="connsiteY91" fmla="*/ 1007215 h 1254722"/>
                  <a:gd name="connsiteX92" fmla="*/ 4860758 w 5792346"/>
                  <a:gd name="connsiteY92" fmla="*/ 1024403 h 1254722"/>
                  <a:gd name="connsiteX93" fmla="*/ 5104827 w 5792346"/>
                  <a:gd name="connsiteY93" fmla="*/ 1024403 h 1254722"/>
                  <a:gd name="connsiteX94" fmla="*/ 5104827 w 5792346"/>
                  <a:gd name="connsiteY94" fmla="*/ 1038153 h 1254722"/>
                  <a:gd name="connsiteX95" fmla="*/ 5207955 w 5792346"/>
                  <a:gd name="connsiteY95" fmla="*/ 1038153 h 1254722"/>
                  <a:gd name="connsiteX96" fmla="*/ 5207955 w 5792346"/>
                  <a:gd name="connsiteY96" fmla="*/ 1055341 h 1254722"/>
                  <a:gd name="connsiteX97" fmla="*/ 5259519 w 5792346"/>
                  <a:gd name="connsiteY97" fmla="*/ 1055341 h 1254722"/>
                  <a:gd name="connsiteX98" fmla="*/ 5259519 w 5792346"/>
                  <a:gd name="connsiteY98" fmla="*/ 1151594 h 1254722"/>
                  <a:gd name="connsiteX99" fmla="*/ 5276707 w 5792346"/>
                  <a:gd name="connsiteY99" fmla="*/ 1151594 h 1254722"/>
                  <a:gd name="connsiteX100" fmla="*/ 5276707 w 5792346"/>
                  <a:gd name="connsiteY100" fmla="*/ 1185970 h 1254722"/>
                  <a:gd name="connsiteX101" fmla="*/ 5359209 w 5792346"/>
                  <a:gd name="connsiteY101" fmla="*/ 1185970 h 1254722"/>
                  <a:gd name="connsiteX102" fmla="*/ 5359209 w 5792346"/>
                  <a:gd name="connsiteY102" fmla="*/ 1213471 h 1254722"/>
                  <a:gd name="connsiteX103" fmla="*/ 5658280 w 5792346"/>
                  <a:gd name="connsiteY103" fmla="*/ 1213471 h 1254722"/>
                  <a:gd name="connsiteX104" fmla="*/ 5658280 w 5792346"/>
                  <a:gd name="connsiteY104" fmla="*/ 1230659 h 1254722"/>
                  <a:gd name="connsiteX105" fmla="*/ 5733907 w 5792346"/>
                  <a:gd name="connsiteY105" fmla="*/ 1230659 h 1254722"/>
                  <a:gd name="connsiteX106" fmla="*/ 5733907 w 5792346"/>
                  <a:gd name="connsiteY106" fmla="*/ 1254722 h 1254722"/>
                  <a:gd name="connsiteX107" fmla="*/ 5792346 w 5792346"/>
                  <a:gd name="connsiteY107" fmla="*/ 1254722 h 1254722"/>
                  <a:gd name="connsiteX0" fmla="*/ 0 w 5792346"/>
                  <a:gd name="connsiteY0" fmla="*/ 0 h 1254722"/>
                  <a:gd name="connsiteX1" fmla="*/ 398761 w 5792346"/>
                  <a:gd name="connsiteY1" fmla="*/ 0 h 1254722"/>
                  <a:gd name="connsiteX2" fmla="*/ 398761 w 5792346"/>
                  <a:gd name="connsiteY2" fmla="*/ 13750 h 1254722"/>
                  <a:gd name="connsiteX3" fmla="*/ 584391 w 5792346"/>
                  <a:gd name="connsiteY3" fmla="*/ 13750 h 1254722"/>
                  <a:gd name="connsiteX4" fmla="*/ 584391 w 5792346"/>
                  <a:gd name="connsiteY4" fmla="*/ 13750 h 1254722"/>
                  <a:gd name="connsiteX5" fmla="*/ 639392 w 5792346"/>
                  <a:gd name="connsiteY5" fmla="*/ 13750 h 1254722"/>
                  <a:gd name="connsiteX6" fmla="*/ 639392 w 5792346"/>
                  <a:gd name="connsiteY6" fmla="*/ 44689 h 1254722"/>
                  <a:gd name="connsiteX7" fmla="*/ 708144 w 5792346"/>
                  <a:gd name="connsiteY7" fmla="*/ 44689 h 1254722"/>
                  <a:gd name="connsiteX8" fmla="*/ 708144 w 5792346"/>
                  <a:gd name="connsiteY8" fmla="*/ 72189 h 1254722"/>
                  <a:gd name="connsiteX9" fmla="*/ 742520 w 5792346"/>
                  <a:gd name="connsiteY9" fmla="*/ 72189 h 1254722"/>
                  <a:gd name="connsiteX10" fmla="*/ 742520 w 5792346"/>
                  <a:gd name="connsiteY10" fmla="*/ 110003 h 1254722"/>
                  <a:gd name="connsiteX11" fmla="*/ 866274 w 5792346"/>
                  <a:gd name="connsiteY11" fmla="*/ 110003 h 1254722"/>
                  <a:gd name="connsiteX12" fmla="*/ 866274 w 5792346"/>
                  <a:gd name="connsiteY12" fmla="*/ 130629 h 1254722"/>
                  <a:gd name="connsiteX13" fmla="*/ 1069092 w 5792346"/>
                  <a:gd name="connsiteY13" fmla="*/ 130629 h 1254722"/>
                  <a:gd name="connsiteX14" fmla="*/ 1069092 w 5792346"/>
                  <a:gd name="connsiteY14" fmla="*/ 140941 h 1254722"/>
                  <a:gd name="connsiteX15" fmla="*/ 1454102 w 5792346"/>
                  <a:gd name="connsiteY15" fmla="*/ 140941 h 1254722"/>
                  <a:gd name="connsiteX16" fmla="*/ 1449936 w 5792346"/>
                  <a:gd name="connsiteY16" fmla="*/ 161770 h 1254722"/>
                  <a:gd name="connsiteX17" fmla="*/ 1481603 w 5792346"/>
                  <a:gd name="connsiteY17" fmla="*/ 168442 h 1254722"/>
                  <a:gd name="connsiteX18" fmla="*/ 1481603 w 5792346"/>
                  <a:gd name="connsiteY18" fmla="*/ 199380 h 1254722"/>
                  <a:gd name="connsiteX19" fmla="*/ 1512541 w 5792346"/>
                  <a:gd name="connsiteY19" fmla="*/ 199380 h 1254722"/>
                  <a:gd name="connsiteX20" fmla="*/ 1512541 w 5792346"/>
                  <a:gd name="connsiteY20" fmla="*/ 250944 h 1254722"/>
                  <a:gd name="connsiteX21" fmla="*/ 1674108 w 5792346"/>
                  <a:gd name="connsiteY21" fmla="*/ 250944 h 1254722"/>
                  <a:gd name="connsiteX22" fmla="*/ 1674108 w 5792346"/>
                  <a:gd name="connsiteY22" fmla="*/ 271570 h 1254722"/>
                  <a:gd name="connsiteX23" fmla="*/ 1763486 w 5792346"/>
                  <a:gd name="connsiteY23" fmla="*/ 271570 h 1254722"/>
                  <a:gd name="connsiteX24" fmla="*/ 1763486 w 5792346"/>
                  <a:gd name="connsiteY24" fmla="*/ 281883 h 1254722"/>
                  <a:gd name="connsiteX25" fmla="*/ 1894114 w 5792346"/>
                  <a:gd name="connsiteY25" fmla="*/ 281883 h 1254722"/>
                  <a:gd name="connsiteX26" fmla="*/ 1900989 w 5792346"/>
                  <a:gd name="connsiteY26" fmla="*/ 288758 h 1254722"/>
                  <a:gd name="connsiteX27" fmla="*/ 2179435 w 5792346"/>
                  <a:gd name="connsiteY27" fmla="*/ 288758 h 1254722"/>
                  <a:gd name="connsiteX28" fmla="*/ 2179435 w 5792346"/>
                  <a:gd name="connsiteY28" fmla="*/ 302508 h 1254722"/>
                  <a:gd name="connsiteX29" fmla="*/ 2224123 w 5792346"/>
                  <a:gd name="connsiteY29" fmla="*/ 302508 h 1254722"/>
                  <a:gd name="connsiteX30" fmla="*/ 2224123 w 5792346"/>
                  <a:gd name="connsiteY30" fmla="*/ 333447 h 1254722"/>
                  <a:gd name="connsiteX31" fmla="*/ 2244749 w 5792346"/>
                  <a:gd name="connsiteY31" fmla="*/ 333447 h 1254722"/>
                  <a:gd name="connsiteX32" fmla="*/ 2244749 w 5792346"/>
                  <a:gd name="connsiteY32" fmla="*/ 378135 h 1254722"/>
                  <a:gd name="connsiteX33" fmla="*/ 2268812 w 5792346"/>
                  <a:gd name="connsiteY33" fmla="*/ 378135 h 1254722"/>
                  <a:gd name="connsiteX34" fmla="*/ 2268812 w 5792346"/>
                  <a:gd name="connsiteY34" fmla="*/ 440012 h 1254722"/>
                  <a:gd name="connsiteX35" fmla="*/ 2299750 w 5792346"/>
                  <a:gd name="connsiteY35" fmla="*/ 440012 h 1254722"/>
                  <a:gd name="connsiteX36" fmla="*/ 2299750 w 5792346"/>
                  <a:gd name="connsiteY36" fmla="*/ 464075 h 1254722"/>
                  <a:gd name="connsiteX37" fmla="*/ 2447567 w 5792346"/>
                  <a:gd name="connsiteY37" fmla="*/ 464075 h 1254722"/>
                  <a:gd name="connsiteX38" fmla="*/ 2447567 w 5792346"/>
                  <a:gd name="connsiteY38" fmla="*/ 464075 h 1254722"/>
                  <a:gd name="connsiteX39" fmla="*/ 2564445 w 5792346"/>
                  <a:gd name="connsiteY39" fmla="*/ 464075 h 1254722"/>
                  <a:gd name="connsiteX40" fmla="*/ 2564445 w 5792346"/>
                  <a:gd name="connsiteY40" fmla="*/ 488138 h 1254722"/>
                  <a:gd name="connsiteX41" fmla="*/ 2616009 w 5792346"/>
                  <a:gd name="connsiteY41" fmla="*/ 488138 h 1254722"/>
                  <a:gd name="connsiteX42" fmla="*/ 2616009 w 5792346"/>
                  <a:gd name="connsiteY42" fmla="*/ 495014 h 1254722"/>
                  <a:gd name="connsiteX43" fmla="*/ 2956331 w 5792346"/>
                  <a:gd name="connsiteY43" fmla="*/ 495014 h 1254722"/>
                  <a:gd name="connsiteX44" fmla="*/ 2956331 w 5792346"/>
                  <a:gd name="connsiteY44" fmla="*/ 529389 h 1254722"/>
                  <a:gd name="connsiteX45" fmla="*/ 2987269 w 5792346"/>
                  <a:gd name="connsiteY45" fmla="*/ 529389 h 1254722"/>
                  <a:gd name="connsiteX46" fmla="*/ 2987269 w 5792346"/>
                  <a:gd name="connsiteY46" fmla="*/ 560328 h 1254722"/>
                  <a:gd name="connsiteX47" fmla="*/ 3021645 w 5792346"/>
                  <a:gd name="connsiteY47" fmla="*/ 560328 h 1254722"/>
                  <a:gd name="connsiteX48" fmla="*/ 3021645 w 5792346"/>
                  <a:gd name="connsiteY48" fmla="*/ 598141 h 1254722"/>
                  <a:gd name="connsiteX49" fmla="*/ 3021645 w 5792346"/>
                  <a:gd name="connsiteY49" fmla="*/ 598141 h 1254722"/>
                  <a:gd name="connsiteX50" fmla="*/ 3045708 w 5792346"/>
                  <a:gd name="connsiteY50" fmla="*/ 622204 h 1254722"/>
                  <a:gd name="connsiteX51" fmla="*/ 3111023 w 5792346"/>
                  <a:gd name="connsiteY51" fmla="*/ 622204 h 1254722"/>
                  <a:gd name="connsiteX52" fmla="*/ 3111023 w 5792346"/>
                  <a:gd name="connsiteY52" fmla="*/ 629080 h 1254722"/>
                  <a:gd name="connsiteX53" fmla="*/ 3214150 w 5792346"/>
                  <a:gd name="connsiteY53" fmla="*/ 629080 h 1254722"/>
                  <a:gd name="connsiteX54" fmla="*/ 3214150 w 5792346"/>
                  <a:gd name="connsiteY54" fmla="*/ 639393 h 1254722"/>
                  <a:gd name="connsiteX55" fmla="*/ 3265714 w 5792346"/>
                  <a:gd name="connsiteY55" fmla="*/ 639393 h 1254722"/>
                  <a:gd name="connsiteX56" fmla="*/ 3265714 w 5792346"/>
                  <a:gd name="connsiteY56" fmla="*/ 656580 h 1254722"/>
                  <a:gd name="connsiteX57" fmla="*/ 3341341 w 5792346"/>
                  <a:gd name="connsiteY57" fmla="*/ 656580 h 1254722"/>
                  <a:gd name="connsiteX58" fmla="*/ 3341341 w 5792346"/>
                  <a:gd name="connsiteY58" fmla="*/ 663456 h 1254722"/>
                  <a:gd name="connsiteX59" fmla="*/ 3698851 w 5792346"/>
                  <a:gd name="connsiteY59" fmla="*/ 663456 h 1254722"/>
                  <a:gd name="connsiteX60" fmla="*/ 3698851 w 5792346"/>
                  <a:gd name="connsiteY60" fmla="*/ 690956 h 1254722"/>
                  <a:gd name="connsiteX61" fmla="*/ 3729789 w 5792346"/>
                  <a:gd name="connsiteY61" fmla="*/ 690956 h 1254722"/>
                  <a:gd name="connsiteX62" fmla="*/ 3729789 w 5792346"/>
                  <a:gd name="connsiteY62" fmla="*/ 711582 h 1254722"/>
                  <a:gd name="connsiteX63" fmla="*/ 3757290 w 5792346"/>
                  <a:gd name="connsiteY63" fmla="*/ 711582 h 1254722"/>
                  <a:gd name="connsiteX64" fmla="*/ 3757290 w 5792346"/>
                  <a:gd name="connsiteY64" fmla="*/ 732208 h 1254722"/>
                  <a:gd name="connsiteX65" fmla="*/ 3788229 w 5792346"/>
                  <a:gd name="connsiteY65" fmla="*/ 732208 h 1254722"/>
                  <a:gd name="connsiteX66" fmla="*/ 3788229 w 5792346"/>
                  <a:gd name="connsiteY66" fmla="*/ 763146 h 1254722"/>
                  <a:gd name="connsiteX67" fmla="*/ 3846668 w 5792346"/>
                  <a:gd name="connsiteY67" fmla="*/ 763146 h 1254722"/>
                  <a:gd name="connsiteX68" fmla="*/ 3846668 w 5792346"/>
                  <a:gd name="connsiteY68" fmla="*/ 776896 h 1254722"/>
                  <a:gd name="connsiteX69" fmla="*/ 3887919 w 5792346"/>
                  <a:gd name="connsiteY69" fmla="*/ 776896 h 1254722"/>
                  <a:gd name="connsiteX70" fmla="*/ 3887919 w 5792346"/>
                  <a:gd name="connsiteY70" fmla="*/ 797522 h 1254722"/>
                  <a:gd name="connsiteX71" fmla="*/ 3949795 w 5792346"/>
                  <a:gd name="connsiteY71" fmla="*/ 797522 h 1254722"/>
                  <a:gd name="connsiteX72" fmla="*/ 3949795 w 5792346"/>
                  <a:gd name="connsiteY72" fmla="*/ 807835 h 1254722"/>
                  <a:gd name="connsiteX73" fmla="*/ 4314180 w 5792346"/>
                  <a:gd name="connsiteY73" fmla="*/ 807835 h 1254722"/>
                  <a:gd name="connsiteX74" fmla="*/ 4314180 w 5792346"/>
                  <a:gd name="connsiteY74" fmla="*/ 825023 h 1254722"/>
                  <a:gd name="connsiteX75" fmla="*/ 4396683 w 5792346"/>
                  <a:gd name="connsiteY75" fmla="*/ 825023 h 1254722"/>
                  <a:gd name="connsiteX76" fmla="*/ 4393246 w 5792346"/>
                  <a:gd name="connsiteY76" fmla="*/ 828460 h 1254722"/>
                  <a:gd name="connsiteX77" fmla="*/ 4444809 w 5792346"/>
                  <a:gd name="connsiteY77" fmla="*/ 828460 h 1254722"/>
                  <a:gd name="connsiteX78" fmla="*/ 4444809 w 5792346"/>
                  <a:gd name="connsiteY78" fmla="*/ 862836 h 1254722"/>
                  <a:gd name="connsiteX79" fmla="*/ 4444809 w 5792346"/>
                  <a:gd name="connsiteY79" fmla="*/ 862836 h 1254722"/>
                  <a:gd name="connsiteX80" fmla="*/ 4465435 w 5792346"/>
                  <a:gd name="connsiteY80" fmla="*/ 883462 h 1254722"/>
                  <a:gd name="connsiteX81" fmla="*/ 4503248 w 5792346"/>
                  <a:gd name="connsiteY81" fmla="*/ 883462 h 1254722"/>
                  <a:gd name="connsiteX82" fmla="*/ 4503248 w 5792346"/>
                  <a:gd name="connsiteY82" fmla="*/ 924713 h 1254722"/>
                  <a:gd name="connsiteX83" fmla="*/ 4527311 w 5792346"/>
                  <a:gd name="connsiteY83" fmla="*/ 924713 h 1254722"/>
                  <a:gd name="connsiteX84" fmla="*/ 4527311 w 5792346"/>
                  <a:gd name="connsiteY84" fmla="*/ 965964 h 1254722"/>
                  <a:gd name="connsiteX85" fmla="*/ 4561687 w 5792346"/>
                  <a:gd name="connsiteY85" fmla="*/ 965964 h 1254722"/>
                  <a:gd name="connsiteX86" fmla="*/ 4561687 w 5792346"/>
                  <a:gd name="connsiteY86" fmla="*/ 983152 h 1254722"/>
                  <a:gd name="connsiteX87" fmla="*/ 4723254 w 5792346"/>
                  <a:gd name="connsiteY87" fmla="*/ 983152 h 1254722"/>
                  <a:gd name="connsiteX88" fmla="*/ 4723254 w 5792346"/>
                  <a:gd name="connsiteY88" fmla="*/ 996902 h 1254722"/>
                  <a:gd name="connsiteX89" fmla="*/ 4840132 w 5792346"/>
                  <a:gd name="connsiteY89" fmla="*/ 996902 h 1254722"/>
                  <a:gd name="connsiteX90" fmla="*/ 4840132 w 5792346"/>
                  <a:gd name="connsiteY90" fmla="*/ 1007215 h 1254722"/>
                  <a:gd name="connsiteX91" fmla="*/ 4860758 w 5792346"/>
                  <a:gd name="connsiteY91" fmla="*/ 1007215 h 1254722"/>
                  <a:gd name="connsiteX92" fmla="*/ 4860758 w 5792346"/>
                  <a:gd name="connsiteY92" fmla="*/ 1024403 h 1254722"/>
                  <a:gd name="connsiteX93" fmla="*/ 5104827 w 5792346"/>
                  <a:gd name="connsiteY93" fmla="*/ 1024403 h 1254722"/>
                  <a:gd name="connsiteX94" fmla="*/ 5104827 w 5792346"/>
                  <a:gd name="connsiteY94" fmla="*/ 1038153 h 1254722"/>
                  <a:gd name="connsiteX95" fmla="*/ 5207955 w 5792346"/>
                  <a:gd name="connsiteY95" fmla="*/ 1038153 h 1254722"/>
                  <a:gd name="connsiteX96" fmla="*/ 5207955 w 5792346"/>
                  <a:gd name="connsiteY96" fmla="*/ 1055341 h 1254722"/>
                  <a:gd name="connsiteX97" fmla="*/ 5259519 w 5792346"/>
                  <a:gd name="connsiteY97" fmla="*/ 1055341 h 1254722"/>
                  <a:gd name="connsiteX98" fmla="*/ 5259519 w 5792346"/>
                  <a:gd name="connsiteY98" fmla="*/ 1151594 h 1254722"/>
                  <a:gd name="connsiteX99" fmla="*/ 5276707 w 5792346"/>
                  <a:gd name="connsiteY99" fmla="*/ 1151594 h 1254722"/>
                  <a:gd name="connsiteX100" fmla="*/ 5276707 w 5792346"/>
                  <a:gd name="connsiteY100" fmla="*/ 1185970 h 1254722"/>
                  <a:gd name="connsiteX101" fmla="*/ 5359209 w 5792346"/>
                  <a:gd name="connsiteY101" fmla="*/ 1185970 h 1254722"/>
                  <a:gd name="connsiteX102" fmla="*/ 5359209 w 5792346"/>
                  <a:gd name="connsiteY102" fmla="*/ 1213471 h 1254722"/>
                  <a:gd name="connsiteX103" fmla="*/ 5658280 w 5792346"/>
                  <a:gd name="connsiteY103" fmla="*/ 1213471 h 1254722"/>
                  <a:gd name="connsiteX104" fmla="*/ 5658280 w 5792346"/>
                  <a:gd name="connsiteY104" fmla="*/ 1230659 h 1254722"/>
                  <a:gd name="connsiteX105" fmla="*/ 5733907 w 5792346"/>
                  <a:gd name="connsiteY105" fmla="*/ 1230659 h 1254722"/>
                  <a:gd name="connsiteX106" fmla="*/ 5733907 w 5792346"/>
                  <a:gd name="connsiteY106" fmla="*/ 1254722 h 1254722"/>
                  <a:gd name="connsiteX107" fmla="*/ 5792346 w 5792346"/>
                  <a:gd name="connsiteY107" fmla="*/ 1254722 h 1254722"/>
                  <a:gd name="connsiteX0" fmla="*/ 0 w 5792346"/>
                  <a:gd name="connsiteY0" fmla="*/ 0 h 1254722"/>
                  <a:gd name="connsiteX1" fmla="*/ 398761 w 5792346"/>
                  <a:gd name="connsiteY1" fmla="*/ 0 h 1254722"/>
                  <a:gd name="connsiteX2" fmla="*/ 398761 w 5792346"/>
                  <a:gd name="connsiteY2" fmla="*/ 13750 h 1254722"/>
                  <a:gd name="connsiteX3" fmla="*/ 584391 w 5792346"/>
                  <a:gd name="connsiteY3" fmla="*/ 13750 h 1254722"/>
                  <a:gd name="connsiteX4" fmla="*/ 584391 w 5792346"/>
                  <a:gd name="connsiteY4" fmla="*/ 13750 h 1254722"/>
                  <a:gd name="connsiteX5" fmla="*/ 639392 w 5792346"/>
                  <a:gd name="connsiteY5" fmla="*/ 13750 h 1254722"/>
                  <a:gd name="connsiteX6" fmla="*/ 639392 w 5792346"/>
                  <a:gd name="connsiteY6" fmla="*/ 44689 h 1254722"/>
                  <a:gd name="connsiteX7" fmla="*/ 708144 w 5792346"/>
                  <a:gd name="connsiteY7" fmla="*/ 44689 h 1254722"/>
                  <a:gd name="connsiteX8" fmla="*/ 708144 w 5792346"/>
                  <a:gd name="connsiteY8" fmla="*/ 72189 h 1254722"/>
                  <a:gd name="connsiteX9" fmla="*/ 742520 w 5792346"/>
                  <a:gd name="connsiteY9" fmla="*/ 72189 h 1254722"/>
                  <a:gd name="connsiteX10" fmla="*/ 742520 w 5792346"/>
                  <a:gd name="connsiteY10" fmla="*/ 110003 h 1254722"/>
                  <a:gd name="connsiteX11" fmla="*/ 866274 w 5792346"/>
                  <a:gd name="connsiteY11" fmla="*/ 110003 h 1254722"/>
                  <a:gd name="connsiteX12" fmla="*/ 866274 w 5792346"/>
                  <a:gd name="connsiteY12" fmla="*/ 130629 h 1254722"/>
                  <a:gd name="connsiteX13" fmla="*/ 1069092 w 5792346"/>
                  <a:gd name="connsiteY13" fmla="*/ 130629 h 1254722"/>
                  <a:gd name="connsiteX14" fmla="*/ 1069092 w 5792346"/>
                  <a:gd name="connsiteY14" fmla="*/ 140941 h 1254722"/>
                  <a:gd name="connsiteX15" fmla="*/ 1454102 w 5792346"/>
                  <a:gd name="connsiteY15" fmla="*/ 140941 h 1254722"/>
                  <a:gd name="connsiteX16" fmla="*/ 1449936 w 5792346"/>
                  <a:gd name="connsiteY16" fmla="*/ 161770 h 1254722"/>
                  <a:gd name="connsiteX17" fmla="*/ 1481603 w 5792346"/>
                  <a:gd name="connsiteY17" fmla="*/ 168442 h 1254722"/>
                  <a:gd name="connsiteX18" fmla="*/ 1481603 w 5792346"/>
                  <a:gd name="connsiteY18" fmla="*/ 199380 h 1254722"/>
                  <a:gd name="connsiteX19" fmla="*/ 1512541 w 5792346"/>
                  <a:gd name="connsiteY19" fmla="*/ 199380 h 1254722"/>
                  <a:gd name="connsiteX20" fmla="*/ 1512541 w 5792346"/>
                  <a:gd name="connsiteY20" fmla="*/ 250944 h 1254722"/>
                  <a:gd name="connsiteX21" fmla="*/ 1674108 w 5792346"/>
                  <a:gd name="connsiteY21" fmla="*/ 250944 h 1254722"/>
                  <a:gd name="connsiteX22" fmla="*/ 1674108 w 5792346"/>
                  <a:gd name="connsiteY22" fmla="*/ 271570 h 1254722"/>
                  <a:gd name="connsiteX23" fmla="*/ 1763486 w 5792346"/>
                  <a:gd name="connsiteY23" fmla="*/ 271570 h 1254722"/>
                  <a:gd name="connsiteX24" fmla="*/ 1763486 w 5792346"/>
                  <a:gd name="connsiteY24" fmla="*/ 281883 h 1254722"/>
                  <a:gd name="connsiteX25" fmla="*/ 1894114 w 5792346"/>
                  <a:gd name="connsiteY25" fmla="*/ 281883 h 1254722"/>
                  <a:gd name="connsiteX26" fmla="*/ 1900989 w 5792346"/>
                  <a:gd name="connsiteY26" fmla="*/ 288758 h 1254722"/>
                  <a:gd name="connsiteX27" fmla="*/ 2179435 w 5792346"/>
                  <a:gd name="connsiteY27" fmla="*/ 288758 h 1254722"/>
                  <a:gd name="connsiteX28" fmla="*/ 2179435 w 5792346"/>
                  <a:gd name="connsiteY28" fmla="*/ 302508 h 1254722"/>
                  <a:gd name="connsiteX29" fmla="*/ 2224123 w 5792346"/>
                  <a:gd name="connsiteY29" fmla="*/ 302508 h 1254722"/>
                  <a:gd name="connsiteX30" fmla="*/ 2224123 w 5792346"/>
                  <a:gd name="connsiteY30" fmla="*/ 333447 h 1254722"/>
                  <a:gd name="connsiteX31" fmla="*/ 2244749 w 5792346"/>
                  <a:gd name="connsiteY31" fmla="*/ 333447 h 1254722"/>
                  <a:gd name="connsiteX32" fmla="*/ 2244749 w 5792346"/>
                  <a:gd name="connsiteY32" fmla="*/ 378135 h 1254722"/>
                  <a:gd name="connsiteX33" fmla="*/ 2268812 w 5792346"/>
                  <a:gd name="connsiteY33" fmla="*/ 378135 h 1254722"/>
                  <a:gd name="connsiteX34" fmla="*/ 2268812 w 5792346"/>
                  <a:gd name="connsiteY34" fmla="*/ 440012 h 1254722"/>
                  <a:gd name="connsiteX35" fmla="*/ 2299750 w 5792346"/>
                  <a:gd name="connsiteY35" fmla="*/ 440012 h 1254722"/>
                  <a:gd name="connsiteX36" fmla="*/ 2299750 w 5792346"/>
                  <a:gd name="connsiteY36" fmla="*/ 464075 h 1254722"/>
                  <a:gd name="connsiteX37" fmla="*/ 2447567 w 5792346"/>
                  <a:gd name="connsiteY37" fmla="*/ 464075 h 1254722"/>
                  <a:gd name="connsiteX38" fmla="*/ 2447567 w 5792346"/>
                  <a:gd name="connsiteY38" fmla="*/ 464075 h 1254722"/>
                  <a:gd name="connsiteX39" fmla="*/ 2564445 w 5792346"/>
                  <a:gd name="connsiteY39" fmla="*/ 464075 h 1254722"/>
                  <a:gd name="connsiteX40" fmla="*/ 2564445 w 5792346"/>
                  <a:gd name="connsiteY40" fmla="*/ 488138 h 1254722"/>
                  <a:gd name="connsiteX41" fmla="*/ 2616009 w 5792346"/>
                  <a:gd name="connsiteY41" fmla="*/ 488138 h 1254722"/>
                  <a:gd name="connsiteX42" fmla="*/ 2616009 w 5792346"/>
                  <a:gd name="connsiteY42" fmla="*/ 495014 h 1254722"/>
                  <a:gd name="connsiteX43" fmla="*/ 2956331 w 5792346"/>
                  <a:gd name="connsiteY43" fmla="*/ 495014 h 1254722"/>
                  <a:gd name="connsiteX44" fmla="*/ 2956331 w 5792346"/>
                  <a:gd name="connsiteY44" fmla="*/ 529389 h 1254722"/>
                  <a:gd name="connsiteX45" fmla="*/ 2987269 w 5792346"/>
                  <a:gd name="connsiteY45" fmla="*/ 529389 h 1254722"/>
                  <a:gd name="connsiteX46" fmla="*/ 2987269 w 5792346"/>
                  <a:gd name="connsiteY46" fmla="*/ 560328 h 1254722"/>
                  <a:gd name="connsiteX47" fmla="*/ 3021645 w 5792346"/>
                  <a:gd name="connsiteY47" fmla="*/ 560328 h 1254722"/>
                  <a:gd name="connsiteX48" fmla="*/ 3021645 w 5792346"/>
                  <a:gd name="connsiteY48" fmla="*/ 598141 h 1254722"/>
                  <a:gd name="connsiteX49" fmla="*/ 3021645 w 5792346"/>
                  <a:gd name="connsiteY49" fmla="*/ 598141 h 1254722"/>
                  <a:gd name="connsiteX50" fmla="*/ 3045708 w 5792346"/>
                  <a:gd name="connsiteY50" fmla="*/ 622204 h 1254722"/>
                  <a:gd name="connsiteX51" fmla="*/ 3111023 w 5792346"/>
                  <a:gd name="connsiteY51" fmla="*/ 622204 h 1254722"/>
                  <a:gd name="connsiteX52" fmla="*/ 3111023 w 5792346"/>
                  <a:gd name="connsiteY52" fmla="*/ 629080 h 1254722"/>
                  <a:gd name="connsiteX53" fmla="*/ 3214150 w 5792346"/>
                  <a:gd name="connsiteY53" fmla="*/ 629080 h 1254722"/>
                  <a:gd name="connsiteX54" fmla="*/ 3214150 w 5792346"/>
                  <a:gd name="connsiteY54" fmla="*/ 639393 h 1254722"/>
                  <a:gd name="connsiteX55" fmla="*/ 3265714 w 5792346"/>
                  <a:gd name="connsiteY55" fmla="*/ 639393 h 1254722"/>
                  <a:gd name="connsiteX56" fmla="*/ 3265714 w 5792346"/>
                  <a:gd name="connsiteY56" fmla="*/ 656580 h 1254722"/>
                  <a:gd name="connsiteX57" fmla="*/ 3341341 w 5792346"/>
                  <a:gd name="connsiteY57" fmla="*/ 656580 h 1254722"/>
                  <a:gd name="connsiteX58" fmla="*/ 3341341 w 5792346"/>
                  <a:gd name="connsiteY58" fmla="*/ 663456 h 1254722"/>
                  <a:gd name="connsiteX59" fmla="*/ 3698851 w 5792346"/>
                  <a:gd name="connsiteY59" fmla="*/ 663456 h 1254722"/>
                  <a:gd name="connsiteX60" fmla="*/ 3698851 w 5792346"/>
                  <a:gd name="connsiteY60" fmla="*/ 690956 h 1254722"/>
                  <a:gd name="connsiteX61" fmla="*/ 3729789 w 5792346"/>
                  <a:gd name="connsiteY61" fmla="*/ 690956 h 1254722"/>
                  <a:gd name="connsiteX62" fmla="*/ 3729789 w 5792346"/>
                  <a:gd name="connsiteY62" fmla="*/ 711582 h 1254722"/>
                  <a:gd name="connsiteX63" fmla="*/ 3757290 w 5792346"/>
                  <a:gd name="connsiteY63" fmla="*/ 711582 h 1254722"/>
                  <a:gd name="connsiteX64" fmla="*/ 3757290 w 5792346"/>
                  <a:gd name="connsiteY64" fmla="*/ 732208 h 1254722"/>
                  <a:gd name="connsiteX65" fmla="*/ 3788229 w 5792346"/>
                  <a:gd name="connsiteY65" fmla="*/ 732208 h 1254722"/>
                  <a:gd name="connsiteX66" fmla="*/ 3788229 w 5792346"/>
                  <a:gd name="connsiteY66" fmla="*/ 763146 h 1254722"/>
                  <a:gd name="connsiteX67" fmla="*/ 3846668 w 5792346"/>
                  <a:gd name="connsiteY67" fmla="*/ 763146 h 1254722"/>
                  <a:gd name="connsiteX68" fmla="*/ 3846668 w 5792346"/>
                  <a:gd name="connsiteY68" fmla="*/ 776896 h 1254722"/>
                  <a:gd name="connsiteX69" fmla="*/ 3887919 w 5792346"/>
                  <a:gd name="connsiteY69" fmla="*/ 776896 h 1254722"/>
                  <a:gd name="connsiteX70" fmla="*/ 3887919 w 5792346"/>
                  <a:gd name="connsiteY70" fmla="*/ 797522 h 1254722"/>
                  <a:gd name="connsiteX71" fmla="*/ 3949795 w 5792346"/>
                  <a:gd name="connsiteY71" fmla="*/ 797522 h 1254722"/>
                  <a:gd name="connsiteX72" fmla="*/ 3949795 w 5792346"/>
                  <a:gd name="connsiteY72" fmla="*/ 807835 h 1254722"/>
                  <a:gd name="connsiteX73" fmla="*/ 4314180 w 5792346"/>
                  <a:gd name="connsiteY73" fmla="*/ 807835 h 1254722"/>
                  <a:gd name="connsiteX74" fmla="*/ 4314180 w 5792346"/>
                  <a:gd name="connsiteY74" fmla="*/ 825023 h 1254722"/>
                  <a:gd name="connsiteX75" fmla="*/ 4396683 w 5792346"/>
                  <a:gd name="connsiteY75" fmla="*/ 825023 h 1254722"/>
                  <a:gd name="connsiteX76" fmla="*/ 4393246 w 5792346"/>
                  <a:gd name="connsiteY76" fmla="*/ 828460 h 1254722"/>
                  <a:gd name="connsiteX77" fmla="*/ 4444809 w 5792346"/>
                  <a:gd name="connsiteY77" fmla="*/ 828460 h 1254722"/>
                  <a:gd name="connsiteX78" fmla="*/ 4444809 w 5792346"/>
                  <a:gd name="connsiteY78" fmla="*/ 862836 h 1254722"/>
                  <a:gd name="connsiteX79" fmla="*/ 4444809 w 5792346"/>
                  <a:gd name="connsiteY79" fmla="*/ 862836 h 1254722"/>
                  <a:gd name="connsiteX80" fmla="*/ 4465435 w 5792346"/>
                  <a:gd name="connsiteY80" fmla="*/ 883462 h 1254722"/>
                  <a:gd name="connsiteX81" fmla="*/ 4503248 w 5792346"/>
                  <a:gd name="connsiteY81" fmla="*/ 883462 h 1254722"/>
                  <a:gd name="connsiteX82" fmla="*/ 4503248 w 5792346"/>
                  <a:gd name="connsiteY82" fmla="*/ 924713 h 1254722"/>
                  <a:gd name="connsiteX83" fmla="*/ 4527311 w 5792346"/>
                  <a:gd name="connsiteY83" fmla="*/ 924713 h 1254722"/>
                  <a:gd name="connsiteX84" fmla="*/ 4527311 w 5792346"/>
                  <a:gd name="connsiteY84" fmla="*/ 965964 h 1254722"/>
                  <a:gd name="connsiteX85" fmla="*/ 4561687 w 5792346"/>
                  <a:gd name="connsiteY85" fmla="*/ 965964 h 1254722"/>
                  <a:gd name="connsiteX86" fmla="*/ 4561687 w 5792346"/>
                  <a:gd name="connsiteY86" fmla="*/ 983152 h 1254722"/>
                  <a:gd name="connsiteX87" fmla="*/ 4723254 w 5792346"/>
                  <a:gd name="connsiteY87" fmla="*/ 983152 h 1254722"/>
                  <a:gd name="connsiteX88" fmla="*/ 4723254 w 5792346"/>
                  <a:gd name="connsiteY88" fmla="*/ 996902 h 1254722"/>
                  <a:gd name="connsiteX89" fmla="*/ 4840132 w 5792346"/>
                  <a:gd name="connsiteY89" fmla="*/ 996902 h 1254722"/>
                  <a:gd name="connsiteX90" fmla="*/ 4840132 w 5792346"/>
                  <a:gd name="connsiteY90" fmla="*/ 1007215 h 1254722"/>
                  <a:gd name="connsiteX91" fmla="*/ 4860758 w 5792346"/>
                  <a:gd name="connsiteY91" fmla="*/ 1007215 h 1254722"/>
                  <a:gd name="connsiteX92" fmla="*/ 4860758 w 5792346"/>
                  <a:gd name="connsiteY92" fmla="*/ 1024403 h 1254722"/>
                  <a:gd name="connsiteX93" fmla="*/ 5104827 w 5792346"/>
                  <a:gd name="connsiteY93" fmla="*/ 1024403 h 1254722"/>
                  <a:gd name="connsiteX94" fmla="*/ 5104827 w 5792346"/>
                  <a:gd name="connsiteY94" fmla="*/ 1038153 h 1254722"/>
                  <a:gd name="connsiteX95" fmla="*/ 5207955 w 5792346"/>
                  <a:gd name="connsiteY95" fmla="*/ 1038153 h 1254722"/>
                  <a:gd name="connsiteX96" fmla="*/ 5207955 w 5792346"/>
                  <a:gd name="connsiteY96" fmla="*/ 1055341 h 1254722"/>
                  <a:gd name="connsiteX97" fmla="*/ 5259519 w 5792346"/>
                  <a:gd name="connsiteY97" fmla="*/ 1055341 h 1254722"/>
                  <a:gd name="connsiteX98" fmla="*/ 5259519 w 5792346"/>
                  <a:gd name="connsiteY98" fmla="*/ 1151594 h 1254722"/>
                  <a:gd name="connsiteX99" fmla="*/ 5276707 w 5792346"/>
                  <a:gd name="connsiteY99" fmla="*/ 1151594 h 1254722"/>
                  <a:gd name="connsiteX100" fmla="*/ 5276707 w 5792346"/>
                  <a:gd name="connsiteY100" fmla="*/ 1185970 h 1254722"/>
                  <a:gd name="connsiteX101" fmla="*/ 5359209 w 5792346"/>
                  <a:gd name="connsiteY101" fmla="*/ 1185970 h 1254722"/>
                  <a:gd name="connsiteX102" fmla="*/ 5359209 w 5792346"/>
                  <a:gd name="connsiteY102" fmla="*/ 1213471 h 1254722"/>
                  <a:gd name="connsiteX103" fmla="*/ 5658280 w 5792346"/>
                  <a:gd name="connsiteY103" fmla="*/ 1213471 h 1254722"/>
                  <a:gd name="connsiteX104" fmla="*/ 5658280 w 5792346"/>
                  <a:gd name="connsiteY104" fmla="*/ 1230659 h 1254722"/>
                  <a:gd name="connsiteX105" fmla="*/ 5733907 w 5792346"/>
                  <a:gd name="connsiteY105" fmla="*/ 1230659 h 1254722"/>
                  <a:gd name="connsiteX106" fmla="*/ 5733907 w 5792346"/>
                  <a:gd name="connsiteY106" fmla="*/ 1254722 h 1254722"/>
                  <a:gd name="connsiteX107" fmla="*/ 5792346 w 5792346"/>
                  <a:gd name="connsiteY107" fmla="*/ 1254722 h 1254722"/>
                  <a:gd name="connsiteX0" fmla="*/ 0 w 5792346"/>
                  <a:gd name="connsiteY0" fmla="*/ 0 h 1254722"/>
                  <a:gd name="connsiteX1" fmla="*/ 398761 w 5792346"/>
                  <a:gd name="connsiteY1" fmla="*/ 0 h 1254722"/>
                  <a:gd name="connsiteX2" fmla="*/ 398761 w 5792346"/>
                  <a:gd name="connsiteY2" fmla="*/ 13750 h 1254722"/>
                  <a:gd name="connsiteX3" fmla="*/ 584391 w 5792346"/>
                  <a:gd name="connsiteY3" fmla="*/ 13750 h 1254722"/>
                  <a:gd name="connsiteX4" fmla="*/ 584391 w 5792346"/>
                  <a:gd name="connsiteY4" fmla="*/ 13750 h 1254722"/>
                  <a:gd name="connsiteX5" fmla="*/ 639392 w 5792346"/>
                  <a:gd name="connsiteY5" fmla="*/ 13750 h 1254722"/>
                  <a:gd name="connsiteX6" fmla="*/ 639392 w 5792346"/>
                  <a:gd name="connsiteY6" fmla="*/ 44689 h 1254722"/>
                  <a:gd name="connsiteX7" fmla="*/ 708144 w 5792346"/>
                  <a:gd name="connsiteY7" fmla="*/ 44689 h 1254722"/>
                  <a:gd name="connsiteX8" fmla="*/ 708144 w 5792346"/>
                  <a:gd name="connsiteY8" fmla="*/ 72189 h 1254722"/>
                  <a:gd name="connsiteX9" fmla="*/ 742520 w 5792346"/>
                  <a:gd name="connsiteY9" fmla="*/ 72189 h 1254722"/>
                  <a:gd name="connsiteX10" fmla="*/ 742520 w 5792346"/>
                  <a:gd name="connsiteY10" fmla="*/ 110003 h 1254722"/>
                  <a:gd name="connsiteX11" fmla="*/ 866274 w 5792346"/>
                  <a:gd name="connsiteY11" fmla="*/ 110003 h 1254722"/>
                  <a:gd name="connsiteX12" fmla="*/ 866274 w 5792346"/>
                  <a:gd name="connsiteY12" fmla="*/ 130629 h 1254722"/>
                  <a:gd name="connsiteX13" fmla="*/ 1069092 w 5792346"/>
                  <a:gd name="connsiteY13" fmla="*/ 130629 h 1254722"/>
                  <a:gd name="connsiteX14" fmla="*/ 1069092 w 5792346"/>
                  <a:gd name="connsiteY14" fmla="*/ 140941 h 1254722"/>
                  <a:gd name="connsiteX15" fmla="*/ 1454102 w 5792346"/>
                  <a:gd name="connsiteY15" fmla="*/ 140941 h 1254722"/>
                  <a:gd name="connsiteX16" fmla="*/ 1449936 w 5792346"/>
                  <a:gd name="connsiteY16" fmla="*/ 161770 h 1254722"/>
                  <a:gd name="connsiteX17" fmla="*/ 1481603 w 5792346"/>
                  <a:gd name="connsiteY17" fmla="*/ 168442 h 1254722"/>
                  <a:gd name="connsiteX18" fmla="*/ 1481603 w 5792346"/>
                  <a:gd name="connsiteY18" fmla="*/ 199380 h 1254722"/>
                  <a:gd name="connsiteX19" fmla="*/ 1512541 w 5792346"/>
                  <a:gd name="connsiteY19" fmla="*/ 199380 h 1254722"/>
                  <a:gd name="connsiteX20" fmla="*/ 1512541 w 5792346"/>
                  <a:gd name="connsiteY20" fmla="*/ 250944 h 1254722"/>
                  <a:gd name="connsiteX21" fmla="*/ 1674108 w 5792346"/>
                  <a:gd name="connsiteY21" fmla="*/ 250944 h 1254722"/>
                  <a:gd name="connsiteX22" fmla="*/ 1674108 w 5792346"/>
                  <a:gd name="connsiteY22" fmla="*/ 271570 h 1254722"/>
                  <a:gd name="connsiteX23" fmla="*/ 1763486 w 5792346"/>
                  <a:gd name="connsiteY23" fmla="*/ 271570 h 1254722"/>
                  <a:gd name="connsiteX24" fmla="*/ 1763486 w 5792346"/>
                  <a:gd name="connsiteY24" fmla="*/ 281883 h 1254722"/>
                  <a:gd name="connsiteX25" fmla="*/ 1894114 w 5792346"/>
                  <a:gd name="connsiteY25" fmla="*/ 281883 h 1254722"/>
                  <a:gd name="connsiteX26" fmla="*/ 1900989 w 5792346"/>
                  <a:gd name="connsiteY26" fmla="*/ 288758 h 1254722"/>
                  <a:gd name="connsiteX27" fmla="*/ 2179435 w 5792346"/>
                  <a:gd name="connsiteY27" fmla="*/ 288758 h 1254722"/>
                  <a:gd name="connsiteX28" fmla="*/ 2179435 w 5792346"/>
                  <a:gd name="connsiteY28" fmla="*/ 302508 h 1254722"/>
                  <a:gd name="connsiteX29" fmla="*/ 2224123 w 5792346"/>
                  <a:gd name="connsiteY29" fmla="*/ 302508 h 1254722"/>
                  <a:gd name="connsiteX30" fmla="*/ 2224123 w 5792346"/>
                  <a:gd name="connsiteY30" fmla="*/ 333447 h 1254722"/>
                  <a:gd name="connsiteX31" fmla="*/ 2244749 w 5792346"/>
                  <a:gd name="connsiteY31" fmla="*/ 333447 h 1254722"/>
                  <a:gd name="connsiteX32" fmla="*/ 2244749 w 5792346"/>
                  <a:gd name="connsiteY32" fmla="*/ 378135 h 1254722"/>
                  <a:gd name="connsiteX33" fmla="*/ 2268812 w 5792346"/>
                  <a:gd name="connsiteY33" fmla="*/ 378135 h 1254722"/>
                  <a:gd name="connsiteX34" fmla="*/ 2268812 w 5792346"/>
                  <a:gd name="connsiteY34" fmla="*/ 440012 h 1254722"/>
                  <a:gd name="connsiteX35" fmla="*/ 2299750 w 5792346"/>
                  <a:gd name="connsiteY35" fmla="*/ 440012 h 1254722"/>
                  <a:gd name="connsiteX36" fmla="*/ 2299750 w 5792346"/>
                  <a:gd name="connsiteY36" fmla="*/ 464075 h 1254722"/>
                  <a:gd name="connsiteX37" fmla="*/ 2447567 w 5792346"/>
                  <a:gd name="connsiteY37" fmla="*/ 464075 h 1254722"/>
                  <a:gd name="connsiteX38" fmla="*/ 2447567 w 5792346"/>
                  <a:gd name="connsiteY38" fmla="*/ 464075 h 1254722"/>
                  <a:gd name="connsiteX39" fmla="*/ 2564445 w 5792346"/>
                  <a:gd name="connsiteY39" fmla="*/ 464075 h 1254722"/>
                  <a:gd name="connsiteX40" fmla="*/ 2564445 w 5792346"/>
                  <a:gd name="connsiteY40" fmla="*/ 488138 h 1254722"/>
                  <a:gd name="connsiteX41" fmla="*/ 2616009 w 5792346"/>
                  <a:gd name="connsiteY41" fmla="*/ 488138 h 1254722"/>
                  <a:gd name="connsiteX42" fmla="*/ 2616009 w 5792346"/>
                  <a:gd name="connsiteY42" fmla="*/ 495014 h 1254722"/>
                  <a:gd name="connsiteX43" fmla="*/ 2956331 w 5792346"/>
                  <a:gd name="connsiteY43" fmla="*/ 495014 h 1254722"/>
                  <a:gd name="connsiteX44" fmla="*/ 2956331 w 5792346"/>
                  <a:gd name="connsiteY44" fmla="*/ 529389 h 1254722"/>
                  <a:gd name="connsiteX45" fmla="*/ 2987269 w 5792346"/>
                  <a:gd name="connsiteY45" fmla="*/ 529389 h 1254722"/>
                  <a:gd name="connsiteX46" fmla="*/ 2987269 w 5792346"/>
                  <a:gd name="connsiteY46" fmla="*/ 560328 h 1254722"/>
                  <a:gd name="connsiteX47" fmla="*/ 3021645 w 5792346"/>
                  <a:gd name="connsiteY47" fmla="*/ 560328 h 1254722"/>
                  <a:gd name="connsiteX48" fmla="*/ 3021645 w 5792346"/>
                  <a:gd name="connsiteY48" fmla="*/ 598141 h 1254722"/>
                  <a:gd name="connsiteX49" fmla="*/ 3021645 w 5792346"/>
                  <a:gd name="connsiteY49" fmla="*/ 598141 h 1254722"/>
                  <a:gd name="connsiteX50" fmla="*/ 3045708 w 5792346"/>
                  <a:gd name="connsiteY50" fmla="*/ 622204 h 1254722"/>
                  <a:gd name="connsiteX51" fmla="*/ 3111023 w 5792346"/>
                  <a:gd name="connsiteY51" fmla="*/ 622204 h 1254722"/>
                  <a:gd name="connsiteX52" fmla="*/ 3111023 w 5792346"/>
                  <a:gd name="connsiteY52" fmla="*/ 629080 h 1254722"/>
                  <a:gd name="connsiteX53" fmla="*/ 3214150 w 5792346"/>
                  <a:gd name="connsiteY53" fmla="*/ 629080 h 1254722"/>
                  <a:gd name="connsiteX54" fmla="*/ 3214150 w 5792346"/>
                  <a:gd name="connsiteY54" fmla="*/ 639393 h 1254722"/>
                  <a:gd name="connsiteX55" fmla="*/ 3265714 w 5792346"/>
                  <a:gd name="connsiteY55" fmla="*/ 639393 h 1254722"/>
                  <a:gd name="connsiteX56" fmla="*/ 3265714 w 5792346"/>
                  <a:gd name="connsiteY56" fmla="*/ 656580 h 1254722"/>
                  <a:gd name="connsiteX57" fmla="*/ 3341341 w 5792346"/>
                  <a:gd name="connsiteY57" fmla="*/ 656580 h 1254722"/>
                  <a:gd name="connsiteX58" fmla="*/ 3341341 w 5792346"/>
                  <a:gd name="connsiteY58" fmla="*/ 663456 h 1254722"/>
                  <a:gd name="connsiteX59" fmla="*/ 3698851 w 5792346"/>
                  <a:gd name="connsiteY59" fmla="*/ 663456 h 1254722"/>
                  <a:gd name="connsiteX60" fmla="*/ 3698851 w 5792346"/>
                  <a:gd name="connsiteY60" fmla="*/ 690956 h 1254722"/>
                  <a:gd name="connsiteX61" fmla="*/ 3729789 w 5792346"/>
                  <a:gd name="connsiteY61" fmla="*/ 690956 h 1254722"/>
                  <a:gd name="connsiteX62" fmla="*/ 3729789 w 5792346"/>
                  <a:gd name="connsiteY62" fmla="*/ 711582 h 1254722"/>
                  <a:gd name="connsiteX63" fmla="*/ 3757290 w 5792346"/>
                  <a:gd name="connsiteY63" fmla="*/ 711582 h 1254722"/>
                  <a:gd name="connsiteX64" fmla="*/ 3757290 w 5792346"/>
                  <a:gd name="connsiteY64" fmla="*/ 732208 h 1254722"/>
                  <a:gd name="connsiteX65" fmla="*/ 3788229 w 5792346"/>
                  <a:gd name="connsiteY65" fmla="*/ 732208 h 1254722"/>
                  <a:gd name="connsiteX66" fmla="*/ 3788229 w 5792346"/>
                  <a:gd name="connsiteY66" fmla="*/ 763146 h 1254722"/>
                  <a:gd name="connsiteX67" fmla="*/ 3846668 w 5792346"/>
                  <a:gd name="connsiteY67" fmla="*/ 763146 h 1254722"/>
                  <a:gd name="connsiteX68" fmla="*/ 3846668 w 5792346"/>
                  <a:gd name="connsiteY68" fmla="*/ 776896 h 1254722"/>
                  <a:gd name="connsiteX69" fmla="*/ 3887919 w 5792346"/>
                  <a:gd name="connsiteY69" fmla="*/ 776896 h 1254722"/>
                  <a:gd name="connsiteX70" fmla="*/ 3887919 w 5792346"/>
                  <a:gd name="connsiteY70" fmla="*/ 797522 h 1254722"/>
                  <a:gd name="connsiteX71" fmla="*/ 3949795 w 5792346"/>
                  <a:gd name="connsiteY71" fmla="*/ 797522 h 1254722"/>
                  <a:gd name="connsiteX72" fmla="*/ 3949795 w 5792346"/>
                  <a:gd name="connsiteY72" fmla="*/ 807835 h 1254722"/>
                  <a:gd name="connsiteX73" fmla="*/ 4314180 w 5792346"/>
                  <a:gd name="connsiteY73" fmla="*/ 807835 h 1254722"/>
                  <a:gd name="connsiteX74" fmla="*/ 4314180 w 5792346"/>
                  <a:gd name="connsiteY74" fmla="*/ 825023 h 1254722"/>
                  <a:gd name="connsiteX75" fmla="*/ 4396683 w 5792346"/>
                  <a:gd name="connsiteY75" fmla="*/ 825023 h 1254722"/>
                  <a:gd name="connsiteX76" fmla="*/ 4393246 w 5792346"/>
                  <a:gd name="connsiteY76" fmla="*/ 828460 h 1254722"/>
                  <a:gd name="connsiteX77" fmla="*/ 4444809 w 5792346"/>
                  <a:gd name="connsiteY77" fmla="*/ 828460 h 1254722"/>
                  <a:gd name="connsiteX78" fmla="*/ 4444809 w 5792346"/>
                  <a:gd name="connsiteY78" fmla="*/ 862836 h 1254722"/>
                  <a:gd name="connsiteX79" fmla="*/ 4444809 w 5792346"/>
                  <a:gd name="connsiteY79" fmla="*/ 862836 h 1254722"/>
                  <a:gd name="connsiteX80" fmla="*/ 4465435 w 5792346"/>
                  <a:gd name="connsiteY80" fmla="*/ 883462 h 1254722"/>
                  <a:gd name="connsiteX81" fmla="*/ 4503248 w 5792346"/>
                  <a:gd name="connsiteY81" fmla="*/ 883462 h 1254722"/>
                  <a:gd name="connsiteX82" fmla="*/ 4503248 w 5792346"/>
                  <a:gd name="connsiteY82" fmla="*/ 924713 h 1254722"/>
                  <a:gd name="connsiteX83" fmla="*/ 4527311 w 5792346"/>
                  <a:gd name="connsiteY83" fmla="*/ 924713 h 1254722"/>
                  <a:gd name="connsiteX84" fmla="*/ 4527311 w 5792346"/>
                  <a:gd name="connsiteY84" fmla="*/ 965964 h 1254722"/>
                  <a:gd name="connsiteX85" fmla="*/ 4561687 w 5792346"/>
                  <a:gd name="connsiteY85" fmla="*/ 965964 h 1254722"/>
                  <a:gd name="connsiteX86" fmla="*/ 4561687 w 5792346"/>
                  <a:gd name="connsiteY86" fmla="*/ 983152 h 1254722"/>
                  <a:gd name="connsiteX87" fmla="*/ 4723254 w 5792346"/>
                  <a:gd name="connsiteY87" fmla="*/ 983152 h 1254722"/>
                  <a:gd name="connsiteX88" fmla="*/ 4723254 w 5792346"/>
                  <a:gd name="connsiteY88" fmla="*/ 996902 h 1254722"/>
                  <a:gd name="connsiteX89" fmla="*/ 4840132 w 5792346"/>
                  <a:gd name="connsiteY89" fmla="*/ 996902 h 1254722"/>
                  <a:gd name="connsiteX90" fmla="*/ 4840132 w 5792346"/>
                  <a:gd name="connsiteY90" fmla="*/ 1007215 h 1254722"/>
                  <a:gd name="connsiteX91" fmla="*/ 4860758 w 5792346"/>
                  <a:gd name="connsiteY91" fmla="*/ 1007215 h 1254722"/>
                  <a:gd name="connsiteX92" fmla="*/ 4860758 w 5792346"/>
                  <a:gd name="connsiteY92" fmla="*/ 1024403 h 1254722"/>
                  <a:gd name="connsiteX93" fmla="*/ 5104827 w 5792346"/>
                  <a:gd name="connsiteY93" fmla="*/ 1024403 h 1254722"/>
                  <a:gd name="connsiteX94" fmla="*/ 5104827 w 5792346"/>
                  <a:gd name="connsiteY94" fmla="*/ 1038153 h 1254722"/>
                  <a:gd name="connsiteX95" fmla="*/ 5207955 w 5792346"/>
                  <a:gd name="connsiteY95" fmla="*/ 1038153 h 1254722"/>
                  <a:gd name="connsiteX96" fmla="*/ 5207955 w 5792346"/>
                  <a:gd name="connsiteY96" fmla="*/ 1055341 h 1254722"/>
                  <a:gd name="connsiteX97" fmla="*/ 5259519 w 5792346"/>
                  <a:gd name="connsiteY97" fmla="*/ 1055341 h 1254722"/>
                  <a:gd name="connsiteX98" fmla="*/ 5259519 w 5792346"/>
                  <a:gd name="connsiteY98" fmla="*/ 1151594 h 1254722"/>
                  <a:gd name="connsiteX99" fmla="*/ 5276707 w 5792346"/>
                  <a:gd name="connsiteY99" fmla="*/ 1151594 h 1254722"/>
                  <a:gd name="connsiteX100" fmla="*/ 5276707 w 5792346"/>
                  <a:gd name="connsiteY100" fmla="*/ 1185970 h 1254722"/>
                  <a:gd name="connsiteX101" fmla="*/ 5359209 w 5792346"/>
                  <a:gd name="connsiteY101" fmla="*/ 1185970 h 1254722"/>
                  <a:gd name="connsiteX102" fmla="*/ 5359209 w 5792346"/>
                  <a:gd name="connsiteY102" fmla="*/ 1213471 h 1254722"/>
                  <a:gd name="connsiteX103" fmla="*/ 5658280 w 5792346"/>
                  <a:gd name="connsiteY103" fmla="*/ 1213471 h 1254722"/>
                  <a:gd name="connsiteX104" fmla="*/ 5658280 w 5792346"/>
                  <a:gd name="connsiteY104" fmla="*/ 1230659 h 1254722"/>
                  <a:gd name="connsiteX105" fmla="*/ 5733907 w 5792346"/>
                  <a:gd name="connsiteY105" fmla="*/ 1230659 h 1254722"/>
                  <a:gd name="connsiteX106" fmla="*/ 5733907 w 5792346"/>
                  <a:gd name="connsiteY106" fmla="*/ 1254722 h 1254722"/>
                  <a:gd name="connsiteX107" fmla="*/ 5792346 w 5792346"/>
                  <a:gd name="connsiteY107" fmla="*/ 1254722 h 1254722"/>
                  <a:gd name="connsiteX0" fmla="*/ 0 w 5792346"/>
                  <a:gd name="connsiteY0" fmla="*/ 0 h 1254722"/>
                  <a:gd name="connsiteX1" fmla="*/ 398761 w 5792346"/>
                  <a:gd name="connsiteY1" fmla="*/ 0 h 1254722"/>
                  <a:gd name="connsiteX2" fmla="*/ 398761 w 5792346"/>
                  <a:gd name="connsiteY2" fmla="*/ 13750 h 1254722"/>
                  <a:gd name="connsiteX3" fmla="*/ 584391 w 5792346"/>
                  <a:gd name="connsiteY3" fmla="*/ 13750 h 1254722"/>
                  <a:gd name="connsiteX4" fmla="*/ 584391 w 5792346"/>
                  <a:gd name="connsiteY4" fmla="*/ 13750 h 1254722"/>
                  <a:gd name="connsiteX5" fmla="*/ 639392 w 5792346"/>
                  <a:gd name="connsiteY5" fmla="*/ 13750 h 1254722"/>
                  <a:gd name="connsiteX6" fmla="*/ 639392 w 5792346"/>
                  <a:gd name="connsiteY6" fmla="*/ 44689 h 1254722"/>
                  <a:gd name="connsiteX7" fmla="*/ 708144 w 5792346"/>
                  <a:gd name="connsiteY7" fmla="*/ 44689 h 1254722"/>
                  <a:gd name="connsiteX8" fmla="*/ 708144 w 5792346"/>
                  <a:gd name="connsiteY8" fmla="*/ 72189 h 1254722"/>
                  <a:gd name="connsiteX9" fmla="*/ 742520 w 5792346"/>
                  <a:gd name="connsiteY9" fmla="*/ 72189 h 1254722"/>
                  <a:gd name="connsiteX10" fmla="*/ 742520 w 5792346"/>
                  <a:gd name="connsiteY10" fmla="*/ 110003 h 1254722"/>
                  <a:gd name="connsiteX11" fmla="*/ 866274 w 5792346"/>
                  <a:gd name="connsiteY11" fmla="*/ 110003 h 1254722"/>
                  <a:gd name="connsiteX12" fmla="*/ 866274 w 5792346"/>
                  <a:gd name="connsiteY12" fmla="*/ 130629 h 1254722"/>
                  <a:gd name="connsiteX13" fmla="*/ 1069092 w 5792346"/>
                  <a:gd name="connsiteY13" fmla="*/ 130629 h 1254722"/>
                  <a:gd name="connsiteX14" fmla="*/ 1069092 w 5792346"/>
                  <a:gd name="connsiteY14" fmla="*/ 140941 h 1254722"/>
                  <a:gd name="connsiteX15" fmla="*/ 1454102 w 5792346"/>
                  <a:gd name="connsiteY15" fmla="*/ 140941 h 1254722"/>
                  <a:gd name="connsiteX16" fmla="*/ 1456185 w 5792346"/>
                  <a:gd name="connsiteY16" fmla="*/ 168019 h 1254722"/>
                  <a:gd name="connsiteX17" fmla="*/ 1481603 w 5792346"/>
                  <a:gd name="connsiteY17" fmla="*/ 168442 h 1254722"/>
                  <a:gd name="connsiteX18" fmla="*/ 1481603 w 5792346"/>
                  <a:gd name="connsiteY18" fmla="*/ 199380 h 1254722"/>
                  <a:gd name="connsiteX19" fmla="*/ 1512541 w 5792346"/>
                  <a:gd name="connsiteY19" fmla="*/ 199380 h 1254722"/>
                  <a:gd name="connsiteX20" fmla="*/ 1512541 w 5792346"/>
                  <a:gd name="connsiteY20" fmla="*/ 250944 h 1254722"/>
                  <a:gd name="connsiteX21" fmla="*/ 1674108 w 5792346"/>
                  <a:gd name="connsiteY21" fmla="*/ 250944 h 1254722"/>
                  <a:gd name="connsiteX22" fmla="*/ 1674108 w 5792346"/>
                  <a:gd name="connsiteY22" fmla="*/ 271570 h 1254722"/>
                  <a:gd name="connsiteX23" fmla="*/ 1763486 w 5792346"/>
                  <a:gd name="connsiteY23" fmla="*/ 271570 h 1254722"/>
                  <a:gd name="connsiteX24" fmla="*/ 1763486 w 5792346"/>
                  <a:gd name="connsiteY24" fmla="*/ 281883 h 1254722"/>
                  <a:gd name="connsiteX25" fmla="*/ 1894114 w 5792346"/>
                  <a:gd name="connsiteY25" fmla="*/ 281883 h 1254722"/>
                  <a:gd name="connsiteX26" fmla="*/ 1900989 w 5792346"/>
                  <a:gd name="connsiteY26" fmla="*/ 288758 h 1254722"/>
                  <a:gd name="connsiteX27" fmla="*/ 2179435 w 5792346"/>
                  <a:gd name="connsiteY27" fmla="*/ 288758 h 1254722"/>
                  <a:gd name="connsiteX28" fmla="*/ 2179435 w 5792346"/>
                  <a:gd name="connsiteY28" fmla="*/ 302508 h 1254722"/>
                  <a:gd name="connsiteX29" fmla="*/ 2224123 w 5792346"/>
                  <a:gd name="connsiteY29" fmla="*/ 302508 h 1254722"/>
                  <a:gd name="connsiteX30" fmla="*/ 2224123 w 5792346"/>
                  <a:gd name="connsiteY30" fmla="*/ 333447 h 1254722"/>
                  <a:gd name="connsiteX31" fmla="*/ 2244749 w 5792346"/>
                  <a:gd name="connsiteY31" fmla="*/ 333447 h 1254722"/>
                  <a:gd name="connsiteX32" fmla="*/ 2244749 w 5792346"/>
                  <a:gd name="connsiteY32" fmla="*/ 378135 h 1254722"/>
                  <a:gd name="connsiteX33" fmla="*/ 2268812 w 5792346"/>
                  <a:gd name="connsiteY33" fmla="*/ 378135 h 1254722"/>
                  <a:gd name="connsiteX34" fmla="*/ 2268812 w 5792346"/>
                  <a:gd name="connsiteY34" fmla="*/ 440012 h 1254722"/>
                  <a:gd name="connsiteX35" fmla="*/ 2299750 w 5792346"/>
                  <a:gd name="connsiteY35" fmla="*/ 440012 h 1254722"/>
                  <a:gd name="connsiteX36" fmla="*/ 2299750 w 5792346"/>
                  <a:gd name="connsiteY36" fmla="*/ 464075 h 1254722"/>
                  <a:gd name="connsiteX37" fmla="*/ 2447567 w 5792346"/>
                  <a:gd name="connsiteY37" fmla="*/ 464075 h 1254722"/>
                  <a:gd name="connsiteX38" fmla="*/ 2447567 w 5792346"/>
                  <a:gd name="connsiteY38" fmla="*/ 464075 h 1254722"/>
                  <a:gd name="connsiteX39" fmla="*/ 2564445 w 5792346"/>
                  <a:gd name="connsiteY39" fmla="*/ 464075 h 1254722"/>
                  <a:gd name="connsiteX40" fmla="*/ 2564445 w 5792346"/>
                  <a:gd name="connsiteY40" fmla="*/ 488138 h 1254722"/>
                  <a:gd name="connsiteX41" fmla="*/ 2616009 w 5792346"/>
                  <a:gd name="connsiteY41" fmla="*/ 488138 h 1254722"/>
                  <a:gd name="connsiteX42" fmla="*/ 2616009 w 5792346"/>
                  <a:gd name="connsiteY42" fmla="*/ 495014 h 1254722"/>
                  <a:gd name="connsiteX43" fmla="*/ 2956331 w 5792346"/>
                  <a:gd name="connsiteY43" fmla="*/ 495014 h 1254722"/>
                  <a:gd name="connsiteX44" fmla="*/ 2956331 w 5792346"/>
                  <a:gd name="connsiteY44" fmla="*/ 529389 h 1254722"/>
                  <a:gd name="connsiteX45" fmla="*/ 2987269 w 5792346"/>
                  <a:gd name="connsiteY45" fmla="*/ 529389 h 1254722"/>
                  <a:gd name="connsiteX46" fmla="*/ 2987269 w 5792346"/>
                  <a:gd name="connsiteY46" fmla="*/ 560328 h 1254722"/>
                  <a:gd name="connsiteX47" fmla="*/ 3021645 w 5792346"/>
                  <a:gd name="connsiteY47" fmla="*/ 560328 h 1254722"/>
                  <a:gd name="connsiteX48" fmla="*/ 3021645 w 5792346"/>
                  <a:gd name="connsiteY48" fmla="*/ 598141 h 1254722"/>
                  <a:gd name="connsiteX49" fmla="*/ 3021645 w 5792346"/>
                  <a:gd name="connsiteY49" fmla="*/ 598141 h 1254722"/>
                  <a:gd name="connsiteX50" fmla="*/ 3045708 w 5792346"/>
                  <a:gd name="connsiteY50" fmla="*/ 622204 h 1254722"/>
                  <a:gd name="connsiteX51" fmla="*/ 3111023 w 5792346"/>
                  <a:gd name="connsiteY51" fmla="*/ 622204 h 1254722"/>
                  <a:gd name="connsiteX52" fmla="*/ 3111023 w 5792346"/>
                  <a:gd name="connsiteY52" fmla="*/ 629080 h 1254722"/>
                  <a:gd name="connsiteX53" fmla="*/ 3214150 w 5792346"/>
                  <a:gd name="connsiteY53" fmla="*/ 629080 h 1254722"/>
                  <a:gd name="connsiteX54" fmla="*/ 3214150 w 5792346"/>
                  <a:gd name="connsiteY54" fmla="*/ 639393 h 1254722"/>
                  <a:gd name="connsiteX55" fmla="*/ 3265714 w 5792346"/>
                  <a:gd name="connsiteY55" fmla="*/ 639393 h 1254722"/>
                  <a:gd name="connsiteX56" fmla="*/ 3265714 w 5792346"/>
                  <a:gd name="connsiteY56" fmla="*/ 656580 h 1254722"/>
                  <a:gd name="connsiteX57" fmla="*/ 3341341 w 5792346"/>
                  <a:gd name="connsiteY57" fmla="*/ 656580 h 1254722"/>
                  <a:gd name="connsiteX58" fmla="*/ 3341341 w 5792346"/>
                  <a:gd name="connsiteY58" fmla="*/ 663456 h 1254722"/>
                  <a:gd name="connsiteX59" fmla="*/ 3698851 w 5792346"/>
                  <a:gd name="connsiteY59" fmla="*/ 663456 h 1254722"/>
                  <a:gd name="connsiteX60" fmla="*/ 3698851 w 5792346"/>
                  <a:gd name="connsiteY60" fmla="*/ 690956 h 1254722"/>
                  <a:gd name="connsiteX61" fmla="*/ 3729789 w 5792346"/>
                  <a:gd name="connsiteY61" fmla="*/ 690956 h 1254722"/>
                  <a:gd name="connsiteX62" fmla="*/ 3729789 w 5792346"/>
                  <a:gd name="connsiteY62" fmla="*/ 711582 h 1254722"/>
                  <a:gd name="connsiteX63" fmla="*/ 3757290 w 5792346"/>
                  <a:gd name="connsiteY63" fmla="*/ 711582 h 1254722"/>
                  <a:gd name="connsiteX64" fmla="*/ 3757290 w 5792346"/>
                  <a:gd name="connsiteY64" fmla="*/ 732208 h 1254722"/>
                  <a:gd name="connsiteX65" fmla="*/ 3788229 w 5792346"/>
                  <a:gd name="connsiteY65" fmla="*/ 732208 h 1254722"/>
                  <a:gd name="connsiteX66" fmla="*/ 3788229 w 5792346"/>
                  <a:gd name="connsiteY66" fmla="*/ 763146 h 1254722"/>
                  <a:gd name="connsiteX67" fmla="*/ 3846668 w 5792346"/>
                  <a:gd name="connsiteY67" fmla="*/ 763146 h 1254722"/>
                  <a:gd name="connsiteX68" fmla="*/ 3846668 w 5792346"/>
                  <a:gd name="connsiteY68" fmla="*/ 776896 h 1254722"/>
                  <a:gd name="connsiteX69" fmla="*/ 3887919 w 5792346"/>
                  <a:gd name="connsiteY69" fmla="*/ 776896 h 1254722"/>
                  <a:gd name="connsiteX70" fmla="*/ 3887919 w 5792346"/>
                  <a:gd name="connsiteY70" fmla="*/ 797522 h 1254722"/>
                  <a:gd name="connsiteX71" fmla="*/ 3949795 w 5792346"/>
                  <a:gd name="connsiteY71" fmla="*/ 797522 h 1254722"/>
                  <a:gd name="connsiteX72" fmla="*/ 3949795 w 5792346"/>
                  <a:gd name="connsiteY72" fmla="*/ 807835 h 1254722"/>
                  <a:gd name="connsiteX73" fmla="*/ 4314180 w 5792346"/>
                  <a:gd name="connsiteY73" fmla="*/ 807835 h 1254722"/>
                  <a:gd name="connsiteX74" fmla="*/ 4314180 w 5792346"/>
                  <a:gd name="connsiteY74" fmla="*/ 825023 h 1254722"/>
                  <a:gd name="connsiteX75" fmla="*/ 4396683 w 5792346"/>
                  <a:gd name="connsiteY75" fmla="*/ 825023 h 1254722"/>
                  <a:gd name="connsiteX76" fmla="*/ 4393246 w 5792346"/>
                  <a:gd name="connsiteY76" fmla="*/ 828460 h 1254722"/>
                  <a:gd name="connsiteX77" fmla="*/ 4444809 w 5792346"/>
                  <a:gd name="connsiteY77" fmla="*/ 828460 h 1254722"/>
                  <a:gd name="connsiteX78" fmla="*/ 4444809 w 5792346"/>
                  <a:gd name="connsiteY78" fmla="*/ 862836 h 1254722"/>
                  <a:gd name="connsiteX79" fmla="*/ 4444809 w 5792346"/>
                  <a:gd name="connsiteY79" fmla="*/ 862836 h 1254722"/>
                  <a:gd name="connsiteX80" fmla="*/ 4465435 w 5792346"/>
                  <a:gd name="connsiteY80" fmla="*/ 883462 h 1254722"/>
                  <a:gd name="connsiteX81" fmla="*/ 4503248 w 5792346"/>
                  <a:gd name="connsiteY81" fmla="*/ 883462 h 1254722"/>
                  <a:gd name="connsiteX82" fmla="*/ 4503248 w 5792346"/>
                  <a:gd name="connsiteY82" fmla="*/ 924713 h 1254722"/>
                  <a:gd name="connsiteX83" fmla="*/ 4527311 w 5792346"/>
                  <a:gd name="connsiteY83" fmla="*/ 924713 h 1254722"/>
                  <a:gd name="connsiteX84" fmla="*/ 4527311 w 5792346"/>
                  <a:gd name="connsiteY84" fmla="*/ 965964 h 1254722"/>
                  <a:gd name="connsiteX85" fmla="*/ 4561687 w 5792346"/>
                  <a:gd name="connsiteY85" fmla="*/ 965964 h 1254722"/>
                  <a:gd name="connsiteX86" fmla="*/ 4561687 w 5792346"/>
                  <a:gd name="connsiteY86" fmla="*/ 983152 h 1254722"/>
                  <a:gd name="connsiteX87" fmla="*/ 4723254 w 5792346"/>
                  <a:gd name="connsiteY87" fmla="*/ 983152 h 1254722"/>
                  <a:gd name="connsiteX88" fmla="*/ 4723254 w 5792346"/>
                  <a:gd name="connsiteY88" fmla="*/ 996902 h 1254722"/>
                  <a:gd name="connsiteX89" fmla="*/ 4840132 w 5792346"/>
                  <a:gd name="connsiteY89" fmla="*/ 996902 h 1254722"/>
                  <a:gd name="connsiteX90" fmla="*/ 4840132 w 5792346"/>
                  <a:gd name="connsiteY90" fmla="*/ 1007215 h 1254722"/>
                  <a:gd name="connsiteX91" fmla="*/ 4860758 w 5792346"/>
                  <a:gd name="connsiteY91" fmla="*/ 1007215 h 1254722"/>
                  <a:gd name="connsiteX92" fmla="*/ 4860758 w 5792346"/>
                  <a:gd name="connsiteY92" fmla="*/ 1024403 h 1254722"/>
                  <a:gd name="connsiteX93" fmla="*/ 5104827 w 5792346"/>
                  <a:gd name="connsiteY93" fmla="*/ 1024403 h 1254722"/>
                  <a:gd name="connsiteX94" fmla="*/ 5104827 w 5792346"/>
                  <a:gd name="connsiteY94" fmla="*/ 1038153 h 1254722"/>
                  <a:gd name="connsiteX95" fmla="*/ 5207955 w 5792346"/>
                  <a:gd name="connsiteY95" fmla="*/ 1038153 h 1254722"/>
                  <a:gd name="connsiteX96" fmla="*/ 5207955 w 5792346"/>
                  <a:gd name="connsiteY96" fmla="*/ 1055341 h 1254722"/>
                  <a:gd name="connsiteX97" fmla="*/ 5259519 w 5792346"/>
                  <a:gd name="connsiteY97" fmla="*/ 1055341 h 1254722"/>
                  <a:gd name="connsiteX98" fmla="*/ 5259519 w 5792346"/>
                  <a:gd name="connsiteY98" fmla="*/ 1151594 h 1254722"/>
                  <a:gd name="connsiteX99" fmla="*/ 5276707 w 5792346"/>
                  <a:gd name="connsiteY99" fmla="*/ 1151594 h 1254722"/>
                  <a:gd name="connsiteX100" fmla="*/ 5276707 w 5792346"/>
                  <a:gd name="connsiteY100" fmla="*/ 1185970 h 1254722"/>
                  <a:gd name="connsiteX101" fmla="*/ 5359209 w 5792346"/>
                  <a:gd name="connsiteY101" fmla="*/ 1185970 h 1254722"/>
                  <a:gd name="connsiteX102" fmla="*/ 5359209 w 5792346"/>
                  <a:gd name="connsiteY102" fmla="*/ 1213471 h 1254722"/>
                  <a:gd name="connsiteX103" fmla="*/ 5658280 w 5792346"/>
                  <a:gd name="connsiteY103" fmla="*/ 1213471 h 1254722"/>
                  <a:gd name="connsiteX104" fmla="*/ 5658280 w 5792346"/>
                  <a:gd name="connsiteY104" fmla="*/ 1230659 h 1254722"/>
                  <a:gd name="connsiteX105" fmla="*/ 5733907 w 5792346"/>
                  <a:gd name="connsiteY105" fmla="*/ 1230659 h 1254722"/>
                  <a:gd name="connsiteX106" fmla="*/ 5733907 w 5792346"/>
                  <a:gd name="connsiteY106" fmla="*/ 1254722 h 1254722"/>
                  <a:gd name="connsiteX107" fmla="*/ 5792346 w 5792346"/>
                  <a:gd name="connsiteY107" fmla="*/ 1254722 h 1254722"/>
                  <a:gd name="connsiteX0" fmla="*/ 0 w 5792346"/>
                  <a:gd name="connsiteY0" fmla="*/ 0 h 1254722"/>
                  <a:gd name="connsiteX1" fmla="*/ 398761 w 5792346"/>
                  <a:gd name="connsiteY1" fmla="*/ 0 h 1254722"/>
                  <a:gd name="connsiteX2" fmla="*/ 398761 w 5792346"/>
                  <a:gd name="connsiteY2" fmla="*/ 13750 h 1254722"/>
                  <a:gd name="connsiteX3" fmla="*/ 584391 w 5792346"/>
                  <a:gd name="connsiteY3" fmla="*/ 13750 h 1254722"/>
                  <a:gd name="connsiteX4" fmla="*/ 584391 w 5792346"/>
                  <a:gd name="connsiteY4" fmla="*/ 13750 h 1254722"/>
                  <a:gd name="connsiteX5" fmla="*/ 639392 w 5792346"/>
                  <a:gd name="connsiteY5" fmla="*/ 13750 h 1254722"/>
                  <a:gd name="connsiteX6" fmla="*/ 639392 w 5792346"/>
                  <a:gd name="connsiteY6" fmla="*/ 44689 h 1254722"/>
                  <a:gd name="connsiteX7" fmla="*/ 708144 w 5792346"/>
                  <a:gd name="connsiteY7" fmla="*/ 44689 h 1254722"/>
                  <a:gd name="connsiteX8" fmla="*/ 708144 w 5792346"/>
                  <a:gd name="connsiteY8" fmla="*/ 72189 h 1254722"/>
                  <a:gd name="connsiteX9" fmla="*/ 742520 w 5792346"/>
                  <a:gd name="connsiteY9" fmla="*/ 72189 h 1254722"/>
                  <a:gd name="connsiteX10" fmla="*/ 742520 w 5792346"/>
                  <a:gd name="connsiteY10" fmla="*/ 110003 h 1254722"/>
                  <a:gd name="connsiteX11" fmla="*/ 866274 w 5792346"/>
                  <a:gd name="connsiteY11" fmla="*/ 110003 h 1254722"/>
                  <a:gd name="connsiteX12" fmla="*/ 866274 w 5792346"/>
                  <a:gd name="connsiteY12" fmla="*/ 130629 h 1254722"/>
                  <a:gd name="connsiteX13" fmla="*/ 1069092 w 5792346"/>
                  <a:gd name="connsiteY13" fmla="*/ 130629 h 1254722"/>
                  <a:gd name="connsiteX14" fmla="*/ 1069092 w 5792346"/>
                  <a:gd name="connsiteY14" fmla="*/ 140941 h 1254722"/>
                  <a:gd name="connsiteX15" fmla="*/ 1454102 w 5792346"/>
                  <a:gd name="connsiteY15" fmla="*/ 140941 h 1254722"/>
                  <a:gd name="connsiteX16" fmla="*/ 1456185 w 5792346"/>
                  <a:gd name="connsiteY16" fmla="*/ 168019 h 1254722"/>
                  <a:gd name="connsiteX17" fmla="*/ 1481603 w 5792346"/>
                  <a:gd name="connsiteY17" fmla="*/ 168442 h 1254722"/>
                  <a:gd name="connsiteX18" fmla="*/ 1481603 w 5792346"/>
                  <a:gd name="connsiteY18" fmla="*/ 199380 h 1254722"/>
                  <a:gd name="connsiteX19" fmla="*/ 1512541 w 5792346"/>
                  <a:gd name="connsiteY19" fmla="*/ 199380 h 1254722"/>
                  <a:gd name="connsiteX20" fmla="*/ 1512541 w 5792346"/>
                  <a:gd name="connsiteY20" fmla="*/ 250944 h 1254722"/>
                  <a:gd name="connsiteX21" fmla="*/ 1674108 w 5792346"/>
                  <a:gd name="connsiteY21" fmla="*/ 250944 h 1254722"/>
                  <a:gd name="connsiteX22" fmla="*/ 1674108 w 5792346"/>
                  <a:gd name="connsiteY22" fmla="*/ 271570 h 1254722"/>
                  <a:gd name="connsiteX23" fmla="*/ 1763486 w 5792346"/>
                  <a:gd name="connsiteY23" fmla="*/ 271570 h 1254722"/>
                  <a:gd name="connsiteX24" fmla="*/ 1763486 w 5792346"/>
                  <a:gd name="connsiteY24" fmla="*/ 281883 h 1254722"/>
                  <a:gd name="connsiteX25" fmla="*/ 1894114 w 5792346"/>
                  <a:gd name="connsiteY25" fmla="*/ 281883 h 1254722"/>
                  <a:gd name="connsiteX26" fmla="*/ 1900989 w 5792346"/>
                  <a:gd name="connsiteY26" fmla="*/ 288758 h 1254722"/>
                  <a:gd name="connsiteX27" fmla="*/ 2179435 w 5792346"/>
                  <a:gd name="connsiteY27" fmla="*/ 288758 h 1254722"/>
                  <a:gd name="connsiteX28" fmla="*/ 2179435 w 5792346"/>
                  <a:gd name="connsiteY28" fmla="*/ 302508 h 1254722"/>
                  <a:gd name="connsiteX29" fmla="*/ 2224123 w 5792346"/>
                  <a:gd name="connsiteY29" fmla="*/ 302508 h 1254722"/>
                  <a:gd name="connsiteX30" fmla="*/ 2224123 w 5792346"/>
                  <a:gd name="connsiteY30" fmla="*/ 333447 h 1254722"/>
                  <a:gd name="connsiteX31" fmla="*/ 2244749 w 5792346"/>
                  <a:gd name="connsiteY31" fmla="*/ 333447 h 1254722"/>
                  <a:gd name="connsiteX32" fmla="*/ 2244749 w 5792346"/>
                  <a:gd name="connsiteY32" fmla="*/ 378135 h 1254722"/>
                  <a:gd name="connsiteX33" fmla="*/ 2268812 w 5792346"/>
                  <a:gd name="connsiteY33" fmla="*/ 378135 h 1254722"/>
                  <a:gd name="connsiteX34" fmla="*/ 2268812 w 5792346"/>
                  <a:gd name="connsiteY34" fmla="*/ 440012 h 1254722"/>
                  <a:gd name="connsiteX35" fmla="*/ 2299750 w 5792346"/>
                  <a:gd name="connsiteY35" fmla="*/ 440012 h 1254722"/>
                  <a:gd name="connsiteX36" fmla="*/ 2299750 w 5792346"/>
                  <a:gd name="connsiteY36" fmla="*/ 464075 h 1254722"/>
                  <a:gd name="connsiteX37" fmla="*/ 2447567 w 5792346"/>
                  <a:gd name="connsiteY37" fmla="*/ 464075 h 1254722"/>
                  <a:gd name="connsiteX38" fmla="*/ 2447567 w 5792346"/>
                  <a:gd name="connsiteY38" fmla="*/ 464075 h 1254722"/>
                  <a:gd name="connsiteX39" fmla="*/ 2564445 w 5792346"/>
                  <a:gd name="connsiteY39" fmla="*/ 464075 h 1254722"/>
                  <a:gd name="connsiteX40" fmla="*/ 2564445 w 5792346"/>
                  <a:gd name="connsiteY40" fmla="*/ 488138 h 1254722"/>
                  <a:gd name="connsiteX41" fmla="*/ 2616009 w 5792346"/>
                  <a:gd name="connsiteY41" fmla="*/ 488138 h 1254722"/>
                  <a:gd name="connsiteX42" fmla="*/ 2616009 w 5792346"/>
                  <a:gd name="connsiteY42" fmla="*/ 495014 h 1254722"/>
                  <a:gd name="connsiteX43" fmla="*/ 2956331 w 5792346"/>
                  <a:gd name="connsiteY43" fmla="*/ 495014 h 1254722"/>
                  <a:gd name="connsiteX44" fmla="*/ 2956331 w 5792346"/>
                  <a:gd name="connsiteY44" fmla="*/ 529389 h 1254722"/>
                  <a:gd name="connsiteX45" fmla="*/ 2987269 w 5792346"/>
                  <a:gd name="connsiteY45" fmla="*/ 529389 h 1254722"/>
                  <a:gd name="connsiteX46" fmla="*/ 2987269 w 5792346"/>
                  <a:gd name="connsiteY46" fmla="*/ 560328 h 1254722"/>
                  <a:gd name="connsiteX47" fmla="*/ 3021645 w 5792346"/>
                  <a:gd name="connsiteY47" fmla="*/ 560328 h 1254722"/>
                  <a:gd name="connsiteX48" fmla="*/ 3021645 w 5792346"/>
                  <a:gd name="connsiteY48" fmla="*/ 598141 h 1254722"/>
                  <a:gd name="connsiteX49" fmla="*/ 3050805 w 5792346"/>
                  <a:gd name="connsiteY49" fmla="*/ 593975 h 1254722"/>
                  <a:gd name="connsiteX50" fmla="*/ 3045708 w 5792346"/>
                  <a:gd name="connsiteY50" fmla="*/ 622204 h 1254722"/>
                  <a:gd name="connsiteX51" fmla="*/ 3111023 w 5792346"/>
                  <a:gd name="connsiteY51" fmla="*/ 622204 h 1254722"/>
                  <a:gd name="connsiteX52" fmla="*/ 3111023 w 5792346"/>
                  <a:gd name="connsiteY52" fmla="*/ 629080 h 1254722"/>
                  <a:gd name="connsiteX53" fmla="*/ 3214150 w 5792346"/>
                  <a:gd name="connsiteY53" fmla="*/ 629080 h 1254722"/>
                  <a:gd name="connsiteX54" fmla="*/ 3214150 w 5792346"/>
                  <a:gd name="connsiteY54" fmla="*/ 639393 h 1254722"/>
                  <a:gd name="connsiteX55" fmla="*/ 3265714 w 5792346"/>
                  <a:gd name="connsiteY55" fmla="*/ 639393 h 1254722"/>
                  <a:gd name="connsiteX56" fmla="*/ 3265714 w 5792346"/>
                  <a:gd name="connsiteY56" fmla="*/ 656580 h 1254722"/>
                  <a:gd name="connsiteX57" fmla="*/ 3341341 w 5792346"/>
                  <a:gd name="connsiteY57" fmla="*/ 656580 h 1254722"/>
                  <a:gd name="connsiteX58" fmla="*/ 3341341 w 5792346"/>
                  <a:gd name="connsiteY58" fmla="*/ 663456 h 1254722"/>
                  <a:gd name="connsiteX59" fmla="*/ 3698851 w 5792346"/>
                  <a:gd name="connsiteY59" fmla="*/ 663456 h 1254722"/>
                  <a:gd name="connsiteX60" fmla="*/ 3698851 w 5792346"/>
                  <a:gd name="connsiteY60" fmla="*/ 690956 h 1254722"/>
                  <a:gd name="connsiteX61" fmla="*/ 3729789 w 5792346"/>
                  <a:gd name="connsiteY61" fmla="*/ 690956 h 1254722"/>
                  <a:gd name="connsiteX62" fmla="*/ 3729789 w 5792346"/>
                  <a:gd name="connsiteY62" fmla="*/ 711582 h 1254722"/>
                  <a:gd name="connsiteX63" fmla="*/ 3757290 w 5792346"/>
                  <a:gd name="connsiteY63" fmla="*/ 711582 h 1254722"/>
                  <a:gd name="connsiteX64" fmla="*/ 3757290 w 5792346"/>
                  <a:gd name="connsiteY64" fmla="*/ 732208 h 1254722"/>
                  <a:gd name="connsiteX65" fmla="*/ 3788229 w 5792346"/>
                  <a:gd name="connsiteY65" fmla="*/ 732208 h 1254722"/>
                  <a:gd name="connsiteX66" fmla="*/ 3788229 w 5792346"/>
                  <a:gd name="connsiteY66" fmla="*/ 763146 h 1254722"/>
                  <a:gd name="connsiteX67" fmla="*/ 3846668 w 5792346"/>
                  <a:gd name="connsiteY67" fmla="*/ 763146 h 1254722"/>
                  <a:gd name="connsiteX68" fmla="*/ 3846668 w 5792346"/>
                  <a:gd name="connsiteY68" fmla="*/ 776896 h 1254722"/>
                  <a:gd name="connsiteX69" fmla="*/ 3887919 w 5792346"/>
                  <a:gd name="connsiteY69" fmla="*/ 776896 h 1254722"/>
                  <a:gd name="connsiteX70" fmla="*/ 3887919 w 5792346"/>
                  <a:gd name="connsiteY70" fmla="*/ 797522 h 1254722"/>
                  <a:gd name="connsiteX71" fmla="*/ 3949795 w 5792346"/>
                  <a:gd name="connsiteY71" fmla="*/ 797522 h 1254722"/>
                  <a:gd name="connsiteX72" fmla="*/ 3949795 w 5792346"/>
                  <a:gd name="connsiteY72" fmla="*/ 807835 h 1254722"/>
                  <a:gd name="connsiteX73" fmla="*/ 4314180 w 5792346"/>
                  <a:gd name="connsiteY73" fmla="*/ 807835 h 1254722"/>
                  <a:gd name="connsiteX74" fmla="*/ 4314180 w 5792346"/>
                  <a:gd name="connsiteY74" fmla="*/ 825023 h 1254722"/>
                  <a:gd name="connsiteX75" fmla="*/ 4396683 w 5792346"/>
                  <a:gd name="connsiteY75" fmla="*/ 825023 h 1254722"/>
                  <a:gd name="connsiteX76" fmla="*/ 4393246 w 5792346"/>
                  <a:gd name="connsiteY76" fmla="*/ 828460 h 1254722"/>
                  <a:gd name="connsiteX77" fmla="*/ 4444809 w 5792346"/>
                  <a:gd name="connsiteY77" fmla="*/ 828460 h 1254722"/>
                  <a:gd name="connsiteX78" fmla="*/ 4444809 w 5792346"/>
                  <a:gd name="connsiteY78" fmla="*/ 862836 h 1254722"/>
                  <a:gd name="connsiteX79" fmla="*/ 4444809 w 5792346"/>
                  <a:gd name="connsiteY79" fmla="*/ 862836 h 1254722"/>
                  <a:gd name="connsiteX80" fmla="*/ 4465435 w 5792346"/>
                  <a:gd name="connsiteY80" fmla="*/ 883462 h 1254722"/>
                  <a:gd name="connsiteX81" fmla="*/ 4503248 w 5792346"/>
                  <a:gd name="connsiteY81" fmla="*/ 883462 h 1254722"/>
                  <a:gd name="connsiteX82" fmla="*/ 4503248 w 5792346"/>
                  <a:gd name="connsiteY82" fmla="*/ 924713 h 1254722"/>
                  <a:gd name="connsiteX83" fmla="*/ 4527311 w 5792346"/>
                  <a:gd name="connsiteY83" fmla="*/ 924713 h 1254722"/>
                  <a:gd name="connsiteX84" fmla="*/ 4527311 w 5792346"/>
                  <a:gd name="connsiteY84" fmla="*/ 965964 h 1254722"/>
                  <a:gd name="connsiteX85" fmla="*/ 4561687 w 5792346"/>
                  <a:gd name="connsiteY85" fmla="*/ 965964 h 1254722"/>
                  <a:gd name="connsiteX86" fmla="*/ 4561687 w 5792346"/>
                  <a:gd name="connsiteY86" fmla="*/ 983152 h 1254722"/>
                  <a:gd name="connsiteX87" fmla="*/ 4723254 w 5792346"/>
                  <a:gd name="connsiteY87" fmla="*/ 983152 h 1254722"/>
                  <a:gd name="connsiteX88" fmla="*/ 4723254 w 5792346"/>
                  <a:gd name="connsiteY88" fmla="*/ 996902 h 1254722"/>
                  <a:gd name="connsiteX89" fmla="*/ 4840132 w 5792346"/>
                  <a:gd name="connsiteY89" fmla="*/ 996902 h 1254722"/>
                  <a:gd name="connsiteX90" fmla="*/ 4840132 w 5792346"/>
                  <a:gd name="connsiteY90" fmla="*/ 1007215 h 1254722"/>
                  <a:gd name="connsiteX91" fmla="*/ 4860758 w 5792346"/>
                  <a:gd name="connsiteY91" fmla="*/ 1007215 h 1254722"/>
                  <a:gd name="connsiteX92" fmla="*/ 4860758 w 5792346"/>
                  <a:gd name="connsiteY92" fmla="*/ 1024403 h 1254722"/>
                  <a:gd name="connsiteX93" fmla="*/ 5104827 w 5792346"/>
                  <a:gd name="connsiteY93" fmla="*/ 1024403 h 1254722"/>
                  <a:gd name="connsiteX94" fmla="*/ 5104827 w 5792346"/>
                  <a:gd name="connsiteY94" fmla="*/ 1038153 h 1254722"/>
                  <a:gd name="connsiteX95" fmla="*/ 5207955 w 5792346"/>
                  <a:gd name="connsiteY95" fmla="*/ 1038153 h 1254722"/>
                  <a:gd name="connsiteX96" fmla="*/ 5207955 w 5792346"/>
                  <a:gd name="connsiteY96" fmla="*/ 1055341 h 1254722"/>
                  <a:gd name="connsiteX97" fmla="*/ 5259519 w 5792346"/>
                  <a:gd name="connsiteY97" fmla="*/ 1055341 h 1254722"/>
                  <a:gd name="connsiteX98" fmla="*/ 5259519 w 5792346"/>
                  <a:gd name="connsiteY98" fmla="*/ 1151594 h 1254722"/>
                  <a:gd name="connsiteX99" fmla="*/ 5276707 w 5792346"/>
                  <a:gd name="connsiteY99" fmla="*/ 1151594 h 1254722"/>
                  <a:gd name="connsiteX100" fmla="*/ 5276707 w 5792346"/>
                  <a:gd name="connsiteY100" fmla="*/ 1185970 h 1254722"/>
                  <a:gd name="connsiteX101" fmla="*/ 5359209 w 5792346"/>
                  <a:gd name="connsiteY101" fmla="*/ 1185970 h 1254722"/>
                  <a:gd name="connsiteX102" fmla="*/ 5359209 w 5792346"/>
                  <a:gd name="connsiteY102" fmla="*/ 1213471 h 1254722"/>
                  <a:gd name="connsiteX103" fmla="*/ 5658280 w 5792346"/>
                  <a:gd name="connsiteY103" fmla="*/ 1213471 h 1254722"/>
                  <a:gd name="connsiteX104" fmla="*/ 5658280 w 5792346"/>
                  <a:gd name="connsiteY104" fmla="*/ 1230659 h 1254722"/>
                  <a:gd name="connsiteX105" fmla="*/ 5733907 w 5792346"/>
                  <a:gd name="connsiteY105" fmla="*/ 1230659 h 1254722"/>
                  <a:gd name="connsiteX106" fmla="*/ 5733907 w 5792346"/>
                  <a:gd name="connsiteY106" fmla="*/ 1254722 h 1254722"/>
                  <a:gd name="connsiteX107" fmla="*/ 5792346 w 5792346"/>
                  <a:gd name="connsiteY107" fmla="*/ 1254722 h 1254722"/>
                  <a:gd name="connsiteX0" fmla="*/ 0 w 5792346"/>
                  <a:gd name="connsiteY0" fmla="*/ 0 h 1254722"/>
                  <a:gd name="connsiteX1" fmla="*/ 398761 w 5792346"/>
                  <a:gd name="connsiteY1" fmla="*/ 0 h 1254722"/>
                  <a:gd name="connsiteX2" fmla="*/ 398761 w 5792346"/>
                  <a:gd name="connsiteY2" fmla="*/ 13750 h 1254722"/>
                  <a:gd name="connsiteX3" fmla="*/ 584391 w 5792346"/>
                  <a:gd name="connsiteY3" fmla="*/ 13750 h 1254722"/>
                  <a:gd name="connsiteX4" fmla="*/ 584391 w 5792346"/>
                  <a:gd name="connsiteY4" fmla="*/ 13750 h 1254722"/>
                  <a:gd name="connsiteX5" fmla="*/ 639392 w 5792346"/>
                  <a:gd name="connsiteY5" fmla="*/ 13750 h 1254722"/>
                  <a:gd name="connsiteX6" fmla="*/ 639392 w 5792346"/>
                  <a:gd name="connsiteY6" fmla="*/ 44689 h 1254722"/>
                  <a:gd name="connsiteX7" fmla="*/ 708144 w 5792346"/>
                  <a:gd name="connsiteY7" fmla="*/ 44689 h 1254722"/>
                  <a:gd name="connsiteX8" fmla="*/ 708144 w 5792346"/>
                  <a:gd name="connsiteY8" fmla="*/ 72189 h 1254722"/>
                  <a:gd name="connsiteX9" fmla="*/ 742520 w 5792346"/>
                  <a:gd name="connsiteY9" fmla="*/ 72189 h 1254722"/>
                  <a:gd name="connsiteX10" fmla="*/ 742520 w 5792346"/>
                  <a:gd name="connsiteY10" fmla="*/ 110003 h 1254722"/>
                  <a:gd name="connsiteX11" fmla="*/ 866274 w 5792346"/>
                  <a:gd name="connsiteY11" fmla="*/ 110003 h 1254722"/>
                  <a:gd name="connsiteX12" fmla="*/ 866274 w 5792346"/>
                  <a:gd name="connsiteY12" fmla="*/ 130629 h 1254722"/>
                  <a:gd name="connsiteX13" fmla="*/ 1069092 w 5792346"/>
                  <a:gd name="connsiteY13" fmla="*/ 130629 h 1254722"/>
                  <a:gd name="connsiteX14" fmla="*/ 1069092 w 5792346"/>
                  <a:gd name="connsiteY14" fmla="*/ 140941 h 1254722"/>
                  <a:gd name="connsiteX15" fmla="*/ 1454102 w 5792346"/>
                  <a:gd name="connsiteY15" fmla="*/ 140941 h 1254722"/>
                  <a:gd name="connsiteX16" fmla="*/ 1456185 w 5792346"/>
                  <a:gd name="connsiteY16" fmla="*/ 168019 h 1254722"/>
                  <a:gd name="connsiteX17" fmla="*/ 1481603 w 5792346"/>
                  <a:gd name="connsiteY17" fmla="*/ 168442 h 1254722"/>
                  <a:gd name="connsiteX18" fmla="*/ 1481603 w 5792346"/>
                  <a:gd name="connsiteY18" fmla="*/ 199380 h 1254722"/>
                  <a:gd name="connsiteX19" fmla="*/ 1512541 w 5792346"/>
                  <a:gd name="connsiteY19" fmla="*/ 199380 h 1254722"/>
                  <a:gd name="connsiteX20" fmla="*/ 1512541 w 5792346"/>
                  <a:gd name="connsiteY20" fmla="*/ 250944 h 1254722"/>
                  <a:gd name="connsiteX21" fmla="*/ 1674108 w 5792346"/>
                  <a:gd name="connsiteY21" fmla="*/ 250944 h 1254722"/>
                  <a:gd name="connsiteX22" fmla="*/ 1674108 w 5792346"/>
                  <a:gd name="connsiteY22" fmla="*/ 271570 h 1254722"/>
                  <a:gd name="connsiteX23" fmla="*/ 1763486 w 5792346"/>
                  <a:gd name="connsiteY23" fmla="*/ 271570 h 1254722"/>
                  <a:gd name="connsiteX24" fmla="*/ 1763486 w 5792346"/>
                  <a:gd name="connsiteY24" fmla="*/ 281883 h 1254722"/>
                  <a:gd name="connsiteX25" fmla="*/ 1894114 w 5792346"/>
                  <a:gd name="connsiteY25" fmla="*/ 281883 h 1254722"/>
                  <a:gd name="connsiteX26" fmla="*/ 1900989 w 5792346"/>
                  <a:gd name="connsiteY26" fmla="*/ 288758 h 1254722"/>
                  <a:gd name="connsiteX27" fmla="*/ 2179435 w 5792346"/>
                  <a:gd name="connsiteY27" fmla="*/ 288758 h 1254722"/>
                  <a:gd name="connsiteX28" fmla="*/ 2179435 w 5792346"/>
                  <a:gd name="connsiteY28" fmla="*/ 302508 h 1254722"/>
                  <a:gd name="connsiteX29" fmla="*/ 2224123 w 5792346"/>
                  <a:gd name="connsiteY29" fmla="*/ 302508 h 1254722"/>
                  <a:gd name="connsiteX30" fmla="*/ 2224123 w 5792346"/>
                  <a:gd name="connsiteY30" fmla="*/ 333447 h 1254722"/>
                  <a:gd name="connsiteX31" fmla="*/ 2244749 w 5792346"/>
                  <a:gd name="connsiteY31" fmla="*/ 333447 h 1254722"/>
                  <a:gd name="connsiteX32" fmla="*/ 2244749 w 5792346"/>
                  <a:gd name="connsiteY32" fmla="*/ 378135 h 1254722"/>
                  <a:gd name="connsiteX33" fmla="*/ 2268812 w 5792346"/>
                  <a:gd name="connsiteY33" fmla="*/ 378135 h 1254722"/>
                  <a:gd name="connsiteX34" fmla="*/ 2268812 w 5792346"/>
                  <a:gd name="connsiteY34" fmla="*/ 440012 h 1254722"/>
                  <a:gd name="connsiteX35" fmla="*/ 2299750 w 5792346"/>
                  <a:gd name="connsiteY35" fmla="*/ 440012 h 1254722"/>
                  <a:gd name="connsiteX36" fmla="*/ 2299750 w 5792346"/>
                  <a:gd name="connsiteY36" fmla="*/ 464075 h 1254722"/>
                  <a:gd name="connsiteX37" fmla="*/ 2447567 w 5792346"/>
                  <a:gd name="connsiteY37" fmla="*/ 464075 h 1254722"/>
                  <a:gd name="connsiteX38" fmla="*/ 2447567 w 5792346"/>
                  <a:gd name="connsiteY38" fmla="*/ 464075 h 1254722"/>
                  <a:gd name="connsiteX39" fmla="*/ 2564445 w 5792346"/>
                  <a:gd name="connsiteY39" fmla="*/ 464075 h 1254722"/>
                  <a:gd name="connsiteX40" fmla="*/ 2564445 w 5792346"/>
                  <a:gd name="connsiteY40" fmla="*/ 488138 h 1254722"/>
                  <a:gd name="connsiteX41" fmla="*/ 2616009 w 5792346"/>
                  <a:gd name="connsiteY41" fmla="*/ 488138 h 1254722"/>
                  <a:gd name="connsiteX42" fmla="*/ 2616009 w 5792346"/>
                  <a:gd name="connsiteY42" fmla="*/ 495014 h 1254722"/>
                  <a:gd name="connsiteX43" fmla="*/ 2956331 w 5792346"/>
                  <a:gd name="connsiteY43" fmla="*/ 495014 h 1254722"/>
                  <a:gd name="connsiteX44" fmla="*/ 2956331 w 5792346"/>
                  <a:gd name="connsiteY44" fmla="*/ 529389 h 1254722"/>
                  <a:gd name="connsiteX45" fmla="*/ 2987269 w 5792346"/>
                  <a:gd name="connsiteY45" fmla="*/ 529389 h 1254722"/>
                  <a:gd name="connsiteX46" fmla="*/ 2987269 w 5792346"/>
                  <a:gd name="connsiteY46" fmla="*/ 560328 h 1254722"/>
                  <a:gd name="connsiteX47" fmla="*/ 3021645 w 5792346"/>
                  <a:gd name="connsiteY47" fmla="*/ 560328 h 1254722"/>
                  <a:gd name="connsiteX48" fmla="*/ 3021645 w 5792346"/>
                  <a:gd name="connsiteY48" fmla="*/ 598141 h 1254722"/>
                  <a:gd name="connsiteX49" fmla="*/ 3046639 w 5792346"/>
                  <a:gd name="connsiteY49" fmla="*/ 593975 h 1254722"/>
                  <a:gd name="connsiteX50" fmla="*/ 3045708 w 5792346"/>
                  <a:gd name="connsiteY50" fmla="*/ 622204 h 1254722"/>
                  <a:gd name="connsiteX51" fmla="*/ 3111023 w 5792346"/>
                  <a:gd name="connsiteY51" fmla="*/ 622204 h 1254722"/>
                  <a:gd name="connsiteX52" fmla="*/ 3111023 w 5792346"/>
                  <a:gd name="connsiteY52" fmla="*/ 629080 h 1254722"/>
                  <a:gd name="connsiteX53" fmla="*/ 3214150 w 5792346"/>
                  <a:gd name="connsiteY53" fmla="*/ 629080 h 1254722"/>
                  <a:gd name="connsiteX54" fmla="*/ 3214150 w 5792346"/>
                  <a:gd name="connsiteY54" fmla="*/ 639393 h 1254722"/>
                  <a:gd name="connsiteX55" fmla="*/ 3265714 w 5792346"/>
                  <a:gd name="connsiteY55" fmla="*/ 639393 h 1254722"/>
                  <a:gd name="connsiteX56" fmla="*/ 3265714 w 5792346"/>
                  <a:gd name="connsiteY56" fmla="*/ 656580 h 1254722"/>
                  <a:gd name="connsiteX57" fmla="*/ 3341341 w 5792346"/>
                  <a:gd name="connsiteY57" fmla="*/ 656580 h 1254722"/>
                  <a:gd name="connsiteX58" fmla="*/ 3341341 w 5792346"/>
                  <a:gd name="connsiteY58" fmla="*/ 663456 h 1254722"/>
                  <a:gd name="connsiteX59" fmla="*/ 3698851 w 5792346"/>
                  <a:gd name="connsiteY59" fmla="*/ 663456 h 1254722"/>
                  <a:gd name="connsiteX60" fmla="*/ 3698851 w 5792346"/>
                  <a:gd name="connsiteY60" fmla="*/ 690956 h 1254722"/>
                  <a:gd name="connsiteX61" fmla="*/ 3729789 w 5792346"/>
                  <a:gd name="connsiteY61" fmla="*/ 690956 h 1254722"/>
                  <a:gd name="connsiteX62" fmla="*/ 3729789 w 5792346"/>
                  <a:gd name="connsiteY62" fmla="*/ 711582 h 1254722"/>
                  <a:gd name="connsiteX63" fmla="*/ 3757290 w 5792346"/>
                  <a:gd name="connsiteY63" fmla="*/ 711582 h 1254722"/>
                  <a:gd name="connsiteX64" fmla="*/ 3757290 w 5792346"/>
                  <a:gd name="connsiteY64" fmla="*/ 732208 h 1254722"/>
                  <a:gd name="connsiteX65" fmla="*/ 3788229 w 5792346"/>
                  <a:gd name="connsiteY65" fmla="*/ 732208 h 1254722"/>
                  <a:gd name="connsiteX66" fmla="*/ 3788229 w 5792346"/>
                  <a:gd name="connsiteY66" fmla="*/ 763146 h 1254722"/>
                  <a:gd name="connsiteX67" fmla="*/ 3846668 w 5792346"/>
                  <a:gd name="connsiteY67" fmla="*/ 763146 h 1254722"/>
                  <a:gd name="connsiteX68" fmla="*/ 3846668 w 5792346"/>
                  <a:gd name="connsiteY68" fmla="*/ 776896 h 1254722"/>
                  <a:gd name="connsiteX69" fmla="*/ 3887919 w 5792346"/>
                  <a:gd name="connsiteY69" fmla="*/ 776896 h 1254722"/>
                  <a:gd name="connsiteX70" fmla="*/ 3887919 w 5792346"/>
                  <a:gd name="connsiteY70" fmla="*/ 797522 h 1254722"/>
                  <a:gd name="connsiteX71" fmla="*/ 3949795 w 5792346"/>
                  <a:gd name="connsiteY71" fmla="*/ 797522 h 1254722"/>
                  <a:gd name="connsiteX72" fmla="*/ 3949795 w 5792346"/>
                  <a:gd name="connsiteY72" fmla="*/ 807835 h 1254722"/>
                  <a:gd name="connsiteX73" fmla="*/ 4314180 w 5792346"/>
                  <a:gd name="connsiteY73" fmla="*/ 807835 h 1254722"/>
                  <a:gd name="connsiteX74" fmla="*/ 4314180 w 5792346"/>
                  <a:gd name="connsiteY74" fmla="*/ 825023 h 1254722"/>
                  <a:gd name="connsiteX75" fmla="*/ 4396683 w 5792346"/>
                  <a:gd name="connsiteY75" fmla="*/ 825023 h 1254722"/>
                  <a:gd name="connsiteX76" fmla="*/ 4393246 w 5792346"/>
                  <a:gd name="connsiteY76" fmla="*/ 828460 h 1254722"/>
                  <a:gd name="connsiteX77" fmla="*/ 4444809 w 5792346"/>
                  <a:gd name="connsiteY77" fmla="*/ 828460 h 1254722"/>
                  <a:gd name="connsiteX78" fmla="*/ 4444809 w 5792346"/>
                  <a:gd name="connsiteY78" fmla="*/ 862836 h 1254722"/>
                  <a:gd name="connsiteX79" fmla="*/ 4444809 w 5792346"/>
                  <a:gd name="connsiteY79" fmla="*/ 862836 h 1254722"/>
                  <a:gd name="connsiteX80" fmla="*/ 4465435 w 5792346"/>
                  <a:gd name="connsiteY80" fmla="*/ 883462 h 1254722"/>
                  <a:gd name="connsiteX81" fmla="*/ 4503248 w 5792346"/>
                  <a:gd name="connsiteY81" fmla="*/ 883462 h 1254722"/>
                  <a:gd name="connsiteX82" fmla="*/ 4503248 w 5792346"/>
                  <a:gd name="connsiteY82" fmla="*/ 924713 h 1254722"/>
                  <a:gd name="connsiteX83" fmla="*/ 4527311 w 5792346"/>
                  <a:gd name="connsiteY83" fmla="*/ 924713 h 1254722"/>
                  <a:gd name="connsiteX84" fmla="*/ 4527311 w 5792346"/>
                  <a:gd name="connsiteY84" fmla="*/ 965964 h 1254722"/>
                  <a:gd name="connsiteX85" fmla="*/ 4561687 w 5792346"/>
                  <a:gd name="connsiteY85" fmla="*/ 965964 h 1254722"/>
                  <a:gd name="connsiteX86" fmla="*/ 4561687 w 5792346"/>
                  <a:gd name="connsiteY86" fmla="*/ 983152 h 1254722"/>
                  <a:gd name="connsiteX87" fmla="*/ 4723254 w 5792346"/>
                  <a:gd name="connsiteY87" fmla="*/ 983152 h 1254722"/>
                  <a:gd name="connsiteX88" fmla="*/ 4723254 w 5792346"/>
                  <a:gd name="connsiteY88" fmla="*/ 996902 h 1254722"/>
                  <a:gd name="connsiteX89" fmla="*/ 4840132 w 5792346"/>
                  <a:gd name="connsiteY89" fmla="*/ 996902 h 1254722"/>
                  <a:gd name="connsiteX90" fmla="*/ 4840132 w 5792346"/>
                  <a:gd name="connsiteY90" fmla="*/ 1007215 h 1254722"/>
                  <a:gd name="connsiteX91" fmla="*/ 4860758 w 5792346"/>
                  <a:gd name="connsiteY91" fmla="*/ 1007215 h 1254722"/>
                  <a:gd name="connsiteX92" fmla="*/ 4860758 w 5792346"/>
                  <a:gd name="connsiteY92" fmla="*/ 1024403 h 1254722"/>
                  <a:gd name="connsiteX93" fmla="*/ 5104827 w 5792346"/>
                  <a:gd name="connsiteY93" fmla="*/ 1024403 h 1254722"/>
                  <a:gd name="connsiteX94" fmla="*/ 5104827 w 5792346"/>
                  <a:gd name="connsiteY94" fmla="*/ 1038153 h 1254722"/>
                  <a:gd name="connsiteX95" fmla="*/ 5207955 w 5792346"/>
                  <a:gd name="connsiteY95" fmla="*/ 1038153 h 1254722"/>
                  <a:gd name="connsiteX96" fmla="*/ 5207955 w 5792346"/>
                  <a:gd name="connsiteY96" fmla="*/ 1055341 h 1254722"/>
                  <a:gd name="connsiteX97" fmla="*/ 5259519 w 5792346"/>
                  <a:gd name="connsiteY97" fmla="*/ 1055341 h 1254722"/>
                  <a:gd name="connsiteX98" fmla="*/ 5259519 w 5792346"/>
                  <a:gd name="connsiteY98" fmla="*/ 1151594 h 1254722"/>
                  <a:gd name="connsiteX99" fmla="*/ 5276707 w 5792346"/>
                  <a:gd name="connsiteY99" fmla="*/ 1151594 h 1254722"/>
                  <a:gd name="connsiteX100" fmla="*/ 5276707 w 5792346"/>
                  <a:gd name="connsiteY100" fmla="*/ 1185970 h 1254722"/>
                  <a:gd name="connsiteX101" fmla="*/ 5359209 w 5792346"/>
                  <a:gd name="connsiteY101" fmla="*/ 1185970 h 1254722"/>
                  <a:gd name="connsiteX102" fmla="*/ 5359209 w 5792346"/>
                  <a:gd name="connsiteY102" fmla="*/ 1213471 h 1254722"/>
                  <a:gd name="connsiteX103" fmla="*/ 5658280 w 5792346"/>
                  <a:gd name="connsiteY103" fmla="*/ 1213471 h 1254722"/>
                  <a:gd name="connsiteX104" fmla="*/ 5658280 w 5792346"/>
                  <a:gd name="connsiteY104" fmla="*/ 1230659 h 1254722"/>
                  <a:gd name="connsiteX105" fmla="*/ 5733907 w 5792346"/>
                  <a:gd name="connsiteY105" fmla="*/ 1230659 h 1254722"/>
                  <a:gd name="connsiteX106" fmla="*/ 5733907 w 5792346"/>
                  <a:gd name="connsiteY106" fmla="*/ 1254722 h 1254722"/>
                  <a:gd name="connsiteX107" fmla="*/ 5792346 w 5792346"/>
                  <a:gd name="connsiteY107" fmla="*/ 1254722 h 1254722"/>
                  <a:gd name="connsiteX0" fmla="*/ 0 w 5792346"/>
                  <a:gd name="connsiteY0" fmla="*/ 0 h 1254722"/>
                  <a:gd name="connsiteX1" fmla="*/ 398761 w 5792346"/>
                  <a:gd name="connsiteY1" fmla="*/ 0 h 1254722"/>
                  <a:gd name="connsiteX2" fmla="*/ 398761 w 5792346"/>
                  <a:gd name="connsiteY2" fmla="*/ 13750 h 1254722"/>
                  <a:gd name="connsiteX3" fmla="*/ 584391 w 5792346"/>
                  <a:gd name="connsiteY3" fmla="*/ 13750 h 1254722"/>
                  <a:gd name="connsiteX4" fmla="*/ 584391 w 5792346"/>
                  <a:gd name="connsiteY4" fmla="*/ 13750 h 1254722"/>
                  <a:gd name="connsiteX5" fmla="*/ 639392 w 5792346"/>
                  <a:gd name="connsiteY5" fmla="*/ 13750 h 1254722"/>
                  <a:gd name="connsiteX6" fmla="*/ 639392 w 5792346"/>
                  <a:gd name="connsiteY6" fmla="*/ 44689 h 1254722"/>
                  <a:gd name="connsiteX7" fmla="*/ 708144 w 5792346"/>
                  <a:gd name="connsiteY7" fmla="*/ 44689 h 1254722"/>
                  <a:gd name="connsiteX8" fmla="*/ 708144 w 5792346"/>
                  <a:gd name="connsiteY8" fmla="*/ 72189 h 1254722"/>
                  <a:gd name="connsiteX9" fmla="*/ 742520 w 5792346"/>
                  <a:gd name="connsiteY9" fmla="*/ 72189 h 1254722"/>
                  <a:gd name="connsiteX10" fmla="*/ 742520 w 5792346"/>
                  <a:gd name="connsiteY10" fmla="*/ 110003 h 1254722"/>
                  <a:gd name="connsiteX11" fmla="*/ 866274 w 5792346"/>
                  <a:gd name="connsiteY11" fmla="*/ 110003 h 1254722"/>
                  <a:gd name="connsiteX12" fmla="*/ 866274 w 5792346"/>
                  <a:gd name="connsiteY12" fmla="*/ 130629 h 1254722"/>
                  <a:gd name="connsiteX13" fmla="*/ 1069092 w 5792346"/>
                  <a:gd name="connsiteY13" fmla="*/ 130629 h 1254722"/>
                  <a:gd name="connsiteX14" fmla="*/ 1069092 w 5792346"/>
                  <a:gd name="connsiteY14" fmla="*/ 140941 h 1254722"/>
                  <a:gd name="connsiteX15" fmla="*/ 1454102 w 5792346"/>
                  <a:gd name="connsiteY15" fmla="*/ 140941 h 1254722"/>
                  <a:gd name="connsiteX16" fmla="*/ 1456185 w 5792346"/>
                  <a:gd name="connsiteY16" fmla="*/ 168019 h 1254722"/>
                  <a:gd name="connsiteX17" fmla="*/ 1481603 w 5792346"/>
                  <a:gd name="connsiteY17" fmla="*/ 168442 h 1254722"/>
                  <a:gd name="connsiteX18" fmla="*/ 1481603 w 5792346"/>
                  <a:gd name="connsiteY18" fmla="*/ 199380 h 1254722"/>
                  <a:gd name="connsiteX19" fmla="*/ 1512541 w 5792346"/>
                  <a:gd name="connsiteY19" fmla="*/ 199380 h 1254722"/>
                  <a:gd name="connsiteX20" fmla="*/ 1512541 w 5792346"/>
                  <a:gd name="connsiteY20" fmla="*/ 250944 h 1254722"/>
                  <a:gd name="connsiteX21" fmla="*/ 1674108 w 5792346"/>
                  <a:gd name="connsiteY21" fmla="*/ 250944 h 1254722"/>
                  <a:gd name="connsiteX22" fmla="*/ 1674108 w 5792346"/>
                  <a:gd name="connsiteY22" fmla="*/ 271570 h 1254722"/>
                  <a:gd name="connsiteX23" fmla="*/ 1763486 w 5792346"/>
                  <a:gd name="connsiteY23" fmla="*/ 271570 h 1254722"/>
                  <a:gd name="connsiteX24" fmla="*/ 1763486 w 5792346"/>
                  <a:gd name="connsiteY24" fmla="*/ 281883 h 1254722"/>
                  <a:gd name="connsiteX25" fmla="*/ 1894114 w 5792346"/>
                  <a:gd name="connsiteY25" fmla="*/ 281883 h 1254722"/>
                  <a:gd name="connsiteX26" fmla="*/ 1900989 w 5792346"/>
                  <a:gd name="connsiteY26" fmla="*/ 288758 h 1254722"/>
                  <a:gd name="connsiteX27" fmla="*/ 2179435 w 5792346"/>
                  <a:gd name="connsiteY27" fmla="*/ 288758 h 1254722"/>
                  <a:gd name="connsiteX28" fmla="*/ 2179435 w 5792346"/>
                  <a:gd name="connsiteY28" fmla="*/ 302508 h 1254722"/>
                  <a:gd name="connsiteX29" fmla="*/ 2224123 w 5792346"/>
                  <a:gd name="connsiteY29" fmla="*/ 302508 h 1254722"/>
                  <a:gd name="connsiteX30" fmla="*/ 2224123 w 5792346"/>
                  <a:gd name="connsiteY30" fmla="*/ 333447 h 1254722"/>
                  <a:gd name="connsiteX31" fmla="*/ 2244749 w 5792346"/>
                  <a:gd name="connsiteY31" fmla="*/ 333447 h 1254722"/>
                  <a:gd name="connsiteX32" fmla="*/ 2244749 w 5792346"/>
                  <a:gd name="connsiteY32" fmla="*/ 378135 h 1254722"/>
                  <a:gd name="connsiteX33" fmla="*/ 2268812 w 5792346"/>
                  <a:gd name="connsiteY33" fmla="*/ 378135 h 1254722"/>
                  <a:gd name="connsiteX34" fmla="*/ 2268812 w 5792346"/>
                  <a:gd name="connsiteY34" fmla="*/ 440012 h 1254722"/>
                  <a:gd name="connsiteX35" fmla="*/ 2299750 w 5792346"/>
                  <a:gd name="connsiteY35" fmla="*/ 440012 h 1254722"/>
                  <a:gd name="connsiteX36" fmla="*/ 2299750 w 5792346"/>
                  <a:gd name="connsiteY36" fmla="*/ 464075 h 1254722"/>
                  <a:gd name="connsiteX37" fmla="*/ 2447567 w 5792346"/>
                  <a:gd name="connsiteY37" fmla="*/ 464075 h 1254722"/>
                  <a:gd name="connsiteX38" fmla="*/ 2447567 w 5792346"/>
                  <a:gd name="connsiteY38" fmla="*/ 464075 h 1254722"/>
                  <a:gd name="connsiteX39" fmla="*/ 2564445 w 5792346"/>
                  <a:gd name="connsiteY39" fmla="*/ 464075 h 1254722"/>
                  <a:gd name="connsiteX40" fmla="*/ 2564445 w 5792346"/>
                  <a:gd name="connsiteY40" fmla="*/ 488138 h 1254722"/>
                  <a:gd name="connsiteX41" fmla="*/ 2616009 w 5792346"/>
                  <a:gd name="connsiteY41" fmla="*/ 488138 h 1254722"/>
                  <a:gd name="connsiteX42" fmla="*/ 2616009 w 5792346"/>
                  <a:gd name="connsiteY42" fmla="*/ 495014 h 1254722"/>
                  <a:gd name="connsiteX43" fmla="*/ 2956331 w 5792346"/>
                  <a:gd name="connsiteY43" fmla="*/ 495014 h 1254722"/>
                  <a:gd name="connsiteX44" fmla="*/ 2956331 w 5792346"/>
                  <a:gd name="connsiteY44" fmla="*/ 529389 h 1254722"/>
                  <a:gd name="connsiteX45" fmla="*/ 2987269 w 5792346"/>
                  <a:gd name="connsiteY45" fmla="*/ 529389 h 1254722"/>
                  <a:gd name="connsiteX46" fmla="*/ 2987269 w 5792346"/>
                  <a:gd name="connsiteY46" fmla="*/ 560328 h 1254722"/>
                  <a:gd name="connsiteX47" fmla="*/ 3021645 w 5792346"/>
                  <a:gd name="connsiteY47" fmla="*/ 560328 h 1254722"/>
                  <a:gd name="connsiteX48" fmla="*/ 3021645 w 5792346"/>
                  <a:gd name="connsiteY48" fmla="*/ 598141 h 1254722"/>
                  <a:gd name="connsiteX49" fmla="*/ 3046639 w 5792346"/>
                  <a:gd name="connsiteY49" fmla="*/ 593975 h 1254722"/>
                  <a:gd name="connsiteX50" fmla="*/ 3045708 w 5792346"/>
                  <a:gd name="connsiteY50" fmla="*/ 622204 h 1254722"/>
                  <a:gd name="connsiteX51" fmla="*/ 3111023 w 5792346"/>
                  <a:gd name="connsiteY51" fmla="*/ 622204 h 1254722"/>
                  <a:gd name="connsiteX52" fmla="*/ 3111023 w 5792346"/>
                  <a:gd name="connsiteY52" fmla="*/ 629080 h 1254722"/>
                  <a:gd name="connsiteX53" fmla="*/ 3214150 w 5792346"/>
                  <a:gd name="connsiteY53" fmla="*/ 629080 h 1254722"/>
                  <a:gd name="connsiteX54" fmla="*/ 3214150 w 5792346"/>
                  <a:gd name="connsiteY54" fmla="*/ 639393 h 1254722"/>
                  <a:gd name="connsiteX55" fmla="*/ 3265714 w 5792346"/>
                  <a:gd name="connsiteY55" fmla="*/ 639393 h 1254722"/>
                  <a:gd name="connsiteX56" fmla="*/ 3265714 w 5792346"/>
                  <a:gd name="connsiteY56" fmla="*/ 656580 h 1254722"/>
                  <a:gd name="connsiteX57" fmla="*/ 3341341 w 5792346"/>
                  <a:gd name="connsiteY57" fmla="*/ 656580 h 1254722"/>
                  <a:gd name="connsiteX58" fmla="*/ 3341341 w 5792346"/>
                  <a:gd name="connsiteY58" fmla="*/ 663456 h 1254722"/>
                  <a:gd name="connsiteX59" fmla="*/ 3698851 w 5792346"/>
                  <a:gd name="connsiteY59" fmla="*/ 663456 h 1254722"/>
                  <a:gd name="connsiteX60" fmla="*/ 3698851 w 5792346"/>
                  <a:gd name="connsiteY60" fmla="*/ 690956 h 1254722"/>
                  <a:gd name="connsiteX61" fmla="*/ 3729789 w 5792346"/>
                  <a:gd name="connsiteY61" fmla="*/ 690956 h 1254722"/>
                  <a:gd name="connsiteX62" fmla="*/ 3729789 w 5792346"/>
                  <a:gd name="connsiteY62" fmla="*/ 711582 h 1254722"/>
                  <a:gd name="connsiteX63" fmla="*/ 3757290 w 5792346"/>
                  <a:gd name="connsiteY63" fmla="*/ 711582 h 1254722"/>
                  <a:gd name="connsiteX64" fmla="*/ 3757290 w 5792346"/>
                  <a:gd name="connsiteY64" fmla="*/ 732208 h 1254722"/>
                  <a:gd name="connsiteX65" fmla="*/ 3788229 w 5792346"/>
                  <a:gd name="connsiteY65" fmla="*/ 732208 h 1254722"/>
                  <a:gd name="connsiteX66" fmla="*/ 3788229 w 5792346"/>
                  <a:gd name="connsiteY66" fmla="*/ 763146 h 1254722"/>
                  <a:gd name="connsiteX67" fmla="*/ 3846668 w 5792346"/>
                  <a:gd name="connsiteY67" fmla="*/ 763146 h 1254722"/>
                  <a:gd name="connsiteX68" fmla="*/ 3846668 w 5792346"/>
                  <a:gd name="connsiteY68" fmla="*/ 776896 h 1254722"/>
                  <a:gd name="connsiteX69" fmla="*/ 3887919 w 5792346"/>
                  <a:gd name="connsiteY69" fmla="*/ 776896 h 1254722"/>
                  <a:gd name="connsiteX70" fmla="*/ 3887919 w 5792346"/>
                  <a:gd name="connsiteY70" fmla="*/ 797522 h 1254722"/>
                  <a:gd name="connsiteX71" fmla="*/ 3949795 w 5792346"/>
                  <a:gd name="connsiteY71" fmla="*/ 797522 h 1254722"/>
                  <a:gd name="connsiteX72" fmla="*/ 3949795 w 5792346"/>
                  <a:gd name="connsiteY72" fmla="*/ 807835 h 1254722"/>
                  <a:gd name="connsiteX73" fmla="*/ 4314180 w 5792346"/>
                  <a:gd name="connsiteY73" fmla="*/ 807835 h 1254722"/>
                  <a:gd name="connsiteX74" fmla="*/ 4314180 w 5792346"/>
                  <a:gd name="connsiteY74" fmla="*/ 825023 h 1254722"/>
                  <a:gd name="connsiteX75" fmla="*/ 4396683 w 5792346"/>
                  <a:gd name="connsiteY75" fmla="*/ 825023 h 1254722"/>
                  <a:gd name="connsiteX76" fmla="*/ 4393246 w 5792346"/>
                  <a:gd name="connsiteY76" fmla="*/ 828460 h 1254722"/>
                  <a:gd name="connsiteX77" fmla="*/ 4444809 w 5792346"/>
                  <a:gd name="connsiteY77" fmla="*/ 828460 h 1254722"/>
                  <a:gd name="connsiteX78" fmla="*/ 4444809 w 5792346"/>
                  <a:gd name="connsiteY78" fmla="*/ 862836 h 1254722"/>
                  <a:gd name="connsiteX79" fmla="*/ 4444809 w 5792346"/>
                  <a:gd name="connsiteY79" fmla="*/ 862836 h 1254722"/>
                  <a:gd name="connsiteX80" fmla="*/ 4465435 w 5792346"/>
                  <a:gd name="connsiteY80" fmla="*/ 883462 h 1254722"/>
                  <a:gd name="connsiteX81" fmla="*/ 4503248 w 5792346"/>
                  <a:gd name="connsiteY81" fmla="*/ 883462 h 1254722"/>
                  <a:gd name="connsiteX82" fmla="*/ 4503248 w 5792346"/>
                  <a:gd name="connsiteY82" fmla="*/ 924713 h 1254722"/>
                  <a:gd name="connsiteX83" fmla="*/ 4527311 w 5792346"/>
                  <a:gd name="connsiteY83" fmla="*/ 924713 h 1254722"/>
                  <a:gd name="connsiteX84" fmla="*/ 4527311 w 5792346"/>
                  <a:gd name="connsiteY84" fmla="*/ 965964 h 1254722"/>
                  <a:gd name="connsiteX85" fmla="*/ 4561687 w 5792346"/>
                  <a:gd name="connsiteY85" fmla="*/ 965964 h 1254722"/>
                  <a:gd name="connsiteX86" fmla="*/ 4561687 w 5792346"/>
                  <a:gd name="connsiteY86" fmla="*/ 983152 h 1254722"/>
                  <a:gd name="connsiteX87" fmla="*/ 4723254 w 5792346"/>
                  <a:gd name="connsiteY87" fmla="*/ 983152 h 1254722"/>
                  <a:gd name="connsiteX88" fmla="*/ 4723254 w 5792346"/>
                  <a:gd name="connsiteY88" fmla="*/ 996902 h 1254722"/>
                  <a:gd name="connsiteX89" fmla="*/ 4840132 w 5792346"/>
                  <a:gd name="connsiteY89" fmla="*/ 996902 h 1254722"/>
                  <a:gd name="connsiteX90" fmla="*/ 4840132 w 5792346"/>
                  <a:gd name="connsiteY90" fmla="*/ 1007215 h 1254722"/>
                  <a:gd name="connsiteX91" fmla="*/ 4860758 w 5792346"/>
                  <a:gd name="connsiteY91" fmla="*/ 1007215 h 1254722"/>
                  <a:gd name="connsiteX92" fmla="*/ 4860758 w 5792346"/>
                  <a:gd name="connsiteY92" fmla="*/ 1024403 h 1254722"/>
                  <a:gd name="connsiteX93" fmla="*/ 5104827 w 5792346"/>
                  <a:gd name="connsiteY93" fmla="*/ 1024403 h 1254722"/>
                  <a:gd name="connsiteX94" fmla="*/ 5104827 w 5792346"/>
                  <a:gd name="connsiteY94" fmla="*/ 1038153 h 1254722"/>
                  <a:gd name="connsiteX95" fmla="*/ 5207955 w 5792346"/>
                  <a:gd name="connsiteY95" fmla="*/ 1038153 h 1254722"/>
                  <a:gd name="connsiteX96" fmla="*/ 5207955 w 5792346"/>
                  <a:gd name="connsiteY96" fmla="*/ 1055341 h 1254722"/>
                  <a:gd name="connsiteX97" fmla="*/ 5259519 w 5792346"/>
                  <a:gd name="connsiteY97" fmla="*/ 1055341 h 1254722"/>
                  <a:gd name="connsiteX98" fmla="*/ 5259519 w 5792346"/>
                  <a:gd name="connsiteY98" fmla="*/ 1151594 h 1254722"/>
                  <a:gd name="connsiteX99" fmla="*/ 5276707 w 5792346"/>
                  <a:gd name="connsiteY99" fmla="*/ 1151594 h 1254722"/>
                  <a:gd name="connsiteX100" fmla="*/ 5276707 w 5792346"/>
                  <a:gd name="connsiteY100" fmla="*/ 1185970 h 1254722"/>
                  <a:gd name="connsiteX101" fmla="*/ 5359209 w 5792346"/>
                  <a:gd name="connsiteY101" fmla="*/ 1185970 h 1254722"/>
                  <a:gd name="connsiteX102" fmla="*/ 5359209 w 5792346"/>
                  <a:gd name="connsiteY102" fmla="*/ 1213471 h 1254722"/>
                  <a:gd name="connsiteX103" fmla="*/ 5658280 w 5792346"/>
                  <a:gd name="connsiteY103" fmla="*/ 1213471 h 1254722"/>
                  <a:gd name="connsiteX104" fmla="*/ 5658280 w 5792346"/>
                  <a:gd name="connsiteY104" fmla="*/ 1230659 h 1254722"/>
                  <a:gd name="connsiteX105" fmla="*/ 5733907 w 5792346"/>
                  <a:gd name="connsiteY105" fmla="*/ 1230659 h 1254722"/>
                  <a:gd name="connsiteX106" fmla="*/ 5733907 w 5792346"/>
                  <a:gd name="connsiteY106" fmla="*/ 1254722 h 1254722"/>
                  <a:gd name="connsiteX107" fmla="*/ 5792346 w 5792346"/>
                  <a:gd name="connsiteY107" fmla="*/ 1254722 h 1254722"/>
                  <a:gd name="connsiteX0" fmla="*/ 0 w 5792346"/>
                  <a:gd name="connsiteY0" fmla="*/ 0 h 1254722"/>
                  <a:gd name="connsiteX1" fmla="*/ 398761 w 5792346"/>
                  <a:gd name="connsiteY1" fmla="*/ 0 h 1254722"/>
                  <a:gd name="connsiteX2" fmla="*/ 398761 w 5792346"/>
                  <a:gd name="connsiteY2" fmla="*/ 13750 h 1254722"/>
                  <a:gd name="connsiteX3" fmla="*/ 584391 w 5792346"/>
                  <a:gd name="connsiteY3" fmla="*/ 13750 h 1254722"/>
                  <a:gd name="connsiteX4" fmla="*/ 584391 w 5792346"/>
                  <a:gd name="connsiteY4" fmla="*/ 13750 h 1254722"/>
                  <a:gd name="connsiteX5" fmla="*/ 639392 w 5792346"/>
                  <a:gd name="connsiteY5" fmla="*/ 13750 h 1254722"/>
                  <a:gd name="connsiteX6" fmla="*/ 639392 w 5792346"/>
                  <a:gd name="connsiteY6" fmla="*/ 44689 h 1254722"/>
                  <a:gd name="connsiteX7" fmla="*/ 708144 w 5792346"/>
                  <a:gd name="connsiteY7" fmla="*/ 44689 h 1254722"/>
                  <a:gd name="connsiteX8" fmla="*/ 708144 w 5792346"/>
                  <a:gd name="connsiteY8" fmla="*/ 72189 h 1254722"/>
                  <a:gd name="connsiteX9" fmla="*/ 742520 w 5792346"/>
                  <a:gd name="connsiteY9" fmla="*/ 72189 h 1254722"/>
                  <a:gd name="connsiteX10" fmla="*/ 742520 w 5792346"/>
                  <a:gd name="connsiteY10" fmla="*/ 110003 h 1254722"/>
                  <a:gd name="connsiteX11" fmla="*/ 866274 w 5792346"/>
                  <a:gd name="connsiteY11" fmla="*/ 110003 h 1254722"/>
                  <a:gd name="connsiteX12" fmla="*/ 866274 w 5792346"/>
                  <a:gd name="connsiteY12" fmla="*/ 130629 h 1254722"/>
                  <a:gd name="connsiteX13" fmla="*/ 1069092 w 5792346"/>
                  <a:gd name="connsiteY13" fmla="*/ 130629 h 1254722"/>
                  <a:gd name="connsiteX14" fmla="*/ 1069092 w 5792346"/>
                  <a:gd name="connsiteY14" fmla="*/ 140941 h 1254722"/>
                  <a:gd name="connsiteX15" fmla="*/ 1454102 w 5792346"/>
                  <a:gd name="connsiteY15" fmla="*/ 140941 h 1254722"/>
                  <a:gd name="connsiteX16" fmla="*/ 1456185 w 5792346"/>
                  <a:gd name="connsiteY16" fmla="*/ 168019 h 1254722"/>
                  <a:gd name="connsiteX17" fmla="*/ 1481603 w 5792346"/>
                  <a:gd name="connsiteY17" fmla="*/ 168442 h 1254722"/>
                  <a:gd name="connsiteX18" fmla="*/ 1481603 w 5792346"/>
                  <a:gd name="connsiteY18" fmla="*/ 199380 h 1254722"/>
                  <a:gd name="connsiteX19" fmla="*/ 1512541 w 5792346"/>
                  <a:gd name="connsiteY19" fmla="*/ 199380 h 1254722"/>
                  <a:gd name="connsiteX20" fmla="*/ 1512541 w 5792346"/>
                  <a:gd name="connsiteY20" fmla="*/ 250944 h 1254722"/>
                  <a:gd name="connsiteX21" fmla="*/ 1674108 w 5792346"/>
                  <a:gd name="connsiteY21" fmla="*/ 250944 h 1254722"/>
                  <a:gd name="connsiteX22" fmla="*/ 1674108 w 5792346"/>
                  <a:gd name="connsiteY22" fmla="*/ 271570 h 1254722"/>
                  <a:gd name="connsiteX23" fmla="*/ 1763486 w 5792346"/>
                  <a:gd name="connsiteY23" fmla="*/ 271570 h 1254722"/>
                  <a:gd name="connsiteX24" fmla="*/ 1763486 w 5792346"/>
                  <a:gd name="connsiteY24" fmla="*/ 281883 h 1254722"/>
                  <a:gd name="connsiteX25" fmla="*/ 1894114 w 5792346"/>
                  <a:gd name="connsiteY25" fmla="*/ 281883 h 1254722"/>
                  <a:gd name="connsiteX26" fmla="*/ 1900989 w 5792346"/>
                  <a:gd name="connsiteY26" fmla="*/ 288758 h 1254722"/>
                  <a:gd name="connsiteX27" fmla="*/ 2179435 w 5792346"/>
                  <a:gd name="connsiteY27" fmla="*/ 288758 h 1254722"/>
                  <a:gd name="connsiteX28" fmla="*/ 2179435 w 5792346"/>
                  <a:gd name="connsiteY28" fmla="*/ 302508 h 1254722"/>
                  <a:gd name="connsiteX29" fmla="*/ 2224123 w 5792346"/>
                  <a:gd name="connsiteY29" fmla="*/ 302508 h 1254722"/>
                  <a:gd name="connsiteX30" fmla="*/ 2224123 w 5792346"/>
                  <a:gd name="connsiteY30" fmla="*/ 333447 h 1254722"/>
                  <a:gd name="connsiteX31" fmla="*/ 2244749 w 5792346"/>
                  <a:gd name="connsiteY31" fmla="*/ 333447 h 1254722"/>
                  <a:gd name="connsiteX32" fmla="*/ 2244749 w 5792346"/>
                  <a:gd name="connsiteY32" fmla="*/ 378135 h 1254722"/>
                  <a:gd name="connsiteX33" fmla="*/ 2268812 w 5792346"/>
                  <a:gd name="connsiteY33" fmla="*/ 378135 h 1254722"/>
                  <a:gd name="connsiteX34" fmla="*/ 2268812 w 5792346"/>
                  <a:gd name="connsiteY34" fmla="*/ 440012 h 1254722"/>
                  <a:gd name="connsiteX35" fmla="*/ 2299750 w 5792346"/>
                  <a:gd name="connsiteY35" fmla="*/ 440012 h 1254722"/>
                  <a:gd name="connsiteX36" fmla="*/ 2299750 w 5792346"/>
                  <a:gd name="connsiteY36" fmla="*/ 464075 h 1254722"/>
                  <a:gd name="connsiteX37" fmla="*/ 2447567 w 5792346"/>
                  <a:gd name="connsiteY37" fmla="*/ 464075 h 1254722"/>
                  <a:gd name="connsiteX38" fmla="*/ 2447567 w 5792346"/>
                  <a:gd name="connsiteY38" fmla="*/ 464075 h 1254722"/>
                  <a:gd name="connsiteX39" fmla="*/ 2564445 w 5792346"/>
                  <a:gd name="connsiteY39" fmla="*/ 464075 h 1254722"/>
                  <a:gd name="connsiteX40" fmla="*/ 2564445 w 5792346"/>
                  <a:gd name="connsiteY40" fmla="*/ 488138 h 1254722"/>
                  <a:gd name="connsiteX41" fmla="*/ 2616009 w 5792346"/>
                  <a:gd name="connsiteY41" fmla="*/ 488138 h 1254722"/>
                  <a:gd name="connsiteX42" fmla="*/ 2616009 w 5792346"/>
                  <a:gd name="connsiteY42" fmla="*/ 495014 h 1254722"/>
                  <a:gd name="connsiteX43" fmla="*/ 2956331 w 5792346"/>
                  <a:gd name="connsiteY43" fmla="*/ 495014 h 1254722"/>
                  <a:gd name="connsiteX44" fmla="*/ 2956331 w 5792346"/>
                  <a:gd name="connsiteY44" fmla="*/ 529389 h 1254722"/>
                  <a:gd name="connsiteX45" fmla="*/ 2987269 w 5792346"/>
                  <a:gd name="connsiteY45" fmla="*/ 529389 h 1254722"/>
                  <a:gd name="connsiteX46" fmla="*/ 2987269 w 5792346"/>
                  <a:gd name="connsiteY46" fmla="*/ 560328 h 1254722"/>
                  <a:gd name="connsiteX47" fmla="*/ 3021645 w 5792346"/>
                  <a:gd name="connsiteY47" fmla="*/ 560328 h 1254722"/>
                  <a:gd name="connsiteX48" fmla="*/ 3021645 w 5792346"/>
                  <a:gd name="connsiteY48" fmla="*/ 598141 h 1254722"/>
                  <a:gd name="connsiteX49" fmla="*/ 3046639 w 5792346"/>
                  <a:gd name="connsiteY49" fmla="*/ 593975 h 1254722"/>
                  <a:gd name="connsiteX50" fmla="*/ 3045708 w 5792346"/>
                  <a:gd name="connsiteY50" fmla="*/ 622204 h 1254722"/>
                  <a:gd name="connsiteX51" fmla="*/ 3111023 w 5792346"/>
                  <a:gd name="connsiteY51" fmla="*/ 622204 h 1254722"/>
                  <a:gd name="connsiteX52" fmla="*/ 3111023 w 5792346"/>
                  <a:gd name="connsiteY52" fmla="*/ 629080 h 1254722"/>
                  <a:gd name="connsiteX53" fmla="*/ 3214150 w 5792346"/>
                  <a:gd name="connsiteY53" fmla="*/ 629080 h 1254722"/>
                  <a:gd name="connsiteX54" fmla="*/ 3214150 w 5792346"/>
                  <a:gd name="connsiteY54" fmla="*/ 639393 h 1254722"/>
                  <a:gd name="connsiteX55" fmla="*/ 3265714 w 5792346"/>
                  <a:gd name="connsiteY55" fmla="*/ 639393 h 1254722"/>
                  <a:gd name="connsiteX56" fmla="*/ 3265714 w 5792346"/>
                  <a:gd name="connsiteY56" fmla="*/ 656580 h 1254722"/>
                  <a:gd name="connsiteX57" fmla="*/ 3341341 w 5792346"/>
                  <a:gd name="connsiteY57" fmla="*/ 656580 h 1254722"/>
                  <a:gd name="connsiteX58" fmla="*/ 3341341 w 5792346"/>
                  <a:gd name="connsiteY58" fmla="*/ 663456 h 1254722"/>
                  <a:gd name="connsiteX59" fmla="*/ 3698851 w 5792346"/>
                  <a:gd name="connsiteY59" fmla="*/ 663456 h 1254722"/>
                  <a:gd name="connsiteX60" fmla="*/ 3698851 w 5792346"/>
                  <a:gd name="connsiteY60" fmla="*/ 690956 h 1254722"/>
                  <a:gd name="connsiteX61" fmla="*/ 3729789 w 5792346"/>
                  <a:gd name="connsiteY61" fmla="*/ 690956 h 1254722"/>
                  <a:gd name="connsiteX62" fmla="*/ 3729789 w 5792346"/>
                  <a:gd name="connsiteY62" fmla="*/ 711582 h 1254722"/>
                  <a:gd name="connsiteX63" fmla="*/ 3757290 w 5792346"/>
                  <a:gd name="connsiteY63" fmla="*/ 711582 h 1254722"/>
                  <a:gd name="connsiteX64" fmla="*/ 3757290 w 5792346"/>
                  <a:gd name="connsiteY64" fmla="*/ 732208 h 1254722"/>
                  <a:gd name="connsiteX65" fmla="*/ 3788229 w 5792346"/>
                  <a:gd name="connsiteY65" fmla="*/ 732208 h 1254722"/>
                  <a:gd name="connsiteX66" fmla="*/ 3788229 w 5792346"/>
                  <a:gd name="connsiteY66" fmla="*/ 763146 h 1254722"/>
                  <a:gd name="connsiteX67" fmla="*/ 3846668 w 5792346"/>
                  <a:gd name="connsiteY67" fmla="*/ 763146 h 1254722"/>
                  <a:gd name="connsiteX68" fmla="*/ 3846668 w 5792346"/>
                  <a:gd name="connsiteY68" fmla="*/ 776896 h 1254722"/>
                  <a:gd name="connsiteX69" fmla="*/ 3887919 w 5792346"/>
                  <a:gd name="connsiteY69" fmla="*/ 776896 h 1254722"/>
                  <a:gd name="connsiteX70" fmla="*/ 3887919 w 5792346"/>
                  <a:gd name="connsiteY70" fmla="*/ 797522 h 1254722"/>
                  <a:gd name="connsiteX71" fmla="*/ 3949795 w 5792346"/>
                  <a:gd name="connsiteY71" fmla="*/ 797522 h 1254722"/>
                  <a:gd name="connsiteX72" fmla="*/ 3949795 w 5792346"/>
                  <a:gd name="connsiteY72" fmla="*/ 807835 h 1254722"/>
                  <a:gd name="connsiteX73" fmla="*/ 4314180 w 5792346"/>
                  <a:gd name="connsiteY73" fmla="*/ 807835 h 1254722"/>
                  <a:gd name="connsiteX74" fmla="*/ 4314180 w 5792346"/>
                  <a:gd name="connsiteY74" fmla="*/ 825023 h 1254722"/>
                  <a:gd name="connsiteX75" fmla="*/ 4396683 w 5792346"/>
                  <a:gd name="connsiteY75" fmla="*/ 825023 h 1254722"/>
                  <a:gd name="connsiteX76" fmla="*/ 4393246 w 5792346"/>
                  <a:gd name="connsiteY76" fmla="*/ 828460 h 1254722"/>
                  <a:gd name="connsiteX77" fmla="*/ 4444809 w 5792346"/>
                  <a:gd name="connsiteY77" fmla="*/ 828460 h 1254722"/>
                  <a:gd name="connsiteX78" fmla="*/ 4444809 w 5792346"/>
                  <a:gd name="connsiteY78" fmla="*/ 862836 h 1254722"/>
                  <a:gd name="connsiteX79" fmla="*/ 4444809 w 5792346"/>
                  <a:gd name="connsiteY79" fmla="*/ 862836 h 1254722"/>
                  <a:gd name="connsiteX80" fmla="*/ 4465435 w 5792346"/>
                  <a:gd name="connsiteY80" fmla="*/ 883462 h 1254722"/>
                  <a:gd name="connsiteX81" fmla="*/ 4503248 w 5792346"/>
                  <a:gd name="connsiteY81" fmla="*/ 883462 h 1254722"/>
                  <a:gd name="connsiteX82" fmla="*/ 4503248 w 5792346"/>
                  <a:gd name="connsiteY82" fmla="*/ 924713 h 1254722"/>
                  <a:gd name="connsiteX83" fmla="*/ 4527311 w 5792346"/>
                  <a:gd name="connsiteY83" fmla="*/ 924713 h 1254722"/>
                  <a:gd name="connsiteX84" fmla="*/ 4527311 w 5792346"/>
                  <a:gd name="connsiteY84" fmla="*/ 965964 h 1254722"/>
                  <a:gd name="connsiteX85" fmla="*/ 4561687 w 5792346"/>
                  <a:gd name="connsiteY85" fmla="*/ 965964 h 1254722"/>
                  <a:gd name="connsiteX86" fmla="*/ 4561687 w 5792346"/>
                  <a:gd name="connsiteY86" fmla="*/ 983152 h 1254722"/>
                  <a:gd name="connsiteX87" fmla="*/ 4723254 w 5792346"/>
                  <a:gd name="connsiteY87" fmla="*/ 983152 h 1254722"/>
                  <a:gd name="connsiteX88" fmla="*/ 4723254 w 5792346"/>
                  <a:gd name="connsiteY88" fmla="*/ 996902 h 1254722"/>
                  <a:gd name="connsiteX89" fmla="*/ 4840132 w 5792346"/>
                  <a:gd name="connsiteY89" fmla="*/ 996902 h 1254722"/>
                  <a:gd name="connsiteX90" fmla="*/ 4840132 w 5792346"/>
                  <a:gd name="connsiteY90" fmla="*/ 1007215 h 1254722"/>
                  <a:gd name="connsiteX91" fmla="*/ 4860758 w 5792346"/>
                  <a:gd name="connsiteY91" fmla="*/ 1007215 h 1254722"/>
                  <a:gd name="connsiteX92" fmla="*/ 4860758 w 5792346"/>
                  <a:gd name="connsiteY92" fmla="*/ 1024403 h 1254722"/>
                  <a:gd name="connsiteX93" fmla="*/ 5104827 w 5792346"/>
                  <a:gd name="connsiteY93" fmla="*/ 1024403 h 1254722"/>
                  <a:gd name="connsiteX94" fmla="*/ 5104827 w 5792346"/>
                  <a:gd name="connsiteY94" fmla="*/ 1038153 h 1254722"/>
                  <a:gd name="connsiteX95" fmla="*/ 5207955 w 5792346"/>
                  <a:gd name="connsiteY95" fmla="*/ 1038153 h 1254722"/>
                  <a:gd name="connsiteX96" fmla="*/ 5207955 w 5792346"/>
                  <a:gd name="connsiteY96" fmla="*/ 1055341 h 1254722"/>
                  <a:gd name="connsiteX97" fmla="*/ 5259519 w 5792346"/>
                  <a:gd name="connsiteY97" fmla="*/ 1055341 h 1254722"/>
                  <a:gd name="connsiteX98" fmla="*/ 5259519 w 5792346"/>
                  <a:gd name="connsiteY98" fmla="*/ 1151594 h 1254722"/>
                  <a:gd name="connsiteX99" fmla="*/ 5276707 w 5792346"/>
                  <a:gd name="connsiteY99" fmla="*/ 1151594 h 1254722"/>
                  <a:gd name="connsiteX100" fmla="*/ 5276707 w 5792346"/>
                  <a:gd name="connsiteY100" fmla="*/ 1185970 h 1254722"/>
                  <a:gd name="connsiteX101" fmla="*/ 5359209 w 5792346"/>
                  <a:gd name="connsiteY101" fmla="*/ 1185970 h 1254722"/>
                  <a:gd name="connsiteX102" fmla="*/ 5359209 w 5792346"/>
                  <a:gd name="connsiteY102" fmla="*/ 1213471 h 1254722"/>
                  <a:gd name="connsiteX103" fmla="*/ 5658280 w 5792346"/>
                  <a:gd name="connsiteY103" fmla="*/ 1213471 h 1254722"/>
                  <a:gd name="connsiteX104" fmla="*/ 5658280 w 5792346"/>
                  <a:gd name="connsiteY104" fmla="*/ 1230659 h 1254722"/>
                  <a:gd name="connsiteX105" fmla="*/ 5733907 w 5792346"/>
                  <a:gd name="connsiteY105" fmla="*/ 1230659 h 1254722"/>
                  <a:gd name="connsiteX106" fmla="*/ 5733907 w 5792346"/>
                  <a:gd name="connsiteY106" fmla="*/ 1254722 h 1254722"/>
                  <a:gd name="connsiteX107" fmla="*/ 5792346 w 5792346"/>
                  <a:gd name="connsiteY107" fmla="*/ 1254722 h 1254722"/>
                  <a:gd name="connsiteX0" fmla="*/ 0 w 5792346"/>
                  <a:gd name="connsiteY0" fmla="*/ 0 h 1254722"/>
                  <a:gd name="connsiteX1" fmla="*/ 398761 w 5792346"/>
                  <a:gd name="connsiteY1" fmla="*/ 0 h 1254722"/>
                  <a:gd name="connsiteX2" fmla="*/ 398761 w 5792346"/>
                  <a:gd name="connsiteY2" fmla="*/ 13750 h 1254722"/>
                  <a:gd name="connsiteX3" fmla="*/ 584391 w 5792346"/>
                  <a:gd name="connsiteY3" fmla="*/ 13750 h 1254722"/>
                  <a:gd name="connsiteX4" fmla="*/ 584391 w 5792346"/>
                  <a:gd name="connsiteY4" fmla="*/ 13750 h 1254722"/>
                  <a:gd name="connsiteX5" fmla="*/ 639392 w 5792346"/>
                  <a:gd name="connsiteY5" fmla="*/ 13750 h 1254722"/>
                  <a:gd name="connsiteX6" fmla="*/ 639392 w 5792346"/>
                  <a:gd name="connsiteY6" fmla="*/ 44689 h 1254722"/>
                  <a:gd name="connsiteX7" fmla="*/ 708144 w 5792346"/>
                  <a:gd name="connsiteY7" fmla="*/ 44689 h 1254722"/>
                  <a:gd name="connsiteX8" fmla="*/ 708144 w 5792346"/>
                  <a:gd name="connsiteY8" fmla="*/ 72189 h 1254722"/>
                  <a:gd name="connsiteX9" fmla="*/ 742520 w 5792346"/>
                  <a:gd name="connsiteY9" fmla="*/ 72189 h 1254722"/>
                  <a:gd name="connsiteX10" fmla="*/ 742520 w 5792346"/>
                  <a:gd name="connsiteY10" fmla="*/ 110003 h 1254722"/>
                  <a:gd name="connsiteX11" fmla="*/ 866274 w 5792346"/>
                  <a:gd name="connsiteY11" fmla="*/ 110003 h 1254722"/>
                  <a:gd name="connsiteX12" fmla="*/ 866274 w 5792346"/>
                  <a:gd name="connsiteY12" fmla="*/ 130629 h 1254722"/>
                  <a:gd name="connsiteX13" fmla="*/ 1069092 w 5792346"/>
                  <a:gd name="connsiteY13" fmla="*/ 130629 h 1254722"/>
                  <a:gd name="connsiteX14" fmla="*/ 1069092 w 5792346"/>
                  <a:gd name="connsiteY14" fmla="*/ 140941 h 1254722"/>
                  <a:gd name="connsiteX15" fmla="*/ 1454102 w 5792346"/>
                  <a:gd name="connsiteY15" fmla="*/ 140941 h 1254722"/>
                  <a:gd name="connsiteX16" fmla="*/ 1456185 w 5792346"/>
                  <a:gd name="connsiteY16" fmla="*/ 168019 h 1254722"/>
                  <a:gd name="connsiteX17" fmla="*/ 1481603 w 5792346"/>
                  <a:gd name="connsiteY17" fmla="*/ 168442 h 1254722"/>
                  <a:gd name="connsiteX18" fmla="*/ 1481603 w 5792346"/>
                  <a:gd name="connsiteY18" fmla="*/ 199380 h 1254722"/>
                  <a:gd name="connsiteX19" fmla="*/ 1512541 w 5792346"/>
                  <a:gd name="connsiteY19" fmla="*/ 199380 h 1254722"/>
                  <a:gd name="connsiteX20" fmla="*/ 1512541 w 5792346"/>
                  <a:gd name="connsiteY20" fmla="*/ 250944 h 1254722"/>
                  <a:gd name="connsiteX21" fmla="*/ 1674108 w 5792346"/>
                  <a:gd name="connsiteY21" fmla="*/ 250944 h 1254722"/>
                  <a:gd name="connsiteX22" fmla="*/ 1674108 w 5792346"/>
                  <a:gd name="connsiteY22" fmla="*/ 271570 h 1254722"/>
                  <a:gd name="connsiteX23" fmla="*/ 1763486 w 5792346"/>
                  <a:gd name="connsiteY23" fmla="*/ 271570 h 1254722"/>
                  <a:gd name="connsiteX24" fmla="*/ 1763486 w 5792346"/>
                  <a:gd name="connsiteY24" fmla="*/ 281883 h 1254722"/>
                  <a:gd name="connsiteX25" fmla="*/ 1894114 w 5792346"/>
                  <a:gd name="connsiteY25" fmla="*/ 281883 h 1254722"/>
                  <a:gd name="connsiteX26" fmla="*/ 1900989 w 5792346"/>
                  <a:gd name="connsiteY26" fmla="*/ 288758 h 1254722"/>
                  <a:gd name="connsiteX27" fmla="*/ 2179435 w 5792346"/>
                  <a:gd name="connsiteY27" fmla="*/ 288758 h 1254722"/>
                  <a:gd name="connsiteX28" fmla="*/ 2179435 w 5792346"/>
                  <a:gd name="connsiteY28" fmla="*/ 302508 h 1254722"/>
                  <a:gd name="connsiteX29" fmla="*/ 2224123 w 5792346"/>
                  <a:gd name="connsiteY29" fmla="*/ 302508 h 1254722"/>
                  <a:gd name="connsiteX30" fmla="*/ 2224123 w 5792346"/>
                  <a:gd name="connsiteY30" fmla="*/ 333447 h 1254722"/>
                  <a:gd name="connsiteX31" fmla="*/ 2244749 w 5792346"/>
                  <a:gd name="connsiteY31" fmla="*/ 333447 h 1254722"/>
                  <a:gd name="connsiteX32" fmla="*/ 2244749 w 5792346"/>
                  <a:gd name="connsiteY32" fmla="*/ 378135 h 1254722"/>
                  <a:gd name="connsiteX33" fmla="*/ 2268812 w 5792346"/>
                  <a:gd name="connsiteY33" fmla="*/ 378135 h 1254722"/>
                  <a:gd name="connsiteX34" fmla="*/ 2268812 w 5792346"/>
                  <a:gd name="connsiteY34" fmla="*/ 440012 h 1254722"/>
                  <a:gd name="connsiteX35" fmla="*/ 2299750 w 5792346"/>
                  <a:gd name="connsiteY35" fmla="*/ 440012 h 1254722"/>
                  <a:gd name="connsiteX36" fmla="*/ 2299750 w 5792346"/>
                  <a:gd name="connsiteY36" fmla="*/ 464075 h 1254722"/>
                  <a:gd name="connsiteX37" fmla="*/ 2447567 w 5792346"/>
                  <a:gd name="connsiteY37" fmla="*/ 464075 h 1254722"/>
                  <a:gd name="connsiteX38" fmla="*/ 2447567 w 5792346"/>
                  <a:gd name="connsiteY38" fmla="*/ 464075 h 1254722"/>
                  <a:gd name="connsiteX39" fmla="*/ 2564445 w 5792346"/>
                  <a:gd name="connsiteY39" fmla="*/ 464075 h 1254722"/>
                  <a:gd name="connsiteX40" fmla="*/ 2564445 w 5792346"/>
                  <a:gd name="connsiteY40" fmla="*/ 488138 h 1254722"/>
                  <a:gd name="connsiteX41" fmla="*/ 2616009 w 5792346"/>
                  <a:gd name="connsiteY41" fmla="*/ 488138 h 1254722"/>
                  <a:gd name="connsiteX42" fmla="*/ 2616009 w 5792346"/>
                  <a:gd name="connsiteY42" fmla="*/ 495014 h 1254722"/>
                  <a:gd name="connsiteX43" fmla="*/ 2956331 w 5792346"/>
                  <a:gd name="connsiteY43" fmla="*/ 495014 h 1254722"/>
                  <a:gd name="connsiteX44" fmla="*/ 2956331 w 5792346"/>
                  <a:gd name="connsiteY44" fmla="*/ 529389 h 1254722"/>
                  <a:gd name="connsiteX45" fmla="*/ 2987269 w 5792346"/>
                  <a:gd name="connsiteY45" fmla="*/ 529389 h 1254722"/>
                  <a:gd name="connsiteX46" fmla="*/ 2987269 w 5792346"/>
                  <a:gd name="connsiteY46" fmla="*/ 560328 h 1254722"/>
                  <a:gd name="connsiteX47" fmla="*/ 3021645 w 5792346"/>
                  <a:gd name="connsiteY47" fmla="*/ 560328 h 1254722"/>
                  <a:gd name="connsiteX48" fmla="*/ 3021645 w 5792346"/>
                  <a:gd name="connsiteY48" fmla="*/ 598141 h 1254722"/>
                  <a:gd name="connsiteX49" fmla="*/ 3046639 w 5792346"/>
                  <a:gd name="connsiteY49" fmla="*/ 593975 h 1254722"/>
                  <a:gd name="connsiteX50" fmla="*/ 3045708 w 5792346"/>
                  <a:gd name="connsiteY50" fmla="*/ 622204 h 1254722"/>
                  <a:gd name="connsiteX51" fmla="*/ 3111023 w 5792346"/>
                  <a:gd name="connsiteY51" fmla="*/ 622204 h 1254722"/>
                  <a:gd name="connsiteX52" fmla="*/ 3111023 w 5792346"/>
                  <a:gd name="connsiteY52" fmla="*/ 629080 h 1254722"/>
                  <a:gd name="connsiteX53" fmla="*/ 3214150 w 5792346"/>
                  <a:gd name="connsiteY53" fmla="*/ 629080 h 1254722"/>
                  <a:gd name="connsiteX54" fmla="*/ 3214150 w 5792346"/>
                  <a:gd name="connsiteY54" fmla="*/ 639393 h 1254722"/>
                  <a:gd name="connsiteX55" fmla="*/ 3265714 w 5792346"/>
                  <a:gd name="connsiteY55" fmla="*/ 639393 h 1254722"/>
                  <a:gd name="connsiteX56" fmla="*/ 3265714 w 5792346"/>
                  <a:gd name="connsiteY56" fmla="*/ 656580 h 1254722"/>
                  <a:gd name="connsiteX57" fmla="*/ 3341341 w 5792346"/>
                  <a:gd name="connsiteY57" fmla="*/ 656580 h 1254722"/>
                  <a:gd name="connsiteX58" fmla="*/ 3341341 w 5792346"/>
                  <a:gd name="connsiteY58" fmla="*/ 663456 h 1254722"/>
                  <a:gd name="connsiteX59" fmla="*/ 3698851 w 5792346"/>
                  <a:gd name="connsiteY59" fmla="*/ 663456 h 1254722"/>
                  <a:gd name="connsiteX60" fmla="*/ 3698851 w 5792346"/>
                  <a:gd name="connsiteY60" fmla="*/ 690956 h 1254722"/>
                  <a:gd name="connsiteX61" fmla="*/ 3729789 w 5792346"/>
                  <a:gd name="connsiteY61" fmla="*/ 690956 h 1254722"/>
                  <a:gd name="connsiteX62" fmla="*/ 3729789 w 5792346"/>
                  <a:gd name="connsiteY62" fmla="*/ 711582 h 1254722"/>
                  <a:gd name="connsiteX63" fmla="*/ 3757290 w 5792346"/>
                  <a:gd name="connsiteY63" fmla="*/ 711582 h 1254722"/>
                  <a:gd name="connsiteX64" fmla="*/ 3757290 w 5792346"/>
                  <a:gd name="connsiteY64" fmla="*/ 732208 h 1254722"/>
                  <a:gd name="connsiteX65" fmla="*/ 3788229 w 5792346"/>
                  <a:gd name="connsiteY65" fmla="*/ 732208 h 1254722"/>
                  <a:gd name="connsiteX66" fmla="*/ 3788229 w 5792346"/>
                  <a:gd name="connsiteY66" fmla="*/ 763146 h 1254722"/>
                  <a:gd name="connsiteX67" fmla="*/ 3846668 w 5792346"/>
                  <a:gd name="connsiteY67" fmla="*/ 763146 h 1254722"/>
                  <a:gd name="connsiteX68" fmla="*/ 3846668 w 5792346"/>
                  <a:gd name="connsiteY68" fmla="*/ 776896 h 1254722"/>
                  <a:gd name="connsiteX69" fmla="*/ 3887919 w 5792346"/>
                  <a:gd name="connsiteY69" fmla="*/ 776896 h 1254722"/>
                  <a:gd name="connsiteX70" fmla="*/ 3887919 w 5792346"/>
                  <a:gd name="connsiteY70" fmla="*/ 797522 h 1254722"/>
                  <a:gd name="connsiteX71" fmla="*/ 3949795 w 5792346"/>
                  <a:gd name="connsiteY71" fmla="*/ 797522 h 1254722"/>
                  <a:gd name="connsiteX72" fmla="*/ 3949795 w 5792346"/>
                  <a:gd name="connsiteY72" fmla="*/ 807835 h 1254722"/>
                  <a:gd name="connsiteX73" fmla="*/ 4314180 w 5792346"/>
                  <a:gd name="connsiteY73" fmla="*/ 807835 h 1254722"/>
                  <a:gd name="connsiteX74" fmla="*/ 4314180 w 5792346"/>
                  <a:gd name="connsiteY74" fmla="*/ 825023 h 1254722"/>
                  <a:gd name="connsiteX75" fmla="*/ 4396683 w 5792346"/>
                  <a:gd name="connsiteY75" fmla="*/ 825023 h 1254722"/>
                  <a:gd name="connsiteX76" fmla="*/ 4393246 w 5792346"/>
                  <a:gd name="connsiteY76" fmla="*/ 828460 h 1254722"/>
                  <a:gd name="connsiteX77" fmla="*/ 4444809 w 5792346"/>
                  <a:gd name="connsiteY77" fmla="*/ 828460 h 1254722"/>
                  <a:gd name="connsiteX78" fmla="*/ 4444809 w 5792346"/>
                  <a:gd name="connsiteY78" fmla="*/ 862836 h 1254722"/>
                  <a:gd name="connsiteX79" fmla="*/ 4444809 w 5792346"/>
                  <a:gd name="connsiteY79" fmla="*/ 862836 h 1254722"/>
                  <a:gd name="connsiteX80" fmla="*/ 4465435 w 5792346"/>
                  <a:gd name="connsiteY80" fmla="*/ 883462 h 1254722"/>
                  <a:gd name="connsiteX81" fmla="*/ 4503248 w 5792346"/>
                  <a:gd name="connsiteY81" fmla="*/ 883462 h 1254722"/>
                  <a:gd name="connsiteX82" fmla="*/ 4503248 w 5792346"/>
                  <a:gd name="connsiteY82" fmla="*/ 924713 h 1254722"/>
                  <a:gd name="connsiteX83" fmla="*/ 4527311 w 5792346"/>
                  <a:gd name="connsiteY83" fmla="*/ 924713 h 1254722"/>
                  <a:gd name="connsiteX84" fmla="*/ 4527311 w 5792346"/>
                  <a:gd name="connsiteY84" fmla="*/ 965964 h 1254722"/>
                  <a:gd name="connsiteX85" fmla="*/ 4561687 w 5792346"/>
                  <a:gd name="connsiteY85" fmla="*/ 965964 h 1254722"/>
                  <a:gd name="connsiteX86" fmla="*/ 4561687 w 5792346"/>
                  <a:gd name="connsiteY86" fmla="*/ 983152 h 1254722"/>
                  <a:gd name="connsiteX87" fmla="*/ 4723254 w 5792346"/>
                  <a:gd name="connsiteY87" fmla="*/ 983152 h 1254722"/>
                  <a:gd name="connsiteX88" fmla="*/ 4723254 w 5792346"/>
                  <a:gd name="connsiteY88" fmla="*/ 996902 h 1254722"/>
                  <a:gd name="connsiteX89" fmla="*/ 4840132 w 5792346"/>
                  <a:gd name="connsiteY89" fmla="*/ 996902 h 1254722"/>
                  <a:gd name="connsiteX90" fmla="*/ 4840132 w 5792346"/>
                  <a:gd name="connsiteY90" fmla="*/ 1007215 h 1254722"/>
                  <a:gd name="connsiteX91" fmla="*/ 4860758 w 5792346"/>
                  <a:gd name="connsiteY91" fmla="*/ 1007215 h 1254722"/>
                  <a:gd name="connsiteX92" fmla="*/ 4860758 w 5792346"/>
                  <a:gd name="connsiteY92" fmla="*/ 1024403 h 1254722"/>
                  <a:gd name="connsiteX93" fmla="*/ 5104827 w 5792346"/>
                  <a:gd name="connsiteY93" fmla="*/ 1024403 h 1254722"/>
                  <a:gd name="connsiteX94" fmla="*/ 5104827 w 5792346"/>
                  <a:gd name="connsiteY94" fmla="*/ 1038153 h 1254722"/>
                  <a:gd name="connsiteX95" fmla="*/ 5207955 w 5792346"/>
                  <a:gd name="connsiteY95" fmla="*/ 1038153 h 1254722"/>
                  <a:gd name="connsiteX96" fmla="*/ 5207955 w 5792346"/>
                  <a:gd name="connsiteY96" fmla="*/ 1055341 h 1254722"/>
                  <a:gd name="connsiteX97" fmla="*/ 5259519 w 5792346"/>
                  <a:gd name="connsiteY97" fmla="*/ 1055341 h 1254722"/>
                  <a:gd name="connsiteX98" fmla="*/ 5259519 w 5792346"/>
                  <a:gd name="connsiteY98" fmla="*/ 1151594 h 1254722"/>
                  <a:gd name="connsiteX99" fmla="*/ 5276707 w 5792346"/>
                  <a:gd name="connsiteY99" fmla="*/ 1151594 h 1254722"/>
                  <a:gd name="connsiteX100" fmla="*/ 5276707 w 5792346"/>
                  <a:gd name="connsiteY100" fmla="*/ 1185970 h 1254722"/>
                  <a:gd name="connsiteX101" fmla="*/ 5359209 w 5792346"/>
                  <a:gd name="connsiteY101" fmla="*/ 1185970 h 1254722"/>
                  <a:gd name="connsiteX102" fmla="*/ 5359209 w 5792346"/>
                  <a:gd name="connsiteY102" fmla="*/ 1213471 h 1254722"/>
                  <a:gd name="connsiteX103" fmla="*/ 5658280 w 5792346"/>
                  <a:gd name="connsiteY103" fmla="*/ 1213471 h 1254722"/>
                  <a:gd name="connsiteX104" fmla="*/ 5658280 w 5792346"/>
                  <a:gd name="connsiteY104" fmla="*/ 1230659 h 1254722"/>
                  <a:gd name="connsiteX105" fmla="*/ 5733907 w 5792346"/>
                  <a:gd name="connsiteY105" fmla="*/ 1230659 h 1254722"/>
                  <a:gd name="connsiteX106" fmla="*/ 5733907 w 5792346"/>
                  <a:gd name="connsiteY106" fmla="*/ 1254722 h 1254722"/>
                  <a:gd name="connsiteX107" fmla="*/ 5792346 w 5792346"/>
                  <a:gd name="connsiteY107" fmla="*/ 1254722 h 1254722"/>
                  <a:gd name="connsiteX0" fmla="*/ 0 w 5792346"/>
                  <a:gd name="connsiteY0" fmla="*/ 0 h 1254722"/>
                  <a:gd name="connsiteX1" fmla="*/ 398761 w 5792346"/>
                  <a:gd name="connsiteY1" fmla="*/ 0 h 1254722"/>
                  <a:gd name="connsiteX2" fmla="*/ 398761 w 5792346"/>
                  <a:gd name="connsiteY2" fmla="*/ 13750 h 1254722"/>
                  <a:gd name="connsiteX3" fmla="*/ 584391 w 5792346"/>
                  <a:gd name="connsiteY3" fmla="*/ 13750 h 1254722"/>
                  <a:gd name="connsiteX4" fmla="*/ 584391 w 5792346"/>
                  <a:gd name="connsiteY4" fmla="*/ 13750 h 1254722"/>
                  <a:gd name="connsiteX5" fmla="*/ 639392 w 5792346"/>
                  <a:gd name="connsiteY5" fmla="*/ 13750 h 1254722"/>
                  <a:gd name="connsiteX6" fmla="*/ 639392 w 5792346"/>
                  <a:gd name="connsiteY6" fmla="*/ 44689 h 1254722"/>
                  <a:gd name="connsiteX7" fmla="*/ 708144 w 5792346"/>
                  <a:gd name="connsiteY7" fmla="*/ 44689 h 1254722"/>
                  <a:gd name="connsiteX8" fmla="*/ 708144 w 5792346"/>
                  <a:gd name="connsiteY8" fmla="*/ 72189 h 1254722"/>
                  <a:gd name="connsiteX9" fmla="*/ 742520 w 5792346"/>
                  <a:gd name="connsiteY9" fmla="*/ 72189 h 1254722"/>
                  <a:gd name="connsiteX10" fmla="*/ 742520 w 5792346"/>
                  <a:gd name="connsiteY10" fmla="*/ 110003 h 1254722"/>
                  <a:gd name="connsiteX11" fmla="*/ 866274 w 5792346"/>
                  <a:gd name="connsiteY11" fmla="*/ 110003 h 1254722"/>
                  <a:gd name="connsiteX12" fmla="*/ 866274 w 5792346"/>
                  <a:gd name="connsiteY12" fmla="*/ 130629 h 1254722"/>
                  <a:gd name="connsiteX13" fmla="*/ 1069092 w 5792346"/>
                  <a:gd name="connsiteY13" fmla="*/ 130629 h 1254722"/>
                  <a:gd name="connsiteX14" fmla="*/ 1069092 w 5792346"/>
                  <a:gd name="connsiteY14" fmla="*/ 140941 h 1254722"/>
                  <a:gd name="connsiteX15" fmla="*/ 1454102 w 5792346"/>
                  <a:gd name="connsiteY15" fmla="*/ 140941 h 1254722"/>
                  <a:gd name="connsiteX16" fmla="*/ 1456185 w 5792346"/>
                  <a:gd name="connsiteY16" fmla="*/ 168019 h 1254722"/>
                  <a:gd name="connsiteX17" fmla="*/ 1481603 w 5792346"/>
                  <a:gd name="connsiteY17" fmla="*/ 168442 h 1254722"/>
                  <a:gd name="connsiteX18" fmla="*/ 1481603 w 5792346"/>
                  <a:gd name="connsiteY18" fmla="*/ 199380 h 1254722"/>
                  <a:gd name="connsiteX19" fmla="*/ 1512541 w 5792346"/>
                  <a:gd name="connsiteY19" fmla="*/ 199380 h 1254722"/>
                  <a:gd name="connsiteX20" fmla="*/ 1512541 w 5792346"/>
                  <a:gd name="connsiteY20" fmla="*/ 250944 h 1254722"/>
                  <a:gd name="connsiteX21" fmla="*/ 1674108 w 5792346"/>
                  <a:gd name="connsiteY21" fmla="*/ 250944 h 1254722"/>
                  <a:gd name="connsiteX22" fmla="*/ 1674108 w 5792346"/>
                  <a:gd name="connsiteY22" fmla="*/ 271570 h 1254722"/>
                  <a:gd name="connsiteX23" fmla="*/ 1763486 w 5792346"/>
                  <a:gd name="connsiteY23" fmla="*/ 271570 h 1254722"/>
                  <a:gd name="connsiteX24" fmla="*/ 1763486 w 5792346"/>
                  <a:gd name="connsiteY24" fmla="*/ 281883 h 1254722"/>
                  <a:gd name="connsiteX25" fmla="*/ 1894114 w 5792346"/>
                  <a:gd name="connsiteY25" fmla="*/ 281883 h 1254722"/>
                  <a:gd name="connsiteX26" fmla="*/ 1900989 w 5792346"/>
                  <a:gd name="connsiteY26" fmla="*/ 288758 h 1254722"/>
                  <a:gd name="connsiteX27" fmla="*/ 2179435 w 5792346"/>
                  <a:gd name="connsiteY27" fmla="*/ 288758 h 1254722"/>
                  <a:gd name="connsiteX28" fmla="*/ 2179435 w 5792346"/>
                  <a:gd name="connsiteY28" fmla="*/ 302508 h 1254722"/>
                  <a:gd name="connsiteX29" fmla="*/ 2224123 w 5792346"/>
                  <a:gd name="connsiteY29" fmla="*/ 302508 h 1254722"/>
                  <a:gd name="connsiteX30" fmla="*/ 2224123 w 5792346"/>
                  <a:gd name="connsiteY30" fmla="*/ 333447 h 1254722"/>
                  <a:gd name="connsiteX31" fmla="*/ 2244749 w 5792346"/>
                  <a:gd name="connsiteY31" fmla="*/ 333447 h 1254722"/>
                  <a:gd name="connsiteX32" fmla="*/ 2244749 w 5792346"/>
                  <a:gd name="connsiteY32" fmla="*/ 378135 h 1254722"/>
                  <a:gd name="connsiteX33" fmla="*/ 2268812 w 5792346"/>
                  <a:gd name="connsiteY33" fmla="*/ 378135 h 1254722"/>
                  <a:gd name="connsiteX34" fmla="*/ 2268812 w 5792346"/>
                  <a:gd name="connsiteY34" fmla="*/ 440012 h 1254722"/>
                  <a:gd name="connsiteX35" fmla="*/ 2299750 w 5792346"/>
                  <a:gd name="connsiteY35" fmla="*/ 440012 h 1254722"/>
                  <a:gd name="connsiteX36" fmla="*/ 2299750 w 5792346"/>
                  <a:gd name="connsiteY36" fmla="*/ 464075 h 1254722"/>
                  <a:gd name="connsiteX37" fmla="*/ 2447567 w 5792346"/>
                  <a:gd name="connsiteY37" fmla="*/ 464075 h 1254722"/>
                  <a:gd name="connsiteX38" fmla="*/ 2447567 w 5792346"/>
                  <a:gd name="connsiteY38" fmla="*/ 464075 h 1254722"/>
                  <a:gd name="connsiteX39" fmla="*/ 2564445 w 5792346"/>
                  <a:gd name="connsiteY39" fmla="*/ 464075 h 1254722"/>
                  <a:gd name="connsiteX40" fmla="*/ 2564445 w 5792346"/>
                  <a:gd name="connsiteY40" fmla="*/ 488138 h 1254722"/>
                  <a:gd name="connsiteX41" fmla="*/ 2616009 w 5792346"/>
                  <a:gd name="connsiteY41" fmla="*/ 488138 h 1254722"/>
                  <a:gd name="connsiteX42" fmla="*/ 2616009 w 5792346"/>
                  <a:gd name="connsiteY42" fmla="*/ 495014 h 1254722"/>
                  <a:gd name="connsiteX43" fmla="*/ 2956331 w 5792346"/>
                  <a:gd name="connsiteY43" fmla="*/ 495014 h 1254722"/>
                  <a:gd name="connsiteX44" fmla="*/ 2956331 w 5792346"/>
                  <a:gd name="connsiteY44" fmla="*/ 529389 h 1254722"/>
                  <a:gd name="connsiteX45" fmla="*/ 2987269 w 5792346"/>
                  <a:gd name="connsiteY45" fmla="*/ 529389 h 1254722"/>
                  <a:gd name="connsiteX46" fmla="*/ 2987269 w 5792346"/>
                  <a:gd name="connsiteY46" fmla="*/ 560328 h 1254722"/>
                  <a:gd name="connsiteX47" fmla="*/ 3021645 w 5792346"/>
                  <a:gd name="connsiteY47" fmla="*/ 560328 h 1254722"/>
                  <a:gd name="connsiteX48" fmla="*/ 3021645 w 5792346"/>
                  <a:gd name="connsiteY48" fmla="*/ 598141 h 1254722"/>
                  <a:gd name="connsiteX49" fmla="*/ 3046639 w 5792346"/>
                  <a:gd name="connsiteY49" fmla="*/ 593975 h 1254722"/>
                  <a:gd name="connsiteX50" fmla="*/ 3045708 w 5792346"/>
                  <a:gd name="connsiteY50" fmla="*/ 622204 h 1254722"/>
                  <a:gd name="connsiteX51" fmla="*/ 3111023 w 5792346"/>
                  <a:gd name="connsiteY51" fmla="*/ 622204 h 1254722"/>
                  <a:gd name="connsiteX52" fmla="*/ 3111023 w 5792346"/>
                  <a:gd name="connsiteY52" fmla="*/ 629080 h 1254722"/>
                  <a:gd name="connsiteX53" fmla="*/ 3214150 w 5792346"/>
                  <a:gd name="connsiteY53" fmla="*/ 629080 h 1254722"/>
                  <a:gd name="connsiteX54" fmla="*/ 3214150 w 5792346"/>
                  <a:gd name="connsiteY54" fmla="*/ 639393 h 1254722"/>
                  <a:gd name="connsiteX55" fmla="*/ 3265714 w 5792346"/>
                  <a:gd name="connsiteY55" fmla="*/ 639393 h 1254722"/>
                  <a:gd name="connsiteX56" fmla="*/ 3265714 w 5792346"/>
                  <a:gd name="connsiteY56" fmla="*/ 656580 h 1254722"/>
                  <a:gd name="connsiteX57" fmla="*/ 3341341 w 5792346"/>
                  <a:gd name="connsiteY57" fmla="*/ 656580 h 1254722"/>
                  <a:gd name="connsiteX58" fmla="*/ 3341341 w 5792346"/>
                  <a:gd name="connsiteY58" fmla="*/ 663456 h 1254722"/>
                  <a:gd name="connsiteX59" fmla="*/ 3698851 w 5792346"/>
                  <a:gd name="connsiteY59" fmla="*/ 663456 h 1254722"/>
                  <a:gd name="connsiteX60" fmla="*/ 3698851 w 5792346"/>
                  <a:gd name="connsiteY60" fmla="*/ 690956 h 1254722"/>
                  <a:gd name="connsiteX61" fmla="*/ 3729789 w 5792346"/>
                  <a:gd name="connsiteY61" fmla="*/ 690956 h 1254722"/>
                  <a:gd name="connsiteX62" fmla="*/ 3729789 w 5792346"/>
                  <a:gd name="connsiteY62" fmla="*/ 711582 h 1254722"/>
                  <a:gd name="connsiteX63" fmla="*/ 3757290 w 5792346"/>
                  <a:gd name="connsiteY63" fmla="*/ 711582 h 1254722"/>
                  <a:gd name="connsiteX64" fmla="*/ 3757290 w 5792346"/>
                  <a:gd name="connsiteY64" fmla="*/ 732208 h 1254722"/>
                  <a:gd name="connsiteX65" fmla="*/ 3788229 w 5792346"/>
                  <a:gd name="connsiteY65" fmla="*/ 732208 h 1254722"/>
                  <a:gd name="connsiteX66" fmla="*/ 3788229 w 5792346"/>
                  <a:gd name="connsiteY66" fmla="*/ 763146 h 1254722"/>
                  <a:gd name="connsiteX67" fmla="*/ 3846668 w 5792346"/>
                  <a:gd name="connsiteY67" fmla="*/ 763146 h 1254722"/>
                  <a:gd name="connsiteX68" fmla="*/ 3846668 w 5792346"/>
                  <a:gd name="connsiteY68" fmla="*/ 776896 h 1254722"/>
                  <a:gd name="connsiteX69" fmla="*/ 3887919 w 5792346"/>
                  <a:gd name="connsiteY69" fmla="*/ 776896 h 1254722"/>
                  <a:gd name="connsiteX70" fmla="*/ 3887919 w 5792346"/>
                  <a:gd name="connsiteY70" fmla="*/ 797522 h 1254722"/>
                  <a:gd name="connsiteX71" fmla="*/ 3949795 w 5792346"/>
                  <a:gd name="connsiteY71" fmla="*/ 797522 h 1254722"/>
                  <a:gd name="connsiteX72" fmla="*/ 3949795 w 5792346"/>
                  <a:gd name="connsiteY72" fmla="*/ 807835 h 1254722"/>
                  <a:gd name="connsiteX73" fmla="*/ 4314180 w 5792346"/>
                  <a:gd name="connsiteY73" fmla="*/ 807835 h 1254722"/>
                  <a:gd name="connsiteX74" fmla="*/ 4314180 w 5792346"/>
                  <a:gd name="connsiteY74" fmla="*/ 825023 h 1254722"/>
                  <a:gd name="connsiteX75" fmla="*/ 4396683 w 5792346"/>
                  <a:gd name="connsiteY75" fmla="*/ 825023 h 1254722"/>
                  <a:gd name="connsiteX76" fmla="*/ 4393246 w 5792346"/>
                  <a:gd name="connsiteY76" fmla="*/ 828460 h 1254722"/>
                  <a:gd name="connsiteX77" fmla="*/ 4444809 w 5792346"/>
                  <a:gd name="connsiteY77" fmla="*/ 828460 h 1254722"/>
                  <a:gd name="connsiteX78" fmla="*/ 4444809 w 5792346"/>
                  <a:gd name="connsiteY78" fmla="*/ 862836 h 1254722"/>
                  <a:gd name="connsiteX79" fmla="*/ 4444809 w 5792346"/>
                  <a:gd name="connsiteY79" fmla="*/ 862836 h 1254722"/>
                  <a:gd name="connsiteX80" fmla="*/ 4465435 w 5792346"/>
                  <a:gd name="connsiteY80" fmla="*/ 883462 h 1254722"/>
                  <a:gd name="connsiteX81" fmla="*/ 4503248 w 5792346"/>
                  <a:gd name="connsiteY81" fmla="*/ 883462 h 1254722"/>
                  <a:gd name="connsiteX82" fmla="*/ 4503248 w 5792346"/>
                  <a:gd name="connsiteY82" fmla="*/ 924713 h 1254722"/>
                  <a:gd name="connsiteX83" fmla="*/ 4527311 w 5792346"/>
                  <a:gd name="connsiteY83" fmla="*/ 924713 h 1254722"/>
                  <a:gd name="connsiteX84" fmla="*/ 4527311 w 5792346"/>
                  <a:gd name="connsiteY84" fmla="*/ 965964 h 1254722"/>
                  <a:gd name="connsiteX85" fmla="*/ 4561687 w 5792346"/>
                  <a:gd name="connsiteY85" fmla="*/ 965964 h 1254722"/>
                  <a:gd name="connsiteX86" fmla="*/ 4561687 w 5792346"/>
                  <a:gd name="connsiteY86" fmla="*/ 983152 h 1254722"/>
                  <a:gd name="connsiteX87" fmla="*/ 4723254 w 5792346"/>
                  <a:gd name="connsiteY87" fmla="*/ 983152 h 1254722"/>
                  <a:gd name="connsiteX88" fmla="*/ 4723254 w 5792346"/>
                  <a:gd name="connsiteY88" fmla="*/ 996902 h 1254722"/>
                  <a:gd name="connsiteX89" fmla="*/ 4840132 w 5792346"/>
                  <a:gd name="connsiteY89" fmla="*/ 996902 h 1254722"/>
                  <a:gd name="connsiteX90" fmla="*/ 4840132 w 5792346"/>
                  <a:gd name="connsiteY90" fmla="*/ 1007215 h 1254722"/>
                  <a:gd name="connsiteX91" fmla="*/ 4860758 w 5792346"/>
                  <a:gd name="connsiteY91" fmla="*/ 1007215 h 1254722"/>
                  <a:gd name="connsiteX92" fmla="*/ 4860758 w 5792346"/>
                  <a:gd name="connsiteY92" fmla="*/ 1024403 h 1254722"/>
                  <a:gd name="connsiteX93" fmla="*/ 5104827 w 5792346"/>
                  <a:gd name="connsiteY93" fmla="*/ 1024403 h 1254722"/>
                  <a:gd name="connsiteX94" fmla="*/ 5104827 w 5792346"/>
                  <a:gd name="connsiteY94" fmla="*/ 1038153 h 1254722"/>
                  <a:gd name="connsiteX95" fmla="*/ 5207955 w 5792346"/>
                  <a:gd name="connsiteY95" fmla="*/ 1038153 h 1254722"/>
                  <a:gd name="connsiteX96" fmla="*/ 5207955 w 5792346"/>
                  <a:gd name="connsiteY96" fmla="*/ 1055341 h 1254722"/>
                  <a:gd name="connsiteX97" fmla="*/ 5259519 w 5792346"/>
                  <a:gd name="connsiteY97" fmla="*/ 1055341 h 1254722"/>
                  <a:gd name="connsiteX98" fmla="*/ 5259519 w 5792346"/>
                  <a:gd name="connsiteY98" fmla="*/ 1151594 h 1254722"/>
                  <a:gd name="connsiteX99" fmla="*/ 5276707 w 5792346"/>
                  <a:gd name="connsiteY99" fmla="*/ 1151594 h 1254722"/>
                  <a:gd name="connsiteX100" fmla="*/ 5276707 w 5792346"/>
                  <a:gd name="connsiteY100" fmla="*/ 1185970 h 1254722"/>
                  <a:gd name="connsiteX101" fmla="*/ 5359209 w 5792346"/>
                  <a:gd name="connsiteY101" fmla="*/ 1185970 h 1254722"/>
                  <a:gd name="connsiteX102" fmla="*/ 5359209 w 5792346"/>
                  <a:gd name="connsiteY102" fmla="*/ 1213471 h 1254722"/>
                  <a:gd name="connsiteX103" fmla="*/ 5658280 w 5792346"/>
                  <a:gd name="connsiteY103" fmla="*/ 1213471 h 1254722"/>
                  <a:gd name="connsiteX104" fmla="*/ 5658280 w 5792346"/>
                  <a:gd name="connsiteY104" fmla="*/ 1230659 h 1254722"/>
                  <a:gd name="connsiteX105" fmla="*/ 5733907 w 5792346"/>
                  <a:gd name="connsiteY105" fmla="*/ 1230659 h 1254722"/>
                  <a:gd name="connsiteX106" fmla="*/ 5733907 w 5792346"/>
                  <a:gd name="connsiteY106" fmla="*/ 1254722 h 1254722"/>
                  <a:gd name="connsiteX107" fmla="*/ 5792346 w 5792346"/>
                  <a:gd name="connsiteY107" fmla="*/ 1254722 h 1254722"/>
                  <a:gd name="connsiteX0" fmla="*/ 0 w 5792346"/>
                  <a:gd name="connsiteY0" fmla="*/ 0 h 1254722"/>
                  <a:gd name="connsiteX1" fmla="*/ 398761 w 5792346"/>
                  <a:gd name="connsiteY1" fmla="*/ 0 h 1254722"/>
                  <a:gd name="connsiteX2" fmla="*/ 398761 w 5792346"/>
                  <a:gd name="connsiteY2" fmla="*/ 13750 h 1254722"/>
                  <a:gd name="connsiteX3" fmla="*/ 584391 w 5792346"/>
                  <a:gd name="connsiteY3" fmla="*/ 13750 h 1254722"/>
                  <a:gd name="connsiteX4" fmla="*/ 584391 w 5792346"/>
                  <a:gd name="connsiteY4" fmla="*/ 13750 h 1254722"/>
                  <a:gd name="connsiteX5" fmla="*/ 639392 w 5792346"/>
                  <a:gd name="connsiteY5" fmla="*/ 13750 h 1254722"/>
                  <a:gd name="connsiteX6" fmla="*/ 639392 w 5792346"/>
                  <a:gd name="connsiteY6" fmla="*/ 44689 h 1254722"/>
                  <a:gd name="connsiteX7" fmla="*/ 708144 w 5792346"/>
                  <a:gd name="connsiteY7" fmla="*/ 44689 h 1254722"/>
                  <a:gd name="connsiteX8" fmla="*/ 708144 w 5792346"/>
                  <a:gd name="connsiteY8" fmla="*/ 72189 h 1254722"/>
                  <a:gd name="connsiteX9" fmla="*/ 742520 w 5792346"/>
                  <a:gd name="connsiteY9" fmla="*/ 72189 h 1254722"/>
                  <a:gd name="connsiteX10" fmla="*/ 742520 w 5792346"/>
                  <a:gd name="connsiteY10" fmla="*/ 110003 h 1254722"/>
                  <a:gd name="connsiteX11" fmla="*/ 866274 w 5792346"/>
                  <a:gd name="connsiteY11" fmla="*/ 110003 h 1254722"/>
                  <a:gd name="connsiteX12" fmla="*/ 866274 w 5792346"/>
                  <a:gd name="connsiteY12" fmla="*/ 130629 h 1254722"/>
                  <a:gd name="connsiteX13" fmla="*/ 1069092 w 5792346"/>
                  <a:gd name="connsiteY13" fmla="*/ 130629 h 1254722"/>
                  <a:gd name="connsiteX14" fmla="*/ 1069092 w 5792346"/>
                  <a:gd name="connsiteY14" fmla="*/ 140941 h 1254722"/>
                  <a:gd name="connsiteX15" fmla="*/ 1454102 w 5792346"/>
                  <a:gd name="connsiteY15" fmla="*/ 140941 h 1254722"/>
                  <a:gd name="connsiteX16" fmla="*/ 1456185 w 5792346"/>
                  <a:gd name="connsiteY16" fmla="*/ 168019 h 1254722"/>
                  <a:gd name="connsiteX17" fmla="*/ 1481603 w 5792346"/>
                  <a:gd name="connsiteY17" fmla="*/ 168442 h 1254722"/>
                  <a:gd name="connsiteX18" fmla="*/ 1481603 w 5792346"/>
                  <a:gd name="connsiteY18" fmla="*/ 199380 h 1254722"/>
                  <a:gd name="connsiteX19" fmla="*/ 1512541 w 5792346"/>
                  <a:gd name="connsiteY19" fmla="*/ 199380 h 1254722"/>
                  <a:gd name="connsiteX20" fmla="*/ 1512541 w 5792346"/>
                  <a:gd name="connsiteY20" fmla="*/ 250944 h 1254722"/>
                  <a:gd name="connsiteX21" fmla="*/ 1674108 w 5792346"/>
                  <a:gd name="connsiteY21" fmla="*/ 250944 h 1254722"/>
                  <a:gd name="connsiteX22" fmla="*/ 1674108 w 5792346"/>
                  <a:gd name="connsiteY22" fmla="*/ 271570 h 1254722"/>
                  <a:gd name="connsiteX23" fmla="*/ 1763486 w 5792346"/>
                  <a:gd name="connsiteY23" fmla="*/ 271570 h 1254722"/>
                  <a:gd name="connsiteX24" fmla="*/ 1763486 w 5792346"/>
                  <a:gd name="connsiteY24" fmla="*/ 281883 h 1254722"/>
                  <a:gd name="connsiteX25" fmla="*/ 1894114 w 5792346"/>
                  <a:gd name="connsiteY25" fmla="*/ 281883 h 1254722"/>
                  <a:gd name="connsiteX26" fmla="*/ 1900989 w 5792346"/>
                  <a:gd name="connsiteY26" fmla="*/ 288758 h 1254722"/>
                  <a:gd name="connsiteX27" fmla="*/ 2179435 w 5792346"/>
                  <a:gd name="connsiteY27" fmla="*/ 288758 h 1254722"/>
                  <a:gd name="connsiteX28" fmla="*/ 2179435 w 5792346"/>
                  <a:gd name="connsiteY28" fmla="*/ 302508 h 1254722"/>
                  <a:gd name="connsiteX29" fmla="*/ 2224123 w 5792346"/>
                  <a:gd name="connsiteY29" fmla="*/ 302508 h 1254722"/>
                  <a:gd name="connsiteX30" fmla="*/ 2224123 w 5792346"/>
                  <a:gd name="connsiteY30" fmla="*/ 333447 h 1254722"/>
                  <a:gd name="connsiteX31" fmla="*/ 2244749 w 5792346"/>
                  <a:gd name="connsiteY31" fmla="*/ 333447 h 1254722"/>
                  <a:gd name="connsiteX32" fmla="*/ 2244749 w 5792346"/>
                  <a:gd name="connsiteY32" fmla="*/ 378135 h 1254722"/>
                  <a:gd name="connsiteX33" fmla="*/ 2268812 w 5792346"/>
                  <a:gd name="connsiteY33" fmla="*/ 378135 h 1254722"/>
                  <a:gd name="connsiteX34" fmla="*/ 2268812 w 5792346"/>
                  <a:gd name="connsiteY34" fmla="*/ 440012 h 1254722"/>
                  <a:gd name="connsiteX35" fmla="*/ 2299750 w 5792346"/>
                  <a:gd name="connsiteY35" fmla="*/ 440012 h 1254722"/>
                  <a:gd name="connsiteX36" fmla="*/ 2299750 w 5792346"/>
                  <a:gd name="connsiteY36" fmla="*/ 464075 h 1254722"/>
                  <a:gd name="connsiteX37" fmla="*/ 2447567 w 5792346"/>
                  <a:gd name="connsiteY37" fmla="*/ 464075 h 1254722"/>
                  <a:gd name="connsiteX38" fmla="*/ 2447567 w 5792346"/>
                  <a:gd name="connsiteY38" fmla="*/ 464075 h 1254722"/>
                  <a:gd name="connsiteX39" fmla="*/ 2564445 w 5792346"/>
                  <a:gd name="connsiteY39" fmla="*/ 464075 h 1254722"/>
                  <a:gd name="connsiteX40" fmla="*/ 2564445 w 5792346"/>
                  <a:gd name="connsiteY40" fmla="*/ 488138 h 1254722"/>
                  <a:gd name="connsiteX41" fmla="*/ 2616009 w 5792346"/>
                  <a:gd name="connsiteY41" fmla="*/ 488138 h 1254722"/>
                  <a:gd name="connsiteX42" fmla="*/ 2616009 w 5792346"/>
                  <a:gd name="connsiteY42" fmla="*/ 495014 h 1254722"/>
                  <a:gd name="connsiteX43" fmla="*/ 2956331 w 5792346"/>
                  <a:gd name="connsiteY43" fmla="*/ 495014 h 1254722"/>
                  <a:gd name="connsiteX44" fmla="*/ 2956331 w 5792346"/>
                  <a:gd name="connsiteY44" fmla="*/ 529389 h 1254722"/>
                  <a:gd name="connsiteX45" fmla="*/ 2987269 w 5792346"/>
                  <a:gd name="connsiteY45" fmla="*/ 529389 h 1254722"/>
                  <a:gd name="connsiteX46" fmla="*/ 2987269 w 5792346"/>
                  <a:gd name="connsiteY46" fmla="*/ 560328 h 1254722"/>
                  <a:gd name="connsiteX47" fmla="*/ 3021645 w 5792346"/>
                  <a:gd name="connsiteY47" fmla="*/ 560328 h 1254722"/>
                  <a:gd name="connsiteX48" fmla="*/ 3021645 w 5792346"/>
                  <a:gd name="connsiteY48" fmla="*/ 598141 h 1254722"/>
                  <a:gd name="connsiteX49" fmla="*/ 3046639 w 5792346"/>
                  <a:gd name="connsiteY49" fmla="*/ 593975 h 1254722"/>
                  <a:gd name="connsiteX50" fmla="*/ 3045708 w 5792346"/>
                  <a:gd name="connsiteY50" fmla="*/ 622204 h 1254722"/>
                  <a:gd name="connsiteX51" fmla="*/ 3111023 w 5792346"/>
                  <a:gd name="connsiteY51" fmla="*/ 622204 h 1254722"/>
                  <a:gd name="connsiteX52" fmla="*/ 3111023 w 5792346"/>
                  <a:gd name="connsiteY52" fmla="*/ 629080 h 1254722"/>
                  <a:gd name="connsiteX53" fmla="*/ 3214150 w 5792346"/>
                  <a:gd name="connsiteY53" fmla="*/ 629080 h 1254722"/>
                  <a:gd name="connsiteX54" fmla="*/ 3214150 w 5792346"/>
                  <a:gd name="connsiteY54" fmla="*/ 639393 h 1254722"/>
                  <a:gd name="connsiteX55" fmla="*/ 3265714 w 5792346"/>
                  <a:gd name="connsiteY55" fmla="*/ 639393 h 1254722"/>
                  <a:gd name="connsiteX56" fmla="*/ 3265714 w 5792346"/>
                  <a:gd name="connsiteY56" fmla="*/ 656580 h 1254722"/>
                  <a:gd name="connsiteX57" fmla="*/ 3341341 w 5792346"/>
                  <a:gd name="connsiteY57" fmla="*/ 656580 h 1254722"/>
                  <a:gd name="connsiteX58" fmla="*/ 3341341 w 5792346"/>
                  <a:gd name="connsiteY58" fmla="*/ 663456 h 1254722"/>
                  <a:gd name="connsiteX59" fmla="*/ 3698851 w 5792346"/>
                  <a:gd name="connsiteY59" fmla="*/ 663456 h 1254722"/>
                  <a:gd name="connsiteX60" fmla="*/ 3698851 w 5792346"/>
                  <a:gd name="connsiteY60" fmla="*/ 690956 h 1254722"/>
                  <a:gd name="connsiteX61" fmla="*/ 3729789 w 5792346"/>
                  <a:gd name="connsiteY61" fmla="*/ 690956 h 1254722"/>
                  <a:gd name="connsiteX62" fmla="*/ 3729789 w 5792346"/>
                  <a:gd name="connsiteY62" fmla="*/ 711582 h 1254722"/>
                  <a:gd name="connsiteX63" fmla="*/ 3757290 w 5792346"/>
                  <a:gd name="connsiteY63" fmla="*/ 711582 h 1254722"/>
                  <a:gd name="connsiteX64" fmla="*/ 3757290 w 5792346"/>
                  <a:gd name="connsiteY64" fmla="*/ 732208 h 1254722"/>
                  <a:gd name="connsiteX65" fmla="*/ 3788229 w 5792346"/>
                  <a:gd name="connsiteY65" fmla="*/ 732208 h 1254722"/>
                  <a:gd name="connsiteX66" fmla="*/ 3788229 w 5792346"/>
                  <a:gd name="connsiteY66" fmla="*/ 763146 h 1254722"/>
                  <a:gd name="connsiteX67" fmla="*/ 3846668 w 5792346"/>
                  <a:gd name="connsiteY67" fmla="*/ 763146 h 1254722"/>
                  <a:gd name="connsiteX68" fmla="*/ 3846668 w 5792346"/>
                  <a:gd name="connsiteY68" fmla="*/ 776896 h 1254722"/>
                  <a:gd name="connsiteX69" fmla="*/ 3887919 w 5792346"/>
                  <a:gd name="connsiteY69" fmla="*/ 776896 h 1254722"/>
                  <a:gd name="connsiteX70" fmla="*/ 3887919 w 5792346"/>
                  <a:gd name="connsiteY70" fmla="*/ 797522 h 1254722"/>
                  <a:gd name="connsiteX71" fmla="*/ 3949795 w 5792346"/>
                  <a:gd name="connsiteY71" fmla="*/ 797522 h 1254722"/>
                  <a:gd name="connsiteX72" fmla="*/ 3949795 w 5792346"/>
                  <a:gd name="connsiteY72" fmla="*/ 807835 h 1254722"/>
                  <a:gd name="connsiteX73" fmla="*/ 4314180 w 5792346"/>
                  <a:gd name="connsiteY73" fmla="*/ 807835 h 1254722"/>
                  <a:gd name="connsiteX74" fmla="*/ 4314180 w 5792346"/>
                  <a:gd name="connsiteY74" fmla="*/ 825023 h 1254722"/>
                  <a:gd name="connsiteX75" fmla="*/ 4396683 w 5792346"/>
                  <a:gd name="connsiteY75" fmla="*/ 825023 h 1254722"/>
                  <a:gd name="connsiteX76" fmla="*/ 4393246 w 5792346"/>
                  <a:gd name="connsiteY76" fmla="*/ 828460 h 1254722"/>
                  <a:gd name="connsiteX77" fmla="*/ 4444809 w 5792346"/>
                  <a:gd name="connsiteY77" fmla="*/ 828460 h 1254722"/>
                  <a:gd name="connsiteX78" fmla="*/ 4444809 w 5792346"/>
                  <a:gd name="connsiteY78" fmla="*/ 862836 h 1254722"/>
                  <a:gd name="connsiteX79" fmla="*/ 4444809 w 5792346"/>
                  <a:gd name="connsiteY79" fmla="*/ 862836 h 1254722"/>
                  <a:gd name="connsiteX80" fmla="*/ 4465435 w 5792346"/>
                  <a:gd name="connsiteY80" fmla="*/ 883462 h 1254722"/>
                  <a:gd name="connsiteX81" fmla="*/ 4503248 w 5792346"/>
                  <a:gd name="connsiteY81" fmla="*/ 883462 h 1254722"/>
                  <a:gd name="connsiteX82" fmla="*/ 4503248 w 5792346"/>
                  <a:gd name="connsiteY82" fmla="*/ 924713 h 1254722"/>
                  <a:gd name="connsiteX83" fmla="*/ 4527311 w 5792346"/>
                  <a:gd name="connsiteY83" fmla="*/ 924713 h 1254722"/>
                  <a:gd name="connsiteX84" fmla="*/ 4527311 w 5792346"/>
                  <a:gd name="connsiteY84" fmla="*/ 965964 h 1254722"/>
                  <a:gd name="connsiteX85" fmla="*/ 4561687 w 5792346"/>
                  <a:gd name="connsiteY85" fmla="*/ 965964 h 1254722"/>
                  <a:gd name="connsiteX86" fmla="*/ 4561687 w 5792346"/>
                  <a:gd name="connsiteY86" fmla="*/ 983152 h 1254722"/>
                  <a:gd name="connsiteX87" fmla="*/ 4723254 w 5792346"/>
                  <a:gd name="connsiteY87" fmla="*/ 983152 h 1254722"/>
                  <a:gd name="connsiteX88" fmla="*/ 4723254 w 5792346"/>
                  <a:gd name="connsiteY88" fmla="*/ 996902 h 1254722"/>
                  <a:gd name="connsiteX89" fmla="*/ 4840132 w 5792346"/>
                  <a:gd name="connsiteY89" fmla="*/ 996902 h 1254722"/>
                  <a:gd name="connsiteX90" fmla="*/ 4840132 w 5792346"/>
                  <a:gd name="connsiteY90" fmla="*/ 1007215 h 1254722"/>
                  <a:gd name="connsiteX91" fmla="*/ 4860758 w 5792346"/>
                  <a:gd name="connsiteY91" fmla="*/ 1007215 h 1254722"/>
                  <a:gd name="connsiteX92" fmla="*/ 4860758 w 5792346"/>
                  <a:gd name="connsiteY92" fmla="*/ 1024403 h 1254722"/>
                  <a:gd name="connsiteX93" fmla="*/ 5104827 w 5792346"/>
                  <a:gd name="connsiteY93" fmla="*/ 1024403 h 1254722"/>
                  <a:gd name="connsiteX94" fmla="*/ 5104827 w 5792346"/>
                  <a:gd name="connsiteY94" fmla="*/ 1038153 h 1254722"/>
                  <a:gd name="connsiteX95" fmla="*/ 5207955 w 5792346"/>
                  <a:gd name="connsiteY95" fmla="*/ 1038153 h 1254722"/>
                  <a:gd name="connsiteX96" fmla="*/ 5207955 w 5792346"/>
                  <a:gd name="connsiteY96" fmla="*/ 1055341 h 1254722"/>
                  <a:gd name="connsiteX97" fmla="*/ 5259519 w 5792346"/>
                  <a:gd name="connsiteY97" fmla="*/ 1055341 h 1254722"/>
                  <a:gd name="connsiteX98" fmla="*/ 5259519 w 5792346"/>
                  <a:gd name="connsiteY98" fmla="*/ 1151594 h 1254722"/>
                  <a:gd name="connsiteX99" fmla="*/ 5276707 w 5792346"/>
                  <a:gd name="connsiteY99" fmla="*/ 1151594 h 1254722"/>
                  <a:gd name="connsiteX100" fmla="*/ 5276707 w 5792346"/>
                  <a:gd name="connsiteY100" fmla="*/ 1185970 h 1254722"/>
                  <a:gd name="connsiteX101" fmla="*/ 5359209 w 5792346"/>
                  <a:gd name="connsiteY101" fmla="*/ 1185970 h 1254722"/>
                  <a:gd name="connsiteX102" fmla="*/ 5359209 w 5792346"/>
                  <a:gd name="connsiteY102" fmla="*/ 1213471 h 1254722"/>
                  <a:gd name="connsiteX103" fmla="*/ 5658280 w 5792346"/>
                  <a:gd name="connsiteY103" fmla="*/ 1213471 h 1254722"/>
                  <a:gd name="connsiteX104" fmla="*/ 5658280 w 5792346"/>
                  <a:gd name="connsiteY104" fmla="*/ 1230659 h 1254722"/>
                  <a:gd name="connsiteX105" fmla="*/ 5733907 w 5792346"/>
                  <a:gd name="connsiteY105" fmla="*/ 1230659 h 1254722"/>
                  <a:gd name="connsiteX106" fmla="*/ 5733907 w 5792346"/>
                  <a:gd name="connsiteY106" fmla="*/ 1254722 h 1254722"/>
                  <a:gd name="connsiteX107" fmla="*/ 5792346 w 5792346"/>
                  <a:gd name="connsiteY107" fmla="*/ 1254722 h 1254722"/>
                  <a:gd name="connsiteX0" fmla="*/ 0 w 5792346"/>
                  <a:gd name="connsiteY0" fmla="*/ 0 h 1254722"/>
                  <a:gd name="connsiteX1" fmla="*/ 398761 w 5792346"/>
                  <a:gd name="connsiteY1" fmla="*/ 0 h 1254722"/>
                  <a:gd name="connsiteX2" fmla="*/ 398761 w 5792346"/>
                  <a:gd name="connsiteY2" fmla="*/ 13750 h 1254722"/>
                  <a:gd name="connsiteX3" fmla="*/ 584391 w 5792346"/>
                  <a:gd name="connsiteY3" fmla="*/ 13750 h 1254722"/>
                  <a:gd name="connsiteX4" fmla="*/ 584391 w 5792346"/>
                  <a:gd name="connsiteY4" fmla="*/ 13750 h 1254722"/>
                  <a:gd name="connsiteX5" fmla="*/ 639392 w 5792346"/>
                  <a:gd name="connsiteY5" fmla="*/ 13750 h 1254722"/>
                  <a:gd name="connsiteX6" fmla="*/ 639392 w 5792346"/>
                  <a:gd name="connsiteY6" fmla="*/ 44689 h 1254722"/>
                  <a:gd name="connsiteX7" fmla="*/ 708144 w 5792346"/>
                  <a:gd name="connsiteY7" fmla="*/ 44689 h 1254722"/>
                  <a:gd name="connsiteX8" fmla="*/ 708144 w 5792346"/>
                  <a:gd name="connsiteY8" fmla="*/ 72189 h 1254722"/>
                  <a:gd name="connsiteX9" fmla="*/ 742520 w 5792346"/>
                  <a:gd name="connsiteY9" fmla="*/ 72189 h 1254722"/>
                  <a:gd name="connsiteX10" fmla="*/ 742520 w 5792346"/>
                  <a:gd name="connsiteY10" fmla="*/ 110003 h 1254722"/>
                  <a:gd name="connsiteX11" fmla="*/ 866274 w 5792346"/>
                  <a:gd name="connsiteY11" fmla="*/ 110003 h 1254722"/>
                  <a:gd name="connsiteX12" fmla="*/ 866274 w 5792346"/>
                  <a:gd name="connsiteY12" fmla="*/ 130629 h 1254722"/>
                  <a:gd name="connsiteX13" fmla="*/ 1069092 w 5792346"/>
                  <a:gd name="connsiteY13" fmla="*/ 130629 h 1254722"/>
                  <a:gd name="connsiteX14" fmla="*/ 1069092 w 5792346"/>
                  <a:gd name="connsiteY14" fmla="*/ 140941 h 1254722"/>
                  <a:gd name="connsiteX15" fmla="*/ 1454102 w 5792346"/>
                  <a:gd name="connsiteY15" fmla="*/ 140941 h 1254722"/>
                  <a:gd name="connsiteX16" fmla="*/ 1456185 w 5792346"/>
                  <a:gd name="connsiteY16" fmla="*/ 168019 h 1254722"/>
                  <a:gd name="connsiteX17" fmla="*/ 1481603 w 5792346"/>
                  <a:gd name="connsiteY17" fmla="*/ 168442 h 1254722"/>
                  <a:gd name="connsiteX18" fmla="*/ 1481603 w 5792346"/>
                  <a:gd name="connsiteY18" fmla="*/ 199380 h 1254722"/>
                  <a:gd name="connsiteX19" fmla="*/ 1512541 w 5792346"/>
                  <a:gd name="connsiteY19" fmla="*/ 199380 h 1254722"/>
                  <a:gd name="connsiteX20" fmla="*/ 1512541 w 5792346"/>
                  <a:gd name="connsiteY20" fmla="*/ 250944 h 1254722"/>
                  <a:gd name="connsiteX21" fmla="*/ 1674108 w 5792346"/>
                  <a:gd name="connsiteY21" fmla="*/ 250944 h 1254722"/>
                  <a:gd name="connsiteX22" fmla="*/ 1674108 w 5792346"/>
                  <a:gd name="connsiteY22" fmla="*/ 271570 h 1254722"/>
                  <a:gd name="connsiteX23" fmla="*/ 1763486 w 5792346"/>
                  <a:gd name="connsiteY23" fmla="*/ 271570 h 1254722"/>
                  <a:gd name="connsiteX24" fmla="*/ 1763486 w 5792346"/>
                  <a:gd name="connsiteY24" fmla="*/ 281883 h 1254722"/>
                  <a:gd name="connsiteX25" fmla="*/ 1894114 w 5792346"/>
                  <a:gd name="connsiteY25" fmla="*/ 281883 h 1254722"/>
                  <a:gd name="connsiteX26" fmla="*/ 1900989 w 5792346"/>
                  <a:gd name="connsiteY26" fmla="*/ 288758 h 1254722"/>
                  <a:gd name="connsiteX27" fmla="*/ 2179435 w 5792346"/>
                  <a:gd name="connsiteY27" fmla="*/ 288758 h 1254722"/>
                  <a:gd name="connsiteX28" fmla="*/ 2179435 w 5792346"/>
                  <a:gd name="connsiteY28" fmla="*/ 302508 h 1254722"/>
                  <a:gd name="connsiteX29" fmla="*/ 2224123 w 5792346"/>
                  <a:gd name="connsiteY29" fmla="*/ 302508 h 1254722"/>
                  <a:gd name="connsiteX30" fmla="*/ 2224123 w 5792346"/>
                  <a:gd name="connsiteY30" fmla="*/ 333447 h 1254722"/>
                  <a:gd name="connsiteX31" fmla="*/ 2244749 w 5792346"/>
                  <a:gd name="connsiteY31" fmla="*/ 333447 h 1254722"/>
                  <a:gd name="connsiteX32" fmla="*/ 2244749 w 5792346"/>
                  <a:gd name="connsiteY32" fmla="*/ 378135 h 1254722"/>
                  <a:gd name="connsiteX33" fmla="*/ 2268812 w 5792346"/>
                  <a:gd name="connsiteY33" fmla="*/ 378135 h 1254722"/>
                  <a:gd name="connsiteX34" fmla="*/ 2268812 w 5792346"/>
                  <a:gd name="connsiteY34" fmla="*/ 440012 h 1254722"/>
                  <a:gd name="connsiteX35" fmla="*/ 2299750 w 5792346"/>
                  <a:gd name="connsiteY35" fmla="*/ 440012 h 1254722"/>
                  <a:gd name="connsiteX36" fmla="*/ 2299750 w 5792346"/>
                  <a:gd name="connsiteY36" fmla="*/ 464075 h 1254722"/>
                  <a:gd name="connsiteX37" fmla="*/ 2447567 w 5792346"/>
                  <a:gd name="connsiteY37" fmla="*/ 464075 h 1254722"/>
                  <a:gd name="connsiteX38" fmla="*/ 2447567 w 5792346"/>
                  <a:gd name="connsiteY38" fmla="*/ 464075 h 1254722"/>
                  <a:gd name="connsiteX39" fmla="*/ 2564445 w 5792346"/>
                  <a:gd name="connsiteY39" fmla="*/ 464075 h 1254722"/>
                  <a:gd name="connsiteX40" fmla="*/ 2564445 w 5792346"/>
                  <a:gd name="connsiteY40" fmla="*/ 488138 h 1254722"/>
                  <a:gd name="connsiteX41" fmla="*/ 2616009 w 5792346"/>
                  <a:gd name="connsiteY41" fmla="*/ 488138 h 1254722"/>
                  <a:gd name="connsiteX42" fmla="*/ 2616009 w 5792346"/>
                  <a:gd name="connsiteY42" fmla="*/ 495014 h 1254722"/>
                  <a:gd name="connsiteX43" fmla="*/ 2956331 w 5792346"/>
                  <a:gd name="connsiteY43" fmla="*/ 495014 h 1254722"/>
                  <a:gd name="connsiteX44" fmla="*/ 2956331 w 5792346"/>
                  <a:gd name="connsiteY44" fmla="*/ 529389 h 1254722"/>
                  <a:gd name="connsiteX45" fmla="*/ 2987269 w 5792346"/>
                  <a:gd name="connsiteY45" fmla="*/ 529389 h 1254722"/>
                  <a:gd name="connsiteX46" fmla="*/ 2987269 w 5792346"/>
                  <a:gd name="connsiteY46" fmla="*/ 560328 h 1254722"/>
                  <a:gd name="connsiteX47" fmla="*/ 3021645 w 5792346"/>
                  <a:gd name="connsiteY47" fmla="*/ 560328 h 1254722"/>
                  <a:gd name="connsiteX48" fmla="*/ 3021645 w 5792346"/>
                  <a:gd name="connsiteY48" fmla="*/ 593975 h 1254722"/>
                  <a:gd name="connsiteX49" fmla="*/ 3046639 w 5792346"/>
                  <a:gd name="connsiteY49" fmla="*/ 593975 h 1254722"/>
                  <a:gd name="connsiteX50" fmla="*/ 3045708 w 5792346"/>
                  <a:gd name="connsiteY50" fmla="*/ 622204 h 1254722"/>
                  <a:gd name="connsiteX51" fmla="*/ 3111023 w 5792346"/>
                  <a:gd name="connsiteY51" fmla="*/ 622204 h 1254722"/>
                  <a:gd name="connsiteX52" fmla="*/ 3111023 w 5792346"/>
                  <a:gd name="connsiteY52" fmla="*/ 629080 h 1254722"/>
                  <a:gd name="connsiteX53" fmla="*/ 3214150 w 5792346"/>
                  <a:gd name="connsiteY53" fmla="*/ 629080 h 1254722"/>
                  <a:gd name="connsiteX54" fmla="*/ 3214150 w 5792346"/>
                  <a:gd name="connsiteY54" fmla="*/ 639393 h 1254722"/>
                  <a:gd name="connsiteX55" fmla="*/ 3265714 w 5792346"/>
                  <a:gd name="connsiteY55" fmla="*/ 639393 h 1254722"/>
                  <a:gd name="connsiteX56" fmla="*/ 3265714 w 5792346"/>
                  <a:gd name="connsiteY56" fmla="*/ 656580 h 1254722"/>
                  <a:gd name="connsiteX57" fmla="*/ 3341341 w 5792346"/>
                  <a:gd name="connsiteY57" fmla="*/ 656580 h 1254722"/>
                  <a:gd name="connsiteX58" fmla="*/ 3341341 w 5792346"/>
                  <a:gd name="connsiteY58" fmla="*/ 663456 h 1254722"/>
                  <a:gd name="connsiteX59" fmla="*/ 3698851 w 5792346"/>
                  <a:gd name="connsiteY59" fmla="*/ 663456 h 1254722"/>
                  <a:gd name="connsiteX60" fmla="*/ 3698851 w 5792346"/>
                  <a:gd name="connsiteY60" fmla="*/ 690956 h 1254722"/>
                  <a:gd name="connsiteX61" fmla="*/ 3729789 w 5792346"/>
                  <a:gd name="connsiteY61" fmla="*/ 690956 h 1254722"/>
                  <a:gd name="connsiteX62" fmla="*/ 3729789 w 5792346"/>
                  <a:gd name="connsiteY62" fmla="*/ 711582 h 1254722"/>
                  <a:gd name="connsiteX63" fmla="*/ 3757290 w 5792346"/>
                  <a:gd name="connsiteY63" fmla="*/ 711582 h 1254722"/>
                  <a:gd name="connsiteX64" fmla="*/ 3757290 w 5792346"/>
                  <a:gd name="connsiteY64" fmla="*/ 732208 h 1254722"/>
                  <a:gd name="connsiteX65" fmla="*/ 3788229 w 5792346"/>
                  <a:gd name="connsiteY65" fmla="*/ 732208 h 1254722"/>
                  <a:gd name="connsiteX66" fmla="*/ 3788229 w 5792346"/>
                  <a:gd name="connsiteY66" fmla="*/ 763146 h 1254722"/>
                  <a:gd name="connsiteX67" fmla="*/ 3846668 w 5792346"/>
                  <a:gd name="connsiteY67" fmla="*/ 763146 h 1254722"/>
                  <a:gd name="connsiteX68" fmla="*/ 3846668 w 5792346"/>
                  <a:gd name="connsiteY68" fmla="*/ 776896 h 1254722"/>
                  <a:gd name="connsiteX69" fmla="*/ 3887919 w 5792346"/>
                  <a:gd name="connsiteY69" fmla="*/ 776896 h 1254722"/>
                  <a:gd name="connsiteX70" fmla="*/ 3887919 w 5792346"/>
                  <a:gd name="connsiteY70" fmla="*/ 797522 h 1254722"/>
                  <a:gd name="connsiteX71" fmla="*/ 3949795 w 5792346"/>
                  <a:gd name="connsiteY71" fmla="*/ 797522 h 1254722"/>
                  <a:gd name="connsiteX72" fmla="*/ 3949795 w 5792346"/>
                  <a:gd name="connsiteY72" fmla="*/ 807835 h 1254722"/>
                  <a:gd name="connsiteX73" fmla="*/ 4314180 w 5792346"/>
                  <a:gd name="connsiteY73" fmla="*/ 807835 h 1254722"/>
                  <a:gd name="connsiteX74" fmla="*/ 4314180 w 5792346"/>
                  <a:gd name="connsiteY74" fmla="*/ 825023 h 1254722"/>
                  <a:gd name="connsiteX75" fmla="*/ 4396683 w 5792346"/>
                  <a:gd name="connsiteY75" fmla="*/ 825023 h 1254722"/>
                  <a:gd name="connsiteX76" fmla="*/ 4393246 w 5792346"/>
                  <a:gd name="connsiteY76" fmla="*/ 828460 h 1254722"/>
                  <a:gd name="connsiteX77" fmla="*/ 4444809 w 5792346"/>
                  <a:gd name="connsiteY77" fmla="*/ 828460 h 1254722"/>
                  <a:gd name="connsiteX78" fmla="*/ 4444809 w 5792346"/>
                  <a:gd name="connsiteY78" fmla="*/ 862836 h 1254722"/>
                  <a:gd name="connsiteX79" fmla="*/ 4444809 w 5792346"/>
                  <a:gd name="connsiteY79" fmla="*/ 862836 h 1254722"/>
                  <a:gd name="connsiteX80" fmla="*/ 4465435 w 5792346"/>
                  <a:gd name="connsiteY80" fmla="*/ 883462 h 1254722"/>
                  <a:gd name="connsiteX81" fmla="*/ 4503248 w 5792346"/>
                  <a:gd name="connsiteY81" fmla="*/ 883462 h 1254722"/>
                  <a:gd name="connsiteX82" fmla="*/ 4503248 w 5792346"/>
                  <a:gd name="connsiteY82" fmla="*/ 924713 h 1254722"/>
                  <a:gd name="connsiteX83" fmla="*/ 4527311 w 5792346"/>
                  <a:gd name="connsiteY83" fmla="*/ 924713 h 1254722"/>
                  <a:gd name="connsiteX84" fmla="*/ 4527311 w 5792346"/>
                  <a:gd name="connsiteY84" fmla="*/ 965964 h 1254722"/>
                  <a:gd name="connsiteX85" fmla="*/ 4561687 w 5792346"/>
                  <a:gd name="connsiteY85" fmla="*/ 965964 h 1254722"/>
                  <a:gd name="connsiteX86" fmla="*/ 4561687 w 5792346"/>
                  <a:gd name="connsiteY86" fmla="*/ 983152 h 1254722"/>
                  <a:gd name="connsiteX87" fmla="*/ 4723254 w 5792346"/>
                  <a:gd name="connsiteY87" fmla="*/ 983152 h 1254722"/>
                  <a:gd name="connsiteX88" fmla="*/ 4723254 w 5792346"/>
                  <a:gd name="connsiteY88" fmla="*/ 996902 h 1254722"/>
                  <a:gd name="connsiteX89" fmla="*/ 4840132 w 5792346"/>
                  <a:gd name="connsiteY89" fmla="*/ 996902 h 1254722"/>
                  <a:gd name="connsiteX90" fmla="*/ 4840132 w 5792346"/>
                  <a:gd name="connsiteY90" fmla="*/ 1007215 h 1254722"/>
                  <a:gd name="connsiteX91" fmla="*/ 4860758 w 5792346"/>
                  <a:gd name="connsiteY91" fmla="*/ 1007215 h 1254722"/>
                  <a:gd name="connsiteX92" fmla="*/ 4860758 w 5792346"/>
                  <a:gd name="connsiteY92" fmla="*/ 1024403 h 1254722"/>
                  <a:gd name="connsiteX93" fmla="*/ 5104827 w 5792346"/>
                  <a:gd name="connsiteY93" fmla="*/ 1024403 h 1254722"/>
                  <a:gd name="connsiteX94" fmla="*/ 5104827 w 5792346"/>
                  <a:gd name="connsiteY94" fmla="*/ 1038153 h 1254722"/>
                  <a:gd name="connsiteX95" fmla="*/ 5207955 w 5792346"/>
                  <a:gd name="connsiteY95" fmla="*/ 1038153 h 1254722"/>
                  <a:gd name="connsiteX96" fmla="*/ 5207955 w 5792346"/>
                  <a:gd name="connsiteY96" fmla="*/ 1055341 h 1254722"/>
                  <a:gd name="connsiteX97" fmla="*/ 5259519 w 5792346"/>
                  <a:gd name="connsiteY97" fmla="*/ 1055341 h 1254722"/>
                  <a:gd name="connsiteX98" fmla="*/ 5259519 w 5792346"/>
                  <a:gd name="connsiteY98" fmla="*/ 1151594 h 1254722"/>
                  <a:gd name="connsiteX99" fmla="*/ 5276707 w 5792346"/>
                  <a:gd name="connsiteY99" fmla="*/ 1151594 h 1254722"/>
                  <a:gd name="connsiteX100" fmla="*/ 5276707 w 5792346"/>
                  <a:gd name="connsiteY100" fmla="*/ 1185970 h 1254722"/>
                  <a:gd name="connsiteX101" fmla="*/ 5359209 w 5792346"/>
                  <a:gd name="connsiteY101" fmla="*/ 1185970 h 1254722"/>
                  <a:gd name="connsiteX102" fmla="*/ 5359209 w 5792346"/>
                  <a:gd name="connsiteY102" fmla="*/ 1213471 h 1254722"/>
                  <a:gd name="connsiteX103" fmla="*/ 5658280 w 5792346"/>
                  <a:gd name="connsiteY103" fmla="*/ 1213471 h 1254722"/>
                  <a:gd name="connsiteX104" fmla="*/ 5658280 w 5792346"/>
                  <a:gd name="connsiteY104" fmla="*/ 1230659 h 1254722"/>
                  <a:gd name="connsiteX105" fmla="*/ 5733907 w 5792346"/>
                  <a:gd name="connsiteY105" fmla="*/ 1230659 h 1254722"/>
                  <a:gd name="connsiteX106" fmla="*/ 5733907 w 5792346"/>
                  <a:gd name="connsiteY106" fmla="*/ 1254722 h 1254722"/>
                  <a:gd name="connsiteX107" fmla="*/ 5792346 w 5792346"/>
                  <a:gd name="connsiteY107" fmla="*/ 1254722 h 1254722"/>
                  <a:gd name="connsiteX0" fmla="*/ 0 w 5792346"/>
                  <a:gd name="connsiteY0" fmla="*/ 0 h 1254722"/>
                  <a:gd name="connsiteX1" fmla="*/ 398761 w 5792346"/>
                  <a:gd name="connsiteY1" fmla="*/ 0 h 1254722"/>
                  <a:gd name="connsiteX2" fmla="*/ 398761 w 5792346"/>
                  <a:gd name="connsiteY2" fmla="*/ 13750 h 1254722"/>
                  <a:gd name="connsiteX3" fmla="*/ 584391 w 5792346"/>
                  <a:gd name="connsiteY3" fmla="*/ 13750 h 1254722"/>
                  <a:gd name="connsiteX4" fmla="*/ 584391 w 5792346"/>
                  <a:gd name="connsiteY4" fmla="*/ 13750 h 1254722"/>
                  <a:gd name="connsiteX5" fmla="*/ 639392 w 5792346"/>
                  <a:gd name="connsiteY5" fmla="*/ 13750 h 1254722"/>
                  <a:gd name="connsiteX6" fmla="*/ 639392 w 5792346"/>
                  <a:gd name="connsiteY6" fmla="*/ 44689 h 1254722"/>
                  <a:gd name="connsiteX7" fmla="*/ 708144 w 5792346"/>
                  <a:gd name="connsiteY7" fmla="*/ 44689 h 1254722"/>
                  <a:gd name="connsiteX8" fmla="*/ 708144 w 5792346"/>
                  <a:gd name="connsiteY8" fmla="*/ 72189 h 1254722"/>
                  <a:gd name="connsiteX9" fmla="*/ 742520 w 5792346"/>
                  <a:gd name="connsiteY9" fmla="*/ 72189 h 1254722"/>
                  <a:gd name="connsiteX10" fmla="*/ 742520 w 5792346"/>
                  <a:gd name="connsiteY10" fmla="*/ 110003 h 1254722"/>
                  <a:gd name="connsiteX11" fmla="*/ 866274 w 5792346"/>
                  <a:gd name="connsiteY11" fmla="*/ 110003 h 1254722"/>
                  <a:gd name="connsiteX12" fmla="*/ 866274 w 5792346"/>
                  <a:gd name="connsiteY12" fmla="*/ 130629 h 1254722"/>
                  <a:gd name="connsiteX13" fmla="*/ 1069092 w 5792346"/>
                  <a:gd name="connsiteY13" fmla="*/ 130629 h 1254722"/>
                  <a:gd name="connsiteX14" fmla="*/ 1069092 w 5792346"/>
                  <a:gd name="connsiteY14" fmla="*/ 140941 h 1254722"/>
                  <a:gd name="connsiteX15" fmla="*/ 1454102 w 5792346"/>
                  <a:gd name="connsiteY15" fmla="*/ 140941 h 1254722"/>
                  <a:gd name="connsiteX16" fmla="*/ 1456185 w 5792346"/>
                  <a:gd name="connsiteY16" fmla="*/ 168019 h 1254722"/>
                  <a:gd name="connsiteX17" fmla="*/ 1481603 w 5792346"/>
                  <a:gd name="connsiteY17" fmla="*/ 168442 h 1254722"/>
                  <a:gd name="connsiteX18" fmla="*/ 1481603 w 5792346"/>
                  <a:gd name="connsiteY18" fmla="*/ 199380 h 1254722"/>
                  <a:gd name="connsiteX19" fmla="*/ 1512541 w 5792346"/>
                  <a:gd name="connsiteY19" fmla="*/ 199380 h 1254722"/>
                  <a:gd name="connsiteX20" fmla="*/ 1512541 w 5792346"/>
                  <a:gd name="connsiteY20" fmla="*/ 250944 h 1254722"/>
                  <a:gd name="connsiteX21" fmla="*/ 1674108 w 5792346"/>
                  <a:gd name="connsiteY21" fmla="*/ 250944 h 1254722"/>
                  <a:gd name="connsiteX22" fmla="*/ 1674108 w 5792346"/>
                  <a:gd name="connsiteY22" fmla="*/ 271570 h 1254722"/>
                  <a:gd name="connsiteX23" fmla="*/ 1763486 w 5792346"/>
                  <a:gd name="connsiteY23" fmla="*/ 271570 h 1254722"/>
                  <a:gd name="connsiteX24" fmla="*/ 1763486 w 5792346"/>
                  <a:gd name="connsiteY24" fmla="*/ 281883 h 1254722"/>
                  <a:gd name="connsiteX25" fmla="*/ 1894114 w 5792346"/>
                  <a:gd name="connsiteY25" fmla="*/ 281883 h 1254722"/>
                  <a:gd name="connsiteX26" fmla="*/ 1900989 w 5792346"/>
                  <a:gd name="connsiteY26" fmla="*/ 288758 h 1254722"/>
                  <a:gd name="connsiteX27" fmla="*/ 2179435 w 5792346"/>
                  <a:gd name="connsiteY27" fmla="*/ 288758 h 1254722"/>
                  <a:gd name="connsiteX28" fmla="*/ 2179435 w 5792346"/>
                  <a:gd name="connsiteY28" fmla="*/ 302508 h 1254722"/>
                  <a:gd name="connsiteX29" fmla="*/ 2224123 w 5792346"/>
                  <a:gd name="connsiteY29" fmla="*/ 302508 h 1254722"/>
                  <a:gd name="connsiteX30" fmla="*/ 2224123 w 5792346"/>
                  <a:gd name="connsiteY30" fmla="*/ 333447 h 1254722"/>
                  <a:gd name="connsiteX31" fmla="*/ 2244749 w 5792346"/>
                  <a:gd name="connsiteY31" fmla="*/ 333447 h 1254722"/>
                  <a:gd name="connsiteX32" fmla="*/ 2244749 w 5792346"/>
                  <a:gd name="connsiteY32" fmla="*/ 378135 h 1254722"/>
                  <a:gd name="connsiteX33" fmla="*/ 2268812 w 5792346"/>
                  <a:gd name="connsiteY33" fmla="*/ 378135 h 1254722"/>
                  <a:gd name="connsiteX34" fmla="*/ 2268812 w 5792346"/>
                  <a:gd name="connsiteY34" fmla="*/ 440012 h 1254722"/>
                  <a:gd name="connsiteX35" fmla="*/ 2299750 w 5792346"/>
                  <a:gd name="connsiteY35" fmla="*/ 440012 h 1254722"/>
                  <a:gd name="connsiteX36" fmla="*/ 2299750 w 5792346"/>
                  <a:gd name="connsiteY36" fmla="*/ 464075 h 1254722"/>
                  <a:gd name="connsiteX37" fmla="*/ 2447567 w 5792346"/>
                  <a:gd name="connsiteY37" fmla="*/ 464075 h 1254722"/>
                  <a:gd name="connsiteX38" fmla="*/ 2447567 w 5792346"/>
                  <a:gd name="connsiteY38" fmla="*/ 464075 h 1254722"/>
                  <a:gd name="connsiteX39" fmla="*/ 2564445 w 5792346"/>
                  <a:gd name="connsiteY39" fmla="*/ 464075 h 1254722"/>
                  <a:gd name="connsiteX40" fmla="*/ 2564445 w 5792346"/>
                  <a:gd name="connsiteY40" fmla="*/ 488138 h 1254722"/>
                  <a:gd name="connsiteX41" fmla="*/ 2616009 w 5792346"/>
                  <a:gd name="connsiteY41" fmla="*/ 488138 h 1254722"/>
                  <a:gd name="connsiteX42" fmla="*/ 2616009 w 5792346"/>
                  <a:gd name="connsiteY42" fmla="*/ 495014 h 1254722"/>
                  <a:gd name="connsiteX43" fmla="*/ 2956331 w 5792346"/>
                  <a:gd name="connsiteY43" fmla="*/ 495014 h 1254722"/>
                  <a:gd name="connsiteX44" fmla="*/ 2956331 w 5792346"/>
                  <a:gd name="connsiteY44" fmla="*/ 529389 h 1254722"/>
                  <a:gd name="connsiteX45" fmla="*/ 2987269 w 5792346"/>
                  <a:gd name="connsiteY45" fmla="*/ 529389 h 1254722"/>
                  <a:gd name="connsiteX46" fmla="*/ 2987269 w 5792346"/>
                  <a:gd name="connsiteY46" fmla="*/ 560328 h 1254722"/>
                  <a:gd name="connsiteX47" fmla="*/ 3021645 w 5792346"/>
                  <a:gd name="connsiteY47" fmla="*/ 560328 h 1254722"/>
                  <a:gd name="connsiteX48" fmla="*/ 3021645 w 5792346"/>
                  <a:gd name="connsiteY48" fmla="*/ 593975 h 1254722"/>
                  <a:gd name="connsiteX49" fmla="*/ 3046639 w 5792346"/>
                  <a:gd name="connsiteY49" fmla="*/ 593975 h 1254722"/>
                  <a:gd name="connsiteX50" fmla="*/ 3045708 w 5792346"/>
                  <a:gd name="connsiteY50" fmla="*/ 622204 h 1254722"/>
                  <a:gd name="connsiteX51" fmla="*/ 3111023 w 5792346"/>
                  <a:gd name="connsiteY51" fmla="*/ 622204 h 1254722"/>
                  <a:gd name="connsiteX52" fmla="*/ 3111023 w 5792346"/>
                  <a:gd name="connsiteY52" fmla="*/ 629080 h 1254722"/>
                  <a:gd name="connsiteX53" fmla="*/ 3214150 w 5792346"/>
                  <a:gd name="connsiteY53" fmla="*/ 629080 h 1254722"/>
                  <a:gd name="connsiteX54" fmla="*/ 3214150 w 5792346"/>
                  <a:gd name="connsiteY54" fmla="*/ 639393 h 1254722"/>
                  <a:gd name="connsiteX55" fmla="*/ 3265714 w 5792346"/>
                  <a:gd name="connsiteY55" fmla="*/ 639393 h 1254722"/>
                  <a:gd name="connsiteX56" fmla="*/ 3265714 w 5792346"/>
                  <a:gd name="connsiteY56" fmla="*/ 656580 h 1254722"/>
                  <a:gd name="connsiteX57" fmla="*/ 3341341 w 5792346"/>
                  <a:gd name="connsiteY57" fmla="*/ 656580 h 1254722"/>
                  <a:gd name="connsiteX58" fmla="*/ 3341341 w 5792346"/>
                  <a:gd name="connsiteY58" fmla="*/ 663456 h 1254722"/>
                  <a:gd name="connsiteX59" fmla="*/ 3698851 w 5792346"/>
                  <a:gd name="connsiteY59" fmla="*/ 663456 h 1254722"/>
                  <a:gd name="connsiteX60" fmla="*/ 3698851 w 5792346"/>
                  <a:gd name="connsiteY60" fmla="*/ 690956 h 1254722"/>
                  <a:gd name="connsiteX61" fmla="*/ 3729789 w 5792346"/>
                  <a:gd name="connsiteY61" fmla="*/ 690956 h 1254722"/>
                  <a:gd name="connsiteX62" fmla="*/ 3729789 w 5792346"/>
                  <a:gd name="connsiteY62" fmla="*/ 711582 h 1254722"/>
                  <a:gd name="connsiteX63" fmla="*/ 3757290 w 5792346"/>
                  <a:gd name="connsiteY63" fmla="*/ 711582 h 1254722"/>
                  <a:gd name="connsiteX64" fmla="*/ 3757290 w 5792346"/>
                  <a:gd name="connsiteY64" fmla="*/ 732208 h 1254722"/>
                  <a:gd name="connsiteX65" fmla="*/ 3788229 w 5792346"/>
                  <a:gd name="connsiteY65" fmla="*/ 732208 h 1254722"/>
                  <a:gd name="connsiteX66" fmla="*/ 3788229 w 5792346"/>
                  <a:gd name="connsiteY66" fmla="*/ 763146 h 1254722"/>
                  <a:gd name="connsiteX67" fmla="*/ 3846668 w 5792346"/>
                  <a:gd name="connsiteY67" fmla="*/ 763146 h 1254722"/>
                  <a:gd name="connsiteX68" fmla="*/ 3846668 w 5792346"/>
                  <a:gd name="connsiteY68" fmla="*/ 776896 h 1254722"/>
                  <a:gd name="connsiteX69" fmla="*/ 3887919 w 5792346"/>
                  <a:gd name="connsiteY69" fmla="*/ 776896 h 1254722"/>
                  <a:gd name="connsiteX70" fmla="*/ 3887919 w 5792346"/>
                  <a:gd name="connsiteY70" fmla="*/ 797522 h 1254722"/>
                  <a:gd name="connsiteX71" fmla="*/ 3949795 w 5792346"/>
                  <a:gd name="connsiteY71" fmla="*/ 797522 h 1254722"/>
                  <a:gd name="connsiteX72" fmla="*/ 3949795 w 5792346"/>
                  <a:gd name="connsiteY72" fmla="*/ 807835 h 1254722"/>
                  <a:gd name="connsiteX73" fmla="*/ 4314180 w 5792346"/>
                  <a:gd name="connsiteY73" fmla="*/ 807835 h 1254722"/>
                  <a:gd name="connsiteX74" fmla="*/ 4314180 w 5792346"/>
                  <a:gd name="connsiteY74" fmla="*/ 825023 h 1254722"/>
                  <a:gd name="connsiteX75" fmla="*/ 4396683 w 5792346"/>
                  <a:gd name="connsiteY75" fmla="*/ 825023 h 1254722"/>
                  <a:gd name="connsiteX76" fmla="*/ 4393246 w 5792346"/>
                  <a:gd name="connsiteY76" fmla="*/ 828460 h 1254722"/>
                  <a:gd name="connsiteX77" fmla="*/ 4444809 w 5792346"/>
                  <a:gd name="connsiteY77" fmla="*/ 828460 h 1254722"/>
                  <a:gd name="connsiteX78" fmla="*/ 4444809 w 5792346"/>
                  <a:gd name="connsiteY78" fmla="*/ 862836 h 1254722"/>
                  <a:gd name="connsiteX79" fmla="*/ 4453140 w 5792346"/>
                  <a:gd name="connsiteY79" fmla="*/ 860753 h 1254722"/>
                  <a:gd name="connsiteX80" fmla="*/ 4465435 w 5792346"/>
                  <a:gd name="connsiteY80" fmla="*/ 883462 h 1254722"/>
                  <a:gd name="connsiteX81" fmla="*/ 4503248 w 5792346"/>
                  <a:gd name="connsiteY81" fmla="*/ 883462 h 1254722"/>
                  <a:gd name="connsiteX82" fmla="*/ 4503248 w 5792346"/>
                  <a:gd name="connsiteY82" fmla="*/ 924713 h 1254722"/>
                  <a:gd name="connsiteX83" fmla="*/ 4527311 w 5792346"/>
                  <a:gd name="connsiteY83" fmla="*/ 924713 h 1254722"/>
                  <a:gd name="connsiteX84" fmla="*/ 4527311 w 5792346"/>
                  <a:gd name="connsiteY84" fmla="*/ 965964 h 1254722"/>
                  <a:gd name="connsiteX85" fmla="*/ 4561687 w 5792346"/>
                  <a:gd name="connsiteY85" fmla="*/ 965964 h 1254722"/>
                  <a:gd name="connsiteX86" fmla="*/ 4561687 w 5792346"/>
                  <a:gd name="connsiteY86" fmla="*/ 983152 h 1254722"/>
                  <a:gd name="connsiteX87" fmla="*/ 4723254 w 5792346"/>
                  <a:gd name="connsiteY87" fmla="*/ 983152 h 1254722"/>
                  <a:gd name="connsiteX88" fmla="*/ 4723254 w 5792346"/>
                  <a:gd name="connsiteY88" fmla="*/ 996902 h 1254722"/>
                  <a:gd name="connsiteX89" fmla="*/ 4840132 w 5792346"/>
                  <a:gd name="connsiteY89" fmla="*/ 996902 h 1254722"/>
                  <a:gd name="connsiteX90" fmla="*/ 4840132 w 5792346"/>
                  <a:gd name="connsiteY90" fmla="*/ 1007215 h 1254722"/>
                  <a:gd name="connsiteX91" fmla="*/ 4860758 w 5792346"/>
                  <a:gd name="connsiteY91" fmla="*/ 1007215 h 1254722"/>
                  <a:gd name="connsiteX92" fmla="*/ 4860758 w 5792346"/>
                  <a:gd name="connsiteY92" fmla="*/ 1024403 h 1254722"/>
                  <a:gd name="connsiteX93" fmla="*/ 5104827 w 5792346"/>
                  <a:gd name="connsiteY93" fmla="*/ 1024403 h 1254722"/>
                  <a:gd name="connsiteX94" fmla="*/ 5104827 w 5792346"/>
                  <a:gd name="connsiteY94" fmla="*/ 1038153 h 1254722"/>
                  <a:gd name="connsiteX95" fmla="*/ 5207955 w 5792346"/>
                  <a:gd name="connsiteY95" fmla="*/ 1038153 h 1254722"/>
                  <a:gd name="connsiteX96" fmla="*/ 5207955 w 5792346"/>
                  <a:gd name="connsiteY96" fmla="*/ 1055341 h 1254722"/>
                  <a:gd name="connsiteX97" fmla="*/ 5259519 w 5792346"/>
                  <a:gd name="connsiteY97" fmla="*/ 1055341 h 1254722"/>
                  <a:gd name="connsiteX98" fmla="*/ 5259519 w 5792346"/>
                  <a:gd name="connsiteY98" fmla="*/ 1151594 h 1254722"/>
                  <a:gd name="connsiteX99" fmla="*/ 5276707 w 5792346"/>
                  <a:gd name="connsiteY99" fmla="*/ 1151594 h 1254722"/>
                  <a:gd name="connsiteX100" fmla="*/ 5276707 w 5792346"/>
                  <a:gd name="connsiteY100" fmla="*/ 1185970 h 1254722"/>
                  <a:gd name="connsiteX101" fmla="*/ 5359209 w 5792346"/>
                  <a:gd name="connsiteY101" fmla="*/ 1185970 h 1254722"/>
                  <a:gd name="connsiteX102" fmla="*/ 5359209 w 5792346"/>
                  <a:gd name="connsiteY102" fmla="*/ 1213471 h 1254722"/>
                  <a:gd name="connsiteX103" fmla="*/ 5658280 w 5792346"/>
                  <a:gd name="connsiteY103" fmla="*/ 1213471 h 1254722"/>
                  <a:gd name="connsiteX104" fmla="*/ 5658280 w 5792346"/>
                  <a:gd name="connsiteY104" fmla="*/ 1230659 h 1254722"/>
                  <a:gd name="connsiteX105" fmla="*/ 5733907 w 5792346"/>
                  <a:gd name="connsiteY105" fmla="*/ 1230659 h 1254722"/>
                  <a:gd name="connsiteX106" fmla="*/ 5733907 w 5792346"/>
                  <a:gd name="connsiteY106" fmla="*/ 1254722 h 1254722"/>
                  <a:gd name="connsiteX107" fmla="*/ 5792346 w 5792346"/>
                  <a:gd name="connsiteY107" fmla="*/ 1254722 h 1254722"/>
                  <a:gd name="connsiteX0" fmla="*/ 0 w 5792346"/>
                  <a:gd name="connsiteY0" fmla="*/ 0 h 1254722"/>
                  <a:gd name="connsiteX1" fmla="*/ 398761 w 5792346"/>
                  <a:gd name="connsiteY1" fmla="*/ 0 h 1254722"/>
                  <a:gd name="connsiteX2" fmla="*/ 398761 w 5792346"/>
                  <a:gd name="connsiteY2" fmla="*/ 13750 h 1254722"/>
                  <a:gd name="connsiteX3" fmla="*/ 584391 w 5792346"/>
                  <a:gd name="connsiteY3" fmla="*/ 13750 h 1254722"/>
                  <a:gd name="connsiteX4" fmla="*/ 584391 w 5792346"/>
                  <a:gd name="connsiteY4" fmla="*/ 13750 h 1254722"/>
                  <a:gd name="connsiteX5" fmla="*/ 639392 w 5792346"/>
                  <a:gd name="connsiteY5" fmla="*/ 13750 h 1254722"/>
                  <a:gd name="connsiteX6" fmla="*/ 639392 w 5792346"/>
                  <a:gd name="connsiteY6" fmla="*/ 44689 h 1254722"/>
                  <a:gd name="connsiteX7" fmla="*/ 708144 w 5792346"/>
                  <a:gd name="connsiteY7" fmla="*/ 44689 h 1254722"/>
                  <a:gd name="connsiteX8" fmla="*/ 708144 w 5792346"/>
                  <a:gd name="connsiteY8" fmla="*/ 72189 h 1254722"/>
                  <a:gd name="connsiteX9" fmla="*/ 742520 w 5792346"/>
                  <a:gd name="connsiteY9" fmla="*/ 72189 h 1254722"/>
                  <a:gd name="connsiteX10" fmla="*/ 742520 w 5792346"/>
                  <a:gd name="connsiteY10" fmla="*/ 110003 h 1254722"/>
                  <a:gd name="connsiteX11" fmla="*/ 866274 w 5792346"/>
                  <a:gd name="connsiteY11" fmla="*/ 110003 h 1254722"/>
                  <a:gd name="connsiteX12" fmla="*/ 866274 w 5792346"/>
                  <a:gd name="connsiteY12" fmla="*/ 130629 h 1254722"/>
                  <a:gd name="connsiteX13" fmla="*/ 1069092 w 5792346"/>
                  <a:gd name="connsiteY13" fmla="*/ 130629 h 1254722"/>
                  <a:gd name="connsiteX14" fmla="*/ 1069092 w 5792346"/>
                  <a:gd name="connsiteY14" fmla="*/ 140941 h 1254722"/>
                  <a:gd name="connsiteX15" fmla="*/ 1454102 w 5792346"/>
                  <a:gd name="connsiteY15" fmla="*/ 140941 h 1254722"/>
                  <a:gd name="connsiteX16" fmla="*/ 1456185 w 5792346"/>
                  <a:gd name="connsiteY16" fmla="*/ 168019 h 1254722"/>
                  <a:gd name="connsiteX17" fmla="*/ 1481603 w 5792346"/>
                  <a:gd name="connsiteY17" fmla="*/ 168442 h 1254722"/>
                  <a:gd name="connsiteX18" fmla="*/ 1481603 w 5792346"/>
                  <a:gd name="connsiteY18" fmla="*/ 199380 h 1254722"/>
                  <a:gd name="connsiteX19" fmla="*/ 1512541 w 5792346"/>
                  <a:gd name="connsiteY19" fmla="*/ 199380 h 1254722"/>
                  <a:gd name="connsiteX20" fmla="*/ 1512541 w 5792346"/>
                  <a:gd name="connsiteY20" fmla="*/ 250944 h 1254722"/>
                  <a:gd name="connsiteX21" fmla="*/ 1674108 w 5792346"/>
                  <a:gd name="connsiteY21" fmla="*/ 250944 h 1254722"/>
                  <a:gd name="connsiteX22" fmla="*/ 1674108 w 5792346"/>
                  <a:gd name="connsiteY22" fmla="*/ 271570 h 1254722"/>
                  <a:gd name="connsiteX23" fmla="*/ 1763486 w 5792346"/>
                  <a:gd name="connsiteY23" fmla="*/ 271570 h 1254722"/>
                  <a:gd name="connsiteX24" fmla="*/ 1763486 w 5792346"/>
                  <a:gd name="connsiteY24" fmla="*/ 281883 h 1254722"/>
                  <a:gd name="connsiteX25" fmla="*/ 1894114 w 5792346"/>
                  <a:gd name="connsiteY25" fmla="*/ 281883 h 1254722"/>
                  <a:gd name="connsiteX26" fmla="*/ 1900989 w 5792346"/>
                  <a:gd name="connsiteY26" fmla="*/ 288758 h 1254722"/>
                  <a:gd name="connsiteX27" fmla="*/ 2179435 w 5792346"/>
                  <a:gd name="connsiteY27" fmla="*/ 288758 h 1254722"/>
                  <a:gd name="connsiteX28" fmla="*/ 2179435 w 5792346"/>
                  <a:gd name="connsiteY28" fmla="*/ 302508 h 1254722"/>
                  <a:gd name="connsiteX29" fmla="*/ 2224123 w 5792346"/>
                  <a:gd name="connsiteY29" fmla="*/ 302508 h 1254722"/>
                  <a:gd name="connsiteX30" fmla="*/ 2224123 w 5792346"/>
                  <a:gd name="connsiteY30" fmla="*/ 333447 h 1254722"/>
                  <a:gd name="connsiteX31" fmla="*/ 2244749 w 5792346"/>
                  <a:gd name="connsiteY31" fmla="*/ 333447 h 1254722"/>
                  <a:gd name="connsiteX32" fmla="*/ 2244749 w 5792346"/>
                  <a:gd name="connsiteY32" fmla="*/ 378135 h 1254722"/>
                  <a:gd name="connsiteX33" fmla="*/ 2268812 w 5792346"/>
                  <a:gd name="connsiteY33" fmla="*/ 378135 h 1254722"/>
                  <a:gd name="connsiteX34" fmla="*/ 2268812 w 5792346"/>
                  <a:gd name="connsiteY34" fmla="*/ 440012 h 1254722"/>
                  <a:gd name="connsiteX35" fmla="*/ 2299750 w 5792346"/>
                  <a:gd name="connsiteY35" fmla="*/ 440012 h 1254722"/>
                  <a:gd name="connsiteX36" fmla="*/ 2299750 w 5792346"/>
                  <a:gd name="connsiteY36" fmla="*/ 464075 h 1254722"/>
                  <a:gd name="connsiteX37" fmla="*/ 2447567 w 5792346"/>
                  <a:gd name="connsiteY37" fmla="*/ 464075 h 1254722"/>
                  <a:gd name="connsiteX38" fmla="*/ 2447567 w 5792346"/>
                  <a:gd name="connsiteY38" fmla="*/ 464075 h 1254722"/>
                  <a:gd name="connsiteX39" fmla="*/ 2564445 w 5792346"/>
                  <a:gd name="connsiteY39" fmla="*/ 464075 h 1254722"/>
                  <a:gd name="connsiteX40" fmla="*/ 2564445 w 5792346"/>
                  <a:gd name="connsiteY40" fmla="*/ 488138 h 1254722"/>
                  <a:gd name="connsiteX41" fmla="*/ 2616009 w 5792346"/>
                  <a:gd name="connsiteY41" fmla="*/ 488138 h 1254722"/>
                  <a:gd name="connsiteX42" fmla="*/ 2616009 w 5792346"/>
                  <a:gd name="connsiteY42" fmla="*/ 495014 h 1254722"/>
                  <a:gd name="connsiteX43" fmla="*/ 2956331 w 5792346"/>
                  <a:gd name="connsiteY43" fmla="*/ 495014 h 1254722"/>
                  <a:gd name="connsiteX44" fmla="*/ 2956331 w 5792346"/>
                  <a:gd name="connsiteY44" fmla="*/ 529389 h 1254722"/>
                  <a:gd name="connsiteX45" fmla="*/ 2987269 w 5792346"/>
                  <a:gd name="connsiteY45" fmla="*/ 529389 h 1254722"/>
                  <a:gd name="connsiteX46" fmla="*/ 2987269 w 5792346"/>
                  <a:gd name="connsiteY46" fmla="*/ 560328 h 1254722"/>
                  <a:gd name="connsiteX47" fmla="*/ 3021645 w 5792346"/>
                  <a:gd name="connsiteY47" fmla="*/ 560328 h 1254722"/>
                  <a:gd name="connsiteX48" fmla="*/ 3021645 w 5792346"/>
                  <a:gd name="connsiteY48" fmla="*/ 593975 h 1254722"/>
                  <a:gd name="connsiteX49" fmla="*/ 3046639 w 5792346"/>
                  <a:gd name="connsiteY49" fmla="*/ 593975 h 1254722"/>
                  <a:gd name="connsiteX50" fmla="*/ 3045708 w 5792346"/>
                  <a:gd name="connsiteY50" fmla="*/ 622204 h 1254722"/>
                  <a:gd name="connsiteX51" fmla="*/ 3111023 w 5792346"/>
                  <a:gd name="connsiteY51" fmla="*/ 622204 h 1254722"/>
                  <a:gd name="connsiteX52" fmla="*/ 3111023 w 5792346"/>
                  <a:gd name="connsiteY52" fmla="*/ 629080 h 1254722"/>
                  <a:gd name="connsiteX53" fmla="*/ 3214150 w 5792346"/>
                  <a:gd name="connsiteY53" fmla="*/ 629080 h 1254722"/>
                  <a:gd name="connsiteX54" fmla="*/ 3214150 w 5792346"/>
                  <a:gd name="connsiteY54" fmla="*/ 639393 h 1254722"/>
                  <a:gd name="connsiteX55" fmla="*/ 3265714 w 5792346"/>
                  <a:gd name="connsiteY55" fmla="*/ 639393 h 1254722"/>
                  <a:gd name="connsiteX56" fmla="*/ 3265714 w 5792346"/>
                  <a:gd name="connsiteY56" fmla="*/ 656580 h 1254722"/>
                  <a:gd name="connsiteX57" fmla="*/ 3341341 w 5792346"/>
                  <a:gd name="connsiteY57" fmla="*/ 656580 h 1254722"/>
                  <a:gd name="connsiteX58" fmla="*/ 3341341 w 5792346"/>
                  <a:gd name="connsiteY58" fmla="*/ 663456 h 1254722"/>
                  <a:gd name="connsiteX59" fmla="*/ 3698851 w 5792346"/>
                  <a:gd name="connsiteY59" fmla="*/ 663456 h 1254722"/>
                  <a:gd name="connsiteX60" fmla="*/ 3698851 w 5792346"/>
                  <a:gd name="connsiteY60" fmla="*/ 690956 h 1254722"/>
                  <a:gd name="connsiteX61" fmla="*/ 3729789 w 5792346"/>
                  <a:gd name="connsiteY61" fmla="*/ 690956 h 1254722"/>
                  <a:gd name="connsiteX62" fmla="*/ 3729789 w 5792346"/>
                  <a:gd name="connsiteY62" fmla="*/ 711582 h 1254722"/>
                  <a:gd name="connsiteX63" fmla="*/ 3757290 w 5792346"/>
                  <a:gd name="connsiteY63" fmla="*/ 711582 h 1254722"/>
                  <a:gd name="connsiteX64" fmla="*/ 3757290 w 5792346"/>
                  <a:gd name="connsiteY64" fmla="*/ 732208 h 1254722"/>
                  <a:gd name="connsiteX65" fmla="*/ 3788229 w 5792346"/>
                  <a:gd name="connsiteY65" fmla="*/ 732208 h 1254722"/>
                  <a:gd name="connsiteX66" fmla="*/ 3788229 w 5792346"/>
                  <a:gd name="connsiteY66" fmla="*/ 763146 h 1254722"/>
                  <a:gd name="connsiteX67" fmla="*/ 3846668 w 5792346"/>
                  <a:gd name="connsiteY67" fmla="*/ 763146 h 1254722"/>
                  <a:gd name="connsiteX68" fmla="*/ 3846668 w 5792346"/>
                  <a:gd name="connsiteY68" fmla="*/ 776896 h 1254722"/>
                  <a:gd name="connsiteX69" fmla="*/ 3887919 w 5792346"/>
                  <a:gd name="connsiteY69" fmla="*/ 776896 h 1254722"/>
                  <a:gd name="connsiteX70" fmla="*/ 3887919 w 5792346"/>
                  <a:gd name="connsiteY70" fmla="*/ 797522 h 1254722"/>
                  <a:gd name="connsiteX71" fmla="*/ 3949795 w 5792346"/>
                  <a:gd name="connsiteY71" fmla="*/ 797522 h 1254722"/>
                  <a:gd name="connsiteX72" fmla="*/ 3949795 w 5792346"/>
                  <a:gd name="connsiteY72" fmla="*/ 807835 h 1254722"/>
                  <a:gd name="connsiteX73" fmla="*/ 4314180 w 5792346"/>
                  <a:gd name="connsiteY73" fmla="*/ 807835 h 1254722"/>
                  <a:gd name="connsiteX74" fmla="*/ 4314180 w 5792346"/>
                  <a:gd name="connsiteY74" fmla="*/ 825023 h 1254722"/>
                  <a:gd name="connsiteX75" fmla="*/ 4396683 w 5792346"/>
                  <a:gd name="connsiteY75" fmla="*/ 825023 h 1254722"/>
                  <a:gd name="connsiteX76" fmla="*/ 4393246 w 5792346"/>
                  <a:gd name="connsiteY76" fmla="*/ 828460 h 1254722"/>
                  <a:gd name="connsiteX77" fmla="*/ 4444809 w 5792346"/>
                  <a:gd name="connsiteY77" fmla="*/ 828460 h 1254722"/>
                  <a:gd name="connsiteX78" fmla="*/ 4444809 w 5792346"/>
                  <a:gd name="connsiteY78" fmla="*/ 862836 h 1254722"/>
                  <a:gd name="connsiteX79" fmla="*/ 4459389 w 5792346"/>
                  <a:gd name="connsiteY79" fmla="*/ 860753 h 1254722"/>
                  <a:gd name="connsiteX80" fmla="*/ 4465435 w 5792346"/>
                  <a:gd name="connsiteY80" fmla="*/ 883462 h 1254722"/>
                  <a:gd name="connsiteX81" fmla="*/ 4503248 w 5792346"/>
                  <a:gd name="connsiteY81" fmla="*/ 883462 h 1254722"/>
                  <a:gd name="connsiteX82" fmla="*/ 4503248 w 5792346"/>
                  <a:gd name="connsiteY82" fmla="*/ 924713 h 1254722"/>
                  <a:gd name="connsiteX83" fmla="*/ 4527311 w 5792346"/>
                  <a:gd name="connsiteY83" fmla="*/ 924713 h 1254722"/>
                  <a:gd name="connsiteX84" fmla="*/ 4527311 w 5792346"/>
                  <a:gd name="connsiteY84" fmla="*/ 965964 h 1254722"/>
                  <a:gd name="connsiteX85" fmla="*/ 4561687 w 5792346"/>
                  <a:gd name="connsiteY85" fmla="*/ 965964 h 1254722"/>
                  <a:gd name="connsiteX86" fmla="*/ 4561687 w 5792346"/>
                  <a:gd name="connsiteY86" fmla="*/ 983152 h 1254722"/>
                  <a:gd name="connsiteX87" fmla="*/ 4723254 w 5792346"/>
                  <a:gd name="connsiteY87" fmla="*/ 983152 h 1254722"/>
                  <a:gd name="connsiteX88" fmla="*/ 4723254 w 5792346"/>
                  <a:gd name="connsiteY88" fmla="*/ 996902 h 1254722"/>
                  <a:gd name="connsiteX89" fmla="*/ 4840132 w 5792346"/>
                  <a:gd name="connsiteY89" fmla="*/ 996902 h 1254722"/>
                  <a:gd name="connsiteX90" fmla="*/ 4840132 w 5792346"/>
                  <a:gd name="connsiteY90" fmla="*/ 1007215 h 1254722"/>
                  <a:gd name="connsiteX91" fmla="*/ 4860758 w 5792346"/>
                  <a:gd name="connsiteY91" fmla="*/ 1007215 h 1254722"/>
                  <a:gd name="connsiteX92" fmla="*/ 4860758 w 5792346"/>
                  <a:gd name="connsiteY92" fmla="*/ 1024403 h 1254722"/>
                  <a:gd name="connsiteX93" fmla="*/ 5104827 w 5792346"/>
                  <a:gd name="connsiteY93" fmla="*/ 1024403 h 1254722"/>
                  <a:gd name="connsiteX94" fmla="*/ 5104827 w 5792346"/>
                  <a:gd name="connsiteY94" fmla="*/ 1038153 h 1254722"/>
                  <a:gd name="connsiteX95" fmla="*/ 5207955 w 5792346"/>
                  <a:gd name="connsiteY95" fmla="*/ 1038153 h 1254722"/>
                  <a:gd name="connsiteX96" fmla="*/ 5207955 w 5792346"/>
                  <a:gd name="connsiteY96" fmla="*/ 1055341 h 1254722"/>
                  <a:gd name="connsiteX97" fmla="*/ 5259519 w 5792346"/>
                  <a:gd name="connsiteY97" fmla="*/ 1055341 h 1254722"/>
                  <a:gd name="connsiteX98" fmla="*/ 5259519 w 5792346"/>
                  <a:gd name="connsiteY98" fmla="*/ 1151594 h 1254722"/>
                  <a:gd name="connsiteX99" fmla="*/ 5276707 w 5792346"/>
                  <a:gd name="connsiteY99" fmla="*/ 1151594 h 1254722"/>
                  <a:gd name="connsiteX100" fmla="*/ 5276707 w 5792346"/>
                  <a:gd name="connsiteY100" fmla="*/ 1185970 h 1254722"/>
                  <a:gd name="connsiteX101" fmla="*/ 5359209 w 5792346"/>
                  <a:gd name="connsiteY101" fmla="*/ 1185970 h 1254722"/>
                  <a:gd name="connsiteX102" fmla="*/ 5359209 w 5792346"/>
                  <a:gd name="connsiteY102" fmla="*/ 1213471 h 1254722"/>
                  <a:gd name="connsiteX103" fmla="*/ 5658280 w 5792346"/>
                  <a:gd name="connsiteY103" fmla="*/ 1213471 h 1254722"/>
                  <a:gd name="connsiteX104" fmla="*/ 5658280 w 5792346"/>
                  <a:gd name="connsiteY104" fmla="*/ 1230659 h 1254722"/>
                  <a:gd name="connsiteX105" fmla="*/ 5733907 w 5792346"/>
                  <a:gd name="connsiteY105" fmla="*/ 1230659 h 1254722"/>
                  <a:gd name="connsiteX106" fmla="*/ 5733907 w 5792346"/>
                  <a:gd name="connsiteY106" fmla="*/ 1254722 h 1254722"/>
                  <a:gd name="connsiteX107" fmla="*/ 5792346 w 5792346"/>
                  <a:gd name="connsiteY107" fmla="*/ 1254722 h 1254722"/>
                  <a:gd name="connsiteX0" fmla="*/ 0 w 5792346"/>
                  <a:gd name="connsiteY0" fmla="*/ 0 h 1254722"/>
                  <a:gd name="connsiteX1" fmla="*/ 398761 w 5792346"/>
                  <a:gd name="connsiteY1" fmla="*/ 0 h 1254722"/>
                  <a:gd name="connsiteX2" fmla="*/ 398761 w 5792346"/>
                  <a:gd name="connsiteY2" fmla="*/ 13750 h 1254722"/>
                  <a:gd name="connsiteX3" fmla="*/ 584391 w 5792346"/>
                  <a:gd name="connsiteY3" fmla="*/ 13750 h 1254722"/>
                  <a:gd name="connsiteX4" fmla="*/ 584391 w 5792346"/>
                  <a:gd name="connsiteY4" fmla="*/ 13750 h 1254722"/>
                  <a:gd name="connsiteX5" fmla="*/ 639392 w 5792346"/>
                  <a:gd name="connsiteY5" fmla="*/ 13750 h 1254722"/>
                  <a:gd name="connsiteX6" fmla="*/ 639392 w 5792346"/>
                  <a:gd name="connsiteY6" fmla="*/ 44689 h 1254722"/>
                  <a:gd name="connsiteX7" fmla="*/ 708144 w 5792346"/>
                  <a:gd name="connsiteY7" fmla="*/ 44689 h 1254722"/>
                  <a:gd name="connsiteX8" fmla="*/ 708144 w 5792346"/>
                  <a:gd name="connsiteY8" fmla="*/ 72189 h 1254722"/>
                  <a:gd name="connsiteX9" fmla="*/ 742520 w 5792346"/>
                  <a:gd name="connsiteY9" fmla="*/ 72189 h 1254722"/>
                  <a:gd name="connsiteX10" fmla="*/ 742520 w 5792346"/>
                  <a:gd name="connsiteY10" fmla="*/ 110003 h 1254722"/>
                  <a:gd name="connsiteX11" fmla="*/ 866274 w 5792346"/>
                  <a:gd name="connsiteY11" fmla="*/ 110003 h 1254722"/>
                  <a:gd name="connsiteX12" fmla="*/ 866274 w 5792346"/>
                  <a:gd name="connsiteY12" fmla="*/ 130629 h 1254722"/>
                  <a:gd name="connsiteX13" fmla="*/ 1069092 w 5792346"/>
                  <a:gd name="connsiteY13" fmla="*/ 130629 h 1254722"/>
                  <a:gd name="connsiteX14" fmla="*/ 1069092 w 5792346"/>
                  <a:gd name="connsiteY14" fmla="*/ 140941 h 1254722"/>
                  <a:gd name="connsiteX15" fmla="*/ 1454102 w 5792346"/>
                  <a:gd name="connsiteY15" fmla="*/ 140941 h 1254722"/>
                  <a:gd name="connsiteX16" fmla="*/ 1456185 w 5792346"/>
                  <a:gd name="connsiteY16" fmla="*/ 168019 h 1254722"/>
                  <a:gd name="connsiteX17" fmla="*/ 1481603 w 5792346"/>
                  <a:gd name="connsiteY17" fmla="*/ 168442 h 1254722"/>
                  <a:gd name="connsiteX18" fmla="*/ 1481603 w 5792346"/>
                  <a:gd name="connsiteY18" fmla="*/ 199380 h 1254722"/>
                  <a:gd name="connsiteX19" fmla="*/ 1512541 w 5792346"/>
                  <a:gd name="connsiteY19" fmla="*/ 199380 h 1254722"/>
                  <a:gd name="connsiteX20" fmla="*/ 1512541 w 5792346"/>
                  <a:gd name="connsiteY20" fmla="*/ 250944 h 1254722"/>
                  <a:gd name="connsiteX21" fmla="*/ 1674108 w 5792346"/>
                  <a:gd name="connsiteY21" fmla="*/ 250944 h 1254722"/>
                  <a:gd name="connsiteX22" fmla="*/ 1674108 w 5792346"/>
                  <a:gd name="connsiteY22" fmla="*/ 271570 h 1254722"/>
                  <a:gd name="connsiteX23" fmla="*/ 1763486 w 5792346"/>
                  <a:gd name="connsiteY23" fmla="*/ 271570 h 1254722"/>
                  <a:gd name="connsiteX24" fmla="*/ 1763486 w 5792346"/>
                  <a:gd name="connsiteY24" fmla="*/ 281883 h 1254722"/>
                  <a:gd name="connsiteX25" fmla="*/ 1894114 w 5792346"/>
                  <a:gd name="connsiteY25" fmla="*/ 281883 h 1254722"/>
                  <a:gd name="connsiteX26" fmla="*/ 1900989 w 5792346"/>
                  <a:gd name="connsiteY26" fmla="*/ 288758 h 1254722"/>
                  <a:gd name="connsiteX27" fmla="*/ 2179435 w 5792346"/>
                  <a:gd name="connsiteY27" fmla="*/ 288758 h 1254722"/>
                  <a:gd name="connsiteX28" fmla="*/ 2179435 w 5792346"/>
                  <a:gd name="connsiteY28" fmla="*/ 302508 h 1254722"/>
                  <a:gd name="connsiteX29" fmla="*/ 2224123 w 5792346"/>
                  <a:gd name="connsiteY29" fmla="*/ 302508 h 1254722"/>
                  <a:gd name="connsiteX30" fmla="*/ 2224123 w 5792346"/>
                  <a:gd name="connsiteY30" fmla="*/ 333447 h 1254722"/>
                  <a:gd name="connsiteX31" fmla="*/ 2244749 w 5792346"/>
                  <a:gd name="connsiteY31" fmla="*/ 333447 h 1254722"/>
                  <a:gd name="connsiteX32" fmla="*/ 2244749 w 5792346"/>
                  <a:gd name="connsiteY32" fmla="*/ 378135 h 1254722"/>
                  <a:gd name="connsiteX33" fmla="*/ 2268812 w 5792346"/>
                  <a:gd name="connsiteY33" fmla="*/ 378135 h 1254722"/>
                  <a:gd name="connsiteX34" fmla="*/ 2268812 w 5792346"/>
                  <a:gd name="connsiteY34" fmla="*/ 440012 h 1254722"/>
                  <a:gd name="connsiteX35" fmla="*/ 2299750 w 5792346"/>
                  <a:gd name="connsiteY35" fmla="*/ 440012 h 1254722"/>
                  <a:gd name="connsiteX36" fmla="*/ 2299750 w 5792346"/>
                  <a:gd name="connsiteY36" fmla="*/ 464075 h 1254722"/>
                  <a:gd name="connsiteX37" fmla="*/ 2447567 w 5792346"/>
                  <a:gd name="connsiteY37" fmla="*/ 464075 h 1254722"/>
                  <a:gd name="connsiteX38" fmla="*/ 2447567 w 5792346"/>
                  <a:gd name="connsiteY38" fmla="*/ 464075 h 1254722"/>
                  <a:gd name="connsiteX39" fmla="*/ 2564445 w 5792346"/>
                  <a:gd name="connsiteY39" fmla="*/ 464075 h 1254722"/>
                  <a:gd name="connsiteX40" fmla="*/ 2564445 w 5792346"/>
                  <a:gd name="connsiteY40" fmla="*/ 488138 h 1254722"/>
                  <a:gd name="connsiteX41" fmla="*/ 2616009 w 5792346"/>
                  <a:gd name="connsiteY41" fmla="*/ 488138 h 1254722"/>
                  <a:gd name="connsiteX42" fmla="*/ 2616009 w 5792346"/>
                  <a:gd name="connsiteY42" fmla="*/ 495014 h 1254722"/>
                  <a:gd name="connsiteX43" fmla="*/ 2956331 w 5792346"/>
                  <a:gd name="connsiteY43" fmla="*/ 495014 h 1254722"/>
                  <a:gd name="connsiteX44" fmla="*/ 2956331 w 5792346"/>
                  <a:gd name="connsiteY44" fmla="*/ 529389 h 1254722"/>
                  <a:gd name="connsiteX45" fmla="*/ 2987269 w 5792346"/>
                  <a:gd name="connsiteY45" fmla="*/ 529389 h 1254722"/>
                  <a:gd name="connsiteX46" fmla="*/ 2987269 w 5792346"/>
                  <a:gd name="connsiteY46" fmla="*/ 560328 h 1254722"/>
                  <a:gd name="connsiteX47" fmla="*/ 3021645 w 5792346"/>
                  <a:gd name="connsiteY47" fmla="*/ 560328 h 1254722"/>
                  <a:gd name="connsiteX48" fmla="*/ 3021645 w 5792346"/>
                  <a:gd name="connsiteY48" fmla="*/ 593975 h 1254722"/>
                  <a:gd name="connsiteX49" fmla="*/ 3046639 w 5792346"/>
                  <a:gd name="connsiteY49" fmla="*/ 593975 h 1254722"/>
                  <a:gd name="connsiteX50" fmla="*/ 3045708 w 5792346"/>
                  <a:gd name="connsiteY50" fmla="*/ 622204 h 1254722"/>
                  <a:gd name="connsiteX51" fmla="*/ 3111023 w 5792346"/>
                  <a:gd name="connsiteY51" fmla="*/ 622204 h 1254722"/>
                  <a:gd name="connsiteX52" fmla="*/ 3111023 w 5792346"/>
                  <a:gd name="connsiteY52" fmla="*/ 629080 h 1254722"/>
                  <a:gd name="connsiteX53" fmla="*/ 3214150 w 5792346"/>
                  <a:gd name="connsiteY53" fmla="*/ 629080 h 1254722"/>
                  <a:gd name="connsiteX54" fmla="*/ 3214150 w 5792346"/>
                  <a:gd name="connsiteY54" fmla="*/ 639393 h 1254722"/>
                  <a:gd name="connsiteX55" fmla="*/ 3265714 w 5792346"/>
                  <a:gd name="connsiteY55" fmla="*/ 639393 h 1254722"/>
                  <a:gd name="connsiteX56" fmla="*/ 3265714 w 5792346"/>
                  <a:gd name="connsiteY56" fmla="*/ 656580 h 1254722"/>
                  <a:gd name="connsiteX57" fmla="*/ 3341341 w 5792346"/>
                  <a:gd name="connsiteY57" fmla="*/ 656580 h 1254722"/>
                  <a:gd name="connsiteX58" fmla="*/ 3341341 w 5792346"/>
                  <a:gd name="connsiteY58" fmla="*/ 663456 h 1254722"/>
                  <a:gd name="connsiteX59" fmla="*/ 3698851 w 5792346"/>
                  <a:gd name="connsiteY59" fmla="*/ 663456 h 1254722"/>
                  <a:gd name="connsiteX60" fmla="*/ 3698851 w 5792346"/>
                  <a:gd name="connsiteY60" fmla="*/ 690956 h 1254722"/>
                  <a:gd name="connsiteX61" fmla="*/ 3729789 w 5792346"/>
                  <a:gd name="connsiteY61" fmla="*/ 690956 h 1254722"/>
                  <a:gd name="connsiteX62" fmla="*/ 3729789 w 5792346"/>
                  <a:gd name="connsiteY62" fmla="*/ 711582 h 1254722"/>
                  <a:gd name="connsiteX63" fmla="*/ 3757290 w 5792346"/>
                  <a:gd name="connsiteY63" fmla="*/ 711582 h 1254722"/>
                  <a:gd name="connsiteX64" fmla="*/ 3757290 w 5792346"/>
                  <a:gd name="connsiteY64" fmla="*/ 732208 h 1254722"/>
                  <a:gd name="connsiteX65" fmla="*/ 3788229 w 5792346"/>
                  <a:gd name="connsiteY65" fmla="*/ 732208 h 1254722"/>
                  <a:gd name="connsiteX66" fmla="*/ 3788229 w 5792346"/>
                  <a:gd name="connsiteY66" fmla="*/ 763146 h 1254722"/>
                  <a:gd name="connsiteX67" fmla="*/ 3846668 w 5792346"/>
                  <a:gd name="connsiteY67" fmla="*/ 763146 h 1254722"/>
                  <a:gd name="connsiteX68" fmla="*/ 3846668 w 5792346"/>
                  <a:gd name="connsiteY68" fmla="*/ 776896 h 1254722"/>
                  <a:gd name="connsiteX69" fmla="*/ 3887919 w 5792346"/>
                  <a:gd name="connsiteY69" fmla="*/ 776896 h 1254722"/>
                  <a:gd name="connsiteX70" fmla="*/ 3887919 w 5792346"/>
                  <a:gd name="connsiteY70" fmla="*/ 797522 h 1254722"/>
                  <a:gd name="connsiteX71" fmla="*/ 3949795 w 5792346"/>
                  <a:gd name="connsiteY71" fmla="*/ 797522 h 1254722"/>
                  <a:gd name="connsiteX72" fmla="*/ 3949795 w 5792346"/>
                  <a:gd name="connsiteY72" fmla="*/ 807835 h 1254722"/>
                  <a:gd name="connsiteX73" fmla="*/ 4314180 w 5792346"/>
                  <a:gd name="connsiteY73" fmla="*/ 807835 h 1254722"/>
                  <a:gd name="connsiteX74" fmla="*/ 4314180 w 5792346"/>
                  <a:gd name="connsiteY74" fmla="*/ 825023 h 1254722"/>
                  <a:gd name="connsiteX75" fmla="*/ 4396683 w 5792346"/>
                  <a:gd name="connsiteY75" fmla="*/ 825023 h 1254722"/>
                  <a:gd name="connsiteX76" fmla="*/ 4393246 w 5792346"/>
                  <a:gd name="connsiteY76" fmla="*/ 828460 h 1254722"/>
                  <a:gd name="connsiteX77" fmla="*/ 4444809 w 5792346"/>
                  <a:gd name="connsiteY77" fmla="*/ 828460 h 1254722"/>
                  <a:gd name="connsiteX78" fmla="*/ 4444809 w 5792346"/>
                  <a:gd name="connsiteY78" fmla="*/ 862836 h 1254722"/>
                  <a:gd name="connsiteX79" fmla="*/ 4465638 w 5792346"/>
                  <a:gd name="connsiteY79" fmla="*/ 860753 h 1254722"/>
                  <a:gd name="connsiteX80" fmla="*/ 4465435 w 5792346"/>
                  <a:gd name="connsiteY80" fmla="*/ 883462 h 1254722"/>
                  <a:gd name="connsiteX81" fmla="*/ 4503248 w 5792346"/>
                  <a:gd name="connsiteY81" fmla="*/ 883462 h 1254722"/>
                  <a:gd name="connsiteX82" fmla="*/ 4503248 w 5792346"/>
                  <a:gd name="connsiteY82" fmla="*/ 924713 h 1254722"/>
                  <a:gd name="connsiteX83" fmla="*/ 4527311 w 5792346"/>
                  <a:gd name="connsiteY83" fmla="*/ 924713 h 1254722"/>
                  <a:gd name="connsiteX84" fmla="*/ 4527311 w 5792346"/>
                  <a:gd name="connsiteY84" fmla="*/ 965964 h 1254722"/>
                  <a:gd name="connsiteX85" fmla="*/ 4561687 w 5792346"/>
                  <a:gd name="connsiteY85" fmla="*/ 965964 h 1254722"/>
                  <a:gd name="connsiteX86" fmla="*/ 4561687 w 5792346"/>
                  <a:gd name="connsiteY86" fmla="*/ 983152 h 1254722"/>
                  <a:gd name="connsiteX87" fmla="*/ 4723254 w 5792346"/>
                  <a:gd name="connsiteY87" fmla="*/ 983152 h 1254722"/>
                  <a:gd name="connsiteX88" fmla="*/ 4723254 w 5792346"/>
                  <a:gd name="connsiteY88" fmla="*/ 996902 h 1254722"/>
                  <a:gd name="connsiteX89" fmla="*/ 4840132 w 5792346"/>
                  <a:gd name="connsiteY89" fmla="*/ 996902 h 1254722"/>
                  <a:gd name="connsiteX90" fmla="*/ 4840132 w 5792346"/>
                  <a:gd name="connsiteY90" fmla="*/ 1007215 h 1254722"/>
                  <a:gd name="connsiteX91" fmla="*/ 4860758 w 5792346"/>
                  <a:gd name="connsiteY91" fmla="*/ 1007215 h 1254722"/>
                  <a:gd name="connsiteX92" fmla="*/ 4860758 w 5792346"/>
                  <a:gd name="connsiteY92" fmla="*/ 1024403 h 1254722"/>
                  <a:gd name="connsiteX93" fmla="*/ 5104827 w 5792346"/>
                  <a:gd name="connsiteY93" fmla="*/ 1024403 h 1254722"/>
                  <a:gd name="connsiteX94" fmla="*/ 5104827 w 5792346"/>
                  <a:gd name="connsiteY94" fmla="*/ 1038153 h 1254722"/>
                  <a:gd name="connsiteX95" fmla="*/ 5207955 w 5792346"/>
                  <a:gd name="connsiteY95" fmla="*/ 1038153 h 1254722"/>
                  <a:gd name="connsiteX96" fmla="*/ 5207955 w 5792346"/>
                  <a:gd name="connsiteY96" fmla="*/ 1055341 h 1254722"/>
                  <a:gd name="connsiteX97" fmla="*/ 5259519 w 5792346"/>
                  <a:gd name="connsiteY97" fmla="*/ 1055341 h 1254722"/>
                  <a:gd name="connsiteX98" fmla="*/ 5259519 w 5792346"/>
                  <a:gd name="connsiteY98" fmla="*/ 1151594 h 1254722"/>
                  <a:gd name="connsiteX99" fmla="*/ 5276707 w 5792346"/>
                  <a:gd name="connsiteY99" fmla="*/ 1151594 h 1254722"/>
                  <a:gd name="connsiteX100" fmla="*/ 5276707 w 5792346"/>
                  <a:gd name="connsiteY100" fmla="*/ 1185970 h 1254722"/>
                  <a:gd name="connsiteX101" fmla="*/ 5359209 w 5792346"/>
                  <a:gd name="connsiteY101" fmla="*/ 1185970 h 1254722"/>
                  <a:gd name="connsiteX102" fmla="*/ 5359209 w 5792346"/>
                  <a:gd name="connsiteY102" fmla="*/ 1213471 h 1254722"/>
                  <a:gd name="connsiteX103" fmla="*/ 5658280 w 5792346"/>
                  <a:gd name="connsiteY103" fmla="*/ 1213471 h 1254722"/>
                  <a:gd name="connsiteX104" fmla="*/ 5658280 w 5792346"/>
                  <a:gd name="connsiteY104" fmla="*/ 1230659 h 1254722"/>
                  <a:gd name="connsiteX105" fmla="*/ 5733907 w 5792346"/>
                  <a:gd name="connsiteY105" fmla="*/ 1230659 h 1254722"/>
                  <a:gd name="connsiteX106" fmla="*/ 5733907 w 5792346"/>
                  <a:gd name="connsiteY106" fmla="*/ 1254722 h 1254722"/>
                  <a:gd name="connsiteX107" fmla="*/ 5792346 w 5792346"/>
                  <a:gd name="connsiteY107" fmla="*/ 1254722 h 1254722"/>
                  <a:gd name="connsiteX0" fmla="*/ 0 w 5792346"/>
                  <a:gd name="connsiteY0" fmla="*/ 0 h 1254722"/>
                  <a:gd name="connsiteX1" fmla="*/ 398761 w 5792346"/>
                  <a:gd name="connsiteY1" fmla="*/ 0 h 1254722"/>
                  <a:gd name="connsiteX2" fmla="*/ 398761 w 5792346"/>
                  <a:gd name="connsiteY2" fmla="*/ 13750 h 1254722"/>
                  <a:gd name="connsiteX3" fmla="*/ 584391 w 5792346"/>
                  <a:gd name="connsiteY3" fmla="*/ 13750 h 1254722"/>
                  <a:gd name="connsiteX4" fmla="*/ 584391 w 5792346"/>
                  <a:gd name="connsiteY4" fmla="*/ 13750 h 1254722"/>
                  <a:gd name="connsiteX5" fmla="*/ 639392 w 5792346"/>
                  <a:gd name="connsiteY5" fmla="*/ 13750 h 1254722"/>
                  <a:gd name="connsiteX6" fmla="*/ 639392 w 5792346"/>
                  <a:gd name="connsiteY6" fmla="*/ 44689 h 1254722"/>
                  <a:gd name="connsiteX7" fmla="*/ 708144 w 5792346"/>
                  <a:gd name="connsiteY7" fmla="*/ 44689 h 1254722"/>
                  <a:gd name="connsiteX8" fmla="*/ 708144 w 5792346"/>
                  <a:gd name="connsiteY8" fmla="*/ 72189 h 1254722"/>
                  <a:gd name="connsiteX9" fmla="*/ 742520 w 5792346"/>
                  <a:gd name="connsiteY9" fmla="*/ 72189 h 1254722"/>
                  <a:gd name="connsiteX10" fmla="*/ 742520 w 5792346"/>
                  <a:gd name="connsiteY10" fmla="*/ 110003 h 1254722"/>
                  <a:gd name="connsiteX11" fmla="*/ 866274 w 5792346"/>
                  <a:gd name="connsiteY11" fmla="*/ 110003 h 1254722"/>
                  <a:gd name="connsiteX12" fmla="*/ 866274 w 5792346"/>
                  <a:gd name="connsiteY12" fmla="*/ 130629 h 1254722"/>
                  <a:gd name="connsiteX13" fmla="*/ 1069092 w 5792346"/>
                  <a:gd name="connsiteY13" fmla="*/ 130629 h 1254722"/>
                  <a:gd name="connsiteX14" fmla="*/ 1069092 w 5792346"/>
                  <a:gd name="connsiteY14" fmla="*/ 140941 h 1254722"/>
                  <a:gd name="connsiteX15" fmla="*/ 1454102 w 5792346"/>
                  <a:gd name="connsiteY15" fmla="*/ 140941 h 1254722"/>
                  <a:gd name="connsiteX16" fmla="*/ 1456185 w 5792346"/>
                  <a:gd name="connsiteY16" fmla="*/ 168019 h 1254722"/>
                  <a:gd name="connsiteX17" fmla="*/ 1481603 w 5792346"/>
                  <a:gd name="connsiteY17" fmla="*/ 168442 h 1254722"/>
                  <a:gd name="connsiteX18" fmla="*/ 1481603 w 5792346"/>
                  <a:gd name="connsiteY18" fmla="*/ 199380 h 1254722"/>
                  <a:gd name="connsiteX19" fmla="*/ 1512541 w 5792346"/>
                  <a:gd name="connsiteY19" fmla="*/ 199380 h 1254722"/>
                  <a:gd name="connsiteX20" fmla="*/ 1512541 w 5792346"/>
                  <a:gd name="connsiteY20" fmla="*/ 250944 h 1254722"/>
                  <a:gd name="connsiteX21" fmla="*/ 1674108 w 5792346"/>
                  <a:gd name="connsiteY21" fmla="*/ 250944 h 1254722"/>
                  <a:gd name="connsiteX22" fmla="*/ 1674108 w 5792346"/>
                  <a:gd name="connsiteY22" fmla="*/ 271570 h 1254722"/>
                  <a:gd name="connsiteX23" fmla="*/ 1763486 w 5792346"/>
                  <a:gd name="connsiteY23" fmla="*/ 271570 h 1254722"/>
                  <a:gd name="connsiteX24" fmla="*/ 1763486 w 5792346"/>
                  <a:gd name="connsiteY24" fmla="*/ 281883 h 1254722"/>
                  <a:gd name="connsiteX25" fmla="*/ 1894114 w 5792346"/>
                  <a:gd name="connsiteY25" fmla="*/ 281883 h 1254722"/>
                  <a:gd name="connsiteX26" fmla="*/ 1900989 w 5792346"/>
                  <a:gd name="connsiteY26" fmla="*/ 288758 h 1254722"/>
                  <a:gd name="connsiteX27" fmla="*/ 2179435 w 5792346"/>
                  <a:gd name="connsiteY27" fmla="*/ 288758 h 1254722"/>
                  <a:gd name="connsiteX28" fmla="*/ 2179435 w 5792346"/>
                  <a:gd name="connsiteY28" fmla="*/ 302508 h 1254722"/>
                  <a:gd name="connsiteX29" fmla="*/ 2224123 w 5792346"/>
                  <a:gd name="connsiteY29" fmla="*/ 302508 h 1254722"/>
                  <a:gd name="connsiteX30" fmla="*/ 2224123 w 5792346"/>
                  <a:gd name="connsiteY30" fmla="*/ 333447 h 1254722"/>
                  <a:gd name="connsiteX31" fmla="*/ 2244749 w 5792346"/>
                  <a:gd name="connsiteY31" fmla="*/ 333447 h 1254722"/>
                  <a:gd name="connsiteX32" fmla="*/ 2244749 w 5792346"/>
                  <a:gd name="connsiteY32" fmla="*/ 378135 h 1254722"/>
                  <a:gd name="connsiteX33" fmla="*/ 2268812 w 5792346"/>
                  <a:gd name="connsiteY33" fmla="*/ 378135 h 1254722"/>
                  <a:gd name="connsiteX34" fmla="*/ 2268812 w 5792346"/>
                  <a:gd name="connsiteY34" fmla="*/ 440012 h 1254722"/>
                  <a:gd name="connsiteX35" fmla="*/ 2299750 w 5792346"/>
                  <a:gd name="connsiteY35" fmla="*/ 440012 h 1254722"/>
                  <a:gd name="connsiteX36" fmla="*/ 2299750 w 5792346"/>
                  <a:gd name="connsiteY36" fmla="*/ 464075 h 1254722"/>
                  <a:gd name="connsiteX37" fmla="*/ 2447567 w 5792346"/>
                  <a:gd name="connsiteY37" fmla="*/ 464075 h 1254722"/>
                  <a:gd name="connsiteX38" fmla="*/ 2447567 w 5792346"/>
                  <a:gd name="connsiteY38" fmla="*/ 464075 h 1254722"/>
                  <a:gd name="connsiteX39" fmla="*/ 2564445 w 5792346"/>
                  <a:gd name="connsiteY39" fmla="*/ 464075 h 1254722"/>
                  <a:gd name="connsiteX40" fmla="*/ 2564445 w 5792346"/>
                  <a:gd name="connsiteY40" fmla="*/ 488138 h 1254722"/>
                  <a:gd name="connsiteX41" fmla="*/ 2616009 w 5792346"/>
                  <a:gd name="connsiteY41" fmla="*/ 488138 h 1254722"/>
                  <a:gd name="connsiteX42" fmla="*/ 2616009 w 5792346"/>
                  <a:gd name="connsiteY42" fmla="*/ 495014 h 1254722"/>
                  <a:gd name="connsiteX43" fmla="*/ 2956331 w 5792346"/>
                  <a:gd name="connsiteY43" fmla="*/ 495014 h 1254722"/>
                  <a:gd name="connsiteX44" fmla="*/ 2956331 w 5792346"/>
                  <a:gd name="connsiteY44" fmla="*/ 529389 h 1254722"/>
                  <a:gd name="connsiteX45" fmla="*/ 2987269 w 5792346"/>
                  <a:gd name="connsiteY45" fmla="*/ 529389 h 1254722"/>
                  <a:gd name="connsiteX46" fmla="*/ 2987269 w 5792346"/>
                  <a:gd name="connsiteY46" fmla="*/ 560328 h 1254722"/>
                  <a:gd name="connsiteX47" fmla="*/ 3021645 w 5792346"/>
                  <a:gd name="connsiteY47" fmla="*/ 560328 h 1254722"/>
                  <a:gd name="connsiteX48" fmla="*/ 3021645 w 5792346"/>
                  <a:gd name="connsiteY48" fmla="*/ 593975 h 1254722"/>
                  <a:gd name="connsiteX49" fmla="*/ 3046639 w 5792346"/>
                  <a:gd name="connsiteY49" fmla="*/ 593975 h 1254722"/>
                  <a:gd name="connsiteX50" fmla="*/ 3045708 w 5792346"/>
                  <a:gd name="connsiteY50" fmla="*/ 622204 h 1254722"/>
                  <a:gd name="connsiteX51" fmla="*/ 3111023 w 5792346"/>
                  <a:gd name="connsiteY51" fmla="*/ 622204 h 1254722"/>
                  <a:gd name="connsiteX52" fmla="*/ 3111023 w 5792346"/>
                  <a:gd name="connsiteY52" fmla="*/ 629080 h 1254722"/>
                  <a:gd name="connsiteX53" fmla="*/ 3214150 w 5792346"/>
                  <a:gd name="connsiteY53" fmla="*/ 629080 h 1254722"/>
                  <a:gd name="connsiteX54" fmla="*/ 3214150 w 5792346"/>
                  <a:gd name="connsiteY54" fmla="*/ 639393 h 1254722"/>
                  <a:gd name="connsiteX55" fmla="*/ 3265714 w 5792346"/>
                  <a:gd name="connsiteY55" fmla="*/ 639393 h 1254722"/>
                  <a:gd name="connsiteX56" fmla="*/ 3265714 w 5792346"/>
                  <a:gd name="connsiteY56" fmla="*/ 656580 h 1254722"/>
                  <a:gd name="connsiteX57" fmla="*/ 3341341 w 5792346"/>
                  <a:gd name="connsiteY57" fmla="*/ 656580 h 1254722"/>
                  <a:gd name="connsiteX58" fmla="*/ 3341341 w 5792346"/>
                  <a:gd name="connsiteY58" fmla="*/ 663456 h 1254722"/>
                  <a:gd name="connsiteX59" fmla="*/ 3698851 w 5792346"/>
                  <a:gd name="connsiteY59" fmla="*/ 663456 h 1254722"/>
                  <a:gd name="connsiteX60" fmla="*/ 3698851 w 5792346"/>
                  <a:gd name="connsiteY60" fmla="*/ 690956 h 1254722"/>
                  <a:gd name="connsiteX61" fmla="*/ 3729789 w 5792346"/>
                  <a:gd name="connsiteY61" fmla="*/ 690956 h 1254722"/>
                  <a:gd name="connsiteX62" fmla="*/ 3729789 w 5792346"/>
                  <a:gd name="connsiteY62" fmla="*/ 711582 h 1254722"/>
                  <a:gd name="connsiteX63" fmla="*/ 3757290 w 5792346"/>
                  <a:gd name="connsiteY63" fmla="*/ 711582 h 1254722"/>
                  <a:gd name="connsiteX64" fmla="*/ 3757290 w 5792346"/>
                  <a:gd name="connsiteY64" fmla="*/ 732208 h 1254722"/>
                  <a:gd name="connsiteX65" fmla="*/ 3788229 w 5792346"/>
                  <a:gd name="connsiteY65" fmla="*/ 732208 h 1254722"/>
                  <a:gd name="connsiteX66" fmla="*/ 3788229 w 5792346"/>
                  <a:gd name="connsiteY66" fmla="*/ 763146 h 1254722"/>
                  <a:gd name="connsiteX67" fmla="*/ 3846668 w 5792346"/>
                  <a:gd name="connsiteY67" fmla="*/ 763146 h 1254722"/>
                  <a:gd name="connsiteX68" fmla="*/ 3846668 w 5792346"/>
                  <a:gd name="connsiteY68" fmla="*/ 776896 h 1254722"/>
                  <a:gd name="connsiteX69" fmla="*/ 3887919 w 5792346"/>
                  <a:gd name="connsiteY69" fmla="*/ 776896 h 1254722"/>
                  <a:gd name="connsiteX70" fmla="*/ 3887919 w 5792346"/>
                  <a:gd name="connsiteY70" fmla="*/ 797522 h 1254722"/>
                  <a:gd name="connsiteX71" fmla="*/ 3949795 w 5792346"/>
                  <a:gd name="connsiteY71" fmla="*/ 797522 h 1254722"/>
                  <a:gd name="connsiteX72" fmla="*/ 3949795 w 5792346"/>
                  <a:gd name="connsiteY72" fmla="*/ 807835 h 1254722"/>
                  <a:gd name="connsiteX73" fmla="*/ 4314180 w 5792346"/>
                  <a:gd name="connsiteY73" fmla="*/ 807835 h 1254722"/>
                  <a:gd name="connsiteX74" fmla="*/ 4314180 w 5792346"/>
                  <a:gd name="connsiteY74" fmla="*/ 825023 h 1254722"/>
                  <a:gd name="connsiteX75" fmla="*/ 4396683 w 5792346"/>
                  <a:gd name="connsiteY75" fmla="*/ 825023 h 1254722"/>
                  <a:gd name="connsiteX76" fmla="*/ 4393246 w 5792346"/>
                  <a:gd name="connsiteY76" fmla="*/ 828460 h 1254722"/>
                  <a:gd name="connsiteX77" fmla="*/ 4444809 w 5792346"/>
                  <a:gd name="connsiteY77" fmla="*/ 828460 h 1254722"/>
                  <a:gd name="connsiteX78" fmla="*/ 4444809 w 5792346"/>
                  <a:gd name="connsiteY78" fmla="*/ 862836 h 1254722"/>
                  <a:gd name="connsiteX79" fmla="*/ 4465638 w 5792346"/>
                  <a:gd name="connsiteY79" fmla="*/ 860753 h 1254722"/>
                  <a:gd name="connsiteX80" fmla="*/ 4465435 w 5792346"/>
                  <a:gd name="connsiteY80" fmla="*/ 883462 h 1254722"/>
                  <a:gd name="connsiteX81" fmla="*/ 4503248 w 5792346"/>
                  <a:gd name="connsiteY81" fmla="*/ 883462 h 1254722"/>
                  <a:gd name="connsiteX82" fmla="*/ 4503248 w 5792346"/>
                  <a:gd name="connsiteY82" fmla="*/ 924713 h 1254722"/>
                  <a:gd name="connsiteX83" fmla="*/ 4527311 w 5792346"/>
                  <a:gd name="connsiteY83" fmla="*/ 924713 h 1254722"/>
                  <a:gd name="connsiteX84" fmla="*/ 4527311 w 5792346"/>
                  <a:gd name="connsiteY84" fmla="*/ 965964 h 1254722"/>
                  <a:gd name="connsiteX85" fmla="*/ 4561687 w 5792346"/>
                  <a:gd name="connsiteY85" fmla="*/ 965964 h 1254722"/>
                  <a:gd name="connsiteX86" fmla="*/ 4561687 w 5792346"/>
                  <a:gd name="connsiteY86" fmla="*/ 983152 h 1254722"/>
                  <a:gd name="connsiteX87" fmla="*/ 4723254 w 5792346"/>
                  <a:gd name="connsiteY87" fmla="*/ 983152 h 1254722"/>
                  <a:gd name="connsiteX88" fmla="*/ 4723254 w 5792346"/>
                  <a:gd name="connsiteY88" fmla="*/ 996902 h 1254722"/>
                  <a:gd name="connsiteX89" fmla="*/ 4840132 w 5792346"/>
                  <a:gd name="connsiteY89" fmla="*/ 996902 h 1254722"/>
                  <a:gd name="connsiteX90" fmla="*/ 4840132 w 5792346"/>
                  <a:gd name="connsiteY90" fmla="*/ 1007215 h 1254722"/>
                  <a:gd name="connsiteX91" fmla="*/ 4860758 w 5792346"/>
                  <a:gd name="connsiteY91" fmla="*/ 1007215 h 1254722"/>
                  <a:gd name="connsiteX92" fmla="*/ 4860758 w 5792346"/>
                  <a:gd name="connsiteY92" fmla="*/ 1024403 h 1254722"/>
                  <a:gd name="connsiteX93" fmla="*/ 5104827 w 5792346"/>
                  <a:gd name="connsiteY93" fmla="*/ 1024403 h 1254722"/>
                  <a:gd name="connsiteX94" fmla="*/ 5104827 w 5792346"/>
                  <a:gd name="connsiteY94" fmla="*/ 1038153 h 1254722"/>
                  <a:gd name="connsiteX95" fmla="*/ 5207955 w 5792346"/>
                  <a:gd name="connsiteY95" fmla="*/ 1038153 h 1254722"/>
                  <a:gd name="connsiteX96" fmla="*/ 5207955 w 5792346"/>
                  <a:gd name="connsiteY96" fmla="*/ 1055341 h 1254722"/>
                  <a:gd name="connsiteX97" fmla="*/ 5259519 w 5792346"/>
                  <a:gd name="connsiteY97" fmla="*/ 1055341 h 1254722"/>
                  <a:gd name="connsiteX98" fmla="*/ 5259519 w 5792346"/>
                  <a:gd name="connsiteY98" fmla="*/ 1151594 h 1254722"/>
                  <a:gd name="connsiteX99" fmla="*/ 5276707 w 5792346"/>
                  <a:gd name="connsiteY99" fmla="*/ 1151594 h 1254722"/>
                  <a:gd name="connsiteX100" fmla="*/ 5276707 w 5792346"/>
                  <a:gd name="connsiteY100" fmla="*/ 1185970 h 1254722"/>
                  <a:gd name="connsiteX101" fmla="*/ 5359209 w 5792346"/>
                  <a:gd name="connsiteY101" fmla="*/ 1185970 h 1254722"/>
                  <a:gd name="connsiteX102" fmla="*/ 5359209 w 5792346"/>
                  <a:gd name="connsiteY102" fmla="*/ 1213471 h 1254722"/>
                  <a:gd name="connsiteX103" fmla="*/ 5658280 w 5792346"/>
                  <a:gd name="connsiteY103" fmla="*/ 1213471 h 1254722"/>
                  <a:gd name="connsiteX104" fmla="*/ 5658280 w 5792346"/>
                  <a:gd name="connsiteY104" fmla="*/ 1230659 h 1254722"/>
                  <a:gd name="connsiteX105" fmla="*/ 5733907 w 5792346"/>
                  <a:gd name="connsiteY105" fmla="*/ 1230659 h 1254722"/>
                  <a:gd name="connsiteX106" fmla="*/ 5733907 w 5792346"/>
                  <a:gd name="connsiteY106" fmla="*/ 1254722 h 1254722"/>
                  <a:gd name="connsiteX107" fmla="*/ 5792346 w 5792346"/>
                  <a:gd name="connsiteY107" fmla="*/ 1254722 h 1254722"/>
                  <a:gd name="connsiteX0" fmla="*/ 0 w 5792346"/>
                  <a:gd name="connsiteY0" fmla="*/ 0 h 1254722"/>
                  <a:gd name="connsiteX1" fmla="*/ 398761 w 5792346"/>
                  <a:gd name="connsiteY1" fmla="*/ 0 h 1254722"/>
                  <a:gd name="connsiteX2" fmla="*/ 398761 w 5792346"/>
                  <a:gd name="connsiteY2" fmla="*/ 13750 h 1254722"/>
                  <a:gd name="connsiteX3" fmla="*/ 584391 w 5792346"/>
                  <a:gd name="connsiteY3" fmla="*/ 13750 h 1254722"/>
                  <a:gd name="connsiteX4" fmla="*/ 584391 w 5792346"/>
                  <a:gd name="connsiteY4" fmla="*/ 13750 h 1254722"/>
                  <a:gd name="connsiteX5" fmla="*/ 639392 w 5792346"/>
                  <a:gd name="connsiteY5" fmla="*/ 13750 h 1254722"/>
                  <a:gd name="connsiteX6" fmla="*/ 639392 w 5792346"/>
                  <a:gd name="connsiteY6" fmla="*/ 44689 h 1254722"/>
                  <a:gd name="connsiteX7" fmla="*/ 708144 w 5792346"/>
                  <a:gd name="connsiteY7" fmla="*/ 44689 h 1254722"/>
                  <a:gd name="connsiteX8" fmla="*/ 708144 w 5792346"/>
                  <a:gd name="connsiteY8" fmla="*/ 72189 h 1254722"/>
                  <a:gd name="connsiteX9" fmla="*/ 742520 w 5792346"/>
                  <a:gd name="connsiteY9" fmla="*/ 72189 h 1254722"/>
                  <a:gd name="connsiteX10" fmla="*/ 742520 w 5792346"/>
                  <a:gd name="connsiteY10" fmla="*/ 110003 h 1254722"/>
                  <a:gd name="connsiteX11" fmla="*/ 866274 w 5792346"/>
                  <a:gd name="connsiteY11" fmla="*/ 110003 h 1254722"/>
                  <a:gd name="connsiteX12" fmla="*/ 866274 w 5792346"/>
                  <a:gd name="connsiteY12" fmla="*/ 130629 h 1254722"/>
                  <a:gd name="connsiteX13" fmla="*/ 1069092 w 5792346"/>
                  <a:gd name="connsiteY13" fmla="*/ 130629 h 1254722"/>
                  <a:gd name="connsiteX14" fmla="*/ 1069092 w 5792346"/>
                  <a:gd name="connsiteY14" fmla="*/ 140941 h 1254722"/>
                  <a:gd name="connsiteX15" fmla="*/ 1454102 w 5792346"/>
                  <a:gd name="connsiteY15" fmla="*/ 140941 h 1254722"/>
                  <a:gd name="connsiteX16" fmla="*/ 1456185 w 5792346"/>
                  <a:gd name="connsiteY16" fmla="*/ 168019 h 1254722"/>
                  <a:gd name="connsiteX17" fmla="*/ 1481603 w 5792346"/>
                  <a:gd name="connsiteY17" fmla="*/ 168442 h 1254722"/>
                  <a:gd name="connsiteX18" fmla="*/ 1481603 w 5792346"/>
                  <a:gd name="connsiteY18" fmla="*/ 199380 h 1254722"/>
                  <a:gd name="connsiteX19" fmla="*/ 1512541 w 5792346"/>
                  <a:gd name="connsiteY19" fmla="*/ 199380 h 1254722"/>
                  <a:gd name="connsiteX20" fmla="*/ 1512541 w 5792346"/>
                  <a:gd name="connsiteY20" fmla="*/ 250944 h 1254722"/>
                  <a:gd name="connsiteX21" fmla="*/ 1674108 w 5792346"/>
                  <a:gd name="connsiteY21" fmla="*/ 250944 h 1254722"/>
                  <a:gd name="connsiteX22" fmla="*/ 1674108 w 5792346"/>
                  <a:gd name="connsiteY22" fmla="*/ 271570 h 1254722"/>
                  <a:gd name="connsiteX23" fmla="*/ 1763486 w 5792346"/>
                  <a:gd name="connsiteY23" fmla="*/ 271570 h 1254722"/>
                  <a:gd name="connsiteX24" fmla="*/ 1763486 w 5792346"/>
                  <a:gd name="connsiteY24" fmla="*/ 281883 h 1254722"/>
                  <a:gd name="connsiteX25" fmla="*/ 1894114 w 5792346"/>
                  <a:gd name="connsiteY25" fmla="*/ 281883 h 1254722"/>
                  <a:gd name="connsiteX26" fmla="*/ 1900989 w 5792346"/>
                  <a:gd name="connsiteY26" fmla="*/ 288758 h 1254722"/>
                  <a:gd name="connsiteX27" fmla="*/ 2179435 w 5792346"/>
                  <a:gd name="connsiteY27" fmla="*/ 288758 h 1254722"/>
                  <a:gd name="connsiteX28" fmla="*/ 2179435 w 5792346"/>
                  <a:gd name="connsiteY28" fmla="*/ 302508 h 1254722"/>
                  <a:gd name="connsiteX29" fmla="*/ 2224123 w 5792346"/>
                  <a:gd name="connsiteY29" fmla="*/ 302508 h 1254722"/>
                  <a:gd name="connsiteX30" fmla="*/ 2224123 w 5792346"/>
                  <a:gd name="connsiteY30" fmla="*/ 333447 h 1254722"/>
                  <a:gd name="connsiteX31" fmla="*/ 2244749 w 5792346"/>
                  <a:gd name="connsiteY31" fmla="*/ 333447 h 1254722"/>
                  <a:gd name="connsiteX32" fmla="*/ 2244749 w 5792346"/>
                  <a:gd name="connsiteY32" fmla="*/ 378135 h 1254722"/>
                  <a:gd name="connsiteX33" fmla="*/ 2268812 w 5792346"/>
                  <a:gd name="connsiteY33" fmla="*/ 378135 h 1254722"/>
                  <a:gd name="connsiteX34" fmla="*/ 2268812 w 5792346"/>
                  <a:gd name="connsiteY34" fmla="*/ 440012 h 1254722"/>
                  <a:gd name="connsiteX35" fmla="*/ 2299750 w 5792346"/>
                  <a:gd name="connsiteY35" fmla="*/ 440012 h 1254722"/>
                  <a:gd name="connsiteX36" fmla="*/ 2299750 w 5792346"/>
                  <a:gd name="connsiteY36" fmla="*/ 464075 h 1254722"/>
                  <a:gd name="connsiteX37" fmla="*/ 2447567 w 5792346"/>
                  <a:gd name="connsiteY37" fmla="*/ 464075 h 1254722"/>
                  <a:gd name="connsiteX38" fmla="*/ 2447567 w 5792346"/>
                  <a:gd name="connsiteY38" fmla="*/ 464075 h 1254722"/>
                  <a:gd name="connsiteX39" fmla="*/ 2564445 w 5792346"/>
                  <a:gd name="connsiteY39" fmla="*/ 464075 h 1254722"/>
                  <a:gd name="connsiteX40" fmla="*/ 2564445 w 5792346"/>
                  <a:gd name="connsiteY40" fmla="*/ 488138 h 1254722"/>
                  <a:gd name="connsiteX41" fmla="*/ 2616009 w 5792346"/>
                  <a:gd name="connsiteY41" fmla="*/ 488138 h 1254722"/>
                  <a:gd name="connsiteX42" fmla="*/ 2616009 w 5792346"/>
                  <a:gd name="connsiteY42" fmla="*/ 495014 h 1254722"/>
                  <a:gd name="connsiteX43" fmla="*/ 2956331 w 5792346"/>
                  <a:gd name="connsiteY43" fmla="*/ 495014 h 1254722"/>
                  <a:gd name="connsiteX44" fmla="*/ 2956331 w 5792346"/>
                  <a:gd name="connsiteY44" fmla="*/ 529389 h 1254722"/>
                  <a:gd name="connsiteX45" fmla="*/ 2987269 w 5792346"/>
                  <a:gd name="connsiteY45" fmla="*/ 529389 h 1254722"/>
                  <a:gd name="connsiteX46" fmla="*/ 2987269 w 5792346"/>
                  <a:gd name="connsiteY46" fmla="*/ 560328 h 1254722"/>
                  <a:gd name="connsiteX47" fmla="*/ 3021645 w 5792346"/>
                  <a:gd name="connsiteY47" fmla="*/ 560328 h 1254722"/>
                  <a:gd name="connsiteX48" fmla="*/ 3021645 w 5792346"/>
                  <a:gd name="connsiteY48" fmla="*/ 593975 h 1254722"/>
                  <a:gd name="connsiteX49" fmla="*/ 3046639 w 5792346"/>
                  <a:gd name="connsiteY49" fmla="*/ 593975 h 1254722"/>
                  <a:gd name="connsiteX50" fmla="*/ 3045708 w 5792346"/>
                  <a:gd name="connsiteY50" fmla="*/ 622204 h 1254722"/>
                  <a:gd name="connsiteX51" fmla="*/ 3111023 w 5792346"/>
                  <a:gd name="connsiteY51" fmla="*/ 622204 h 1254722"/>
                  <a:gd name="connsiteX52" fmla="*/ 3111023 w 5792346"/>
                  <a:gd name="connsiteY52" fmla="*/ 629080 h 1254722"/>
                  <a:gd name="connsiteX53" fmla="*/ 3214150 w 5792346"/>
                  <a:gd name="connsiteY53" fmla="*/ 629080 h 1254722"/>
                  <a:gd name="connsiteX54" fmla="*/ 3214150 w 5792346"/>
                  <a:gd name="connsiteY54" fmla="*/ 639393 h 1254722"/>
                  <a:gd name="connsiteX55" fmla="*/ 3265714 w 5792346"/>
                  <a:gd name="connsiteY55" fmla="*/ 639393 h 1254722"/>
                  <a:gd name="connsiteX56" fmla="*/ 3265714 w 5792346"/>
                  <a:gd name="connsiteY56" fmla="*/ 656580 h 1254722"/>
                  <a:gd name="connsiteX57" fmla="*/ 3341341 w 5792346"/>
                  <a:gd name="connsiteY57" fmla="*/ 656580 h 1254722"/>
                  <a:gd name="connsiteX58" fmla="*/ 3341341 w 5792346"/>
                  <a:gd name="connsiteY58" fmla="*/ 663456 h 1254722"/>
                  <a:gd name="connsiteX59" fmla="*/ 3698851 w 5792346"/>
                  <a:gd name="connsiteY59" fmla="*/ 663456 h 1254722"/>
                  <a:gd name="connsiteX60" fmla="*/ 3698851 w 5792346"/>
                  <a:gd name="connsiteY60" fmla="*/ 690956 h 1254722"/>
                  <a:gd name="connsiteX61" fmla="*/ 3729789 w 5792346"/>
                  <a:gd name="connsiteY61" fmla="*/ 690956 h 1254722"/>
                  <a:gd name="connsiteX62" fmla="*/ 3729789 w 5792346"/>
                  <a:gd name="connsiteY62" fmla="*/ 711582 h 1254722"/>
                  <a:gd name="connsiteX63" fmla="*/ 3757290 w 5792346"/>
                  <a:gd name="connsiteY63" fmla="*/ 711582 h 1254722"/>
                  <a:gd name="connsiteX64" fmla="*/ 3757290 w 5792346"/>
                  <a:gd name="connsiteY64" fmla="*/ 732208 h 1254722"/>
                  <a:gd name="connsiteX65" fmla="*/ 3788229 w 5792346"/>
                  <a:gd name="connsiteY65" fmla="*/ 732208 h 1254722"/>
                  <a:gd name="connsiteX66" fmla="*/ 3788229 w 5792346"/>
                  <a:gd name="connsiteY66" fmla="*/ 763146 h 1254722"/>
                  <a:gd name="connsiteX67" fmla="*/ 3846668 w 5792346"/>
                  <a:gd name="connsiteY67" fmla="*/ 763146 h 1254722"/>
                  <a:gd name="connsiteX68" fmla="*/ 3846668 w 5792346"/>
                  <a:gd name="connsiteY68" fmla="*/ 776896 h 1254722"/>
                  <a:gd name="connsiteX69" fmla="*/ 3887919 w 5792346"/>
                  <a:gd name="connsiteY69" fmla="*/ 776896 h 1254722"/>
                  <a:gd name="connsiteX70" fmla="*/ 3887919 w 5792346"/>
                  <a:gd name="connsiteY70" fmla="*/ 797522 h 1254722"/>
                  <a:gd name="connsiteX71" fmla="*/ 3949795 w 5792346"/>
                  <a:gd name="connsiteY71" fmla="*/ 797522 h 1254722"/>
                  <a:gd name="connsiteX72" fmla="*/ 3949795 w 5792346"/>
                  <a:gd name="connsiteY72" fmla="*/ 807835 h 1254722"/>
                  <a:gd name="connsiteX73" fmla="*/ 4314180 w 5792346"/>
                  <a:gd name="connsiteY73" fmla="*/ 807835 h 1254722"/>
                  <a:gd name="connsiteX74" fmla="*/ 4314180 w 5792346"/>
                  <a:gd name="connsiteY74" fmla="*/ 825023 h 1254722"/>
                  <a:gd name="connsiteX75" fmla="*/ 4396683 w 5792346"/>
                  <a:gd name="connsiteY75" fmla="*/ 825023 h 1254722"/>
                  <a:gd name="connsiteX76" fmla="*/ 4393246 w 5792346"/>
                  <a:gd name="connsiteY76" fmla="*/ 828460 h 1254722"/>
                  <a:gd name="connsiteX77" fmla="*/ 4444809 w 5792346"/>
                  <a:gd name="connsiteY77" fmla="*/ 828460 h 1254722"/>
                  <a:gd name="connsiteX78" fmla="*/ 4444809 w 5792346"/>
                  <a:gd name="connsiteY78" fmla="*/ 862836 h 1254722"/>
                  <a:gd name="connsiteX79" fmla="*/ 4465638 w 5792346"/>
                  <a:gd name="connsiteY79" fmla="*/ 860753 h 1254722"/>
                  <a:gd name="connsiteX80" fmla="*/ 4465435 w 5792346"/>
                  <a:gd name="connsiteY80" fmla="*/ 883462 h 1254722"/>
                  <a:gd name="connsiteX81" fmla="*/ 4503248 w 5792346"/>
                  <a:gd name="connsiteY81" fmla="*/ 883462 h 1254722"/>
                  <a:gd name="connsiteX82" fmla="*/ 4503248 w 5792346"/>
                  <a:gd name="connsiteY82" fmla="*/ 924713 h 1254722"/>
                  <a:gd name="connsiteX83" fmla="*/ 4527311 w 5792346"/>
                  <a:gd name="connsiteY83" fmla="*/ 924713 h 1254722"/>
                  <a:gd name="connsiteX84" fmla="*/ 4527311 w 5792346"/>
                  <a:gd name="connsiteY84" fmla="*/ 965964 h 1254722"/>
                  <a:gd name="connsiteX85" fmla="*/ 4561687 w 5792346"/>
                  <a:gd name="connsiteY85" fmla="*/ 965964 h 1254722"/>
                  <a:gd name="connsiteX86" fmla="*/ 4561687 w 5792346"/>
                  <a:gd name="connsiteY86" fmla="*/ 983152 h 1254722"/>
                  <a:gd name="connsiteX87" fmla="*/ 4723254 w 5792346"/>
                  <a:gd name="connsiteY87" fmla="*/ 983152 h 1254722"/>
                  <a:gd name="connsiteX88" fmla="*/ 4723254 w 5792346"/>
                  <a:gd name="connsiteY88" fmla="*/ 996902 h 1254722"/>
                  <a:gd name="connsiteX89" fmla="*/ 4840132 w 5792346"/>
                  <a:gd name="connsiteY89" fmla="*/ 996902 h 1254722"/>
                  <a:gd name="connsiteX90" fmla="*/ 4840132 w 5792346"/>
                  <a:gd name="connsiteY90" fmla="*/ 1007215 h 1254722"/>
                  <a:gd name="connsiteX91" fmla="*/ 4860758 w 5792346"/>
                  <a:gd name="connsiteY91" fmla="*/ 1007215 h 1254722"/>
                  <a:gd name="connsiteX92" fmla="*/ 4860758 w 5792346"/>
                  <a:gd name="connsiteY92" fmla="*/ 1024403 h 1254722"/>
                  <a:gd name="connsiteX93" fmla="*/ 5104827 w 5792346"/>
                  <a:gd name="connsiteY93" fmla="*/ 1024403 h 1254722"/>
                  <a:gd name="connsiteX94" fmla="*/ 5104827 w 5792346"/>
                  <a:gd name="connsiteY94" fmla="*/ 1038153 h 1254722"/>
                  <a:gd name="connsiteX95" fmla="*/ 5207955 w 5792346"/>
                  <a:gd name="connsiteY95" fmla="*/ 1038153 h 1254722"/>
                  <a:gd name="connsiteX96" fmla="*/ 5207955 w 5792346"/>
                  <a:gd name="connsiteY96" fmla="*/ 1055341 h 1254722"/>
                  <a:gd name="connsiteX97" fmla="*/ 5259519 w 5792346"/>
                  <a:gd name="connsiteY97" fmla="*/ 1055341 h 1254722"/>
                  <a:gd name="connsiteX98" fmla="*/ 5259519 w 5792346"/>
                  <a:gd name="connsiteY98" fmla="*/ 1151594 h 1254722"/>
                  <a:gd name="connsiteX99" fmla="*/ 5276707 w 5792346"/>
                  <a:gd name="connsiteY99" fmla="*/ 1151594 h 1254722"/>
                  <a:gd name="connsiteX100" fmla="*/ 5276707 w 5792346"/>
                  <a:gd name="connsiteY100" fmla="*/ 1185970 h 1254722"/>
                  <a:gd name="connsiteX101" fmla="*/ 5359209 w 5792346"/>
                  <a:gd name="connsiteY101" fmla="*/ 1185970 h 1254722"/>
                  <a:gd name="connsiteX102" fmla="*/ 5359209 w 5792346"/>
                  <a:gd name="connsiteY102" fmla="*/ 1213471 h 1254722"/>
                  <a:gd name="connsiteX103" fmla="*/ 5658280 w 5792346"/>
                  <a:gd name="connsiteY103" fmla="*/ 1213471 h 1254722"/>
                  <a:gd name="connsiteX104" fmla="*/ 5658280 w 5792346"/>
                  <a:gd name="connsiteY104" fmla="*/ 1230659 h 1254722"/>
                  <a:gd name="connsiteX105" fmla="*/ 5733907 w 5792346"/>
                  <a:gd name="connsiteY105" fmla="*/ 1230659 h 1254722"/>
                  <a:gd name="connsiteX106" fmla="*/ 5733907 w 5792346"/>
                  <a:gd name="connsiteY106" fmla="*/ 1254722 h 1254722"/>
                  <a:gd name="connsiteX107" fmla="*/ 5792346 w 5792346"/>
                  <a:gd name="connsiteY107" fmla="*/ 1254722 h 1254722"/>
                  <a:gd name="connsiteX0" fmla="*/ 0 w 5792346"/>
                  <a:gd name="connsiteY0" fmla="*/ 0 h 1254722"/>
                  <a:gd name="connsiteX1" fmla="*/ 398761 w 5792346"/>
                  <a:gd name="connsiteY1" fmla="*/ 0 h 1254722"/>
                  <a:gd name="connsiteX2" fmla="*/ 398761 w 5792346"/>
                  <a:gd name="connsiteY2" fmla="*/ 13750 h 1254722"/>
                  <a:gd name="connsiteX3" fmla="*/ 584391 w 5792346"/>
                  <a:gd name="connsiteY3" fmla="*/ 13750 h 1254722"/>
                  <a:gd name="connsiteX4" fmla="*/ 584391 w 5792346"/>
                  <a:gd name="connsiteY4" fmla="*/ 13750 h 1254722"/>
                  <a:gd name="connsiteX5" fmla="*/ 639392 w 5792346"/>
                  <a:gd name="connsiteY5" fmla="*/ 13750 h 1254722"/>
                  <a:gd name="connsiteX6" fmla="*/ 639392 w 5792346"/>
                  <a:gd name="connsiteY6" fmla="*/ 44689 h 1254722"/>
                  <a:gd name="connsiteX7" fmla="*/ 708144 w 5792346"/>
                  <a:gd name="connsiteY7" fmla="*/ 44689 h 1254722"/>
                  <a:gd name="connsiteX8" fmla="*/ 708144 w 5792346"/>
                  <a:gd name="connsiteY8" fmla="*/ 72189 h 1254722"/>
                  <a:gd name="connsiteX9" fmla="*/ 742520 w 5792346"/>
                  <a:gd name="connsiteY9" fmla="*/ 72189 h 1254722"/>
                  <a:gd name="connsiteX10" fmla="*/ 742520 w 5792346"/>
                  <a:gd name="connsiteY10" fmla="*/ 110003 h 1254722"/>
                  <a:gd name="connsiteX11" fmla="*/ 866274 w 5792346"/>
                  <a:gd name="connsiteY11" fmla="*/ 110003 h 1254722"/>
                  <a:gd name="connsiteX12" fmla="*/ 866274 w 5792346"/>
                  <a:gd name="connsiteY12" fmla="*/ 130629 h 1254722"/>
                  <a:gd name="connsiteX13" fmla="*/ 1069092 w 5792346"/>
                  <a:gd name="connsiteY13" fmla="*/ 130629 h 1254722"/>
                  <a:gd name="connsiteX14" fmla="*/ 1069092 w 5792346"/>
                  <a:gd name="connsiteY14" fmla="*/ 140941 h 1254722"/>
                  <a:gd name="connsiteX15" fmla="*/ 1454102 w 5792346"/>
                  <a:gd name="connsiteY15" fmla="*/ 140941 h 1254722"/>
                  <a:gd name="connsiteX16" fmla="*/ 1456185 w 5792346"/>
                  <a:gd name="connsiteY16" fmla="*/ 168019 h 1254722"/>
                  <a:gd name="connsiteX17" fmla="*/ 1481603 w 5792346"/>
                  <a:gd name="connsiteY17" fmla="*/ 168442 h 1254722"/>
                  <a:gd name="connsiteX18" fmla="*/ 1481603 w 5792346"/>
                  <a:gd name="connsiteY18" fmla="*/ 199380 h 1254722"/>
                  <a:gd name="connsiteX19" fmla="*/ 1512541 w 5792346"/>
                  <a:gd name="connsiteY19" fmla="*/ 199380 h 1254722"/>
                  <a:gd name="connsiteX20" fmla="*/ 1512541 w 5792346"/>
                  <a:gd name="connsiteY20" fmla="*/ 250944 h 1254722"/>
                  <a:gd name="connsiteX21" fmla="*/ 1674108 w 5792346"/>
                  <a:gd name="connsiteY21" fmla="*/ 250944 h 1254722"/>
                  <a:gd name="connsiteX22" fmla="*/ 1674108 w 5792346"/>
                  <a:gd name="connsiteY22" fmla="*/ 271570 h 1254722"/>
                  <a:gd name="connsiteX23" fmla="*/ 1763486 w 5792346"/>
                  <a:gd name="connsiteY23" fmla="*/ 271570 h 1254722"/>
                  <a:gd name="connsiteX24" fmla="*/ 1763486 w 5792346"/>
                  <a:gd name="connsiteY24" fmla="*/ 281883 h 1254722"/>
                  <a:gd name="connsiteX25" fmla="*/ 1894114 w 5792346"/>
                  <a:gd name="connsiteY25" fmla="*/ 281883 h 1254722"/>
                  <a:gd name="connsiteX26" fmla="*/ 1900989 w 5792346"/>
                  <a:gd name="connsiteY26" fmla="*/ 288758 h 1254722"/>
                  <a:gd name="connsiteX27" fmla="*/ 2179435 w 5792346"/>
                  <a:gd name="connsiteY27" fmla="*/ 288758 h 1254722"/>
                  <a:gd name="connsiteX28" fmla="*/ 2179435 w 5792346"/>
                  <a:gd name="connsiteY28" fmla="*/ 302508 h 1254722"/>
                  <a:gd name="connsiteX29" fmla="*/ 2224123 w 5792346"/>
                  <a:gd name="connsiteY29" fmla="*/ 302508 h 1254722"/>
                  <a:gd name="connsiteX30" fmla="*/ 2224123 w 5792346"/>
                  <a:gd name="connsiteY30" fmla="*/ 333447 h 1254722"/>
                  <a:gd name="connsiteX31" fmla="*/ 2244749 w 5792346"/>
                  <a:gd name="connsiteY31" fmla="*/ 333447 h 1254722"/>
                  <a:gd name="connsiteX32" fmla="*/ 2244749 w 5792346"/>
                  <a:gd name="connsiteY32" fmla="*/ 378135 h 1254722"/>
                  <a:gd name="connsiteX33" fmla="*/ 2268812 w 5792346"/>
                  <a:gd name="connsiteY33" fmla="*/ 378135 h 1254722"/>
                  <a:gd name="connsiteX34" fmla="*/ 2268812 w 5792346"/>
                  <a:gd name="connsiteY34" fmla="*/ 440012 h 1254722"/>
                  <a:gd name="connsiteX35" fmla="*/ 2299750 w 5792346"/>
                  <a:gd name="connsiteY35" fmla="*/ 440012 h 1254722"/>
                  <a:gd name="connsiteX36" fmla="*/ 2299750 w 5792346"/>
                  <a:gd name="connsiteY36" fmla="*/ 464075 h 1254722"/>
                  <a:gd name="connsiteX37" fmla="*/ 2447567 w 5792346"/>
                  <a:gd name="connsiteY37" fmla="*/ 464075 h 1254722"/>
                  <a:gd name="connsiteX38" fmla="*/ 2447567 w 5792346"/>
                  <a:gd name="connsiteY38" fmla="*/ 464075 h 1254722"/>
                  <a:gd name="connsiteX39" fmla="*/ 2564445 w 5792346"/>
                  <a:gd name="connsiteY39" fmla="*/ 464075 h 1254722"/>
                  <a:gd name="connsiteX40" fmla="*/ 2564445 w 5792346"/>
                  <a:gd name="connsiteY40" fmla="*/ 488138 h 1254722"/>
                  <a:gd name="connsiteX41" fmla="*/ 2616009 w 5792346"/>
                  <a:gd name="connsiteY41" fmla="*/ 488138 h 1254722"/>
                  <a:gd name="connsiteX42" fmla="*/ 2616009 w 5792346"/>
                  <a:gd name="connsiteY42" fmla="*/ 495014 h 1254722"/>
                  <a:gd name="connsiteX43" fmla="*/ 2956331 w 5792346"/>
                  <a:gd name="connsiteY43" fmla="*/ 495014 h 1254722"/>
                  <a:gd name="connsiteX44" fmla="*/ 2956331 w 5792346"/>
                  <a:gd name="connsiteY44" fmla="*/ 529389 h 1254722"/>
                  <a:gd name="connsiteX45" fmla="*/ 2987269 w 5792346"/>
                  <a:gd name="connsiteY45" fmla="*/ 529389 h 1254722"/>
                  <a:gd name="connsiteX46" fmla="*/ 2987269 w 5792346"/>
                  <a:gd name="connsiteY46" fmla="*/ 560328 h 1254722"/>
                  <a:gd name="connsiteX47" fmla="*/ 3021645 w 5792346"/>
                  <a:gd name="connsiteY47" fmla="*/ 560328 h 1254722"/>
                  <a:gd name="connsiteX48" fmla="*/ 3021645 w 5792346"/>
                  <a:gd name="connsiteY48" fmla="*/ 593975 h 1254722"/>
                  <a:gd name="connsiteX49" fmla="*/ 3046639 w 5792346"/>
                  <a:gd name="connsiteY49" fmla="*/ 593975 h 1254722"/>
                  <a:gd name="connsiteX50" fmla="*/ 3045708 w 5792346"/>
                  <a:gd name="connsiteY50" fmla="*/ 622204 h 1254722"/>
                  <a:gd name="connsiteX51" fmla="*/ 3111023 w 5792346"/>
                  <a:gd name="connsiteY51" fmla="*/ 622204 h 1254722"/>
                  <a:gd name="connsiteX52" fmla="*/ 3111023 w 5792346"/>
                  <a:gd name="connsiteY52" fmla="*/ 629080 h 1254722"/>
                  <a:gd name="connsiteX53" fmla="*/ 3214150 w 5792346"/>
                  <a:gd name="connsiteY53" fmla="*/ 629080 h 1254722"/>
                  <a:gd name="connsiteX54" fmla="*/ 3214150 w 5792346"/>
                  <a:gd name="connsiteY54" fmla="*/ 639393 h 1254722"/>
                  <a:gd name="connsiteX55" fmla="*/ 3265714 w 5792346"/>
                  <a:gd name="connsiteY55" fmla="*/ 639393 h 1254722"/>
                  <a:gd name="connsiteX56" fmla="*/ 3265714 w 5792346"/>
                  <a:gd name="connsiteY56" fmla="*/ 656580 h 1254722"/>
                  <a:gd name="connsiteX57" fmla="*/ 3341341 w 5792346"/>
                  <a:gd name="connsiteY57" fmla="*/ 656580 h 1254722"/>
                  <a:gd name="connsiteX58" fmla="*/ 3341341 w 5792346"/>
                  <a:gd name="connsiteY58" fmla="*/ 663456 h 1254722"/>
                  <a:gd name="connsiteX59" fmla="*/ 3698851 w 5792346"/>
                  <a:gd name="connsiteY59" fmla="*/ 663456 h 1254722"/>
                  <a:gd name="connsiteX60" fmla="*/ 3698851 w 5792346"/>
                  <a:gd name="connsiteY60" fmla="*/ 690956 h 1254722"/>
                  <a:gd name="connsiteX61" fmla="*/ 3729789 w 5792346"/>
                  <a:gd name="connsiteY61" fmla="*/ 690956 h 1254722"/>
                  <a:gd name="connsiteX62" fmla="*/ 3729789 w 5792346"/>
                  <a:gd name="connsiteY62" fmla="*/ 711582 h 1254722"/>
                  <a:gd name="connsiteX63" fmla="*/ 3757290 w 5792346"/>
                  <a:gd name="connsiteY63" fmla="*/ 711582 h 1254722"/>
                  <a:gd name="connsiteX64" fmla="*/ 3757290 w 5792346"/>
                  <a:gd name="connsiteY64" fmla="*/ 732208 h 1254722"/>
                  <a:gd name="connsiteX65" fmla="*/ 3788229 w 5792346"/>
                  <a:gd name="connsiteY65" fmla="*/ 732208 h 1254722"/>
                  <a:gd name="connsiteX66" fmla="*/ 3788229 w 5792346"/>
                  <a:gd name="connsiteY66" fmla="*/ 763146 h 1254722"/>
                  <a:gd name="connsiteX67" fmla="*/ 3846668 w 5792346"/>
                  <a:gd name="connsiteY67" fmla="*/ 763146 h 1254722"/>
                  <a:gd name="connsiteX68" fmla="*/ 3846668 w 5792346"/>
                  <a:gd name="connsiteY68" fmla="*/ 776896 h 1254722"/>
                  <a:gd name="connsiteX69" fmla="*/ 3887919 w 5792346"/>
                  <a:gd name="connsiteY69" fmla="*/ 776896 h 1254722"/>
                  <a:gd name="connsiteX70" fmla="*/ 3887919 w 5792346"/>
                  <a:gd name="connsiteY70" fmla="*/ 797522 h 1254722"/>
                  <a:gd name="connsiteX71" fmla="*/ 3949795 w 5792346"/>
                  <a:gd name="connsiteY71" fmla="*/ 797522 h 1254722"/>
                  <a:gd name="connsiteX72" fmla="*/ 3949795 w 5792346"/>
                  <a:gd name="connsiteY72" fmla="*/ 807835 h 1254722"/>
                  <a:gd name="connsiteX73" fmla="*/ 4314180 w 5792346"/>
                  <a:gd name="connsiteY73" fmla="*/ 807835 h 1254722"/>
                  <a:gd name="connsiteX74" fmla="*/ 4314180 w 5792346"/>
                  <a:gd name="connsiteY74" fmla="*/ 825023 h 1254722"/>
                  <a:gd name="connsiteX75" fmla="*/ 4396683 w 5792346"/>
                  <a:gd name="connsiteY75" fmla="*/ 825023 h 1254722"/>
                  <a:gd name="connsiteX76" fmla="*/ 4393246 w 5792346"/>
                  <a:gd name="connsiteY76" fmla="*/ 828460 h 1254722"/>
                  <a:gd name="connsiteX77" fmla="*/ 4444809 w 5792346"/>
                  <a:gd name="connsiteY77" fmla="*/ 828460 h 1254722"/>
                  <a:gd name="connsiteX78" fmla="*/ 4444809 w 5792346"/>
                  <a:gd name="connsiteY78" fmla="*/ 862836 h 1254722"/>
                  <a:gd name="connsiteX79" fmla="*/ 4465638 w 5792346"/>
                  <a:gd name="connsiteY79" fmla="*/ 860753 h 1254722"/>
                  <a:gd name="connsiteX80" fmla="*/ 4465435 w 5792346"/>
                  <a:gd name="connsiteY80" fmla="*/ 883462 h 1254722"/>
                  <a:gd name="connsiteX81" fmla="*/ 4503248 w 5792346"/>
                  <a:gd name="connsiteY81" fmla="*/ 883462 h 1254722"/>
                  <a:gd name="connsiteX82" fmla="*/ 4503248 w 5792346"/>
                  <a:gd name="connsiteY82" fmla="*/ 924713 h 1254722"/>
                  <a:gd name="connsiteX83" fmla="*/ 4527311 w 5792346"/>
                  <a:gd name="connsiteY83" fmla="*/ 924713 h 1254722"/>
                  <a:gd name="connsiteX84" fmla="*/ 4527311 w 5792346"/>
                  <a:gd name="connsiteY84" fmla="*/ 965964 h 1254722"/>
                  <a:gd name="connsiteX85" fmla="*/ 4561687 w 5792346"/>
                  <a:gd name="connsiteY85" fmla="*/ 965964 h 1254722"/>
                  <a:gd name="connsiteX86" fmla="*/ 4561687 w 5792346"/>
                  <a:gd name="connsiteY86" fmla="*/ 983152 h 1254722"/>
                  <a:gd name="connsiteX87" fmla="*/ 4723254 w 5792346"/>
                  <a:gd name="connsiteY87" fmla="*/ 983152 h 1254722"/>
                  <a:gd name="connsiteX88" fmla="*/ 4723254 w 5792346"/>
                  <a:gd name="connsiteY88" fmla="*/ 996902 h 1254722"/>
                  <a:gd name="connsiteX89" fmla="*/ 4840132 w 5792346"/>
                  <a:gd name="connsiteY89" fmla="*/ 996902 h 1254722"/>
                  <a:gd name="connsiteX90" fmla="*/ 4840132 w 5792346"/>
                  <a:gd name="connsiteY90" fmla="*/ 1007215 h 1254722"/>
                  <a:gd name="connsiteX91" fmla="*/ 4860758 w 5792346"/>
                  <a:gd name="connsiteY91" fmla="*/ 1007215 h 1254722"/>
                  <a:gd name="connsiteX92" fmla="*/ 4860758 w 5792346"/>
                  <a:gd name="connsiteY92" fmla="*/ 1024403 h 1254722"/>
                  <a:gd name="connsiteX93" fmla="*/ 5104827 w 5792346"/>
                  <a:gd name="connsiteY93" fmla="*/ 1024403 h 1254722"/>
                  <a:gd name="connsiteX94" fmla="*/ 5104827 w 5792346"/>
                  <a:gd name="connsiteY94" fmla="*/ 1038153 h 1254722"/>
                  <a:gd name="connsiteX95" fmla="*/ 5207955 w 5792346"/>
                  <a:gd name="connsiteY95" fmla="*/ 1038153 h 1254722"/>
                  <a:gd name="connsiteX96" fmla="*/ 5207955 w 5792346"/>
                  <a:gd name="connsiteY96" fmla="*/ 1055341 h 1254722"/>
                  <a:gd name="connsiteX97" fmla="*/ 5259519 w 5792346"/>
                  <a:gd name="connsiteY97" fmla="*/ 1055341 h 1254722"/>
                  <a:gd name="connsiteX98" fmla="*/ 5259519 w 5792346"/>
                  <a:gd name="connsiteY98" fmla="*/ 1151594 h 1254722"/>
                  <a:gd name="connsiteX99" fmla="*/ 5276707 w 5792346"/>
                  <a:gd name="connsiteY99" fmla="*/ 1151594 h 1254722"/>
                  <a:gd name="connsiteX100" fmla="*/ 5276707 w 5792346"/>
                  <a:gd name="connsiteY100" fmla="*/ 1185970 h 1254722"/>
                  <a:gd name="connsiteX101" fmla="*/ 5359209 w 5792346"/>
                  <a:gd name="connsiteY101" fmla="*/ 1185970 h 1254722"/>
                  <a:gd name="connsiteX102" fmla="*/ 5359209 w 5792346"/>
                  <a:gd name="connsiteY102" fmla="*/ 1213471 h 1254722"/>
                  <a:gd name="connsiteX103" fmla="*/ 5658280 w 5792346"/>
                  <a:gd name="connsiteY103" fmla="*/ 1213471 h 1254722"/>
                  <a:gd name="connsiteX104" fmla="*/ 5658280 w 5792346"/>
                  <a:gd name="connsiteY104" fmla="*/ 1230659 h 1254722"/>
                  <a:gd name="connsiteX105" fmla="*/ 5733907 w 5792346"/>
                  <a:gd name="connsiteY105" fmla="*/ 1230659 h 1254722"/>
                  <a:gd name="connsiteX106" fmla="*/ 5733907 w 5792346"/>
                  <a:gd name="connsiteY106" fmla="*/ 1254722 h 1254722"/>
                  <a:gd name="connsiteX107" fmla="*/ 5792346 w 5792346"/>
                  <a:gd name="connsiteY107" fmla="*/ 1254722 h 1254722"/>
                  <a:gd name="connsiteX0" fmla="*/ 0 w 5792346"/>
                  <a:gd name="connsiteY0" fmla="*/ 0 h 1254722"/>
                  <a:gd name="connsiteX1" fmla="*/ 398761 w 5792346"/>
                  <a:gd name="connsiteY1" fmla="*/ 0 h 1254722"/>
                  <a:gd name="connsiteX2" fmla="*/ 398761 w 5792346"/>
                  <a:gd name="connsiteY2" fmla="*/ 13750 h 1254722"/>
                  <a:gd name="connsiteX3" fmla="*/ 584391 w 5792346"/>
                  <a:gd name="connsiteY3" fmla="*/ 13750 h 1254722"/>
                  <a:gd name="connsiteX4" fmla="*/ 584391 w 5792346"/>
                  <a:gd name="connsiteY4" fmla="*/ 13750 h 1254722"/>
                  <a:gd name="connsiteX5" fmla="*/ 639392 w 5792346"/>
                  <a:gd name="connsiteY5" fmla="*/ 13750 h 1254722"/>
                  <a:gd name="connsiteX6" fmla="*/ 639392 w 5792346"/>
                  <a:gd name="connsiteY6" fmla="*/ 44689 h 1254722"/>
                  <a:gd name="connsiteX7" fmla="*/ 708144 w 5792346"/>
                  <a:gd name="connsiteY7" fmla="*/ 44689 h 1254722"/>
                  <a:gd name="connsiteX8" fmla="*/ 708144 w 5792346"/>
                  <a:gd name="connsiteY8" fmla="*/ 72189 h 1254722"/>
                  <a:gd name="connsiteX9" fmla="*/ 742520 w 5792346"/>
                  <a:gd name="connsiteY9" fmla="*/ 72189 h 1254722"/>
                  <a:gd name="connsiteX10" fmla="*/ 742520 w 5792346"/>
                  <a:gd name="connsiteY10" fmla="*/ 110003 h 1254722"/>
                  <a:gd name="connsiteX11" fmla="*/ 866274 w 5792346"/>
                  <a:gd name="connsiteY11" fmla="*/ 110003 h 1254722"/>
                  <a:gd name="connsiteX12" fmla="*/ 866274 w 5792346"/>
                  <a:gd name="connsiteY12" fmla="*/ 130629 h 1254722"/>
                  <a:gd name="connsiteX13" fmla="*/ 1069092 w 5792346"/>
                  <a:gd name="connsiteY13" fmla="*/ 130629 h 1254722"/>
                  <a:gd name="connsiteX14" fmla="*/ 1069092 w 5792346"/>
                  <a:gd name="connsiteY14" fmla="*/ 140941 h 1254722"/>
                  <a:gd name="connsiteX15" fmla="*/ 1454102 w 5792346"/>
                  <a:gd name="connsiteY15" fmla="*/ 140941 h 1254722"/>
                  <a:gd name="connsiteX16" fmla="*/ 1456185 w 5792346"/>
                  <a:gd name="connsiteY16" fmla="*/ 168019 h 1254722"/>
                  <a:gd name="connsiteX17" fmla="*/ 1481603 w 5792346"/>
                  <a:gd name="connsiteY17" fmla="*/ 168442 h 1254722"/>
                  <a:gd name="connsiteX18" fmla="*/ 1481603 w 5792346"/>
                  <a:gd name="connsiteY18" fmla="*/ 199380 h 1254722"/>
                  <a:gd name="connsiteX19" fmla="*/ 1512541 w 5792346"/>
                  <a:gd name="connsiteY19" fmla="*/ 199380 h 1254722"/>
                  <a:gd name="connsiteX20" fmla="*/ 1512541 w 5792346"/>
                  <a:gd name="connsiteY20" fmla="*/ 250944 h 1254722"/>
                  <a:gd name="connsiteX21" fmla="*/ 1674108 w 5792346"/>
                  <a:gd name="connsiteY21" fmla="*/ 250944 h 1254722"/>
                  <a:gd name="connsiteX22" fmla="*/ 1674108 w 5792346"/>
                  <a:gd name="connsiteY22" fmla="*/ 271570 h 1254722"/>
                  <a:gd name="connsiteX23" fmla="*/ 1763486 w 5792346"/>
                  <a:gd name="connsiteY23" fmla="*/ 271570 h 1254722"/>
                  <a:gd name="connsiteX24" fmla="*/ 1763486 w 5792346"/>
                  <a:gd name="connsiteY24" fmla="*/ 281883 h 1254722"/>
                  <a:gd name="connsiteX25" fmla="*/ 1894114 w 5792346"/>
                  <a:gd name="connsiteY25" fmla="*/ 281883 h 1254722"/>
                  <a:gd name="connsiteX26" fmla="*/ 1900989 w 5792346"/>
                  <a:gd name="connsiteY26" fmla="*/ 288758 h 1254722"/>
                  <a:gd name="connsiteX27" fmla="*/ 2179435 w 5792346"/>
                  <a:gd name="connsiteY27" fmla="*/ 288758 h 1254722"/>
                  <a:gd name="connsiteX28" fmla="*/ 2179435 w 5792346"/>
                  <a:gd name="connsiteY28" fmla="*/ 302508 h 1254722"/>
                  <a:gd name="connsiteX29" fmla="*/ 2224123 w 5792346"/>
                  <a:gd name="connsiteY29" fmla="*/ 302508 h 1254722"/>
                  <a:gd name="connsiteX30" fmla="*/ 2224123 w 5792346"/>
                  <a:gd name="connsiteY30" fmla="*/ 333447 h 1254722"/>
                  <a:gd name="connsiteX31" fmla="*/ 2244749 w 5792346"/>
                  <a:gd name="connsiteY31" fmla="*/ 333447 h 1254722"/>
                  <a:gd name="connsiteX32" fmla="*/ 2244749 w 5792346"/>
                  <a:gd name="connsiteY32" fmla="*/ 378135 h 1254722"/>
                  <a:gd name="connsiteX33" fmla="*/ 2268812 w 5792346"/>
                  <a:gd name="connsiteY33" fmla="*/ 378135 h 1254722"/>
                  <a:gd name="connsiteX34" fmla="*/ 2268812 w 5792346"/>
                  <a:gd name="connsiteY34" fmla="*/ 440012 h 1254722"/>
                  <a:gd name="connsiteX35" fmla="*/ 2299750 w 5792346"/>
                  <a:gd name="connsiteY35" fmla="*/ 440012 h 1254722"/>
                  <a:gd name="connsiteX36" fmla="*/ 2299750 w 5792346"/>
                  <a:gd name="connsiteY36" fmla="*/ 464075 h 1254722"/>
                  <a:gd name="connsiteX37" fmla="*/ 2447567 w 5792346"/>
                  <a:gd name="connsiteY37" fmla="*/ 464075 h 1254722"/>
                  <a:gd name="connsiteX38" fmla="*/ 2447567 w 5792346"/>
                  <a:gd name="connsiteY38" fmla="*/ 464075 h 1254722"/>
                  <a:gd name="connsiteX39" fmla="*/ 2564445 w 5792346"/>
                  <a:gd name="connsiteY39" fmla="*/ 464075 h 1254722"/>
                  <a:gd name="connsiteX40" fmla="*/ 2564445 w 5792346"/>
                  <a:gd name="connsiteY40" fmla="*/ 488138 h 1254722"/>
                  <a:gd name="connsiteX41" fmla="*/ 2616009 w 5792346"/>
                  <a:gd name="connsiteY41" fmla="*/ 488138 h 1254722"/>
                  <a:gd name="connsiteX42" fmla="*/ 2616009 w 5792346"/>
                  <a:gd name="connsiteY42" fmla="*/ 495014 h 1254722"/>
                  <a:gd name="connsiteX43" fmla="*/ 2956331 w 5792346"/>
                  <a:gd name="connsiteY43" fmla="*/ 495014 h 1254722"/>
                  <a:gd name="connsiteX44" fmla="*/ 2956331 w 5792346"/>
                  <a:gd name="connsiteY44" fmla="*/ 529389 h 1254722"/>
                  <a:gd name="connsiteX45" fmla="*/ 2987269 w 5792346"/>
                  <a:gd name="connsiteY45" fmla="*/ 529389 h 1254722"/>
                  <a:gd name="connsiteX46" fmla="*/ 2987269 w 5792346"/>
                  <a:gd name="connsiteY46" fmla="*/ 560328 h 1254722"/>
                  <a:gd name="connsiteX47" fmla="*/ 3021645 w 5792346"/>
                  <a:gd name="connsiteY47" fmla="*/ 560328 h 1254722"/>
                  <a:gd name="connsiteX48" fmla="*/ 3021645 w 5792346"/>
                  <a:gd name="connsiteY48" fmla="*/ 593975 h 1254722"/>
                  <a:gd name="connsiteX49" fmla="*/ 3046639 w 5792346"/>
                  <a:gd name="connsiteY49" fmla="*/ 593975 h 1254722"/>
                  <a:gd name="connsiteX50" fmla="*/ 3045708 w 5792346"/>
                  <a:gd name="connsiteY50" fmla="*/ 622204 h 1254722"/>
                  <a:gd name="connsiteX51" fmla="*/ 3111023 w 5792346"/>
                  <a:gd name="connsiteY51" fmla="*/ 622204 h 1254722"/>
                  <a:gd name="connsiteX52" fmla="*/ 3111023 w 5792346"/>
                  <a:gd name="connsiteY52" fmla="*/ 629080 h 1254722"/>
                  <a:gd name="connsiteX53" fmla="*/ 3214150 w 5792346"/>
                  <a:gd name="connsiteY53" fmla="*/ 629080 h 1254722"/>
                  <a:gd name="connsiteX54" fmla="*/ 3214150 w 5792346"/>
                  <a:gd name="connsiteY54" fmla="*/ 639393 h 1254722"/>
                  <a:gd name="connsiteX55" fmla="*/ 3265714 w 5792346"/>
                  <a:gd name="connsiteY55" fmla="*/ 639393 h 1254722"/>
                  <a:gd name="connsiteX56" fmla="*/ 3265714 w 5792346"/>
                  <a:gd name="connsiteY56" fmla="*/ 656580 h 1254722"/>
                  <a:gd name="connsiteX57" fmla="*/ 3341341 w 5792346"/>
                  <a:gd name="connsiteY57" fmla="*/ 656580 h 1254722"/>
                  <a:gd name="connsiteX58" fmla="*/ 3341341 w 5792346"/>
                  <a:gd name="connsiteY58" fmla="*/ 663456 h 1254722"/>
                  <a:gd name="connsiteX59" fmla="*/ 3698851 w 5792346"/>
                  <a:gd name="connsiteY59" fmla="*/ 663456 h 1254722"/>
                  <a:gd name="connsiteX60" fmla="*/ 3698851 w 5792346"/>
                  <a:gd name="connsiteY60" fmla="*/ 690956 h 1254722"/>
                  <a:gd name="connsiteX61" fmla="*/ 3729789 w 5792346"/>
                  <a:gd name="connsiteY61" fmla="*/ 690956 h 1254722"/>
                  <a:gd name="connsiteX62" fmla="*/ 3729789 w 5792346"/>
                  <a:gd name="connsiteY62" fmla="*/ 711582 h 1254722"/>
                  <a:gd name="connsiteX63" fmla="*/ 3757290 w 5792346"/>
                  <a:gd name="connsiteY63" fmla="*/ 711582 h 1254722"/>
                  <a:gd name="connsiteX64" fmla="*/ 3757290 w 5792346"/>
                  <a:gd name="connsiteY64" fmla="*/ 732208 h 1254722"/>
                  <a:gd name="connsiteX65" fmla="*/ 3788229 w 5792346"/>
                  <a:gd name="connsiteY65" fmla="*/ 732208 h 1254722"/>
                  <a:gd name="connsiteX66" fmla="*/ 3788229 w 5792346"/>
                  <a:gd name="connsiteY66" fmla="*/ 763146 h 1254722"/>
                  <a:gd name="connsiteX67" fmla="*/ 3846668 w 5792346"/>
                  <a:gd name="connsiteY67" fmla="*/ 763146 h 1254722"/>
                  <a:gd name="connsiteX68" fmla="*/ 3846668 w 5792346"/>
                  <a:gd name="connsiteY68" fmla="*/ 776896 h 1254722"/>
                  <a:gd name="connsiteX69" fmla="*/ 3887919 w 5792346"/>
                  <a:gd name="connsiteY69" fmla="*/ 776896 h 1254722"/>
                  <a:gd name="connsiteX70" fmla="*/ 3887919 w 5792346"/>
                  <a:gd name="connsiteY70" fmla="*/ 797522 h 1254722"/>
                  <a:gd name="connsiteX71" fmla="*/ 3949795 w 5792346"/>
                  <a:gd name="connsiteY71" fmla="*/ 797522 h 1254722"/>
                  <a:gd name="connsiteX72" fmla="*/ 3949795 w 5792346"/>
                  <a:gd name="connsiteY72" fmla="*/ 807835 h 1254722"/>
                  <a:gd name="connsiteX73" fmla="*/ 4314180 w 5792346"/>
                  <a:gd name="connsiteY73" fmla="*/ 807835 h 1254722"/>
                  <a:gd name="connsiteX74" fmla="*/ 4314180 w 5792346"/>
                  <a:gd name="connsiteY74" fmla="*/ 825023 h 1254722"/>
                  <a:gd name="connsiteX75" fmla="*/ 4396683 w 5792346"/>
                  <a:gd name="connsiteY75" fmla="*/ 825023 h 1254722"/>
                  <a:gd name="connsiteX76" fmla="*/ 4393246 w 5792346"/>
                  <a:gd name="connsiteY76" fmla="*/ 828460 h 1254722"/>
                  <a:gd name="connsiteX77" fmla="*/ 4444809 w 5792346"/>
                  <a:gd name="connsiteY77" fmla="*/ 828460 h 1254722"/>
                  <a:gd name="connsiteX78" fmla="*/ 4444809 w 5792346"/>
                  <a:gd name="connsiteY78" fmla="*/ 862836 h 1254722"/>
                  <a:gd name="connsiteX79" fmla="*/ 4465638 w 5792346"/>
                  <a:gd name="connsiteY79" fmla="*/ 860753 h 1254722"/>
                  <a:gd name="connsiteX80" fmla="*/ 4465435 w 5792346"/>
                  <a:gd name="connsiteY80" fmla="*/ 883462 h 1254722"/>
                  <a:gd name="connsiteX81" fmla="*/ 4503248 w 5792346"/>
                  <a:gd name="connsiteY81" fmla="*/ 883462 h 1254722"/>
                  <a:gd name="connsiteX82" fmla="*/ 4503248 w 5792346"/>
                  <a:gd name="connsiteY82" fmla="*/ 924713 h 1254722"/>
                  <a:gd name="connsiteX83" fmla="*/ 4527311 w 5792346"/>
                  <a:gd name="connsiteY83" fmla="*/ 924713 h 1254722"/>
                  <a:gd name="connsiteX84" fmla="*/ 4527311 w 5792346"/>
                  <a:gd name="connsiteY84" fmla="*/ 965964 h 1254722"/>
                  <a:gd name="connsiteX85" fmla="*/ 4561687 w 5792346"/>
                  <a:gd name="connsiteY85" fmla="*/ 965964 h 1254722"/>
                  <a:gd name="connsiteX86" fmla="*/ 4561687 w 5792346"/>
                  <a:gd name="connsiteY86" fmla="*/ 983152 h 1254722"/>
                  <a:gd name="connsiteX87" fmla="*/ 4723254 w 5792346"/>
                  <a:gd name="connsiteY87" fmla="*/ 983152 h 1254722"/>
                  <a:gd name="connsiteX88" fmla="*/ 4723254 w 5792346"/>
                  <a:gd name="connsiteY88" fmla="*/ 996902 h 1254722"/>
                  <a:gd name="connsiteX89" fmla="*/ 4840132 w 5792346"/>
                  <a:gd name="connsiteY89" fmla="*/ 996902 h 1254722"/>
                  <a:gd name="connsiteX90" fmla="*/ 4840132 w 5792346"/>
                  <a:gd name="connsiteY90" fmla="*/ 1007215 h 1254722"/>
                  <a:gd name="connsiteX91" fmla="*/ 4860758 w 5792346"/>
                  <a:gd name="connsiteY91" fmla="*/ 1007215 h 1254722"/>
                  <a:gd name="connsiteX92" fmla="*/ 4860758 w 5792346"/>
                  <a:gd name="connsiteY92" fmla="*/ 1024403 h 1254722"/>
                  <a:gd name="connsiteX93" fmla="*/ 5104827 w 5792346"/>
                  <a:gd name="connsiteY93" fmla="*/ 1024403 h 1254722"/>
                  <a:gd name="connsiteX94" fmla="*/ 5104827 w 5792346"/>
                  <a:gd name="connsiteY94" fmla="*/ 1038153 h 1254722"/>
                  <a:gd name="connsiteX95" fmla="*/ 5207955 w 5792346"/>
                  <a:gd name="connsiteY95" fmla="*/ 1038153 h 1254722"/>
                  <a:gd name="connsiteX96" fmla="*/ 5207955 w 5792346"/>
                  <a:gd name="connsiteY96" fmla="*/ 1055341 h 1254722"/>
                  <a:gd name="connsiteX97" fmla="*/ 5259519 w 5792346"/>
                  <a:gd name="connsiteY97" fmla="*/ 1055341 h 1254722"/>
                  <a:gd name="connsiteX98" fmla="*/ 5259519 w 5792346"/>
                  <a:gd name="connsiteY98" fmla="*/ 1151594 h 1254722"/>
                  <a:gd name="connsiteX99" fmla="*/ 5276707 w 5792346"/>
                  <a:gd name="connsiteY99" fmla="*/ 1151594 h 1254722"/>
                  <a:gd name="connsiteX100" fmla="*/ 5276707 w 5792346"/>
                  <a:gd name="connsiteY100" fmla="*/ 1185970 h 1254722"/>
                  <a:gd name="connsiteX101" fmla="*/ 5359209 w 5792346"/>
                  <a:gd name="connsiteY101" fmla="*/ 1185970 h 1254722"/>
                  <a:gd name="connsiteX102" fmla="*/ 5359209 w 5792346"/>
                  <a:gd name="connsiteY102" fmla="*/ 1213471 h 1254722"/>
                  <a:gd name="connsiteX103" fmla="*/ 5658280 w 5792346"/>
                  <a:gd name="connsiteY103" fmla="*/ 1213471 h 1254722"/>
                  <a:gd name="connsiteX104" fmla="*/ 5658280 w 5792346"/>
                  <a:gd name="connsiteY104" fmla="*/ 1230659 h 1254722"/>
                  <a:gd name="connsiteX105" fmla="*/ 5733907 w 5792346"/>
                  <a:gd name="connsiteY105" fmla="*/ 1230659 h 1254722"/>
                  <a:gd name="connsiteX106" fmla="*/ 5733907 w 5792346"/>
                  <a:gd name="connsiteY106" fmla="*/ 1254722 h 1254722"/>
                  <a:gd name="connsiteX107" fmla="*/ 5792346 w 5792346"/>
                  <a:gd name="connsiteY107" fmla="*/ 1254722 h 1254722"/>
                  <a:gd name="connsiteX0" fmla="*/ 0 w 5792346"/>
                  <a:gd name="connsiteY0" fmla="*/ 0 h 1254722"/>
                  <a:gd name="connsiteX1" fmla="*/ 398761 w 5792346"/>
                  <a:gd name="connsiteY1" fmla="*/ 0 h 1254722"/>
                  <a:gd name="connsiteX2" fmla="*/ 398761 w 5792346"/>
                  <a:gd name="connsiteY2" fmla="*/ 13750 h 1254722"/>
                  <a:gd name="connsiteX3" fmla="*/ 584391 w 5792346"/>
                  <a:gd name="connsiteY3" fmla="*/ 13750 h 1254722"/>
                  <a:gd name="connsiteX4" fmla="*/ 584391 w 5792346"/>
                  <a:gd name="connsiteY4" fmla="*/ 13750 h 1254722"/>
                  <a:gd name="connsiteX5" fmla="*/ 639392 w 5792346"/>
                  <a:gd name="connsiteY5" fmla="*/ 13750 h 1254722"/>
                  <a:gd name="connsiteX6" fmla="*/ 639392 w 5792346"/>
                  <a:gd name="connsiteY6" fmla="*/ 44689 h 1254722"/>
                  <a:gd name="connsiteX7" fmla="*/ 708144 w 5792346"/>
                  <a:gd name="connsiteY7" fmla="*/ 44689 h 1254722"/>
                  <a:gd name="connsiteX8" fmla="*/ 708144 w 5792346"/>
                  <a:gd name="connsiteY8" fmla="*/ 72189 h 1254722"/>
                  <a:gd name="connsiteX9" fmla="*/ 742520 w 5792346"/>
                  <a:gd name="connsiteY9" fmla="*/ 72189 h 1254722"/>
                  <a:gd name="connsiteX10" fmla="*/ 742520 w 5792346"/>
                  <a:gd name="connsiteY10" fmla="*/ 110003 h 1254722"/>
                  <a:gd name="connsiteX11" fmla="*/ 866274 w 5792346"/>
                  <a:gd name="connsiteY11" fmla="*/ 110003 h 1254722"/>
                  <a:gd name="connsiteX12" fmla="*/ 866274 w 5792346"/>
                  <a:gd name="connsiteY12" fmla="*/ 130629 h 1254722"/>
                  <a:gd name="connsiteX13" fmla="*/ 1069092 w 5792346"/>
                  <a:gd name="connsiteY13" fmla="*/ 130629 h 1254722"/>
                  <a:gd name="connsiteX14" fmla="*/ 1069092 w 5792346"/>
                  <a:gd name="connsiteY14" fmla="*/ 140941 h 1254722"/>
                  <a:gd name="connsiteX15" fmla="*/ 1454102 w 5792346"/>
                  <a:gd name="connsiteY15" fmla="*/ 140941 h 1254722"/>
                  <a:gd name="connsiteX16" fmla="*/ 1456185 w 5792346"/>
                  <a:gd name="connsiteY16" fmla="*/ 168019 h 1254722"/>
                  <a:gd name="connsiteX17" fmla="*/ 1481603 w 5792346"/>
                  <a:gd name="connsiteY17" fmla="*/ 168442 h 1254722"/>
                  <a:gd name="connsiteX18" fmla="*/ 1481603 w 5792346"/>
                  <a:gd name="connsiteY18" fmla="*/ 199380 h 1254722"/>
                  <a:gd name="connsiteX19" fmla="*/ 1512541 w 5792346"/>
                  <a:gd name="connsiteY19" fmla="*/ 199380 h 1254722"/>
                  <a:gd name="connsiteX20" fmla="*/ 1512541 w 5792346"/>
                  <a:gd name="connsiteY20" fmla="*/ 250944 h 1254722"/>
                  <a:gd name="connsiteX21" fmla="*/ 1674108 w 5792346"/>
                  <a:gd name="connsiteY21" fmla="*/ 250944 h 1254722"/>
                  <a:gd name="connsiteX22" fmla="*/ 1674108 w 5792346"/>
                  <a:gd name="connsiteY22" fmla="*/ 271570 h 1254722"/>
                  <a:gd name="connsiteX23" fmla="*/ 1763486 w 5792346"/>
                  <a:gd name="connsiteY23" fmla="*/ 271570 h 1254722"/>
                  <a:gd name="connsiteX24" fmla="*/ 1763486 w 5792346"/>
                  <a:gd name="connsiteY24" fmla="*/ 281883 h 1254722"/>
                  <a:gd name="connsiteX25" fmla="*/ 1894114 w 5792346"/>
                  <a:gd name="connsiteY25" fmla="*/ 281883 h 1254722"/>
                  <a:gd name="connsiteX26" fmla="*/ 1900989 w 5792346"/>
                  <a:gd name="connsiteY26" fmla="*/ 288758 h 1254722"/>
                  <a:gd name="connsiteX27" fmla="*/ 2179435 w 5792346"/>
                  <a:gd name="connsiteY27" fmla="*/ 288758 h 1254722"/>
                  <a:gd name="connsiteX28" fmla="*/ 2179435 w 5792346"/>
                  <a:gd name="connsiteY28" fmla="*/ 302508 h 1254722"/>
                  <a:gd name="connsiteX29" fmla="*/ 2224123 w 5792346"/>
                  <a:gd name="connsiteY29" fmla="*/ 302508 h 1254722"/>
                  <a:gd name="connsiteX30" fmla="*/ 2224123 w 5792346"/>
                  <a:gd name="connsiteY30" fmla="*/ 333447 h 1254722"/>
                  <a:gd name="connsiteX31" fmla="*/ 2244749 w 5792346"/>
                  <a:gd name="connsiteY31" fmla="*/ 333447 h 1254722"/>
                  <a:gd name="connsiteX32" fmla="*/ 2244749 w 5792346"/>
                  <a:gd name="connsiteY32" fmla="*/ 378135 h 1254722"/>
                  <a:gd name="connsiteX33" fmla="*/ 2268812 w 5792346"/>
                  <a:gd name="connsiteY33" fmla="*/ 378135 h 1254722"/>
                  <a:gd name="connsiteX34" fmla="*/ 2268812 w 5792346"/>
                  <a:gd name="connsiteY34" fmla="*/ 440012 h 1254722"/>
                  <a:gd name="connsiteX35" fmla="*/ 2299750 w 5792346"/>
                  <a:gd name="connsiteY35" fmla="*/ 440012 h 1254722"/>
                  <a:gd name="connsiteX36" fmla="*/ 2299750 w 5792346"/>
                  <a:gd name="connsiteY36" fmla="*/ 464075 h 1254722"/>
                  <a:gd name="connsiteX37" fmla="*/ 2447567 w 5792346"/>
                  <a:gd name="connsiteY37" fmla="*/ 464075 h 1254722"/>
                  <a:gd name="connsiteX38" fmla="*/ 2447567 w 5792346"/>
                  <a:gd name="connsiteY38" fmla="*/ 464075 h 1254722"/>
                  <a:gd name="connsiteX39" fmla="*/ 2564445 w 5792346"/>
                  <a:gd name="connsiteY39" fmla="*/ 464075 h 1254722"/>
                  <a:gd name="connsiteX40" fmla="*/ 2564445 w 5792346"/>
                  <a:gd name="connsiteY40" fmla="*/ 488138 h 1254722"/>
                  <a:gd name="connsiteX41" fmla="*/ 2616009 w 5792346"/>
                  <a:gd name="connsiteY41" fmla="*/ 488138 h 1254722"/>
                  <a:gd name="connsiteX42" fmla="*/ 2616009 w 5792346"/>
                  <a:gd name="connsiteY42" fmla="*/ 495014 h 1254722"/>
                  <a:gd name="connsiteX43" fmla="*/ 2956331 w 5792346"/>
                  <a:gd name="connsiteY43" fmla="*/ 495014 h 1254722"/>
                  <a:gd name="connsiteX44" fmla="*/ 2956331 w 5792346"/>
                  <a:gd name="connsiteY44" fmla="*/ 529389 h 1254722"/>
                  <a:gd name="connsiteX45" fmla="*/ 2987269 w 5792346"/>
                  <a:gd name="connsiteY45" fmla="*/ 529389 h 1254722"/>
                  <a:gd name="connsiteX46" fmla="*/ 2987269 w 5792346"/>
                  <a:gd name="connsiteY46" fmla="*/ 560328 h 1254722"/>
                  <a:gd name="connsiteX47" fmla="*/ 3021645 w 5792346"/>
                  <a:gd name="connsiteY47" fmla="*/ 560328 h 1254722"/>
                  <a:gd name="connsiteX48" fmla="*/ 3021645 w 5792346"/>
                  <a:gd name="connsiteY48" fmla="*/ 593975 h 1254722"/>
                  <a:gd name="connsiteX49" fmla="*/ 3046639 w 5792346"/>
                  <a:gd name="connsiteY49" fmla="*/ 593975 h 1254722"/>
                  <a:gd name="connsiteX50" fmla="*/ 3045708 w 5792346"/>
                  <a:gd name="connsiteY50" fmla="*/ 622204 h 1254722"/>
                  <a:gd name="connsiteX51" fmla="*/ 3111023 w 5792346"/>
                  <a:gd name="connsiteY51" fmla="*/ 622204 h 1254722"/>
                  <a:gd name="connsiteX52" fmla="*/ 3111023 w 5792346"/>
                  <a:gd name="connsiteY52" fmla="*/ 629080 h 1254722"/>
                  <a:gd name="connsiteX53" fmla="*/ 3214150 w 5792346"/>
                  <a:gd name="connsiteY53" fmla="*/ 629080 h 1254722"/>
                  <a:gd name="connsiteX54" fmla="*/ 3214150 w 5792346"/>
                  <a:gd name="connsiteY54" fmla="*/ 639393 h 1254722"/>
                  <a:gd name="connsiteX55" fmla="*/ 3265714 w 5792346"/>
                  <a:gd name="connsiteY55" fmla="*/ 639393 h 1254722"/>
                  <a:gd name="connsiteX56" fmla="*/ 3265714 w 5792346"/>
                  <a:gd name="connsiteY56" fmla="*/ 656580 h 1254722"/>
                  <a:gd name="connsiteX57" fmla="*/ 3341341 w 5792346"/>
                  <a:gd name="connsiteY57" fmla="*/ 656580 h 1254722"/>
                  <a:gd name="connsiteX58" fmla="*/ 3341341 w 5792346"/>
                  <a:gd name="connsiteY58" fmla="*/ 663456 h 1254722"/>
                  <a:gd name="connsiteX59" fmla="*/ 3698851 w 5792346"/>
                  <a:gd name="connsiteY59" fmla="*/ 663456 h 1254722"/>
                  <a:gd name="connsiteX60" fmla="*/ 3698851 w 5792346"/>
                  <a:gd name="connsiteY60" fmla="*/ 690956 h 1254722"/>
                  <a:gd name="connsiteX61" fmla="*/ 3729789 w 5792346"/>
                  <a:gd name="connsiteY61" fmla="*/ 690956 h 1254722"/>
                  <a:gd name="connsiteX62" fmla="*/ 3729789 w 5792346"/>
                  <a:gd name="connsiteY62" fmla="*/ 711582 h 1254722"/>
                  <a:gd name="connsiteX63" fmla="*/ 3757290 w 5792346"/>
                  <a:gd name="connsiteY63" fmla="*/ 711582 h 1254722"/>
                  <a:gd name="connsiteX64" fmla="*/ 3757290 w 5792346"/>
                  <a:gd name="connsiteY64" fmla="*/ 732208 h 1254722"/>
                  <a:gd name="connsiteX65" fmla="*/ 3788229 w 5792346"/>
                  <a:gd name="connsiteY65" fmla="*/ 732208 h 1254722"/>
                  <a:gd name="connsiteX66" fmla="*/ 3788229 w 5792346"/>
                  <a:gd name="connsiteY66" fmla="*/ 763146 h 1254722"/>
                  <a:gd name="connsiteX67" fmla="*/ 3846668 w 5792346"/>
                  <a:gd name="connsiteY67" fmla="*/ 763146 h 1254722"/>
                  <a:gd name="connsiteX68" fmla="*/ 3846668 w 5792346"/>
                  <a:gd name="connsiteY68" fmla="*/ 776896 h 1254722"/>
                  <a:gd name="connsiteX69" fmla="*/ 3887919 w 5792346"/>
                  <a:gd name="connsiteY69" fmla="*/ 776896 h 1254722"/>
                  <a:gd name="connsiteX70" fmla="*/ 3887919 w 5792346"/>
                  <a:gd name="connsiteY70" fmla="*/ 797522 h 1254722"/>
                  <a:gd name="connsiteX71" fmla="*/ 3949795 w 5792346"/>
                  <a:gd name="connsiteY71" fmla="*/ 797522 h 1254722"/>
                  <a:gd name="connsiteX72" fmla="*/ 3949795 w 5792346"/>
                  <a:gd name="connsiteY72" fmla="*/ 807835 h 1254722"/>
                  <a:gd name="connsiteX73" fmla="*/ 4314180 w 5792346"/>
                  <a:gd name="connsiteY73" fmla="*/ 807835 h 1254722"/>
                  <a:gd name="connsiteX74" fmla="*/ 4314180 w 5792346"/>
                  <a:gd name="connsiteY74" fmla="*/ 825023 h 1254722"/>
                  <a:gd name="connsiteX75" fmla="*/ 4396683 w 5792346"/>
                  <a:gd name="connsiteY75" fmla="*/ 825023 h 1254722"/>
                  <a:gd name="connsiteX76" fmla="*/ 4393246 w 5792346"/>
                  <a:gd name="connsiteY76" fmla="*/ 828460 h 1254722"/>
                  <a:gd name="connsiteX77" fmla="*/ 4444809 w 5792346"/>
                  <a:gd name="connsiteY77" fmla="*/ 828460 h 1254722"/>
                  <a:gd name="connsiteX78" fmla="*/ 4444809 w 5792346"/>
                  <a:gd name="connsiteY78" fmla="*/ 862836 h 1254722"/>
                  <a:gd name="connsiteX79" fmla="*/ 4465638 w 5792346"/>
                  <a:gd name="connsiteY79" fmla="*/ 860753 h 1254722"/>
                  <a:gd name="connsiteX80" fmla="*/ 4465435 w 5792346"/>
                  <a:gd name="connsiteY80" fmla="*/ 883462 h 1254722"/>
                  <a:gd name="connsiteX81" fmla="*/ 4503248 w 5792346"/>
                  <a:gd name="connsiteY81" fmla="*/ 883462 h 1254722"/>
                  <a:gd name="connsiteX82" fmla="*/ 4503248 w 5792346"/>
                  <a:gd name="connsiteY82" fmla="*/ 924713 h 1254722"/>
                  <a:gd name="connsiteX83" fmla="*/ 4527311 w 5792346"/>
                  <a:gd name="connsiteY83" fmla="*/ 924713 h 1254722"/>
                  <a:gd name="connsiteX84" fmla="*/ 4527311 w 5792346"/>
                  <a:gd name="connsiteY84" fmla="*/ 965964 h 1254722"/>
                  <a:gd name="connsiteX85" fmla="*/ 4561687 w 5792346"/>
                  <a:gd name="connsiteY85" fmla="*/ 965964 h 1254722"/>
                  <a:gd name="connsiteX86" fmla="*/ 4561687 w 5792346"/>
                  <a:gd name="connsiteY86" fmla="*/ 983152 h 1254722"/>
                  <a:gd name="connsiteX87" fmla="*/ 4723254 w 5792346"/>
                  <a:gd name="connsiteY87" fmla="*/ 983152 h 1254722"/>
                  <a:gd name="connsiteX88" fmla="*/ 4723254 w 5792346"/>
                  <a:gd name="connsiteY88" fmla="*/ 996902 h 1254722"/>
                  <a:gd name="connsiteX89" fmla="*/ 4840132 w 5792346"/>
                  <a:gd name="connsiteY89" fmla="*/ 996902 h 1254722"/>
                  <a:gd name="connsiteX90" fmla="*/ 4840132 w 5792346"/>
                  <a:gd name="connsiteY90" fmla="*/ 1007215 h 1254722"/>
                  <a:gd name="connsiteX91" fmla="*/ 4860758 w 5792346"/>
                  <a:gd name="connsiteY91" fmla="*/ 1007215 h 1254722"/>
                  <a:gd name="connsiteX92" fmla="*/ 4860758 w 5792346"/>
                  <a:gd name="connsiteY92" fmla="*/ 1024403 h 1254722"/>
                  <a:gd name="connsiteX93" fmla="*/ 5104827 w 5792346"/>
                  <a:gd name="connsiteY93" fmla="*/ 1024403 h 1254722"/>
                  <a:gd name="connsiteX94" fmla="*/ 5104827 w 5792346"/>
                  <a:gd name="connsiteY94" fmla="*/ 1038153 h 1254722"/>
                  <a:gd name="connsiteX95" fmla="*/ 5207955 w 5792346"/>
                  <a:gd name="connsiteY95" fmla="*/ 1038153 h 1254722"/>
                  <a:gd name="connsiteX96" fmla="*/ 5207955 w 5792346"/>
                  <a:gd name="connsiteY96" fmla="*/ 1055341 h 1254722"/>
                  <a:gd name="connsiteX97" fmla="*/ 5259519 w 5792346"/>
                  <a:gd name="connsiteY97" fmla="*/ 1055341 h 1254722"/>
                  <a:gd name="connsiteX98" fmla="*/ 5259519 w 5792346"/>
                  <a:gd name="connsiteY98" fmla="*/ 1151594 h 1254722"/>
                  <a:gd name="connsiteX99" fmla="*/ 5276707 w 5792346"/>
                  <a:gd name="connsiteY99" fmla="*/ 1151594 h 1254722"/>
                  <a:gd name="connsiteX100" fmla="*/ 5276707 w 5792346"/>
                  <a:gd name="connsiteY100" fmla="*/ 1185970 h 1254722"/>
                  <a:gd name="connsiteX101" fmla="*/ 5359209 w 5792346"/>
                  <a:gd name="connsiteY101" fmla="*/ 1185970 h 1254722"/>
                  <a:gd name="connsiteX102" fmla="*/ 5359209 w 5792346"/>
                  <a:gd name="connsiteY102" fmla="*/ 1213471 h 1254722"/>
                  <a:gd name="connsiteX103" fmla="*/ 5658280 w 5792346"/>
                  <a:gd name="connsiteY103" fmla="*/ 1213471 h 1254722"/>
                  <a:gd name="connsiteX104" fmla="*/ 5658280 w 5792346"/>
                  <a:gd name="connsiteY104" fmla="*/ 1230659 h 1254722"/>
                  <a:gd name="connsiteX105" fmla="*/ 5733907 w 5792346"/>
                  <a:gd name="connsiteY105" fmla="*/ 1230659 h 1254722"/>
                  <a:gd name="connsiteX106" fmla="*/ 5733907 w 5792346"/>
                  <a:gd name="connsiteY106" fmla="*/ 1254722 h 1254722"/>
                  <a:gd name="connsiteX107" fmla="*/ 5792346 w 5792346"/>
                  <a:gd name="connsiteY107" fmla="*/ 1254722 h 125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5792346" h="1254722">
                    <a:moveTo>
                      <a:pt x="0" y="0"/>
                    </a:moveTo>
                    <a:lnTo>
                      <a:pt x="398761" y="0"/>
                    </a:lnTo>
                    <a:lnTo>
                      <a:pt x="398761" y="13750"/>
                    </a:lnTo>
                    <a:lnTo>
                      <a:pt x="584391" y="13750"/>
                    </a:lnTo>
                    <a:lnTo>
                      <a:pt x="584391" y="13750"/>
                    </a:lnTo>
                    <a:lnTo>
                      <a:pt x="639392" y="13750"/>
                    </a:lnTo>
                    <a:lnTo>
                      <a:pt x="639392" y="44689"/>
                    </a:lnTo>
                    <a:lnTo>
                      <a:pt x="708144" y="44689"/>
                    </a:lnTo>
                    <a:lnTo>
                      <a:pt x="708144" y="72189"/>
                    </a:lnTo>
                    <a:lnTo>
                      <a:pt x="742520" y="72189"/>
                    </a:lnTo>
                    <a:lnTo>
                      <a:pt x="742520" y="110003"/>
                    </a:lnTo>
                    <a:lnTo>
                      <a:pt x="866274" y="110003"/>
                    </a:lnTo>
                    <a:lnTo>
                      <a:pt x="866274" y="130629"/>
                    </a:lnTo>
                    <a:lnTo>
                      <a:pt x="1069092" y="130629"/>
                    </a:lnTo>
                    <a:lnTo>
                      <a:pt x="1069092" y="140941"/>
                    </a:lnTo>
                    <a:lnTo>
                      <a:pt x="1454102" y="140941"/>
                    </a:lnTo>
                    <a:lnTo>
                      <a:pt x="1456185" y="168019"/>
                    </a:lnTo>
                    <a:lnTo>
                      <a:pt x="1481603" y="168442"/>
                    </a:lnTo>
                    <a:lnTo>
                      <a:pt x="1481603" y="199380"/>
                    </a:lnTo>
                    <a:lnTo>
                      <a:pt x="1512541" y="199380"/>
                    </a:lnTo>
                    <a:lnTo>
                      <a:pt x="1512541" y="250944"/>
                    </a:lnTo>
                    <a:lnTo>
                      <a:pt x="1674108" y="250944"/>
                    </a:lnTo>
                    <a:lnTo>
                      <a:pt x="1674108" y="271570"/>
                    </a:lnTo>
                    <a:lnTo>
                      <a:pt x="1763486" y="271570"/>
                    </a:lnTo>
                    <a:lnTo>
                      <a:pt x="1763486" y="281883"/>
                    </a:lnTo>
                    <a:lnTo>
                      <a:pt x="1894114" y="281883"/>
                    </a:lnTo>
                    <a:lnTo>
                      <a:pt x="1900989" y="288758"/>
                    </a:lnTo>
                    <a:lnTo>
                      <a:pt x="2179435" y="288758"/>
                    </a:lnTo>
                    <a:lnTo>
                      <a:pt x="2179435" y="302508"/>
                    </a:lnTo>
                    <a:lnTo>
                      <a:pt x="2224123" y="302508"/>
                    </a:lnTo>
                    <a:lnTo>
                      <a:pt x="2224123" y="333447"/>
                    </a:lnTo>
                    <a:lnTo>
                      <a:pt x="2244749" y="333447"/>
                    </a:lnTo>
                    <a:lnTo>
                      <a:pt x="2244749" y="378135"/>
                    </a:lnTo>
                    <a:lnTo>
                      <a:pt x="2268812" y="378135"/>
                    </a:lnTo>
                    <a:lnTo>
                      <a:pt x="2268812" y="440012"/>
                    </a:lnTo>
                    <a:lnTo>
                      <a:pt x="2299750" y="440012"/>
                    </a:lnTo>
                    <a:lnTo>
                      <a:pt x="2299750" y="464075"/>
                    </a:lnTo>
                    <a:lnTo>
                      <a:pt x="2447567" y="464075"/>
                    </a:lnTo>
                    <a:lnTo>
                      <a:pt x="2447567" y="464075"/>
                    </a:lnTo>
                    <a:lnTo>
                      <a:pt x="2564445" y="464075"/>
                    </a:lnTo>
                    <a:lnTo>
                      <a:pt x="2564445" y="488138"/>
                    </a:lnTo>
                    <a:lnTo>
                      <a:pt x="2616009" y="488138"/>
                    </a:lnTo>
                    <a:lnTo>
                      <a:pt x="2616009" y="495014"/>
                    </a:lnTo>
                    <a:lnTo>
                      <a:pt x="2956331" y="495014"/>
                    </a:lnTo>
                    <a:lnTo>
                      <a:pt x="2956331" y="529389"/>
                    </a:lnTo>
                    <a:lnTo>
                      <a:pt x="2987269" y="529389"/>
                    </a:lnTo>
                    <a:lnTo>
                      <a:pt x="2987269" y="560328"/>
                    </a:lnTo>
                    <a:lnTo>
                      <a:pt x="3021645" y="560328"/>
                    </a:lnTo>
                    <a:lnTo>
                      <a:pt x="3021645" y="593975"/>
                    </a:lnTo>
                    <a:lnTo>
                      <a:pt x="3046639" y="593975"/>
                    </a:lnTo>
                    <a:cubicBezTo>
                      <a:pt x="3046329" y="603385"/>
                      <a:pt x="3046018" y="612794"/>
                      <a:pt x="3045708" y="622204"/>
                    </a:cubicBezTo>
                    <a:lnTo>
                      <a:pt x="3111023" y="622204"/>
                    </a:lnTo>
                    <a:lnTo>
                      <a:pt x="3111023" y="629080"/>
                    </a:lnTo>
                    <a:lnTo>
                      <a:pt x="3214150" y="629080"/>
                    </a:lnTo>
                    <a:lnTo>
                      <a:pt x="3214150" y="639393"/>
                    </a:lnTo>
                    <a:lnTo>
                      <a:pt x="3265714" y="639393"/>
                    </a:lnTo>
                    <a:lnTo>
                      <a:pt x="3265714" y="656580"/>
                    </a:lnTo>
                    <a:lnTo>
                      <a:pt x="3341341" y="656580"/>
                    </a:lnTo>
                    <a:lnTo>
                      <a:pt x="3341341" y="663456"/>
                    </a:lnTo>
                    <a:lnTo>
                      <a:pt x="3698851" y="663456"/>
                    </a:lnTo>
                    <a:lnTo>
                      <a:pt x="3698851" y="690956"/>
                    </a:lnTo>
                    <a:lnTo>
                      <a:pt x="3729789" y="690956"/>
                    </a:lnTo>
                    <a:lnTo>
                      <a:pt x="3729789" y="711582"/>
                    </a:lnTo>
                    <a:lnTo>
                      <a:pt x="3757290" y="711582"/>
                    </a:lnTo>
                    <a:lnTo>
                      <a:pt x="3757290" y="732208"/>
                    </a:lnTo>
                    <a:lnTo>
                      <a:pt x="3788229" y="732208"/>
                    </a:lnTo>
                    <a:lnTo>
                      <a:pt x="3788229" y="763146"/>
                    </a:lnTo>
                    <a:lnTo>
                      <a:pt x="3846668" y="763146"/>
                    </a:lnTo>
                    <a:lnTo>
                      <a:pt x="3846668" y="776896"/>
                    </a:lnTo>
                    <a:lnTo>
                      <a:pt x="3887919" y="776896"/>
                    </a:lnTo>
                    <a:lnTo>
                      <a:pt x="3887919" y="797522"/>
                    </a:lnTo>
                    <a:lnTo>
                      <a:pt x="3949795" y="797522"/>
                    </a:lnTo>
                    <a:lnTo>
                      <a:pt x="3949795" y="807835"/>
                    </a:lnTo>
                    <a:lnTo>
                      <a:pt x="4314180" y="807835"/>
                    </a:lnTo>
                    <a:lnTo>
                      <a:pt x="4314180" y="825023"/>
                    </a:lnTo>
                    <a:lnTo>
                      <a:pt x="4396683" y="825023"/>
                    </a:lnTo>
                    <a:lnTo>
                      <a:pt x="4393246" y="828460"/>
                    </a:lnTo>
                    <a:lnTo>
                      <a:pt x="4444809" y="828460"/>
                    </a:lnTo>
                    <a:lnTo>
                      <a:pt x="4444809" y="862836"/>
                    </a:lnTo>
                    <a:lnTo>
                      <a:pt x="4465638" y="860753"/>
                    </a:lnTo>
                    <a:cubicBezTo>
                      <a:pt x="4465536" y="872107"/>
                      <a:pt x="4465503" y="875892"/>
                      <a:pt x="4465435" y="883462"/>
                    </a:cubicBezTo>
                    <a:lnTo>
                      <a:pt x="4503248" y="883462"/>
                    </a:lnTo>
                    <a:lnTo>
                      <a:pt x="4503248" y="924713"/>
                    </a:lnTo>
                    <a:lnTo>
                      <a:pt x="4527311" y="924713"/>
                    </a:lnTo>
                    <a:lnTo>
                      <a:pt x="4527311" y="965964"/>
                    </a:lnTo>
                    <a:lnTo>
                      <a:pt x="4561687" y="965964"/>
                    </a:lnTo>
                    <a:lnTo>
                      <a:pt x="4561687" y="983152"/>
                    </a:lnTo>
                    <a:lnTo>
                      <a:pt x="4723254" y="983152"/>
                    </a:lnTo>
                    <a:lnTo>
                      <a:pt x="4723254" y="996902"/>
                    </a:lnTo>
                    <a:lnTo>
                      <a:pt x="4840132" y="996902"/>
                    </a:lnTo>
                    <a:lnTo>
                      <a:pt x="4840132" y="1007215"/>
                    </a:lnTo>
                    <a:lnTo>
                      <a:pt x="4860758" y="1007215"/>
                    </a:lnTo>
                    <a:lnTo>
                      <a:pt x="4860758" y="1024403"/>
                    </a:lnTo>
                    <a:lnTo>
                      <a:pt x="5104827" y="1024403"/>
                    </a:lnTo>
                    <a:lnTo>
                      <a:pt x="5104827" y="1038153"/>
                    </a:lnTo>
                    <a:lnTo>
                      <a:pt x="5207955" y="1038153"/>
                    </a:lnTo>
                    <a:lnTo>
                      <a:pt x="5207955" y="1055341"/>
                    </a:lnTo>
                    <a:lnTo>
                      <a:pt x="5259519" y="1055341"/>
                    </a:lnTo>
                    <a:lnTo>
                      <a:pt x="5259519" y="1151594"/>
                    </a:lnTo>
                    <a:lnTo>
                      <a:pt x="5276707" y="1151594"/>
                    </a:lnTo>
                    <a:lnTo>
                      <a:pt x="5276707" y="1185970"/>
                    </a:lnTo>
                    <a:lnTo>
                      <a:pt x="5359209" y="1185970"/>
                    </a:lnTo>
                    <a:lnTo>
                      <a:pt x="5359209" y="1213471"/>
                    </a:lnTo>
                    <a:lnTo>
                      <a:pt x="5658280" y="1213471"/>
                    </a:lnTo>
                    <a:lnTo>
                      <a:pt x="5658280" y="1230659"/>
                    </a:lnTo>
                    <a:lnTo>
                      <a:pt x="5733907" y="1230659"/>
                    </a:lnTo>
                    <a:lnTo>
                      <a:pt x="5733907" y="1254722"/>
                    </a:lnTo>
                    <a:lnTo>
                      <a:pt x="5792346" y="1254722"/>
                    </a:lnTo>
                  </a:path>
                </a:pathLst>
              </a:cu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algn="ctr" defTabSz="685800" fontAlgn="auto">
                  <a:spcBef>
                    <a:spcPts val="0"/>
                  </a:spcBef>
                  <a:spcAft>
                    <a:spcPts val="0"/>
                  </a:spcAft>
                  <a:defRPr/>
                </a:pPr>
                <a:endParaRPr lang="en-US" sz="1400">
                  <a:solidFill>
                    <a:srgbClr val="000000"/>
                  </a:solidFill>
                  <a:latin typeface="Calibri" panose="020F0502020204030204" pitchFamily="34" charset="0"/>
                  <a:ea typeface="+mn-ea"/>
                  <a:cs typeface="+mn-cs"/>
                </a:endParaRPr>
              </a:p>
            </p:txBody>
          </p:sp>
          <p:sp>
            <p:nvSpPr>
              <p:cNvPr id="329" name="Freeform: Shape 328">
                <a:extLst>
                  <a:ext uri="{FF2B5EF4-FFF2-40B4-BE49-F238E27FC236}">
                    <a16:creationId xmlns:a16="http://schemas.microsoft.com/office/drawing/2014/main" id="{92E283A6-0A39-4AA0-BDE0-6EF21AE88226}"/>
                  </a:ext>
                </a:extLst>
              </p:cNvPr>
              <p:cNvSpPr/>
              <p:nvPr/>
            </p:nvSpPr>
            <p:spPr bwMode="auto">
              <a:xfrm>
                <a:off x="7826196" y="2955326"/>
                <a:ext cx="2524744" cy="2218561"/>
              </a:xfrm>
              <a:custGeom>
                <a:avLst/>
                <a:gdLst>
                  <a:gd name="connsiteX0" fmla="*/ 0 w 2525350"/>
                  <a:gd name="connsiteY0" fmla="*/ 0 h 2218638"/>
                  <a:gd name="connsiteX1" fmla="*/ 197786 w 2525350"/>
                  <a:gd name="connsiteY1" fmla="*/ 0 h 2218638"/>
                  <a:gd name="connsiteX2" fmla="*/ 197786 w 2525350"/>
                  <a:gd name="connsiteY2" fmla="*/ 51596 h 2218638"/>
                  <a:gd name="connsiteX3" fmla="*/ 229317 w 2525350"/>
                  <a:gd name="connsiteY3" fmla="*/ 51596 h 2218638"/>
                  <a:gd name="connsiteX4" fmla="*/ 229317 w 2525350"/>
                  <a:gd name="connsiteY4" fmla="*/ 100326 h 2218638"/>
                  <a:gd name="connsiteX5" fmla="*/ 252249 w 2525350"/>
                  <a:gd name="connsiteY5" fmla="*/ 100326 h 2218638"/>
                  <a:gd name="connsiteX6" fmla="*/ 252249 w 2525350"/>
                  <a:gd name="connsiteY6" fmla="*/ 137590 h 2218638"/>
                  <a:gd name="connsiteX7" fmla="*/ 252249 w 2525350"/>
                  <a:gd name="connsiteY7" fmla="*/ 137590 h 2218638"/>
                  <a:gd name="connsiteX8" fmla="*/ 275180 w 2525350"/>
                  <a:gd name="connsiteY8" fmla="*/ 137590 h 2218638"/>
                  <a:gd name="connsiteX9" fmla="*/ 275180 w 2525350"/>
                  <a:gd name="connsiteY9" fmla="*/ 171987 h 2218638"/>
                  <a:gd name="connsiteX10" fmla="*/ 364041 w 2525350"/>
                  <a:gd name="connsiteY10" fmla="*/ 171987 h 2218638"/>
                  <a:gd name="connsiteX11" fmla="*/ 364041 w 2525350"/>
                  <a:gd name="connsiteY11" fmla="*/ 214984 h 2218638"/>
                  <a:gd name="connsiteX12" fmla="*/ 2525350 w 2525350"/>
                  <a:gd name="connsiteY12" fmla="*/ 214984 h 2218638"/>
                  <a:gd name="connsiteX13" fmla="*/ 2525350 w 2525350"/>
                  <a:gd name="connsiteY13" fmla="*/ 2218638 h 221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25350" h="2218638">
                    <a:moveTo>
                      <a:pt x="0" y="0"/>
                    </a:moveTo>
                    <a:lnTo>
                      <a:pt x="197786" y="0"/>
                    </a:lnTo>
                    <a:lnTo>
                      <a:pt x="197786" y="51596"/>
                    </a:lnTo>
                    <a:lnTo>
                      <a:pt x="229317" y="51596"/>
                    </a:lnTo>
                    <a:lnTo>
                      <a:pt x="229317" y="100326"/>
                    </a:lnTo>
                    <a:lnTo>
                      <a:pt x="252249" y="100326"/>
                    </a:lnTo>
                    <a:lnTo>
                      <a:pt x="252249" y="137590"/>
                    </a:lnTo>
                    <a:lnTo>
                      <a:pt x="252249" y="137590"/>
                    </a:lnTo>
                    <a:lnTo>
                      <a:pt x="275180" y="137590"/>
                    </a:lnTo>
                    <a:lnTo>
                      <a:pt x="275180" y="171987"/>
                    </a:lnTo>
                    <a:lnTo>
                      <a:pt x="364041" y="171987"/>
                    </a:lnTo>
                    <a:lnTo>
                      <a:pt x="364041" y="214984"/>
                    </a:lnTo>
                    <a:lnTo>
                      <a:pt x="2525350" y="214984"/>
                    </a:lnTo>
                    <a:lnTo>
                      <a:pt x="2525350" y="2218638"/>
                    </a:lnTo>
                  </a:path>
                </a:pathLst>
              </a:cu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algn="ctr" defTabSz="685800" fontAlgn="auto">
                  <a:spcBef>
                    <a:spcPts val="0"/>
                  </a:spcBef>
                  <a:spcAft>
                    <a:spcPts val="0"/>
                  </a:spcAft>
                  <a:defRPr/>
                </a:pPr>
                <a:endParaRPr lang="en-US" sz="1400">
                  <a:solidFill>
                    <a:srgbClr val="000000"/>
                  </a:solidFill>
                  <a:latin typeface="Calibri" panose="020F0502020204030204" pitchFamily="34" charset="0"/>
                  <a:ea typeface="+mn-ea"/>
                  <a:cs typeface="+mn-cs"/>
                </a:endParaRPr>
              </a:p>
            </p:txBody>
          </p:sp>
        </p:grpSp>
        <p:grpSp>
          <p:nvGrpSpPr>
            <p:cNvPr id="330" name="Group 181">
              <a:extLst>
                <a:ext uri="{FF2B5EF4-FFF2-40B4-BE49-F238E27FC236}">
                  <a16:creationId xmlns:a16="http://schemas.microsoft.com/office/drawing/2014/main" id="{62D3F9AC-4DF5-4C6D-9F00-44242BBD29F4}"/>
                </a:ext>
              </a:extLst>
            </p:cNvPr>
            <p:cNvGrpSpPr>
              <a:grpSpLocks/>
            </p:cNvGrpSpPr>
            <p:nvPr/>
          </p:nvGrpSpPr>
          <p:grpSpPr bwMode="auto">
            <a:xfrm>
              <a:off x="6693547" y="3050273"/>
              <a:ext cx="3948422" cy="1801742"/>
              <a:chOff x="2083670" y="1699475"/>
              <a:chExt cx="7544744" cy="3466085"/>
            </a:xfrm>
          </p:grpSpPr>
          <p:sp>
            <p:nvSpPr>
              <p:cNvPr id="331" name="Freeform: Shape 330">
                <a:extLst>
                  <a:ext uri="{FF2B5EF4-FFF2-40B4-BE49-F238E27FC236}">
                    <a16:creationId xmlns:a16="http://schemas.microsoft.com/office/drawing/2014/main" id="{22D656A2-6CD0-4AF8-9FF2-3C456C56CA44}"/>
                  </a:ext>
                </a:extLst>
              </p:cNvPr>
              <p:cNvSpPr/>
              <p:nvPr/>
            </p:nvSpPr>
            <p:spPr bwMode="auto">
              <a:xfrm>
                <a:off x="2083670" y="1699475"/>
                <a:ext cx="3766638" cy="1950402"/>
              </a:xfrm>
              <a:custGeom>
                <a:avLst/>
                <a:gdLst>
                  <a:gd name="connsiteX0" fmla="*/ 0 w 3766340"/>
                  <a:gd name="connsiteY0" fmla="*/ 0 h 1949896"/>
                  <a:gd name="connsiteX1" fmla="*/ 395416 w 3766340"/>
                  <a:gd name="connsiteY1" fmla="*/ 0 h 1949896"/>
                  <a:gd name="connsiteX2" fmla="*/ 395416 w 3766340"/>
                  <a:gd name="connsiteY2" fmla="*/ 19771 h 1949896"/>
                  <a:gd name="connsiteX3" fmla="*/ 632666 w 3766340"/>
                  <a:gd name="connsiteY3" fmla="*/ 19771 h 1949896"/>
                  <a:gd name="connsiteX4" fmla="*/ 632666 w 3766340"/>
                  <a:gd name="connsiteY4" fmla="*/ 49427 h 1949896"/>
                  <a:gd name="connsiteX5" fmla="*/ 704335 w 3766340"/>
                  <a:gd name="connsiteY5" fmla="*/ 49427 h 1949896"/>
                  <a:gd name="connsiteX6" fmla="*/ 704335 w 3766340"/>
                  <a:gd name="connsiteY6" fmla="*/ 108739 h 1949896"/>
                  <a:gd name="connsiteX7" fmla="*/ 721635 w 3766340"/>
                  <a:gd name="connsiteY7" fmla="*/ 108739 h 1949896"/>
                  <a:gd name="connsiteX8" fmla="*/ 721635 w 3766340"/>
                  <a:gd name="connsiteY8" fmla="*/ 212536 h 1949896"/>
                  <a:gd name="connsiteX9" fmla="*/ 721635 w 3766340"/>
                  <a:gd name="connsiteY9" fmla="*/ 212536 h 1949896"/>
                  <a:gd name="connsiteX10" fmla="*/ 721635 w 3766340"/>
                  <a:gd name="connsiteY10" fmla="*/ 313861 h 1949896"/>
                  <a:gd name="connsiteX11" fmla="*/ 741406 w 3766340"/>
                  <a:gd name="connsiteY11" fmla="*/ 313861 h 1949896"/>
                  <a:gd name="connsiteX12" fmla="*/ 741406 w 3766340"/>
                  <a:gd name="connsiteY12" fmla="*/ 397887 h 1949896"/>
                  <a:gd name="connsiteX13" fmla="*/ 741406 w 3766340"/>
                  <a:gd name="connsiteY13" fmla="*/ 397887 h 1949896"/>
                  <a:gd name="connsiteX14" fmla="*/ 748820 w 3766340"/>
                  <a:gd name="connsiteY14" fmla="*/ 390473 h 1949896"/>
                  <a:gd name="connsiteX15" fmla="*/ 748820 w 3766340"/>
                  <a:gd name="connsiteY15" fmla="*/ 551111 h 1949896"/>
                  <a:gd name="connsiteX16" fmla="*/ 763648 w 3766340"/>
                  <a:gd name="connsiteY16" fmla="*/ 551111 h 1949896"/>
                  <a:gd name="connsiteX17" fmla="*/ 763648 w 3766340"/>
                  <a:gd name="connsiteY17" fmla="*/ 637608 h 1949896"/>
                  <a:gd name="connsiteX18" fmla="*/ 805661 w 3766340"/>
                  <a:gd name="connsiteY18" fmla="*/ 637608 h 1949896"/>
                  <a:gd name="connsiteX19" fmla="*/ 805661 w 3766340"/>
                  <a:gd name="connsiteY19" fmla="*/ 657379 h 1949896"/>
                  <a:gd name="connsiteX20" fmla="*/ 919343 w 3766340"/>
                  <a:gd name="connsiteY20" fmla="*/ 657379 h 1949896"/>
                  <a:gd name="connsiteX21" fmla="*/ 919343 w 3766340"/>
                  <a:gd name="connsiteY21" fmla="*/ 674679 h 1949896"/>
                  <a:gd name="connsiteX22" fmla="*/ 1033025 w 3766340"/>
                  <a:gd name="connsiteY22" fmla="*/ 674679 h 1949896"/>
                  <a:gd name="connsiteX23" fmla="*/ 1033025 w 3766340"/>
                  <a:gd name="connsiteY23" fmla="*/ 689507 h 1949896"/>
                  <a:gd name="connsiteX24" fmla="*/ 1129408 w 3766340"/>
                  <a:gd name="connsiteY24" fmla="*/ 689507 h 1949896"/>
                  <a:gd name="connsiteX25" fmla="*/ 1129408 w 3766340"/>
                  <a:gd name="connsiteY25" fmla="*/ 714220 h 1949896"/>
                  <a:gd name="connsiteX26" fmla="*/ 1272746 w 3766340"/>
                  <a:gd name="connsiteY26" fmla="*/ 714220 h 1949896"/>
                  <a:gd name="connsiteX27" fmla="*/ 1272746 w 3766340"/>
                  <a:gd name="connsiteY27" fmla="*/ 741405 h 1949896"/>
                  <a:gd name="connsiteX28" fmla="*/ 1391371 w 3766340"/>
                  <a:gd name="connsiteY28" fmla="*/ 741405 h 1949896"/>
                  <a:gd name="connsiteX29" fmla="*/ 1391371 w 3766340"/>
                  <a:gd name="connsiteY29" fmla="*/ 763647 h 1949896"/>
                  <a:gd name="connsiteX30" fmla="*/ 1460569 w 3766340"/>
                  <a:gd name="connsiteY30" fmla="*/ 763647 h 1949896"/>
                  <a:gd name="connsiteX31" fmla="*/ 1460569 w 3766340"/>
                  <a:gd name="connsiteY31" fmla="*/ 879801 h 1949896"/>
                  <a:gd name="connsiteX32" fmla="*/ 1482811 w 3766340"/>
                  <a:gd name="connsiteY32" fmla="*/ 879801 h 1949896"/>
                  <a:gd name="connsiteX33" fmla="*/ 1482811 w 3766340"/>
                  <a:gd name="connsiteY33" fmla="*/ 1023139 h 1949896"/>
                  <a:gd name="connsiteX34" fmla="*/ 1512467 w 3766340"/>
                  <a:gd name="connsiteY34" fmla="*/ 1023139 h 1949896"/>
                  <a:gd name="connsiteX35" fmla="*/ 1512467 w 3766340"/>
                  <a:gd name="connsiteY35" fmla="*/ 1062681 h 1949896"/>
                  <a:gd name="connsiteX36" fmla="*/ 1561894 w 3766340"/>
                  <a:gd name="connsiteY36" fmla="*/ 1062681 h 1949896"/>
                  <a:gd name="connsiteX37" fmla="*/ 1561894 w 3766340"/>
                  <a:gd name="connsiteY37" fmla="*/ 1109636 h 1949896"/>
                  <a:gd name="connsiteX38" fmla="*/ 1608850 w 3766340"/>
                  <a:gd name="connsiteY38" fmla="*/ 1109636 h 1949896"/>
                  <a:gd name="connsiteX39" fmla="*/ 1608850 w 3766340"/>
                  <a:gd name="connsiteY39" fmla="*/ 1131879 h 1949896"/>
                  <a:gd name="connsiteX40" fmla="*/ 1692876 w 3766340"/>
                  <a:gd name="connsiteY40" fmla="*/ 1131879 h 1949896"/>
                  <a:gd name="connsiteX41" fmla="*/ 1692876 w 3766340"/>
                  <a:gd name="connsiteY41" fmla="*/ 1144235 h 1949896"/>
                  <a:gd name="connsiteX42" fmla="*/ 2058636 w 3766340"/>
                  <a:gd name="connsiteY42" fmla="*/ 1144235 h 1949896"/>
                  <a:gd name="connsiteX43" fmla="*/ 2058636 w 3766340"/>
                  <a:gd name="connsiteY43" fmla="*/ 1193662 h 1949896"/>
                  <a:gd name="connsiteX44" fmla="*/ 2216802 w 3766340"/>
                  <a:gd name="connsiteY44" fmla="*/ 1193662 h 1949896"/>
                  <a:gd name="connsiteX45" fmla="*/ 2216802 w 3766340"/>
                  <a:gd name="connsiteY45" fmla="*/ 1299931 h 1949896"/>
                  <a:gd name="connsiteX46" fmla="*/ 2243987 w 3766340"/>
                  <a:gd name="connsiteY46" fmla="*/ 1299931 h 1949896"/>
                  <a:gd name="connsiteX47" fmla="*/ 2243987 w 3766340"/>
                  <a:gd name="connsiteY47" fmla="*/ 1319701 h 1949896"/>
                  <a:gd name="connsiteX48" fmla="*/ 2263758 w 3766340"/>
                  <a:gd name="connsiteY48" fmla="*/ 1319701 h 1949896"/>
                  <a:gd name="connsiteX49" fmla="*/ 2263758 w 3766340"/>
                  <a:gd name="connsiteY49" fmla="*/ 1416084 h 1949896"/>
                  <a:gd name="connsiteX50" fmla="*/ 2538078 w 3766340"/>
                  <a:gd name="connsiteY50" fmla="*/ 1416084 h 1949896"/>
                  <a:gd name="connsiteX51" fmla="*/ 2538078 w 3766340"/>
                  <a:gd name="connsiteY51" fmla="*/ 1433384 h 1949896"/>
                  <a:gd name="connsiteX52" fmla="*/ 2955736 w 3766340"/>
                  <a:gd name="connsiteY52" fmla="*/ 1433384 h 1949896"/>
                  <a:gd name="connsiteX53" fmla="*/ 2955736 w 3766340"/>
                  <a:gd name="connsiteY53" fmla="*/ 1569308 h 1949896"/>
                  <a:gd name="connsiteX54" fmla="*/ 2980450 w 3766340"/>
                  <a:gd name="connsiteY54" fmla="*/ 1569308 h 1949896"/>
                  <a:gd name="connsiteX55" fmla="*/ 2980450 w 3766340"/>
                  <a:gd name="connsiteY55" fmla="*/ 1636034 h 1949896"/>
                  <a:gd name="connsiteX56" fmla="*/ 3002692 w 3766340"/>
                  <a:gd name="connsiteY56" fmla="*/ 1636034 h 1949896"/>
                  <a:gd name="connsiteX57" fmla="*/ 3002692 w 3766340"/>
                  <a:gd name="connsiteY57" fmla="*/ 1658276 h 1949896"/>
                  <a:gd name="connsiteX58" fmla="*/ 3032348 w 3766340"/>
                  <a:gd name="connsiteY58" fmla="*/ 1658276 h 1949896"/>
                  <a:gd name="connsiteX59" fmla="*/ 3032348 w 3766340"/>
                  <a:gd name="connsiteY59" fmla="*/ 1675576 h 1949896"/>
                  <a:gd name="connsiteX60" fmla="*/ 3106489 w 3766340"/>
                  <a:gd name="connsiteY60" fmla="*/ 1675576 h 1949896"/>
                  <a:gd name="connsiteX61" fmla="*/ 3106489 w 3766340"/>
                  <a:gd name="connsiteY61" fmla="*/ 1700289 h 1949896"/>
                  <a:gd name="connsiteX62" fmla="*/ 3197929 w 3766340"/>
                  <a:gd name="connsiteY62" fmla="*/ 1700289 h 1949896"/>
                  <a:gd name="connsiteX63" fmla="*/ 3197929 w 3766340"/>
                  <a:gd name="connsiteY63" fmla="*/ 1715118 h 1949896"/>
                  <a:gd name="connsiteX64" fmla="*/ 3239942 w 3766340"/>
                  <a:gd name="connsiteY64" fmla="*/ 1715118 h 1949896"/>
                  <a:gd name="connsiteX65" fmla="*/ 3239942 w 3766340"/>
                  <a:gd name="connsiteY65" fmla="*/ 1734888 h 1949896"/>
                  <a:gd name="connsiteX66" fmla="*/ 3375866 w 3766340"/>
                  <a:gd name="connsiteY66" fmla="*/ 1734888 h 1949896"/>
                  <a:gd name="connsiteX67" fmla="*/ 3375866 w 3766340"/>
                  <a:gd name="connsiteY67" fmla="*/ 1754659 h 1949896"/>
                  <a:gd name="connsiteX68" fmla="*/ 3501905 w 3766340"/>
                  <a:gd name="connsiteY68" fmla="*/ 1754659 h 1949896"/>
                  <a:gd name="connsiteX69" fmla="*/ 3501905 w 3766340"/>
                  <a:gd name="connsiteY69" fmla="*/ 1754659 h 1949896"/>
                  <a:gd name="connsiteX70" fmla="*/ 3501905 w 3766340"/>
                  <a:gd name="connsiteY70" fmla="*/ 1776901 h 1949896"/>
                  <a:gd name="connsiteX71" fmla="*/ 3667486 w 3766340"/>
                  <a:gd name="connsiteY71" fmla="*/ 1776901 h 1949896"/>
                  <a:gd name="connsiteX72" fmla="*/ 3667486 w 3766340"/>
                  <a:gd name="connsiteY72" fmla="*/ 1804086 h 1949896"/>
                  <a:gd name="connsiteX73" fmla="*/ 3707027 w 3766340"/>
                  <a:gd name="connsiteY73" fmla="*/ 1804086 h 1949896"/>
                  <a:gd name="connsiteX74" fmla="*/ 3707027 w 3766340"/>
                  <a:gd name="connsiteY74" fmla="*/ 1813972 h 1949896"/>
                  <a:gd name="connsiteX75" fmla="*/ 3741626 w 3766340"/>
                  <a:gd name="connsiteY75" fmla="*/ 1813972 h 1949896"/>
                  <a:gd name="connsiteX76" fmla="*/ 3741626 w 3766340"/>
                  <a:gd name="connsiteY76" fmla="*/ 1888112 h 1949896"/>
                  <a:gd name="connsiteX77" fmla="*/ 3766340 w 3766340"/>
                  <a:gd name="connsiteY77" fmla="*/ 1888112 h 1949896"/>
                  <a:gd name="connsiteX78" fmla="*/ 3766340 w 3766340"/>
                  <a:gd name="connsiteY78" fmla="*/ 1949896 h 1949896"/>
                  <a:gd name="connsiteX0" fmla="*/ 0 w 3766340"/>
                  <a:gd name="connsiteY0" fmla="*/ 0 h 1949896"/>
                  <a:gd name="connsiteX1" fmla="*/ 395416 w 3766340"/>
                  <a:gd name="connsiteY1" fmla="*/ 0 h 1949896"/>
                  <a:gd name="connsiteX2" fmla="*/ 395416 w 3766340"/>
                  <a:gd name="connsiteY2" fmla="*/ 19771 h 1949896"/>
                  <a:gd name="connsiteX3" fmla="*/ 632666 w 3766340"/>
                  <a:gd name="connsiteY3" fmla="*/ 19771 h 1949896"/>
                  <a:gd name="connsiteX4" fmla="*/ 632666 w 3766340"/>
                  <a:gd name="connsiteY4" fmla="*/ 49427 h 1949896"/>
                  <a:gd name="connsiteX5" fmla="*/ 704335 w 3766340"/>
                  <a:gd name="connsiteY5" fmla="*/ 49427 h 1949896"/>
                  <a:gd name="connsiteX6" fmla="*/ 704335 w 3766340"/>
                  <a:gd name="connsiteY6" fmla="*/ 108739 h 1949896"/>
                  <a:gd name="connsiteX7" fmla="*/ 721635 w 3766340"/>
                  <a:gd name="connsiteY7" fmla="*/ 108739 h 1949896"/>
                  <a:gd name="connsiteX8" fmla="*/ 721635 w 3766340"/>
                  <a:gd name="connsiteY8" fmla="*/ 212536 h 1949896"/>
                  <a:gd name="connsiteX9" fmla="*/ 721635 w 3766340"/>
                  <a:gd name="connsiteY9" fmla="*/ 212536 h 1949896"/>
                  <a:gd name="connsiteX10" fmla="*/ 721635 w 3766340"/>
                  <a:gd name="connsiteY10" fmla="*/ 313861 h 1949896"/>
                  <a:gd name="connsiteX11" fmla="*/ 741406 w 3766340"/>
                  <a:gd name="connsiteY11" fmla="*/ 313861 h 1949896"/>
                  <a:gd name="connsiteX12" fmla="*/ 741406 w 3766340"/>
                  <a:gd name="connsiteY12" fmla="*/ 397887 h 1949896"/>
                  <a:gd name="connsiteX13" fmla="*/ 741406 w 3766340"/>
                  <a:gd name="connsiteY13" fmla="*/ 397887 h 1949896"/>
                  <a:gd name="connsiteX14" fmla="*/ 748820 w 3766340"/>
                  <a:gd name="connsiteY14" fmla="*/ 395415 h 1949896"/>
                  <a:gd name="connsiteX15" fmla="*/ 748820 w 3766340"/>
                  <a:gd name="connsiteY15" fmla="*/ 551111 h 1949896"/>
                  <a:gd name="connsiteX16" fmla="*/ 763648 w 3766340"/>
                  <a:gd name="connsiteY16" fmla="*/ 551111 h 1949896"/>
                  <a:gd name="connsiteX17" fmla="*/ 763648 w 3766340"/>
                  <a:gd name="connsiteY17" fmla="*/ 637608 h 1949896"/>
                  <a:gd name="connsiteX18" fmla="*/ 805661 w 3766340"/>
                  <a:gd name="connsiteY18" fmla="*/ 637608 h 1949896"/>
                  <a:gd name="connsiteX19" fmla="*/ 805661 w 3766340"/>
                  <a:gd name="connsiteY19" fmla="*/ 657379 h 1949896"/>
                  <a:gd name="connsiteX20" fmla="*/ 919343 w 3766340"/>
                  <a:gd name="connsiteY20" fmla="*/ 657379 h 1949896"/>
                  <a:gd name="connsiteX21" fmla="*/ 919343 w 3766340"/>
                  <a:gd name="connsiteY21" fmla="*/ 674679 h 1949896"/>
                  <a:gd name="connsiteX22" fmla="*/ 1033025 w 3766340"/>
                  <a:gd name="connsiteY22" fmla="*/ 674679 h 1949896"/>
                  <a:gd name="connsiteX23" fmla="*/ 1033025 w 3766340"/>
                  <a:gd name="connsiteY23" fmla="*/ 689507 h 1949896"/>
                  <a:gd name="connsiteX24" fmla="*/ 1129408 w 3766340"/>
                  <a:gd name="connsiteY24" fmla="*/ 689507 h 1949896"/>
                  <a:gd name="connsiteX25" fmla="*/ 1129408 w 3766340"/>
                  <a:gd name="connsiteY25" fmla="*/ 714220 h 1949896"/>
                  <a:gd name="connsiteX26" fmla="*/ 1272746 w 3766340"/>
                  <a:gd name="connsiteY26" fmla="*/ 714220 h 1949896"/>
                  <a:gd name="connsiteX27" fmla="*/ 1272746 w 3766340"/>
                  <a:gd name="connsiteY27" fmla="*/ 741405 h 1949896"/>
                  <a:gd name="connsiteX28" fmla="*/ 1391371 w 3766340"/>
                  <a:gd name="connsiteY28" fmla="*/ 741405 h 1949896"/>
                  <a:gd name="connsiteX29" fmla="*/ 1391371 w 3766340"/>
                  <a:gd name="connsiteY29" fmla="*/ 763647 h 1949896"/>
                  <a:gd name="connsiteX30" fmla="*/ 1460569 w 3766340"/>
                  <a:gd name="connsiteY30" fmla="*/ 763647 h 1949896"/>
                  <a:gd name="connsiteX31" fmla="*/ 1460569 w 3766340"/>
                  <a:gd name="connsiteY31" fmla="*/ 879801 h 1949896"/>
                  <a:gd name="connsiteX32" fmla="*/ 1482811 w 3766340"/>
                  <a:gd name="connsiteY32" fmla="*/ 879801 h 1949896"/>
                  <a:gd name="connsiteX33" fmla="*/ 1482811 w 3766340"/>
                  <a:gd name="connsiteY33" fmla="*/ 1023139 h 1949896"/>
                  <a:gd name="connsiteX34" fmla="*/ 1512467 w 3766340"/>
                  <a:gd name="connsiteY34" fmla="*/ 1023139 h 1949896"/>
                  <a:gd name="connsiteX35" fmla="*/ 1512467 w 3766340"/>
                  <a:gd name="connsiteY35" fmla="*/ 1062681 h 1949896"/>
                  <a:gd name="connsiteX36" fmla="*/ 1561894 w 3766340"/>
                  <a:gd name="connsiteY36" fmla="*/ 1062681 h 1949896"/>
                  <a:gd name="connsiteX37" fmla="*/ 1561894 w 3766340"/>
                  <a:gd name="connsiteY37" fmla="*/ 1109636 h 1949896"/>
                  <a:gd name="connsiteX38" fmla="*/ 1608850 w 3766340"/>
                  <a:gd name="connsiteY38" fmla="*/ 1109636 h 1949896"/>
                  <a:gd name="connsiteX39" fmla="*/ 1608850 w 3766340"/>
                  <a:gd name="connsiteY39" fmla="*/ 1131879 h 1949896"/>
                  <a:gd name="connsiteX40" fmla="*/ 1692876 w 3766340"/>
                  <a:gd name="connsiteY40" fmla="*/ 1131879 h 1949896"/>
                  <a:gd name="connsiteX41" fmla="*/ 1692876 w 3766340"/>
                  <a:gd name="connsiteY41" fmla="*/ 1144235 h 1949896"/>
                  <a:gd name="connsiteX42" fmla="*/ 2058636 w 3766340"/>
                  <a:gd name="connsiteY42" fmla="*/ 1144235 h 1949896"/>
                  <a:gd name="connsiteX43" fmla="*/ 2058636 w 3766340"/>
                  <a:gd name="connsiteY43" fmla="*/ 1193662 h 1949896"/>
                  <a:gd name="connsiteX44" fmla="*/ 2216802 w 3766340"/>
                  <a:gd name="connsiteY44" fmla="*/ 1193662 h 1949896"/>
                  <a:gd name="connsiteX45" fmla="*/ 2216802 w 3766340"/>
                  <a:gd name="connsiteY45" fmla="*/ 1299931 h 1949896"/>
                  <a:gd name="connsiteX46" fmla="*/ 2243987 w 3766340"/>
                  <a:gd name="connsiteY46" fmla="*/ 1299931 h 1949896"/>
                  <a:gd name="connsiteX47" fmla="*/ 2243987 w 3766340"/>
                  <a:gd name="connsiteY47" fmla="*/ 1319701 h 1949896"/>
                  <a:gd name="connsiteX48" fmla="*/ 2263758 w 3766340"/>
                  <a:gd name="connsiteY48" fmla="*/ 1319701 h 1949896"/>
                  <a:gd name="connsiteX49" fmla="*/ 2263758 w 3766340"/>
                  <a:gd name="connsiteY49" fmla="*/ 1416084 h 1949896"/>
                  <a:gd name="connsiteX50" fmla="*/ 2538078 w 3766340"/>
                  <a:gd name="connsiteY50" fmla="*/ 1416084 h 1949896"/>
                  <a:gd name="connsiteX51" fmla="*/ 2538078 w 3766340"/>
                  <a:gd name="connsiteY51" fmla="*/ 1433384 h 1949896"/>
                  <a:gd name="connsiteX52" fmla="*/ 2955736 w 3766340"/>
                  <a:gd name="connsiteY52" fmla="*/ 1433384 h 1949896"/>
                  <a:gd name="connsiteX53" fmla="*/ 2955736 w 3766340"/>
                  <a:gd name="connsiteY53" fmla="*/ 1569308 h 1949896"/>
                  <a:gd name="connsiteX54" fmla="*/ 2980450 w 3766340"/>
                  <a:gd name="connsiteY54" fmla="*/ 1569308 h 1949896"/>
                  <a:gd name="connsiteX55" fmla="*/ 2980450 w 3766340"/>
                  <a:gd name="connsiteY55" fmla="*/ 1636034 h 1949896"/>
                  <a:gd name="connsiteX56" fmla="*/ 3002692 w 3766340"/>
                  <a:gd name="connsiteY56" fmla="*/ 1636034 h 1949896"/>
                  <a:gd name="connsiteX57" fmla="*/ 3002692 w 3766340"/>
                  <a:gd name="connsiteY57" fmla="*/ 1658276 h 1949896"/>
                  <a:gd name="connsiteX58" fmla="*/ 3032348 w 3766340"/>
                  <a:gd name="connsiteY58" fmla="*/ 1658276 h 1949896"/>
                  <a:gd name="connsiteX59" fmla="*/ 3032348 w 3766340"/>
                  <a:gd name="connsiteY59" fmla="*/ 1675576 h 1949896"/>
                  <a:gd name="connsiteX60" fmla="*/ 3106489 w 3766340"/>
                  <a:gd name="connsiteY60" fmla="*/ 1675576 h 1949896"/>
                  <a:gd name="connsiteX61" fmla="*/ 3106489 w 3766340"/>
                  <a:gd name="connsiteY61" fmla="*/ 1700289 h 1949896"/>
                  <a:gd name="connsiteX62" fmla="*/ 3197929 w 3766340"/>
                  <a:gd name="connsiteY62" fmla="*/ 1700289 h 1949896"/>
                  <a:gd name="connsiteX63" fmla="*/ 3197929 w 3766340"/>
                  <a:gd name="connsiteY63" fmla="*/ 1715118 h 1949896"/>
                  <a:gd name="connsiteX64" fmla="*/ 3239942 w 3766340"/>
                  <a:gd name="connsiteY64" fmla="*/ 1715118 h 1949896"/>
                  <a:gd name="connsiteX65" fmla="*/ 3239942 w 3766340"/>
                  <a:gd name="connsiteY65" fmla="*/ 1734888 h 1949896"/>
                  <a:gd name="connsiteX66" fmla="*/ 3375866 w 3766340"/>
                  <a:gd name="connsiteY66" fmla="*/ 1734888 h 1949896"/>
                  <a:gd name="connsiteX67" fmla="*/ 3375866 w 3766340"/>
                  <a:gd name="connsiteY67" fmla="*/ 1754659 h 1949896"/>
                  <a:gd name="connsiteX68" fmla="*/ 3501905 w 3766340"/>
                  <a:gd name="connsiteY68" fmla="*/ 1754659 h 1949896"/>
                  <a:gd name="connsiteX69" fmla="*/ 3501905 w 3766340"/>
                  <a:gd name="connsiteY69" fmla="*/ 1754659 h 1949896"/>
                  <a:gd name="connsiteX70" fmla="*/ 3501905 w 3766340"/>
                  <a:gd name="connsiteY70" fmla="*/ 1776901 h 1949896"/>
                  <a:gd name="connsiteX71" fmla="*/ 3667486 w 3766340"/>
                  <a:gd name="connsiteY71" fmla="*/ 1776901 h 1949896"/>
                  <a:gd name="connsiteX72" fmla="*/ 3667486 w 3766340"/>
                  <a:gd name="connsiteY72" fmla="*/ 1804086 h 1949896"/>
                  <a:gd name="connsiteX73" fmla="*/ 3707027 w 3766340"/>
                  <a:gd name="connsiteY73" fmla="*/ 1804086 h 1949896"/>
                  <a:gd name="connsiteX74" fmla="*/ 3707027 w 3766340"/>
                  <a:gd name="connsiteY74" fmla="*/ 1813972 h 1949896"/>
                  <a:gd name="connsiteX75" fmla="*/ 3741626 w 3766340"/>
                  <a:gd name="connsiteY75" fmla="*/ 1813972 h 1949896"/>
                  <a:gd name="connsiteX76" fmla="*/ 3741626 w 3766340"/>
                  <a:gd name="connsiteY76" fmla="*/ 1888112 h 1949896"/>
                  <a:gd name="connsiteX77" fmla="*/ 3766340 w 3766340"/>
                  <a:gd name="connsiteY77" fmla="*/ 1888112 h 1949896"/>
                  <a:gd name="connsiteX78" fmla="*/ 3766340 w 3766340"/>
                  <a:gd name="connsiteY78" fmla="*/ 1949896 h 1949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766340" h="1949896">
                    <a:moveTo>
                      <a:pt x="0" y="0"/>
                    </a:moveTo>
                    <a:lnTo>
                      <a:pt x="395416" y="0"/>
                    </a:lnTo>
                    <a:lnTo>
                      <a:pt x="395416" y="19771"/>
                    </a:lnTo>
                    <a:lnTo>
                      <a:pt x="632666" y="19771"/>
                    </a:lnTo>
                    <a:lnTo>
                      <a:pt x="632666" y="49427"/>
                    </a:lnTo>
                    <a:lnTo>
                      <a:pt x="704335" y="49427"/>
                    </a:lnTo>
                    <a:lnTo>
                      <a:pt x="704335" y="108739"/>
                    </a:lnTo>
                    <a:lnTo>
                      <a:pt x="721635" y="108739"/>
                    </a:lnTo>
                    <a:lnTo>
                      <a:pt x="721635" y="212536"/>
                    </a:lnTo>
                    <a:lnTo>
                      <a:pt x="721635" y="212536"/>
                    </a:lnTo>
                    <a:lnTo>
                      <a:pt x="721635" y="313861"/>
                    </a:lnTo>
                    <a:lnTo>
                      <a:pt x="741406" y="313861"/>
                    </a:lnTo>
                    <a:lnTo>
                      <a:pt x="741406" y="397887"/>
                    </a:lnTo>
                    <a:lnTo>
                      <a:pt x="741406" y="397887"/>
                    </a:lnTo>
                    <a:lnTo>
                      <a:pt x="748820" y="395415"/>
                    </a:lnTo>
                    <a:lnTo>
                      <a:pt x="748820" y="551111"/>
                    </a:lnTo>
                    <a:lnTo>
                      <a:pt x="763648" y="551111"/>
                    </a:lnTo>
                    <a:lnTo>
                      <a:pt x="763648" y="637608"/>
                    </a:lnTo>
                    <a:lnTo>
                      <a:pt x="805661" y="637608"/>
                    </a:lnTo>
                    <a:lnTo>
                      <a:pt x="805661" y="657379"/>
                    </a:lnTo>
                    <a:lnTo>
                      <a:pt x="919343" y="657379"/>
                    </a:lnTo>
                    <a:lnTo>
                      <a:pt x="919343" y="674679"/>
                    </a:lnTo>
                    <a:lnTo>
                      <a:pt x="1033025" y="674679"/>
                    </a:lnTo>
                    <a:lnTo>
                      <a:pt x="1033025" y="689507"/>
                    </a:lnTo>
                    <a:lnTo>
                      <a:pt x="1129408" y="689507"/>
                    </a:lnTo>
                    <a:lnTo>
                      <a:pt x="1129408" y="714220"/>
                    </a:lnTo>
                    <a:lnTo>
                      <a:pt x="1272746" y="714220"/>
                    </a:lnTo>
                    <a:lnTo>
                      <a:pt x="1272746" y="741405"/>
                    </a:lnTo>
                    <a:lnTo>
                      <a:pt x="1391371" y="741405"/>
                    </a:lnTo>
                    <a:lnTo>
                      <a:pt x="1391371" y="763647"/>
                    </a:lnTo>
                    <a:lnTo>
                      <a:pt x="1460569" y="763647"/>
                    </a:lnTo>
                    <a:lnTo>
                      <a:pt x="1460569" y="879801"/>
                    </a:lnTo>
                    <a:lnTo>
                      <a:pt x="1482811" y="879801"/>
                    </a:lnTo>
                    <a:lnTo>
                      <a:pt x="1482811" y="1023139"/>
                    </a:lnTo>
                    <a:lnTo>
                      <a:pt x="1512467" y="1023139"/>
                    </a:lnTo>
                    <a:lnTo>
                      <a:pt x="1512467" y="1062681"/>
                    </a:lnTo>
                    <a:lnTo>
                      <a:pt x="1561894" y="1062681"/>
                    </a:lnTo>
                    <a:lnTo>
                      <a:pt x="1561894" y="1109636"/>
                    </a:lnTo>
                    <a:lnTo>
                      <a:pt x="1608850" y="1109636"/>
                    </a:lnTo>
                    <a:lnTo>
                      <a:pt x="1608850" y="1131879"/>
                    </a:lnTo>
                    <a:lnTo>
                      <a:pt x="1692876" y="1131879"/>
                    </a:lnTo>
                    <a:lnTo>
                      <a:pt x="1692876" y="1144235"/>
                    </a:lnTo>
                    <a:lnTo>
                      <a:pt x="2058636" y="1144235"/>
                    </a:lnTo>
                    <a:lnTo>
                      <a:pt x="2058636" y="1193662"/>
                    </a:lnTo>
                    <a:lnTo>
                      <a:pt x="2216802" y="1193662"/>
                    </a:lnTo>
                    <a:lnTo>
                      <a:pt x="2216802" y="1299931"/>
                    </a:lnTo>
                    <a:lnTo>
                      <a:pt x="2243987" y="1299931"/>
                    </a:lnTo>
                    <a:lnTo>
                      <a:pt x="2243987" y="1319701"/>
                    </a:lnTo>
                    <a:lnTo>
                      <a:pt x="2263758" y="1319701"/>
                    </a:lnTo>
                    <a:lnTo>
                      <a:pt x="2263758" y="1416084"/>
                    </a:lnTo>
                    <a:lnTo>
                      <a:pt x="2538078" y="1416084"/>
                    </a:lnTo>
                    <a:lnTo>
                      <a:pt x="2538078" y="1433384"/>
                    </a:lnTo>
                    <a:lnTo>
                      <a:pt x="2955736" y="1433384"/>
                    </a:lnTo>
                    <a:lnTo>
                      <a:pt x="2955736" y="1569308"/>
                    </a:lnTo>
                    <a:lnTo>
                      <a:pt x="2980450" y="1569308"/>
                    </a:lnTo>
                    <a:lnTo>
                      <a:pt x="2980450" y="1636034"/>
                    </a:lnTo>
                    <a:lnTo>
                      <a:pt x="3002692" y="1636034"/>
                    </a:lnTo>
                    <a:lnTo>
                      <a:pt x="3002692" y="1658276"/>
                    </a:lnTo>
                    <a:lnTo>
                      <a:pt x="3032348" y="1658276"/>
                    </a:lnTo>
                    <a:lnTo>
                      <a:pt x="3032348" y="1675576"/>
                    </a:lnTo>
                    <a:lnTo>
                      <a:pt x="3106489" y="1675576"/>
                    </a:lnTo>
                    <a:lnTo>
                      <a:pt x="3106489" y="1700289"/>
                    </a:lnTo>
                    <a:lnTo>
                      <a:pt x="3197929" y="1700289"/>
                    </a:lnTo>
                    <a:lnTo>
                      <a:pt x="3197929" y="1715118"/>
                    </a:lnTo>
                    <a:lnTo>
                      <a:pt x="3239942" y="1715118"/>
                    </a:lnTo>
                    <a:lnTo>
                      <a:pt x="3239942" y="1734888"/>
                    </a:lnTo>
                    <a:lnTo>
                      <a:pt x="3375866" y="1734888"/>
                    </a:lnTo>
                    <a:lnTo>
                      <a:pt x="3375866" y="1754659"/>
                    </a:lnTo>
                    <a:lnTo>
                      <a:pt x="3501905" y="1754659"/>
                    </a:lnTo>
                    <a:lnTo>
                      <a:pt x="3501905" y="1754659"/>
                    </a:lnTo>
                    <a:lnTo>
                      <a:pt x="3501905" y="1776901"/>
                    </a:lnTo>
                    <a:lnTo>
                      <a:pt x="3667486" y="1776901"/>
                    </a:lnTo>
                    <a:lnTo>
                      <a:pt x="3667486" y="1804086"/>
                    </a:lnTo>
                    <a:lnTo>
                      <a:pt x="3707027" y="1804086"/>
                    </a:lnTo>
                    <a:lnTo>
                      <a:pt x="3707027" y="1813972"/>
                    </a:lnTo>
                    <a:lnTo>
                      <a:pt x="3741626" y="1813972"/>
                    </a:lnTo>
                    <a:lnTo>
                      <a:pt x="3741626" y="1888112"/>
                    </a:lnTo>
                    <a:lnTo>
                      <a:pt x="3766340" y="1888112"/>
                    </a:lnTo>
                    <a:lnTo>
                      <a:pt x="3766340" y="1949896"/>
                    </a:lnTo>
                  </a:path>
                </a:pathLst>
              </a:custGeom>
              <a:noFill/>
              <a:ln w="285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algn="ctr" defTabSz="685800" fontAlgn="auto">
                  <a:spcBef>
                    <a:spcPts val="0"/>
                  </a:spcBef>
                  <a:spcAft>
                    <a:spcPts val="0"/>
                  </a:spcAft>
                  <a:defRPr/>
                </a:pPr>
                <a:endParaRPr lang="en-US" sz="1400">
                  <a:solidFill>
                    <a:srgbClr val="000000"/>
                  </a:solidFill>
                  <a:latin typeface="Calibri" panose="020F0502020204030204" pitchFamily="34" charset="0"/>
                  <a:ea typeface="+mn-ea"/>
                  <a:cs typeface="+mn-cs"/>
                </a:endParaRPr>
              </a:p>
            </p:txBody>
          </p:sp>
          <p:sp>
            <p:nvSpPr>
              <p:cNvPr id="332" name="Freeform: Shape 331">
                <a:extLst>
                  <a:ext uri="{FF2B5EF4-FFF2-40B4-BE49-F238E27FC236}">
                    <a16:creationId xmlns:a16="http://schemas.microsoft.com/office/drawing/2014/main" id="{A5680B82-C191-4618-9206-701B63FA08F0}"/>
                  </a:ext>
                </a:extLst>
              </p:cNvPr>
              <p:cNvSpPr/>
              <p:nvPr/>
            </p:nvSpPr>
            <p:spPr bwMode="auto">
              <a:xfrm>
                <a:off x="5850308" y="3619896"/>
                <a:ext cx="3778106" cy="1545664"/>
              </a:xfrm>
              <a:custGeom>
                <a:avLst/>
                <a:gdLst>
                  <a:gd name="connsiteX0" fmla="*/ 0 w 3778697"/>
                  <a:gd name="connsiteY0" fmla="*/ 0 h 1544594"/>
                  <a:gd name="connsiteX1" fmla="*/ 0 w 3778697"/>
                  <a:gd name="connsiteY1" fmla="*/ 66726 h 1544594"/>
                  <a:gd name="connsiteX2" fmla="*/ 24714 w 3778697"/>
                  <a:gd name="connsiteY2" fmla="*/ 66726 h 1544594"/>
                  <a:gd name="connsiteX3" fmla="*/ 24714 w 3778697"/>
                  <a:gd name="connsiteY3" fmla="*/ 84026 h 1544594"/>
                  <a:gd name="connsiteX4" fmla="*/ 93912 w 3778697"/>
                  <a:gd name="connsiteY4" fmla="*/ 84026 h 1544594"/>
                  <a:gd name="connsiteX5" fmla="*/ 93912 w 3778697"/>
                  <a:gd name="connsiteY5" fmla="*/ 113682 h 1544594"/>
                  <a:gd name="connsiteX6" fmla="*/ 565940 w 3778697"/>
                  <a:gd name="connsiteY6" fmla="*/ 113682 h 1544594"/>
                  <a:gd name="connsiteX7" fmla="*/ 565940 w 3778697"/>
                  <a:gd name="connsiteY7" fmla="*/ 130981 h 1544594"/>
                  <a:gd name="connsiteX8" fmla="*/ 649966 w 3778697"/>
                  <a:gd name="connsiteY8" fmla="*/ 130981 h 1544594"/>
                  <a:gd name="connsiteX9" fmla="*/ 649966 w 3778697"/>
                  <a:gd name="connsiteY9" fmla="*/ 165580 h 1544594"/>
                  <a:gd name="connsiteX10" fmla="*/ 706807 w 3778697"/>
                  <a:gd name="connsiteY10" fmla="*/ 165580 h 1544594"/>
                  <a:gd name="connsiteX11" fmla="*/ 706807 w 3778697"/>
                  <a:gd name="connsiteY11" fmla="*/ 212536 h 1544594"/>
                  <a:gd name="connsiteX12" fmla="*/ 706807 w 3778697"/>
                  <a:gd name="connsiteY12" fmla="*/ 212536 h 1544594"/>
                  <a:gd name="connsiteX13" fmla="*/ 733992 w 3778697"/>
                  <a:gd name="connsiteY13" fmla="*/ 212536 h 1544594"/>
                  <a:gd name="connsiteX14" fmla="*/ 733992 w 3778697"/>
                  <a:gd name="connsiteY14" fmla="*/ 321275 h 1544594"/>
                  <a:gd name="connsiteX15" fmla="*/ 751291 w 3778697"/>
                  <a:gd name="connsiteY15" fmla="*/ 321275 h 1544594"/>
                  <a:gd name="connsiteX16" fmla="*/ 751291 w 3778697"/>
                  <a:gd name="connsiteY16" fmla="*/ 350932 h 1544594"/>
                  <a:gd name="connsiteX17" fmla="*/ 864973 w 3778697"/>
                  <a:gd name="connsiteY17" fmla="*/ 350932 h 1544594"/>
                  <a:gd name="connsiteX18" fmla="*/ 864973 w 3778697"/>
                  <a:gd name="connsiteY18" fmla="*/ 378116 h 1544594"/>
                  <a:gd name="connsiteX19" fmla="*/ 941585 w 3778697"/>
                  <a:gd name="connsiteY19" fmla="*/ 378116 h 1544594"/>
                  <a:gd name="connsiteX20" fmla="*/ 941585 w 3778697"/>
                  <a:gd name="connsiteY20" fmla="*/ 395416 h 1544594"/>
                  <a:gd name="connsiteX21" fmla="*/ 963827 w 3778697"/>
                  <a:gd name="connsiteY21" fmla="*/ 395416 h 1544594"/>
                  <a:gd name="connsiteX22" fmla="*/ 963827 w 3778697"/>
                  <a:gd name="connsiteY22" fmla="*/ 422601 h 1544594"/>
                  <a:gd name="connsiteX23" fmla="*/ 1502582 w 3778697"/>
                  <a:gd name="connsiteY23" fmla="*/ 422601 h 1544594"/>
                  <a:gd name="connsiteX24" fmla="*/ 1502582 w 3778697"/>
                  <a:gd name="connsiteY24" fmla="*/ 454728 h 1544594"/>
                  <a:gd name="connsiteX25" fmla="*/ 1828800 w 3778697"/>
                  <a:gd name="connsiteY25" fmla="*/ 454728 h 1544594"/>
                  <a:gd name="connsiteX26" fmla="*/ 1828800 w 3778697"/>
                  <a:gd name="connsiteY26" fmla="*/ 536283 h 1544594"/>
                  <a:gd name="connsiteX27" fmla="*/ 2246459 w 3778697"/>
                  <a:gd name="connsiteY27" fmla="*/ 536283 h 1544594"/>
                  <a:gd name="connsiteX28" fmla="*/ 2246459 w 3778697"/>
                  <a:gd name="connsiteY28" fmla="*/ 625252 h 1544594"/>
                  <a:gd name="connsiteX29" fmla="*/ 3042234 w 3778697"/>
                  <a:gd name="connsiteY29" fmla="*/ 625252 h 1544594"/>
                  <a:gd name="connsiteX30" fmla="*/ 3042234 w 3778697"/>
                  <a:gd name="connsiteY30" fmla="*/ 1079980 h 1544594"/>
                  <a:gd name="connsiteX31" fmla="*/ 3778697 w 3778697"/>
                  <a:gd name="connsiteY31" fmla="*/ 1079980 h 1544594"/>
                  <a:gd name="connsiteX32" fmla="*/ 3778697 w 3778697"/>
                  <a:gd name="connsiteY32" fmla="*/ 1544594 h 154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78697" h="1544594">
                    <a:moveTo>
                      <a:pt x="0" y="0"/>
                    </a:moveTo>
                    <a:lnTo>
                      <a:pt x="0" y="66726"/>
                    </a:lnTo>
                    <a:lnTo>
                      <a:pt x="24714" y="66726"/>
                    </a:lnTo>
                    <a:lnTo>
                      <a:pt x="24714" y="84026"/>
                    </a:lnTo>
                    <a:lnTo>
                      <a:pt x="93912" y="84026"/>
                    </a:lnTo>
                    <a:lnTo>
                      <a:pt x="93912" y="113682"/>
                    </a:lnTo>
                    <a:lnTo>
                      <a:pt x="565940" y="113682"/>
                    </a:lnTo>
                    <a:lnTo>
                      <a:pt x="565940" y="130981"/>
                    </a:lnTo>
                    <a:lnTo>
                      <a:pt x="649966" y="130981"/>
                    </a:lnTo>
                    <a:lnTo>
                      <a:pt x="649966" y="165580"/>
                    </a:lnTo>
                    <a:lnTo>
                      <a:pt x="706807" y="165580"/>
                    </a:lnTo>
                    <a:lnTo>
                      <a:pt x="706807" y="212536"/>
                    </a:lnTo>
                    <a:lnTo>
                      <a:pt x="706807" y="212536"/>
                    </a:lnTo>
                    <a:lnTo>
                      <a:pt x="733992" y="212536"/>
                    </a:lnTo>
                    <a:lnTo>
                      <a:pt x="733992" y="321275"/>
                    </a:lnTo>
                    <a:lnTo>
                      <a:pt x="751291" y="321275"/>
                    </a:lnTo>
                    <a:lnTo>
                      <a:pt x="751291" y="350932"/>
                    </a:lnTo>
                    <a:lnTo>
                      <a:pt x="864973" y="350932"/>
                    </a:lnTo>
                    <a:lnTo>
                      <a:pt x="864973" y="378116"/>
                    </a:lnTo>
                    <a:lnTo>
                      <a:pt x="941585" y="378116"/>
                    </a:lnTo>
                    <a:lnTo>
                      <a:pt x="941585" y="395416"/>
                    </a:lnTo>
                    <a:lnTo>
                      <a:pt x="963827" y="395416"/>
                    </a:lnTo>
                    <a:lnTo>
                      <a:pt x="963827" y="422601"/>
                    </a:lnTo>
                    <a:lnTo>
                      <a:pt x="1502582" y="422601"/>
                    </a:lnTo>
                    <a:lnTo>
                      <a:pt x="1502582" y="454728"/>
                    </a:lnTo>
                    <a:lnTo>
                      <a:pt x="1828800" y="454728"/>
                    </a:lnTo>
                    <a:lnTo>
                      <a:pt x="1828800" y="536283"/>
                    </a:lnTo>
                    <a:lnTo>
                      <a:pt x="2246459" y="536283"/>
                    </a:lnTo>
                    <a:lnTo>
                      <a:pt x="2246459" y="625252"/>
                    </a:lnTo>
                    <a:lnTo>
                      <a:pt x="3042234" y="625252"/>
                    </a:lnTo>
                    <a:lnTo>
                      <a:pt x="3042234" y="1079980"/>
                    </a:lnTo>
                    <a:lnTo>
                      <a:pt x="3778697" y="1079980"/>
                    </a:lnTo>
                    <a:lnTo>
                      <a:pt x="3778697" y="1544594"/>
                    </a:lnTo>
                  </a:path>
                </a:pathLst>
              </a:custGeom>
              <a:noFill/>
              <a:ln w="285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algn="ctr" defTabSz="685800" fontAlgn="auto">
                  <a:spcBef>
                    <a:spcPts val="0"/>
                  </a:spcBef>
                  <a:spcAft>
                    <a:spcPts val="0"/>
                  </a:spcAft>
                  <a:defRPr/>
                </a:pPr>
                <a:endParaRPr lang="en-US" sz="1400">
                  <a:solidFill>
                    <a:srgbClr val="000000"/>
                  </a:solidFill>
                  <a:latin typeface="Calibri" panose="020F0502020204030204" pitchFamily="34" charset="0"/>
                  <a:ea typeface="+mn-ea"/>
                  <a:cs typeface="+mn-cs"/>
                </a:endParaRPr>
              </a:p>
            </p:txBody>
          </p:sp>
        </p:grpSp>
      </p:grpSp>
      <p:sp>
        <p:nvSpPr>
          <p:cNvPr id="311" name="Rectangle 150">
            <a:extLst>
              <a:ext uri="{FF2B5EF4-FFF2-40B4-BE49-F238E27FC236}">
                <a16:creationId xmlns:a16="http://schemas.microsoft.com/office/drawing/2014/main" id="{1E26E149-9B6A-4C8E-9481-A3ABD423554E}"/>
              </a:ext>
            </a:extLst>
          </p:cNvPr>
          <p:cNvSpPr>
            <a:spLocks noChangeArrowheads="1"/>
          </p:cNvSpPr>
          <p:nvPr/>
        </p:nvSpPr>
        <p:spPr bwMode="auto">
          <a:xfrm>
            <a:off x="737938" y="3340354"/>
            <a:ext cx="500137" cy="138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900">
                <a:solidFill>
                  <a:srgbClr val="000000"/>
                </a:solidFill>
                <a:latin typeface="Calibri" panose="020F0502020204030204" pitchFamily="34" charset="0"/>
              </a:rPr>
              <a:t>Apa</a:t>
            </a:r>
            <a:r>
              <a:rPr lang="en-US" altLang="en-US" sz="900">
                <a:solidFill>
                  <a:srgbClr val="000000"/>
                </a:solidFill>
                <a:latin typeface="Calibri" panose="020F0502020204030204" pitchFamily="34" charset="0"/>
                <a:ea typeface="+mn-ea"/>
              </a:rPr>
              <a:t> + ADT</a:t>
            </a:r>
          </a:p>
        </p:txBody>
      </p:sp>
      <p:sp>
        <p:nvSpPr>
          <p:cNvPr id="303" name="TextBox 302">
            <a:extLst>
              <a:ext uri="{FF2B5EF4-FFF2-40B4-BE49-F238E27FC236}">
                <a16:creationId xmlns:a16="http://schemas.microsoft.com/office/drawing/2014/main" id="{AFA56A26-D178-4BAC-88E2-E9F231E80CCD}"/>
              </a:ext>
            </a:extLst>
          </p:cNvPr>
          <p:cNvSpPr txBox="1"/>
          <p:nvPr/>
        </p:nvSpPr>
        <p:spPr>
          <a:xfrm>
            <a:off x="3343522" y="4818050"/>
            <a:ext cx="2596009" cy="346249"/>
          </a:xfrm>
          <a:prstGeom prst="rect">
            <a:avLst/>
          </a:prstGeom>
          <a:noFill/>
        </p:spPr>
        <p:txBody>
          <a:bodyPr wrap="square" lIns="68580" tIns="34290" rIns="68580" bIns="34290" rtlCol="0">
            <a:spAutoFit/>
          </a:bodyPr>
          <a:lstStyle/>
          <a:p>
            <a:pPr marL="228600" indent="-228600" defTabSz="457120" eaLnBrk="0" hangingPunct="0">
              <a:buAutoNum type="arabicPeriod"/>
              <a:defRPr/>
            </a:pPr>
            <a:r>
              <a:rPr lang="en-US" altLang="en-US" sz="900">
                <a:solidFill>
                  <a:srgbClr val="000000"/>
                </a:solidFill>
                <a:latin typeface="Calibri"/>
                <a:cs typeface="Calibri"/>
              </a:rPr>
              <a:t>Smith. NEJM. 2018;378:1408</a:t>
            </a:r>
          </a:p>
          <a:p>
            <a:pPr marL="228600" indent="-228600" defTabSz="457120" eaLnBrk="0" hangingPunct="0">
              <a:buAutoNum type="arabicPeriod"/>
              <a:defRPr/>
            </a:pPr>
            <a:r>
              <a:rPr lang="en-US" sz="900">
                <a:latin typeface="Calibri"/>
                <a:cs typeface="Calibri"/>
              </a:rPr>
              <a:t>Sternberg CN, et al. NEJM 2020;382:2197-2206</a:t>
            </a:r>
          </a:p>
        </p:txBody>
      </p:sp>
    </p:spTree>
    <p:extLst>
      <p:ext uri="{BB962C8B-B14F-4D97-AF65-F5344CB8AC3E}">
        <p14:creationId xmlns:p14="http://schemas.microsoft.com/office/powerpoint/2010/main" val="229643274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Freeform 450">
            <a:extLst>
              <a:ext uri="{FF2B5EF4-FFF2-40B4-BE49-F238E27FC236}">
                <a16:creationId xmlns:a16="http://schemas.microsoft.com/office/drawing/2014/main" id="{2160F467-A862-4534-8BDC-DFD04FC55D7D}"/>
              </a:ext>
            </a:extLst>
          </p:cNvPr>
          <p:cNvSpPr>
            <a:spLocks/>
          </p:cNvSpPr>
          <p:nvPr/>
        </p:nvSpPr>
        <p:spPr bwMode="auto">
          <a:xfrm>
            <a:off x="5307151" y="1613399"/>
            <a:ext cx="2976169" cy="533894"/>
          </a:xfrm>
          <a:custGeom>
            <a:avLst/>
            <a:gdLst>
              <a:gd name="T0" fmla="*/ 0 w 2024"/>
              <a:gd name="T1" fmla="*/ 0 h 448"/>
              <a:gd name="T2" fmla="*/ 74 w 2024"/>
              <a:gd name="T3" fmla="*/ 0 h 448"/>
              <a:gd name="T4" fmla="*/ 98 w 2024"/>
              <a:gd name="T5" fmla="*/ 8 h 448"/>
              <a:gd name="T6" fmla="*/ 240 w 2024"/>
              <a:gd name="T7" fmla="*/ 8 h 448"/>
              <a:gd name="T8" fmla="*/ 338 w 2024"/>
              <a:gd name="T9" fmla="*/ 8 h 448"/>
              <a:gd name="T10" fmla="*/ 392 w 2024"/>
              <a:gd name="T11" fmla="*/ 16 h 448"/>
              <a:gd name="T12" fmla="*/ 442 w 2024"/>
              <a:gd name="T13" fmla="*/ 28 h 448"/>
              <a:gd name="T14" fmla="*/ 498 w 2024"/>
              <a:gd name="T15" fmla="*/ 28 h 448"/>
              <a:gd name="T16" fmla="*/ 546 w 2024"/>
              <a:gd name="T17" fmla="*/ 32 h 448"/>
              <a:gd name="T18" fmla="*/ 614 w 2024"/>
              <a:gd name="T19" fmla="*/ 44 h 448"/>
              <a:gd name="T20" fmla="*/ 686 w 2024"/>
              <a:gd name="T21" fmla="*/ 52 h 448"/>
              <a:gd name="T22" fmla="*/ 746 w 2024"/>
              <a:gd name="T23" fmla="*/ 66 h 448"/>
              <a:gd name="T24" fmla="*/ 782 w 2024"/>
              <a:gd name="T25" fmla="*/ 88 h 448"/>
              <a:gd name="T26" fmla="*/ 842 w 2024"/>
              <a:gd name="T27" fmla="*/ 90 h 448"/>
              <a:gd name="T28" fmla="*/ 884 w 2024"/>
              <a:gd name="T29" fmla="*/ 104 h 448"/>
              <a:gd name="T30" fmla="*/ 926 w 2024"/>
              <a:gd name="T31" fmla="*/ 128 h 448"/>
              <a:gd name="T32" fmla="*/ 956 w 2024"/>
              <a:gd name="T33" fmla="*/ 132 h 448"/>
              <a:gd name="T34" fmla="*/ 988 w 2024"/>
              <a:gd name="T35" fmla="*/ 158 h 448"/>
              <a:gd name="T36" fmla="*/ 1116 w 2024"/>
              <a:gd name="T37" fmla="*/ 180 h 448"/>
              <a:gd name="T38" fmla="*/ 1154 w 2024"/>
              <a:gd name="T39" fmla="*/ 186 h 448"/>
              <a:gd name="T40" fmla="*/ 1190 w 2024"/>
              <a:gd name="T41" fmla="*/ 202 h 448"/>
              <a:gd name="T42" fmla="*/ 1212 w 2024"/>
              <a:gd name="T43" fmla="*/ 204 h 448"/>
              <a:gd name="T44" fmla="*/ 1226 w 2024"/>
              <a:gd name="T45" fmla="*/ 218 h 448"/>
              <a:gd name="T46" fmla="*/ 1286 w 2024"/>
              <a:gd name="T47" fmla="*/ 216 h 448"/>
              <a:gd name="T48" fmla="*/ 1296 w 2024"/>
              <a:gd name="T49" fmla="*/ 230 h 448"/>
              <a:gd name="T50" fmla="*/ 1356 w 2024"/>
              <a:gd name="T51" fmla="*/ 230 h 448"/>
              <a:gd name="T52" fmla="*/ 1388 w 2024"/>
              <a:gd name="T53" fmla="*/ 246 h 448"/>
              <a:gd name="T54" fmla="*/ 1410 w 2024"/>
              <a:gd name="T55" fmla="*/ 250 h 448"/>
              <a:gd name="T56" fmla="*/ 1442 w 2024"/>
              <a:gd name="T57" fmla="*/ 282 h 448"/>
              <a:gd name="T58" fmla="*/ 1464 w 2024"/>
              <a:gd name="T59" fmla="*/ 316 h 448"/>
              <a:gd name="T60" fmla="*/ 1518 w 2024"/>
              <a:gd name="T61" fmla="*/ 316 h 448"/>
              <a:gd name="T62" fmla="*/ 1540 w 2024"/>
              <a:gd name="T63" fmla="*/ 330 h 448"/>
              <a:gd name="T64" fmla="*/ 1570 w 2024"/>
              <a:gd name="T65" fmla="*/ 330 h 448"/>
              <a:gd name="T66" fmla="*/ 1604 w 2024"/>
              <a:gd name="T67" fmla="*/ 364 h 448"/>
              <a:gd name="T68" fmla="*/ 1604 w 2024"/>
              <a:gd name="T69" fmla="*/ 386 h 448"/>
              <a:gd name="T70" fmla="*/ 1630 w 2024"/>
              <a:gd name="T71" fmla="*/ 386 h 448"/>
              <a:gd name="T72" fmla="*/ 1644 w 2024"/>
              <a:gd name="T73" fmla="*/ 408 h 448"/>
              <a:gd name="T74" fmla="*/ 1730 w 2024"/>
              <a:gd name="T75" fmla="*/ 408 h 448"/>
              <a:gd name="T76" fmla="*/ 1730 w 2024"/>
              <a:gd name="T77" fmla="*/ 448 h 448"/>
              <a:gd name="T78" fmla="*/ 2024 w 2024"/>
              <a:gd name="T79" fmla="*/ 448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24" h="448">
                <a:moveTo>
                  <a:pt x="0" y="0"/>
                </a:moveTo>
                <a:lnTo>
                  <a:pt x="74" y="0"/>
                </a:lnTo>
                <a:lnTo>
                  <a:pt x="98" y="8"/>
                </a:lnTo>
                <a:lnTo>
                  <a:pt x="240" y="8"/>
                </a:lnTo>
                <a:lnTo>
                  <a:pt x="338" y="8"/>
                </a:lnTo>
                <a:lnTo>
                  <a:pt x="392" y="16"/>
                </a:lnTo>
                <a:lnTo>
                  <a:pt x="442" y="28"/>
                </a:lnTo>
                <a:lnTo>
                  <a:pt x="498" y="28"/>
                </a:lnTo>
                <a:lnTo>
                  <a:pt x="546" y="32"/>
                </a:lnTo>
                <a:lnTo>
                  <a:pt x="614" y="44"/>
                </a:lnTo>
                <a:lnTo>
                  <a:pt x="686" y="52"/>
                </a:lnTo>
                <a:lnTo>
                  <a:pt x="746" y="66"/>
                </a:lnTo>
                <a:lnTo>
                  <a:pt x="782" y="88"/>
                </a:lnTo>
                <a:lnTo>
                  <a:pt x="842" y="90"/>
                </a:lnTo>
                <a:lnTo>
                  <a:pt x="884" y="104"/>
                </a:lnTo>
                <a:lnTo>
                  <a:pt x="926" y="128"/>
                </a:lnTo>
                <a:lnTo>
                  <a:pt x="956" y="132"/>
                </a:lnTo>
                <a:lnTo>
                  <a:pt x="988" y="158"/>
                </a:lnTo>
                <a:lnTo>
                  <a:pt x="1116" y="180"/>
                </a:lnTo>
                <a:lnTo>
                  <a:pt x="1154" y="186"/>
                </a:lnTo>
                <a:lnTo>
                  <a:pt x="1190" y="202"/>
                </a:lnTo>
                <a:lnTo>
                  <a:pt x="1212" y="204"/>
                </a:lnTo>
                <a:lnTo>
                  <a:pt x="1226" y="218"/>
                </a:lnTo>
                <a:lnTo>
                  <a:pt x="1286" y="216"/>
                </a:lnTo>
                <a:lnTo>
                  <a:pt x="1296" y="230"/>
                </a:lnTo>
                <a:lnTo>
                  <a:pt x="1356" y="230"/>
                </a:lnTo>
                <a:lnTo>
                  <a:pt x="1388" y="246"/>
                </a:lnTo>
                <a:lnTo>
                  <a:pt x="1410" y="250"/>
                </a:lnTo>
                <a:lnTo>
                  <a:pt x="1442" y="282"/>
                </a:lnTo>
                <a:lnTo>
                  <a:pt x="1464" y="316"/>
                </a:lnTo>
                <a:lnTo>
                  <a:pt x="1518" y="316"/>
                </a:lnTo>
                <a:lnTo>
                  <a:pt x="1540" y="330"/>
                </a:lnTo>
                <a:lnTo>
                  <a:pt x="1570" y="330"/>
                </a:lnTo>
                <a:lnTo>
                  <a:pt x="1604" y="364"/>
                </a:lnTo>
                <a:lnTo>
                  <a:pt x="1604" y="386"/>
                </a:lnTo>
                <a:lnTo>
                  <a:pt x="1630" y="386"/>
                </a:lnTo>
                <a:lnTo>
                  <a:pt x="1644" y="408"/>
                </a:lnTo>
                <a:lnTo>
                  <a:pt x="1730" y="408"/>
                </a:lnTo>
                <a:lnTo>
                  <a:pt x="1730" y="448"/>
                </a:lnTo>
                <a:lnTo>
                  <a:pt x="2024" y="448"/>
                </a:lnTo>
              </a:path>
            </a:pathLst>
          </a:custGeom>
          <a:noFill/>
          <a:ln w="28575">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000">
              <a:solidFill>
                <a:srgbClr val="000000"/>
              </a:solidFill>
              <a:latin typeface="Calibri" panose="020F0502020204030204" pitchFamily="34" charset="0"/>
            </a:endParaRPr>
          </a:p>
        </p:txBody>
      </p:sp>
      <p:sp>
        <p:nvSpPr>
          <p:cNvPr id="428" name="Oval 427">
            <a:extLst>
              <a:ext uri="{FF2B5EF4-FFF2-40B4-BE49-F238E27FC236}">
                <a16:creationId xmlns:a16="http://schemas.microsoft.com/office/drawing/2014/main" id="{90C4992B-AB80-486A-8723-830E8DF34A9D}"/>
              </a:ext>
            </a:extLst>
          </p:cNvPr>
          <p:cNvSpPr/>
          <p:nvPr/>
        </p:nvSpPr>
        <p:spPr bwMode="auto">
          <a:xfrm>
            <a:off x="8181605" y="2120314"/>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2" name="Title 1">
            <a:extLst>
              <a:ext uri="{FF2B5EF4-FFF2-40B4-BE49-F238E27FC236}">
                <a16:creationId xmlns:a16="http://schemas.microsoft.com/office/drawing/2014/main" id="{E76F3D68-1794-4D6F-A24D-D7B927C7F2A6}"/>
              </a:ext>
            </a:extLst>
          </p:cNvPr>
          <p:cNvSpPr>
            <a:spLocks noGrp="1"/>
          </p:cNvSpPr>
          <p:nvPr>
            <p:ph type="title"/>
          </p:nvPr>
        </p:nvSpPr>
        <p:spPr/>
        <p:txBody>
          <a:bodyPr/>
          <a:lstStyle/>
          <a:p>
            <a:r>
              <a:rPr lang="en-US" sz="2400" b="1">
                <a:solidFill>
                  <a:srgbClr val="003767"/>
                </a:solidFill>
              </a:rPr>
              <a:t>SPARTAN and PROSPER: OS (Secondary Endpoint)*</a:t>
            </a:r>
          </a:p>
        </p:txBody>
      </p:sp>
      <p:sp>
        <p:nvSpPr>
          <p:cNvPr id="3" name="Content Placeholder 2">
            <a:extLst>
              <a:ext uri="{FF2B5EF4-FFF2-40B4-BE49-F238E27FC236}">
                <a16:creationId xmlns:a16="http://schemas.microsoft.com/office/drawing/2014/main" id="{25BB6B35-DAFC-4DA0-B292-4C63A0557282}"/>
              </a:ext>
            </a:extLst>
          </p:cNvPr>
          <p:cNvSpPr>
            <a:spLocks noGrp="1"/>
          </p:cNvSpPr>
          <p:nvPr>
            <p:ph idx="1"/>
          </p:nvPr>
        </p:nvSpPr>
        <p:spPr>
          <a:xfrm>
            <a:off x="453509" y="663719"/>
            <a:ext cx="8158147" cy="297797"/>
          </a:xfrm>
        </p:spPr>
        <p:txBody>
          <a:bodyPr/>
          <a:lstStyle/>
          <a:p>
            <a:r>
              <a:rPr lang="en-US" sz="1800"/>
              <a:t>Median follow-up of 2 yrs</a:t>
            </a:r>
          </a:p>
        </p:txBody>
      </p:sp>
      <p:sp>
        <p:nvSpPr>
          <p:cNvPr id="8" name="TextBox 7">
            <a:extLst>
              <a:ext uri="{FF2B5EF4-FFF2-40B4-BE49-F238E27FC236}">
                <a16:creationId xmlns:a16="http://schemas.microsoft.com/office/drawing/2014/main" id="{E9332232-A9FE-42E0-A8A7-3175D27B47CA}"/>
              </a:ext>
            </a:extLst>
          </p:cNvPr>
          <p:cNvSpPr txBox="1"/>
          <p:nvPr/>
        </p:nvSpPr>
        <p:spPr bwMode="auto">
          <a:xfrm>
            <a:off x="2834739" y="4419992"/>
            <a:ext cx="3884285"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lIns="68580" tIns="34290" rIns="68580" bIns="34290" rtlCol="0">
            <a:spAutoFit/>
          </a:bodyPr>
          <a:lstStyle/>
          <a:p>
            <a:pPr defTabSz="685800" fontAlgn="auto">
              <a:spcBef>
                <a:spcPct val="50000"/>
              </a:spcBef>
              <a:defRPr/>
            </a:pPr>
            <a:r>
              <a:rPr lang="en-US" sz="900">
                <a:solidFill>
                  <a:srgbClr val="000000"/>
                </a:solidFill>
                <a:latin typeface="Calibri" panose="020F0502020204030204" pitchFamily="34" charset="0"/>
                <a:ea typeface="+mn-ea"/>
                <a:cs typeface="+mn-cs"/>
              </a:rPr>
              <a:t>*Caveat: comparing across trials is problematic; not a head-to-head comparison</a:t>
            </a:r>
          </a:p>
        </p:txBody>
      </p:sp>
      <p:sp>
        <p:nvSpPr>
          <p:cNvPr id="9" name="Title 3">
            <a:extLst>
              <a:ext uri="{FF2B5EF4-FFF2-40B4-BE49-F238E27FC236}">
                <a16:creationId xmlns:a16="http://schemas.microsoft.com/office/drawing/2014/main" id="{5CB86743-F1E4-4006-9D22-88E1B00CF448}"/>
              </a:ext>
            </a:extLst>
          </p:cNvPr>
          <p:cNvSpPr txBox="1">
            <a:spLocks/>
          </p:cNvSpPr>
          <p:nvPr/>
        </p:nvSpPr>
        <p:spPr>
          <a:xfrm>
            <a:off x="978425" y="4059887"/>
            <a:ext cx="3480197" cy="463980"/>
          </a:xfrm>
          <a:prstGeom prst="rect">
            <a:avLst/>
          </a:prstGeom>
        </p:spPr>
        <p:txBody>
          <a:bodyPr lIns="51435" tIns="25718" rIns="51435" bIns="25718"/>
          <a:lstStyle>
            <a:lvl1pPr algn="ctr" defTabSz="457200" rtl="0" eaLnBrk="1" latinLnBrk="0" hangingPunct="1">
              <a:spcBef>
                <a:spcPct val="0"/>
              </a:spcBef>
              <a:buNone/>
              <a:defRPr sz="4500" b="1" kern="1200">
                <a:solidFill>
                  <a:schemeClr val="accent1"/>
                </a:solidFill>
                <a:latin typeface="Verdana"/>
                <a:ea typeface="+mj-ea"/>
                <a:cs typeface="Verdana"/>
              </a:defRPr>
            </a:lvl1pPr>
          </a:lstStyle>
          <a:p>
            <a:pPr defTabSz="257175" fontAlgn="auto">
              <a:spcAft>
                <a:spcPts val="0"/>
              </a:spcAft>
              <a:defRPr/>
            </a:pPr>
            <a:r>
              <a:rPr lang="en-US" sz="900">
                <a:solidFill>
                  <a:srgbClr val="000000"/>
                </a:solidFill>
                <a:latin typeface="Calibri" panose="020F0502020204030204" pitchFamily="34" charset="0"/>
                <a:cs typeface="Arial" panose="020B0604020202020204" pitchFamily="34" charset="0"/>
              </a:rPr>
              <a:t>30% risk reduction of death (</a:t>
            </a:r>
            <a:r>
              <a:rPr lang="it-IT" sz="900">
                <a:solidFill>
                  <a:srgbClr val="000000"/>
                </a:solidFill>
                <a:latin typeface="Calibri" panose="020F0502020204030204" pitchFamily="34" charset="0"/>
                <a:cs typeface="Arial" panose="020B0604020202020204" pitchFamily="34" charset="0"/>
              </a:rPr>
              <a:t>HR: 0.70;</a:t>
            </a:r>
            <a:r>
              <a:rPr lang="it-IT" sz="900" i="1">
                <a:solidFill>
                  <a:srgbClr val="000000"/>
                </a:solidFill>
                <a:latin typeface="Calibri" panose="020F0502020204030204" pitchFamily="34" charset="0"/>
                <a:cs typeface="Arial" panose="020B0604020202020204" pitchFamily="34" charset="0"/>
              </a:rPr>
              <a:t> P </a:t>
            </a:r>
            <a:r>
              <a:rPr lang="it-IT" sz="900">
                <a:solidFill>
                  <a:srgbClr val="000000"/>
                </a:solidFill>
                <a:latin typeface="Calibri" panose="020F0502020204030204" pitchFamily="34" charset="0"/>
                <a:cs typeface="Arial" panose="020B0604020202020204" pitchFamily="34" charset="0"/>
              </a:rPr>
              <a:t>= .07)</a:t>
            </a:r>
            <a:endParaRPr lang="en-US" sz="900">
              <a:solidFill>
                <a:srgbClr val="000000"/>
              </a:solidFill>
              <a:latin typeface="Calibri" panose="020F0502020204030204" pitchFamily="34" charset="0"/>
              <a:cs typeface="Arial" panose="020B0604020202020204" pitchFamily="34" charset="0"/>
            </a:endParaRPr>
          </a:p>
          <a:p>
            <a:pPr defTabSz="257175" fontAlgn="auto">
              <a:spcAft>
                <a:spcPts val="0"/>
              </a:spcAft>
              <a:defRPr/>
            </a:pPr>
            <a:r>
              <a:rPr lang="en-US" sz="900">
                <a:solidFill>
                  <a:srgbClr val="000000"/>
                </a:solidFill>
                <a:latin typeface="Calibri" panose="020F0502020204030204" pitchFamily="34" charset="0"/>
                <a:cs typeface="Arial" panose="020B0604020202020204" pitchFamily="34" charset="0"/>
              </a:rPr>
              <a:t>Median OS: Apa NR vs Pbo 39 mos</a:t>
            </a:r>
          </a:p>
          <a:p>
            <a:pPr marL="160736" indent="-160736" defTabSz="257175" fontAlgn="auto">
              <a:spcAft>
                <a:spcPts val="0"/>
              </a:spcAft>
              <a:buFont typeface="Arial" panose="020B0604020202020204" pitchFamily="34" charset="0"/>
              <a:buChar char="•"/>
              <a:defRPr/>
            </a:pPr>
            <a:endParaRPr lang="en-US" sz="800">
              <a:solidFill>
                <a:srgbClr val="000000"/>
              </a:solidFill>
              <a:latin typeface="Calibri" panose="020F0502020204030204" pitchFamily="34" charset="0"/>
              <a:cs typeface="Arial" panose="020B0604020202020204" pitchFamily="34" charset="0"/>
            </a:endParaRPr>
          </a:p>
        </p:txBody>
      </p:sp>
      <p:sp>
        <p:nvSpPr>
          <p:cNvPr id="10" name="Title 3">
            <a:extLst>
              <a:ext uri="{FF2B5EF4-FFF2-40B4-BE49-F238E27FC236}">
                <a16:creationId xmlns:a16="http://schemas.microsoft.com/office/drawing/2014/main" id="{EEC3715B-23E4-492B-80C9-A45E6E314AD0}"/>
              </a:ext>
            </a:extLst>
          </p:cNvPr>
          <p:cNvSpPr txBox="1">
            <a:spLocks/>
          </p:cNvSpPr>
          <p:nvPr/>
        </p:nvSpPr>
        <p:spPr bwMode="auto">
          <a:xfrm>
            <a:off x="5236966" y="4070252"/>
            <a:ext cx="3127772" cy="5418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51435" tIns="25718" rIns="51435" bIns="25718"/>
          <a:lstStyle>
            <a:lvl1pPr defTabSz="342900">
              <a:defRPr>
                <a:solidFill>
                  <a:schemeClr val="tx1"/>
                </a:solidFill>
                <a:latin typeface="Calibri" pitchFamily="34" charset="0"/>
                <a:ea typeface="ＭＳ Ｐゴシック" pitchFamily="34" charset="-128"/>
              </a:defRPr>
            </a:lvl1pPr>
            <a:lvl2pPr marL="742950" indent="-285750" defTabSz="342900">
              <a:defRPr>
                <a:solidFill>
                  <a:schemeClr val="tx1"/>
                </a:solidFill>
                <a:latin typeface="Calibri" pitchFamily="34" charset="0"/>
                <a:ea typeface="ＭＳ Ｐゴシック" pitchFamily="34" charset="-128"/>
              </a:defRPr>
            </a:lvl2pPr>
            <a:lvl3pPr marL="1143000" indent="-228600" defTabSz="342900">
              <a:defRPr>
                <a:solidFill>
                  <a:schemeClr val="tx1"/>
                </a:solidFill>
                <a:latin typeface="Calibri" pitchFamily="34" charset="0"/>
                <a:ea typeface="ＭＳ Ｐゴシック" pitchFamily="34" charset="-128"/>
              </a:defRPr>
            </a:lvl3pPr>
            <a:lvl4pPr marL="1600200" indent="-228600" defTabSz="342900">
              <a:defRPr>
                <a:solidFill>
                  <a:schemeClr val="tx1"/>
                </a:solidFill>
                <a:latin typeface="Calibri" pitchFamily="34" charset="0"/>
                <a:ea typeface="ＭＳ Ｐゴシック" pitchFamily="34" charset="-128"/>
              </a:defRPr>
            </a:lvl4pPr>
            <a:lvl5pPr marL="2057400" indent="-228600" defTabSz="342900">
              <a:defRPr>
                <a:solidFill>
                  <a:schemeClr val="tx1"/>
                </a:solidFill>
                <a:latin typeface="Calibri" pitchFamily="34" charset="0"/>
                <a:ea typeface="ＭＳ Ｐゴシック" pitchFamily="34" charset="-128"/>
              </a:defRPr>
            </a:lvl5pPr>
            <a:lvl6pPr marL="25146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defTabSz="257175" fontAlgn="auto">
              <a:spcBef>
                <a:spcPts val="0"/>
              </a:spcBef>
              <a:spcAft>
                <a:spcPts val="0"/>
              </a:spcAft>
              <a:defRPr/>
            </a:pPr>
            <a:r>
              <a:rPr lang="en-US" altLang="en-US" sz="900" b="1">
                <a:solidFill>
                  <a:srgbClr val="000000"/>
                </a:solidFill>
                <a:cs typeface="Arial" pitchFamily="34" charset="0"/>
              </a:rPr>
              <a:t>20% risk reduction of death (</a:t>
            </a:r>
            <a:r>
              <a:rPr lang="it-IT" altLang="en-US" sz="900" b="1">
                <a:solidFill>
                  <a:srgbClr val="000000"/>
                </a:solidFill>
                <a:cs typeface="Arial" pitchFamily="34" charset="0"/>
              </a:rPr>
              <a:t>HR: 0.80; </a:t>
            </a:r>
            <a:r>
              <a:rPr lang="it-IT" altLang="en-US" sz="900" b="1" i="1">
                <a:solidFill>
                  <a:srgbClr val="000000"/>
                </a:solidFill>
                <a:cs typeface="Arial" pitchFamily="34" charset="0"/>
              </a:rPr>
              <a:t>P</a:t>
            </a:r>
            <a:r>
              <a:rPr lang="it-IT" altLang="en-US" sz="900" b="1">
                <a:solidFill>
                  <a:srgbClr val="000000"/>
                </a:solidFill>
                <a:cs typeface="Arial" pitchFamily="34" charset="0"/>
              </a:rPr>
              <a:t> = .15)</a:t>
            </a:r>
            <a:endParaRPr lang="en-US" altLang="en-US" sz="900" b="1">
              <a:solidFill>
                <a:srgbClr val="000000"/>
              </a:solidFill>
              <a:cs typeface="Arial" pitchFamily="34" charset="0"/>
            </a:endParaRPr>
          </a:p>
          <a:p>
            <a:pPr algn="ctr" defTabSz="257175" fontAlgn="auto">
              <a:spcBef>
                <a:spcPts val="0"/>
              </a:spcBef>
              <a:spcAft>
                <a:spcPts val="0"/>
              </a:spcAft>
              <a:defRPr/>
            </a:pPr>
            <a:r>
              <a:rPr lang="en-US" altLang="en-US" sz="900" b="1">
                <a:solidFill>
                  <a:srgbClr val="000000"/>
                </a:solidFill>
                <a:cs typeface="Arial" pitchFamily="34" charset="0"/>
              </a:rPr>
              <a:t>Median OS: Enza NR vs Pbo NR</a:t>
            </a:r>
            <a:endParaRPr lang="en-US" altLang="en-US" sz="800" b="1">
              <a:solidFill>
                <a:srgbClr val="000000"/>
              </a:solidFill>
              <a:cs typeface="Arial" pitchFamily="34" charset="0"/>
            </a:endParaRPr>
          </a:p>
        </p:txBody>
      </p:sp>
      <p:sp>
        <p:nvSpPr>
          <p:cNvPr id="11" name="TextBox 13">
            <a:extLst>
              <a:ext uri="{FF2B5EF4-FFF2-40B4-BE49-F238E27FC236}">
                <a16:creationId xmlns:a16="http://schemas.microsoft.com/office/drawing/2014/main" id="{FE553F4D-F0D2-44ED-82A9-BEC85B194DD7}"/>
              </a:ext>
            </a:extLst>
          </p:cNvPr>
          <p:cNvSpPr txBox="1">
            <a:spLocks noChangeArrowheads="1"/>
          </p:cNvSpPr>
          <p:nvPr/>
        </p:nvSpPr>
        <p:spPr bwMode="auto">
          <a:xfrm>
            <a:off x="3586936" y="1497161"/>
            <a:ext cx="838537" cy="2846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defTabSz="685800" fontAlgn="auto">
              <a:spcBef>
                <a:spcPts val="0"/>
              </a:spcBef>
              <a:spcAft>
                <a:spcPts val="0"/>
              </a:spcAft>
              <a:defRPr/>
            </a:pPr>
            <a:r>
              <a:rPr lang="en-US" altLang="en-US" sz="1400">
                <a:solidFill>
                  <a:srgbClr val="000000"/>
                </a:solidFill>
              </a:rPr>
              <a:t>Apa: NR</a:t>
            </a:r>
          </a:p>
        </p:txBody>
      </p:sp>
      <p:sp>
        <p:nvSpPr>
          <p:cNvPr id="13" name="TextBox 14">
            <a:extLst>
              <a:ext uri="{FF2B5EF4-FFF2-40B4-BE49-F238E27FC236}">
                <a16:creationId xmlns:a16="http://schemas.microsoft.com/office/drawing/2014/main" id="{0FADE604-9EE2-413F-98A4-425B1123BCF3}"/>
              </a:ext>
            </a:extLst>
          </p:cNvPr>
          <p:cNvSpPr txBox="1">
            <a:spLocks noChangeArrowheads="1"/>
          </p:cNvSpPr>
          <p:nvPr/>
        </p:nvSpPr>
        <p:spPr bwMode="auto">
          <a:xfrm>
            <a:off x="2102257" y="1283723"/>
            <a:ext cx="1502906" cy="223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8580" tIns="34290" rIns="68580" bIns="34290">
            <a:spAutoFit/>
          </a:bodyPr>
          <a:lstStyle>
            <a:lvl1pPr defTabSz="685800">
              <a:defRPr>
                <a:solidFill>
                  <a:schemeClr val="tx1"/>
                </a:solidFill>
                <a:latin typeface="Calibri" pitchFamily="34" charset="0"/>
                <a:ea typeface="ＭＳ Ｐゴシック" pitchFamily="34" charset="-128"/>
              </a:defRPr>
            </a:lvl1pPr>
            <a:lvl2pPr marL="742950" indent="-285750" defTabSz="685800">
              <a:defRPr>
                <a:solidFill>
                  <a:schemeClr val="tx1"/>
                </a:solidFill>
                <a:latin typeface="Calibri" pitchFamily="34" charset="0"/>
                <a:ea typeface="ＭＳ Ｐゴシック" pitchFamily="34" charset="-128"/>
              </a:defRPr>
            </a:lvl2pPr>
            <a:lvl3pPr marL="1143000" indent="-228600" defTabSz="685800">
              <a:defRPr>
                <a:solidFill>
                  <a:schemeClr val="tx1"/>
                </a:solidFill>
                <a:latin typeface="Calibri" pitchFamily="34" charset="0"/>
                <a:ea typeface="ＭＳ Ｐゴシック" pitchFamily="34" charset="-128"/>
              </a:defRPr>
            </a:lvl3pPr>
            <a:lvl4pPr marL="1600200" indent="-228600" defTabSz="685800">
              <a:defRPr>
                <a:solidFill>
                  <a:schemeClr val="tx1"/>
                </a:solidFill>
                <a:latin typeface="Calibri" pitchFamily="34" charset="0"/>
                <a:ea typeface="ＭＳ Ｐゴシック" pitchFamily="34" charset="-128"/>
              </a:defRPr>
            </a:lvl4pPr>
            <a:lvl5pPr marL="2057400" indent="-228600" defTabSz="685800">
              <a:defRPr>
                <a:solidFill>
                  <a:schemeClr val="tx1"/>
                </a:solidFill>
                <a:latin typeface="Calibri" pitchFamily="34" charset="0"/>
                <a:ea typeface="ＭＳ Ｐゴシック" pitchFamily="34" charset="-128"/>
              </a:defRPr>
            </a:lvl5pPr>
            <a:lvl6pPr marL="2514600" indent="-228600" defTabSz="6858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6858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6858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6858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defTabSz="514349" fontAlgn="auto">
              <a:spcBef>
                <a:spcPts val="0"/>
              </a:spcBef>
              <a:spcAft>
                <a:spcPts val="0"/>
              </a:spcAft>
              <a:defRPr/>
            </a:pPr>
            <a:r>
              <a:rPr lang="en-US" altLang="en-US" sz="1000" b="1">
                <a:solidFill>
                  <a:srgbClr val="000000"/>
                </a:solidFill>
              </a:rPr>
              <a:t>SPARTAN</a:t>
            </a:r>
            <a:r>
              <a:rPr lang="en-US" altLang="en-US" sz="1000" b="1" baseline="30000">
                <a:solidFill>
                  <a:srgbClr val="000000"/>
                </a:solidFill>
              </a:rPr>
              <a:t>[1]</a:t>
            </a:r>
          </a:p>
        </p:txBody>
      </p:sp>
      <p:sp>
        <p:nvSpPr>
          <p:cNvPr id="14" name="TextBox 19">
            <a:extLst>
              <a:ext uri="{FF2B5EF4-FFF2-40B4-BE49-F238E27FC236}">
                <a16:creationId xmlns:a16="http://schemas.microsoft.com/office/drawing/2014/main" id="{652769E0-DB47-4D2E-A89F-D8591DFCAEDD}"/>
              </a:ext>
            </a:extLst>
          </p:cNvPr>
          <p:cNvSpPr txBox="1">
            <a:spLocks noChangeArrowheads="1"/>
          </p:cNvSpPr>
          <p:nvPr/>
        </p:nvSpPr>
        <p:spPr bwMode="auto">
          <a:xfrm>
            <a:off x="1424745" y="2960949"/>
            <a:ext cx="2958377" cy="397243"/>
          </a:xfrm>
          <a:prstGeom prst="rect">
            <a:avLst/>
          </a:prstGeom>
          <a:noFill/>
          <a:ln>
            <a:noFill/>
          </a:ln>
        </p:spPr>
        <p:txBody>
          <a:bodyPr lIns="68580" tIns="34290" rIns="68580" bIns="34290"/>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defTabSz="685800" fontAlgn="auto">
              <a:spcBef>
                <a:spcPts val="0"/>
              </a:spcBef>
              <a:spcAft>
                <a:spcPts val="0"/>
              </a:spcAft>
              <a:defRPr/>
            </a:pPr>
            <a:r>
              <a:rPr lang="en-US" altLang="en-US" sz="900">
                <a:solidFill>
                  <a:srgbClr val="000000"/>
                </a:solidFill>
              </a:rPr>
              <a:t>HR : 0.70 (95% CI: 0.47-1.04; </a:t>
            </a:r>
            <a:r>
              <a:rPr lang="en-US" altLang="en-US" sz="900" i="1">
                <a:solidFill>
                  <a:srgbClr val="000000"/>
                </a:solidFill>
              </a:rPr>
              <a:t>P </a:t>
            </a:r>
            <a:r>
              <a:rPr lang="en-US" altLang="en-US" sz="900">
                <a:solidFill>
                  <a:srgbClr val="000000"/>
                </a:solidFill>
              </a:rPr>
              <a:t>= .07)</a:t>
            </a:r>
          </a:p>
        </p:txBody>
      </p:sp>
      <p:sp>
        <p:nvSpPr>
          <p:cNvPr id="15" name="TextBox 19">
            <a:extLst>
              <a:ext uri="{FF2B5EF4-FFF2-40B4-BE49-F238E27FC236}">
                <a16:creationId xmlns:a16="http://schemas.microsoft.com/office/drawing/2014/main" id="{7BE1EBA1-AF07-4543-94A9-3297D9AF1CC7}"/>
              </a:ext>
            </a:extLst>
          </p:cNvPr>
          <p:cNvSpPr txBox="1">
            <a:spLocks noChangeArrowheads="1"/>
          </p:cNvSpPr>
          <p:nvPr/>
        </p:nvSpPr>
        <p:spPr bwMode="auto">
          <a:xfrm>
            <a:off x="2655401" y="2013853"/>
            <a:ext cx="1345404" cy="397243"/>
          </a:xfrm>
          <a:prstGeom prst="rect">
            <a:avLst/>
          </a:prstGeom>
          <a:noFill/>
          <a:ln>
            <a:noFill/>
          </a:ln>
        </p:spPr>
        <p:txBody>
          <a:bodyPr lIns="68580" tIns="34290" rIns="68580" bIns="34290"/>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defTabSz="685800" fontAlgn="auto">
              <a:spcBef>
                <a:spcPts val="0"/>
              </a:spcBef>
              <a:spcAft>
                <a:spcPts val="0"/>
              </a:spcAft>
              <a:defRPr/>
            </a:pPr>
            <a:r>
              <a:rPr lang="en-US" altLang="en-US" sz="1400">
                <a:solidFill>
                  <a:srgbClr val="000000"/>
                </a:solidFill>
              </a:rPr>
              <a:t>Pbo: 39.0 mos</a:t>
            </a:r>
            <a:br>
              <a:rPr lang="en-US" altLang="en-US" sz="1400">
                <a:solidFill>
                  <a:srgbClr val="000000"/>
                </a:solidFill>
              </a:rPr>
            </a:br>
            <a:r>
              <a:rPr lang="en-US" altLang="en-US" sz="1400">
                <a:solidFill>
                  <a:srgbClr val="000000"/>
                </a:solidFill>
              </a:rPr>
              <a:t>(median)</a:t>
            </a:r>
          </a:p>
        </p:txBody>
      </p:sp>
      <p:sp>
        <p:nvSpPr>
          <p:cNvPr id="16" name="TextBox 13">
            <a:extLst>
              <a:ext uri="{FF2B5EF4-FFF2-40B4-BE49-F238E27FC236}">
                <a16:creationId xmlns:a16="http://schemas.microsoft.com/office/drawing/2014/main" id="{C7F537C6-750D-46C5-98C4-119E3A9C5783}"/>
              </a:ext>
            </a:extLst>
          </p:cNvPr>
          <p:cNvSpPr txBox="1">
            <a:spLocks noChangeArrowheads="1"/>
          </p:cNvSpPr>
          <p:nvPr/>
        </p:nvSpPr>
        <p:spPr bwMode="auto">
          <a:xfrm rot="16200000">
            <a:off x="178022" y="2382926"/>
            <a:ext cx="1594125" cy="2846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8580" tIns="34290" rIns="68580" bIns="34290">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defTabSz="685800" fontAlgn="auto">
              <a:spcBef>
                <a:spcPts val="0"/>
              </a:spcBef>
              <a:spcAft>
                <a:spcPts val="0"/>
              </a:spcAft>
              <a:defRPr/>
            </a:pPr>
            <a:r>
              <a:rPr lang="en-US" altLang="en-US" sz="1400" b="1">
                <a:solidFill>
                  <a:srgbClr val="000000"/>
                </a:solidFill>
              </a:rPr>
              <a:t>OS (%)</a:t>
            </a:r>
          </a:p>
        </p:txBody>
      </p:sp>
      <p:sp>
        <p:nvSpPr>
          <p:cNvPr id="17" name="TextBox 13">
            <a:extLst>
              <a:ext uri="{FF2B5EF4-FFF2-40B4-BE49-F238E27FC236}">
                <a16:creationId xmlns:a16="http://schemas.microsoft.com/office/drawing/2014/main" id="{C44CD369-8F5F-4E8C-88AF-C94414BBCF15}"/>
              </a:ext>
            </a:extLst>
          </p:cNvPr>
          <p:cNvSpPr txBox="1">
            <a:spLocks noChangeArrowheads="1"/>
          </p:cNvSpPr>
          <p:nvPr/>
        </p:nvSpPr>
        <p:spPr bwMode="auto">
          <a:xfrm>
            <a:off x="2160592" y="3473493"/>
            <a:ext cx="1069567" cy="2846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8580" tIns="34290" rIns="68580" bIns="34290">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defTabSz="685800" fontAlgn="auto">
              <a:spcBef>
                <a:spcPts val="0"/>
              </a:spcBef>
              <a:spcAft>
                <a:spcPts val="0"/>
              </a:spcAft>
              <a:defRPr/>
            </a:pPr>
            <a:r>
              <a:rPr lang="en-US" altLang="en-US" sz="1400" b="1">
                <a:solidFill>
                  <a:srgbClr val="000000"/>
                </a:solidFill>
              </a:rPr>
              <a:t>Mos</a:t>
            </a:r>
          </a:p>
        </p:txBody>
      </p:sp>
      <p:sp>
        <p:nvSpPr>
          <p:cNvPr id="18" name="Rectangle 307">
            <a:extLst>
              <a:ext uri="{FF2B5EF4-FFF2-40B4-BE49-F238E27FC236}">
                <a16:creationId xmlns:a16="http://schemas.microsoft.com/office/drawing/2014/main" id="{1D71E1F0-DC69-4F24-9B01-DE0D9AF0F762}"/>
              </a:ext>
            </a:extLst>
          </p:cNvPr>
          <p:cNvSpPr>
            <a:spLocks noChangeArrowheads="1"/>
          </p:cNvSpPr>
          <p:nvPr/>
        </p:nvSpPr>
        <p:spPr bwMode="auto">
          <a:xfrm>
            <a:off x="1060182" y="1520881"/>
            <a:ext cx="272986"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400">
                <a:solidFill>
                  <a:srgbClr val="000000"/>
                </a:solidFill>
                <a:latin typeface="Calibri" panose="020F0502020204030204" pitchFamily="34" charset="0"/>
              </a:rPr>
              <a:t>100</a:t>
            </a:r>
            <a:endParaRPr lang="en-US" altLang="en-US" sz="1100">
              <a:solidFill>
                <a:srgbClr val="000000"/>
              </a:solidFill>
              <a:latin typeface="Calibri" panose="020F0502020204030204" pitchFamily="34" charset="0"/>
            </a:endParaRPr>
          </a:p>
        </p:txBody>
      </p:sp>
      <p:sp>
        <p:nvSpPr>
          <p:cNvPr id="19" name="Freeform 308">
            <a:extLst>
              <a:ext uri="{FF2B5EF4-FFF2-40B4-BE49-F238E27FC236}">
                <a16:creationId xmlns:a16="http://schemas.microsoft.com/office/drawing/2014/main" id="{6A5E39EF-F65D-421B-89A7-FCA303EB2803}"/>
              </a:ext>
            </a:extLst>
          </p:cNvPr>
          <p:cNvSpPr>
            <a:spLocks/>
          </p:cNvSpPr>
          <p:nvPr/>
        </p:nvSpPr>
        <p:spPr bwMode="auto">
          <a:xfrm>
            <a:off x="1334041" y="1615782"/>
            <a:ext cx="2874962" cy="1706554"/>
          </a:xfrm>
          <a:custGeom>
            <a:avLst/>
            <a:gdLst>
              <a:gd name="T0" fmla="*/ 0 w 2092"/>
              <a:gd name="T1" fmla="*/ 0 h 1432"/>
              <a:gd name="T2" fmla="*/ 40 w 2092"/>
              <a:gd name="T3" fmla="*/ 0 h 1432"/>
              <a:gd name="T4" fmla="*/ 40 w 2092"/>
              <a:gd name="T5" fmla="*/ 1390 h 1432"/>
              <a:gd name="T6" fmla="*/ 2092 w 2092"/>
              <a:gd name="T7" fmla="*/ 1390 h 1432"/>
              <a:gd name="T8" fmla="*/ 2092 w 2092"/>
              <a:gd name="T9" fmla="*/ 1432 h 1432"/>
            </a:gdLst>
            <a:ahLst/>
            <a:cxnLst>
              <a:cxn ang="0">
                <a:pos x="T0" y="T1"/>
              </a:cxn>
              <a:cxn ang="0">
                <a:pos x="T2" y="T3"/>
              </a:cxn>
              <a:cxn ang="0">
                <a:pos x="T4" y="T5"/>
              </a:cxn>
              <a:cxn ang="0">
                <a:pos x="T6" y="T7"/>
              </a:cxn>
              <a:cxn ang="0">
                <a:pos x="T8" y="T9"/>
              </a:cxn>
            </a:cxnLst>
            <a:rect l="0" t="0" r="r" b="b"/>
            <a:pathLst>
              <a:path w="2092" h="1432">
                <a:moveTo>
                  <a:pt x="0" y="0"/>
                </a:moveTo>
                <a:lnTo>
                  <a:pt x="40" y="0"/>
                </a:lnTo>
                <a:lnTo>
                  <a:pt x="40" y="1390"/>
                </a:lnTo>
                <a:lnTo>
                  <a:pt x="2092" y="1390"/>
                </a:lnTo>
                <a:lnTo>
                  <a:pt x="2092" y="1432"/>
                </a:lnTo>
              </a:path>
            </a:pathLst>
          </a:custGeom>
          <a:noFill/>
          <a:ln w="28575">
            <a:solidFill>
              <a:srgbClr val="003767"/>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000">
              <a:solidFill>
                <a:srgbClr val="000000"/>
              </a:solidFill>
              <a:latin typeface="Calibri" panose="020F0502020204030204" pitchFamily="34" charset="0"/>
            </a:endParaRPr>
          </a:p>
        </p:txBody>
      </p:sp>
      <p:sp>
        <p:nvSpPr>
          <p:cNvPr id="20" name="Rectangle 309">
            <a:extLst>
              <a:ext uri="{FF2B5EF4-FFF2-40B4-BE49-F238E27FC236}">
                <a16:creationId xmlns:a16="http://schemas.microsoft.com/office/drawing/2014/main" id="{8C6ADC49-1C72-4183-8ED0-ED0A0D0C6270}"/>
              </a:ext>
            </a:extLst>
          </p:cNvPr>
          <p:cNvSpPr>
            <a:spLocks noChangeArrowheads="1"/>
          </p:cNvSpPr>
          <p:nvPr/>
        </p:nvSpPr>
        <p:spPr bwMode="auto">
          <a:xfrm>
            <a:off x="1134391" y="1854565"/>
            <a:ext cx="181991"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400">
                <a:solidFill>
                  <a:srgbClr val="000000"/>
                </a:solidFill>
                <a:latin typeface="Calibri" panose="020F0502020204030204" pitchFamily="34" charset="0"/>
              </a:rPr>
              <a:t>80</a:t>
            </a:r>
            <a:endParaRPr lang="en-US" altLang="en-US" sz="1100">
              <a:solidFill>
                <a:srgbClr val="000000"/>
              </a:solidFill>
              <a:latin typeface="Calibri" panose="020F0502020204030204" pitchFamily="34" charset="0"/>
            </a:endParaRPr>
          </a:p>
        </p:txBody>
      </p:sp>
      <p:sp>
        <p:nvSpPr>
          <p:cNvPr id="21" name="Line 310">
            <a:extLst>
              <a:ext uri="{FF2B5EF4-FFF2-40B4-BE49-F238E27FC236}">
                <a16:creationId xmlns:a16="http://schemas.microsoft.com/office/drawing/2014/main" id="{347DD355-1D24-4694-8BF4-A5C67F88BFB8}"/>
              </a:ext>
            </a:extLst>
          </p:cNvPr>
          <p:cNvSpPr>
            <a:spLocks noChangeShapeType="1"/>
          </p:cNvSpPr>
          <p:nvPr/>
        </p:nvSpPr>
        <p:spPr bwMode="auto">
          <a:xfrm>
            <a:off x="1334042" y="1949466"/>
            <a:ext cx="54971" cy="0"/>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000">
              <a:solidFill>
                <a:srgbClr val="000000"/>
              </a:solidFill>
              <a:latin typeface="Calibri" panose="020F0502020204030204" pitchFamily="34" charset="0"/>
            </a:endParaRPr>
          </a:p>
        </p:txBody>
      </p:sp>
      <p:sp>
        <p:nvSpPr>
          <p:cNvPr id="22" name="Rectangle 311">
            <a:extLst>
              <a:ext uri="{FF2B5EF4-FFF2-40B4-BE49-F238E27FC236}">
                <a16:creationId xmlns:a16="http://schemas.microsoft.com/office/drawing/2014/main" id="{4DF1C614-DA1A-4487-B18D-9E0EA5AC8325}"/>
              </a:ext>
            </a:extLst>
          </p:cNvPr>
          <p:cNvSpPr>
            <a:spLocks noChangeArrowheads="1"/>
          </p:cNvSpPr>
          <p:nvPr/>
        </p:nvSpPr>
        <p:spPr bwMode="auto">
          <a:xfrm>
            <a:off x="1134391" y="2188250"/>
            <a:ext cx="181991"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400">
                <a:solidFill>
                  <a:srgbClr val="000000"/>
                </a:solidFill>
                <a:latin typeface="Calibri" panose="020F0502020204030204" pitchFamily="34" charset="0"/>
              </a:rPr>
              <a:t>60</a:t>
            </a:r>
            <a:endParaRPr lang="en-US" altLang="en-US" sz="1100">
              <a:solidFill>
                <a:srgbClr val="000000"/>
              </a:solidFill>
              <a:latin typeface="Calibri" panose="020F0502020204030204" pitchFamily="34" charset="0"/>
            </a:endParaRPr>
          </a:p>
        </p:txBody>
      </p:sp>
      <p:sp>
        <p:nvSpPr>
          <p:cNvPr id="23" name="Line 312">
            <a:extLst>
              <a:ext uri="{FF2B5EF4-FFF2-40B4-BE49-F238E27FC236}">
                <a16:creationId xmlns:a16="http://schemas.microsoft.com/office/drawing/2014/main" id="{3B4A0FB1-C476-402A-8DA6-F1134C7A0F64}"/>
              </a:ext>
            </a:extLst>
          </p:cNvPr>
          <p:cNvSpPr>
            <a:spLocks noChangeShapeType="1"/>
          </p:cNvSpPr>
          <p:nvPr/>
        </p:nvSpPr>
        <p:spPr bwMode="auto">
          <a:xfrm>
            <a:off x="1334042" y="2283150"/>
            <a:ext cx="54971" cy="0"/>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000">
              <a:solidFill>
                <a:srgbClr val="000000"/>
              </a:solidFill>
              <a:latin typeface="Calibri" panose="020F0502020204030204" pitchFamily="34" charset="0"/>
            </a:endParaRPr>
          </a:p>
        </p:txBody>
      </p:sp>
      <p:sp>
        <p:nvSpPr>
          <p:cNvPr id="24" name="Rectangle 313">
            <a:extLst>
              <a:ext uri="{FF2B5EF4-FFF2-40B4-BE49-F238E27FC236}">
                <a16:creationId xmlns:a16="http://schemas.microsoft.com/office/drawing/2014/main" id="{AACC1074-D2D4-40B5-B244-63C51FA93AD8}"/>
              </a:ext>
            </a:extLst>
          </p:cNvPr>
          <p:cNvSpPr>
            <a:spLocks noChangeArrowheads="1"/>
          </p:cNvSpPr>
          <p:nvPr/>
        </p:nvSpPr>
        <p:spPr bwMode="auto">
          <a:xfrm>
            <a:off x="1134391" y="2514782"/>
            <a:ext cx="181991"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400">
                <a:solidFill>
                  <a:srgbClr val="000000"/>
                </a:solidFill>
                <a:latin typeface="Calibri" panose="020F0502020204030204" pitchFamily="34" charset="0"/>
              </a:rPr>
              <a:t>40</a:t>
            </a:r>
            <a:endParaRPr lang="en-US" altLang="en-US" sz="1100">
              <a:solidFill>
                <a:srgbClr val="000000"/>
              </a:solidFill>
              <a:latin typeface="Calibri" panose="020F0502020204030204" pitchFamily="34" charset="0"/>
            </a:endParaRPr>
          </a:p>
        </p:txBody>
      </p:sp>
      <p:sp>
        <p:nvSpPr>
          <p:cNvPr id="25" name="Line 314">
            <a:extLst>
              <a:ext uri="{FF2B5EF4-FFF2-40B4-BE49-F238E27FC236}">
                <a16:creationId xmlns:a16="http://schemas.microsoft.com/office/drawing/2014/main" id="{2EB2F1E4-DA15-451A-8AB7-56F53BEFB68A}"/>
              </a:ext>
            </a:extLst>
          </p:cNvPr>
          <p:cNvSpPr>
            <a:spLocks noChangeShapeType="1"/>
          </p:cNvSpPr>
          <p:nvPr/>
        </p:nvSpPr>
        <p:spPr bwMode="auto">
          <a:xfrm>
            <a:off x="1334042" y="2609683"/>
            <a:ext cx="54971" cy="0"/>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000">
              <a:solidFill>
                <a:srgbClr val="000000"/>
              </a:solidFill>
              <a:latin typeface="Calibri" panose="020F0502020204030204" pitchFamily="34" charset="0"/>
            </a:endParaRPr>
          </a:p>
        </p:txBody>
      </p:sp>
      <p:sp>
        <p:nvSpPr>
          <p:cNvPr id="26" name="Rectangle 315">
            <a:extLst>
              <a:ext uri="{FF2B5EF4-FFF2-40B4-BE49-F238E27FC236}">
                <a16:creationId xmlns:a16="http://schemas.microsoft.com/office/drawing/2014/main" id="{E2206720-E088-447A-9839-25DDF3C4E382}"/>
              </a:ext>
            </a:extLst>
          </p:cNvPr>
          <p:cNvSpPr>
            <a:spLocks noChangeArrowheads="1"/>
          </p:cNvSpPr>
          <p:nvPr/>
        </p:nvSpPr>
        <p:spPr bwMode="auto">
          <a:xfrm>
            <a:off x="1134391" y="2841315"/>
            <a:ext cx="181991"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400">
                <a:solidFill>
                  <a:srgbClr val="000000"/>
                </a:solidFill>
                <a:latin typeface="Calibri" panose="020F0502020204030204" pitchFamily="34" charset="0"/>
              </a:rPr>
              <a:t>20</a:t>
            </a:r>
            <a:endParaRPr lang="en-US" altLang="en-US" sz="1100">
              <a:solidFill>
                <a:srgbClr val="000000"/>
              </a:solidFill>
              <a:latin typeface="Calibri" panose="020F0502020204030204" pitchFamily="34" charset="0"/>
            </a:endParaRPr>
          </a:p>
        </p:txBody>
      </p:sp>
      <p:sp>
        <p:nvSpPr>
          <p:cNvPr id="27" name="Line 316">
            <a:extLst>
              <a:ext uri="{FF2B5EF4-FFF2-40B4-BE49-F238E27FC236}">
                <a16:creationId xmlns:a16="http://schemas.microsoft.com/office/drawing/2014/main" id="{0EECB0F4-9B8D-4B9E-A13E-1296C871A1D3}"/>
              </a:ext>
            </a:extLst>
          </p:cNvPr>
          <p:cNvSpPr>
            <a:spLocks noChangeShapeType="1"/>
          </p:cNvSpPr>
          <p:nvPr/>
        </p:nvSpPr>
        <p:spPr bwMode="auto">
          <a:xfrm>
            <a:off x="1334042" y="2936216"/>
            <a:ext cx="54971" cy="0"/>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000">
              <a:solidFill>
                <a:srgbClr val="000000"/>
              </a:solidFill>
              <a:latin typeface="Calibri" panose="020F0502020204030204" pitchFamily="34" charset="0"/>
            </a:endParaRPr>
          </a:p>
        </p:txBody>
      </p:sp>
      <p:sp>
        <p:nvSpPr>
          <p:cNvPr id="28" name="Rectangle 317">
            <a:extLst>
              <a:ext uri="{FF2B5EF4-FFF2-40B4-BE49-F238E27FC236}">
                <a16:creationId xmlns:a16="http://schemas.microsoft.com/office/drawing/2014/main" id="{46B2FD98-6D8A-4827-9E48-42E26951F83C}"/>
              </a:ext>
            </a:extLst>
          </p:cNvPr>
          <p:cNvSpPr>
            <a:spLocks noChangeArrowheads="1"/>
          </p:cNvSpPr>
          <p:nvPr/>
        </p:nvSpPr>
        <p:spPr bwMode="auto">
          <a:xfrm>
            <a:off x="1211352" y="3172616"/>
            <a:ext cx="90995"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400">
                <a:solidFill>
                  <a:srgbClr val="000000"/>
                </a:solidFill>
                <a:latin typeface="Calibri" panose="020F0502020204030204" pitchFamily="34" charset="0"/>
              </a:rPr>
              <a:t>0</a:t>
            </a:r>
            <a:endParaRPr lang="en-US" altLang="en-US" sz="1100">
              <a:solidFill>
                <a:srgbClr val="000000"/>
              </a:solidFill>
              <a:latin typeface="Calibri" panose="020F0502020204030204" pitchFamily="34" charset="0"/>
            </a:endParaRPr>
          </a:p>
        </p:txBody>
      </p:sp>
      <p:sp>
        <p:nvSpPr>
          <p:cNvPr id="29" name="Rectangle 318">
            <a:extLst>
              <a:ext uri="{FF2B5EF4-FFF2-40B4-BE49-F238E27FC236}">
                <a16:creationId xmlns:a16="http://schemas.microsoft.com/office/drawing/2014/main" id="{500C2F08-2D06-4BAF-96DB-65DC7C2DCABC}"/>
              </a:ext>
            </a:extLst>
          </p:cNvPr>
          <p:cNvSpPr>
            <a:spLocks noChangeArrowheads="1"/>
          </p:cNvSpPr>
          <p:nvPr/>
        </p:nvSpPr>
        <p:spPr bwMode="auto">
          <a:xfrm>
            <a:off x="4132045" y="3315186"/>
            <a:ext cx="181991"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400">
                <a:solidFill>
                  <a:srgbClr val="000000"/>
                </a:solidFill>
                <a:latin typeface="Calibri" panose="020F0502020204030204" pitchFamily="34" charset="0"/>
              </a:rPr>
              <a:t>44</a:t>
            </a:r>
          </a:p>
        </p:txBody>
      </p:sp>
      <p:sp>
        <p:nvSpPr>
          <p:cNvPr id="30" name="Line 319">
            <a:extLst>
              <a:ext uri="{FF2B5EF4-FFF2-40B4-BE49-F238E27FC236}">
                <a16:creationId xmlns:a16="http://schemas.microsoft.com/office/drawing/2014/main" id="{F0FAA549-332F-47B3-86A0-A3B464A4ABB1}"/>
              </a:ext>
            </a:extLst>
          </p:cNvPr>
          <p:cNvSpPr>
            <a:spLocks noChangeShapeType="1"/>
          </p:cNvSpPr>
          <p:nvPr/>
        </p:nvSpPr>
        <p:spPr bwMode="auto">
          <a:xfrm>
            <a:off x="3958886" y="3272284"/>
            <a:ext cx="0" cy="50053"/>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31" name="Rectangle 320">
            <a:extLst>
              <a:ext uri="{FF2B5EF4-FFF2-40B4-BE49-F238E27FC236}">
                <a16:creationId xmlns:a16="http://schemas.microsoft.com/office/drawing/2014/main" id="{20A36D8F-F3FA-4BF0-9E6D-D93FAD66ABD1}"/>
              </a:ext>
            </a:extLst>
          </p:cNvPr>
          <p:cNvSpPr>
            <a:spLocks noChangeArrowheads="1"/>
          </p:cNvSpPr>
          <p:nvPr/>
        </p:nvSpPr>
        <p:spPr bwMode="auto">
          <a:xfrm>
            <a:off x="3881929" y="3315186"/>
            <a:ext cx="181991"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400">
                <a:solidFill>
                  <a:srgbClr val="000000"/>
                </a:solidFill>
                <a:latin typeface="Calibri" panose="020F0502020204030204" pitchFamily="34" charset="0"/>
              </a:rPr>
              <a:t>40</a:t>
            </a:r>
          </a:p>
        </p:txBody>
      </p:sp>
      <p:sp>
        <p:nvSpPr>
          <p:cNvPr id="32" name="Line 321">
            <a:extLst>
              <a:ext uri="{FF2B5EF4-FFF2-40B4-BE49-F238E27FC236}">
                <a16:creationId xmlns:a16="http://schemas.microsoft.com/office/drawing/2014/main" id="{B84DCF84-5ABE-455E-859B-CAAAD5E87F2C}"/>
              </a:ext>
            </a:extLst>
          </p:cNvPr>
          <p:cNvSpPr>
            <a:spLocks noChangeShapeType="1"/>
          </p:cNvSpPr>
          <p:nvPr/>
        </p:nvSpPr>
        <p:spPr bwMode="auto">
          <a:xfrm>
            <a:off x="3708770" y="3272284"/>
            <a:ext cx="0" cy="50053"/>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33" name="Rectangle 322">
            <a:extLst>
              <a:ext uri="{FF2B5EF4-FFF2-40B4-BE49-F238E27FC236}">
                <a16:creationId xmlns:a16="http://schemas.microsoft.com/office/drawing/2014/main" id="{AFC8A3D4-6AAF-4255-9A42-5235C673BCBD}"/>
              </a:ext>
            </a:extLst>
          </p:cNvPr>
          <p:cNvSpPr>
            <a:spLocks noChangeArrowheads="1"/>
          </p:cNvSpPr>
          <p:nvPr/>
        </p:nvSpPr>
        <p:spPr bwMode="auto">
          <a:xfrm>
            <a:off x="3629062" y="3315186"/>
            <a:ext cx="181991"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400">
                <a:solidFill>
                  <a:srgbClr val="000000"/>
                </a:solidFill>
                <a:latin typeface="Calibri" panose="020F0502020204030204" pitchFamily="34" charset="0"/>
              </a:rPr>
              <a:t>36</a:t>
            </a:r>
          </a:p>
        </p:txBody>
      </p:sp>
      <p:sp>
        <p:nvSpPr>
          <p:cNvPr id="34" name="Line 323">
            <a:extLst>
              <a:ext uri="{FF2B5EF4-FFF2-40B4-BE49-F238E27FC236}">
                <a16:creationId xmlns:a16="http://schemas.microsoft.com/office/drawing/2014/main" id="{F7BF9608-1413-4236-8F2C-19D5E8B376A0}"/>
              </a:ext>
            </a:extLst>
          </p:cNvPr>
          <p:cNvSpPr>
            <a:spLocks noChangeShapeType="1"/>
          </p:cNvSpPr>
          <p:nvPr/>
        </p:nvSpPr>
        <p:spPr bwMode="auto">
          <a:xfrm>
            <a:off x="3444911" y="3272284"/>
            <a:ext cx="0" cy="50053"/>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35" name="Rectangle 324">
            <a:extLst>
              <a:ext uri="{FF2B5EF4-FFF2-40B4-BE49-F238E27FC236}">
                <a16:creationId xmlns:a16="http://schemas.microsoft.com/office/drawing/2014/main" id="{C29E7D55-F490-4B99-9991-5FBFF966CE41}"/>
              </a:ext>
            </a:extLst>
          </p:cNvPr>
          <p:cNvSpPr>
            <a:spLocks noChangeArrowheads="1"/>
          </p:cNvSpPr>
          <p:nvPr/>
        </p:nvSpPr>
        <p:spPr bwMode="auto">
          <a:xfrm>
            <a:off x="3367954" y="3315186"/>
            <a:ext cx="181991"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400">
                <a:solidFill>
                  <a:srgbClr val="000000"/>
                </a:solidFill>
                <a:latin typeface="Calibri" panose="020F0502020204030204" pitchFamily="34" charset="0"/>
              </a:rPr>
              <a:t>32</a:t>
            </a:r>
          </a:p>
        </p:txBody>
      </p:sp>
      <p:sp>
        <p:nvSpPr>
          <p:cNvPr id="36" name="Line 325">
            <a:extLst>
              <a:ext uri="{FF2B5EF4-FFF2-40B4-BE49-F238E27FC236}">
                <a16:creationId xmlns:a16="http://schemas.microsoft.com/office/drawing/2014/main" id="{14B57F56-8DCB-469C-88D9-AE51F5FFF4FD}"/>
              </a:ext>
            </a:extLst>
          </p:cNvPr>
          <p:cNvSpPr>
            <a:spLocks noChangeShapeType="1"/>
          </p:cNvSpPr>
          <p:nvPr/>
        </p:nvSpPr>
        <p:spPr bwMode="auto">
          <a:xfrm>
            <a:off x="3186549" y="3272284"/>
            <a:ext cx="0" cy="50053"/>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37" name="Rectangle 326">
            <a:extLst>
              <a:ext uri="{FF2B5EF4-FFF2-40B4-BE49-F238E27FC236}">
                <a16:creationId xmlns:a16="http://schemas.microsoft.com/office/drawing/2014/main" id="{0C95EA1A-E8DB-486C-AF0E-FBA90C38B8E1}"/>
              </a:ext>
            </a:extLst>
          </p:cNvPr>
          <p:cNvSpPr>
            <a:spLocks noChangeArrowheads="1"/>
          </p:cNvSpPr>
          <p:nvPr/>
        </p:nvSpPr>
        <p:spPr bwMode="auto">
          <a:xfrm>
            <a:off x="3109591" y="3315186"/>
            <a:ext cx="181991"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400">
                <a:solidFill>
                  <a:srgbClr val="000000"/>
                </a:solidFill>
                <a:latin typeface="Calibri" panose="020F0502020204030204" pitchFamily="34" charset="0"/>
              </a:rPr>
              <a:t>28</a:t>
            </a:r>
          </a:p>
        </p:txBody>
      </p:sp>
      <p:sp>
        <p:nvSpPr>
          <p:cNvPr id="42" name="Line 331">
            <a:extLst>
              <a:ext uri="{FF2B5EF4-FFF2-40B4-BE49-F238E27FC236}">
                <a16:creationId xmlns:a16="http://schemas.microsoft.com/office/drawing/2014/main" id="{5C8707D2-21F6-49DA-9AD3-98F3FD21B117}"/>
              </a:ext>
            </a:extLst>
          </p:cNvPr>
          <p:cNvSpPr>
            <a:spLocks noChangeShapeType="1"/>
          </p:cNvSpPr>
          <p:nvPr/>
        </p:nvSpPr>
        <p:spPr bwMode="auto">
          <a:xfrm>
            <a:off x="2936433" y="3272284"/>
            <a:ext cx="0" cy="50053"/>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43" name="Rectangle 332">
            <a:extLst>
              <a:ext uri="{FF2B5EF4-FFF2-40B4-BE49-F238E27FC236}">
                <a16:creationId xmlns:a16="http://schemas.microsoft.com/office/drawing/2014/main" id="{8E52F675-70A7-48AC-9F68-F1E703E070FA}"/>
              </a:ext>
            </a:extLst>
          </p:cNvPr>
          <p:cNvSpPr>
            <a:spLocks noChangeArrowheads="1"/>
          </p:cNvSpPr>
          <p:nvPr/>
        </p:nvSpPr>
        <p:spPr bwMode="auto">
          <a:xfrm>
            <a:off x="2859475" y="3315186"/>
            <a:ext cx="181991"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400">
                <a:solidFill>
                  <a:srgbClr val="000000"/>
                </a:solidFill>
                <a:latin typeface="Calibri" panose="020F0502020204030204" pitchFamily="34" charset="0"/>
              </a:rPr>
              <a:t>24</a:t>
            </a:r>
          </a:p>
        </p:txBody>
      </p:sp>
      <p:sp>
        <p:nvSpPr>
          <p:cNvPr id="44" name="Line 333">
            <a:extLst>
              <a:ext uri="{FF2B5EF4-FFF2-40B4-BE49-F238E27FC236}">
                <a16:creationId xmlns:a16="http://schemas.microsoft.com/office/drawing/2014/main" id="{EF833C61-7354-4AA1-8BC5-0F251AD15CF6}"/>
              </a:ext>
            </a:extLst>
          </p:cNvPr>
          <p:cNvSpPr>
            <a:spLocks noChangeShapeType="1"/>
          </p:cNvSpPr>
          <p:nvPr/>
        </p:nvSpPr>
        <p:spPr bwMode="auto">
          <a:xfrm>
            <a:off x="2672574" y="3272284"/>
            <a:ext cx="0" cy="50053"/>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45" name="Rectangle 334">
            <a:extLst>
              <a:ext uri="{FF2B5EF4-FFF2-40B4-BE49-F238E27FC236}">
                <a16:creationId xmlns:a16="http://schemas.microsoft.com/office/drawing/2014/main" id="{3F7E6A8F-1314-4D16-A2F9-F70BB1950A8E}"/>
              </a:ext>
            </a:extLst>
          </p:cNvPr>
          <p:cNvSpPr>
            <a:spLocks noChangeArrowheads="1"/>
          </p:cNvSpPr>
          <p:nvPr/>
        </p:nvSpPr>
        <p:spPr bwMode="auto">
          <a:xfrm>
            <a:off x="2595616" y="3315186"/>
            <a:ext cx="181991"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400">
                <a:solidFill>
                  <a:srgbClr val="000000"/>
                </a:solidFill>
                <a:latin typeface="Calibri" panose="020F0502020204030204" pitchFamily="34" charset="0"/>
              </a:rPr>
              <a:t>20</a:t>
            </a:r>
          </a:p>
        </p:txBody>
      </p:sp>
      <p:sp>
        <p:nvSpPr>
          <p:cNvPr id="46" name="Line 335">
            <a:extLst>
              <a:ext uri="{FF2B5EF4-FFF2-40B4-BE49-F238E27FC236}">
                <a16:creationId xmlns:a16="http://schemas.microsoft.com/office/drawing/2014/main" id="{5E518FF9-6BDD-4E8C-8267-94D1D34B2FC7}"/>
              </a:ext>
            </a:extLst>
          </p:cNvPr>
          <p:cNvSpPr>
            <a:spLocks noChangeShapeType="1"/>
          </p:cNvSpPr>
          <p:nvPr/>
        </p:nvSpPr>
        <p:spPr bwMode="auto">
          <a:xfrm>
            <a:off x="2414213" y="3272284"/>
            <a:ext cx="0" cy="50053"/>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47" name="Rectangle 336">
            <a:extLst>
              <a:ext uri="{FF2B5EF4-FFF2-40B4-BE49-F238E27FC236}">
                <a16:creationId xmlns:a16="http://schemas.microsoft.com/office/drawing/2014/main" id="{AC03209A-D9F8-4C78-9885-87B38005A85F}"/>
              </a:ext>
            </a:extLst>
          </p:cNvPr>
          <p:cNvSpPr>
            <a:spLocks noChangeArrowheads="1"/>
          </p:cNvSpPr>
          <p:nvPr/>
        </p:nvSpPr>
        <p:spPr bwMode="auto">
          <a:xfrm>
            <a:off x="2337253" y="3315186"/>
            <a:ext cx="181991"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400">
                <a:solidFill>
                  <a:srgbClr val="000000"/>
                </a:solidFill>
                <a:latin typeface="Calibri" panose="020F0502020204030204" pitchFamily="34" charset="0"/>
              </a:rPr>
              <a:t>16</a:t>
            </a:r>
          </a:p>
        </p:txBody>
      </p:sp>
      <p:sp>
        <p:nvSpPr>
          <p:cNvPr id="48" name="Line 337">
            <a:extLst>
              <a:ext uri="{FF2B5EF4-FFF2-40B4-BE49-F238E27FC236}">
                <a16:creationId xmlns:a16="http://schemas.microsoft.com/office/drawing/2014/main" id="{BCC146E3-4F6D-4D78-AA79-6614CBC8E17C}"/>
              </a:ext>
            </a:extLst>
          </p:cNvPr>
          <p:cNvSpPr>
            <a:spLocks noChangeShapeType="1"/>
          </p:cNvSpPr>
          <p:nvPr/>
        </p:nvSpPr>
        <p:spPr bwMode="auto">
          <a:xfrm>
            <a:off x="1644624" y="3272284"/>
            <a:ext cx="0" cy="50053"/>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49" name="Rectangle 338">
            <a:extLst>
              <a:ext uri="{FF2B5EF4-FFF2-40B4-BE49-F238E27FC236}">
                <a16:creationId xmlns:a16="http://schemas.microsoft.com/office/drawing/2014/main" id="{643EDD96-216E-4F3E-A425-FD83F3CDDCD5}"/>
              </a:ext>
            </a:extLst>
          </p:cNvPr>
          <p:cNvSpPr>
            <a:spLocks noChangeArrowheads="1"/>
          </p:cNvSpPr>
          <p:nvPr/>
        </p:nvSpPr>
        <p:spPr bwMode="auto">
          <a:xfrm>
            <a:off x="1606146" y="3315186"/>
            <a:ext cx="90995"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400">
                <a:solidFill>
                  <a:srgbClr val="000000"/>
                </a:solidFill>
                <a:latin typeface="Calibri" panose="020F0502020204030204" pitchFamily="34" charset="0"/>
              </a:rPr>
              <a:t>4</a:t>
            </a:r>
          </a:p>
        </p:txBody>
      </p:sp>
      <p:sp>
        <p:nvSpPr>
          <p:cNvPr id="50" name="Line 339">
            <a:extLst>
              <a:ext uri="{FF2B5EF4-FFF2-40B4-BE49-F238E27FC236}">
                <a16:creationId xmlns:a16="http://schemas.microsoft.com/office/drawing/2014/main" id="{AAA8098E-E7C4-4C8F-A974-8AE8D95574DE}"/>
              </a:ext>
            </a:extLst>
          </p:cNvPr>
          <p:cNvSpPr>
            <a:spLocks noChangeShapeType="1"/>
          </p:cNvSpPr>
          <p:nvPr/>
        </p:nvSpPr>
        <p:spPr bwMode="auto">
          <a:xfrm>
            <a:off x="1383514" y="3272284"/>
            <a:ext cx="0" cy="50053"/>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51" name="Rectangle 340">
            <a:extLst>
              <a:ext uri="{FF2B5EF4-FFF2-40B4-BE49-F238E27FC236}">
                <a16:creationId xmlns:a16="http://schemas.microsoft.com/office/drawing/2014/main" id="{13747C07-D154-43ED-8938-2B32FC750807}"/>
              </a:ext>
            </a:extLst>
          </p:cNvPr>
          <p:cNvSpPr>
            <a:spLocks noChangeArrowheads="1"/>
          </p:cNvSpPr>
          <p:nvPr/>
        </p:nvSpPr>
        <p:spPr bwMode="auto">
          <a:xfrm>
            <a:off x="1345035" y="3315186"/>
            <a:ext cx="90995"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400">
                <a:solidFill>
                  <a:srgbClr val="000000"/>
                </a:solidFill>
                <a:latin typeface="Calibri" panose="020F0502020204030204" pitchFamily="34" charset="0"/>
              </a:rPr>
              <a:t>0</a:t>
            </a:r>
          </a:p>
        </p:txBody>
      </p:sp>
      <p:sp>
        <p:nvSpPr>
          <p:cNvPr id="52" name="Line 341">
            <a:extLst>
              <a:ext uri="{FF2B5EF4-FFF2-40B4-BE49-F238E27FC236}">
                <a16:creationId xmlns:a16="http://schemas.microsoft.com/office/drawing/2014/main" id="{E249F0DB-5B34-4189-ABC3-57E19B5654B8}"/>
              </a:ext>
            </a:extLst>
          </p:cNvPr>
          <p:cNvSpPr>
            <a:spLocks noChangeShapeType="1"/>
          </p:cNvSpPr>
          <p:nvPr/>
        </p:nvSpPr>
        <p:spPr bwMode="auto">
          <a:xfrm>
            <a:off x="2164097" y="3272284"/>
            <a:ext cx="0" cy="50053"/>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53" name="Rectangle 342">
            <a:extLst>
              <a:ext uri="{FF2B5EF4-FFF2-40B4-BE49-F238E27FC236}">
                <a16:creationId xmlns:a16="http://schemas.microsoft.com/office/drawing/2014/main" id="{A72A1268-FAAA-4BF8-BFCF-E53760364386}"/>
              </a:ext>
            </a:extLst>
          </p:cNvPr>
          <p:cNvSpPr>
            <a:spLocks noChangeArrowheads="1"/>
          </p:cNvSpPr>
          <p:nvPr/>
        </p:nvSpPr>
        <p:spPr bwMode="auto">
          <a:xfrm>
            <a:off x="2087137" y="3315186"/>
            <a:ext cx="181991"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400">
                <a:solidFill>
                  <a:srgbClr val="000000"/>
                </a:solidFill>
                <a:latin typeface="Calibri" panose="020F0502020204030204" pitchFamily="34" charset="0"/>
              </a:rPr>
              <a:t>12</a:t>
            </a:r>
          </a:p>
        </p:txBody>
      </p:sp>
      <p:sp>
        <p:nvSpPr>
          <p:cNvPr id="54" name="Line 343">
            <a:extLst>
              <a:ext uri="{FF2B5EF4-FFF2-40B4-BE49-F238E27FC236}">
                <a16:creationId xmlns:a16="http://schemas.microsoft.com/office/drawing/2014/main" id="{D0717167-37E4-43A5-9D45-F1B968E38122}"/>
              </a:ext>
            </a:extLst>
          </p:cNvPr>
          <p:cNvSpPr>
            <a:spLocks noChangeShapeType="1"/>
          </p:cNvSpPr>
          <p:nvPr/>
        </p:nvSpPr>
        <p:spPr bwMode="auto">
          <a:xfrm>
            <a:off x="1902986" y="3272284"/>
            <a:ext cx="0" cy="50053"/>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55" name="Rectangle 344">
            <a:extLst>
              <a:ext uri="{FF2B5EF4-FFF2-40B4-BE49-F238E27FC236}">
                <a16:creationId xmlns:a16="http://schemas.microsoft.com/office/drawing/2014/main" id="{9C4CE30A-30EE-44FC-892C-BF18E559728E}"/>
              </a:ext>
            </a:extLst>
          </p:cNvPr>
          <p:cNvSpPr>
            <a:spLocks noChangeArrowheads="1"/>
          </p:cNvSpPr>
          <p:nvPr/>
        </p:nvSpPr>
        <p:spPr bwMode="auto">
          <a:xfrm>
            <a:off x="1864506" y="3315186"/>
            <a:ext cx="90995"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400">
                <a:solidFill>
                  <a:srgbClr val="000000"/>
                </a:solidFill>
                <a:latin typeface="Calibri" panose="020F0502020204030204" pitchFamily="34" charset="0"/>
              </a:rPr>
              <a:t>8</a:t>
            </a:r>
          </a:p>
        </p:txBody>
      </p:sp>
      <p:sp>
        <p:nvSpPr>
          <p:cNvPr id="56" name="Rectangle 345">
            <a:extLst>
              <a:ext uri="{FF2B5EF4-FFF2-40B4-BE49-F238E27FC236}">
                <a16:creationId xmlns:a16="http://schemas.microsoft.com/office/drawing/2014/main" id="{C3533A49-AA15-4013-A55F-A40793056799}"/>
              </a:ext>
            </a:extLst>
          </p:cNvPr>
          <p:cNvSpPr>
            <a:spLocks noChangeArrowheads="1"/>
          </p:cNvSpPr>
          <p:nvPr/>
        </p:nvSpPr>
        <p:spPr bwMode="auto">
          <a:xfrm>
            <a:off x="4176022" y="3731417"/>
            <a:ext cx="51997"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800">
                <a:solidFill>
                  <a:srgbClr val="000000"/>
                </a:solidFill>
                <a:latin typeface="Calibri" panose="020F0502020204030204" pitchFamily="34" charset="0"/>
              </a:rPr>
              <a:t>0</a:t>
            </a:r>
          </a:p>
        </p:txBody>
      </p:sp>
      <p:sp>
        <p:nvSpPr>
          <p:cNvPr id="57" name="Rectangle 346">
            <a:extLst>
              <a:ext uri="{FF2B5EF4-FFF2-40B4-BE49-F238E27FC236}">
                <a16:creationId xmlns:a16="http://schemas.microsoft.com/office/drawing/2014/main" id="{F4A77EB0-52AF-4ABB-8BB7-1F3DAC00C934}"/>
              </a:ext>
            </a:extLst>
          </p:cNvPr>
          <p:cNvSpPr>
            <a:spLocks noChangeArrowheads="1"/>
          </p:cNvSpPr>
          <p:nvPr/>
        </p:nvSpPr>
        <p:spPr bwMode="auto">
          <a:xfrm>
            <a:off x="3925903" y="3731417"/>
            <a:ext cx="51997"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800">
                <a:solidFill>
                  <a:srgbClr val="000000"/>
                </a:solidFill>
                <a:latin typeface="Calibri" panose="020F0502020204030204" pitchFamily="34" charset="0"/>
              </a:rPr>
              <a:t>4</a:t>
            </a:r>
          </a:p>
        </p:txBody>
      </p:sp>
      <p:sp>
        <p:nvSpPr>
          <p:cNvPr id="58" name="Rectangle 347">
            <a:extLst>
              <a:ext uri="{FF2B5EF4-FFF2-40B4-BE49-F238E27FC236}">
                <a16:creationId xmlns:a16="http://schemas.microsoft.com/office/drawing/2014/main" id="{A5239AE0-56C0-408A-BAA6-A5B043BB2F25}"/>
              </a:ext>
            </a:extLst>
          </p:cNvPr>
          <p:cNvSpPr>
            <a:spLocks noChangeArrowheads="1"/>
          </p:cNvSpPr>
          <p:nvPr/>
        </p:nvSpPr>
        <p:spPr bwMode="auto">
          <a:xfrm>
            <a:off x="3640058" y="3731417"/>
            <a:ext cx="103995"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800">
                <a:solidFill>
                  <a:srgbClr val="000000"/>
                </a:solidFill>
                <a:latin typeface="Calibri" panose="020F0502020204030204" pitchFamily="34" charset="0"/>
              </a:rPr>
              <a:t>26</a:t>
            </a:r>
          </a:p>
        </p:txBody>
      </p:sp>
      <p:sp>
        <p:nvSpPr>
          <p:cNvPr id="59" name="Rectangle 348">
            <a:extLst>
              <a:ext uri="{FF2B5EF4-FFF2-40B4-BE49-F238E27FC236}">
                <a16:creationId xmlns:a16="http://schemas.microsoft.com/office/drawing/2014/main" id="{D1E1A588-C0C0-4387-BE6D-21FE2D04D20D}"/>
              </a:ext>
            </a:extLst>
          </p:cNvPr>
          <p:cNvSpPr>
            <a:spLocks noChangeArrowheads="1"/>
          </p:cNvSpPr>
          <p:nvPr/>
        </p:nvSpPr>
        <p:spPr bwMode="auto">
          <a:xfrm>
            <a:off x="3378946" y="3731417"/>
            <a:ext cx="103995"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800">
                <a:solidFill>
                  <a:srgbClr val="000000"/>
                </a:solidFill>
                <a:latin typeface="Calibri" panose="020F0502020204030204" pitchFamily="34" charset="0"/>
              </a:rPr>
              <a:t>64</a:t>
            </a:r>
          </a:p>
        </p:txBody>
      </p:sp>
      <p:sp>
        <p:nvSpPr>
          <p:cNvPr id="60" name="Rectangle 349">
            <a:extLst>
              <a:ext uri="{FF2B5EF4-FFF2-40B4-BE49-F238E27FC236}">
                <a16:creationId xmlns:a16="http://schemas.microsoft.com/office/drawing/2014/main" id="{1B58CE3D-8D15-4595-A642-BC21FCD4B5A2}"/>
              </a:ext>
            </a:extLst>
          </p:cNvPr>
          <p:cNvSpPr>
            <a:spLocks noChangeArrowheads="1"/>
          </p:cNvSpPr>
          <p:nvPr/>
        </p:nvSpPr>
        <p:spPr bwMode="auto">
          <a:xfrm>
            <a:off x="3087603" y="3731417"/>
            <a:ext cx="155992"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800">
                <a:solidFill>
                  <a:srgbClr val="000000"/>
                </a:solidFill>
                <a:latin typeface="Calibri" panose="020F0502020204030204" pitchFamily="34" charset="0"/>
              </a:rPr>
              <a:t>162</a:t>
            </a:r>
          </a:p>
        </p:txBody>
      </p:sp>
      <p:sp>
        <p:nvSpPr>
          <p:cNvPr id="61" name="Rectangle 350">
            <a:extLst>
              <a:ext uri="{FF2B5EF4-FFF2-40B4-BE49-F238E27FC236}">
                <a16:creationId xmlns:a16="http://schemas.microsoft.com/office/drawing/2014/main" id="{39222183-837F-4813-8430-99652213B4D1}"/>
              </a:ext>
            </a:extLst>
          </p:cNvPr>
          <p:cNvSpPr>
            <a:spLocks noChangeArrowheads="1"/>
          </p:cNvSpPr>
          <p:nvPr/>
        </p:nvSpPr>
        <p:spPr bwMode="auto">
          <a:xfrm>
            <a:off x="2834739" y="3731417"/>
            <a:ext cx="155992"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800">
                <a:solidFill>
                  <a:srgbClr val="000000"/>
                </a:solidFill>
                <a:latin typeface="Calibri" panose="020F0502020204030204" pitchFamily="34" charset="0"/>
              </a:rPr>
              <a:t>275</a:t>
            </a:r>
          </a:p>
        </p:txBody>
      </p:sp>
      <p:sp>
        <p:nvSpPr>
          <p:cNvPr id="62" name="Rectangle 351">
            <a:extLst>
              <a:ext uri="{FF2B5EF4-FFF2-40B4-BE49-F238E27FC236}">
                <a16:creationId xmlns:a16="http://schemas.microsoft.com/office/drawing/2014/main" id="{6E237FBA-F9E2-43B3-B2BD-2D4AB3071D04}"/>
              </a:ext>
            </a:extLst>
          </p:cNvPr>
          <p:cNvSpPr>
            <a:spLocks noChangeArrowheads="1"/>
          </p:cNvSpPr>
          <p:nvPr/>
        </p:nvSpPr>
        <p:spPr bwMode="auto">
          <a:xfrm>
            <a:off x="2573628" y="3731417"/>
            <a:ext cx="155992"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800">
                <a:solidFill>
                  <a:srgbClr val="000000"/>
                </a:solidFill>
                <a:latin typeface="Calibri" panose="020F0502020204030204" pitchFamily="34" charset="0"/>
              </a:rPr>
              <a:t>392</a:t>
            </a:r>
          </a:p>
        </p:txBody>
      </p:sp>
      <p:sp>
        <p:nvSpPr>
          <p:cNvPr id="63" name="Rectangle 352">
            <a:extLst>
              <a:ext uri="{FF2B5EF4-FFF2-40B4-BE49-F238E27FC236}">
                <a16:creationId xmlns:a16="http://schemas.microsoft.com/office/drawing/2014/main" id="{C7925D7D-485A-450B-B95B-94AB5A829585}"/>
              </a:ext>
            </a:extLst>
          </p:cNvPr>
          <p:cNvSpPr>
            <a:spLocks noChangeArrowheads="1"/>
          </p:cNvSpPr>
          <p:nvPr/>
        </p:nvSpPr>
        <p:spPr bwMode="auto">
          <a:xfrm>
            <a:off x="2315265" y="3731417"/>
            <a:ext cx="155992"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800">
                <a:solidFill>
                  <a:srgbClr val="000000"/>
                </a:solidFill>
                <a:latin typeface="Calibri" panose="020F0502020204030204" pitchFamily="34" charset="0"/>
              </a:rPr>
              <a:t>527</a:t>
            </a:r>
          </a:p>
        </p:txBody>
      </p:sp>
      <p:sp>
        <p:nvSpPr>
          <p:cNvPr id="64" name="Rectangle 353">
            <a:extLst>
              <a:ext uri="{FF2B5EF4-FFF2-40B4-BE49-F238E27FC236}">
                <a16:creationId xmlns:a16="http://schemas.microsoft.com/office/drawing/2014/main" id="{C0073D46-EF43-41F9-97F3-C49D07591990}"/>
              </a:ext>
            </a:extLst>
          </p:cNvPr>
          <p:cNvSpPr>
            <a:spLocks noChangeArrowheads="1"/>
          </p:cNvSpPr>
          <p:nvPr/>
        </p:nvSpPr>
        <p:spPr bwMode="auto">
          <a:xfrm>
            <a:off x="1542930" y="3731417"/>
            <a:ext cx="155992"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800">
                <a:solidFill>
                  <a:srgbClr val="000000"/>
                </a:solidFill>
                <a:latin typeface="Calibri" panose="020F0502020204030204" pitchFamily="34" charset="0"/>
              </a:rPr>
              <a:t>788</a:t>
            </a:r>
          </a:p>
        </p:txBody>
      </p:sp>
      <p:sp>
        <p:nvSpPr>
          <p:cNvPr id="65" name="Rectangle 354">
            <a:extLst>
              <a:ext uri="{FF2B5EF4-FFF2-40B4-BE49-F238E27FC236}">
                <a16:creationId xmlns:a16="http://schemas.microsoft.com/office/drawing/2014/main" id="{BADCA325-61BE-47FF-BFAE-966FEC29D49B}"/>
              </a:ext>
            </a:extLst>
          </p:cNvPr>
          <p:cNvSpPr>
            <a:spLocks noChangeArrowheads="1"/>
          </p:cNvSpPr>
          <p:nvPr/>
        </p:nvSpPr>
        <p:spPr bwMode="auto">
          <a:xfrm>
            <a:off x="1284567" y="3731417"/>
            <a:ext cx="155992"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800">
                <a:solidFill>
                  <a:srgbClr val="000000"/>
                </a:solidFill>
                <a:latin typeface="Calibri" panose="020F0502020204030204" pitchFamily="34" charset="0"/>
              </a:rPr>
              <a:t>806</a:t>
            </a:r>
          </a:p>
        </p:txBody>
      </p:sp>
      <p:sp>
        <p:nvSpPr>
          <p:cNvPr id="66" name="Rectangle 355">
            <a:extLst>
              <a:ext uri="{FF2B5EF4-FFF2-40B4-BE49-F238E27FC236}">
                <a16:creationId xmlns:a16="http://schemas.microsoft.com/office/drawing/2014/main" id="{1FB477A8-3003-4E27-AB4E-D6A33CDE98FA}"/>
              </a:ext>
            </a:extLst>
          </p:cNvPr>
          <p:cNvSpPr>
            <a:spLocks noChangeArrowheads="1"/>
          </p:cNvSpPr>
          <p:nvPr/>
        </p:nvSpPr>
        <p:spPr bwMode="auto">
          <a:xfrm>
            <a:off x="2065149" y="3731417"/>
            <a:ext cx="155992"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800">
                <a:solidFill>
                  <a:srgbClr val="000000"/>
                </a:solidFill>
                <a:latin typeface="Calibri" panose="020F0502020204030204" pitchFamily="34" charset="0"/>
              </a:rPr>
              <a:t>647</a:t>
            </a:r>
          </a:p>
        </p:txBody>
      </p:sp>
      <p:sp>
        <p:nvSpPr>
          <p:cNvPr id="67" name="Rectangle 356">
            <a:extLst>
              <a:ext uri="{FF2B5EF4-FFF2-40B4-BE49-F238E27FC236}">
                <a16:creationId xmlns:a16="http://schemas.microsoft.com/office/drawing/2014/main" id="{507CFB3D-2F44-4C79-A875-BBBFEC578C5B}"/>
              </a:ext>
            </a:extLst>
          </p:cNvPr>
          <p:cNvSpPr>
            <a:spLocks noChangeArrowheads="1"/>
          </p:cNvSpPr>
          <p:nvPr/>
        </p:nvSpPr>
        <p:spPr bwMode="auto">
          <a:xfrm>
            <a:off x="1801292" y="3731417"/>
            <a:ext cx="155992"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800">
                <a:solidFill>
                  <a:srgbClr val="000000"/>
                </a:solidFill>
                <a:latin typeface="Calibri" panose="020F0502020204030204" pitchFamily="34" charset="0"/>
              </a:rPr>
              <a:t>756</a:t>
            </a:r>
          </a:p>
        </p:txBody>
      </p:sp>
      <p:sp>
        <p:nvSpPr>
          <p:cNvPr id="68" name="Rectangle 357">
            <a:extLst>
              <a:ext uri="{FF2B5EF4-FFF2-40B4-BE49-F238E27FC236}">
                <a16:creationId xmlns:a16="http://schemas.microsoft.com/office/drawing/2014/main" id="{75EF1058-426B-4D94-8E1E-710567B8EA18}"/>
              </a:ext>
            </a:extLst>
          </p:cNvPr>
          <p:cNvSpPr>
            <a:spLocks noChangeArrowheads="1"/>
          </p:cNvSpPr>
          <p:nvPr/>
        </p:nvSpPr>
        <p:spPr bwMode="auto">
          <a:xfrm>
            <a:off x="4176022" y="3845823"/>
            <a:ext cx="51997"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800">
                <a:solidFill>
                  <a:srgbClr val="000000"/>
                </a:solidFill>
                <a:latin typeface="Calibri" panose="020F0502020204030204" pitchFamily="34" charset="0"/>
              </a:rPr>
              <a:t>0</a:t>
            </a:r>
          </a:p>
        </p:txBody>
      </p:sp>
      <p:sp>
        <p:nvSpPr>
          <p:cNvPr id="69" name="Rectangle 358">
            <a:extLst>
              <a:ext uri="{FF2B5EF4-FFF2-40B4-BE49-F238E27FC236}">
                <a16:creationId xmlns:a16="http://schemas.microsoft.com/office/drawing/2014/main" id="{15985625-6030-4581-B5A3-810DD2F6EE69}"/>
              </a:ext>
            </a:extLst>
          </p:cNvPr>
          <p:cNvSpPr>
            <a:spLocks noChangeArrowheads="1"/>
          </p:cNvSpPr>
          <p:nvPr/>
        </p:nvSpPr>
        <p:spPr bwMode="auto">
          <a:xfrm>
            <a:off x="3925904" y="3845823"/>
            <a:ext cx="51997"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800">
                <a:solidFill>
                  <a:srgbClr val="000000"/>
                </a:solidFill>
                <a:latin typeface="Calibri" panose="020F0502020204030204" pitchFamily="34" charset="0"/>
              </a:rPr>
              <a:t>0</a:t>
            </a:r>
          </a:p>
        </p:txBody>
      </p:sp>
      <p:sp>
        <p:nvSpPr>
          <p:cNvPr id="70" name="Rectangle 359">
            <a:extLst>
              <a:ext uri="{FF2B5EF4-FFF2-40B4-BE49-F238E27FC236}">
                <a16:creationId xmlns:a16="http://schemas.microsoft.com/office/drawing/2014/main" id="{46B66676-5950-4F73-842B-6579801E53A1}"/>
              </a:ext>
            </a:extLst>
          </p:cNvPr>
          <p:cNvSpPr>
            <a:spLocks noChangeArrowheads="1"/>
          </p:cNvSpPr>
          <p:nvPr/>
        </p:nvSpPr>
        <p:spPr bwMode="auto">
          <a:xfrm>
            <a:off x="3675790" y="3845823"/>
            <a:ext cx="51997"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800">
                <a:solidFill>
                  <a:srgbClr val="000000"/>
                </a:solidFill>
                <a:latin typeface="Calibri" panose="020F0502020204030204" pitchFamily="34" charset="0"/>
              </a:rPr>
              <a:t>9</a:t>
            </a:r>
          </a:p>
        </p:txBody>
      </p:sp>
      <p:sp>
        <p:nvSpPr>
          <p:cNvPr id="71" name="Rectangle 360">
            <a:extLst>
              <a:ext uri="{FF2B5EF4-FFF2-40B4-BE49-F238E27FC236}">
                <a16:creationId xmlns:a16="http://schemas.microsoft.com/office/drawing/2014/main" id="{183AC885-0227-450C-893B-D0C42BF303BE}"/>
              </a:ext>
            </a:extLst>
          </p:cNvPr>
          <p:cNvSpPr>
            <a:spLocks noChangeArrowheads="1"/>
          </p:cNvSpPr>
          <p:nvPr/>
        </p:nvSpPr>
        <p:spPr bwMode="auto">
          <a:xfrm>
            <a:off x="3378947" y="3845823"/>
            <a:ext cx="103995"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800">
                <a:solidFill>
                  <a:srgbClr val="000000"/>
                </a:solidFill>
                <a:latin typeface="Calibri" panose="020F0502020204030204" pitchFamily="34" charset="0"/>
              </a:rPr>
              <a:t>29</a:t>
            </a:r>
          </a:p>
        </p:txBody>
      </p:sp>
      <p:sp>
        <p:nvSpPr>
          <p:cNvPr id="72" name="Rectangle 361">
            <a:extLst>
              <a:ext uri="{FF2B5EF4-FFF2-40B4-BE49-F238E27FC236}">
                <a16:creationId xmlns:a16="http://schemas.microsoft.com/office/drawing/2014/main" id="{C04F1C6B-A520-4AF7-BE82-BA65BB051329}"/>
              </a:ext>
            </a:extLst>
          </p:cNvPr>
          <p:cNvSpPr>
            <a:spLocks noChangeArrowheads="1"/>
          </p:cNvSpPr>
          <p:nvPr/>
        </p:nvSpPr>
        <p:spPr bwMode="auto">
          <a:xfrm>
            <a:off x="3120584" y="3845823"/>
            <a:ext cx="103995"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800">
                <a:solidFill>
                  <a:srgbClr val="000000"/>
                </a:solidFill>
                <a:latin typeface="Calibri" panose="020F0502020204030204" pitchFamily="34" charset="0"/>
              </a:rPr>
              <a:t>64</a:t>
            </a:r>
          </a:p>
        </p:txBody>
      </p:sp>
      <p:sp>
        <p:nvSpPr>
          <p:cNvPr id="73" name="Rectangle 362">
            <a:extLst>
              <a:ext uri="{FF2B5EF4-FFF2-40B4-BE49-F238E27FC236}">
                <a16:creationId xmlns:a16="http://schemas.microsoft.com/office/drawing/2014/main" id="{ABC07AEB-82DD-48EB-ACB4-62FC5DCBF4D5}"/>
              </a:ext>
            </a:extLst>
          </p:cNvPr>
          <p:cNvSpPr>
            <a:spLocks noChangeArrowheads="1"/>
          </p:cNvSpPr>
          <p:nvPr/>
        </p:nvSpPr>
        <p:spPr bwMode="auto">
          <a:xfrm>
            <a:off x="2834739" y="3845823"/>
            <a:ext cx="155992"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800">
                <a:solidFill>
                  <a:srgbClr val="000000"/>
                </a:solidFill>
                <a:latin typeface="Calibri" panose="020F0502020204030204" pitchFamily="34" charset="0"/>
              </a:rPr>
              <a:t>126</a:t>
            </a:r>
          </a:p>
        </p:txBody>
      </p:sp>
      <p:sp>
        <p:nvSpPr>
          <p:cNvPr id="74" name="Rectangle 363">
            <a:extLst>
              <a:ext uri="{FF2B5EF4-FFF2-40B4-BE49-F238E27FC236}">
                <a16:creationId xmlns:a16="http://schemas.microsoft.com/office/drawing/2014/main" id="{5D63A367-9F7A-42AB-8F31-C885C7373D50}"/>
              </a:ext>
            </a:extLst>
          </p:cNvPr>
          <p:cNvSpPr>
            <a:spLocks noChangeArrowheads="1"/>
          </p:cNvSpPr>
          <p:nvPr/>
        </p:nvSpPr>
        <p:spPr bwMode="auto">
          <a:xfrm>
            <a:off x="2573628" y="3845823"/>
            <a:ext cx="155992"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800">
                <a:solidFill>
                  <a:srgbClr val="000000"/>
                </a:solidFill>
                <a:latin typeface="Calibri" panose="020F0502020204030204" pitchFamily="34" charset="0"/>
              </a:rPr>
              <a:t>183</a:t>
            </a:r>
          </a:p>
        </p:txBody>
      </p:sp>
      <p:sp>
        <p:nvSpPr>
          <p:cNvPr id="75" name="Rectangle 364">
            <a:extLst>
              <a:ext uri="{FF2B5EF4-FFF2-40B4-BE49-F238E27FC236}">
                <a16:creationId xmlns:a16="http://schemas.microsoft.com/office/drawing/2014/main" id="{E0391E22-27D0-401D-A86A-B3010CF54459}"/>
              </a:ext>
            </a:extLst>
          </p:cNvPr>
          <p:cNvSpPr>
            <a:spLocks noChangeArrowheads="1"/>
          </p:cNvSpPr>
          <p:nvPr/>
        </p:nvSpPr>
        <p:spPr bwMode="auto">
          <a:xfrm>
            <a:off x="2315267" y="3845823"/>
            <a:ext cx="155992"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800">
                <a:solidFill>
                  <a:srgbClr val="000000"/>
                </a:solidFill>
                <a:latin typeface="Calibri" panose="020F0502020204030204" pitchFamily="34" charset="0"/>
              </a:rPr>
              <a:t>248</a:t>
            </a:r>
          </a:p>
        </p:txBody>
      </p:sp>
      <p:sp>
        <p:nvSpPr>
          <p:cNvPr id="76" name="Rectangle 365">
            <a:extLst>
              <a:ext uri="{FF2B5EF4-FFF2-40B4-BE49-F238E27FC236}">
                <a16:creationId xmlns:a16="http://schemas.microsoft.com/office/drawing/2014/main" id="{6D73EC19-2FA5-4722-94CA-68601A65A2AF}"/>
              </a:ext>
            </a:extLst>
          </p:cNvPr>
          <p:cNvSpPr>
            <a:spLocks noChangeArrowheads="1"/>
          </p:cNvSpPr>
          <p:nvPr/>
        </p:nvSpPr>
        <p:spPr bwMode="auto">
          <a:xfrm>
            <a:off x="1542930" y="3845823"/>
            <a:ext cx="155992"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800">
                <a:solidFill>
                  <a:srgbClr val="000000"/>
                </a:solidFill>
                <a:latin typeface="Calibri" panose="020F0502020204030204" pitchFamily="34" charset="0"/>
              </a:rPr>
              <a:t>387</a:t>
            </a:r>
          </a:p>
        </p:txBody>
      </p:sp>
      <p:sp>
        <p:nvSpPr>
          <p:cNvPr id="77" name="Rectangle 366">
            <a:extLst>
              <a:ext uri="{FF2B5EF4-FFF2-40B4-BE49-F238E27FC236}">
                <a16:creationId xmlns:a16="http://schemas.microsoft.com/office/drawing/2014/main" id="{7A137B51-0908-4605-9578-5F08DEAC5680}"/>
              </a:ext>
            </a:extLst>
          </p:cNvPr>
          <p:cNvSpPr>
            <a:spLocks noChangeArrowheads="1"/>
          </p:cNvSpPr>
          <p:nvPr/>
        </p:nvSpPr>
        <p:spPr bwMode="auto">
          <a:xfrm>
            <a:off x="1284567" y="3845823"/>
            <a:ext cx="155992"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800">
                <a:solidFill>
                  <a:srgbClr val="000000"/>
                </a:solidFill>
                <a:latin typeface="Calibri" panose="020F0502020204030204" pitchFamily="34" charset="0"/>
              </a:rPr>
              <a:t>401</a:t>
            </a:r>
          </a:p>
        </p:txBody>
      </p:sp>
      <p:sp>
        <p:nvSpPr>
          <p:cNvPr id="78" name="Rectangle 367">
            <a:extLst>
              <a:ext uri="{FF2B5EF4-FFF2-40B4-BE49-F238E27FC236}">
                <a16:creationId xmlns:a16="http://schemas.microsoft.com/office/drawing/2014/main" id="{4115810A-2B82-47B1-9426-DA7A9D981317}"/>
              </a:ext>
            </a:extLst>
          </p:cNvPr>
          <p:cNvSpPr>
            <a:spLocks noChangeArrowheads="1"/>
          </p:cNvSpPr>
          <p:nvPr/>
        </p:nvSpPr>
        <p:spPr bwMode="auto">
          <a:xfrm>
            <a:off x="2065151" y="3845823"/>
            <a:ext cx="155992"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800">
                <a:solidFill>
                  <a:srgbClr val="000000"/>
                </a:solidFill>
                <a:latin typeface="Calibri" panose="020F0502020204030204" pitchFamily="34" charset="0"/>
              </a:rPr>
              <a:t>319</a:t>
            </a:r>
          </a:p>
        </p:txBody>
      </p:sp>
      <p:sp>
        <p:nvSpPr>
          <p:cNvPr id="79" name="Rectangle 368">
            <a:extLst>
              <a:ext uri="{FF2B5EF4-FFF2-40B4-BE49-F238E27FC236}">
                <a16:creationId xmlns:a16="http://schemas.microsoft.com/office/drawing/2014/main" id="{29B4D511-9653-4252-88E6-9068AB04CD38}"/>
              </a:ext>
            </a:extLst>
          </p:cNvPr>
          <p:cNvSpPr>
            <a:spLocks noChangeArrowheads="1"/>
          </p:cNvSpPr>
          <p:nvPr/>
        </p:nvSpPr>
        <p:spPr bwMode="auto">
          <a:xfrm>
            <a:off x="1801291" y="3845823"/>
            <a:ext cx="155992"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800">
                <a:solidFill>
                  <a:srgbClr val="000000"/>
                </a:solidFill>
                <a:latin typeface="Calibri" panose="020F0502020204030204" pitchFamily="34" charset="0"/>
              </a:rPr>
              <a:t>374</a:t>
            </a:r>
          </a:p>
        </p:txBody>
      </p:sp>
      <p:sp>
        <p:nvSpPr>
          <p:cNvPr id="80" name="Rectangle 369">
            <a:extLst>
              <a:ext uri="{FF2B5EF4-FFF2-40B4-BE49-F238E27FC236}">
                <a16:creationId xmlns:a16="http://schemas.microsoft.com/office/drawing/2014/main" id="{11CAA9D9-4F15-456C-9AB9-35BF3D220921}"/>
              </a:ext>
            </a:extLst>
          </p:cNvPr>
          <p:cNvSpPr>
            <a:spLocks noChangeArrowheads="1"/>
          </p:cNvSpPr>
          <p:nvPr/>
        </p:nvSpPr>
        <p:spPr bwMode="auto">
          <a:xfrm>
            <a:off x="616266" y="3845823"/>
            <a:ext cx="436017"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800">
                <a:solidFill>
                  <a:srgbClr val="000000"/>
                </a:solidFill>
                <a:latin typeface="Calibri" panose="020F0502020204030204" pitchFamily="34" charset="0"/>
              </a:rPr>
              <a:t>Pbo + ADT</a:t>
            </a:r>
          </a:p>
        </p:txBody>
      </p:sp>
      <p:sp>
        <p:nvSpPr>
          <p:cNvPr id="84" name="Line 373">
            <a:extLst>
              <a:ext uri="{FF2B5EF4-FFF2-40B4-BE49-F238E27FC236}">
                <a16:creationId xmlns:a16="http://schemas.microsoft.com/office/drawing/2014/main" id="{C9AB4AFE-FAB3-47E0-B930-B25F5097D34D}"/>
              </a:ext>
            </a:extLst>
          </p:cNvPr>
          <p:cNvSpPr>
            <a:spLocks noChangeShapeType="1"/>
          </p:cNvSpPr>
          <p:nvPr/>
        </p:nvSpPr>
        <p:spPr bwMode="auto">
          <a:xfrm>
            <a:off x="1334042" y="3267517"/>
            <a:ext cx="54971" cy="0"/>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85" name="Line 374">
            <a:extLst>
              <a:ext uri="{FF2B5EF4-FFF2-40B4-BE49-F238E27FC236}">
                <a16:creationId xmlns:a16="http://schemas.microsoft.com/office/drawing/2014/main" id="{5728D3AC-525E-4D87-9DBD-CCAC84D3993F}"/>
              </a:ext>
            </a:extLst>
          </p:cNvPr>
          <p:cNvSpPr>
            <a:spLocks noChangeShapeType="1"/>
          </p:cNvSpPr>
          <p:nvPr/>
        </p:nvSpPr>
        <p:spPr bwMode="auto">
          <a:xfrm>
            <a:off x="1394509" y="2452375"/>
            <a:ext cx="2938178" cy="0"/>
          </a:xfrm>
          <a:prstGeom prst="line">
            <a:avLst/>
          </a:prstGeom>
          <a:noFill/>
          <a:ln w="19050">
            <a:solidFill>
              <a:schemeClr val="bg1"/>
            </a:solidFill>
            <a:prstDash val="dash"/>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000">
              <a:solidFill>
                <a:srgbClr val="000000"/>
              </a:solidFill>
              <a:latin typeface="Calibri" panose="020F0502020204030204" pitchFamily="34" charset="0"/>
            </a:endParaRPr>
          </a:p>
        </p:txBody>
      </p:sp>
      <p:sp>
        <p:nvSpPr>
          <p:cNvPr id="86" name="Freeform 447">
            <a:extLst>
              <a:ext uri="{FF2B5EF4-FFF2-40B4-BE49-F238E27FC236}">
                <a16:creationId xmlns:a16="http://schemas.microsoft.com/office/drawing/2014/main" id="{5EB520A0-E985-4D71-B324-8A754F8EB53D}"/>
              </a:ext>
            </a:extLst>
          </p:cNvPr>
          <p:cNvSpPr>
            <a:spLocks/>
          </p:cNvSpPr>
          <p:nvPr/>
        </p:nvSpPr>
        <p:spPr bwMode="auto">
          <a:xfrm>
            <a:off x="1389010" y="1615782"/>
            <a:ext cx="2682566" cy="328917"/>
          </a:xfrm>
          <a:custGeom>
            <a:avLst/>
            <a:gdLst>
              <a:gd name="T0" fmla="*/ 0 w 1952"/>
              <a:gd name="T1" fmla="*/ 0 h 276"/>
              <a:gd name="T2" fmla="*/ 152 w 1952"/>
              <a:gd name="T3" fmla="*/ 0 h 276"/>
              <a:gd name="T4" fmla="*/ 172 w 1952"/>
              <a:gd name="T5" fmla="*/ 4 h 276"/>
              <a:gd name="T6" fmla="*/ 328 w 1952"/>
              <a:gd name="T7" fmla="*/ 4 h 276"/>
              <a:gd name="T8" fmla="*/ 338 w 1952"/>
              <a:gd name="T9" fmla="*/ 14 h 276"/>
              <a:gd name="T10" fmla="*/ 396 w 1952"/>
              <a:gd name="T11" fmla="*/ 14 h 276"/>
              <a:gd name="T12" fmla="*/ 426 w 1952"/>
              <a:gd name="T13" fmla="*/ 14 h 276"/>
              <a:gd name="T14" fmla="*/ 436 w 1952"/>
              <a:gd name="T15" fmla="*/ 24 h 276"/>
              <a:gd name="T16" fmla="*/ 480 w 1952"/>
              <a:gd name="T17" fmla="*/ 24 h 276"/>
              <a:gd name="T18" fmla="*/ 506 w 1952"/>
              <a:gd name="T19" fmla="*/ 24 h 276"/>
              <a:gd name="T20" fmla="*/ 566 w 1952"/>
              <a:gd name="T21" fmla="*/ 24 h 276"/>
              <a:gd name="T22" fmla="*/ 602 w 1952"/>
              <a:gd name="T23" fmla="*/ 38 h 276"/>
              <a:gd name="T24" fmla="*/ 650 w 1952"/>
              <a:gd name="T25" fmla="*/ 38 h 276"/>
              <a:gd name="T26" fmla="*/ 664 w 1952"/>
              <a:gd name="T27" fmla="*/ 38 h 276"/>
              <a:gd name="T28" fmla="*/ 728 w 1952"/>
              <a:gd name="T29" fmla="*/ 38 h 276"/>
              <a:gd name="T30" fmla="*/ 754 w 1952"/>
              <a:gd name="T31" fmla="*/ 58 h 276"/>
              <a:gd name="T32" fmla="*/ 808 w 1952"/>
              <a:gd name="T33" fmla="*/ 58 h 276"/>
              <a:gd name="T34" fmla="*/ 830 w 1952"/>
              <a:gd name="T35" fmla="*/ 64 h 276"/>
              <a:gd name="T36" fmla="*/ 858 w 1952"/>
              <a:gd name="T37" fmla="*/ 64 h 276"/>
              <a:gd name="T38" fmla="*/ 858 w 1952"/>
              <a:gd name="T39" fmla="*/ 80 h 276"/>
              <a:gd name="T40" fmla="*/ 946 w 1952"/>
              <a:gd name="T41" fmla="*/ 80 h 276"/>
              <a:gd name="T42" fmla="*/ 972 w 1952"/>
              <a:gd name="T43" fmla="*/ 86 h 276"/>
              <a:gd name="T44" fmla="*/ 1018 w 1952"/>
              <a:gd name="T45" fmla="*/ 86 h 276"/>
              <a:gd name="T46" fmla="*/ 1054 w 1952"/>
              <a:gd name="T47" fmla="*/ 92 h 276"/>
              <a:gd name="T48" fmla="*/ 1054 w 1952"/>
              <a:gd name="T49" fmla="*/ 104 h 276"/>
              <a:gd name="T50" fmla="*/ 1112 w 1952"/>
              <a:gd name="T51" fmla="*/ 104 h 276"/>
              <a:gd name="T52" fmla="*/ 1118 w 1952"/>
              <a:gd name="T53" fmla="*/ 112 h 276"/>
              <a:gd name="T54" fmla="*/ 1142 w 1952"/>
              <a:gd name="T55" fmla="*/ 112 h 276"/>
              <a:gd name="T56" fmla="*/ 1162 w 1952"/>
              <a:gd name="T57" fmla="*/ 128 h 276"/>
              <a:gd name="T58" fmla="*/ 1206 w 1952"/>
              <a:gd name="T59" fmla="*/ 128 h 276"/>
              <a:gd name="T60" fmla="*/ 1228 w 1952"/>
              <a:gd name="T61" fmla="*/ 156 h 276"/>
              <a:gd name="T62" fmla="*/ 1260 w 1952"/>
              <a:gd name="T63" fmla="*/ 156 h 276"/>
              <a:gd name="T64" fmla="*/ 1266 w 1952"/>
              <a:gd name="T65" fmla="*/ 168 h 276"/>
              <a:gd name="T66" fmla="*/ 1278 w 1952"/>
              <a:gd name="T67" fmla="*/ 168 h 276"/>
              <a:gd name="T68" fmla="*/ 1292 w 1952"/>
              <a:gd name="T69" fmla="*/ 174 h 276"/>
              <a:gd name="T70" fmla="*/ 1348 w 1952"/>
              <a:gd name="T71" fmla="*/ 174 h 276"/>
              <a:gd name="T72" fmla="*/ 1352 w 1952"/>
              <a:gd name="T73" fmla="*/ 194 h 276"/>
              <a:gd name="T74" fmla="*/ 1374 w 1952"/>
              <a:gd name="T75" fmla="*/ 194 h 276"/>
              <a:gd name="T76" fmla="*/ 1380 w 1952"/>
              <a:gd name="T77" fmla="*/ 200 h 276"/>
              <a:gd name="T78" fmla="*/ 1400 w 1952"/>
              <a:gd name="T79" fmla="*/ 200 h 276"/>
              <a:gd name="T80" fmla="*/ 1398 w 1952"/>
              <a:gd name="T81" fmla="*/ 214 h 276"/>
              <a:gd name="T82" fmla="*/ 1436 w 1952"/>
              <a:gd name="T83" fmla="*/ 214 h 276"/>
              <a:gd name="T84" fmla="*/ 1436 w 1952"/>
              <a:gd name="T85" fmla="*/ 232 h 276"/>
              <a:gd name="T86" fmla="*/ 1500 w 1952"/>
              <a:gd name="T87" fmla="*/ 232 h 276"/>
              <a:gd name="T88" fmla="*/ 1506 w 1952"/>
              <a:gd name="T89" fmla="*/ 244 h 276"/>
              <a:gd name="T90" fmla="*/ 1624 w 1952"/>
              <a:gd name="T91" fmla="*/ 244 h 276"/>
              <a:gd name="T92" fmla="*/ 1624 w 1952"/>
              <a:gd name="T93" fmla="*/ 276 h 276"/>
              <a:gd name="T94" fmla="*/ 1952 w 1952"/>
              <a:gd name="T95" fmla="*/ 276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52" h="276">
                <a:moveTo>
                  <a:pt x="0" y="0"/>
                </a:moveTo>
                <a:lnTo>
                  <a:pt x="152" y="0"/>
                </a:lnTo>
                <a:lnTo>
                  <a:pt x="172" y="4"/>
                </a:lnTo>
                <a:lnTo>
                  <a:pt x="328" y="4"/>
                </a:lnTo>
                <a:lnTo>
                  <a:pt x="338" y="14"/>
                </a:lnTo>
                <a:lnTo>
                  <a:pt x="396" y="14"/>
                </a:lnTo>
                <a:lnTo>
                  <a:pt x="426" y="14"/>
                </a:lnTo>
                <a:lnTo>
                  <a:pt x="436" y="24"/>
                </a:lnTo>
                <a:lnTo>
                  <a:pt x="480" y="24"/>
                </a:lnTo>
                <a:lnTo>
                  <a:pt x="506" y="24"/>
                </a:lnTo>
                <a:lnTo>
                  <a:pt x="566" y="24"/>
                </a:lnTo>
                <a:lnTo>
                  <a:pt x="602" y="38"/>
                </a:lnTo>
                <a:lnTo>
                  <a:pt x="650" y="38"/>
                </a:lnTo>
                <a:lnTo>
                  <a:pt x="664" y="38"/>
                </a:lnTo>
                <a:lnTo>
                  <a:pt x="728" y="38"/>
                </a:lnTo>
                <a:lnTo>
                  <a:pt x="754" y="58"/>
                </a:lnTo>
                <a:lnTo>
                  <a:pt x="808" y="58"/>
                </a:lnTo>
                <a:lnTo>
                  <a:pt x="830" y="64"/>
                </a:lnTo>
                <a:lnTo>
                  <a:pt x="858" y="64"/>
                </a:lnTo>
                <a:lnTo>
                  <a:pt x="858" y="80"/>
                </a:lnTo>
                <a:lnTo>
                  <a:pt x="946" y="80"/>
                </a:lnTo>
                <a:lnTo>
                  <a:pt x="972" y="86"/>
                </a:lnTo>
                <a:lnTo>
                  <a:pt x="1018" y="86"/>
                </a:lnTo>
                <a:lnTo>
                  <a:pt x="1054" y="92"/>
                </a:lnTo>
                <a:lnTo>
                  <a:pt x="1054" y="104"/>
                </a:lnTo>
                <a:lnTo>
                  <a:pt x="1112" y="104"/>
                </a:lnTo>
                <a:lnTo>
                  <a:pt x="1118" y="112"/>
                </a:lnTo>
                <a:lnTo>
                  <a:pt x="1142" y="112"/>
                </a:lnTo>
                <a:lnTo>
                  <a:pt x="1162" y="128"/>
                </a:lnTo>
                <a:lnTo>
                  <a:pt x="1206" y="128"/>
                </a:lnTo>
                <a:lnTo>
                  <a:pt x="1228" y="156"/>
                </a:lnTo>
                <a:lnTo>
                  <a:pt x="1260" y="156"/>
                </a:lnTo>
                <a:lnTo>
                  <a:pt x="1266" y="168"/>
                </a:lnTo>
                <a:lnTo>
                  <a:pt x="1278" y="168"/>
                </a:lnTo>
                <a:lnTo>
                  <a:pt x="1292" y="174"/>
                </a:lnTo>
                <a:lnTo>
                  <a:pt x="1348" y="174"/>
                </a:lnTo>
                <a:lnTo>
                  <a:pt x="1352" y="194"/>
                </a:lnTo>
                <a:lnTo>
                  <a:pt x="1374" y="194"/>
                </a:lnTo>
                <a:lnTo>
                  <a:pt x="1380" y="200"/>
                </a:lnTo>
                <a:lnTo>
                  <a:pt x="1400" y="200"/>
                </a:lnTo>
                <a:lnTo>
                  <a:pt x="1398" y="214"/>
                </a:lnTo>
                <a:lnTo>
                  <a:pt x="1436" y="214"/>
                </a:lnTo>
                <a:lnTo>
                  <a:pt x="1436" y="232"/>
                </a:lnTo>
                <a:lnTo>
                  <a:pt x="1500" y="232"/>
                </a:lnTo>
                <a:lnTo>
                  <a:pt x="1506" y="244"/>
                </a:lnTo>
                <a:lnTo>
                  <a:pt x="1624" y="244"/>
                </a:lnTo>
                <a:lnTo>
                  <a:pt x="1624" y="276"/>
                </a:lnTo>
                <a:lnTo>
                  <a:pt x="1952" y="276"/>
                </a:lnTo>
              </a:path>
            </a:pathLst>
          </a:custGeom>
          <a:noFill/>
          <a:ln w="28575">
            <a:solidFill>
              <a:srgbClr val="0000FF"/>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000">
              <a:solidFill>
                <a:srgbClr val="000000"/>
              </a:solidFill>
              <a:latin typeface="Calibri" panose="020F0502020204030204" pitchFamily="34" charset="0"/>
            </a:endParaRPr>
          </a:p>
        </p:txBody>
      </p:sp>
      <p:sp>
        <p:nvSpPr>
          <p:cNvPr id="87" name="Freeform 448">
            <a:extLst>
              <a:ext uri="{FF2B5EF4-FFF2-40B4-BE49-F238E27FC236}">
                <a16:creationId xmlns:a16="http://schemas.microsoft.com/office/drawing/2014/main" id="{F97A725F-E9FF-41F6-81C8-471818399634}"/>
              </a:ext>
            </a:extLst>
          </p:cNvPr>
          <p:cNvSpPr>
            <a:spLocks/>
          </p:cNvSpPr>
          <p:nvPr/>
        </p:nvSpPr>
        <p:spPr bwMode="auto">
          <a:xfrm>
            <a:off x="1397257" y="1620550"/>
            <a:ext cx="2498414" cy="1022502"/>
          </a:xfrm>
          <a:custGeom>
            <a:avLst/>
            <a:gdLst>
              <a:gd name="T0" fmla="*/ 0 w 1818"/>
              <a:gd name="T1" fmla="*/ 0 h 858"/>
              <a:gd name="T2" fmla="*/ 140 w 1818"/>
              <a:gd name="T3" fmla="*/ 0 h 858"/>
              <a:gd name="T4" fmla="*/ 176 w 1818"/>
              <a:gd name="T5" fmla="*/ 0 h 858"/>
              <a:gd name="T6" fmla="*/ 322 w 1818"/>
              <a:gd name="T7" fmla="*/ 10 h 858"/>
              <a:gd name="T8" fmla="*/ 392 w 1818"/>
              <a:gd name="T9" fmla="*/ 10 h 858"/>
              <a:gd name="T10" fmla="*/ 414 w 1818"/>
              <a:gd name="T11" fmla="*/ 32 h 858"/>
              <a:gd name="T12" fmla="*/ 490 w 1818"/>
              <a:gd name="T13" fmla="*/ 32 h 858"/>
              <a:gd name="T14" fmla="*/ 554 w 1818"/>
              <a:gd name="T15" fmla="*/ 32 h 858"/>
              <a:gd name="T16" fmla="*/ 576 w 1818"/>
              <a:gd name="T17" fmla="*/ 42 h 858"/>
              <a:gd name="T18" fmla="*/ 634 w 1818"/>
              <a:gd name="T19" fmla="*/ 42 h 858"/>
              <a:gd name="T20" fmla="*/ 680 w 1818"/>
              <a:gd name="T21" fmla="*/ 54 h 858"/>
              <a:gd name="T22" fmla="*/ 722 w 1818"/>
              <a:gd name="T23" fmla="*/ 54 h 858"/>
              <a:gd name="T24" fmla="*/ 756 w 1818"/>
              <a:gd name="T25" fmla="*/ 70 h 858"/>
              <a:gd name="T26" fmla="*/ 790 w 1818"/>
              <a:gd name="T27" fmla="*/ 70 h 858"/>
              <a:gd name="T28" fmla="*/ 806 w 1818"/>
              <a:gd name="T29" fmla="*/ 88 h 858"/>
              <a:gd name="T30" fmla="*/ 824 w 1818"/>
              <a:gd name="T31" fmla="*/ 92 h 858"/>
              <a:gd name="T32" fmla="*/ 870 w 1818"/>
              <a:gd name="T33" fmla="*/ 92 h 858"/>
              <a:gd name="T34" fmla="*/ 882 w 1818"/>
              <a:gd name="T35" fmla="*/ 106 h 858"/>
              <a:gd name="T36" fmla="*/ 906 w 1818"/>
              <a:gd name="T37" fmla="*/ 106 h 858"/>
              <a:gd name="T38" fmla="*/ 920 w 1818"/>
              <a:gd name="T39" fmla="*/ 116 h 858"/>
              <a:gd name="T40" fmla="*/ 950 w 1818"/>
              <a:gd name="T41" fmla="*/ 116 h 858"/>
              <a:gd name="T42" fmla="*/ 950 w 1818"/>
              <a:gd name="T43" fmla="*/ 138 h 858"/>
              <a:gd name="T44" fmla="*/ 976 w 1818"/>
              <a:gd name="T45" fmla="*/ 138 h 858"/>
              <a:gd name="T46" fmla="*/ 988 w 1818"/>
              <a:gd name="T47" fmla="*/ 148 h 858"/>
              <a:gd name="T48" fmla="*/ 1030 w 1818"/>
              <a:gd name="T49" fmla="*/ 148 h 858"/>
              <a:gd name="T50" fmla="*/ 1084 w 1818"/>
              <a:gd name="T51" fmla="*/ 148 h 858"/>
              <a:gd name="T52" fmla="*/ 1096 w 1818"/>
              <a:gd name="T53" fmla="*/ 160 h 858"/>
              <a:gd name="T54" fmla="*/ 1128 w 1818"/>
              <a:gd name="T55" fmla="*/ 160 h 858"/>
              <a:gd name="T56" fmla="*/ 1144 w 1818"/>
              <a:gd name="T57" fmla="*/ 192 h 858"/>
              <a:gd name="T58" fmla="*/ 1158 w 1818"/>
              <a:gd name="T59" fmla="*/ 192 h 858"/>
              <a:gd name="T60" fmla="*/ 1158 w 1818"/>
              <a:gd name="T61" fmla="*/ 212 h 858"/>
              <a:gd name="T62" fmla="*/ 1176 w 1818"/>
              <a:gd name="T63" fmla="*/ 212 h 858"/>
              <a:gd name="T64" fmla="*/ 1186 w 1818"/>
              <a:gd name="T65" fmla="*/ 224 h 858"/>
              <a:gd name="T66" fmla="*/ 1226 w 1818"/>
              <a:gd name="T67" fmla="*/ 224 h 858"/>
              <a:gd name="T68" fmla="*/ 1244 w 1818"/>
              <a:gd name="T69" fmla="*/ 234 h 858"/>
              <a:gd name="T70" fmla="*/ 1276 w 1818"/>
              <a:gd name="T71" fmla="*/ 234 h 858"/>
              <a:gd name="T72" fmla="*/ 1284 w 1818"/>
              <a:gd name="T73" fmla="*/ 254 h 858"/>
              <a:gd name="T74" fmla="*/ 1300 w 1818"/>
              <a:gd name="T75" fmla="*/ 268 h 858"/>
              <a:gd name="T76" fmla="*/ 1338 w 1818"/>
              <a:gd name="T77" fmla="*/ 268 h 858"/>
              <a:gd name="T78" fmla="*/ 1348 w 1818"/>
              <a:gd name="T79" fmla="*/ 278 h 858"/>
              <a:gd name="T80" fmla="*/ 1548 w 1818"/>
              <a:gd name="T81" fmla="*/ 278 h 858"/>
              <a:gd name="T82" fmla="*/ 1548 w 1818"/>
              <a:gd name="T83" fmla="*/ 334 h 858"/>
              <a:gd name="T84" fmla="*/ 1818 w 1818"/>
              <a:gd name="T85" fmla="*/ 334 h 858"/>
              <a:gd name="T86" fmla="*/ 1818 w 1818"/>
              <a:gd name="T87" fmla="*/ 858 h 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18" h="858">
                <a:moveTo>
                  <a:pt x="0" y="0"/>
                </a:moveTo>
                <a:lnTo>
                  <a:pt x="140" y="0"/>
                </a:lnTo>
                <a:lnTo>
                  <a:pt x="176" y="0"/>
                </a:lnTo>
                <a:lnTo>
                  <a:pt x="322" y="10"/>
                </a:lnTo>
                <a:lnTo>
                  <a:pt x="392" y="10"/>
                </a:lnTo>
                <a:lnTo>
                  <a:pt x="414" y="32"/>
                </a:lnTo>
                <a:lnTo>
                  <a:pt x="490" y="32"/>
                </a:lnTo>
                <a:lnTo>
                  <a:pt x="554" y="32"/>
                </a:lnTo>
                <a:lnTo>
                  <a:pt x="576" y="42"/>
                </a:lnTo>
                <a:lnTo>
                  <a:pt x="634" y="42"/>
                </a:lnTo>
                <a:lnTo>
                  <a:pt x="680" y="54"/>
                </a:lnTo>
                <a:lnTo>
                  <a:pt x="722" y="54"/>
                </a:lnTo>
                <a:lnTo>
                  <a:pt x="756" y="70"/>
                </a:lnTo>
                <a:lnTo>
                  <a:pt x="790" y="70"/>
                </a:lnTo>
                <a:lnTo>
                  <a:pt x="806" y="88"/>
                </a:lnTo>
                <a:lnTo>
                  <a:pt x="824" y="92"/>
                </a:lnTo>
                <a:lnTo>
                  <a:pt x="870" y="92"/>
                </a:lnTo>
                <a:lnTo>
                  <a:pt x="882" y="106"/>
                </a:lnTo>
                <a:lnTo>
                  <a:pt x="906" y="106"/>
                </a:lnTo>
                <a:lnTo>
                  <a:pt x="920" y="116"/>
                </a:lnTo>
                <a:lnTo>
                  <a:pt x="950" y="116"/>
                </a:lnTo>
                <a:lnTo>
                  <a:pt x="950" y="138"/>
                </a:lnTo>
                <a:lnTo>
                  <a:pt x="976" y="138"/>
                </a:lnTo>
                <a:lnTo>
                  <a:pt x="988" y="148"/>
                </a:lnTo>
                <a:lnTo>
                  <a:pt x="1030" y="148"/>
                </a:lnTo>
                <a:lnTo>
                  <a:pt x="1084" y="148"/>
                </a:lnTo>
                <a:lnTo>
                  <a:pt x="1096" y="160"/>
                </a:lnTo>
                <a:lnTo>
                  <a:pt x="1128" y="160"/>
                </a:lnTo>
                <a:lnTo>
                  <a:pt x="1144" y="192"/>
                </a:lnTo>
                <a:lnTo>
                  <a:pt x="1158" y="192"/>
                </a:lnTo>
                <a:lnTo>
                  <a:pt x="1158" y="212"/>
                </a:lnTo>
                <a:lnTo>
                  <a:pt x="1176" y="212"/>
                </a:lnTo>
                <a:lnTo>
                  <a:pt x="1186" y="224"/>
                </a:lnTo>
                <a:lnTo>
                  <a:pt x="1226" y="224"/>
                </a:lnTo>
                <a:lnTo>
                  <a:pt x="1244" y="234"/>
                </a:lnTo>
                <a:lnTo>
                  <a:pt x="1276" y="234"/>
                </a:lnTo>
                <a:lnTo>
                  <a:pt x="1284" y="254"/>
                </a:lnTo>
                <a:lnTo>
                  <a:pt x="1300" y="268"/>
                </a:lnTo>
                <a:lnTo>
                  <a:pt x="1338" y="268"/>
                </a:lnTo>
                <a:lnTo>
                  <a:pt x="1348" y="278"/>
                </a:lnTo>
                <a:lnTo>
                  <a:pt x="1548" y="278"/>
                </a:lnTo>
                <a:lnTo>
                  <a:pt x="1548" y="334"/>
                </a:lnTo>
                <a:lnTo>
                  <a:pt x="1818" y="334"/>
                </a:lnTo>
                <a:lnTo>
                  <a:pt x="1818" y="858"/>
                </a:lnTo>
              </a:path>
            </a:pathLst>
          </a:custGeom>
          <a:noFill/>
          <a:ln w="28575">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000">
              <a:solidFill>
                <a:srgbClr val="000000"/>
              </a:solidFill>
              <a:latin typeface="Calibri" panose="020F0502020204030204" pitchFamily="34" charset="0"/>
            </a:endParaRPr>
          </a:p>
        </p:txBody>
      </p:sp>
      <p:sp>
        <p:nvSpPr>
          <p:cNvPr id="89" name="TextBox 13">
            <a:extLst>
              <a:ext uri="{FF2B5EF4-FFF2-40B4-BE49-F238E27FC236}">
                <a16:creationId xmlns:a16="http://schemas.microsoft.com/office/drawing/2014/main" id="{E16B2250-28DD-40BA-B621-7D3557C60C99}"/>
              </a:ext>
            </a:extLst>
          </p:cNvPr>
          <p:cNvSpPr txBox="1">
            <a:spLocks noChangeArrowheads="1"/>
          </p:cNvSpPr>
          <p:nvPr/>
        </p:nvSpPr>
        <p:spPr bwMode="auto">
          <a:xfrm>
            <a:off x="7688697" y="1547175"/>
            <a:ext cx="1035605" cy="2846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defTabSz="685800" fontAlgn="auto">
              <a:spcBef>
                <a:spcPts val="0"/>
              </a:spcBef>
              <a:spcAft>
                <a:spcPts val="0"/>
              </a:spcAft>
              <a:defRPr/>
            </a:pPr>
            <a:r>
              <a:rPr lang="en-US" altLang="en-US" sz="1400">
                <a:solidFill>
                  <a:srgbClr val="000000"/>
                </a:solidFill>
              </a:rPr>
              <a:t>Enza: NR</a:t>
            </a:r>
          </a:p>
        </p:txBody>
      </p:sp>
      <p:sp>
        <p:nvSpPr>
          <p:cNvPr id="90" name="TextBox 16">
            <a:extLst>
              <a:ext uri="{FF2B5EF4-FFF2-40B4-BE49-F238E27FC236}">
                <a16:creationId xmlns:a16="http://schemas.microsoft.com/office/drawing/2014/main" id="{66CC9E02-77BE-44AD-B632-EFDC82DB8CEE}"/>
              </a:ext>
            </a:extLst>
          </p:cNvPr>
          <p:cNvSpPr txBox="1">
            <a:spLocks noChangeArrowheads="1"/>
          </p:cNvSpPr>
          <p:nvPr/>
        </p:nvSpPr>
        <p:spPr bwMode="auto">
          <a:xfrm>
            <a:off x="6411451" y="1283723"/>
            <a:ext cx="1202819" cy="223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580" tIns="34290" rIns="68580" bIns="34290">
            <a:spAutoFit/>
          </a:bodyPr>
          <a:lstStyle>
            <a:lvl1pPr defTabSz="685800">
              <a:defRPr>
                <a:solidFill>
                  <a:schemeClr val="tx1"/>
                </a:solidFill>
                <a:latin typeface="Calibri" pitchFamily="34" charset="0"/>
                <a:ea typeface="ＭＳ Ｐゴシック" pitchFamily="34" charset="-128"/>
              </a:defRPr>
            </a:lvl1pPr>
            <a:lvl2pPr marL="742950" indent="-285750" defTabSz="685800">
              <a:defRPr>
                <a:solidFill>
                  <a:schemeClr val="tx1"/>
                </a:solidFill>
                <a:latin typeface="Calibri" pitchFamily="34" charset="0"/>
                <a:ea typeface="ＭＳ Ｐゴシック" pitchFamily="34" charset="-128"/>
              </a:defRPr>
            </a:lvl2pPr>
            <a:lvl3pPr marL="1143000" indent="-228600" defTabSz="685800">
              <a:defRPr>
                <a:solidFill>
                  <a:schemeClr val="tx1"/>
                </a:solidFill>
                <a:latin typeface="Calibri" pitchFamily="34" charset="0"/>
                <a:ea typeface="ＭＳ Ｐゴシック" pitchFamily="34" charset="-128"/>
              </a:defRPr>
            </a:lvl3pPr>
            <a:lvl4pPr marL="1600200" indent="-228600" defTabSz="685800">
              <a:defRPr>
                <a:solidFill>
                  <a:schemeClr val="tx1"/>
                </a:solidFill>
                <a:latin typeface="Calibri" pitchFamily="34" charset="0"/>
                <a:ea typeface="ＭＳ Ｐゴシック" pitchFamily="34" charset="-128"/>
              </a:defRPr>
            </a:lvl4pPr>
            <a:lvl5pPr marL="2057400" indent="-228600" defTabSz="685800">
              <a:defRPr>
                <a:solidFill>
                  <a:schemeClr val="tx1"/>
                </a:solidFill>
                <a:latin typeface="Calibri" pitchFamily="34" charset="0"/>
                <a:ea typeface="ＭＳ Ｐゴシック" pitchFamily="34" charset="-128"/>
              </a:defRPr>
            </a:lvl5pPr>
            <a:lvl6pPr marL="2514600" indent="-228600" defTabSz="6858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6858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6858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6858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defTabSz="514349" fontAlgn="auto">
              <a:spcBef>
                <a:spcPts val="0"/>
              </a:spcBef>
              <a:spcAft>
                <a:spcPts val="0"/>
              </a:spcAft>
              <a:defRPr/>
            </a:pPr>
            <a:r>
              <a:rPr lang="en-US" altLang="en-US" sz="1000" b="1">
                <a:solidFill>
                  <a:srgbClr val="000000"/>
                </a:solidFill>
              </a:rPr>
              <a:t>PROSPER</a:t>
            </a:r>
            <a:r>
              <a:rPr lang="en-US" altLang="en-US" sz="1000" b="1" baseline="30000">
                <a:solidFill>
                  <a:srgbClr val="000000"/>
                </a:solidFill>
              </a:rPr>
              <a:t>[2]</a:t>
            </a:r>
          </a:p>
        </p:txBody>
      </p:sp>
      <p:sp>
        <p:nvSpPr>
          <p:cNvPr id="91" name="TextBox 18">
            <a:extLst>
              <a:ext uri="{FF2B5EF4-FFF2-40B4-BE49-F238E27FC236}">
                <a16:creationId xmlns:a16="http://schemas.microsoft.com/office/drawing/2014/main" id="{723324D4-5E14-4F21-994E-D79BA36C6954}"/>
              </a:ext>
            </a:extLst>
          </p:cNvPr>
          <p:cNvSpPr txBox="1">
            <a:spLocks noChangeArrowheads="1"/>
          </p:cNvSpPr>
          <p:nvPr/>
        </p:nvSpPr>
        <p:spPr bwMode="auto">
          <a:xfrm>
            <a:off x="5390966" y="2960947"/>
            <a:ext cx="2872219" cy="386120"/>
          </a:xfrm>
          <a:prstGeom prst="rect">
            <a:avLst/>
          </a:prstGeom>
          <a:noFill/>
          <a:ln>
            <a:noFill/>
          </a:ln>
        </p:spPr>
        <p:txBody>
          <a:bodyPr lIns="68580" tIns="34290" rIns="68580" bIns="34290"/>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defTabSz="685800" fontAlgn="auto">
              <a:spcBef>
                <a:spcPts val="0"/>
              </a:spcBef>
              <a:spcAft>
                <a:spcPts val="0"/>
              </a:spcAft>
              <a:defRPr/>
            </a:pPr>
            <a:r>
              <a:rPr lang="en-US" altLang="en-US" sz="900">
                <a:solidFill>
                  <a:srgbClr val="000000"/>
                </a:solidFill>
              </a:rPr>
              <a:t>HR: 0.80 (95% CI: 0.58- 1.09; </a:t>
            </a:r>
            <a:r>
              <a:rPr lang="en-US" altLang="en-US" sz="900" i="1">
                <a:solidFill>
                  <a:srgbClr val="000000"/>
                </a:solidFill>
              </a:rPr>
              <a:t>P </a:t>
            </a:r>
            <a:r>
              <a:rPr lang="en-US" altLang="en-US" sz="900">
                <a:solidFill>
                  <a:srgbClr val="000000"/>
                </a:solidFill>
              </a:rPr>
              <a:t>= .15)</a:t>
            </a:r>
          </a:p>
        </p:txBody>
      </p:sp>
      <p:sp>
        <p:nvSpPr>
          <p:cNvPr id="92" name="TextBox 19">
            <a:extLst>
              <a:ext uri="{FF2B5EF4-FFF2-40B4-BE49-F238E27FC236}">
                <a16:creationId xmlns:a16="http://schemas.microsoft.com/office/drawing/2014/main" id="{FEC15F62-6B00-47BD-8606-B6AD5ABFE3D4}"/>
              </a:ext>
            </a:extLst>
          </p:cNvPr>
          <p:cNvSpPr txBox="1">
            <a:spLocks noChangeArrowheads="1"/>
          </p:cNvSpPr>
          <p:nvPr/>
        </p:nvSpPr>
        <p:spPr bwMode="auto">
          <a:xfrm>
            <a:off x="6583993" y="2113951"/>
            <a:ext cx="1439558" cy="245851"/>
          </a:xfrm>
          <a:prstGeom prst="rect">
            <a:avLst/>
          </a:prstGeom>
          <a:noFill/>
          <a:ln>
            <a:noFill/>
          </a:ln>
        </p:spPr>
        <p:txBody>
          <a:bodyPr lIns="68580" tIns="34290" rIns="68580" bIns="34290"/>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defTabSz="685800" fontAlgn="auto">
              <a:spcBef>
                <a:spcPts val="0"/>
              </a:spcBef>
              <a:spcAft>
                <a:spcPts val="0"/>
              </a:spcAft>
              <a:defRPr/>
            </a:pPr>
            <a:r>
              <a:rPr lang="en-US" altLang="en-US" sz="1400">
                <a:solidFill>
                  <a:srgbClr val="000000"/>
                </a:solidFill>
              </a:rPr>
              <a:t>Pbo: NR</a:t>
            </a:r>
          </a:p>
        </p:txBody>
      </p:sp>
      <p:sp>
        <p:nvSpPr>
          <p:cNvPr id="93" name="TextBox 13">
            <a:extLst>
              <a:ext uri="{FF2B5EF4-FFF2-40B4-BE49-F238E27FC236}">
                <a16:creationId xmlns:a16="http://schemas.microsoft.com/office/drawing/2014/main" id="{C507CEA0-0C0C-43EE-A4F6-0E2AB502A5DF}"/>
              </a:ext>
            </a:extLst>
          </p:cNvPr>
          <p:cNvSpPr txBox="1">
            <a:spLocks noChangeArrowheads="1"/>
          </p:cNvSpPr>
          <p:nvPr/>
        </p:nvSpPr>
        <p:spPr bwMode="auto">
          <a:xfrm rot="16200000">
            <a:off x="4024544" y="2382926"/>
            <a:ext cx="1594125" cy="2846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8580" tIns="34290" rIns="68580" bIns="34290">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defTabSz="685800" fontAlgn="auto">
              <a:spcBef>
                <a:spcPts val="0"/>
              </a:spcBef>
              <a:spcAft>
                <a:spcPts val="0"/>
              </a:spcAft>
              <a:defRPr/>
            </a:pPr>
            <a:r>
              <a:rPr lang="en-US" altLang="en-US" sz="1400" b="1">
                <a:solidFill>
                  <a:srgbClr val="000000"/>
                </a:solidFill>
              </a:rPr>
              <a:t>OS (%)</a:t>
            </a:r>
          </a:p>
        </p:txBody>
      </p:sp>
      <p:sp>
        <p:nvSpPr>
          <p:cNvPr id="94" name="TextBox 13">
            <a:extLst>
              <a:ext uri="{FF2B5EF4-FFF2-40B4-BE49-F238E27FC236}">
                <a16:creationId xmlns:a16="http://schemas.microsoft.com/office/drawing/2014/main" id="{331FBFE9-3145-4B5B-8265-6D2B734F257F}"/>
              </a:ext>
            </a:extLst>
          </p:cNvPr>
          <p:cNvSpPr txBox="1">
            <a:spLocks noChangeArrowheads="1"/>
          </p:cNvSpPr>
          <p:nvPr/>
        </p:nvSpPr>
        <p:spPr bwMode="auto">
          <a:xfrm>
            <a:off x="6322972" y="3473493"/>
            <a:ext cx="1144418" cy="2846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8580" tIns="34290" rIns="68580" bIns="34290">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defTabSz="685800" fontAlgn="auto">
              <a:spcBef>
                <a:spcPts val="0"/>
              </a:spcBef>
              <a:spcAft>
                <a:spcPts val="0"/>
              </a:spcAft>
              <a:defRPr/>
            </a:pPr>
            <a:r>
              <a:rPr lang="en-US" altLang="en-US" sz="1400" b="1">
                <a:solidFill>
                  <a:srgbClr val="000000"/>
                </a:solidFill>
              </a:rPr>
              <a:t>Mos</a:t>
            </a:r>
          </a:p>
        </p:txBody>
      </p:sp>
      <p:sp>
        <p:nvSpPr>
          <p:cNvPr id="95" name="Rectangle 375">
            <a:extLst>
              <a:ext uri="{FF2B5EF4-FFF2-40B4-BE49-F238E27FC236}">
                <a16:creationId xmlns:a16="http://schemas.microsoft.com/office/drawing/2014/main" id="{F4B6F8AD-E09A-462A-8891-8D6C9732887C}"/>
              </a:ext>
            </a:extLst>
          </p:cNvPr>
          <p:cNvSpPr>
            <a:spLocks noChangeArrowheads="1"/>
          </p:cNvSpPr>
          <p:nvPr/>
        </p:nvSpPr>
        <p:spPr bwMode="auto">
          <a:xfrm>
            <a:off x="4972598" y="1520881"/>
            <a:ext cx="272986"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400">
                <a:solidFill>
                  <a:srgbClr val="000000"/>
                </a:solidFill>
                <a:latin typeface="Calibri" panose="020F0502020204030204" pitchFamily="34" charset="0"/>
              </a:rPr>
              <a:t>100</a:t>
            </a:r>
            <a:endParaRPr lang="en-US" altLang="en-US" sz="1100">
              <a:solidFill>
                <a:srgbClr val="000000"/>
              </a:solidFill>
              <a:latin typeface="Calibri" panose="020F0502020204030204" pitchFamily="34" charset="0"/>
            </a:endParaRPr>
          </a:p>
        </p:txBody>
      </p:sp>
      <p:sp>
        <p:nvSpPr>
          <p:cNvPr id="96" name="Freeform 376">
            <a:extLst>
              <a:ext uri="{FF2B5EF4-FFF2-40B4-BE49-F238E27FC236}">
                <a16:creationId xmlns:a16="http://schemas.microsoft.com/office/drawing/2014/main" id="{EA0B16C1-2FC5-41FE-928F-4E389002BB86}"/>
              </a:ext>
            </a:extLst>
          </p:cNvPr>
          <p:cNvSpPr>
            <a:spLocks/>
          </p:cNvSpPr>
          <p:nvPr/>
        </p:nvSpPr>
        <p:spPr bwMode="auto">
          <a:xfrm>
            <a:off x="5260097" y="1615782"/>
            <a:ext cx="3076159" cy="1706554"/>
          </a:xfrm>
          <a:custGeom>
            <a:avLst/>
            <a:gdLst>
              <a:gd name="T0" fmla="*/ 0 w 2092"/>
              <a:gd name="T1" fmla="*/ 0 h 1432"/>
              <a:gd name="T2" fmla="*/ 40 w 2092"/>
              <a:gd name="T3" fmla="*/ 0 h 1432"/>
              <a:gd name="T4" fmla="*/ 40 w 2092"/>
              <a:gd name="T5" fmla="*/ 1390 h 1432"/>
              <a:gd name="T6" fmla="*/ 2092 w 2092"/>
              <a:gd name="T7" fmla="*/ 1390 h 1432"/>
              <a:gd name="T8" fmla="*/ 2092 w 2092"/>
              <a:gd name="T9" fmla="*/ 1432 h 1432"/>
            </a:gdLst>
            <a:ahLst/>
            <a:cxnLst>
              <a:cxn ang="0">
                <a:pos x="T0" y="T1"/>
              </a:cxn>
              <a:cxn ang="0">
                <a:pos x="T2" y="T3"/>
              </a:cxn>
              <a:cxn ang="0">
                <a:pos x="T4" y="T5"/>
              </a:cxn>
              <a:cxn ang="0">
                <a:pos x="T6" y="T7"/>
              </a:cxn>
              <a:cxn ang="0">
                <a:pos x="T8" y="T9"/>
              </a:cxn>
            </a:cxnLst>
            <a:rect l="0" t="0" r="r" b="b"/>
            <a:pathLst>
              <a:path w="2092" h="1432">
                <a:moveTo>
                  <a:pt x="0" y="0"/>
                </a:moveTo>
                <a:lnTo>
                  <a:pt x="40" y="0"/>
                </a:lnTo>
                <a:lnTo>
                  <a:pt x="40" y="1390"/>
                </a:lnTo>
                <a:lnTo>
                  <a:pt x="2092" y="1390"/>
                </a:lnTo>
                <a:lnTo>
                  <a:pt x="2092" y="1432"/>
                </a:lnTo>
              </a:path>
            </a:pathLst>
          </a:custGeom>
          <a:noFill/>
          <a:ln w="28575">
            <a:solidFill>
              <a:srgbClr val="003767"/>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000">
              <a:solidFill>
                <a:srgbClr val="000000"/>
              </a:solidFill>
              <a:latin typeface="Calibri" panose="020F0502020204030204" pitchFamily="34" charset="0"/>
            </a:endParaRPr>
          </a:p>
        </p:txBody>
      </p:sp>
      <p:sp>
        <p:nvSpPr>
          <p:cNvPr id="97" name="Rectangle 377">
            <a:extLst>
              <a:ext uri="{FF2B5EF4-FFF2-40B4-BE49-F238E27FC236}">
                <a16:creationId xmlns:a16="http://schemas.microsoft.com/office/drawing/2014/main" id="{821A0E94-231E-440C-8760-6AD7019832B9}"/>
              </a:ext>
            </a:extLst>
          </p:cNvPr>
          <p:cNvSpPr>
            <a:spLocks noChangeArrowheads="1"/>
          </p:cNvSpPr>
          <p:nvPr/>
        </p:nvSpPr>
        <p:spPr bwMode="auto">
          <a:xfrm>
            <a:off x="5054941" y="1854565"/>
            <a:ext cx="181991"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400">
                <a:solidFill>
                  <a:srgbClr val="000000"/>
                </a:solidFill>
                <a:latin typeface="Calibri" panose="020F0502020204030204" pitchFamily="34" charset="0"/>
              </a:rPr>
              <a:t>80</a:t>
            </a:r>
            <a:endParaRPr lang="en-US" altLang="en-US" sz="1100">
              <a:solidFill>
                <a:srgbClr val="000000"/>
              </a:solidFill>
              <a:latin typeface="Calibri" panose="020F0502020204030204" pitchFamily="34" charset="0"/>
            </a:endParaRPr>
          </a:p>
        </p:txBody>
      </p:sp>
      <p:sp>
        <p:nvSpPr>
          <p:cNvPr id="98" name="Line 378">
            <a:extLst>
              <a:ext uri="{FF2B5EF4-FFF2-40B4-BE49-F238E27FC236}">
                <a16:creationId xmlns:a16="http://schemas.microsoft.com/office/drawing/2014/main" id="{2918D760-6EFB-46FB-B726-50A597F42BD3}"/>
              </a:ext>
            </a:extLst>
          </p:cNvPr>
          <p:cNvSpPr>
            <a:spLocks noChangeShapeType="1"/>
          </p:cNvSpPr>
          <p:nvPr/>
        </p:nvSpPr>
        <p:spPr bwMode="auto">
          <a:xfrm>
            <a:off x="5260097" y="1949466"/>
            <a:ext cx="58817" cy="0"/>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000">
              <a:solidFill>
                <a:srgbClr val="000000"/>
              </a:solidFill>
              <a:latin typeface="Calibri" panose="020F0502020204030204" pitchFamily="34" charset="0"/>
            </a:endParaRPr>
          </a:p>
        </p:txBody>
      </p:sp>
      <p:sp>
        <p:nvSpPr>
          <p:cNvPr id="99" name="Rectangle 379">
            <a:extLst>
              <a:ext uri="{FF2B5EF4-FFF2-40B4-BE49-F238E27FC236}">
                <a16:creationId xmlns:a16="http://schemas.microsoft.com/office/drawing/2014/main" id="{639CFA53-23B4-4B81-B62D-FD04BB6B80BF}"/>
              </a:ext>
            </a:extLst>
          </p:cNvPr>
          <p:cNvSpPr>
            <a:spLocks noChangeArrowheads="1"/>
          </p:cNvSpPr>
          <p:nvPr/>
        </p:nvSpPr>
        <p:spPr bwMode="auto">
          <a:xfrm>
            <a:off x="5054941" y="2188250"/>
            <a:ext cx="181991"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400">
                <a:solidFill>
                  <a:srgbClr val="000000"/>
                </a:solidFill>
                <a:latin typeface="Calibri" panose="020F0502020204030204" pitchFamily="34" charset="0"/>
              </a:rPr>
              <a:t>60</a:t>
            </a:r>
            <a:endParaRPr lang="en-US" altLang="en-US" sz="1100">
              <a:solidFill>
                <a:srgbClr val="000000"/>
              </a:solidFill>
              <a:latin typeface="Calibri" panose="020F0502020204030204" pitchFamily="34" charset="0"/>
            </a:endParaRPr>
          </a:p>
        </p:txBody>
      </p:sp>
      <p:sp>
        <p:nvSpPr>
          <p:cNvPr id="100" name="Line 380">
            <a:extLst>
              <a:ext uri="{FF2B5EF4-FFF2-40B4-BE49-F238E27FC236}">
                <a16:creationId xmlns:a16="http://schemas.microsoft.com/office/drawing/2014/main" id="{9D174C02-1B22-4922-9774-DCAF32A9A095}"/>
              </a:ext>
            </a:extLst>
          </p:cNvPr>
          <p:cNvSpPr>
            <a:spLocks noChangeShapeType="1"/>
          </p:cNvSpPr>
          <p:nvPr/>
        </p:nvSpPr>
        <p:spPr bwMode="auto">
          <a:xfrm>
            <a:off x="5260097" y="2283150"/>
            <a:ext cx="58817" cy="0"/>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000">
              <a:solidFill>
                <a:srgbClr val="000000"/>
              </a:solidFill>
              <a:latin typeface="Calibri" panose="020F0502020204030204" pitchFamily="34" charset="0"/>
            </a:endParaRPr>
          </a:p>
        </p:txBody>
      </p:sp>
      <p:sp>
        <p:nvSpPr>
          <p:cNvPr id="101" name="Rectangle 381">
            <a:extLst>
              <a:ext uri="{FF2B5EF4-FFF2-40B4-BE49-F238E27FC236}">
                <a16:creationId xmlns:a16="http://schemas.microsoft.com/office/drawing/2014/main" id="{D6E8467E-C12C-45C5-B27A-B8EF0199D072}"/>
              </a:ext>
            </a:extLst>
          </p:cNvPr>
          <p:cNvSpPr>
            <a:spLocks noChangeArrowheads="1"/>
          </p:cNvSpPr>
          <p:nvPr/>
        </p:nvSpPr>
        <p:spPr bwMode="auto">
          <a:xfrm>
            <a:off x="5054941" y="2514782"/>
            <a:ext cx="181991"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400">
                <a:solidFill>
                  <a:srgbClr val="000000"/>
                </a:solidFill>
                <a:latin typeface="Calibri" panose="020F0502020204030204" pitchFamily="34" charset="0"/>
              </a:rPr>
              <a:t>40</a:t>
            </a:r>
            <a:endParaRPr lang="en-US" altLang="en-US" sz="1100">
              <a:solidFill>
                <a:srgbClr val="000000"/>
              </a:solidFill>
              <a:latin typeface="Calibri" panose="020F0502020204030204" pitchFamily="34" charset="0"/>
            </a:endParaRPr>
          </a:p>
        </p:txBody>
      </p:sp>
      <p:sp>
        <p:nvSpPr>
          <p:cNvPr id="102" name="Line 382">
            <a:extLst>
              <a:ext uri="{FF2B5EF4-FFF2-40B4-BE49-F238E27FC236}">
                <a16:creationId xmlns:a16="http://schemas.microsoft.com/office/drawing/2014/main" id="{6C8C7286-B194-4A5F-B9D1-B1E6D6540F39}"/>
              </a:ext>
            </a:extLst>
          </p:cNvPr>
          <p:cNvSpPr>
            <a:spLocks noChangeShapeType="1"/>
          </p:cNvSpPr>
          <p:nvPr/>
        </p:nvSpPr>
        <p:spPr bwMode="auto">
          <a:xfrm>
            <a:off x="5260097" y="2609683"/>
            <a:ext cx="58817" cy="0"/>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000">
              <a:solidFill>
                <a:srgbClr val="000000"/>
              </a:solidFill>
              <a:latin typeface="Calibri" panose="020F0502020204030204" pitchFamily="34" charset="0"/>
            </a:endParaRPr>
          </a:p>
        </p:txBody>
      </p:sp>
      <p:sp>
        <p:nvSpPr>
          <p:cNvPr id="103" name="Rectangle 383">
            <a:extLst>
              <a:ext uri="{FF2B5EF4-FFF2-40B4-BE49-F238E27FC236}">
                <a16:creationId xmlns:a16="http://schemas.microsoft.com/office/drawing/2014/main" id="{5DCDBB66-2F40-4198-AE15-981BFFCD74FE}"/>
              </a:ext>
            </a:extLst>
          </p:cNvPr>
          <p:cNvSpPr>
            <a:spLocks noChangeArrowheads="1"/>
          </p:cNvSpPr>
          <p:nvPr/>
        </p:nvSpPr>
        <p:spPr bwMode="auto">
          <a:xfrm>
            <a:off x="5054941" y="2841315"/>
            <a:ext cx="181991"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400">
                <a:solidFill>
                  <a:srgbClr val="000000"/>
                </a:solidFill>
                <a:latin typeface="Calibri" panose="020F0502020204030204" pitchFamily="34" charset="0"/>
              </a:rPr>
              <a:t>20</a:t>
            </a:r>
            <a:endParaRPr lang="en-US" altLang="en-US" sz="1100">
              <a:solidFill>
                <a:srgbClr val="000000"/>
              </a:solidFill>
              <a:latin typeface="Calibri" panose="020F0502020204030204" pitchFamily="34" charset="0"/>
            </a:endParaRPr>
          </a:p>
        </p:txBody>
      </p:sp>
      <p:sp>
        <p:nvSpPr>
          <p:cNvPr id="104" name="Line 384">
            <a:extLst>
              <a:ext uri="{FF2B5EF4-FFF2-40B4-BE49-F238E27FC236}">
                <a16:creationId xmlns:a16="http://schemas.microsoft.com/office/drawing/2014/main" id="{1BC83F94-7580-4276-9DE7-67AFFFEC1DE9}"/>
              </a:ext>
            </a:extLst>
          </p:cNvPr>
          <p:cNvSpPr>
            <a:spLocks noChangeShapeType="1"/>
          </p:cNvSpPr>
          <p:nvPr/>
        </p:nvSpPr>
        <p:spPr bwMode="auto">
          <a:xfrm>
            <a:off x="5260097" y="2936216"/>
            <a:ext cx="58817" cy="0"/>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000">
              <a:solidFill>
                <a:srgbClr val="000000"/>
              </a:solidFill>
              <a:latin typeface="Calibri" panose="020F0502020204030204" pitchFamily="34" charset="0"/>
            </a:endParaRPr>
          </a:p>
        </p:txBody>
      </p:sp>
      <p:sp>
        <p:nvSpPr>
          <p:cNvPr id="105" name="Rectangle 385">
            <a:extLst>
              <a:ext uri="{FF2B5EF4-FFF2-40B4-BE49-F238E27FC236}">
                <a16:creationId xmlns:a16="http://schemas.microsoft.com/office/drawing/2014/main" id="{8610FABB-5677-4C0C-A961-8A138A973CC1}"/>
              </a:ext>
            </a:extLst>
          </p:cNvPr>
          <p:cNvSpPr>
            <a:spLocks noChangeArrowheads="1"/>
          </p:cNvSpPr>
          <p:nvPr/>
        </p:nvSpPr>
        <p:spPr bwMode="auto">
          <a:xfrm>
            <a:off x="5140227" y="3172616"/>
            <a:ext cx="90995"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400">
                <a:solidFill>
                  <a:srgbClr val="000000"/>
                </a:solidFill>
                <a:latin typeface="Calibri" panose="020F0502020204030204" pitchFamily="34" charset="0"/>
              </a:rPr>
              <a:t>0</a:t>
            </a:r>
            <a:endParaRPr lang="en-US" altLang="en-US" sz="1100">
              <a:solidFill>
                <a:srgbClr val="000000"/>
              </a:solidFill>
              <a:latin typeface="Calibri" panose="020F0502020204030204" pitchFamily="34" charset="0"/>
            </a:endParaRPr>
          </a:p>
        </p:txBody>
      </p:sp>
      <p:sp>
        <p:nvSpPr>
          <p:cNvPr id="106" name="Rectangle 386">
            <a:extLst>
              <a:ext uri="{FF2B5EF4-FFF2-40B4-BE49-F238E27FC236}">
                <a16:creationId xmlns:a16="http://schemas.microsoft.com/office/drawing/2014/main" id="{731017C3-F8F4-4711-B494-3963AD6600C7}"/>
              </a:ext>
            </a:extLst>
          </p:cNvPr>
          <p:cNvSpPr>
            <a:spLocks noChangeArrowheads="1"/>
          </p:cNvSpPr>
          <p:nvPr/>
        </p:nvSpPr>
        <p:spPr bwMode="auto">
          <a:xfrm>
            <a:off x="8253910" y="3315186"/>
            <a:ext cx="181991"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400">
                <a:solidFill>
                  <a:srgbClr val="000000"/>
                </a:solidFill>
                <a:latin typeface="Calibri" panose="020F0502020204030204" pitchFamily="34" charset="0"/>
              </a:rPr>
              <a:t>44</a:t>
            </a:r>
          </a:p>
        </p:txBody>
      </p:sp>
      <p:sp>
        <p:nvSpPr>
          <p:cNvPr id="107" name="Line 387">
            <a:extLst>
              <a:ext uri="{FF2B5EF4-FFF2-40B4-BE49-F238E27FC236}">
                <a16:creationId xmlns:a16="http://schemas.microsoft.com/office/drawing/2014/main" id="{B5BFF1BA-B2CE-4BCB-BE02-46B39E3D301C}"/>
              </a:ext>
            </a:extLst>
          </p:cNvPr>
          <p:cNvSpPr>
            <a:spLocks noChangeShapeType="1"/>
          </p:cNvSpPr>
          <p:nvPr/>
        </p:nvSpPr>
        <p:spPr bwMode="auto">
          <a:xfrm>
            <a:off x="8068633" y="3272284"/>
            <a:ext cx="0" cy="50053"/>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108" name="Rectangle 388">
            <a:extLst>
              <a:ext uri="{FF2B5EF4-FFF2-40B4-BE49-F238E27FC236}">
                <a16:creationId xmlns:a16="http://schemas.microsoft.com/office/drawing/2014/main" id="{B4E04C36-9AE5-4538-9807-F492E35AAC35}"/>
              </a:ext>
            </a:extLst>
          </p:cNvPr>
          <p:cNvSpPr>
            <a:spLocks noChangeArrowheads="1"/>
          </p:cNvSpPr>
          <p:nvPr/>
        </p:nvSpPr>
        <p:spPr bwMode="auto">
          <a:xfrm>
            <a:off x="7986289" y="3315186"/>
            <a:ext cx="181991"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400">
                <a:solidFill>
                  <a:srgbClr val="000000"/>
                </a:solidFill>
                <a:latin typeface="Calibri" panose="020F0502020204030204" pitchFamily="34" charset="0"/>
              </a:rPr>
              <a:t>40</a:t>
            </a:r>
          </a:p>
        </p:txBody>
      </p:sp>
      <p:sp>
        <p:nvSpPr>
          <p:cNvPr id="109" name="Line 389">
            <a:extLst>
              <a:ext uri="{FF2B5EF4-FFF2-40B4-BE49-F238E27FC236}">
                <a16:creationId xmlns:a16="http://schemas.microsoft.com/office/drawing/2014/main" id="{B25D22B6-BE5C-44B2-A24B-30E0C832202F}"/>
              </a:ext>
            </a:extLst>
          </p:cNvPr>
          <p:cNvSpPr>
            <a:spLocks noChangeShapeType="1"/>
          </p:cNvSpPr>
          <p:nvPr/>
        </p:nvSpPr>
        <p:spPr bwMode="auto">
          <a:xfrm>
            <a:off x="7801013" y="3272284"/>
            <a:ext cx="0" cy="50053"/>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110" name="Rectangle 390">
            <a:extLst>
              <a:ext uri="{FF2B5EF4-FFF2-40B4-BE49-F238E27FC236}">
                <a16:creationId xmlns:a16="http://schemas.microsoft.com/office/drawing/2014/main" id="{79065012-4121-4200-A9D4-E000FE703C46}"/>
              </a:ext>
            </a:extLst>
          </p:cNvPr>
          <p:cNvSpPr>
            <a:spLocks noChangeArrowheads="1"/>
          </p:cNvSpPr>
          <p:nvPr/>
        </p:nvSpPr>
        <p:spPr bwMode="auto">
          <a:xfrm>
            <a:off x="7718668" y="3315186"/>
            <a:ext cx="181991"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400">
                <a:solidFill>
                  <a:srgbClr val="000000"/>
                </a:solidFill>
                <a:latin typeface="Calibri" panose="020F0502020204030204" pitchFamily="34" charset="0"/>
              </a:rPr>
              <a:t>36</a:t>
            </a:r>
          </a:p>
        </p:txBody>
      </p:sp>
      <p:sp>
        <p:nvSpPr>
          <p:cNvPr id="111" name="Line 391">
            <a:extLst>
              <a:ext uri="{FF2B5EF4-FFF2-40B4-BE49-F238E27FC236}">
                <a16:creationId xmlns:a16="http://schemas.microsoft.com/office/drawing/2014/main" id="{1E17FEB2-EE1B-418F-95E7-FAF3CE8FD44E}"/>
              </a:ext>
            </a:extLst>
          </p:cNvPr>
          <p:cNvSpPr>
            <a:spLocks noChangeShapeType="1"/>
          </p:cNvSpPr>
          <p:nvPr/>
        </p:nvSpPr>
        <p:spPr bwMode="auto">
          <a:xfrm>
            <a:off x="7521630" y="3272284"/>
            <a:ext cx="0" cy="50053"/>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112" name="Rectangle 392">
            <a:extLst>
              <a:ext uri="{FF2B5EF4-FFF2-40B4-BE49-F238E27FC236}">
                <a16:creationId xmlns:a16="http://schemas.microsoft.com/office/drawing/2014/main" id="{39E61B40-9CDE-4253-8903-87EDD82413B8}"/>
              </a:ext>
            </a:extLst>
          </p:cNvPr>
          <p:cNvSpPr>
            <a:spLocks noChangeArrowheads="1"/>
          </p:cNvSpPr>
          <p:nvPr/>
        </p:nvSpPr>
        <p:spPr bwMode="auto">
          <a:xfrm>
            <a:off x="7436344" y="3315186"/>
            <a:ext cx="181991"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400">
                <a:solidFill>
                  <a:srgbClr val="000000"/>
                </a:solidFill>
                <a:latin typeface="Calibri" panose="020F0502020204030204" pitchFamily="34" charset="0"/>
              </a:rPr>
              <a:t>32</a:t>
            </a:r>
          </a:p>
        </p:txBody>
      </p:sp>
      <p:sp>
        <p:nvSpPr>
          <p:cNvPr id="113" name="Line 393">
            <a:extLst>
              <a:ext uri="{FF2B5EF4-FFF2-40B4-BE49-F238E27FC236}">
                <a16:creationId xmlns:a16="http://schemas.microsoft.com/office/drawing/2014/main" id="{F47969C5-C2A4-4563-B6B0-012193FC0FAB}"/>
              </a:ext>
            </a:extLst>
          </p:cNvPr>
          <p:cNvSpPr>
            <a:spLocks noChangeShapeType="1"/>
          </p:cNvSpPr>
          <p:nvPr/>
        </p:nvSpPr>
        <p:spPr bwMode="auto">
          <a:xfrm>
            <a:off x="7242246" y="3272284"/>
            <a:ext cx="0" cy="50053"/>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114" name="Rectangle 394">
            <a:extLst>
              <a:ext uri="{FF2B5EF4-FFF2-40B4-BE49-F238E27FC236}">
                <a16:creationId xmlns:a16="http://schemas.microsoft.com/office/drawing/2014/main" id="{C6E1FCA7-8B68-4C6F-AC9D-05816829F781}"/>
              </a:ext>
            </a:extLst>
          </p:cNvPr>
          <p:cNvSpPr>
            <a:spLocks noChangeArrowheads="1"/>
          </p:cNvSpPr>
          <p:nvPr/>
        </p:nvSpPr>
        <p:spPr bwMode="auto">
          <a:xfrm>
            <a:off x="7159903" y="3315186"/>
            <a:ext cx="181991"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400">
                <a:solidFill>
                  <a:srgbClr val="000000"/>
                </a:solidFill>
                <a:latin typeface="Calibri" panose="020F0502020204030204" pitchFamily="34" charset="0"/>
              </a:rPr>
              <a:t>28</a:t>
            </a:r>
          </a:p>
        </p:txBody>
      </p:sp>
      <p:sp>
        <p:nvSpPr>
          <p:cNvPr id="115" name="Line 395">
            <a:extLst>
              <a:ext uri="{FF2B5EF4-FFF2-40B4-BE49-F238E27FC236}">
                <a16:creationId xmlns:a16="http://schemas.microsoft.com/office/drawing/2014/main" id="{9F2089AD-022C-423B-B126-A670C383D4C7}"/>
              </a:ext>
            </a:extLst>
          </p:cNvPr>
          <p:cNvSpPr>
            <a:spLocks noChangeShapeType="1"/>
          </p:cNvSpPr>
          <p:nvPr/>
        </p:nvSpPr>
        <p:spPr bwMode="auto">
          <a:xfrm>
            <a:off x="6974627" y="3272284"/>
            <a:ext cx="0" cy="50053"/>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116" name="Rectangle 396">
            <a:extLst>
              <a:ext uri="{FF2B5EF4-FFF2-40B4-BE49-F238E27FC236}">
                <a16:creationId xmlns:a16="http://schemas.microsoft.com/office/drawing/2014/main" id="{52F89C8B-FD50-431E-BCAE-7F0423C2E899}"/>
              </a:ext>
            </a:extLst>
          </p:cNvPr>
          <p:cNvSpPr>
            <a:spLocks noChangeArrowheads="1"/>
          </p:cNvSpPr>
          <p:nvPr/>
        </p:nvSpPr>
        <p:spPr bwMode="auto">
          <a:xfrm>
            <a:off x="6892282" y="3315186"/>
            <a:ext cx="181991"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400">
                <a:solidFill>
                  <a:srgbClr val="000000"/>
                </a:solidFill>
                <a:latin typeface="Calibri" panose="020F0502020204030204" pitchFamily="34" charset="0"/>
              </a:rPr>
              <a:t>24</a:t>
            </a:r>
          </a:p>
        </p:txBody>
      </p:sp>
      <p:sp>
        <p:nvSpPr>
          <p:cNvPr id="117" name="Line 397">
            <a:extLst>
              <a:ext uri="{FF2B5EF4-FFF2-40B4-BE49-F238E27FC236}">
                <a16:creationId xmlns:a16="http://schemas.microsoft.com/office/drawing/2014/main" id="{1E660FF8-A488-44BD-A4D3-944FDB8400B3}"/>
              </a:ext>
            </a:extLst>
          </p:cNvPr>
          <p:cNvSpPr>
            <a:spLocks noChangeShapeType="1"/>
          </p:cNvSpPr>
          <p:nvPr/>
        </p:nvSpPr>
        <p:spPr bwMode="auto">
          <a:xfrm>
            <a:off x="6695243" y="3272284"/>
            <a:ext cx="0" cy="50053"/>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118" name="Rectangle 398">
            <a:extLst>
              <a:ext uri="{FF2B5EF4-FFF2-40B4-BE49-F238E27FC236}">
                <a16:creationId xmlns:a16="http://schemas.microsoft.com/office/drawing/2014/main" id="{B159E066-62B2-4CD9-B951-CA7D6CDCD6C9}"/>
              </a:ext>
            </a:extLst>
          </p:cNvPr>
          <p:cNvSpPr>
            <a:spLocks noChangeArrowheads="1"/>
          </p:cNvSpPr>
          <p:nvPr/>
        </p:nvSpPr>
        <p:spPr bwMode="auto">
          <a:xfrm>
            <a:off x="6612898" y="3315186"/>
            <a:ext cx="181991"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400">
                <a:solidFill>
                  <a:srgbClr val="000000"/>
                </a:solidFill>
                <a:latin typeface="Calibri" panose="020F0502020204030204" pitchFamily="34" charset="0"/>
              </a:rPr>
              <a:t>20</a:t>
            </a:r>
          </a:p>
        </p:txBody>
      </p:sp>
      <p:sp>
        <p:nvSpPr>
          <p:cNvPr id="119" name="Line 399">
            <a:extLst>
              <a:ext uri="{FF2B5EF4-FFF2-40B4-BE49-F238E27FC236}">
                <a16:creationId xmlns:a16="http://schemas.microsoft.com/office/drawing/2014/main" id="{FECB680D-EB0D-40C4-AD4C-010BE4C653F6}"/>
              </a:ext>
            </a:extLst>
          </p:cNvPr>
          <p:cNvSpPr>
            <a:spLocks noChangeShapeType="1"/>
          </p:cNvSpPr>
          <p:nvPr/>
        </p:nvSpPr>
        <p:spPr bwMode="auto">
          <a:xfrm>
            <a:off x="6415859" y="3272284"/>
            <a:ext cx="0" cy="50053"/>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120" name="Rectangle 400">
            <a:extLst>
              <a:ext uri="{FF2B5EF4-FFF2-40B4-BE49-F238E27FC236}">
                <a16:creationId xmlns:a16="http://schemas.microsoft.com/office/drawing/2014/main" id="{FD2A884A-D2BF-4915-A69E-8EDE1B8AAC51}"/>
              </a:ext>
            </a:extLst>
          </p:cNvPr>
          <p:cNvSpPr>
            <a:spLocks noChangeArrowheads="1"/>
          </p:cNvSpPr>
          <p:nvPr/>
        </p:nvSpPr>
        <p:spPr bwMode="auto">
          <a:xfrm>
            <a:off x="6333517" y="3315186"/>
            <a:ext cx="181991"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400">
                <a:solidFill>
                  <a:srgbClr val="000000"/>
                </a:solidFill>
                <a:latin typeface="Calibri" panose="020F0502020204030204" pitchFamily="34" charset="0"/>
              </a:rPr>
              <a:t>16</a:t>
            </a:r>
          </a:p>
        </p:txBody>
      </p:sp>
      <p:sp>
        <p:nvSpPr>
          <p:cNvPr id="121" name="Line 401">
            <a:extLst>
              <a:ext uri="{FF2B5EF4-FFF2-40B4-BE49-F238E27FC236}">
                <a16:creationId xmlns:a16="http://schemas.microsoft.com/office/drawing/2014/main" id="{AC3D3210-EA6F-4D38-AAEC-FA117FB1E2DA}"/>
              </a:ext>
            </a:extLst>
          </p:cNvPr>
          <p:cNvSpPr>
            <a:spLocks noChangeShapeType="1"/>
          </p:cNvSpPr>
          <p:nvPr/>
        </p:nvSpPr>
        <p:spPr bwMode="auto">
          <a:xfrm>
            <a:off x="5592414" y="3272284"/>
            <a:ext cx="0" cy="50053"/>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122" name="Rectangle 402">
            <a:extLst>
              <a:ext uri="{FF2B5EF4-FFF2-40B4-BE49-F238E27FC236}">
                <a16:creationId xmlns:a16="http://schemas.microsoft.com/office/drawing/2014/main" id="{6B155A41-DCD3-43FB-85A9-58EE629A875F}"/>
              </a:ext>
            </a:extLst>
          </p:cNvPr>
          <p:cNvSpPr>
            <a:spLocks noChangeArrowheads="1"/>
          </p:cNvSpPr>
          <p:nvPr/>
        </p:nvSpPr>
        <p:spPr bwMode="auto">
          <a:xfrm>
            <a:off x="5551242" y="3315186"/>
            <a:ext cx="90995"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400">
                <a:solidFill>
                  <a:srgbClr val="000000"/>
                </a:solidFill>
                <a:latin typeface="Calibri" panose="020F0502020204030204" pitchFamily="34" charset="0"/>
              </a:rPr>
              <a:t>4</a:t>
            </a:r>
          </a:p>
        </p:txBody>
      </p:sp>
      <p:sp>
        <p:nvSpPr>
          <p:cNvPr id="123" name="Line 403">
            <a:extLst>
              <a:ext uri="{FF2B5EF4-FFF2-40B4-BE49-F238E27FC236}">
                <a16:creationId xmlns:a16="http://schemas.microsoft.com/office/drawing/2014/main" id="{63B34861-854A-45B6-B9CC-BC2A8A6ECA4E}"/>
              </a:ext>
            </a:extLst>
          </p:cNvPr>
          <p:cNvSpPr>
            <a:spLocks noChangeShapeType="1"/>
          </p:cNvSpPr>
          <p:nvPr/>
        </p:nvSpPr>
        <p:spPr bwMode="auto">
          <a:xfrm>
            <a:off x="5313030" y="3272284"/>
            <a:ext cx="0" cy="50053"/>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124" name="Rectangle 404">
            <a:extLst>
              <a:ext uri="{FF2B5EF4-FFF2-40B4-BE49-F238E27FC236}">
                <a16:creationId xmlns:a16="http://schemas.microsoft.com/office/drawing/2014/main" id="{0008AB4C-BB08-475F-8EDD-27C2B99153BF}"/>
              </a:ext>
            </a:extLst>
          </p:cNvPr>
          <p:cNvSpPr>
            <a:spLocks noChangeArrowheads="1"/>
          </p:cNvSpPr>
          <p:nvPr/>
        </p:nvSpPr>
        <p:spPr bwMode="auto">
          <a:xfrm>
            <a:off x="5274801" y="3315186"/>
            <a:ext cx="90995"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400">
                <a:solidFill>
                  <a:srgbClr val="000000"/>
                </a:solidFill>
                <a:latin typeface="Calibri" panose="020F0502020204030204" pitchFamily="34" charset="0"/>
              </a:rPr>
              <a:t>0</a:t>
            </a:r>
          </a:p>
        </p:txBody>
      </p:sp>
      <p:sp>
        <p:nvSpPr>
          <p:cNvPr id="125" name="Line 405">
            <a:extLst>
              <a:ext uri="{FF2B5EF4-FFF2-40B4-BE49-F238E27FC236}">
                <a16:creationId xmlns:a16="http://schemas.microsoft.com/office/drawing/2014/main" id="{618DC488-92A2-4ACE-B1B3-189F4AEB70A7}"/>
              </a:ext>
            </a:extLst>
          </p:cNvPr>
          <p:cNvSpPr>
            <a:spLocks noChangeShapeType="1"/>
          </p:cNvSpPr>
          <p:nvPr/>
        </p:nvSpPr>
        <p:spPr bwMode="auto">
          <a:xfrm>
            <a:off x="6148240" y="3272284"/>
            <a:ext cx="0" cy="50053"/>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126" name="Rectangle 406">
            <a:extLst>
              <a:ext uri="{FF2B5EF4-FFF2-40B4-BE49-F238E27FC236}">
                <a16:creationId xmlns:a16="http://schemas.microsoft.com/office/drawing/2014/main" id="{569DFB6F-0FE6-403A-84BF-4AB8865EB18B}"/>
              </a:ext>
            </a:extLst>
          </p:cNvPr>
          <p:cNvSpPr>
            <a:spLocks noChangeArrowheads="1"/>
          </p:cNvSpPr>
          <p:nvPr/>
        </p:nvSpPr>
        <p:spPr bwMode="auto">
          <a:xfrm>
            <a:off x="6065896" y="3315186"/>
            <a:ext cx="181991"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400">
                <a:solidFill>
                  <a:srgbClr val="000000"/>
                </a:solidFill>
                <a:latin typeface="Calibri" panose="020F0502020204030204" pitchFamily="34" charset="0"/>
              </a:rPr>
              <a:t>12</a:t>
            </a:r>
          </a:p>
        </p:txBody>
      </p:sp>
      <p:sp>
        <p:nvSpPr>
          <p:cNvPr id="127" name="Line 407">
            <a:extLst>
              <a:ext uri="{FF2B5EF4-FFF2-40B4-BE49-F238E27FC236}">
                <a16:creationId xmlns:a16="http://schemas.microsoft.com/office/drawing/2014/main" id="{9A0F1C9D-2A84-4A81-AA59-463162E79E00}"/>
              </a:ext>
            </a:extLst>
          </p:cNvPr>
          <p:cNvSpPr>
            <a:spLocks noChangeShapeType="1"/>
          </p:cNvSpPr>
          <p:nvPr/>
        </p:nvSpPr>
        <p:spPr bwMode="auto">
          <a:xfrm>
            <a:off x="5868857" y="3272284"/>
            <a:ext cx="0" cy="50053"/>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128" name="Rectangle 408">
            <a:extLst>
              <a:ext uri="{FF2B5EF4-FFF2-40B4-BE49-F238E27FC236}">
                <a16:creationId xmlns:a16="http://schemas.microsoft.com/office/drawing/2014/main" id="{27849984-9BF9-4A9F-84AC-69876610398B}"/>
              </a:ext>
            </a:extLst>
          </p:cNvPr>
          <p:cNvSpPr>
            <a:spLocks noChangeArrowheads="1"/>
          </p:cNvSpPr>
          <p:nvPr/>
        </p:nvSpPr>
        <p:spPr bwMode="auto">
          <a:xfrm>
            <a:off x="5827684" y="3315186"/>
            <a:ext cx="90995"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400">
                <a:solidFill>
                  <a:srgbClr val="000000"/>
                </a:solidFill>
                <a:latin typeface="Calibri" panose="020F0502020204030204" pitchFamily="34" charset="0"/>
              </a:rPr>
              <a:t>8</a:t>
            </a:r>
          </a:p>
        </p:txBody>
      </p:sp>
      <p:sp>
        <p:nvSpPr>
          <p:cNvPr id="129" name="Rectangle 409">
            <a:extLst>
              <a:ext uri="{FF2B5EF4-FFF2-40B4-BE49-F238E27FC236}">
                <a16:creationId xmlns:a16="http://schemas.microsoft.com/office/drawing/2014/main" id="{1E51FDB2-B4E2-41AE-A119-285A12924863}"/>
              </a:ext>
            </a:extLst>
          </p:cNvPr>
          <p:cNvSpPr>
            <a:spLocks noChangeArrowheads="1"/>
          </p:cNvSpPr>
          <p:nvPr/>
        </p:nvSpPr>
        <p:spPr bwMode="auto">
          <a:xfrm>
            <a:off x="8306846" y="3750484"/>
            <a:ext cx="51997"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800">
                <a:solidFill>
                  <a:srgbClr val="000000"/>
                </a:solidFill>
                <a:latin typeface="Calibri" panose="020F0502020204030204" pitchFamily="34" charset="0"/>
              </a:rPr>
              <a:t>0</a:t>
            </a:r>
          </a:p>
        </p:txBody>
      </p:sp>
      <p:sp>
        <p:nvSpPr>
          <p:cNvPr id="130" name="Rectangle 410">
            <a:extLst>
              <a:ext uri="{FF2B5EF4-FFF2-40B4-BE49-F238E27FC236}">
                <a16:creationId xmlns:a16="http://schemas.microsoft.com/office/drawing/2014/main" id="{7D8E68AB-483A-48D2-875F-327F3AFF8B5F}"/>
              </a:ext>
            </a:extLst>
          </p:cNvPr>
          <p:cNvSpPr>
            <a:spLocks noChangeArrowheads="1"/>
          </p:cNvSpPr>
          <p:nvPr/>
        </p:nvSpPr>
        <p:spPr bwMode="auto">
          <a:xfrm>
            <a:off x="8009816" y="3750484"/>
            <a:ext cx="103995"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800">
                <a:solidFill>
                  <a:srgbClr val="000000"/>
                </a:solidFill>
                <a:latin typeface="Calibri" panose="020F0502020204030204" pitchFamily="34" charset="0"/>
              </a:rPr>
              <a:t>13</a:t>
            </a:r>
          </a:p>
        </p:txBody>
      </p:sp>
      <p:sp>
        <p:nvSpPr>
          <p:cNvPr id="131" name="Rectangle 411">
            <a:extLst>
              <a:ext uri="{FF2B5EF4-FFF2-40B4-BE49-F238E27FC236}">
                <a16:creationId xmlns:a16="http://schemas.microsoft.com/office/drawing/2014/main" id="{4EA07BDF-F33D-4343-B44C-91C9D2A3B7BC}"/>
              </a:ext>
            </a:extLst>
          </p:cNvPr>
          <p:cNvSpPr>
            <a:spLocks noChangeArrowheads="1"/>
          </p:cNvSpPr>
          <p:nvPr/>
        </p:nvSpPr>
        <p:spPr bwMode="auto">
          <a:xfrm>
            <a:off x="7742197" y="3750484"/>
            <a:ext cx="103995"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800">
                <a:solidFill>
                  <a:srgbClr val="000000"/>
                </a:solidFill>
                <a:latin typeface="Calibri" panose="020F0502020204030204" pitchFamily="34" charset="0"/>
              </a:rPr>
              <a:t>75</a:t>
            </a:r>
          </a:p>
        </p:txBody>
      </p:sp>
      <p:sp>
        <p:nvSpPr>
          <p:cNvPr id="132" name="Rectangle 412">
            <a:extLst>
              <a:ext uri="{FF2B5EF4-FFF2-40B4-BE49-F238E27FC236}">
                <a16:creationId xmlns:a16="http://schemas.microsoft.com/office/drawing/2014/main" id="{EDFDCD80-0BDA-4957-903F-F5B1E7466608}"/>
              </a:ext>
            </a:extLst>
          </p:cNvPr>
          <p:cNvSpPr>
            <a:spLocks noChangeArrowheads="1"/>
          </p:cNvSpPr>
          <p:nvPr/>
        </p:nvSpPr>
        <p:spPr bwMode="auto">
          <a:xfrm>
            <a:off x="7430463" y="3750484"/>
            <a:ext cx="155992"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800">
                <a:solidFill>
                  <a:srgbClr val="000000"/>
                </a:solidFill>
                <a:latin typeface="Calibri" panose="020F0502020204030204" pitchFamily="34" charset="0"/>
              </a:rPr>
              <a:t>169</a:t>
            </a:r>
          </a:p>
        </p:txBody>
      </p:sp>
      <p:sp>
        <p:nvSpPr>
          <p:cNvPr id="133" name="Rectangle 413">
            <a:extLst>
              <a:ext uri="{FF2B5EF4-FFF2-40B4-BE49-F238E27FC236}">
                <a16:creationId xmlns:a16="http://schemas.microsoft.com/office/drawing/2014/main" id="{4AE2F9C1-8105-40EE-8806-56463ECEE75B}"/>
              </a:ext>
            </a:extLst>
          </p:cNvPr>
          <p:cNvSpPr>
            <a:spLocks noChangeArrowheads="1"/>
          </p:cNvSpPr>
          <p:nvPr/>
        </p:nvSpPr>
        <p:spPr bwMode="auto">
          <a:xfrm>
            <a:off x="7154022" y="3750484"/>
            <a:ext cx="155992"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800">
                <a:solidFill>
                  <a:srgbClr val="000000"/>
                </a:solidFill>
                <a:latin typeface="Calibri" panose="020F0502020204030204" pitchFamily="34" charset="0"/>
              </a:rPr>
              <a:t>298</a:t>
            </a:r>
          </a:p>
        </p:txBody>
      </p:sp>
      <p:sp>
        <p:nvSpPr>
          <p:cNvPr id="134" name="Rectangle 414">
            <a:extLst>
              <a:ext uri="{FF2B5EF4-FFF2-40B4-BE49-F238E27FC236}">
                <a16:creationId xmlns:a16="http://schemas.microsoft.com/office/drawing/2014/main" id="{5B84717C-222E-45F5-867B-CD54F392ADEE}"/>
              </a:ext>
            </a:extLst>
          </p:cNvPr>
          <p:cNvSpPr>
            <a:spLocks noChangeArrowheads="1"/>
          </p:cNvSpPr>
          <p:nvPr/>
        </p:nvSpPr>
        <p:spPr bwMode="auto">
          <a:xfrm>
            <a:off x="6886402" y="3750484"/>
            <a:ext cx="155992"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800">
                <a:solidFill>
                  <a:srgbClr val="000000"/>
                </a:solidFill>
                <a:latin typeface="Calibri" panose="020F0502020204030204" pitchFamily="34" charset="0"/>
              </a:rPr>
              <a:t>414</a:t>
            </a:r>
          </a:p>
        </p:txBody>
      </p:sp>
      <p:sp>
        <p:nvSpPr>
          <p:cNvPr id="135" name="Rectangle 415">
            <a:extLst>
              <a:ext uri="{FF2B5EF4-FFF2-40B4-BE49-F238E27FC236}">
                <a16:creationId xmlns:a16="http://schemas.microsoft.com/office/drawing/2014/main" id="{66CFCA24-A50F-4CDD-9181-FEE0F7535F23}"/>
              </a:ext>
            </a:extLst>
          </p:cNvPr>
          <p:cNvSpPr>
            <a:spLocks noChangeArrowheads="1"/>
          </p:cNvSpPr>
          <p:nvPr/>
        </p:nvSpPr>
        <p:spPr bwMode="auto">
          <a:xfrm>
            <a:off x="6607019" y="3750484"/>
            <a:ext cx="155992"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800">
                <a:solidFill>
                  <a:srgbClr val="000000"/>
                </a:solidFill>
                <a:latin typeface="Calibri" panose="020F0502020204030204" pitchFamily="34" charset="0"/>
              </a:rPr>
              <a:t>521</a:t>
            </a:r>
          </a:p>
        </p:txBody>
      </p:sp>
      <p:sp>
        <p:nvSpPr>
          <p:cNvPr id="136" name="Rectangle 416">
            <a:extLst>
              <a:ext uri="{FF2B5EF4-FFF2-40B4-BE49-F238E27FC236}">
                <a16:creationId xmlns:a16="http://schemas.microsoft.com/office/drawing/2014/main" id="{E7217453-E2DE-47A3-8FA9-0984885B15C1}"/>
              </a:ext>
            </a:extLst>
          </p:cNvPr>
          <p:cNvSpPr>
            <a:spLocks noChangeArrowheads="1"/>
          </p:cNvSpPr>
          <p:nvPr/>
        </p:nvSpPr>
        <p:spPr bwMode="auto">
          <a:xfrm>
            <a:off x="6327635" y="3750484"/>
            <a:ext cx="155992"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800">
                <a:solidFill>
                  <a:srgbClr val="000000"/>
                </a:solidFill>
                <a:latin typeface="Calibri" panose="020F0502020204030204" pitchFamily="34" charset="0"/>
              </a:rPr>
              <a:t>621</a:t>
            </a:r>
          </a:p>
        </p:txBody>
      </p:sp>
      <p:sp>
        <p:nvSpPr>
          <p:cNvPr id="137" name="Rectangle 417">
            <a:extLst>
              <a:ext uri="{FF2B5EF4-FFF2-40B4-BE49-F238E27FC236}">
                <a16:creationId xmlns:a16="http://schemas.microsoft.com/office/drawing/2014/main" id="{9BE4DEAD-BE4B-4841-A83B-2326B648D85E}"/>
              </a:ext>
            </a:extLst>
          </p:cNvPr>
          <p:cNvSpPr>
            <a:spLocks noChangeArrowheads="1"/>
          </p:cNvSpPr>
          <p:nvPr/>
        </p:nvSpPr>
        <p:spPr bwMode="auto">
          <a:xfrm>
            <a:off x="5504188" y="3750484"/>
            <a:ext cx="155992"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800">
                <a:solidFill>
                  <a:srgbClr val="000000"/>
                </a:solidFill>
                <a:latin typeface="Calibri" panose="020F0502020204030204" pitchFamily="34" charset="0"/>
              </a:rPr>
              <a:t>884</a:t>
            </a:r>
          </a:p>
        </p:txBody>
      </p:sp>
      <p:sp>
        <p:nvSpPr>
          <p:cNvPr id="138" name="Rectangle 418">
            <a:extLst>
              <a:ext uri="{FF2B5EF4-FFF2-40B4-BE49-F238E27FC236}">
                <a16:creationId xmlns:a16="http://schemas.microsoft.com/office/drawing/2014/main" id="{538B188B-8BC9-4B77-A452-D9CE61B84D97}"/>
              </a:ext>
            </a:extLst>
          </p:cNvPr>
          <p:cNvSpPr>
            <a:spLocks noChangeArrowheads="1"/>
          </p:cNvSpPr>
          <p:nvPr/>
        </p:nvSpPr>
        <p:spPr bwMode="auto">
          <a:xfrm>
            <a:off x="5224806" y="3750484"/>
            <a:ext cx="155992"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800">
                <a:solidFill>
                  <a:srgbClr val="000000"/>
                </a:solidFill>
                <a:latin typeface="Calibri" panose="020F0502020204030204" pitchFamily="34" charset="0"/>
              </a:rPr>
              <a:t>933</a:t>
            </a:r>
          </a:p>
        </p:txBody>
      </p:sp>
      <p:sp>
        <p:nvSpPr>
          <p:cNvPr id="139" name="Rectangle 419">
            <a:extLst>
              <a:ext uri="{FF2B5EF4-FFF2-40B4-BE49-F238E27FC236}">
                <a16:creationId xmlns:a16="http://schemas.microsoft.com/office/drawing/2014/main" id="{64D1E00F-86A5-4992-800E-CE5A834E881F}"/>
              </a:ext>
            </a:extLst>
          </p:cNvPr>
          <p:cNvSpPr>
            <a:spLocks noChangeArrowheads="1"/>
          </p:cNvSpPr>
          <p:nvPr/>
        </p:nvSpPr>
        <p:spPr bwMode="auto">
          <a:xfrm>
            <a:off x="6060015" y="3750484"/>
            <a:ext cx="155992"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800">
                <a:solidFill>
                  <a:srgbClr val="000000"/>
                </a:solidFill>
                <a:latin typeface="Calibri" panose="020F0502020204030204" pitchFamily="34" charset="0"/>
              </a:rPr>
              <a:t>716</a:t>
            </a:r>
          </a:p>
        </p:txBody>
      </p:sp>
      <p:sp>
        <p:nvSpPr>
          <p:cNvPr id="140" name="Rectangle 420">
            <a:extLst>
              <a:ext uri="{FF2B5EF4-FFF2-40B4-BE49-F238E27FC236}">
                <a16:creationId xmlns:a16="http://schemas.microsoft.com/office/drawing/2014/main" id="{B9EC2831-BEBF-4C8F-B7CE-91D070147C5A}"/>
              </a:ext>
            </a:extLst>
          </p:cNvPr>
          <p:cNvSpPr>
            <a:spLocks noChangeArrowheads="1"/>
          </p:cNvSpPr>
          <p:nvPr/>
        </p:nvSpPr>
        <p:spPr bwMode="auto">
          <a:xfrm>
            <a:off x="5780631" y="3750484"/>
            <a:ext cx="155992"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800">
                <a:solidFill>
                  <a:srgbClr val="000000"/>
                </a:solidFill>
                <a:latin typeface="Calibri" panose="020F0502020204030204" pitchFamily="34" charset="0"/>
              </a:rPr>
              <a:t>805</a:t>
            </a:r>
          </a:p>
        </p:txBody>
      </p:sp>
      <p:sp>
        <p:nvSpPr>
          <p:cNvPr id="141" name="Rectangle 421">
            <a:extLst>
              <a:ext uri="{FF2B5EF4-FFF2-40B4-BE49-F238E27FC236}">
                <a16:creationId xmlns:a16="http://schemas.microsoft.com/office/drawing/2014/main" id="{6E96A041-CED5-4E89-92FF-882F1D332402}"/>
              </a:ext>
            </a:extLst>
          </p:cNvPr>
          <p:cNvSpPr>
            <a:spLocks noChangeArrowheads="1"/>
          </p:cNvSpPr>
          <p:nvPr/>
        </p:nvSpPr>
        <p:spPr bwMode="auto">
          <a:xfrm>
            <a:off x="8306846" y="3864890"/>
            <a:ext cx="51997"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800">
                <a:solidFill>
                  <a:srgbClr val="000000"/>
                </a:solidFill>
                <a:latin typeface="Calibri" panose="020F0502020204030204" pitchFamily="34" charset="0"/>
              </a:rPr>
              <a:t>0</a:t>
            </a:r>
          </a:p>
        </p:txBody>
      </p:sp>
      <p:sp>
        <p:nvSpPr>
          <p:cNvPr id="142" name="Rectangle 422">
            <a:extLst>
              <a:ext uri="{FF2B5EF4-FFF2-40B4-BE49-F238E27FC236}">
                <a16:creationId xmlns:a16="http://schemas.microsoft.com/office/drawing/2014/main" id="{DED6D5D2-A260-4B61-AB38-8885D2997670}"/>
              </a:ext>
            </a:extLst>
          </p:cNvPr>
          <p:cNvSpPr>
            <a:spLocks noChangeArrowheads="1"/>
          </p:cNvSpPr>
          <p:nvPr/>
        </p:nvSpPr>
        <p:spPr bwMode="auto">
          <a:xfrm>
            <a:off x="8039227" y="3864890"/>
            <a:ext cx="51997"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800">
                <a:solidFill>
                  <a:srgbClr val="000000"/>
                </a:solidFill>
                <a:latin typeface="Calibri" panose="020F0502020204030204" pitchFamily="34" charset="0"/>
              </a:rPr>
              <a:t>6</a:t>
            </a:r>
          </a:p>
        </p:txBody>
      </p:sp>
      <p:sp>
        <p:nvSpPr>
          <p:cNvPr id="143" name="Rectangle 423">
            <a:extLst>
              <a:ext uri="{FF2B5EF4-FFF2-40B4-BE49-F238E27FC236}">
                <a16:creationId xmlns:a16="http://schemas.microsoft.com/office/drawing/2014/main" id="{C644623B-1C7B-4F47-9CB2-D585318D415E}"/>
              </a:ext>
            </a:extLst>
          </p:cNvPr>
          <p:cNvSpPr>
            <a:spLocks noChangeArrowheads="1"/>
          </p:cNvSpPr>
          <p:nvPr/>
        </p:nvSpPr>
        <p:spPr bwMode="auto">
          <a:xfrm>
            <a:off x="7742197" y="3864890"/>
            <a:ext cx="103995"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800">
                <a:solidFill>
                  <a:srgbClr val="000000"/>
                </a:solidFill>
                <a:latin typeface="Calibri" panose="020F0502020204030204" pitchFamily="34" charset="0"/>
              </a:rPr>
              <a:t>31</a:t>
            </a:r>
          </a:p>
        </p:txBody>
      </p:sp>
      <p:sp>
        <p:nvSpPr>
          <p:cNvPr id="144" name="Rectangle 424">
            <a:extLst>
              <a:ext uri="{FF2B5EF4-FFF2-40B4-BE49-F238E27FC236}">
                <a16:creationId xmlns:a16="http://schemas.microsoft.com/office/drawing/2014/main" id="{054D7033-13B6-47FE-8C32-3C70976A7336}"/>
              </a:ext>
            </a:extLst>
          </p:cNvPr>
          <p:cNvSpPr>
            <a:spLocks noChangeArrowheads="1"/>
          </p:cNvSpPr>
          <p:nvPr/>
        </p:nvSpPr>
        <p:spPr bwMode="auto">
          <a:xfrm>
            <a:off x="7459873" y="3864890"/>
            <a:ext cx="103995"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800">
                <a:solidFill>
                  <a:srgbClr val="000000"/>
                </a:solidFill>
                <a:latin typeface="Calibri" panose="020F0502020204030204" pitchFamily="34" charset="0"/>
              </a:rPr>
              <a:t>78</a:t>
            </a:r>
          </a:p>
        </p:txBody>
      </p:sp>
      <p:sp>
        <p:nvSpPr>
          <p:cNvPr id="145" name="Rectangle 425">
            <a:extLst>
              <a:ext uri="{FF2B5EF4-FFF2-40B4-BE49-F238E27FC236}">
                <a16:creationId xmlns:a16="http://schemas.microsoft.com/office/drawing/2014/main" id="{F71A826B-0F82-4CFA-B5FC-27982AEE84C6}"/>
              </a:ext>
            </a:extLst>
          </p:cNvPr>
          <p:cNvSpPr>
            <a:spLocks noChangeArrowheads="1"/>
          </p:cNvSpPr>
          <p:nvPr/>
        </p:nvSpPr>
        <p:spPr bwMode="auto">
          <a:xfrm>
            <a:off x="7154022" y="3864890"/>
            <a:ext cx="155992"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800">
                <a:solidFill>
                  <a:srgbClr val="000000"/>
                </a:solidFill>
                <a:latin typeface="Calibri" panose="020F0502020204030204" pitchFamily="34" charset="0"/>
              </a:rPr>
              <a:t>135</a:t>
            </a:r>
          </a:p>
        </p:txBody>
      </p:sp>
      <p:sp>
        <p:nvSpPr>
          <p:cNvPr id="146" name="Rectangle 426">
            <a:extLst>
              <a:ext uri="{FF2B5EF4-FFF2-40B4-BE49-F238E27FC236}">
                <a16:creationId xmlns:a16="http://schemas.microsoft.com/office/drawing/2014/main" id="{0854BD36-E077-49FD-A956-F928613034DE}"/>
              </a:ext>
            </a:extLst>
          </p:cNvPr>
          <p:cNvSpPr>
            <a:spLocks noChangeArrowheads="1"/>
          </p:cNvSpPr>
          <p:nvPr/>
        </p:nvSpPr>
        <p:spPr bwMode="auto">
          <a:xfrm>
            <a:off x="6886402" y="3864890"/>
            <a:ext cx="155992"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800">
                <a:solidFill>
                  <a:srgbClr val="000000"/>
                </a:solidFill>
                <a:latin typeface="Calibri" panose="020F0502020204030204" pitchFamily="34" charset="0"/>
              </a:rPr>
              <a:t>194</a:t>
            </a:r>
          </a:p>
        </p:txBody>
      </p:sp>
      <p:sp>
        <p:nvSpPr>
          <p:cNvPr id="147" name="Rectangle 427">
            <a:extLst>
              <a:ext uri="{FF2B5EF4-FFF2-40B4-BE49-F238E27FC236}">
                <a16:creationId xmlns:a16="http://schemas.microsoft.com/office/drawing/2014/main" id="{C950E6ED-82FC-456E-8178-3DD45D490321}"/>
              </a:ext>
            </a:extLst>
          </p:cNvPr>
          <p:cNvSpPr>
            <a:spLocks noChangeArrowheads="1"/>
          </p:cNvSpPr>
          <p:nvPr/>
        </p:nvSpPr>
        <p:spPr bwMode="auto">
          <a:xfrm>
            <a:off x="6607017" y="3864890"/>
            <a:ext cx="155992"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800">
                <a:solidFill>
                  <a:srgbClr val="000000"/>
                </a:solidFill>
                <a:latin typeface="Calibri" panose="020F0502020204030204" pitchFamily="34" charset="0"/>
              </a:rPr>
              <a:t>247</a:t>
            </a:r>
          </a:p>
        </p:txBody>
      </p:sp>
      <p:sp>
        <p:nvSpPr>
          <p:cNvPr id="148" name="Rectangle 428">
            <a:extLst>
              <a:ext uri="{FF2B5EF4-FFF2-40B4-BE49-F238E27FC236}">
                <a16:creationId xmlns:a16="http://schemas.microsoft.com/office/drawing/2014/main" id="{F2250BCE-B4FA-4F76-962C-CC56F420183B}"/>
              </a:ext>
            </a:extLst>
          </p:cNvPr>
          <p:cNvSpPr>
            <a:spLocks noChangeArrowheads="1"/>
          </p:cNvSpPr>
          <p:nvPr/>
        </p:nvSpPr>
        <p:spPr bwMode="auto">
          <a:xfrm>
            <a:off x="6327635" y="3864890"/>
            <a:ext cx="155992"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800">
                <a:solidFill>
                  <a:srgbClr val="000000"/>
                </a:solidFill>
                <a:latin typeface="Calibri" panose="020F0502020204030204" pitchFamily="34" charset="0"/>
              </a:rPr>
              <a:t>303</a:t>
            </a:r>
          </a:p>
        </p:txBody>
      </p:sp>
      <p:sp>
        <p:nvSpPr>
          <p:cNvPr id="149" name="Rectangle 429">
            <a:extLst>
              <a:ext uri="{FF2B5EF4-FFF2-40B4-BE49-F238E27FC236}">
                <a16:creationId xmlns:a16="http://schemas.microsoft.com/office/drawing/2014/main" id="{E72925B6-7601-4289-9F83-6CC6052D6059}"/>
              </a:ext>
            </a:extLst>
          </p:cNvPr>
          <p:cNvSpPr>
            <a:spLocks noChangeArrowheads="1"/>
          </p:cNvSpPr>
          <p:nvPr/>
        </p:nvSpPr>
        <p:spPr bwMode="auto">
          <a:xfrm>
            <a:off x="5504187" y="3864890"/>
            <a:ext cx="155992"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800">
                <a:solidFill>
                  <a:srgbClr val="000000"/>
                </a:solidFill>
                <a:latin typeface="Calibri" panose="020F0502020204030204" pitchFamily="34" charset="0"/>
              </a:rPr>
              <a:t>447</a:t>
            </a:r>
          </a:p>
        </p:txBody>
      </p:sp>
      <p:sp>
        <p:nvSpPr>
          <p:cNvPr id="150" name="Rectangle 430">
            <a:extLst>
              <a:ext uri="{FF2B5EF4-FFF2-40B4-BE49-F238E27FC236}">
                <a16:creationId xmlns:a16="http://schemas.microsoft.com/office/drawing/2014/main" id="{ABA71D4B-DD65-4A42-A2E5-EEEC580BDCEC}"/>
              </a:ext>
            </a:extLst>
          </p:cNvPr>
          <p:cNvSpPr>
            <a:spLocks noChangeArrowheads="1"/>
          </p:cNvSpPr>
          <p:nvPr/>
        </p:nvSpPr>
        <p:spPr bwMode="auto">
          <a:xfrm>
            <a:off x="5224806" y="3864890"/>
            <a:ext cx="155992"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800">
                <a:solidFill>
                  <a:srgbClr val="000000"/>
                </a:solidFill>
                <a:latin typeface="Calibri" panose="020F0502020204030204" pitchFamily="34" charset="0"/>
              </a:rPr>
              <a:t>468</a:t>
            </a:r>
          </a:p>
        </p:txBody>
      </p:sp>
      <p:sp>
        <p:nvSpPr>
          <p:cNvPr id="151" name="Rectangle 431">
            <a:extLst>
              <a:ext uri="{FF2B5EF4-FFF2-40B4-BE49-F238E27FC236}">
                <a16:creationId xmlns:a16="http://schemas.microsoft.com/office/drawing/2014/main" id="{AB604E25-162D-48F1-81CC-76366FDB56FE}"/>
              </a:ext>
            </a:extLst>
          </p:cNvPr>
          <p:cNvSpPr>
            <a:spLocks noChangeArrowheads="1"/>
          </p:cNvSpPr>
          <p:nvPr/>
        </p:nvSpPr>
        <p:spPr bwMode="auto">
          <a:xfrm>
            <a:off x="6060015" y="3864890"/>
            <a:ext cx="155992"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800">
                <a:solidFill>
                  <a:srgbClr val="000000"/>
                </a:solidFill>
                <a:latin typeface="Calibri" panose="020F0502020204030204" pitchFamily="34" charset="0"/>
              </a:rPr>
              <a:t>351</a:t>
            </a:r>
          </a:p>
        </p:txBody>
      </p:sp>
      <p:sp>
        <p:nvSpPr>
          <p:cNvPr id="152" name="Rectangle 432">
            <a:extLst>
              <a:ext uri="{FF2B5EF4-FFF2-40B4-BE49-F238E27FC236}">
                <a16:creationId xmlns:a16="http://schemas.microsoft.com/office/drawing/2014/main" id="{4B56CEA8-B967-40F5-A07F-F22A406A4197}"/>
              </a:ext>
            </a:extLst>
          </p:cNvPr>
          <p:cNvSpPr>
            <a:spLocks noChangeArrowheads="1"/>
          </p:cNvSpPr>
          <p:nvPr/>
        </p:nvSpPr>
        <p:spPr bwMode="auto">
          <a:xfrm>
            <a:off x="5780631" y="3864890"/>
            <a:ext cx="155992"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800">
                <a:solidFill>
                  <a:srgbClr val="000000"/>
                </a:solidFill>
                <a:latin typeface="Calibri" panose="020F0502020204030204" pitchFamily="34" charset="0"/>
              </a:rPr>
              <a:t>403</a:t>
            </a:r>
          </a:p>
        </p:txBody>
      </p:sp>
      <p:sp>
        <p:nvSpPr>
          <p:cNvPr id="153" name="Line 433">
            <a:extLst>
              <a:ext uri="{FF2B5EF4-FFF2-40B4-BE49-F238E27FC236}">
                <a16:creationId xmlns:a16="http://schemas.microsoft.com/office/drawing/2014/main" id="{FEF3469B-F38C-479C-9B99-85C51C14C256}"/>
              </a:ext>
            </a:extLst>
          </p:cNvPr>
          <p:cNvSpPr>
            <a:spLocks noChangeShapeType="1"/>
          </p:cNvSpPr>
          <p:nvPr/>
        </p:nvSpPr>
        <p:spPr bwMode="auto">
          <a:xfrm>
            <a:off x="5260097" y="3267517"/>
            <a:ext cx="58817" cy="0"/>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154" name="Line 434">
            <a:extLst>
              <a:ext uri="{FF2B5EF4-FFF2-40B4-BE49-F238E27FC236}">
                <a16:creationId xmlns:a16="http://schemas.microsoft.com/office/drawing/2014/main" id="{69433B74-033D-4771-AF4A-D4FC8AA6AD40}"/>
              </a:ext>
            </a:extLst>
          </p:cNvPr>
          <p:cNvSpPr>
            <a:spLocks noChangeShapeType="1"/>
          </p:cNvSpPr>
          <p:nvPr/>
        </p:nvSpPr>
        <p:spPr bwMode="auto">
          <a:xfrm>
            <a:off x="5327734" y="2452375"/>
            <a:ext cx="3140858" cy="0"/>
          </a:xfrm>
          <a:prstGeom prst="line">
            <a:avLst/>
          </a:prstGeom>
          <a:noFill/>
          <a:ln w="19050">
            <a:solidFill>
              <a:srgbClr val="FFC92A"/>
            </a:solidFill>
            <a:prstDash val="dash"/>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000">
              <a:solidFill>
                <a:srgbClr val="000000"/>
              </a:solidFill>
              <a:latin typeface="Calibri" panose="020F0502020204030204" pitchFamily="34" charset="0"/>
            </a:endParaRPr>
          </a:p>
        </p:txBody>
      </p:sp>
      <p:sp>
        <p:nvSpPr>
          <p:cNvPr id="159" name="Rectangle 439">
            <a:extLst>
              <a:ext uri="{FF2B5EF4-FFF2-40B4-BE49-F238E27FC236}">
                <a16:creationId xmlns:a16="http://schemas.microsoft.com/office/drawing/2014/main" id="{1FFA8E39-B016-4956-B979-473F575B3A52}"/>
              </a:ext>
            </a:extLst>
          </p:cNvPr>
          <p:cNvSpPr>
            <a:spLocks noChangeArrowheads="1"/>
          </p:cNvSpPr>
          <p:nvPr/>
        </p:nvSpPr>
        <p:spPr bwMode="auto">
          <a:xfrm>
            <a:off x="4577076" y="3864890"/>
            <a:ext cx="320601"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800">
                <a:solidFill>
                  <a:srgbClr val="000000"/>
                </a:solidFill>
                <a:latin typeface="Calibri" panose="020F0502020204030204" pitchFamily="34" charset="0"/>
              </a:rPr>
              <a:t>Pbo + A</a:t>
            </a:r>
          </a:p>
        </p:txBody>
      </p:sp>
      <p:sp>
        <p:nvSpPr>
          <p:cNvPr id="160" name="Rectangle 440">
            <a:extLst>
              <a:ext uri="{FF2B5EF4-FFF2-40B4-BE49-F238E27FC236}">
                <a16:creationId xmlns:a16="http://schemas.microsoft.com/office/drawing/2014/main" id="{529B1FC9-E490-4E5C-8624-E95DDEDFB5AC}"/>
              </a:ext>
            </a:extLst>
          </p:cNvPr>
          <p:cNvSpPr>
            <a:spLocks noChangeArrowheads="1"/>
          </p:cNvSpPr>
          <p:nvPr/>
        </p:nvSpPr>
        <p:spPr bwMode="auto">
          <a:xfrm>
            <a:off x="5010121" y="3864890"/>
            <a:ext cx="64120"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800">
                <a:solidFill>
                  <a:srgbClr val="000000"/>
                </a:solidFill>
                <a:latin typeface="Calibri" panose="020F0502020204030204" pitchFamily="34" charset="0"/>
              </a:rPr>
              <a:t>D</a:t>
            </a:r>
          </a:p>
        </p:txBody>
      </p:sp>
      <p:sp>
        <p:nvSpPr>
          <p:cNvPr id="161" name="Rectangle 441">
            <a:extLst>
              <a:ext uri="{FF2B5EF4-FFF2-40B4-BE49-F238E27FC236}">
                <a16:creationId xmlns:a16="http://schemas.microsoft.com/office/drawing/2014/main" id="{AB36EFA0-9979-4988-AC42-8AE5E6AC07A1}"/>
              </a:ext>
            </a:extLst>
          </p:cNvPr>
          <p:cNvSpPr>
            <a:spLocks noChangeArrowheads="1"/>
          </p:cNvSpPr>
          <p:nvPr/>
        </p:nvSpPr>
        <p:spPr bwMode="auto">
          <a:xfrm>
            <a:off x="5083642" y="3864890"/>
            <a:ext cx="51296"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800">
                <a:solidFill>
                  <a:srgbClr val="000000"/>
                </a:solidFill>
                <a:latin typeface="Calibri" panose="020F0502020204030204" pitchFamily="34" charset="0"/>
              </a:rPr>
              <a:t>T</a:t>
            </a:r>
          </a:p>
        </p:txBody>
      </p:sp>
      <p:sp>
        <p:nvSpPr>
          <p:cNvPr id="162" name="Rectangle 442">
            <a:extLst>
              <a:ext uri="{FF2B5EF4-FFF2-40B4-BE49-F238E27FC236}">
                <a16:creationId xmlns:a16="http://schemas.microsoft.com/office/drawing/2014/main" id="{199B530F-4F27-444A-ADC4-72FFA9F1C355}"/>
              </a:ext>
            </a:extLst>
          </p:cNvPr>
          <p:cNvSpPr>
            <a:spLocks noChangeArrowheads="1"/>
          </p:cNvSpPr>
          <p:nvPr/>
        </p:nvSpPr>
        <p:spPr bwMode="auto">
          <a:xfrm>
            <a:off x="4505089" y="3751866"/>
            <a:ext cx="154543"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800">
                <a:solidFill>
                  <a:srgbClr val="000000"/>
                </a:solidFill>
                <a:latin typeface="Calibri" panose="020F0502020204030204" pitchFamily="34" charset="0"/>
              </a:rPr>
              <a:t>EN</a:t>
            </a:r>
          </a:p>
        </p:txBody>
      </p:sp>
      <p:sp>
        <p:nvSpPr>
          <p:cNvPr id="163" name="Rectangle 443">
            <a:extLst>
              <a:ext uri="{FF2B5EF4-FFF2-40B4-BE49-F238E27FC236}">
                <a16:creationId xmlns:a16="http://schemas.microsoft.com/office/drawing/2014/main" id="{A373EC42-FB1B-408B-A92A-E6FCE43382D6}"/>
              </a:ext>
            </a:extLst>
          </p:cNvPr>
          <p:cNvSpPr>
            <a:spLocks noChangeArrowheads="1"/>
          </p:cNvSpPr>
          <p:nvPr/>
        </p:nvSpPr>
        <p:spPr bwMode="auto">
          <a:xfrm>
            <a:off x="4659420" y="3750484"/>
            <a:ext cx="51296"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800">
                <a:solidFill>
                  <a:srgbClr val="000000"/>
                </a:solidFill>
                <a:latin typeface="Calibri" panose="020F0502020204030204" pitchFamily="34" charset="0"/>
              </a:rPr>
              <a:t>Z</a:t>
            </a:r>
          </a:p>
        </p:txBody>
      </p:sp>
      <p:sp>
        <p:nvSpPr>
          <p:cNvPr id="164" name="Rectangle 444">
            <a:extLst>
              <a:ext uri="{FF2B5EF4-FFF2-40B4-BE49-F238E27FC236}">
                <a16:creationId xmlns:a16="http://schemas.microsoft.com/office/drawing/2014/main" id="{0834B60D-86F3-4625-AABF-D6C2CC32292C}"/>
              </a:ext>
            </a:extLst>
          </p:cNvPr>
          <p:cNvSpPr>
            <a:spLocks noChangeArrowheads="1"/>
          </p:cNvSpPr>
          <p:nvPr/>
        </p:nvSpPr>
        <p:spPr bwMode="auto">
          <a:xfrm>
            <a:off x="4731406" y="3750484"/>
            <a:ext cx="218008"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800">
                <a:solidFill>
                  <a:srgbClr val="000000"/>
                </a:solidFill>
                <a:latin typeface="Calibri" panose="020F0502020204030204" pitchFamily="34" charset="0"/>
              </a:rPr>
              <a:t>A + A</a:t>
            </a:r>
          </a:p>
        </p:txBody>
      </p:sp>
      <p:sp>
        <p:nvSpPr>
          <p:cNvPr id="165" name="Rectangle 445">
            <a:extLst>
              <a:ext uri="{FF2B5EF4-FFF2-40B4-BE49-F238E27FC236}">
                <a16:creationId xmlns:a16="http://schemas.microsoft.com/office/drawing/2014/main" id="{669D667B-F0B3-4FA9-B099-0E6F9959A6DD}"/>
              </a:ext>
            </a:extLst>
          </p:cNvPr>
          <p:cNvSpPr>
            <a:spLocks noChangeArrowheads="1"/>
          </p:cNvSpPr>
          <p:nvPr/>
        </p:nvSpPr>
        <p:spPr bwMode="auto">
          <a:xfrm>
            <a:off x="5010121" y="3750484"/>
            <a:ext cx="64120"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800">
                <a:solidFill>
                  <a:srgbClr val="000000"/>
                </a:solidFill>
                <a:latin typeface="Calibri" panose="020F0502020204030204" pitchFamily="34" charset="0"/>
              </a:rPr>
              <a:t>D</a:t>
            </a:r>
          </a:p>
        </p:txBody>
      </p:sp>
      <p:sp>
        <p:nvSpPr>
          <p:cNvPr id="166" name="Rectangle 446">
            <a:extLst>
              <a:ext uri="{FF2B5EF4-FFF2-40B4-BE49-F238E27FC236}">
                <a16:creationId xmlns:a16="http://schemas.microsoft.com/office/drawing/2014/main" id="{00D50F69-FA43-4174-8A5D-50A7C3E3589A}"/>
              </a:ext>
            </a:extLst>
          </p:cNvPr>
          <p:cNvSpPr>
            <a:spLocks noChangeArrowheads="1"/>
          </p:cNvSpPr>
          <p:nvPr/>
        </p:nvSpPr>
        <p:spPr bwMode="auto">
          <a:xfrm>
            <a:off x="5083642" y="3750484"/>
            <a:ext cx="51296"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800">
                <a:solidFill>
                  <a:srgbClr val="000000"/>
                </a:solidFill>
                <a:latin typeface="Calibri" panose="020F0502020204030204" pitchFamily="34" charset="0"/>
              </a:rPr>
              <a:t>T</a:t>
            </a:r>
          </a:p>
        </p:txBody>
      </p:sp>
      <p:cxnSp>
        <p:nvCxnSpPr>
          <p:cNvPr id="331" name="Straight Arrow Connector 330">
            <a:extLst>
              <a:ext uri="{FF2B5EF4-FFF2-40B4-BE49-F238E27FC236}">
                <a16:creationId xmlns:a16="http://schemas.microsoft.com/office/drawing/2014/main" id="{B872C3B8-01CE-42AA-9C54-A285947AFC76}"/>
              </a:ext>
            </a:extLst>
          </p:cNvPr>
          <p:cNvCxnSpPr/>
          <p:nvPr/>
        </p:nvCxnSpPr>
        <p:spPr>
          <a:xfrm>
            <a:off x="3702379" y="2269007"/>
            <a:ext cx="230612" cy="127381"/>
          </a:xfrm>
          <a:prstGeom prst="straightConnector1">
            <a:avLst/>
          </a:prstGeom>
          <a:ln w="28575">
            <a:solidFill>
              <a:schemeClr val="bg1"/>
            </a:solidFill>
            <a:headEnd type="none" w="med" len="med"/>
            <a:tailEnd type="triangle" w="med" len="med"/>
          </a:ln>
          <a:effectLst/>
        </p:spPr>
        <p:style>
          <a:lnRef idx="3">
            <a:schemeClr val="accent4"/>
          </a:lnRef>
          <a:fillRef idx="0">
            <a:schemeClr val="accent4"/>
          </a:fillRef>
          <a:effectRef idx="2">
            <a:schemeClr val="accent4"/>
          </a:effectRef>
          <a:fontRef idx="minor">
            <a:schemeClr val="tx1"/>
          </a:fontRef>
        </p:style>
      </p:cxnSp>
      <p:sp>
        <p:nvSpPr>
          <p:cNvPr id="167" name="Freeform 449">
            <a:extLst>
              <a:ext uri="{FF2B5EF4-FFF2-40B4-BE49-F238E27FC236}">
                <a16:creationId xmlns:a16="http://schemas.microsoft.com/office/drawing/2014/main" id="{C9BA9E04-C525-48A5-9CEC-69D91A23DB52}"/>
              </a:ext>
            </a:extLst>
          </p:cNvPr>
          <p:cNvSpPr>
            <a:spLocks/>
          </p:cNvSpPr>
          <p:nvPr/>
        </p:nvSpPr>
        <p:spPr bwMode="auto">
          <a:xfrm>
            <a:off x="5318914" y="1615783"/>
            <a:ext cx="2908529" cy="402804"/>
          </a:xfrm>
          <a:custGeom>
            <a:avLst/>
            <a:gdLst>
              <a:gd name="T0" fmla="*/ 0 w 1978"/>
              <a:gd name="T1" fmla="*/ 0 h 338"/>
              <a:gd name="T2" fmla="*/ 122 w 1978"/>
              <a:gd name="T3" fmla="*/ 0 h 338"/>
              <a:gd name="T4" fmla="*/ 146 w 1978"/>
              <a:gd name="T5" fmla="*/ 8 h 338"/>
              <a:gd name="T6" fmla="*/ 234 w 1978"/>
              <a:gd name="T7" fmla="*/ 8 h 338"/>
              <a:gd name="T8" fmla="*/ 256 w 1978"/>
              <a:gd name="T9" fmla="*/ 12 h 338"/>
              <a:gd name="T10" fmla="*/ 300 w 1978"/>
              <a:gd name="T11" fmla="*/ 12 h 338"/>
              <a:gd name="T12" fmla="*/ 310 w 1978"/>
              <a:gd name="T13" fmla="*/ 22 h 338"/>
              <a:gd name="T14" fmla="*/ 424 w 1978"/>
              <a:gd name="T15" fmla="*/ 22 h 338"/>
              <a:gd name="T16" fmla="*/ 448 w 1978"/>
              <a:gd name="T17" fmla="*/ 22 h 338"/>
              <a:gd name="T18" fmla="*/ 520 w 1978"/>
              <a:gd name="T19" fmla="*/ 22 h 338"/>
              <a:gd name="T20" fmla="*/ 532 w 1978"/>
              <a:gd name="T21" fmla="*/ 34 h 338"/>
              <a:gd name="T22" fmla="*/ 592 w 1978"/>
              <a:gd name="T23" fmla="*/ 34 h 338"/>
              <a:gd name="T24" fmla="*/ 604 w 1978"/>
              <a:gd name="T25" fmla="*/ 46 h 338"/>
              <a:gd name="T26" fmla="*/ 680 w 1978"/>
              <a:gd name="T27" fmla="*/ 46 h 338"/>
              <a:gd name="T28" fmla="*/ 700 w 1978"/>
              <a:gd name="T29" fmla="*/ 64 h 338"/>
              <a:gd name="T30" fmla="*/ 770 w 1978"/>
              <a:gd name="T31" fmla="*/ 64 h 338"/>
              <a:gd name="T32" fmla="*/ 788 w 1978"/>
              <a:gd name="T33" fmla="*/ 82 h 338"/>
              <a:gd name="T34" fmla="*/ 870 w 1978"/>
              <a:gd name="T35" fmla="*/ 82 h 338"/>
              <a:gd name="T36" fmla="*/ 904 w 1978"/>
              <a:gd name="T37" fmla="*/ 86 h 338"/>
              <a:gd name="T38" fmla="*/ 982 w 1978"/>
              <a:gd name="T39" fmla="*/ 106 h 338"/>
              <a:gd name="T40" fmla="*/ 1038 w 1978"/>
              <a:gd name="T41" fmla="*/ 120 h 338"/>
              <a:gd name="T42" fmla="*/ 1128 w 1978"/>
              <a:gd name="T43" fmla="*/ 132 h 338"/>
              <a:gd name="T44" fmla="*/ 1210 w 1978"/>
              <a:gd name="T45" fmla="*/ 160 h 338"/>
              <a:gd name="T46" fmla="*/ 1278 w 1978"/>
              <a:gd name="T47" fmla="*/ 184 h 338"/>
              <a:gd name="T48" fmla="*/ 1334 w 1978"/>
              <a:gd name="T49" fmla="*/ 186 h 338"/>
              <a:gd name="T50" fmla="*/ 1346 w 1978"/>
              <a:gd name="T51" fmla="*/ 198 h 338"/>
              <a:gd name="T52" fmla="*/ 1386 w 1978"/>
              <a:gd name="T53" fmla="*/ 198 h 338"/>
              <a:gd name="T54" fmla="*/ 1422 w 1978"/>
              <a:gd name="T55" fmla="*/ 240 h 338"/>
              <a:gd name="T56" fmla="*/ 1472 w 1978"/>
              <a:gd name="T57" fmla="*/ 252 h 338"/>
              <a:gd name="T58" fmla="*/ 1536 w 1978"/>
              <a:gd name="T59" fmla="*/ 276 h 338"/>
              <a:gd name="T60" fmla="*/ 1618 w 1978"/>
              <a:gd name="T61" fmla="*/ 304 h 338"/>
              <a:gd name="T62" fmla="*/ 1664 w 1978"/>
              <a:gd name="T63" fmla="*/ 316 h 338"/>
              <a:gd name="T64" fmla="*/ 1678 w 1978"/>
              <a:gd name="T65" fmla="*/ 324 h 338"/>
              <a:gd name="T66" fmla="*/ 1694 w 1978"/>
              <a:gd name="T67" fmla="*/ 338 h 338"/>
              <a:gd name="T68" fmla="*/ 1978 w 1978"/>
              <a:gd name="T69" fmla="*/ 338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78" h="338">
                <a:moveTo>
                  <a:pt x="0" y="0"/>
                </a:moveTo>
                <a:lnTo>
                  <a:pt x="122" y="0"/>
                </a:lnTo>
                <a:lnTo>
                  <a:pt x="146" y="8"/>
                </a:lnTo>
                <a:lnTo>
                  <a:pt x="234" y="8"/>
                </a:lnTo>
                <a:lnTo>
                  <a:pt x="256" y="12"/>
                </a:lnTo>
                <a:lnTo>
                  <a:pt x="300" y="12"/>
                </a:lnTo>
                <a:lnTo>
                  <a:pt x="310" y="22"/>
                </a:lnTo>
                <a:lnTo>
                  <a:pt x="424" y="22"/>
                </a:lnTo>
                <a:lnTo>
                  <a:pt x="448" y="22"/>
                </a:lnTo>
                <a:lnTo>
                  <a:pt x="520" y="22"/>
                </a:lnTo>
                <a:lnTo>
                  <a:pt x="532" y="34"/>
                </a:lnTo>
                <a:lnTo>
                  <a:pt x="592" y="34"/>
                </a:lnTo>
                <a:lnTo>
                  <a:pt x="604" y="46"/>
                </a:lnTo>
                <a:lnTo>
                  <a:pt x="680" y="46"/>
                </a:lnTo>
                <a:lnTo>
                  <a:pt x="700" y="64"/>
                </a:lnTo>
                <a:lnTo>
                  <a:pt x="770" y="64"/>
                </a:lnTo>
                <a:lnTo>
                  <a:pt x="788" y="82"/>
                </a:lnTo>
                <a:lnTo>
                  <a:pt x="870" y="82"/>
                </a:lnTo>
                <a:lnTo>
                  <a:pt x="904" y="86"/>
                </a:lnTo>
                <a:lnTo>
                  <a:pt x="982" y="106"/>
                </a:lnTo>
                <a:lnTo>
                  <a:pt x="1038" y="120"/>
                </a:lnTo>
                <a:lnTo>
                  <a:pt x="1128" y="132"/>
                </a:lnTo>
                <a:lnTo>
                  <a:pt x="1210" y="160"/>
                </a:lnTo>
                <a:lnTo>
                  <a:pt x="1278" y="184"/>
                </a:lnTo>
                <a:lnTo>
                  <a:pt x="1334" y="186"/>
                </a:lnTo>
                <a:lnTo>
                  <a:pt x="1346" y="198"/>
                </a:lnTo>
                <a:lnTo>
                  <a:pt x="1386" y="198"/>
                </a:lnTo>
                <a:lnTo>
                  <a:pt x="1422" y="240"/>
                </a:lnTo>
                <a:lnTo>
                  <a:pt x="1472" y="252"/>
                </a:lnTo>
                <a:lnTo>
                  <a:pt x="1536" y="276"/>
                </a:lnTo>
                <a:lnTo>
                  <a:pt x="1618" y="304"/>
                </a:lnTo>
                <a:lnTo>
                  <a:pt x="1664" y="316"/>
                </a:lnTo>
                <a:lnTo>
                  <a:pt x="1678" y="324"/>
                </a:lnTo>
                <a:lnTo>
                  <a:pt x="1694" y="338"/>
                </a:lnTo>
                <a:lnTo>
                  <a:pt x="1978" y="338"/>
                </a:lnTo>
              </a:path>
            </a:pathLst>
          </a:custGeom>
          <a:solidFill>
            <a:srgbClr val="008000"/>
          </a:solidFill>
          <a:ln w="28575">
            <a:solidFill>
              <a:srgbClr val="008000"/>
            </a:solidFill>
            <a:prstDash val="solid"/>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000">
              <a:solidFill>
                <a:srgbClr val="000000"/>
              </a:solidFill>
              <a:latin typeface="Calibri" panose="020F0502020204030204" pitchFamily="34" charset="0"/>
            </a:endParaRPr>
          </a:p>
        </p:txBody>
      </p:sp>
      <p:sp>
        <p:nvSpPr>
          <p:cNvPr id="336" name="Oval 335">
            <a:extLst>
              <a:ext uri="{FF2B5EF4-FFF2-40B4-BE49-F238E27FC236}">
                <a16:creationId xmlns:a16="http://schemas.microsoft.com/office/drawing/2014/main" id="{08E62F88-4D43-47EF-9E7F-CD410A4515D8}"/>
              </a:ext>
            </a:extLst>
          </p:cNvPr>
          <p:cNvSpPr/>
          <p:nvPr/>
        </p:nvSpPr>
        <p:spPr bwMode="auto">
          <a:xfrm>
            <a:off x="5353352" y="1587142"/>
            <a:ext cx="52467" cy="52516"/>
          </a:xfrm>
          <a:prstGeom prst="ellipse">
            <a:avLst/>
          </a:prstGeom>
          <a:solidFill>
            <a:schemeClr val="accent3"/>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337" name="Oval 336">
            <a:extLst>
              <a:ext uri="{FF2B5EF4-FFF2-40B4-BE49-F238E27FC236}">
                <a16:creationId xmlns:a16="http://schemas.microsoft.com/office/drawing/2014/main" id="{14996B5F-B70B-4A38-B060-27CA07A5826E}"/>
              </a:ext>
            </a:extLst>
          </p:cNvPr>
          <p:cNvSpPr/>
          <p:nvPr/>
        </p:nvSpPr>
        <p:spPr bwMode="auto">
          <a:xfrm>
            <a:off x="5283857" y="1588349"/>
            <a:ext cx="52467" cy="52516"/>
          </a:xfrm>
          <a:prstGeom prst="ellipse">
            <a:avLst/>
          </a:prstGeom>
          <a:solidFill>
            <a:schemeClr val="accent3"/>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338" name="Oval 337">
            <a:extLst>
              <a:ext uri="{FF2B5EF4-FFF2-40B4-BE49-F238E27FC236}">
                <a16:creationId xmlns:a16="http://schemas.microsoft.com/office/drawing/2014/main" id="{389CAC88-50CF-4A85-B1B5-07AAD26B8F7F}"/>
              </a:ext>
            </a:extLst>
          </p:cNvPr>
          <p:cNvSpPr/>
          <p:nvPr/>
        </p:nvSpPr>
        <p:spPr bwMode="auto">
          <a:xfrm>
            <a:off x="5421209" y="1585943"/>
            <a:ext cx="52467" cy="52516"/>
          </a:xfrm>
          <a:prstGeom prst="ellipse">
            <a:avLst/>
          </a:prstGeom>
          <a:solidFill>
            <a:schemeClr val="accent3"/>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339" name="Oval 338">
            <a:extLst>
              <a:ext uri="{FF2B5EF4-FFF2-40B4-BE49-F238E27FC236}">
                <a16:creationId xmlns:a16="http://schemas.microsoft.com/office/drawing/2014/main" id="{C87AF218-06BB-4137-8925-C3D3D8E9DFA6}"/>
              </a:ext>
            </a:extLst>
          </p:cNvPr>
          <p:cNvSpPr/>
          <p:nvPr/>
        </p:nvSpPr>
        <p:spPr bwMode="auto">
          <a:xfrm>
            <a:off x="5495270" y="1589524"/>
            <a:ext cx="52467" cy="52516"/>
          </a:xfrm>
          <a:prstGeom prst="ellipse">
            <a:avLst/>
          </a:prstGeom>
          <a:solidFill>
            <a:schemeClr val="accent3"/>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340" name="Oval 339">
            <a:extLst>
              <a:ext uri="{FF2B5EF4-FFF2-40B4-BE49-F238E27FC236}">
                <a16:creationId xmlns:a16="http://schemas.microsoft.com/office/drawing/2014/main" id="{16C9775F-0D3D-456B-853C-16FD66905E91}"/>
              </a:ext>
            </a:extLst>
          </p:cNvPr>
          <p:cNvSpPr/>
          <p:nvPr/>
        </p:nvSpPr>
        <p:spPr bwMode="auto">
          <a:xfrm>
            <a:off x="5596340" y="1585949"/>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341" name="Oval 340">
            <a:extLst>
              <a:ext uri="{FF2B5EF4-FFF2-40B4-BE49-F238E27FC236}">
                <a16:creationId xmlns:a16="http://schemas.microsoft.com/office/drawing/2014/main" id="{E9133C19-7657-4544-8AA9-FBD47809A187}"/>
              </a:ext>
            </a:extLst>
          </p:cNvPr>
          <p:cNvSpPr/>
          <p:nvPr/>
        </p:nvSpPr>
        <p:spPr bwMode="auto">
          <a:xfrm>
            <a:off x="6067517" y="1621132"/>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342" name="Oval 341">
            <a:extLst>
              <a:ext uri="{FF2B5EF4-FFF2-40B4-BE49-F238E27FC236}">
                <a16:creationId xmlns:a16="http://schemas.microsoft.com/office/drawing/2014/main" id="{D0B50988-52DA-402E-A0E6-6B4217676773}"/>
              </a:ext>
            </a:extLst>
          </p:cNvPr>
          <p:cNvSpPr/>
          <p:nvPr/>
        </p:nvSpPr>
        <p:spPr bwMode="auto">
          <a:xfrm>
            <a:off x="6134087" y="1637193"/>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343" name="Oval 342">
            <a:extLst>
              <a:ext uri="{FF2B5EF4-FFF2-40B4-BE49-F238E27FC236}">
                <a16:creationId xmlns:a16="http://schemas.microsoft.com/office/drawing/2014/main" id="{D5C0DD19-2D06-45F8-9F46-E137AA3FDFE5}"/>
              </a:ext>
            </a:extLst>
          </p:cNvPr>
          <p:cNvSpPr/>
          <p:nvPr/>
        </p:nvSpPr>
        <p:spPr bwMode="auto">
          <a:xfrm>
            <a:off x="6221198" y="1648449"/>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344" name="Oval 343">
            <a:extLst>
              <a:ext uri="{FF2B5EF4-FFF2-40B4-BE49-F238E27FC236}">
                <a16:creationId xmlns:a16="http://schemas.microsoft.com/office/drawing/2014/main" id="{4BF347AD-0BB2-4164-9358-3BACA30B2200}"/>
              </a:ext>
            </a:extLst>
          </p:cNvPr>
          <p:cNvSpPr/>
          <p:nvPr/>
        </p:nvSpPr>
        <p:spPr bwMode="auto">
          <a:xfrm>
            <a:off x="5893046" y="1603908"/>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345" name="Oval 344">
            <a:extLst>
              <a:ext uri="{FF2B5EF4-FFF2-40B4-BE49-F238E27FC236}">
                <a16:creationId xmlns:a16="http://schemas.microsoft.com/office/drawing/2014/main" id="{1E40BAEC-0FEB-4F74-9B1D-610258D3283E}"/>
              </a:ext>
            </a:extLst>
          </p:cNvPr>
          <p:cNvSpPr/>
          <p:nvPr/>
        </p:nvSpPr>
        <p:spPr bwMode="auto">
          <a:xfrm>
            <a:off x="5969276" y="1614496"/>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346" name="Oval 345">
            <a:extLst>
              <a:ext uri="{FF2B5EF4-FFF2-40B4-BE49-F238E27FC236}">
                <a16:creationId xmlns:a16="http://schemas.microsoft.com/office/drawing/2014/main" id="{4319B412-7E8C-46C2-8EE8-7C4795C35347}"/>
              </a:ext>
            </a:extLst>
          </p:cNvPr>
          <p:cNvSpPr/>
          <p:nvPr/>
        </p:nvSpPr>
        <p:spPr bwMode="auto">
          <a:xfrm>
            <a:off x="6007064" y="1614547"/>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347" name="Oval 346">
            <a:extLst>
              <a:ext uri="{FF2B5EF4-FFF2-40B4-BE49-F238E27FC236}">
                <a16:creationId xmlns:a16="http://schemas.microsoft.com/office/drawing/2014/main" id="{D6D6A444-6AA5-4F52-8157-A2F2A0216B69}"/>
              </a:ext>
            </a:extLst>
          </p:cNvPr>
          <p:cNvSpPr/>
          <p:nvPr/>
        </p:nvSpPr>
        <p:spPr bwMode="auto">
          <a:xfrm>
            <a:off x="6258575" y="1650674"/>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348" name="Oval 347">
            <a:extLst>
              <a:ext uri="{FF2B5EF4-FFF2-40B4-BE49-F238E27FC236}">
                <a16:creationId xmlns:a16="http://schemas.microsoft.com/office/drawing/2014/main" id="{F75CE2A0-D765-44E5-9309-A672052A4856}"/>
              </a:ext>
            </a:extLst>
          </p:cNvPr>
          <p:cNvSpPr/>
          <p:nvPr/>
        </p:nvSpPr>
        <p:spPr bwMode="auto">
          <a:xfrm>
            <a:off x="6329636" y="1662092"/>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349" name="Oval 348">
            <a:extLst>
              <a:ext uri="{FF2B5EF4-FFF2-40B4-BE49-F238E27FC236}">
                <a16:creationId xmlns:a16="http://schemas.microsoft.com/office/drawing/2014/main" id="{A1BF504F-BFFA-4DBB-B318-2D3E09A3C6FC}"/>
              </a:ext>
            </a:extLst>
          </p:cNvPr>
          <p:cNvSpPr/>
          <p:nvPr/>
        </p:nvSpPr>
        <p:spPr bwMode="auto">
          <a:xfrm>
            <a:off x="5381948" y="1584797"/>
            <a:ext cx="52467" cy="52516"/>
          </a:xfrm>
          <a:prstGeom prst="ellipse">
            <a:avLst/>
          </a:prstGeom>
          <a:solidFill>
            <a:schemeClr val="accent3"/>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350" name="Oval 349">
            <a:extLst>
              <a:ext uri="{FF2B5EF4-FFF2-40B4-BE49-F238E27FC236}">
                <a16:creationId xmlns:a16="http://schemas.microsoft.com/office/drawing/2014/main" id="{403553D6-263D-44D4-B74F-9324373AA784}"/>
              </a:ext>
            </a:extLst>
          </p:cNvPr>
          <p:cNvSpPr/>
          <p:nvPr/>
        </p:nvSpPr>
        <p:spPr bwMode="auto">
          <a:xfrm>
            <a:off x="5448464" y="1588328"/>
            <a:ext cx="52467" cy="52516"/>
          </a:xfrm>
          <a:prstGeom prst="ellipse">
            <a:avLst/>
          </a:prstGeom>
          <a:solidFill>
            <a:schemeClr val="accent3"/>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351" name="Oval 350">
            <a:extLst>
              <a:ext uri="{FF2B5EF4-FFF2-40B4-BE49-F238E27FC236}">
                <a16:creationId xmlns:a16="http://schemas.microsoft.com/office/drawing/2014/main" id="{573160FF-5881-495D-80B9-9E1579165BAD}"/>
              </a:ext>
            </a:extLst>
          </p:cNvPr>
          <p:cNvSpPr/>
          <p:nvPr/>
        </p:nvSpPr>
        <p:spPr bwMode="auto">
          <a:xfrm>
            <a:off x="5553410" y="1583336"/>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352" name="Oval 351">
            <a:extLst>
              <a:ext uri="{FF2B5EF4-FFF2-40B4-BE49-F238E27FC236}">
                <a16:creationId xmlns:a16="http://schemas.microsoft.com/office/drawing/2014/main" id="{0F57565B-BE35-4321-8BBF-5D1D58380AA3}"/>
              </a:ext>
            </a:extLst>
          </p:cNvPr>
          <p:cNvSpPr/>
          <p:nvPr/>
        </p:nvSpPr>
        <p:spPr bwMode="auto">
          <a:xfrm>
            <a:off x="5611046" y="1585987"/>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353" name="Oval 352">
            <a:extLst>
              <a:ext uri="{FF2B5EF4-FFF2-40B4-BE49-F238E27FC236}">
                <a16:creationId xmlns:a16="http://schemas.microsoft.com/office/drawing/2014/main" id="{0E9F45FF-B247-4C5A-A769-545E72CE4FD0}"/>
              </a:ext>
            </a:extLst>
          </p:cNvPr>
          <p:cNvSpPr/>
          <p:nvPr/>
        </p:nvSpPr>
        <p:spPr bwMode="auto">
          <a:xfrm>
            <a:off x="5670815" y="1585658"/>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354" name="Oval 353">
            <a:extLst>
              <a:ext uri="{FF2B5EF4-FFF2-40B4-BE49-F238E27FC236}">
                <a16:creationId xmlns:a16="http://schemas.microsoft.com/office/drawing/2014/main" id="{957471D7-C9DC-40D9-ACB5-708D4384CB6F}"/>
              </a:ext>
            </a:extLst>
          </p:cNvPr>
          <p:cNvSpPr/>
          <p:nvPr/>
        </p:nvSpPr>
        <p:spPr bwMode="auto">
          <a:xfrm>
            <a:off x="5656346" y="1585802"/>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355" name="Oval 354">
            <a:extLst>
              <a:ext uri="{FF2B5EF4-FFF2-40B4-BE49-F238E27FC236}">
                <a16:creationId xmlns:a16="http://schemas.microsoft.com/office/drawing/2014/main" id="{97ADE5D8-287D-49F3-AF8B-E82E0138362C}"/>
              </a:ext>
            </a:extLst>
          </p:cNvPr>
          <p:cNvSpPr/>
          <p:nvPr/>
        </p:nvSpPr>
        <p:spPr bwMode="auto">
          <a:xfrm>
            <a:off x="5697872" y="1586929"/>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356" name="Oval 355">
            <a:extLst>
              <a:ext uri="{FF2B5EF4-FFF2-40B4-BE49-F238E27FC236}">
                <a16:creationId xmlns:a16="http://schemas.microsoft.com/office/drawing/2014/main" id="{5FEBF0CA-73D8-444B-AE81-80D6C1467238}"/>
              </a:ext>
            </a:extLst>
          </p:cNvPr>
          <p:cNvSpPr/>
          <p:nvPr/>
        </p:nvSpPr>
        <p:spPr bwMode="auto">
          <a:xfrm>
            <a:off x="5751650" y="1593273"/>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357" name="Oval 356">
            <a:extLst>
              <a:ext uri="{FF2B5EF4-FFF2-40B4-BE49-F238E27FC236}">
                <a16:creationId xmlns:a16="http://schemas.microsoft.com/office/drawing/2014/main" id="{58AD0DFE-D5B9-4D38-A022-D1328BEA28B0}"/>
              </a:ext>
            </a:extLst>
          </p:cNvPr>
          <p:cNvSpPr/>
          <p:nvPr/>
        </p:nvSpPr>
        <p:spPr bwMode="auto">
          <a:xfrm>
            <a:off x="5807984" y="1594291"/>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358" name="Oval 357">
            <a:extLst>
              <a:ext uri="{FF2B5EF4-FFF2-40B4-BE49-F238E27FC236}">
                <a16:creationId xmlns:a16="http://schemas.microsoft.com/office/drawing/2014/main" id="{5E8B7017-6C0A-44D8-A11A-F30A9DB19B63}"/>
              </a:ext>
            </a:extLst>
          </p:cNvPr>
          <p:cNvSpPr/>
          <p:nvPr/>
        </p:nvSpPr>
        <p:spPr bwMode="auto">
          <a:xfrm>
            <a:off x="5841905" y="1595847"/>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359" name="Oval 358">
            <a:extLst>
              <a:ext uri="{FF2B5EF4-FFF2-40B4-BE49-F238E27FC236}">
                <a16:creationId xmlns:a16="http://schemas.microsoft.com/office/drawing/2014/main" id="{A5B338B2-A355-44E1-AB52-1451C83ABC1A}"/>
              </a:ext>
            </a:extLst>
          </p:cNvPr>
          <p:cNvSpPr/>
          <p:nvPr/>
        </p:nvSpPr>
        <p:spPr bwMode="auto">
          <a:xfrm>
            <a:off x="5862980" y="1597715"/>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360" name="Oval 359">
            <a:extLst>
              <a:ext uri="{FF2B5EF4-FFF2-40B4-BE49-F238E27FC236}">
                <a16:creationId xmlns:a16="http://schemas.microsoft.com/office/drawing/2014/main" id="{430248A0-B0F4-4429-BC9C-93600E0A2877}"/>
              </a:ext>
            </a:extLst>
          </p:cNvPr>
          <p:cNvSpPr/>
          <p:nvPr/>
        </p:nvSpPr>
        <p:spPr bwMode="auto">
          <a:xfrm>
            <a:off x="5913293" y="1609675"/>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361" name="Oval 360">
            <a:extLst>
              <a:ext uri="{FF2B5EF4-FFF2-40B4-BE49-F238E27FC236}">
                <a16:creationId xmlns:a16="http://schemas.microsoft.com/office/drawing/2014/main" id="{123085FE-BFF7-4527-9C20-5E50CCEB1005}"/>
              </a:ext>
            </a:extLst>
          </p:cNvPr>
          <p:cNvSpPr/>
          <p:nvPr/>
        </p:nvSpPr>
        <p:spPr bwMode="auto">
          <a:xfrm>
            <a:off x="5994941" y="1614496"/>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362" name="Oval 361">
            <a:extLst>
              <a:ext uri="{FF2B5EF4-FFF2-40B4-BE49-F238E27FC236}">
                <a16:creationId xmlns:a16="http://schemas.microsoft.com/office/drawing/2014/main" id="{D8C364B0-85D0-44C5-9D77-4FFA4AE3988B}"/>
              </a:ext>
            </a:extLst>
          </p:cNvPr>
          <p:cNvSpPr/>
          <p:nvPr/>
        </p:nvSpPr>
        <p:spPr bwMode="auto">
          <a:xfrm>
            <a:off x="6077849" y="1626055"/>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363" name="Oval 362">
            <a:extLst>
              <a:ext uri="{FF2B5EF4-FFF2-40B4-BE49-F238E27FC236}">
                <a16:creationId xmlns:a16="http://schemas.microsoft.com/office/drawing/2014/main" id="{D4325597-777D-4CCF-A505-F67E7CF2AB35}"/>
              </a:ext>
            </a:extLst>
          </p:cNvPr>
          <p:cNvSpPr/>
          <p:nvPr/>
        </p:nvSpPr>
        <p:spPr bwMode="auto">
          <a:xfrm>
            <a:off x="6107855" y="1626254"/>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364" name="Oval 363">
            <a:extLst>
              <a:ext uri="{FF2B5EF4-FFF2-40B4-BE49-F238E27FC236}">
                <a16:creationId xmlns:a16="http://schemas.microsoft.com/office/drawing/2014/main" id="{6F3FDC5E-BABF-48FF-AAE2-760F0306EE8D}"/>
              </a:ext>
            </a:extLst>
          </p:cNvPr>
          <p:cNvSpPr/>
          <p:nvPr/>
        </p:nvSpPr>
        <p:spPr bwMode="auto">
          <a:xfrm>
            <a:off x="6179312" y="1644968"/>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365" name="Oval 364">
            <a:extLst>
              <a:ext uri="{FF2B5EF4-FFF2-40B4-BE49-F238E27FC236}">
                <a16:creationId xmlns:a16="http://schemas.microsoft.com/office/drawing/2014/main" id="{CC512473-3A2B-4F51-9589-B26C5F960EC2}"/>
              </a:ext>
            </a:extLst>
          </p:cNvPr>
          <p:cNvSpPr/>
          <p:nvPr/>
        </p:nvSpPr>
        <p:spPr bwMode="auto">
          <a:xfrm>
            <a:off x="6277511" y="1651069"/>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366" name="Oval 365">
            <a:extLst>
              <a:ext uri="{FF2B5EF4-FFF2-40B4-BE49-F238E27FC236}">
                <a16:creationId xmlns:a16="http://schemas.microsoft.com/office/drawing/2014/main" id="{7A7F6308-1FD8-4324-97EE-11BBD9AFBAE3}"/>
              </a:ext>
            </a:extLst>
          </p:cNvPr>
          <p:cNvSpPr/>
          <p:nvPr/>
        </p:nvSpPr>
        <p:spPr bwMode="auto">
          <a:xfrm>
            <a:off x="6306953" y="1655634"/>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367" name="Oval 366">
            <a:extLst>
              <a:ext uri="{FF2B5EF4-FFF2-40B4-BE49-F238E27FC236}">
                <a16:creationId xmlns:a16="http://schemas.microsoft.com/office/drawing/2014/main" id="{B0FB6FBA-DEAA-432C-AA79-B9ED4FB66213}"/>
              </a:ext>
            </a:extLst>
          </p:cNvPr>
          <p:cNvSpPr/>
          <p:nvPr/>
        </p:nvSpPr>
        <p:spPr bwMode="auto">
          <a:xfrm>
            <a:off x="6341336" y="1668139"/>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368" name="Oval 367">
            <a:extLst>
              <a:ext uri="{FF2B5EF4-FFF2-40B4-BE49-F238E27FC236}">
                <a16:creationId xmlns:a16="http://schemas.microsoft.com/office/drawing/2014/main" id="{F5755FD1-1464-4FC5-A214-17AA65980E93}"/>
              </a:ext>
            </a:extLst>
          </p:cNvPr>
          <p:cNvSpPr/>
          <p:nvPr/>
        </p:nvSpPr>
        <p:spPr bwMode="auto">
          <a:xfrm>
            <a:off x="6415766" y="1688867"/>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369" name="Oval 368">
            <a:extLst>
              <a:ext uri="{FF2B5EF4-FFF2-40B4-BE49-F238E27FC236}">
                <a16:creationId xmlns:a16="http://schemas.microsoft.com/office/drawing/2014/main" id="{7609538E-88D2-495B-89C5-B3F929223D4F}"/>
              </a:ext>
            </a:extLst>
          </p:cNvPr>
          <p:cNvSpPr/>
          <p:nvPr/>
        </p:nvSpPr>
        <p:spPr bwMode="auto">
          <a:xfrm>
            <a:off x="6519089" y="1703188"/>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370" name="Oval 369">
            <a:extLst>
              <a:ext uri="{FF2B5EF4-FFF2-40B4-BE49-F238E27FC236}">
                <a16:creationId xmlns:a16="http://schemas.microsoft.com/office/drawing/2014/main" id="{A2BF2F2A-2264-4590-ADA3-EA1D88352218}"/>
              </a:ext>
            </a:extLst>
          </p:cNvPr>
          <p:cNvSpPr/>
          <p:nvPr/>
        </p:nvSpPr>
        <p:spPr bwMode="auto">
          <a:xfrm>
            <a:off x="6599534" y="1716196"/>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371" name="Oval 370">
            <a:extLst>
              <a:ext uri="{FF2B5EF4-FFF2-40B4-BE49-F238E27FC236}">
                <a16:creationId xmlns:a16="http://schemas.microsoft.com/office/drawing/2014/main" id="{E35DFA40-3E3F-4380-A941-4B375727F948}"/>
              </a:ext>
            </a:extLst>
          </p:cNvPr>
          <p:cNvSpPr/>
          <p:nvPr/>
        </p:nvSpPr>
        <p:spPr bwMode="auto">
          <a:xfrm>
            <a:off x="6620768" y="1725421"/>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372" name="Oval 371">
            <a:extLst>
              <a:ext uri="{FF2B5EF4-FFF2-40B4-BE49-F238E27FC236}">
                <a16:creationId xmlns:a16="http://schemas.microsoft.com/office/drawing/2014/main" id="{82F79DE2-76AD-4113-A95B-FF0D96979A2E}"/>
              </a:ext>
            </a:extLst>
          </p:cNvPr>
          <p:cNvSpPr/>
          <p:nvPr/>
        </p:nvSpPr>
        <p:spPr bwMode="auto">
          <a:xfrm>
            <a:off x="6721712" y="1762080"/>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373" name="Oval 372">
            <a:extLst>
              <a:ext uri="{FF2B5EF4-FFF2-40B4-BE49-F238E27FC236}">
                <a16:creationId xmlns:a16="http://schemas.microsoft.com/office/drawing/2014/main" id="{76162069-E547-4B12-B2A2-49A188EC584B}"/>
              </a:ext>
            </a:extLst>
          </p:cNvPr>
          <p:cNvSpPr/>
          <p:nvPr/>
        </p:nvSpPr>
        <p:spPr bwMode="auto">
          <a:xfrm>
            <a:off x="6385214" y="1673836"/>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374" name="Oval 373">
            <a:extLst>
              <a:ext uri="{FF2B5EF4-FFF2-40B4-BE49-F238E27FC236}">
                <a16:creationId xmlns:a16="http://schemas.microsoft.com/office/drawing/2014/main" id="{669CE001-FA2E-4C2A-BD1C-E58F20992F69}"/>
              </a:ext>
            </a:extLst>
          </p:cNvPr>
          <p:cNvSpPr/>
          <p:nvPr/>
        </p:nvSpPr>
        <p:spPr bwMode="auto">
          <a:xfrm>
            <a:off x="6486677" y="1696820"/>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375" name="Oval 374">
            <a:extLst>
              <a:ext uri="{FF2B5EF4-FFF2-40B4-BE49-F238E27FC236}">
                <a16:creationId xmlns:a16="http://schemas.microsoft.com/office/drawing/2014/main" id="{26814426-AE41-45D4-B489-DBE0185322BD}"/>
              </a:ext>
            </a:extLst>
          </p:cNvPr>
          <p:cNvSpPr/>
          <p:nvPr/>
        </p:nvSpPr>
        <p:spPr bwMode="auto">
          <a:xfrm>
            <a:off x="6570359" y="1711050"/>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376" name="Oval 375">
            <a:extLst>
              <a:ext uri="{FF2B5EF4-FFF2-40B4-BE49-F238E27FC236}">
                <a16:creationId xmlns:a16="http://schemas.microsoft.com/office/drawing/2014/main" id="{5F1722F9-195E-44D8-9B1A-6829B05D11A6}"/>
              </a:ext>
            </a:extLst>
          </p:cNvPr>
          <p:cNvSpPr/>
          <p:nvPr/>
        </p:nvSpPr>
        <p:spPr bwMode="auto">
          <a:xfrm>
            <a:off x="6656810" y="1744224"/>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377" name="Oval 376">
            <a:extLst>
              <a:ext uri="{FF2B5EF4-FFF2-40B4-BE49-F238E27FC236}">
                <a16:creationId xmlns:a16="http://schemas.microsoft.com/office/drawing/2014/main" id="{835D670C-19E2-4FCA-B6F1-C4347F7B2804}"/>
              </a:ext>
            </a:extLst>
          </p:cNvPr>
          <p:cNvSpPr/>
          <p:nvPr/>
        </p:nvSpPr>
        <p:spPr bwMode="auto">
          <a:xfrm>
            <a:off x="6687572" y="1749256"/>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378" name="Oval 377">
            <a:extLst>
              <a:ext uri="{FF2B5EF4-FFF2-40B4-BE49-F238E27FC236}">
                <a16:creationId xmlns:a16="http://schemas.microsoft.com/office/drawing/2014/main" id="{B5D7076E-FE59-4B78-B3F8-690333194C8C}"/>
              </a:ext>
            </a:extLst>
          </p:cNvPr>
          <p:cNvSpPr/>
          <p:nvPr/>
        </p:nvSpPr>
        <p:spPr bwMode="auto">
          <a:xfrm>
            <a:off x="6750188" y="1773792"/>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379" name="Oval 378">
            <a:extLst>
              <a:ext uri="{FF2B5EF4-FFF2-40B4-BE49-F238E27FC236}">
                <a16:creationId xmlns:a16="http://schemas.microsoft.com/office/drawing/2014/main" id="{ABF447F7-D1A8-40A4-8A42-43DEFD940000}"/>
              </a:ext>
            </a:extLst>
          </p:cNvPr>
          <p:cNvSpPr/>
          <p:nvPr/>
        </p:nvSpPr>
        <p:spPr bwMode="auto">
          <a:xfrm>
            <a:off x="6801860" y="1778075"/>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380" name="Oval 379">
            <a:extLst>
              <a:ext uri="{FF2B5EF4-FFF2-40B4-BE49-F238E27FC236}">
                <a16:creationId xmlns:a16="http://schemas.microsoft.com/office/drawing/2014/main" id="{92ACBB55-7204-4559-87B5-2DA528ADDB0D}"/>
              </a:ext>
            </a:extLst>
          </p:cNvPr>
          <p:cNvSpPr/>
          <p:nvPr/>
        </p:nvSpPr>
        <p:spPr bwMode="auto">
          <a:xfrm>
            <a:off x="6863108" y="1787392"/>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381" name="Oval 380">
            <a:extLst>
              <a:ext uri="{FF2B5EF4-FFF2-40B4-BE49-F238E27FC236}">
                <a16:creationId xmlns:a16="http://schemas.microsoft.com/office/drawing/2014/main" id="{EC06FE4C-3A4D-4397-AC45-68CBE3B836FA}"/>
              </a:ext>
            </a:extLst>
          </p:cNvPr>
          <p:cNvSpPr/>
          <p:nvPr/>
        </p:nvSpPr>
        <p:spPr bwMode="auto">
          <a:xfrm>
            <a:off x="6888272" y="1790847"/>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382" name="Oval 381">
            <a:extLst>
              <a:ext uri="{FF2B5EF4-FFF2-40B4-BE49-F238E27FC236}">
                <a16:creationId xmlns:a16="http://schemas.microsoft.com/office/drawing/2014/main" id="{B424BD43-754C-43B5-9E60-6D558333081C}"/>
              </a:ext>
            </a:extLst>
          </p:cNvPr>
          <p:cNvSpPr/>
          <p:nvPr/>
        </p:nvSpPr>
        <p:spPr bwMode="auto">
          <a:xfrm>
            <a:off x="6985139" y="1808843"/>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383" name="Oval 382">
            <a:extLst>
              <a:ext uri="{FF2B5EF4-FFF2-40B4-BE49-F238E27FC236}">
                <a16:creationId xmlns:a16="http://schemas.microsoft.com/office/drawing/2014/main" id="{8DBAC7E4-14CE-4BCF-8534-5AA465475EE3}"/>
              </a:ext>
            </a:extLst>
          </p:cNvPr>
          <p:cNvSpPr/>
          <p:nvPr/>
        </p:nvSpPr>
        <p:spPr bwMode="auto">
          <a:xfrm>
            <a:off x="6456821" y="1694396"/>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384" name="Oval 383">
            <a:extLst>
              <a:ext uri="{FF2B5EF4-FFF2-40B4-BE49-F238E27FC236}">
                <a16:creationId xmlns:a16="http://schemas.microsoft.com/office/drawing/2014/main" id="{EABDA0D4-B7EF-4328-9DCB-5A77D0730C20}"/>
              </a:ext>
            </a:extLst>
          </p:cNvPr>
          <p:cNvSpPr/>
          <p:nvPr/>
        </p:nvSpPr>
        <p:spPr bwMode="auto">
          <a:xfrm>
            <a:off x="6777569" y="1775118"/>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385" name="Oval 384">
            <a:extLst>
              <a:ext uri="{FF2B5EF4-FFF2-40B4-BE49-F238E27FC236}">
                <a16:creationId xmlns:a16="http://schemas.microsoft.com/office/drawing/2014/main" id="{F118F572-392B-491C-BE80-CF4F9DC0610A}"/>
              </a:ext>
            </a:extLst>
          </p:cNvPr>
          <p:cNvSpPr/>
          <p:nvPr/>
        </p:nvSpPr>
        <p:spPr bwMode="auto">
          <a:xfrm>
            <a:off x="6833222" y="1781106"/>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386" name="Oval 385">
            <a:extLst>
              <a:ext uri="{FF2B5EF4-FFF2-40B4-BE49-F238E27FC236}">
                <a16:creationId xmlns:a16="http://schemas.microsoft.com/office/drawing/2014/main" id="{4CA220BD-F464-4A69-B86D-2382604D5A00}"/>
              </a:ext>
            </a:extLst>
          </p:cNvPr>
          <p:cNvSpPr/>
          <p:nvPr/>
        </p:nvSpPr>
        <p:spPr bwMode="auto">
          <a:xfrm>
            <a:off x="6915827" y="1795615"/>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387" name="Oval 386">
            <a:extLst>
              <a:ext uri="{FF2B5EF4-FFF2-40B4-BE49-F238E27FC236}">
                <a16:creationId xmlns:a16="http://schemas.microsoft.com/office/drawing/2014/main" id="{EF999102-FC64-4C00-B3E4-14001BCBE748}"/>
              </a:ext>
            </a:extLst>
          </p:cNvPr>
          <p:cNvSpPr/>
          <p:nvPr/>
        </p:nvSpPr>
        <p:spPr bwMode="auto">
          <a:xfrm>
            <a:off x="6950300" y="1801111"/>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389" name="Oval 388">
            <a:extLst>
              <a:ext uri="{FF2B5EF4-FFF2-40B4-BE49-F238E27FC236}">
                <a16:creationId xmlns:a16="http://schemas.microsoft.com/office/drawing/2014/main" id="{1D07905C-07E4-47B0-B164-B84B3A3E9D34}"/>
              </a:ext>
            </a:extLst>
          </p:cNvPr>
          <p:cNvSpPr/>
          <p:nvPr/>
        </p:nvSpPr>
        <p:spPr bwMode="auto">
          <a:xfrm>
            <a:off x="7039550" y="1824466"/>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390" name="Oval 389">
            <a:extLst>
              <a:ext uri="{FF2B5EF4-FFF2-40B4-BE49-F238E27FC236}">
                <a16:creationId xmlns:a16="http://schemas.microsoft.com/office/drawing/2014/main" id="{3EBC2495-74E8-4B8F-B1F2-8CD7DB3F880E}"/>
              </a:ext>
            </a:extLst>
          </p:cNvPr>
          <p:cNvSpPr/>
          <p:nvPr/>
        </p:nvSpPr>
        <p:spPr bwMode="auto">
          <a:xfrm>
            <a:off x="7100798" y="1840665"/>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391" name="Oval 390">
            <a:extLst>
              <a:ext uri="{FF2B5EF4-FFF2-40B4-BE49-F238E27FC236}">
                <a16:creationId xmlns:a16="http://schemas.microsoft.com/office/drawing/2014/main" id="{4F767896-11A0-4234-82E6-631DB4CFA266}"/>
              </a:ext>
            </a:extLst>
          </p:cNvPr>
          <p:cNvSpPr/>
          <p:nvPr/>
        </p:nvSpPr>
        <p:spPr bwMode="auto">
          <a:xfrm>
            <a:off x="7125962" y="1844122"/>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392" name="Oval 391">
            <a:extLst>
              <a:ext uri="{FF2B5EF4-FFF2-40B4-BE49-F238E27FC236}">
                <a16:creationId xmlns:a16="http://schemas.microsoft.com/office/drawing/2014/main" id="{7DB6B979-376A-4803-B5CC-A0EC71D96C35}"/>
              </a:ext>
            </a:extLst>
          </p:cNvPr>
          <p:cNvSpPr/>
          <p:nvPr/>
        </p:nvSpPr>
        <p:spPr bwMode="auto">
          <a:xfrm>
            <a:off x="7276001" y="1860528"/>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393" name="Oval 392">
            <a:extLst>
              <a:ext uri="{FF2B5EF4-FFF2-40B4-BE49-F238E27FC236}">
                <a16:creationId xmlns:a16="http://schemas.microsoft.com/office/drawing/2014/main" id="{F20FE40B-A14C-4B15-B75A-155562324897}"/>
              </a:ext>
            </a:extLst>
          </p:cNvPr>
          <p:cNvSpPr/>
          <p:nvPr/>
        </p:nvSpPr>
        <p:spPr bwMode="auto">
          <a:xfrm>
            <a:off x="7015258" y="1821511"/>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394" name="Oval 393">
            <a:extLst>
              <a:ext uri="{FF2B5EF4-FFF2-40B4-BE49-F238E27FC236}">
                <a16:creationId xmlns:a16="http://schemas.microsoft.com/office/drawing/2014/main" id="{471CE039-6D5F-45FE-B532-688EEB118A64}"/>
              </a:ext>
            </a:extLst>
          </p:cNvPr>
          <p:cNvSpPr/>
          <p:nvPr/>
        </p:nvSpPr>
        <p:spPr bwMode="auto">
          <a:xfrm>
            <a:off x="7070912" y="1827498"/>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395" name="Oval 394">
            <a:extLst>
              <a:ext uri="{FF2B5EF4-FFF2-40B4-BE49-F238E27FC236}">
                <a16:creationId xmlns:a16="http://schemas.microsoft.com/office/drawing/2014/main" id="{B1257258-3703-45D8-B5C0-03484F105DD3}"/>
              </a:ext>
            </a:extLst>
          </p:cNvPr>
          <p:cNvSpPr/>
          <p:nvPr/>
        </p:nvSpPr>
        <p:spPr bwMode="auto">
          <a:xfrm>
            <a:off x="7153517" y="1848888"/>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396" name="Oval 395">
            <a:extLst>
              <a:ext uri="{FF2B5EF4-FFF2-40B4-BE49-F238E27FC236}">
                <a16:creationId xmlns:a16="http://schemas.microsoft.com/office/drawing/2014/main" id="{889511B7-D368-427E-8F47-93EBF3EF22DF}"/>
              </a:ext>
            </a:extLst>
          </p:cNvPr>
          <p:cNvSpPr/>
          <p:nvPr/>
        </p:nvSpPr>
        <p:spPr bwMode="auto">
          <a:xfrm>
            <a:off x="7245422" y="1859418"/>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397" name="Oval 396">
            <a:extLst>
              <a:ext uri="{FF2B5EF4-FFF2-40B4-BE49-F238E27FC236}">
                <a16:creationId xmlns:a16="http://schemas.microsoft.com/office/drawing/2014/main" id="{6F0C834B-379B-4F1C-82B4-8CB73BE53F68}"/>
              </a:ext>
            </a:extLst>
          </p:cNvPr>
          <p:cNvSpPr/>
          <p:nvPr/>
        </p:nvSpPr>
        <p:spPr bwMode="auto">
          <a:xfrm>
            <a:off x="7226660" y="1858855"/>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398" name="Oval 397">
            <a:extLst>
              <a:ext uri="{FF2B5EF4-FFF2-40B4-BE49-F238E27FC236}">
                <a16:creationId xmlns:a16="http://schemas.microsoft.com/office/drawing/2014/main" id="{8BF1281A-6278-4084-8523-11BFBB1FE4A7}"/>
              </a:ext>
            </a:extLst>
          </p:cNvPr>
          <p:cNvSpPr/>
          <p:nvPr/>
        </p:nvSpPr>
        <p:spPr bwMode="auto">
          <a:xfrm>
            <a:off x="7201628" y="1861279"/>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399" name="Oval 398">
            <a:extLst>
              <a:ext uri="{FF2B5EF4-FFF2-40B4-BE49-F238E27FC236}">
                <a16:creationId xmlns:a16="http://schemas.microsoft.com/office/drawing/2014/main" id="{C17660CA-4596-40DE-B0B8-3AADFCF66534}"/>
              </a:ext>
            </a:extLst>
          </p:cNvPr>
          <p:cNvSpPr/>
          <p:nvPr/>
        </p:nvSpPr>
        <p:spPr bwMode="auto">
          <a:xfrm>
            <a:off x="7323055" y="1886766"/>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400" name="Oval 399">
            <a:extLst>
              <a:ext uri="{FF2B5EF4-FFF2-40B4-BE49-F238E27FC236}">
                <a16:creationId xmlns:a16="http://schemas.microsoft.com/office/drawing/2014/main" id="{FF5A42B2-1A7D-4712-A92E-6AAFA27D3670}"/>
              </a:ext>
            </a:extLst>
          </p:cNvPr>
          <p:cNvSpPr/>
          <p:nvPr/>
        </p:nvSpPr>
        <p:spPr bwMode="auto">
          <a:xfrm>
            <a:off x="7347260" y="1889840"/>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401" name="Oval 400">
            <a:extLst>
              <a:ext uri="{FF2B5EF4-FFF2-40B4-BE49-F238E27FC236}">
                <a16:creationId xmlns:a16="http://schemas.microsoft.com/office/drawing/2014/main" id="{73B5EED3-631A-4C2C-BADA-A9D337090F25}"/>
              </a:ext>
            </a:extLst>
          </p:cNvPr>
          <p:cNvSpPr/>
          <p:nvPr/>
        </p:nvSpPr>
        <p:spPr bwMode="auto">
          <a:xfrm>
            <a:off x="7440107" y="1964507"/>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402" name="Oval 401">
            <a:extLst>
              <a:ext uri="{FF2B5EF4-FFF2-40B4-BE49-F238E27FC236}">
                <a16:creationId xmlns:a16="http://schemas.microsoft.com/office/drawing/2014/main" id="{F47323DB-3E41-4275-994A-716C52397D64}"/>
              </a:ext>
            </a:extLst>
          </p:cNvPr>
          <p:cNvSpPr/>
          <p:nvPr/>
        </p:nvSpPr>
        <p:spPr bwMode="auto">
          <a:xfrm>
            <a:off x="7384160" y="1920825"/>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403" name="Oval 402">
            <a:extLst>
              <a:ext uri="{FF2B5EF4-FFF2-40B4-BE49-F238E27FC236}">
                <a16:creationId xmlns:a16="http://schemas.microsoft.com/office/drawing/2014/main" id="{9D9BAE18-95C3-4DB0-A387-851E65D54B84}"/>
              </a:ext>
            </a:extLst>
          </p:cNvPr>
          <p:cNvSpPr/>
          <p:nvPr/>
        </p:nvSpPr>
        <p:spPr bwMode="auto">
          <a:xfrm>
            <a:off x="7416275" y="1942327"/>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404" name="Oval 403">
            <a:extLst>
              <a:ext uri="{FF2B5EF4-FFF2-40B4-BE49-F238E27FC236}">
                <a16:creationId xmlns:a16="http://schemas.microsoft.com/office/drawing/2014/main" id="{494C1B71-2AFF-4A9F-8210-5D5A8A29BA78}"/>
              </a:ext>
            </a:extLst>
          </p:cNvPr>
          <p:cNvSpPr/>
          <p:nvPr/>
        </p:nvSpPr>
        <p:spPr bwMode="auto">
          <a:xfrm>
            <a:off x="7500926" y="1966070"/>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405" name="Oval 404">
            <a:extLst>
              <a:ext uri="{FF2B5EF4-FFF2-40B4-BE49-F238E27FC236}">
                <a16:creationId xmlns:a16="http://schemas.microsoft.com/office/drawing/2014/main" id="{B4745ACA-1061-443D-AD7F-FF2415683465}"/>
              </a:ext>
            </a:extLst>
          </p:cNvPr>
          <p:cNvSpPr/>
          <p:nvPr/>
        </p:nvSpPr>
        <p:spPr bwMode="auto">
          <a:xfrm>
            <a:off x="7523522" y="1977434"/>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406" name="Oval 405">
            <a:extLst>
              <a:ext uri="{FF2B5EF4-FFF2-40B4-BE49-F238E27FC236}">
                <a16:creationId xmlns:a16="http://schemas.microsoft.com/office/drawing/2014/main" id="{F66A4015-E14C-4E28-8146-AF873D792CCA}"/>
              </a:ext>
            </a:extLst>
          </p:cNvPr>
          <p:cNvSpPr/>
          <p:nvPr/>
        </p:nvSpPr>
        <p:spPr bwMode="auto">
          <a:xfrm>
            <a:off x="7592213" y="1988205"/>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407" name="Oval 406">
            <a:extLst>
              <a:ext uri="{FF2B5EF4-FFF2-40B4-BE49-F238E27FC236}">
                <a16:creationId xmlns:a16="http://schemas.microsoft.com/office/drawing/2014/main" id="{DE19C88A-A369-44B6-A1C2-7D69CBD4C29A}"/>
              </a:ext>
            </a:extLst>
          </p:cNvPr>
          <p:cNvSpPr/>
          <p:nvPr/>
        </p:nvSpPr>
        <p:spPr bwMode="auto">
          <a:xfrm>
            <a:off x="7629113" y="2012050"/>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408" name="Oval 407">
            <a:extLst>
              <a:ext uri="{FF2B5EF4-FFF2-40B4-BE49-F238E27FC236}">
                <a16:creationId xmlns:a16="http://schemas.microsoft.com/office/drawing/2014/main" id="{5B6583F4-B9C6-45BA-9942-1995C38D9599}"/>
              </a:ext>
            </a:extLst>
          </p:cNvPr>
          <p:cNvSpPr/>
          <p:nvPr/>
        </p:nvSpPr>
        <p:spPr bwMode="auto">
          <a:xfrm>
            <a:off x="7709078" y="2067995"/>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409" name="Oval 408">
            <a:extLst>
              <a:ext uri="{FF2B5EF4-FFF2-40B4-BE49-F238E27FC236}">
                <a16:creationId xmlns:a16="http://schemas.microsoft.com/office/drawing/2014/main" id="{1311545D-DFA8-4842-A15F-E6B80626EC3C}"/>
              </a:ext>
            </a:extLst>
          </p:cNvPr>
          <p:cNvSpPr/>
          <p:nvPr/>
        </p:nvSpPr>
        <p:spPr bwMode="auto">
          <a:xfrm>
            <a:off x="7472153" y="1965805"/>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410" name="Oval 409">
            <a:extLst>
              <a:ext uri="{FF2B5EF4-FFF2-40B4-BE49-F238E27FC236}">
                <a16:creationId xmlns:a16="http://schemas.microsoft.com/office/drawing/2014/main" id="{93F129A8-EE3A-4E4A-B27F-FCC47CA72DBF}"/>
              </a:ext>
            </a:extLst>
          </p:cNvPr>
          <p:cNvSpPr/>
          <p:nvPr/>
        </p:nvSpPr>
        <p:spPr bwMode="auto">
          <a:xfrm>
            <a:off x="7556485" y="1981803"/>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411" name="Oval 410">
            <a:extLst>
              <a:ext uri="{FF2B5EF4-FFF2-40B4-BE49-F238E27FC236}">
                <a16:creationId xmlns:a16="http://schemas.microsoft.com/office/drawing/2014/main" id="{21A37FE0-3727-4A75-875B-912181C1DE04}"/>
              </a:ext>
            </a:extLst>
          </p:cNvPr>
          <p:cNvSpPr/>
          <p:nvPr/>
        </p:nvSpPr>
        <p:spPr bwMode="auto">
          <a:xfrm>
            <a:off x="7648088" y="2041954"/>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412" name="Oval 411">
            <a:extLst>
              <a:ext uri="{FF2B5EF4-FFF2-40B4-BE49-F238E27FC236}">
                <a16:creationId xmlns:a16="http://schemas.microsoft.com/office/drawing/2014/main" id="{488A088E-B7A2-4BB8-B482-D8148F895425}"/>
              </a:ext>
            </a:extLst>
          </p:cNvPr>
          <p:cNvSpPr/>
          <p:nvPr/>
        </p:nvSpPr>
        <p:spPr bwMode="auto">
          <a:xfrm>
            <a:off x="7670612" y="2044715"/>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413" name="Oval 412">
            <a:extLst>
              <a:ext uri="{FF2B5EF4-FFF2-40B4-BE49-F238E27FC236}">
                <a16:creationId xmlns:a16="http://schemas.microsoft.com/office/drawing/2014/main" id="{585718DA-3579-4AE7-998B-783EDE6DCFEA}"/>
              </a:ext>
            </a:extLst>
          </p:cNvPr>
          <p:cNvSpPr/>
          <p:nvPr/>
        </p:nvSpPr>
        <p:spPr bwMode="auto">
          <a:xfrm>
            <a:off x="7768499" y="2064050"/>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414" name="Oval 413">
            <a:extLst>
              <a:ext uri="{FF2B5EF4-FFF2-40B4-BE49-F238E27FC236}">
                <a16:creationId xmlns:a16="http://schemas.microsoft.com/office/drawing/2014/main" id="{EFC67328-5B73-4E3F-ACAE-D33BC6CD1ACB}"/>
              </a:ext>
            </a:extLst>
          </p:cNvPr>
          <p:cNvSpPr/>
          <p:nvPr/>
        </p:nvSpPr>
        <p:spPr bwMode="auto">
          <a:xfrm>
            <a:off x="7831118" y="2118691"/>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415" name="Oval 414">
            <a:extLst>
              <a:ext uri="{FF2B5EF4-FFF2-40B4-BE49-F238E27FC236}">
                <a16:creationId xmlns:a16="http://schemas.microsoft.com/office/drawing/2014/main" id="{AB85630D-B409-4288-B715-21325BE90C8A}"/>
              </a:ext>
            </a:extLst>
          </p:cNvPr>
          <p:cNvSpPr/>
          <p:nvPr/>
        </p:nvSpPr>
        <p:spPr bwMode="auto">
          <a:xfrm>
            <a:off x="7815787" y="2061488"/>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416" name="Oval 415">
            <a:extLst>
              <a:ext uri="{FF2B5EF4-FFF2-40B4-BE49-F238E27FC236}">
                <a16:creationId xmlns:a16="http://schemas.microsoft.com/office/drawing/2014/main" id="{3E4E3161-E61E-4345-ADB9-813CC9574E8A}"/>
              </a:ext>
            </a:extLst>
          </p:cNvPr>
          <p:cNvSpPr/>
          <p:nvPr/>
        </p:nvSpPr>
        <p:spPr bwMode="auto">
          <a:xfrm>
            <a:off x="8008781" y="2119730"/>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417" name="Oval 416">
            <a:extLst>
              <a:ext uri="{FF2B5EF4-FFF2-40B4-BE49-F238E27FC236}">
                <a16:creationId xmlns:a16="http://schemas.microsoft.com/office/drawing/2014/main" id="{6443CC80-64EC-4975-8394-40DEB069757F}"/>
              </a:ext>
            </a:extLst>
          </p:cNvPr>
          <p:cNvSpPr/>
          <p:nvPr/>
        </p:nvSpPr>
        <p:spPr bwMode="auto">
          <a:xfrm>
            <a:off x="7738253" y="2067214"/>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418" name="Oval 417">
            <a:extLst>
              <a:ext uri="{FF2B5EF4-FFF2-40B4-BE49-F238E27FC236}">
                <a16:creationId xmlns:a16="http://schemas.microsoft.com/office/drawing/2014/main" id="{375E63B8-0D30-44D2-A7B7-15147BB3DF64}"/>
              </a:ext>
            </a:extLst>
          </p:cNvPr>
          <p:cNvSpPr/>
          <p:nvPr/>
        </p:nvSpPr>
        <p:spPr bwMode="auto">
          <a:xfrm>
            <a:off x="7800614" y="2062216"/>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419" name="Oval 418">
            <a:extLst>
              <a:ext uri="{FF2B5EF4-FFF2-40B4-BE49-F238E27FC236}">
                <a16:creationId xmlns:a16="http://schemas.microsoft.com/office/drawing/2014/main" id="{E58189CB-9B11-4CB0-8C18-20DB23751BA0}"/>
              </a:ext>
            </a:extLst>
          </p:cNvPr>
          <p:cNvSpPr/>
          <p:nvPr/>
        </p:nvSpPr>
        <p:spPr bwMode="auto">
          <a:xfrm>
            <a:off x="7865063" y="2118691"/>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420" name="Oval 419">
            <a:extLst>
              <a:ext uri="{FF2B5EF4-FFF2-40B4-BE49-F238E27FC236}">
                <a16:creationId xmlns:a16="http://schemas.microsoft.com/office/drawing/2014/main" id="{B1A13FCF-07FF-4B7E-BBE5-7BE39407776C}"/>
              </a:ext>
            </a:extLst>
          </p:cNvPr>
          <p:cNvSpPr/>
          <p:nvPr/>
        </p:nvSpPr>
        <p:spPr bwMode="auto">
          <a:xfrm>
            <a:off x="7944989" y="2118691"/>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421" name="Oval 420">
            <a:extLst>
              <a:ext uri="{FF2B5EF4-FFF2-40B4-BE49-F238E27FC236}">
                <a16:creationId xmlns:a16="http://schemas.microsoft.com/office/drawing/2014/main" id="{8D76865E-EC2E-425F-AB8A-FF8435268F73}"/>
              </a:ext>
            </a:extLst>
          </p:cNvPr>
          <p:cNvSpPr/>
          <p:nvPr/>
        </p:nvSpPr>
        <p:spPr bwMode="auto">
          <a:xfrm>
            <a:off x="7957700" y="2117997"/>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422" name="Oval 421">
            <a:extLst>
              <a:ext uri="{FF2B5EF4-FFF2-40B4-BE49-F238E27FC236}">
                <a16:creationId xmlns:a16="http://schemas.microsoft.com/office/drawing/2014/main" id="{53842C8C-F1A1-4E2E-AC0E-F2B3F50F85E0}"/>
              </a:ext>
            </a:extLst>
          </p:cNvPr>
          <p:cNvSpPr/>
          <p:nvPr/>
        </p:nvSpPr>
        <p:spPr bwMode="auto">
          <a:xfrm>
            <a:off x="7891946" y="2118691"/>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423" name="Oval 422">
            <a:extLst>
              <a:ext uri="{FF2B5EF4-FFF2-40B4-BE49-F238E27FC236}">
                <a16:creationId xmlns:a16="http://schemas.microsoft.com/office/drawing/2014/main" id="{23A61EEC-AEE3-4479-86F6-26AFE19D0E28}"/>
              </a:ext>
            </a:extLst>
          </p:cNvPr>
          <p:cNvSpPr/>
          <p:nvPr/>
        </p:nvSpPr>
        <p:spPr bwMode="auto">
          <a:xfrm>
            <a:off x="8070047" y="2121785"/>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424" name="Oval 423">
            <a:extLst>
              <a:ext uri="{FF2B5EF4-FFF2-40B4-BE49-F238E27FC236}">
                <a16:creationId xmlns:a16="http://schemas.microsoft.com/office/drawing/2014/main" id="{F0578EE4-3A74-4544-9366-8B16C9D024B7}"/>
              </a:ext>
            </a:extLst>
          </p:cNvPr>
          <p:cNvSpPr/>
          <p:nvPr/>
        </p:nvSpPr>
        <p:spPr bwMode="auto">
          <a:xfrm>
            <a:off x="8033786" y="2120996"/>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425" name="Oval 424">
            <a:extLst>
              <a:ext uri="{FF2B5EF4-FFF2-40B4-BE49-F238E27FC236}">
                <a16:creationId xmlns:a16="http://schemas.microsoft.com/office/drawing/2014/main" id="{B86F7AAC-AA72-412C-951F-8960A98A4E05}"/>
              </a:ext>
            </a:extLst>
          </p:cNvPr>
          <p:cNvSpPr/>
          <p:nvPr/>
        </p:nvSpPr>
        <p:spPr bwMode="auto">
          <a:xfrm>
            <a:off x="8248418" y="2118651"/>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427" name="Oval 426">
            <a:extLst>
              <a:ext uri="{FF2B5EF4-FFF2-40B4-BE49-F238E27FC236}">
                <a16:creationId xmlns:a16="http://schemas.microsoft.com/office/drawing/2014/main" id="{4E9A31ED-5DD8-40A0-B27F-E6A5B9CE65BE}"/>
              </a:ext>
            </a:extLst>
          </p:cNvPr>
          <p:cNvSpPr/>
          <p:nvPr/>
        </p:nvSpPr>
        <p:spPr bwMode="auto">
          <a:xfrm>
            <a:off x="8210717" y="2119717"/>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429" name="Oval 428">
            <a:extLst>
              <a:ext uri="{FF2B5EF4-FFF2-40B4-BE49-F238E27FC236}">
                <a16:creationId xmlns:a16="http://schemas.microsoft.com/office/drawing/2014/main" id="{FC61EC68-D211-45BA-B073-81ACAFE6E11A}"/>
              </a:ext>
            </a:extLst>
          </p:cNvPr>
          <p:cNvSpPr/>
          <p:nvPr/>
        </p:nvSpPr>
        <p:spPr bwMode="auto">
          <a:xfrm>
            <a:off x="8110460" y="2120617"/>
            <a:ext cx="52467" cy="52516"/>
          </a:xfrm>
          <a:prstGeom prst="ellipse">
            <a:avLst/>
          </a:prstGeom>
          <a:solidFill>
            <a:srgbClr val="FF0000"/>
          </a:solidFill>
          <a:ln w="0">
            <a:solidFill>
              <a:srgbClr val="FF0000"/>
            </a:solid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000">
              <a:latin typeface="Calibri" panose="020F0502020204030204" pitchFamily="34" charset="0"/>
            </a:endParaRPr>
          </a:p>
        </p:txBody>
      </p:sp>
      <p:sp>
        <p:nvSpPr>
          <p:cNvPr id="261" name="Rectangle 369">
            <a:extLst>
              <a:ext uri="{FF2B5EF4-FFF2-40B4-BE49-F238E27FC236}">
                <a16:creationId xmlns:a16="http://schemas.microsoft.com/office/drawing/2014/main" id="{16A4BB13-564F-471B-83CB-1C33E518530C}"/>
              </a:ext>
            </a:extLst>
          </p:cNvPr>
          <p:cNvSpPr>
            <a:spLocks noChangeArrowheads="1"/>
          </p:cNvSpPr>
          <p:nvPr/>
        </p:nvSpPr>
        <p:spPr bwMode="auto">
          <a:xfrm>
            <a:off x="632974" y="3731088"/>
            <a:ext cx="436017"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800">
                <a:solidFill>
                  <a:srgbClr val="000000"/>
                </a:solidFill>
                <a:latin typeface="Calibri" panose="020F0502020204030204" pitchFamily="34" charset="0"/>
              </a:rPr>
              <a:t>Apa + ADT</a:t>
            </a:r>
          </a:p>
        </p:txBody>
      </p:sp>
      <p:sp>
        <p:nvSpPr>
          <p:cNvPr id="258" name="Rectangle 28">
            <a:extLst>
              <a:ext uri="{FF2B5EF4-FFF2-40B4-BE49-F238E27FC236}">
                <a16:creationId xmlns:a16="http://schemas.microsoft.com/office/drawing/2014/main" id="{C8FB1BF3-36E6-40E8-AAD8-A78D7936306B}"/>
              </a:ext>
            </a:extLst>
          </p:cNvPr>
          <p:cNvSpPr>
            <a:spLocks noChangeArrowheads="1"/>
          </p:cNvSpPr>
          <p:nvPr/>
        </p:nvSpPr>
        <p:spPr bwMode="auto">
          <a:xfrm>
            <a:off x="424895" y="3613709"/>
            <a:ext cx="782816"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lvl="0" algn="r">
              <a:defRPr/>
            </a:pPr>
            <a:r>
              <a:rPr lang="en-US" altLang="en-US" sz="800" b="1">
                <a:solidFill>
                  <a:srgbClr val="000000"/>
                </a:solidFill>
                <a:latin typeface="Calibri" panose="020F0502020204030204" pitchFamily="34" charset="0"/>
              </a:rPr>
              <a:t> Patients at Risk, n</a:t>
            </a:r>
            <a:endParaRPr lang="en-US" altLang="en-US" sz="800">
              <a:solidFill>
                <a:srgbClr val="000000"/>
              </a:solidFill>
              <a:latin typeface="Calibri" panose="020F0502020204030204" pitchFamily="34" charset="0"/>
            </a:endParaRPr>
          </a:p>
        </p:txBody>
      </p:sp>
      <p:sp>
        <p:nvSpPr>
          <p:cNvPr id="259" name="Rectangle 28">
            <a:extLst>
              <a:ext uri="{FF2B5EF4-FFF2-40B4-BE49-F238E27FC236}">
                <a16:creationId xmlns:a16="http://schemas.microsoft.com/office/drawing/2014/main" id="{81D9438E-A942-443A-92BB-36FB6438BE80}"/>
              </a:ext>
            </a:extLst>
          </p:cNvPr>
          <p:cNvSpPr>
            <a:spLocks noChangeArrowheads="1"/>
          </p:cNvSpPr>
          <p:nvPr/>
        </p:nvSpPr>
        <p:spPr bwMode="auto">
          <a:xfrm>
            <a:off x="4371616" y="3603609"/>
            <a:ext cx="782816"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lvl="0" algn="r">
              <a:defRPr/>
            </a:pPr>
            <a:r>
              <a:rPr lang="en-US" altLang="en-US" sz="800" b="1">
                <a:solidFill>
                  <a:srgbClr val="000000"/>
                </a:solidFill>
                <a:latin typeface="Calibri" panose="020F0502020204030204" pitchFamily="34" charset="0"/>
              </a:rPr>
              <a:t> Patients at Risk, n</a:t>
            </a:r>
            <a:endParaRPr lang="en-US" altLang="en-US" sz="800">
              <a:solidFill>
                <a:srgbClr val="000000"/>
              </a:solidFill>
              <a:latin typeface="Calibri" panose="020F0502020204030204" pitchFamily="34" charset="0"/>
            </a:endParaRPr>
          </a:p>
        </p:txBody>
      </p:sp>
      <p:sp>
        <p:nvSpPr>
          <p:cNvPr id="252" name="TextBox 251">
            <a:extLst>
              <a:ext uri="{FF2B5EF4-FFF2-40B4-BE49-F238E27FC236}">
                <a16:creationId xmlns:a16="http://schemas.microsoft.com/office/drawing/2014/main" id="{AFA56A26-D178-4BAC-88E2-E9F231E80CCD}"/>
              </a:ext>
            </a:extLst>
          </p:cNvPr>
          <p:cNvSpPr txBox="1"/>
          <p:nvPr/>
        </p:nvSpPr>
        <p:spPr>
          <a:xfrm>
            <a:off x="3686411" y="4582858"/>
            <a:ext cx="2562240" cy="346249"/>
          </a:xfrm>
          <a:prstGeom prst="rect">
            <a:avLst/>
          </a:prstGeom>
          <a:noFill/>
        </p:spPr>
        <p:txBody>
          <a:bodyPr wrap="none" lIns="68580" tIns="34290" rIns="68580" bIns="34290" rtlCol="0">
            <a:spAutoFit/>
          </a:bodyPr>
          <a:lstStyle/>
          <a:p>
            <a:pPr marL="228600" indent="-228600" defTabSz="457120" eaLnBrk="0" hangingPunct="0">
              <a:buAutoNum type="arabicPeriod"/>
              <a:defRPr/>
            </a:pPr>
            <a:r>
              <a:rPr lang="en-US" altLang="en-US" sz="900">
                <a:solidFill>
                  <a:srgbClr val="000000"/>
                </a:solidFill>
                <a:latin typeface="Calibri"/>
                <a:cs typeface="Calibri"/>
              </a:rPr>
              <a:t>Smith. NEJM. 2018;378:1408</a:t>
            </a:r>
          </a:p>
          <a:p>
            <a:pPr marL="228600" indent="-228600" defTabSz="457120" eaLnBrk="0" hangingPunct="0">
              <a:buAutoNum type="arabicPeriod"/>
              <a:defRPr/>
            </a:pPr>
            <a:r>
              <a:rPr lang="en-US" sz="900">
                <a:latin typeface="Calibri"/>
                <a:cs typeface="Calibri"/>
              </a:rPr>
              <a:t>Sternberg CN, et al. NEJM 2020;382:2197-2206</a:t>
            </a:r>
          </a:p>
        </p:txBody>
      </p:sp>
      <p:pic>
        <p:nvPicPr>
          <p:cNvPr id="12" name="Picture 11"/>
          <p:cNvPicPr>
            <a:picLocks noChangeAspect="1"/>
          </p:cNvPicPr>
          <p:nvPr/>
        </p:nvPicPr>
        <p:blipFill>
          <a:blip r:embed="rId3"/>
          <a:stretch>
            <a:fillRect/>
          </a:stretch>
        </p:blipFill>
        <p:spPr>
          <a:xfrm>
            <a:off x="243404" y="178763"/>
            <a:ext cx="8572659" cy="4241229"/>
          </a:xfrm>
          <a:prstGeom prst="rect">
            <a:avLst/>
          </a:prstGeom>
        </p:spPr>
      </p:pic>
    </p:spTree>
    <p:extLst>
      <p:ext uri="{BB962C8B-B14F-4D97-AF65-F5344CB8AC3E}">
        <p14:creationId xmlns:p14="http://schemas.microsoft.com/office/powerpoint/2010/main" val="3459980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Freeform 49">
            <a:extLst>
              <a:ext uri="{FF2B5EF4-FFF2-40B4-BE49-F238E27FC236}">
                <a16:creationId xmlns:a16="http://schemas.microsoft.com/office/drawing/2014/main" id="{571C961D-E2C3-4DD7-8343-B341EA41D16A}"/>
              </a:ext>
            </a:extLst>
          </p:cNvPr>
          <p:cNvSpPr>
            <a:spLocks/>
          </p:cNvSpPr>
          <p:nvPr/>
        </p:nvSpPr>
        <p:spPr bwMode="auto">
          <a:xfrm>
            <a:off x="5362289" y="1299507"/>
            <a:ext cx="2600325" cy="2128425"/>
          </a:xfrm>
          <a:custGeom>
            <a:avLst/>
            <a:gdLst>
              <a:gd name="T0" fmla="*/ 0 w 2184"/>
              <a:gd name="T1" fmla="*/ 0 h 1786"/>
              <a:gd name="T2" fmla="*/ 42 w 2184"/>
              <a:gd name="T3" fmla="*/ 0 h 1786"/>
              <a:gd name="T4" fmla="*/ 42 w 2184"/>
              <a:gd name="T5" fmla="*/ 1732 h 1786"/>
              <a:gd name="T6" fmla="*/ 2184 w 2184"/>
              <a:gd name="T7" fmla="*/ 1732 h 1786"/>
              <a:gd name="T8" fmla="*/ 2184 w 2184"/>
              <a:gd name="T9" fmla="*/ 1786 h 1786"/>
            </a:gdLst>
            <a:ahLst/>
            <a:cxnLst>
              <a:cxn ang="0">
                <a:pos x="T0" y="T1"/>
              </a:cxn>
              <a:cxn ang="0">
                <a:pos x="T2" y="T3"/>
              </a:cxn>
              <a:cxn ang="0">
                <a:pos x="T4" y="T5"/>
              </a:cxn>
              <a:cxn ang="0">
                <a:pos x="T6" y="T7"/>
              </a:cxn>
              <a:cxn ang="0">
                <a:pos x="T8" y="T9"/>
              </a:cxn>
            </a:cxnLst>
            <a:rect l="0" t="0" r="r" b="b"/>
            <a:pathLst>
              <a:path w="2184" h="1786">
                <a:moveTo>
                  <a:pt x="0" y="0"/>
                </a:moveTo>
                <a:lnTo>
                  <a:pt x="42" y="0"/>
                </a:lnTo>
                <a:lnTo>
                  <a:pt x="42" y="1732"/>
                </a:lnTo>
                <a:lnTo>
                  <a:pt x="2184" y="1732"/>
                </a:lnTo>
                <a:lnTo>
                  <a:pt x="2184" y="1786"/>
                </a:lnTo>
              </a:path>
            </a:pathLst>
          </a:custGeom>
          <a:noFill/>
          <a:ln w="28575">
            <a:solidFill>
              <a:srgbClr val="003767"/>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399" name="Rectangle 87">
            <a:extLst>
              <a:ext uri="{FF2B5EF4-FFF2-40B4-BE49-F238E27FC236}">
                <a16:creationId xmlns:a16="http://schemas.microsoft.com/office/drawing/2014/main" id="{FB945FCB-6971-41D7-8806-97BEB2599DA7}"/>
              </a:ext>
            </a:extLst>
          </p:cNvPr>
          <p:cNvSpPr>
            <a:spLocks noChangeArrowheads="1"/>
          </p:cNvSpPr>
          <p:nvPr/>
        </p:nvSpPr>
        <p:spPr bwMode="auto">
          <a:xfrm>
            <a:off x="5400416" y="1180597"/>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2" name="Title 1">
            <a:extLst>
              <a:ext uri="{FF2B5EF4-FFF2-40B4-BE49-F238E27FC236}">
                <a16:creationId xmlns:a16="http://schemas.microsoft.com/office/drawing/2014/main" id="{CF15789F-6BA8-4A2C-B234-06CBA31BF0F1}"/>
              </a:ext>
            </a:extLst>
          </p:cNvPr>
          <p:cNvSpPr>
            <a:spLocks noGrp="1"/>
          </p:cNvSpPr>
          <p:nvPr>
            <p:ph type="title"/>
          </p:nvPr>
        </p:nvSpPr>
        <p:spPr>
          <a:xfrm>
            <a:off x="457319" y="178764"/>
            <a:ext cx="8154333" cy="553558"/>
          </a:xfrm>
        </p:spPr>
        <p:txBody>
          <a:bodyPr/>
          <a:lstStyle/>
          <a:p>
            <a:r>
              <a:rPr lang="en-US" sz="2400" b="1">
                <a:solidFill>
                  <a:srgbClr val="003767"/>
                </a:solidFill>
              </a:rPr>
              <a:t>SPARTAN and PROSPER: Time to PSA Progression*</a:t>
            </a:r>
          </a:p>
        </p:txBody>
      </p:sp>
      <p:sp>
        <p:nvSpPr>
          <p:cNvPr id="8" name="TextBox 7">
            <a:extLst>
              <a:ext uri="{FF2B5EF4-FFF2-40B4-BE49-F238E27FC236}">
                <a16:creationId xmlns:a16="http://schemas.microsoft.com/office/drawing/2014/main" id="{AB56FBE2-B596-459F-A0A8-B601A743DC53}"/>
              </a:ext>
            </a:extLst>
          </p:cNvPr>
          <p:cNvSpPr txBox="1"/>
          <p:nvPr/>
        </p:nvSpPr>
        <p:spPr bwMode="auto">
          <a:xfrm>
            <a:off x="2320975" y="4371521"/>
            <a:ext cx="4820712" cy="2425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lIns="68580" tIns="34290" rIns="68580" bIns="34290" rtlCol="0">
            <a:spAutoFit/>
          </a:bodyPr>
          <a:lstStyle/>
          <a:p>
            <a:pPr defTabSz="685800" fontAlgn="auto">
              <a:spcBef>
                <a:spcPct val="50000"/>
              </a:spcBef>
              <a:defRPr/>
            </a:pPr>
            <a:r>
              <a:rPr lang="en-US" sz="1100">
                <a:solidFill>
                  <a:srgbClr val="000000"/>
                </a:solidFill>
                <a:latin typeface="Calibri" panose="020F0502020204030204" pitchFamily="34" charset="0"/>
                <a:ea typeface="+mn-ea"/>
                <a:cs typeface="+mn-cs"/>
              </a:rPr>
              <a:t>*Caveat: comparing across trials is problematic; not a head-to-head comparison</a:t>
            </a:r>
          </a:p>
        </p:txBody>
      </p:sp>
      <p:sp>
        <p:nvSpPr>
          <p:cNvPr id="9" name="Rectangle 52">
            <a:extLst>
              <a:ext uri="{FF2B5EF4-FFF2-40B4-BE49-F238E27FC236}">
                <a16:creationId xmlns:a16="http://schemas.microsoft.com/office/drawing/2014/main" id="{8DFE0CF1-888E-4F72-8143-01A322D8F5A5}"/>
              </a:ext>
            </a:extLst>
          </p:cNvPr>
          <p:cNvSpPr>
            <a:spLocks noChangeArrowheads="1"/>
          </p:cNvSpPr>
          <p:nvPr/>
        </p:nvSpPr>
        <p:spPr bwMode="auto">
          <a:xfrm>
            <a:off x="5033459" y="3907057"/>
            <a:ext cx="3585117" cy="623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8580" tIns="34290" rIns="68580" bIns="34290">
            <a:spAutoFit/>
          </a:bodyPr>
          <a:lstStyle>
            <a:lvl1pPr defTabSz="685800">
              <a:defRPr>
                <a:solidFill>
                  <a:schemeClr val="tx1"/>
                </a:solidFill>
                <a:latin typeface="Calibri" pitchFamily="34" charset="0"/>
                <a:ea typeface="ＭＳ Ｐゴシック" pitchFamily="34" charset="-128"/>
              </a:defRPr>
            </a:lvl1pPr>
            <a:lvl2pPr marL="742950" indent="-285750" defTabSz="685800">
              <a:defRPr>
                <a:solidFill>
                  <a:schemeClr val="tx1"/>
                </a:solidFill>
                <a:latin typeface="Calibri" pitchFamily="34" charset="0"/>
                <a:ea typeface="ＭＳ Ｐゴシック" pitchFamily="34" charset="-128"/>
              </a:defRPr>
            </a:lvl2pPr>
            <a:lvl3pPr marL="1143000" indent="-228600" defTabSz="685800">
              <a:defRPr>
                <a:solidFill>
                  <a:schemeClr val="tx1"/>
                </a:solidFill>
                <a:latin typeface="Calibri" pitchFamily="34" charset="0"/>
                <a:ea typeface="ＭＳ Ｐゴシック" pitchFamily="34" charset="-128"/>
              </a:defRPr>
            </a:lvl3pPr>
            <a:lvl4pPr marL="1600200" indent="-228600" defTabSz="685800">
              <a:defRPr>
                <a:solidFill>
                  <a:schemeClr val="tx1"/>
                </a:solidFill>
                <a:latin typeface="Calibri" pitchFamily="34" charset="0"/>
                <a:ea typeface="ＭＳ Ｐゴシック" pitchFamily="34" charset="-128"/>
              </a:defRPr>
            </a:lvl4pPr>
            <a:lvl5pPr marL="2057400" indent="-228600" defTabSz="685800">
              <a:defRPr>
                <a:solidFill>
                  <a:schemeClr val="tx1"/>
                </a:solidFill>
                <a:latin typeface="Calibri" pitchFamily="34" charset="0"/>
                <a:ea typeface="ＭＳ Ｐゴシック" pitchFamily="34" charset="-128"/>
              </a:defRPr>
            </a:lvl5pPr>
            <a:lvl6pPr marL="2514600" indent="-228600" defTabSz="6858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6858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6858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6858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defTabSz="514349" fontAlgn="auto">
              <a:spcBef>
                <a:spcPts val="0"/>
              </a:spcBef>
              <a:spcAft>
                <a:spcPts val="0"/>
              </a:spcAft>
              <a:defRPr/>
            </a:pPr>
            <a:r>
              <a:rPr lang="en-US" altLang="en-US" sz="1200">
                <a:solidFill>
                  <a:srgbClr val="000000"/>
                </a:solidFill>
              </a:rPr>
              <a:t>93% risk reduction in PSA progression</a:t>
            </a:r>
          </a:p>
          <a:p>
            <a:pPr algn="ctr" defTabSz="514349" fontAlgn="auto">
              <a:spcBef>
                <a:spcPts val="0"/>
              </a:spcBef>
              <a:spcAft>
                <a:spcPts val="0"/>
              </a:spcAft>
              <a:defRPr/>
            </a:pPr>
            <a:r>
              <a:rPr lang="en-US" altLang="en-US" sz="1200">
                <a:solidFill>
                  <a:srgbClr val="000000"/>
                </a:solidFill>
              </a:rPr>
              <a:t>Time to median PSA progression: 3.9 vs 37.2 mos</a:t>
            </a:r>
          </a:p>
          <a:p>
            <a:pPr algn="ctr" defTabSz="514349" fontAlgn="auto">
              <a:spcBef>
                <a:spcPts val="0"/>
              </a:spcBef>
              <a:spcAft>
                <a:spcPts val="0"/>
              </a:spcAft>
              <a:defRPr/>
            </a:pPr>
            <a:endParaRPr lang="en-US" altLang="en-US" sz="1200">
              <a:solidFill>
                <a:srgbClr val="000000"/>
              </a:solidFill>
            </a:endParaRPr>
          </a:p>
        </p:txBody>
      </p:sp>
      <p:sp>
        <p:nvSpPr>
          <p:cNvPr id="10" name="Rectangle 53">
            <a:extLst>
              <a:ext uri="{FF2B5EF4-FFF2-40B4-BE49-F238E27FC236}">
                <a16:creationId xmlns:a16="http://schemas.microsoft.com/office/drawing/2014/main" id="{F133FA3D-4BC2-4289-8957-7A02617C7A43}"/>
              </a:ext>
            </a:extLst>
          </p:cNvPr>
          <p:cNvSpPr>
            <a:spLocks noChangeArrowheads="1"/>
          </p:cNvSpPr>
          <p:nvPr/>
        </p:nvSpPr>
        <p:spPr bwMode="auto">
          <a:xfrm>
            <a:off x="966722" y="3929133"/>
            <a:ext cx="3096665" cy="623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68580" tIns="34290" rIns="68580" bIns="34290">
            <a:spAutoFit/>
          </a:bodyPr>
          <a:lstStyle>
            <a:lvl1pPr defTabSz="685800">
              <a:defRPr>
                <a:solidFill>
                  <a:schemeClr val="tx1"/>
                </a:solidFill>
                <a:latin typeface="Calibri" pitchFamily="34" charset="0"/>
                <a:ea typeface="ＭＳ Ｐゴシック" pitchFamily="34" charset="-128"/>
              </a:defRPr>
            </a:lvl1pPr>
            <a:lvl2pPr marL="742950" indent="-285750" defTabSz="685800">
              <a:defRPr>
                <a:solidFill>
                  <a:schemeClr val="tx1"/>
                </a:solidFill>
                <a:latin typeface="Calibri" pitchFamily="34" charset="0"/>
                <a:ea typeface="ＭＳ Ｐゴシック" pitchFamily="34" charset="-128"/>
              </a:defRPr>
            </a:lvl2pPr>
            <a:lvl3pPr marL="1143000" indent="-228600" defTabSz="685800">
              <a:defRPr>
                <a:solidFill>
                  <a:schemeClr val="tx1"/>
                </a:solidFill>
                <a:latin typeface="Calibri" pitchFamily="34" charset="0"/>
                <a:ea typeface="ＭＳ Ｐゴシック" pitchFamily="34" charset="-128"/>
              </a:defRPr>
            </a:lvl3pPr>
            <a:lvl4pPr marL="1600200" indent="-228600" defTabSz="685800">
              <a:defRPr>
                <a:solidFill>
                  <a:schemeClr val="tx1"/>
                </a:solidFill>
                <a:latin typeface="Calibri" pitchFamily="34" charset="0"/>
                <a:ea typeface="ＭＳ Ｐゴシック" pitchFamily="34" charset="-128"/>
              </a:defRPr>
            </a:lvl4pPr>
            <a:lvl5pPr marL="2057400" indent="-228600" defTabSz="685800">
              <a:defRPr>
                <a:solidFill>
                  <a:schemeClr val="tx1"/>
                </a:solidFill>
                <a:latin typeface="Calibri" pitchFamily="34" charset="0"/>
                <a:ea typeface="ＭＳ Ｐゴシック" pitchFamily="34" charset="-128"/>
              </a:defRPr>
            </a:lvl5pPr>
            <a:lvl6pPr marL="2514600" indent="-228600" defTabSz="6858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6858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6858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6858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defTabSz="514349" fontAlgn="auto">
              <a:spcBef>
                <a:spcPts val="0"/>
              </a:spcBef>
              <a:spcAft>
                <a:spcPts val="0"/>
              </a:spcAft>
              <a:defRPr/>
            </a:pPr>
            <a:r>
              <a:rPr lang="en-US" altLang="en-US" sz="1200">
                <a:solidFill>
                  <a:srgbClr val="000000"/>
                </a:solidFill>
              </a:rPr>
              <a:t>94% risk reduction in PSA progression</a:t>
            </a:r>
          </a:p>
          <a:p>
            <a:pPr algn="ctr" defTabSz="514349" fontAlgn="auto">
              <a:spcBef>
                <a:spcPts val="0"/>
              </a:spcBef>
              <a:spcAft>
                <a:spcPts val="0"/>
              </a:spcAft>
              <a:defRPr/>
            </a:pPr>
            <a:r>
              <a:rPr lang="en-US" altLang="en-US" sz="1200">
                <a:solidFill>
                  <a:srgbClr val="000000"/>
                </a:solidFill>
              </a:rPr>
              <a:t>Median time to PSA progression: 3.7 mos vs NR</a:t>
            </a:r>
          </a:p>
          <a:p>
            <a:pPr algn="ctr" defTabSz="514349" fontAlgn="auto">
              <a:spcBef>
                <a:spcPts val="0"/>
              </a:spcBef>
              <a:spcAft>
                <a:spcPts val="0"/>
              </a:spcAft>
              <a:defRPr/>
            </a:pPr>
            <a:endParaRPr lang="en-US" altLang="en-US" sz="1200">
              <a:solidFill>
                <a:srgbClr val="000000"/>
              </a:solidFill>
            </a:endParaRPr>
          </a:p>
        </p:txBody>
      </p:sp>
      <p:sp>
        <p:nvSpPr>
          <p:cNvPr id="11" name="TextBox 48">
            <a:extLst>
              <a:ext uri="{FF2B5EF4-FFF2-40B4-BE49-F238E27FC236}">
                <a16:creationId xmlns:a16="http://schemas.microsoft.com/office/drawing/2014/main" id="{83CF99C2-2C22-4C84-AF05-AA1CAE73F959}"/>
              </a:ext>
            </a:extLst>
          </p:cNvPr>
          <p:cNvSpPr txBox="1">
            <a:spLocks noChangeArrowheads="1"/>
          </p:cNvSpPr>
          <p:nvPr/>
        </p:nvSpPr>
        <p:spPr bwMode="auto">
          <a:xfrm>
            <a:off x="3299388" y="1926532"/>
            <a:ext cx="1134389" cy="254151"/>
          </a:xfrm>
          <a:prstGeom prst="rect">
            <a:avLst/>
          </a:prstGeom>
          <a:noFill/>
          <a:ln>
            <a:noFill/>
          </a:ln>
        </p:spPr>
        <p:txBody>
          <a:bodyPr wrap="square" lIns="68580" tIns="34290" rIns="68580" bIns="34290">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defTabSz="685800" fontAlgn="auto">
              <a:spcBef>
                <a:spcPts val="0"/>
              </a:spcBef>
              <a:spcAft>
                <a:spcPts val="0"/>
              </a:spcAft>
              <a:defRPr/>
            </a:pPr>
            <a:r>
              <a:rPr lang="en-US" altLang="en-US" sz="1200">
                <a:solidFill>
                  <a:srgbClr val="000000"/>
                </a:solidFill>
              </a:rPr>
              <a:t>Apa: NR</a:t>
            </a:r>
          </a:p>
        </p:txBody>
      </p:sp>
      <p:sp>
        <p:nvSpPr>
          <p:cNvPr id="15" name="TextBox 49">
            <a:extLst>
              <a:ext uri="{FF2B5EF4-FFF2-40B4-BE49-F238E27FC236}">
                <a16:creationId xmlns:a16="http://schemas.microsoft.com/office/drawing/2014/main" id="{CF63BA3E-311E-48F1-9D0A-6AFFD7EC2932}"/>
              </a:ext>
            </a:extLst>
          </p:cNvPr>
          <p:cNvSpPr txBox="1">
            <a:spLocks noChangeArrowheads="1"/>
          </p:cNvSpPr>
          <p:nvPr/>
        </p:nvSpPr>
        <p:spPr bwMode="auto">
          <a:xfrm>
            <a:off x="1571941" y="2025126"/>
            <a:ext cx="1213567" cy="254151"/>
          </a:xfrm>
          <a:prstGeom prst="rect">
            <a:avLst/>
          </a:prstGeom>
          <a:noFill/>
          <a:ln>
            <a:noFill/>
          </a:ln>
        </p:spPr>
        <p:txBody>
          <a:bodyPr wrap="square" lIns="68580" tIns="34290" rIns="68580" bIns="34290">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defTabSz="685800" fontAlgn="auto">
              <a:spcBef>
                <a:spcPts val="0"/>
              </a:spcBef>
              <a:spcAft>
                <a:spcPts val="0"/>
              </a:spcAft>
              <a:defRPr/>
            </a:pPr>
            <a:r>
              <a:rPr lang="en-US" altLang="en-US" sz="1200">
                <a:solidFill>
                  <a:srgbClr val="000000"/>
                </a:solidFill>
              </a:rPr>
              <a:t>Pbo: 3.7 mos</a:t>
            </a:r>
          </a:p>
        </p:txBody>
      </p:sp>
      <p:sp>
        <p:nvSpPr>
          <p:cNvPr id="16" name="TextBox 14">
            <a:extLst>
              <a:ext uri="{FF2B5EF4-FFF2-40B4-BE49-F238E27FC236}">
                <a16:creationId xmlns:a16="http://schemas.microsoft.com/office/drawing/2014/main" id="{06227310-EAB4-432D-BBCE-91F0E7B134FE}"/>
              </a:ext>
            </a:extLst>
          </p:cNvPr>
          <p:cNvSpPr txBox="1">
            <a:spLocks noChangeArrowheads="1"/>
          </p:cNvSpPr>
          <p:nvPr/>
        </p:nvSpPr>
        <p:spPr bwMode="auto">
          <a:xfrm>
            <a:off x="2015535" y="915476"/>
            <a:ext cx="1260053" cy="2887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8580" tIns="34290" rIns="68580" bIns="34290">
            <a:spAutoFit/>
          </a:bodyPr>
          <a:lstStyle>
            <a:lvl1pPr defTabSz="685800">
              <a:defRPr>
                <a:solidFill>
                  <a:schemeClr val="tx1"/>
                </a:solidFill>
                <a:latin typeface="Calibri" pitchFamily="34" charset="0"/>
                <a:ea typeface="ＭＳ Ｐゴシック" pitchFamily="34" charset="-128"/>
              </a:defRPr>
            </a:lvl1pPr>
            <a:lvl2pPr marL="742950" indent="-285750" defTabSz="685800">
              <a:defRPr>
                <a:solidFill>
                  <a:schemeClr val="tx1"/>
                </a:solidFill>
                <a:latin typeface="Calibri" pitchFamily="34" charset="0"/>
                <a:ea typeface="ＭＳ Ｐゴシック" pitchFamily="34" charset="-128"/>
              </a:defRPr>
            </a:lvl2pPr>
            <a:lvl3pPr marL="1143000" indent="-228600" defTabSz="685800">
              <a:defRPr>
                <a:solidFill>
                  <a:schemeClr val="tx1"/>
                </a:solidFill>
                <a:latin typeface="Calibri" pitchFamily="34" charset="0"/>
                <a:ea typeface="ＭＳ Ｐゴシック" pitchFamily="34" charset="-128"/>
              </a:defRPr>
            </a:lvl3pPr>
            <a:lvl4pPr marL="1600200" indent="-228600" defTabSz="685800">
              <a:defRPr>
                <a:solidFill>
                  <a:schemeClr val="tx1"/>
                </a:solidFill>
                <a:latin typeface="Calibri" pitchFamily="34" charset="0"/>
                <a:ea typeface="ＭＳ Ｐゴシック" pitchFamily="34" charset="-128"/>
              </a:defRPr>
            </a:lvl4pPr>
            <a:lvl5pPr marL="2057400" indent="-228600" defTabSz="685800">
              <a:defRPr>
                <a:solidFill>
                  <a:schemeClr val="tx1"/>
                </a:solidFill>
                <a:latin typeface="Calibri" pitchFamily="34" charset="0"/>
                <a:ea typeface="ＭＳ Ｐゴシック" pitchFamily="34" charset="-128"/>
              </a:defRPr>
            </a:lvl5pPr>
            <a:lvl6pPr marL="2514600" indent="-228600" defTabSz="6858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6858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6858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6858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defTabSz="514349" fontAlgn="auto">
              <a:spcBef>
                <a:spcPts val="0"/>
              </a:spcBef>
              <a:spcAft>
                <a:spcPts val="0"/>
              </a:spcAft>
              <a:defRPr/>
            </a:pPr>
            <a:r>
              <a:rPr lang="en-US" altLang="en-US" sz="1400" b="1">
                <a:solidFill>
                  <a:srgbClr val="000000"/>
                </a:solidFill>
              </a:rPr>
              <a:t>SPARTAN</a:t>
            </a:r>
            <a:r>
              <a:rPr lang="en-US" altLang="en-US" sz="1400" b="1" baseline="30000">
                <a:solidFill>
                  <a:srgbClr val="000000"/>
                </a:solidFill>
              </a:rPr>
              <a:t>[1]</a:t>
            </a:r>
          </a:p>
        </p:txBody>
      </p:sp>
      <p:sp>
        <p:nvSpPr>
          <p:cNvPr id="17" name="TextBox 16">
            <a:extLst>
              <a:ext uri="{FF2B5EF4-FFF2-40B4-BE49-F238E27FC236}">
                <a16:creationId xmlns:a16="http://schemas.microsoft.com/office/drawing/2014/main" id="{CCE5463B-690D-4643-A40F-05804255902A}"/>
              </a:ext>
            </a:extLst>
          </p:cNvPr>
          <p:cNvSpPr txBox="1"/>
          <p:nvPr/>
        </p:nvSpPr>
        <p:spPr>
          <a:xfrm>
            <a:off x="2257449" y="1243961"/>
            <a:ext cx="2021857" cy="483047"/>
          </a:xfrm>
          <a:prstGeom prst="rect">
            <a:avLst/>
          </a:prstGeom>
          <a:noFill/>
        </p:spPr>
        <p:txBody>
          <a:bodyPr lIns="68580" tIns="34290" rIns="68580" bIns="34290"/>
          <a:lstStyle/>
          <a:p>
            <a:pPr defTabSz="685800" fontAlgn="auto">
              <a:spcBef>
                <a:spcPts val="0"/>
              </a:spcBef>
              <a:spcAft>
                <a:spcPts val="0"/>
              </a:spcAft>
              <a:defRPr/>
            </a:pPr>
            <a:r>
              <a:rPr lang="en-US" sz="1200">
                <a:solidFill>
                  <a:srgbClr val="000000"/>
                </a:solidFill>
                <a:latin typeface="Calibri" panose="020F0502020204030204" pitchFamily="34" charset="0"/>
              </a:rPr>
              <a:t>HR: 0.06 (95% CI: 0.05-0.08)</a:t>
            </a:r>
          </a:p>
        </p:txBody>
      </p:sp>
      <p:sp>
        <p:nvSpPr>
          <p:cNvPr id="18" name="TextBox 25">
            <a:extLst>
              <a:ext uri="{FF2B5EF4-FFF2-40B4-BE49-F238E27FC236}">
                <a16:creationId xmlns:a16="http://schemas.microsoft.com/office/drawing/2014/main" id="{D2711B89-1FBA-443E-B631-40236CB29ED4}"/>
              </a:ext>
            </a:extLst>
          </p:cNvPr>
          <p:cNvSpPr txBox="1">
            <a:spLocks noChangeArrowheads="1"/>
          </p:cNvSpPr>
          <p:nvPr/>
        </p:nvSpPr>
        <p:spPr bwMode="auto">
          <a:xfrm>
            <a:off x="2203868" y="3672026"/>
            <a:ext cx="899352" cy="254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defTabSz="685800" fontAlgn="auto">
              <a:spcBef>
                <a:spcPts val="0"/>
              </a:spcBef>
              <a:spcAft>
                <a:spcPts val="0"/>
              </a:spcAft>
              <a:defRPr/>
            </a:pPr>
            <a:r>
              <a:rPr lang="en-GB" altLang="en-US" sz="1200" b="1">
                <a:solidFill>
                  <a:srgbClr val="000000"/>
                </a:solidFill>
              </a:rPr>
              <a:t>Mos</a:t>
            </a:r>
          </a:p>
        </p:txBody>
      </p:sp>
      <p:sp>
        <p:nvSpPr>
          <p:cNvPr id="19" name="TextBox 41">
            <a:extLst>
              <a:ext uri="{FF2B5EF4-FFF2-40B4-BE49-F238E27FC236}">
                <a16:creationId xmlns:a16="http://schemas.microsoft.com/office/drawing/2014/main" id="{C31DBDC2-ED66-47AF-8557-570BA8291ED8}"/>
              </a:ext>
            </a:extLst>
          </p:cNvPr>
          <p:cNvSpPr txBox="1">
            <a:spLocks noChangeArrowheads="1"/>
          </p:cNvSpPr>
          <p:nvPr/>
        </p:nvSpPr>
        <p:spPr bwMode="auto">
          <a:xfrm rot="16200000">
            <a:off x="-481131" y="2280855"/>
            <a:ext cx="2583312" cy="2539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8580" tIns="34290" rIns="68580" bIns="34290">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defTabSz="685800" fontAlgn="auto">
              <a:spcBef>
                <a:spcPts val="0"/>
              </a:spcBef>
              <a:spcAft>
                <a:spcPts val="0"/>
              </a:spcAft>
              <a:defRPr/>
            </a:pPr>
            <a:r>
              <a:rPr lang="en-GB" altLang="en-US" sz="1200" b="1">
                <a:solidFill>
                  <a:srgbClr val="000000"/>
                </a:solidFill>
              </a:rPr>
              <a:t>Patients Without PSA Progression (%)</a:t>
            </a:r>
          </a:p>
        </p:txBody>
      </p:sp>
      <p:sp>
        <p:nvSpPr>
          <p:cNvPr id="21" name="Rectangle 6">
            <a:extLst>
              <a:ext uri="{FF2B5EF4-FFF2-40B4-BE49-F238E27FC236}">
                <a16:creationId xmlns:a16="http://schemas.microsoft.com/office/drawing/2014/main" id="{B8DE247A-D3BE-4670-A5D2-42BB001116C0}"/>
              </a:ext>
            </a:extLst>
          </p:cNvPr>
          <p:cNvSpPr>
            <a:spLocks noChangeArrowheads="1"/>
          </p:cNvSpPr>
          <p:nvPr/>
        </p:nvSpPr>
        <p:spPr bwMode="auto">
          <a:xfrm>
            <a:off x="1000147" y="1215791"/>
            <a:ext cx="234440" cy="184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200">
                <a:solidFill>
                  <a:srgbClr val="000000"/>
                </a:solidFill>
                <a:latin typeface="Calibri" panose="020F0502020204030204" pitchFamily="34" charset="0"/>
              </a:rPr>
              <a:t>100</a:t>
            </a:r>
          </a:p>
        </p:txBody>
      </p:sp>
      <p:sp>
        <p:nvSpPr>
          <p:cNvPr id="22" name="Freeform 7">
            <a:extLst>
              <a:ext uri="{FF2B5EF4-FFF2-40B4-BE49-F238E27FC236}">
                <a16:creationId xmlns:a16="http://schemas.microsoft.com/office/drawing/2014/main" id="{74AA3732-7361-44A6-A99B-DC5473A6764B}"/>
              </a:ext>
            </a:extLst>
          </p:cNvPr>
          <p:cNvSpPr>
            <a:spLocks/>
          </p:cNvSpPr>
          <p:nvPr/>
        </p:nvSpPr>
        <p:spPr bwMode="auto">
          <a:xfrm>
            <a:off x="1281135" y="1313511"/>
            <a:ext cx="2597944" cy="2128425"/>
          </a:xfrm>
          <a:custGeom>
            <a:avLst/>
            <a:gdLst>
              <a:gd name="T0" fmla="*/ 0 w 2182"/>
              <a:gd name="T1" fmla="*/ 0 h 1786"/>
              <a:gd name="T2" fmla="*/ 40 w 2182"/>
              <a:gd name="T3" fmla="*/ 0 h 1786"/>
              <a:gd name="T4" fmla="*/ 40 w 2182"/>
              <a:gd name="T5" fmla="*/ 1734 h 1786"/>
              <a:gd name="T6" fmla="*/ 2182 w 2182"/>
              <a:gd name="T7" fmla="*/ 1734 h 1786"/>
              <a:gd name="T8" fmla="*/ 2182 w 2182"/>
              <a:gd name="T9" fmla="*/ 1786 h 1786"/>
            </a:gdLst>
            <a:ahLst/>
            <a:cxnLst>
              <a:cxn ang="0">
                <a:pos x="T0" y="T1"/>
              </a:cxn>
              <a:cxn ang="0">
                <a:pos x="T2" y="T3"/>
              </a:cxn>
              <a:cxn ang="0">
                <a:pos x="T4" y="T5"/>
              </a:cxn>
              <a:cxn ang="0">
                <a:pos x="T6" y="T7"/>
              </a:cxn>
              <a:cxn ang="0">
                <a:pos x="T8" y="T9"/>
              </a:cxn>
            </a:cxnLst>
            <a:rect l="0" t="0" r="r" b="b"/>
            <a:pathLst>
              <a:path w="2182" h="1786">
                <a:moveTo>
                  <a:pt x="0" y="0"/>
                </a:moveTo>
                <a:lnTo>
                  <a:pt x="40" y="0"/>
                </a:lnTo>
                <a:lnTo>
                  <a:pt x="40" y="1734"/>
                </a:lnTo>
                <a:lnTo>
                  <a:pt x="2182" y="1734"/>
                </a:lnTo>
                <a:lnTo>
                  <a:pt x="2182" y="1786"/>
                </a:lnTo>
              </a:path>
            </a:pathLst>
          </a:custGeom>
          <a:noFill/>
          <a:ln w="28575">
            <a:solidFill>
              <a:srgbClr val="003767"/>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23" name="Rectangle 22">
            <a:extLst>
              <a:ext uri="{FF2B5EF4-FFF2-40B4-BE49-F238E27FC236}">
                <a16:creationId xmlns:a16="http://schemas.microsoft.com/office/drawing/2014/main" id="{8B9CF693-863A-4D57-83F7-D62239EB5DEA}"/>
              </a:ext>
            </a:extLst>
          </p:cNvPr>
          <p:cNvSpPr>
            <a:spLocks noChangeArrowheads="1"/>
          </p:cNvSpPr>
          <p:nvPr/>
        </p:nvSpPr>
        <p:spPr bwMode="auto">
          <a:xfrm>
            <a:off x="1085874" y="1632896"/>
            <a:ext cx="156293" cy="184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200">
                <a:solidFill>
                  <a:srgbClr val="000000"/>
                </a:solidFill>
                <a:latin typeface="Calibri" panose="020F0502020204030204" pitchFamily="34" charset="0"/>
              </a:rPr>
              <a:t>80</a:t>
            </a:r>
          </a:p>
        </p:txBody>
      </p:sp>
      <p:sp>
        <p:nvSpPr>
          <p:cNvPr id="24" name="Line 9">
            <a:extLst>
              <a:ext uri="{FF2B5EF4-FFF2-40B4-BE49-F238E27FC236}">
                <a16:creationId xmlns:a16="http://schemas.microsoft.com/office/drawing/2014/main" id="{BE2E3E82-4635-4F09-9394-B911FA6E4681}"/>
              </a:ext>
            </a:extLst>
          </p:cNvPr>
          <p:cNvSpPr>
            <a:spLocks noChangeShapeType="1"/>
          </p:cNvSpPr>
          <p:nvPr/>
        </p:nvSpPr>
        <p:spPr bwMode="auto">
          <a:xfrm>
            <a:off x="1281134" y="1730616"/>
            <a:ext cx="47625" cy="0"/>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25" name="Rectangle 24">
            <a:extLst>
              <a:ext uri="{FF2B5EF4-FFF2-40B4-BE49-F238E27FC236}">
                <a16:creationId xmlns:a16="http://schemas.microsoft.com/office/drawing/2014/main" id="{759C99B2-7908-442C-B085-2EF9E9D1E429}"/>
              </a:ext>
            </a:extLst>
          </p:cNvPr>
          <p:cNvSpPr>
            <a:spLocks noChangeArrowheads="1"/>
          </p:cNvSpPr>
          <p:nvPr/>
        </p:nvSpPr>
        <p:spPr bwMode="auto">
          <a:xfrm>
            <a:off x="1085874" y="2050001"/>
            <a:ext cx="156293" cy="184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200">
                <a:solidFill>
                  <a:srgbClr val="000000"/>
                </a:solidFill>
                <a:latin typeface="Calibri" panose="020F0502020204030204" pitchFamily="34" charset="0"/>
              </a:rPr>
              <a:t>60</a:t>
            </a:r>
          </a:p>
        </p:txBody>
      </p:sp>
      <p:sp>
        <p:nvSpPr>
          <p:cNvPr id="26" name="Line 11">
            <a:extLst>
              <a:ext uri="{FF2B5EF4-FFF2-40B4-BE49-F238E27FC236}">
                <a16:creationId xmlns:a16="http://schemas.microsoft.com/office/drawing/2014/main" id="{E4B9BA32-4DE5-43A5-A1D0-B8424EAA16D0}"/>
              </a:ext>
            </a:extLst>
          </p:cNvPr>
          <p:cNvSpPr>
            <a:spLocks noChangeShapeType="1"/>
          </p:cNvSpPr>
          <p:nvPr/>
        </p:nvSpPr>
        <p:spPr bwMode="auto">
          <a:xfrm>
            <a:off x="1281134" y="2147720"/>
            <a:ext cx="47625" cy="0"/>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27" name="Rectangle 26">
            <a:extLst>
              <a:ext uri="{FF2B5EF4-FFF2-40B4-BE49-F238E27FC236}">
                <a16:creationId xmlns:a16="http://schemas.microsoft.com/office/drawing/2014/main" id="{19626D49-2B64-41CB-9FCE-19A865CCE60F}"/>
              </a:ext>
            </a:extLst>
          </p:cNvPr>
          <p:cNvSpPr>
            <a:spLocks noChangeArrowheads="1"/>
          </p:cNvSpPr>
          <p:nvPr/>
        </p:nvSpPr>
        <p:spPr bwMode="auto">
          <a:xfrm>
            <a:off x="1085874" y="2455188"/>
            <a:ext cx="156293" cy="184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200">
                <a:solidFill>
                  <a:srgbClr val="000000"/>
                </a:solidFill>
                <a:latin typeface="Calibri" panose="020F0502020204030204" pitchFamily="34" charset="0"/>
              </a:rPr>
              <a:t>40</a:t>
            </a:r>
          </a:p>
        </p:txBody>
      </p:sp>
      <p:sp>
        <p:nvSpPr>
          <p:cNvPr id="28" name="Line 13">
            <a:extLst>
              <a:ext uri="{FF2B5EF4-FFF2-40B4-BE49-F238E27FC236}">
                <a16:creationId xmlns:a16="http://schemas.microsoft.com/office/drawing/2014/main" id="{641DC36C-E0EF-4C3E-92C2-554428CDA4FA}"/>
              </a:ext>
            </a:extLst>
          </p:cNvPr>
          <p:cNvSpPr>
            <a:spLocks noChangeShapeType="1"/>
          </p:cNvSpPr>
          <p:nvPr/>
        </p:nvSpPr>
        <p:spPr bwMode="auto">
          <a:xfrm>
            <a:off x="1281134" y="2552908"/>
            <a:ext cx="47625" cy="0"/>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29" name="Rectangle 28">
            <a:extLst>
              <a:ext uri="{FF2B5EF4-FFF2-40B4-BE49-F238E27FC236}">
                <a16:creationId xmlns:a16="http://schemas.microsoft.com/office/drawing/2014/main" id="{B06F7762-4702-498B-B5CA-F1AF98FB2607}"/>
              </a:ext>
            </a:extLst>
          </p:cNvPr>
          <p:cNvSpPr>
            <a:spLocks noChangeArrowheads="1"/>
          </p:cNvSpPr>
          <p:nvPr/>
        </p:nvSpPr>
        <p:spPr bwMode="auto">
          <a:xfrm>
            <a:off x="1085874" y="2862759"/>
            <a:ext cx="156293" cy="184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200">
                <a:solidFill>
                  <a:srgbClr val="000000"/>
                </a:solidFill>
                <a:latin typeface="Calibri" panose="020F0502020204030204" pitchFamily="34" charset="0"/>
              </a:rPr>
              <a:t>20</a:t>
            </a:r>
          </a:p>
        </p:txBody>
      </p:sp>
      <p:sp>
        <p:nvSpPr>
          <p:cNvPr id="30" name="Line 15">
            <a:extLst>
              <a:ext uri="{FF2B5EF4-FFF2-40B4-BE49-F238E27FC236}">
                <a16:creationId xmlns:a16="http://schemas.microsoft.com/office/drawing/2014/main" id="{68AFEF94-54DF-4E5C-8584-F4CD2C870761}"/>
              </a:ext>
            </a:extLst>
          </p:cNvPr>
          <p:cNvSpPr>
            <a:spLocks noChangeShapeType="1"/>
          </p:cNvSpPr>
          <p:nvPr/>
        </p:nvSpPr>
        <p:spPr bwMode="auto">
          <a:xfrm>
            <a:off x="1281134" y="2962862"/>
            <a:ext cx="47625" cy="0"/>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31" name="Rectangle 30">
            <a:extLst>
              <a:ext uri="{FF2B5EF4-FFF2-40B4-BE49-F238E27FC236}">
                <a16:creationId xmlns:a16="http://schemas.microsoft.com/office/drawing/2014/main" id="{3BF4A0B5-66E6-46B5-9130-CE8EBAA64B3E}"/>
              </a:ext>
            </a:extLst>
          </p:cNvPr>
          <p:cNvSpPr>
            <a:spLocks noChangeArrowheads="1"/>
          </p:cNvSpPr>
          <p:nvPr/>
        </p:nvSpPr>
        <p:spPr bwMode="auto">
          <a:xfrm>
            <a:off x="1171598" y="3277480"/>
            <a:ext cx="78147" cy="184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200">
                <a:solidFill>
                  <a:srgbClr val="000000"/>
                </a:solidFill>
                <a:latin typeface="Calibri" panose="020F0502020204030204" pitchFamily="34" charset="0"/>
              </a:rPr>
              <a:t>0</a:t>
            </a:r>
          </a:p>
        </p:txBody>
      </p:sp>
      <p:sp>
        <p:nvSpPr>
          <p:cNvPr id="32" name="Rectangle 31">
            <a:extLst>
              <a:ext uri="{FF2B5EF4-FFF2-40B4-BE49-F238E27FC236}">
                <a16:creationId xmlns:a16="http://schemas.microsoft.com/office/drawing/2014/main" id="{E1C257F5-D428-4D04-AB3F-2287216A3FFE}"/>
              </a:ext>
            </a:extLst>
          </p:cNvPr>
          <p:cNvSpPr>
            <a:spLocks noChangeArrowheads="1"/>
          </p:cNvSpPr>
          <p:nvPr/>
        </p:nvSpPr>
        <p:spPr bwMode="auto">
          <a:xfrm>
            <a:off x="3802880" y="3446705"/>
            <a:ext cx="156293" cy="184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200">
                <a:solidFill>
                  <a:srgbClr val="000000"/>
                </a:solidFill>
                <a:latin typeface="Calibri" panose="020F0502020204030204" pitchFamily="34" charset="0"/>
              </a:rPr>
              <a:t>44</a:t>
            </a:r>
          </a:p>
        </p:txBody>
      </p:sp>
      <p:sp>
        <p:nvSpPr>
          <p:cNvPr id="33" name="Line 18">
            <a:extLst>
              <a:ext uri="{FF2B5EF4-FFF2-40B4-BE49-F238E27FC236}">
                <a16:creationId xmlns:a16="http://schemas.microsoft.com/office/drawing/2014/main" id="{06C78E95-33AA-4018-ACF9-9D94C4BC11FE}"/>
              </a:ext>
            </a:extLst>
          </p:cNvPr>
          <p:cNvSpPr>
            <a:spLocks noChangeShapeType="1"/>
          </p:cNvSpPr>
          <p:nvPr/>
        </p:nvSpPr>
        <p:spPr bwMode="auto">
          <a:xfrm>
            <a:off x="3652859" y="3379966"/>
            <a:ext cx="0" cy="61970"/>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34" name="Rectangle 33">
            <a:extLst>
              <a:ext uri="{FF2B5EF4-FFF2-40B4-BE49-F238E27FC236}">
                <a16:creationId xmlns:a16="http://schemas.microsoft.com/office/drawing/2014/main" id="{FE2E2502-22E6-471C-88ED-5B38FC2F0AC3}"/>
              </a:ext>
            </a:extLst>
          </p:cNvPr>
          <p:cNvSpPr>
            <a:spLocks noChangeArrowheads="1"/>
          </p:cNvSpPr>
          <p:nvPr/>
        </p:nvSpPr>
        <p:spPr bwMode="auto">
          <a:xfrm>
            <a:off x="3576661" y="3446705"/>
            <a:ext cx="156293" cy="184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200">
                <a:solidFill>
                  <a:srgbClr val="000000"/>
                </a:solidFill>
                <a:latin typeface="Calibri" panose="020F0502020204030204" pitchFamily="34" charset="0"/>
              </a:rPr>
              <a:t>40</a:t>
            </a:r>
          </a:p>
        </p:txBody>
      </p:sp>
      <p:sp>
        <p:nvSpPr>
          <p:cNvPr id="35" name="Line 20">
            <a:extLst>
              <a:ext uri="{FF2B5EF4-FFF2-40B4-BE49-F238E27FC236}">
                <a16:creationId xmlns:a16="http://schemas.microsoft.com/office/drawing/2014/main" id="{915372B0-470F-4C7C-B977-80698E8A39A8}"/>
              </a:ext>
            </a:extLst>
          </p:cNvPr>
          <p:cNvSpPr>
            <a:spLocks noChangeShapeType="1"/>
          </p:cNvSpPr>
          <p:nvPr/>
        </p:nvSpPr>
        <p:spPr bwMode="auto">
          <a:xfrm>
            <a:off x="3426641" y="3379966"/>
            <a:ext cx="0" cy="61970"/>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36" name="Rectangle 35">
            <a:extLst>
              <a:ext uri="{FF2B5EF4-FFF2-40B4-BE49-F238E27FC236}">
                <a16:creationId xmlns:a16="http://schemas.microsoft.com/office/drawing/2014/main" id="{EE1BFDDE-7485-4BF6-9867-EBDADA388926}"/>
              </a:ext>
            </a:extLst>
          </p:cNvPr>
          <p:cNvSpPr>
            <a:spLocks noChangeArrowheads="1"/>
          </p:cNvSpPr>
          <p:nvPr/>
        </p:nvSpPr>
        <p:spPr bwMode="auto">
          <a:xfrm>
            <a:off x="3350442" y="3446705"/>
            <a:ext cx="156293" cy="184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200">
                <a:solidFill>
                  <a:srgbClr val="000000"/>
                </a:solidFill>
                <a:latin typeface="Calibri" panose="020F0502020204030204" pitchFamily="34" charset="0"/>
              </a:rPr>
              <a:t>36</a:t>
            </a:r>
          </a:p>
        </p:txBody>
      </p:sp>
      <p:sp>
        <p:nvSpPr>
          <p:cNvPr id="37" name="Line 22">
            <a:extLst>
              <a:ext uri="{FF2B5EF4-FFF2-40B4-BE49-F238E27FC236}">
                <a16:creationId xmlns:a16="http://schemas.microsoft.com/office/drawing/2014/main" id="{C10ED346-4599-4B70-B0B2-086428B1F58C}"/>
              </a:ext>
            </a:extLst>
          </p:cNvPr>
          <p:cNvSpPr>
            <a:spLocks noChangeShapeType="1"/>
          </p:cNvSpPr>
          <p:nvPr/>
        </p:nvSpPr>
        <p:spPr bwMode="auto">
          <a:xfrm>
            <a:off x="3188516" y="3379966"/>
            <a:ext cx="0" cy="61970"/>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38" name="Rectangle 37">
            <a:extLst>
              <a:ext uri="{FF2B5EF4-FFF2-40B4-BE49-F238E27FC236}">
                <a16:creationId xmlns:a16="http://schemas.microsoft.com/office/drawing/2014/main" id="{0D05AF4E-A1EF-4D1D-ABF8-A10A23FDB486}"/>
              </a:ext>
            </a:extLst>
          </p:cNvPr>
          <p:cNvSpPr>
            <a:spLocks noChangeArrowheads="1"/>
          </p:cNvSpPr>
          <p:nvPr/>
        </p:nvSpPr>
        <p:spPr bwMode="auto">
          <a:xfrm>
            <a:off x="3112317" y="3446705"/>
            <a:ext cx="156293" cy="184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200">
                <a:solidFill>
                  <a:srgbClr val="000000"/>
                </a:solidFill>
                <a:latin typeface="Calibri" panose="020F0502020204030204" pitchFamily="34" charset="0"/>
              </a:rPr>
              <a:t>32</a:t>
            </a:r>
          </a:p>
        </p:txBody>
      </p:sp>
      <p:sp>
        <p:nvSpPr>
          <p:cNvPr id="39" name="Line 24">
            <a:extLst>
              <a:ext uri="{FF2B5EF4-FFF2-40B4-BE49-F238E27FC236}">
                <a16:creationId xmlns:a16="http://schemas.microsoft.com/office/drawing/2014/main" id="{6479CA20-BB77-4651-A7B4-CF99F8C4CDD3}"/>
              </a:ext>
            </a:extLst>
          </p:cNvPr>
          <p:cNvSpPr>
            <a:spLocks noChangeShapeType="1"/>
          </p:cNvSpPr>
          <p:nvPr/>
        </p:nvSpPr>
        <p:spPr bwMode="auto">
          <a:xfrm>
            <a:off x="2955153" y="3379966"/>
            <a:ext cx="0" cy="61970"/>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40" name="Rectangle 39">
            <a:extLst>
              <a:ext uri="{FF2B5EF4-FFF2-40B4-BE49-F238E27FC236}">
                <a16:creationId xmlns:a16="http://schemas.microsoft.com/office/drawing/2014/main" id="{226F079B-9361-464B-95CE-FBA1B6B70A19}"/>
              </a:ext>
            </a:extLst>
          </p:cNvPr>
          <p:cNvSpPr>
            <a:spLocks noChangeArrowheads="1"/>
          </p:cNvSpPr>
          <p:nvPr/>
        </p:nvSpPr>
        <p:spPr bwMode="auto">
          <a:xfrm>
            <a:off x="2878955" y="3446705"/>
            <a:ext cx="156293" cy="184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200">
                <a:solidFill>
                  <a:srgbClr val="000000"/>
                </a:solidFill>
                <a:latin typeface="Calibri" panose="020F0502020204030204" pitchFamily="34" charset="0"/>
              </a:rPr>
              <a:t>28</a:t>
            </a:r>
          </a:p>
        </p:txBody>
      </p:sp>
      <p:sp>
        <p:nvSpPr>
          <p:cNvPr id="41" name="Line 26">
            <a:extLst>
              <a:ext uri="{FF2B5EF4-FFF2-40B4-BE49-F238E27FC236}">
                <a16:creationId xmlns:a16="http://schemas.microsoft.com/office/drawing/2014/main" id="{800129F7-41BD-4F43-99A5-073C5DE8B200}"/>
              </a:ext>
            </a:extLst>
          </p:cNvPr>
          <p:cNvSpPr>
            <a:spLocks noChangeShapeType="1"/>
          </p:cNvSpPr>
          <p:nvPr/>
        </p:nvSpPr>
        <p:spPr bwMode="auto">
          <a:xfrm>
            <a:off x="2728934" y="3379966"/>
            <a:ext cx="0" cy="61970"/>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42" name="Rectangle 41">
            <a:extLst>
              <a:ext uri="{FF2B5EF4-FFF2-40B4-BE49-F238E27FC236}">
                <a16:creationId xmlns:a16="http://schemas.microsoft.com/office/drawing/2014/main" id="{D1CD5F2F-954E-4625-9426-B3D6C9645B11}"/>
              </a:ext>
            </a:extLst>
          </p:cNvPr>
          <p:cNvSpPr>
            <a:spLocks noChangeArrowheads="1"/>
          </p:cNvSpPr>
          <p:nvPr/>
        </p:nvSpPr>
        <p:spPr bwMode="auto">
          <a:xfrm>
            <a:off x="2652736" y="3446705"/>
            <a:ext cx="156293" cy="184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200">
                <a:solidFill>
                  <a:srgbClr val="000000"/>
                </a:solidFill>
                <a:latin typeface="Calibri" panose="020F0502020204030204" pitchFamily="34" charset="0"/>
              </a:rPr>
              <a:t>24</a:t>
            </a:r>
          </a:p>
        </p:txBody>
      </p:sp>
      <p:sp>
        <p:nvSpPr>
          <p:cNvPr id="43" name="Line 28">
            <a:extLst>
              <a:ext uri="{FF2B5EF4-FFF2-40B4-BE49-F238E27FC236}">
                <a16:creationId xmlns:a16="http://schemas.microsoft.com/office/drawing/2014/main" id="{2F39A683-E8C1-412D-ADD9-65BC8185F3F8}"/>
              </a:ext>
            </a:extLst>
          </p:cNvPr>
          <p:cNvSpPr>
            <a:spLocks noChangeShapeType="1"/>
          </p:cNvSpPr>
          <p:nvPr/>
        </p:nvSpPr>
        <p:spPr bwMode="auto">
          <a:xfrm>
            <a:off x="2490809" y="3379966"/>
            <a:ext cx="0" cy="61970"/>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44" name="Rectangle 43">
            <a:extLst>
              <a:ext uri="{FF2B5EF4-FFF2-40B4-BE49-F238E27FC236}">
                <a16:creationId xmlns:a16="http://schemas.microsoft.com/office/drawing/2014/main" id="{9744CA16-E24C-448A-85A2-C515867957B4}"/>
              </a:ext>
            </a:extLst>
          </p:cNvPr>
          <p:cNvSpPr>
            <a:spLocks noChangeArrowheads="1"/>
          </p:cNvSpPr>
          <p:nvPr/>
        </p:nvSpPr>
        <p:spPr bwMode="auto">
          <a:xfrm>
            <a:off x="2414611" y="3446705"/>
            <a:ext cx="156293" cy="184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200">
                <a:solidFill>
                  <a:srgbClr val="000000"/>
                </a:solidFill>
                <a:latin typeface="Calibri" panose="020F0502020204030204" pitchFamily="34" charset="0"/>
              </a:rPr>
              <a:t>20</a:t>
            </a:r>
          </a:p>
        </p:txBody>
      </p:sp>
      <p:sp>
        <p:nvSpPr>
          <p:cNvPr id="45" name="Line 30">
            <a:extLst>
              <a:ext uri="{FF2B5EF4-FFF2-40B4-BE49-F238E27FC236}">
                <a16:creationId xmlns:a16="http://schemas.microsoft.com/office/drawing/2014/main" id="{B46EF2E4-5A18-4320-A509-3FFEA2AB1315}"/>
              </a:ext>
            </a:extLst>
          </p:cNvPr>
          <p:cNvSpPr>
            <a:spLocks noChangeShapeType="1"/>
          </p:cNvSpPr>
          <p:nvPr/>
        </p:nvSpPr>
        <p:spPr bwMode="auto">
          <a:xfrm>
            <a:off x="2257447" y="3379966"/>
            <a:ext cx="0" cy="61970"/>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46" name="Rectangle 45">
            <a:extLst>
              <a:ext uri="{FF2B5EF4-FFF2-40B4-BE49-F238E27FC236}">
                <a16:creationId xmlns:a16="http://schemas.microsoft.com/office/drawing/2014/main" id="{3A7AD187-B1F1-45E4-8CFA-D949B8DD198A}"/>
              </a:ext>
            </a:extLst>
          </p:cNvPr>
          <p:cNvSpPr>
            <a:spLocks noChangeArrowheads="1"/>
          </p:cNvSpPr>
          <p:nvPr/>
        </p:nvSpPr>
        <p:spPr bwMode="auto">
          <a:xfrm>
            <a:off x="2181249" y="3446705"/>
            <a:ext cx="156293" cy="184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200">
                <a:solidFill>
                  <a:srgbClr val="000000"/>
                </a:solidFill>
                <a:latin typeface="Calibri" panose="020F0502020204030204" pitchFamily="34" charset="0"/>
              </a:rPr>
              <a:t>16</a:t>
            </a:r>
          </a:p>
        </p:txBody>
      </p:sp>
      <p:sp>
        <p:nvSpPr>
          <p:cNvPr id="47" name="Line 32">
            <a:extLst>
              <a:ext uri="{FF2B5EF4-FFF2-40B4-BE49-F238E27FC236}">
                <a16:creationId xmlns:a16="http://schemas.microsoft.com/office/drawing/2014/main" id="{1D9C1399-DA72-4E09-BB02-C977746A1829}"/>
              </a:ext>
            </a:extLst>
          </p:cNvPr>
          <p:cNvSpPr>
            <a:spLocks noChangeShapeType="1"/>
          </p:cNvSpPr>
          <p:nvPr/>
        </p:nvSpPr>
        <p:spPr bwMode="auto">
          <a:xfrm>
            <a:off x="1559740" y="3379966"/>
            <a:ext cx="0" cy="61970"/>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48" name="Rectangle 47">
            <a:extLst>
              <a:ext uri="{FF2B5EF4-FFF2-40B4-BE49-F238E27FC236}">
                <a16:creationId xmlns:a16="http://schemas.microsoft.com/office/drawing/2014/main" id="{A3F9E370-0A9E-45B7-8969-B095767DD118}"/>
              </a:ext>
            </a:extLst>
          </p:cNvPr>
          <p:cNvSpPr>
            <a:spLocks noChangeArrowheads="1"/>
          </p:cNvSpPr>
          <p:nvPr/>
        </p:nvSpPr>
        <p:spPr bwMode="auto">
          <a:xfrm>
            <a:off x="1521641" y="3446705"/>
            <a:ext cx="78147" cy="184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200">
                <a:solidFill>
                  <a:srgbClr val="000000"/>
                </a:solidFill>
                <a:latin typeface="Calibri" panose="020F0502020204030204" pitchFamily="34" charset="0"/>
              </a:rPr>
              <a:t>4</a:t>
            </a:r>
          </a:p>
        </p:txBody>
      </p:sp>
      <p:sp>
        <p:nvSpPr>
          <p:cNvPr id="49" name="Line 34">
            <a:extLst>
              <a:ext uri="{FF2B5EF4-FFF2-40B4-BE49-F238E27FC236}">
                <a16:creationId xmlns:a16="http://schemas.microsoft.com/office/drawing/2014/main" id="{3F00CC08-7A4E-4D6D-8481-5B24F364190F}"/>
              </a:ext>
            </a:extLst>
          </p:cNvPr>
          <p:cNvSpPr>
            <a:spLocks noChangeShapeType="1"/>
          </p:cNvSpPr>
          <p:nvPr/>
        </p:nvSpPr>
        <p:spPr bwMode="auto">
          <a:xfrm>
            <a:off x="1326378" y="3379966"/>
            <a:ext cx="0" cy="61970"/>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50" name="Rectangle 49">
            <a:extLst>
              <a:ext uri="{FF2B5EF4-FFF2-40B4-BE49-F238E27FC236}">
                <a16:creationId xmlns:a16="http://schemas.microsoft.com/office/drawing/2014/main" id="{8808D75E-5770-49BC-B451-F778C79A4898}"/>
              </a:ext>
            </a:extLst>
          </p:cNvPr>
          <p:cNvSpPr>
            <a:spLocks noChangeArrowheads="1"/>
          </p:cNvSpPr>
          <p:nvPr/>
        </p:nvSpPr>
        <p:spPr bwMode="auto">
          <a:xfrm>
            <a:off x="1288279" y="3446705"/>
            <a:ext cx="78147" cy="184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200">
                <a:solidFill>
                  <a:srgbClr val="000000"/>
                </a:solidFill>
                <a:latin typeface="Calibri" panose="020F0502020204030204" pitchFamily="34" charset="0"/>
              </a:rPr>
              <a:t>0</a:t>
            </a:r>
          </a:p>
        </p:txBody>
      </p:sp>
      <p:sp>
        <p:nvSpPr>
          <p:cNvPr id="51" name="Line 36">
            <a:extLst>
              <a:ext uri="{FF2B5EF4-FFF2-40B4-BE49-F238E27FC236}">
                <a16:creationId xmlns:a16="http://schemas.microsoft.com/office/drawing/2014/main" id="{C8FCF5B4-AFDD-4F6F-95E7-768BF70A6A85}"/>
              </a:ext>
            </a:extLst>
          </p:cNvPr>
          <p:cNvSpPr>
            <a:spLocks noChangeShapeType="1"/>
          </p:cNvSpPr>
          <p:nvPr/>
        </p:nvSpPr>
        <p:spPr bwMode="auto">
          <a:xfrm>
            <a:off x="2031228" y="3379966"/>
            <a:ext cx="0" cy="61970"/>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52" name="Rectangle 51">
            <a:extLst>
              <a:ext uri="{FF2B5EF4-FFF2-40B4-BE49-F238E27FC236}">
                <a16:creationId xmlns:a16="http://schemas.microsoft.com/office/drawing/2014/main" id="{DFAD91EB-F7C9-4AEE-ADAE-46DFAAC9061B}"/>
              </a:ext>
            </a:extLst>
          </p:cNvPr>
          <p:cNvSpPr>
            <a:spLocks noChangeArrowheads="1"/>
          </p:cNvSpPr>
          <p:nvPr/>
        </p:nvSpPr>
        <p:spPr bwMode="auto">
          <a:xfrm>
            <a:off x="1952649" y="3446705"/>
            <a:ext cx="156293" cy="184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200">
                <a:solidFill>
                  <a:srgbClr val="000000"/>
                </a:solidFill>
                <a:latin typeface="Calibri" panose="020F0502020204030204" pitchFamily="34" charset="0"/>
              </a:rPr>
              <a:t>12</a:t>
            </a:r>
          </a:p>
        </p:txBody>
      </p:sp>
      <p:sp>
        <p:nvSpPr>
          <p:cNvPr id="53" name="Line 38">
            <a:extLst>
              <a:ext uri="{FF2B5EF4-FFF2-40B4-BE49-F238E27FC236}">
                <a16:creationId xmlns:a16="http://schemas.microsoft.com/office/drawing/2014/main" id="{54B041BC-4013-4777-8FEB-FC07A794E4B8}"/>
              </a:ext>
            </a:extLst>
          </p:cNvPr>
          <p:cNvSpPr>
            <a:spLocks noChangeShapeType="1"/>
          </p:cNvSpPr>
          <p:nvPr/>
        </p:nvSpPr>
        <p:spPr bwMode="auto">
          <a:xfrm>
            <a:off x="1793103" y="3379966"/>
            <a:ext cx="0" cy="61970"/>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54" name="Rectangle 53">
            <a:extLst>
              <a:ext uri="{FF2B5EF4-FFF2-40B4-BE49-F238E27FC236}">
                <a16:creationId xmlns:a16="http://schemas.microsoft.com/office/drawing/2014/main" id="{EFCC9459-7EEF-4C94-9B41-0A4DAFD53D34}"/>
              </a:ext>
            </a:extLst>
          </p:cNvPr>
          <p:cNvSpPr>
            <a:spLocks noChangeArrowheads="1"/>
          </p:cNvSpPr>
          <p:nvPr/>
        </p:nvSpPr>
        <p:spPr bwMode="auto">
          <a:xfrm>
            <a:off x="1755005" y="3446705"/>
            <a:ext cx="78147" cy="184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200">
                <a:solidFill>
                  <a:srgbClr val="000000"/>
                </a:solidFill>
                <a:latin typeface="Calibri" panose="020F0502020204030204" pitchFamily="34" charset="0"/>
              </a:rPr>
              <a:t>8</a:t>
            </a:r>
          </a:p>
        </p:txBody>
      </p:sp>
      <p:sp>
        <p:nvSpPr>
          <p:cNvPr id="55" name="Line 40">
            <a:extLst>
              <a:ext uri="{FF2B5EF4-FFF2-40B4-BE49-F238E27FC236}">
                <a16:creationId xmlns:a16="http://schemas.microsoft.com/office/drawing/2014/main" id="{5819E759-3215-4B4F-AF93-DFD17F49CAC0}"/>
              </a:ext>
            </a:extLst>
          </p:cNvPr>
          <p:cNvSpPr>
            <a:spLocks noChangeShapeType="1"/>
          </p:cNvSpPr>
          <p:nvPr/>
        </p:nvSpPr>
        <p:spPr bwMode="auto">
          <a:xfrm>
            <a:off x="1281134" y="3375200"/>
            <a:ext cx="47625" cy="0"/>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56" name="Line 41">
            <a:extLst>
              <a:ext uri="{FF2B5EF4-FFF2-40B4-BE49-F238E27FC236}">
                <a16:creationId xmlns:a16="http://schemas.microsoft.com/office/drawing/2014/main" id="{86801E32-B53C-4EE9-8E1B-BCC59913444F}"/>
              </a:ext>
            </a:extLst>
          </p:cNvPr>
          <p:cNvSpPr>
            <a:spLocks noChangeShapeType="1"/>
          </p:cNvSpPr>
          <p:nvPr/>
        </p:nvSpPr>
        <p:spPr bwMode="auto">
          <a:xfrm>
            <a:off x="1335903" y="2345547"/>
            <a:ext cx="2655094" cy="0"/>
          </a:xfrm>
          <a:prstGeom prst="line">
            <a:avLst/>
          </a:prstGeom>
          <a:noFill/>
          <a:ln w="19050">
            <a:solidFill>
              <a:schemeClr val="bg1"/>
            </a:solidFill>
            <a:prstDash val="dash"/>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57" name="Freeform 42">
            <a:extLst>
              <a:ext uri="{FF2B5EF4-FFF2-40B4-BE49-F238E27FC236}">
                <a16:creationId xmlns:a16="http://schemas.microsoft.com/office/drawing/2014/main" id="{1DB95EDD-9132-427C-AE68-FF8722A647C8}"/>
              </a:ext>
            </a:extLst>
          </p:cNvPr>
          <p:cNvSpPr>
            <a:spLocks/>
          </p:cNvSpPr>
          <p:nvPr/>
        </p:nvSpPr>
        <p:spPr bwMode="auto">
          <a:xfrm>
            <a:off x="1338286" y="1311127"/>
            <a:ext cx="2414588" cy="958149"/>
          </a:xfrm>
          <a:custGeom>
            <a:avLst/>
            <a:gdLst>
              <a:gd name="T0" fmla="*/ 82 w 2028"/>
              <a:gd name="T1" fmla="*/ 0 h 804"/>
              <a:gd name="T2" fmla="*/ 122 w 2028"/>
              <a:gd name="T3" fmla="*/ 22 h 804"/>
              <a:gd name="T4" fmla="*/ 164 w 2028"/>
              <a:gd name="T5" fmla="*/ 40 h 804"/>
              <a:gd name="T6" fmla="*/ 208 w 2028"/>
              <a:gd name="T7" fmla="*/ 78 h 804"/>
              <a:gd name="T8" fmla="*/ 258 w 2028"/>
              <a:gd name="T9" fmla="*/ 110 h 804"/>
              <a:gd name="T10" fmla="*/ 264 w 2028"/>
              <a:gd name="T11" fmla="*/ 128 h 804"/>
              <a:gd name="T12" fmla="*/ 286 w 2028"/>
              <a:gd name="T13" fmla="*/ 136 h 804"/>
              <a:gd name="T14" fmla="*/ 296 w 2028"/>
              <a:gd name="T15" fmla="*/ 138 h 804"/>
              <a:gd name="T16" fmla="*/ 312 w 2028"/>
              <a:gd name="T17" fmla="*/ 146 h 804"/>
              <a:gd name="T18" fmla="*/ 346 w 2028"/>
              <a:gd name="T19" fmla="*/ 164 h 804"/>
              <a:gd name="T20" fmla="*/ 392 w 2028"/>
              <a:gd name="T21" fmla="*/ 172 h 804"/>
              <a:gd name="T22" fmla="*/ 410 w 2028"/>
              <a:gd name="T23" fmla="*/ 204 h 804"/>
              <a:gd name="T24" fmla="*/ 436 w 2028"/>
              <a:gd name="T25" fmla="*/ 236 h 804"/>
              <a:gd name="T26" fmla="*/ 484 w 2028"/>
              <a:gd name="T27" fmla="*/ 238 h 804"/>
              <a:gd name="T28" fmla="*/ 524 w 2028"/>
              <a:gd name="T29" fmla="*/ 262 h 804"/>
              <a:gd name="T30" fmla="*/ 572 w 2028"/>
              <a:gd name="T31" fmla="*/ 290 h 804"/>
              <a:gd name="T32" fmla="*/ 614 w 2028"/>
              <a:gd name="T33" fmla="*/ 314 h 804"/>
              <a:gd name="T34" fmla="*/ 666 w 2028"/>
              <a:gd name="T35" fmla="*/ 362 h 804"/>
              <a:gd name="T36" fmla="*/ 702 w 2028"/>
              <a:gd name="T37" fmla="*/ 378 h 804"/>
              <a:gd name="T38" fmla="*/ 750 w 2028"/>
              <a:gd name="T39" fmla="*/ 420 h 804"/>
              <a:gd name="T40" fmla="*/ 796 w 2028"/>
              <a:gd name="T41" fmla="*/ 426 h 804"/>
              <a:gd name="T42" fmla="*/ 834 w 2028"/>
              <a:gd name="T43" fmla="*/ 456 h 804"/>
              <a:gd name="T44" fmla="*/ 888 w 2028"/>
              <a:gd name="T45" fmla="*/ 466 h 804"/>
              <a:gd name="T46" fmla="*/ 934 w 2028"/>
              <a:gd name="T47" fmla="*/ 482 h 804"/>
              <a:gd name="T48" fmla="*/ 970 w 2028"/>
              <a:gd name="T49" fmla="*/ 494 h 804"/>
              <a:gd name="T50" fmla="*/ 1018 w 2028"/>
              <a:gd name="T51" fmla="*/ 524 h 804"/>
              <a:gd name="T52" fmla="*/ 1062 w 2028"/>
              <a:gd name="T53" fmla="*/ 526 h 804"/>
              <a:gd name="T54" fmla="*/ 1110 w 2028"/>
              <a:gd name="T55" fmla="*/ 556 h 804"/>
              <a:gd name="T56" fmla="*/ 1150 w 2028"/>
              <a:gd name="T57" fmla="*/ 598 h 804"/>
              <a:gd name="T58" fmla="*/ 1202 w 2028"/>
              <a:gd name="T59" fmla="*/ 630 h 804"/>
              <a:gd name="T60" fmla="*/ 1234 w 2028"/>
              <a:gd name="T61" fmla="*/ 634 h 804"/>
              <a:gd name="T62" fmla="*/ 1286 w 2028"/>
              <a:gd name="T63" fmla="*/ 644 h 804"/>
              <a:gd name="T64" fmla="*/ 1608 w 2028"/>
              <a:gd name="T65" fmla="*/ 662 h 804"/>
              <a:gd name="T66" fmla="*/ 1776 w 2028"/>
              <a:gd name="T67" fmla="*/ 714 h 804"/>
              <a:gd name="T68" fmla="*/ 1782 w 2028"/>
              <a:gd name="T69" fmla="*/ 804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28" h="804">
                <a:moveTo>
                  <a:pt x="0" y="0"/>
                </a:moveTo>
                <a:lnTo>
                  <a:pt x="82" y="0"/>
                </a:lnTo>
                <a:lnTo>
                  <a:pt x="90" y="22"/>
                </a:lnTo>
                <a:lnTo>
                  <a:pt x="122" y="22"/>
                </a:lnTo>
                <a:lnTo>
                  <a:pt x="130" y="40"/>
                </a:lnTo>
                <a:lnTo>
                  <a:pt x="164" y="40"/>
                </a:lnTo>
                <a:lnTo>
                  <a:pt x="178" y="78"/>
                </a:lnTo>
                <a:lnTo>
                  <a:pt x="208" y="78"/>
                </a:lnTo>
                <a:lnTo>
                  <a:pt x="222" y="110"/>
                </a:lnTo>
                <a:lnTo>
                  <a:pt x="258" y="110"/>
                </a:lnTo>
                <a:lnTo>
                  <a:pt x="264" y="128"/>
                </a:lnTo>
                <a:lnTo>
                  <a:pt x="264" y="128"/>
                </a:lnTo>
                <a:lnTo>
                  <a:pt x="274" y="132"/>
                </a:lnTo>
                <a:lnTo>
                  <a:pt x="286" y="136"/>
                </a:lnTo>
                <a:lnTo>
                  <a:pt x="286" y="136"/>
                </a:lnTo>
                <a:lnTo>
                  <a:pt x="296" y="138"/>
                </a:lnTo>
                <a:lnTo>
                  <a:pt x="304" y="138"/>
                </a:lnTo>
                <a:lnTo>
                  <a:pt x="312" y="146"/>
                </a:lnTo>
                <a:lnTo>
                  <a:pt x="346" y="146"/>
                </a:lnTo>
                <a:lnTo>
                  <a:pt x="346" y="164"/>
                </a:lnTo>
                <a:lnTo>
                  <a:pt x="382" y="164"/>
                </a:lnTo>
                <a:lnTo>
                  <a:pt x="392" y="172"/>
                </a:lnTo>
                <a:lnTo>
                  <a:pt x="392" y="200"/>
                </a:lnTo>
                <a:lnTo>
                  <a:pt x="410" y="204"/>
                </a:lnTo>
                <a:lnTo>
                  <a:pt x="436" y="204"/>
                </a:lnTo>
                <a:lnTo>
                  <a:pt x="436" y="236"/>
                </a:lnTo>
                <a:lnTo>
                  <a:pt x="456" y="238"/>
                </a:lnTo>
                <a:lnTo>
                  <a:pt x="484" y="238"/>
                </a:lnTo>
                <a:lnTo>
                  <a:pt x="484" y="262"/>
                </a:lnTo>
                <a:lnTo>
                  <a:pt x="524" y="262"/>
                </a:lnTo>
                <a:lnTo>
                  <a:pt x="538" y="290"/>
                </a:lnTo>
                <a:lnTo>
                  <a:pt x="572" y="290"/>
                </a:lnTo>
                <a:lnTo>
                  <a:pt x="572" y="314"/>
                </a:lnTo>
                <a:lnTo>
                  <a:pt x="614" y="314"/>
                </a:lnTo>
                <a:lnTo>
                  <a:pt x="614" y="360"/>
                </a:lnTo>
                <a:lnTo>
                  <a:pt x="666" y="362"/>
                </a:lnTo>
                <a:lnTo>
                  <a:pt x="666" y="378"/>
                </a:lnTo>
                <a:lnTo>
                  <a:pt x="702" y="378"/>
                </a:lnTo>
                <a:lnTo>
                  <a:pt x="718" y="420"/>
                </a:lnTo>
                <a:lnTo>
                  <a:pt x="750" y="420"/>
                </a:lnTo>
                <a:lnTo>
                  <a:pt x="764" y="426"/>
                </a:lnTo>
                <a:lnTo>
                  <a:pt x="796" y="426"/>
                </a:lnTo>
                <a:lnTo>
                  <a:pt x="794" y="456"/>
                </a:lnTo>
                <a:lnTo>
                  <a:pt x="834" y="456"/>
                </a:lnTo>
                <a:lnTo>
                  <a:pt x="852" y="466"/>
                </a:lnTo>
                <a:lnTo>
                  <a:pt x="888" y="466"/>
                </a:lnTo>
                <a:lnTo>
                  <a:pt x="888" y="482"/>
                </a:lnTo>
                <a:lnTo>
                  <a:pt x="934" y="482"/>
                </a:lnTo>
                <a:lnTo>
                  <a:pt x="934" y="494"/>
                </a:lnTo>
                <a:lnTo>
                  <a:pt x="970" y="494"/>
                </a:lnTo>
                <a:lnTo>
                  <a:pt x="970" y="524"/>
                </a:lnTo>
                <a:lnTo>
                  <a:pt x="1018" y="524"/>
                </a:lnTo>
                <a:lnTo>
                  <a:pt x="1024" y="526"/>
                </a:lnTo>
                <a:lnTo>
                  <a:pt x="1062" y="526"/>
                </a:lnTo>
                <a:lnTo>
                  <a:pt x="1078" y="556"/>
                </a:lnTo>
                <a:lnTo>
                  <a:pt x="1110" y="556"/>
                </a:lnTo>
                <a:lnTo>
                  <a:pt x="1118" y="598"/>
                </a:lnTo>
                <a:lnTo>
                  <a:pt x="1150" y="598"/>
                </a:lnTo>
                <a:lnTo>
                  <a:pt x="1150" y="630"/>
                </a:lnTo>
                <a:lnTo>
                  <a:pt x="1202" y="630"/>
                </a:lnTo>
                <a:lnTo>
                  <a:pt x="1206" y="634"/>
                </a:lnTo>
                <a:lnTo>
                  <a:pt x="1234" y="634"/>
                </a:lnTo>
                <a:lnTo>
                  <a:pt x="1244" y="644"/>
                </a:lnTo>
                <a:lnTo>
                  <a:pt x="1286" y="644"/>
                </a:lnTo>
                <a:lnTo>
                  <a:pt x="1286" y="662"/>
                </a:lnTo>
                <a:lnTo>
                  <a:pt x="1608" y="662"/>
                </a:lnTo>
                <a:lnTo>
                  <a:pt x="1608" y="714"/>
                </a:lnTo>
                <a:lnTo>
                  <a:pt x="1776" y="714"/>
                </a:lnTo>
                <a:lnTo>
                  <a:pt x="1776" y="796"/>
                </a:lnTo>
                <a:lnTo>
                  <a:pt x="1782" y="804"/>
                </a:lnTo>
                <a:lnTo>
                  <a:pt x="2028" y="804"/>
                </a:lnTo>
              </a:path>
            </a:pathLst>
          </a:custGeom>
          <a:noFill/>
          <a:ln w="28575">
            <a:solidFill>
              <a:srgbClr val="0000FF"/>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58" name="Freeform 43">
            <a:extLst>
              <a:ext uri="{FF2B5EF4-FFF2-40B4-BE49-F238E27FC236}">
                <a16:creationId xmlns:a16="http://schemas.microsoft.com/office/drawing/2014/main" id="{B289FDD4-DF00-4666-95AC-26D3CAC03596}"/>
              </a:ext>
            </a:extLst>
          </p:cNvPr>
          <p:cNvSpPr>
            <a:spLocks/>
          </p:cNvSpPr>
          <p:nvPr/>
        </p:nvSpPr>
        <p:spPr bwMode="auto">
          <a:xfrm>
            <a:off x="1343049" y="1313512"/>
            <a:ext cx="1264444" cy="2059305"/>
          </a:xfrm>
          <a:custGeom>
            <a:avLst/>
            <a:gdLst>
              <a:gd name="T0" fmla="*/ 0 w 1062"/>
              <a:gd name="T1" fmla="*/ 0 h 1728"/>
              <a:gd name="T2" fmla="*/ 76 w 1062"/>
              <a:gd name="T3" fmla="*/ 0 h 1728"/>
              <a:gd name="T4" fmla="*/ 76 w 1062"/>
              <a:gd name="T5" fmla="*/ 54 h 1728"/>
              <a:gd name="T6" fmla="*/ 92 w 1062"/>
              <a:gd name="T7" fmla="*/ 62 h 1728"/>
              <a:gd name="T8" fmla="*/ 124 w 1062"/>
              <a:gd name="T9" fmla="*/ 62 h 1728"/>
              <a:gd name="T10" fmla="*/ 124 w 1062"/>
              <a:gd name="T11" fmla="*/ 410 h 1728"/>
              <a:gd name="T12" fmla="*/ 128 w 1062"/>
              <a:gd name="T13" fmla="*/ 416 h 1728"/>
              <a:gd name="T14" fmla="*/ 128 w 1062"/>
              <a:gd name="T15" fmla="*/ 680 h 1728"/>
              <a:gd name="T16" fmla="*/ 144 w 1062"/>
              <a:gd name="T17" fmla="*/ 694 h 1728"/>
              <a:gd name="T18" fmla="*/ 166 w 1062"/>
              <a:gd name="T19" fmla="*/ 694 h 1728"/>
              <a:gd name="T20" fmla="*/ 166 w 1062"/>
              <a:gd name="T21" fmla="*/ 1016 h 1728"/>
              <a:gd name="T22" fmla="*/ 188 w 1062"/>
              <a:gd name="T23" fmla="*/ 1050 h 1728"/>
              <a:gd name="T24" fmla="*/ 208 w 1062"/>
              <a:gd name="T25" fmla="*/ 1050 h 1728"/>
              <a:gd name="T26" fmla="*/ 208 w 1062"/>
              <a:gd name="T27" fmla="*/ 1152 h 1728"/>
              <a:gd name="T28" fmla="*/ 216 w 1062"/>
              <a:gd name="T29" fmla="*/ 1158 h 1728"/>
              <a:gd name="T30" fmla="*/ 216 w 1062"/>
              <a:gd name="T31" fmla="*/ 1206 h 1728"/>
              <a:gd name="T32" fmla="*/ 256 w 1062"/>
              <a:gd name="T33" fmla="*/ 1206 h 1728"/>
              <a:gd name="T34" fmla="*/ 256 w 1062"/>
              <a:gd name="T35" fmla="*/ 1268 h 1728"/>
              <a:gd name="T36" fmla="*/ 296 w 1062"/>
              <a:gd name="T37" fmla="*/ 1268 h 1728"/>
              <a:gd name="T38" fmla="*/ 306 w 1062"/>
              <a:gd name="T39" fmla="*/ 1286 h 1728"/>
              <a:gd name="T40" fmla="*/ 306 w 1062"/>
              <a:gd name="T41" fmla="*/ 1352 h 1728"/>
              <a:gd name="T42" fmla="*/ 342 w 1062"/>
              <a:gd name="T43" fmla="*/ 1352 h 1728"/>
              <a:gd name="T44" fmla="*/ 342 w 1062"/>
              <a:gd name="T45" fmla="*/ 1422 h 1728"/>
              <a:gd name="T46" fmla="*/ 374 w 1062"/>
              <a:gd name="T47" fmla="*/ 1422 h 1728"/>
              <a:gd name="T48" fmla="*/ 374 w 1062"/>
              <a:gd name="T49" fmla="*/ 1438 h 1728"/>
              <a:gd name="T50" fmla="*/ 382 w 1062"/>
              <a:gd name="T51" fmla="*/ 1438 h 1728"/>
              <a:gd name="T52" fmla="*/ 382 w 1062"/>
              <a:gd name="T53" fmla="*/ 1466 h 1728"/>
              <a:gd name="T54" fmla="*/ 398 w 1062"/>
              <a:gd name="T55" fmla="*/ 1466 h 1728"/>
              <a:gd name="T56" fmla="*/ 398 w 1062"/>
              <a:gd name="T57" fmla="*/ 1484 h 1728"/>
              <a:gd name="T58" fmla="*/ 430 w 1062"/>
              <a:gd name="T59" fmla="*/ 1484 h 1728"/>
              <a:gd name="T60" fmla="*/ 430 w 1062"/>
              <a:gd name="T61" fmla="*/ 1504 h 1728"/>
              <a:gd name="T62" fmla="*/ 474 w 1062"/>
              <a:gd name="T63" fmla="*/ 1504 h 1728"/>
              <a:gd name="T64" fmla="*/ 474 w 1062"/>
              <a:gd name="T65" fmla="*/ 1546 h 1728"/>
              <a:gd name="T66" fmla="*/ 520 w 1062"/>
              <a:gd name="T67" fmla="*/ 1546 h 1728"/>
              <a:gd name="T68" fmla="*/ 526 w 1062"/>
              <a:gd name="T69" fmla="*/ 1562 h 1728"/>
              <a:gd name="T70" fmla="*/ 614 w 1062"/>
              <a:gd name="T71" fmla="*/ 1562 h 1728"/>
              <a:gd name="T72" fmla="*/ 614 w 1062"/>
              <a:gd name="T73" fmla="*/ 1594 h 1728"/>
              <a:gd name="T74" fmla="*/ 654 w 1062"/>
              <a:gd name="T75" fmla="*/ 1594 h 1728"/>
              <a:gd name="T76" fmla="*/ 654 w 1062"/>
              <a:gd name="T77" fmla="*/ 1608 h 1728"/>
              <a:gd name="T78" fmla="*/ 744 w 1062"/>
              <a:gd name="T79" fmla="*/ 1608 h 1728"/>
              <a:gd name="T80" fmla="*/ 744 w 1062"/>
              <a:gd name="T81" fmla="*/ 1624 h 1728"/>
              <a:gd name="T82" fmla="*/ 790 w 1062"/>
              <a:gd name="T83" fmla="*/ 1624 h 1728"/>
              <a:gd name="T84" fmla="*/ 790 w 1062"/>
              <a:gd name="T85" fmla="*/ 1646 h 1728"/>
              <a:gd name="T86" fmla="*/ 928 w 1062"/>
              <a:gd name="T87" fmla="*/ 1646 h 1728"/>
              <a:gd name="T88" fmla="*/ 928 w 1062"/>
              <a:gd name="T89" fmla="*/ 1662 h 1728"/>
              <a:gd name="T90" fmla="*/ 964 w 1062"/>
              <a:gd name="T91" fmla="*/ 1662 h 1728"/>
              <a:gd name="T92" fmla="*/ 964 w 1062"/>
              <a:gd name="T93" fmla="*/ 1676 h 1728"/>
              <a:gd name="T94" fmla="*/ 1018 w 1062"/>
              <a:gd name="T95" fmla="*/ 1676 h 1728"/>
              <a:gd name="T96" fmla="*/ 1018 w 1062"/>
              <a:gd name="T97" fmla="*/ 1684 h 1728"/>
              <a:gd name="T98" fmla="*/ 1062 w 1062"/>
              <a:gd name="T99" fmla="*/ 1684 h 1728"/>
              <a:gd name="T100" fmla="*/ 1062 w 1062"/>
              <a:gd name="T101" fmla="*/ 1728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62" h="1728">
                <a:moveTo>
                  <a:pt x="0" y="0"/>
                </a:moveTo>
                <a:lnTo>
                  <a:pt x="76" y="0"/>
                </a:lnTo>
                <a:lnTo>
                  <a:pt x="76" y="54"/>
                </a:lnTo>
                <a:lnTo>
                  <a:pt x="92" y="62"/>
                </a:lnTo>
                <a:lnTo>
                  <a:pt x="124" y="62"/>
                </a:lnTo>
                <a:lnTo>
                  <a:pt x="124" y="410"/>
                </a:lnTo>
                <a:lnTo>
                  <a:pt x="128" y="416"/>
                </a:lnTo>
                <a:lnTo>
                  <a:pt x="128" y="680"/>
                </a:lnTo>
                <a:lnTo>
                  <a:pt x="144" y="694"/>
                </a:lnTo>
                <a:lnTo>
                  <a:pt x="166" y="694"/>
                </a:lnTo>
                <a:lnTo>
                  <a:pt x="166" y="1016"/>
                </a:lnTo>
                <a:lnTo>
                  <a:pt x="188" y="1050"/>
                </a:lnTo>
                <a:lnTo>
                  <a:pt x="208" y="1050"/>
                </a:lnTo>
                <a:lnTo>
                  <a:pt x="208" y="1152"/>
                </a:lnTo>
                <a:lnTo>
                  <a:pt x="216" y="1158"/>
                </a:lnTo>
                <a:lnTo>
                  <a:pt x="216" y="1206"/>
                </a:lnTo>
                <a:lnTo>
                  <a:pt x="256" y="1206"/>
                </a:lnTo>
                <a:lnTo>
                  <a:pt x="256" y="1268"/>
                </a:lnTo>
                <a:lnTo>
                  <a:pt x="296" y="1268"/>
                </a:lnTo>
                <a:lnTo>
                  <a:pt x="306" y="1286"/>
                </a:lnTo>
                <a:lnTo>
                  <a:pt x="306" y="1352"/>
                </a:lnTo>
                <a:lnTo>
                  <a:pt x="342" y="1352"/>
                </a:lnTo>
                <a:lnTo>
                  <a:pt x="342" y="1422"/>
                </a:lnTo>
                <a:lnTo>
                  <a:pt x="374" y="1422"/>
                </a:lnTo>
                <a:lnTo>
                  <a:pt x="374" y="1438"/>
                </a:lnTo>
                <a:lnTo>
                  <a:pt x="382" y="1438"/>
                </a:lnTo>
                <a:lnTo>
                  <a:pt x="382" y="1466"/>
                </a:lnTo>
                <a:lnTo>
                  <a:pt x="398" y="1466"/>
                </a:lnTo>
                <a:lnTo>
                  <a:pt x="398" y="1484"/>
                </a:lnTo>
                <a:lnTo>
                  <a:pt x="430" y="1484"/>
                </a:lnTo>
                <a:lnTo>
                  <a:pt x="430" y="1504"/>
                </a:lnTo>
                <a:lnTo>
                  <a:pt x="474" y="1504"/>
                </a:lnTo>
                <a:lnTo>
                  <a:pt x="474" y="1546"/>
                </a:lnTo>
                <a:lnTo>
                  <a:pt x="520" y="1546"/>
                </a:lnTo>
                <a:lnTo>
                  <a:pt x="526" y="1562"/>
                </a:lnTo>
                <a:lnTo>
                  <a:pt x="614" y="1562"/>
                </a:lnTo>
                <a:lnTo>
                  <a:pt x="614" y="1594"/>
                </a:lnTo>
                <a:lnTo>
                  <a:pt x="654" y="1594"/>
                </a:lnTo>
                <a:lnTo>
                  <a:pt x="654" y="1608"/>
                </a:lnTo>
                <a:lnTo>
                  <a:pt x="744" y="1608"/>
                </a:lnTo>
                <a:lnTo>
                  <a:pt x="744" y="1624"/>
                </a:lnTo>
                <a:lnTo>
                  <a:pt x="790" y="1624"/>
                </a:lnTo>
                <a:lnTo>
                  <a:pt x="790" y="1646"/>
                </a:lnTo>
                <a:lnTo>
                  <a:pt x="928" y="1646"/>
                </a:lnTo>
                <a:lnTo>
                  <a:pt x="928" y="1662"/>
                </a:lnTo>
                <a:lnTo>
                  <a:pt x="964" y="1662"/>
                </a:lnTo>
                <a:lnTo>
                  <a:pt x="964" y="1676"/>
                </a:lnTo>
                <a:lnTo>
                  <a:pt x="1018" y="1676"/>
                </a:lnTo>
                <a:lnTo>
                  <a:pt x="1018" y="1684"/>
                </a:lnTo>
                <a:lnTo>
                  <a:pt x="1062" y="1684"/>
                </a:lnTo>
                <a:lnTo>
                  <a:pt x="1062" y="1728"/>
                </a:lnTo>
              </a:path>
            </a:pathLst>
          </a:custGeom>
          <a:noFill/>
          <a:ln w="28575">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cxnSp>
        <p:nvCxnSpPr>
          <p:cNvPr id="14" name="Straight Arrow Connector 13">
            <a:extLst>
              <a:ext uri="{FF2B5EF4-FFF2-40B4-BE49-F238E27FC236}">
                <a16:creationId xmlns:a16="http://schemas.microsoft.com/office/drawing/2014/main" id="{CA6D1568-4C86-4C39-88F5-7F3E23EB2560}"/>
              </a:ext>
            </a:extLst>
          </p:cNvPr>
          <p:cNvCxnSpPr/>
          <p:nvPr/>
        </p:nvCxnSpPr>
        <p:spPr>
          <a:xfrm flipH="1">
            <a:off x="1571686" y="2239154"/>
            <a:ext cx="212102" cy="70767"/>
          </a:xfrm>
          <a:prstGeom prst="straightConnector1">
            <a:avLst/>
          </a:prstGeom>
          <a:ln w="28575">
            <a:solidFill>
              <a:schemeClr val="bg1"/>
            </a:solidFill>
            <a:headEnd type="none" w="med" len="med"/>
            <a:tailEnd type="triangle" w="med" len="med"/>
          </a:ln>
          <a:effectLst/>
        </p:spPr>
        <p:style>
          <a:lnRef idx="3">
            <a:schemeClr val="accent4"/>
          </a:lnRef>
          <a:fillRef idx="0">
            <a:schemeClr val="accent4"/>
          </a:fillRef>
          <a:effectRef idx="2">
            <a:schemeClr val="accent4"/>
          </a:effectRef>
          <a:fontRef idx="minor">
            <a:schemeClr val="tx1"/>
          </a:fontRef>
        </p:style>
      </p:cxnSp>
      <p:sp>
        <p:nvSpPr>
          <p:cNvPr id="69" name="Rectangle 68">
            <a:extLst>
              <a:ext uri="{FF2B5EF4-FFF2-40B4-BE49-F238E27FC236}">
                <a16:creationId xmlns:a16="http://schemas.microsoft.com/office/drawing/2014/main" id="{8ABA4B4C-F4D7-48EA-BC8E-BBEFECF38EF8}"/>
              </a:ext>
            </a:extLst>
          </p:cNvPr>
          <p:cNvSpPr>
            <a:spLocks noChangeArrowheads="1"/>
          </p:cNvSpPr>
          <p:nvPr/>
        </p:nvSpPr>
        <p:spPr bwMode="auto">
          <a:xfrm>
            <a:off x="5081302" y="1199402"/>
            <a:ext cx="234440" cy="184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200">
                <a:solidFill>
                  <a:srgbClr val="000000"/>
                </a:solidFill>
                <a:latin typeface="Calibri" panose="020F0502020204030204" pitchFamily="34" charset="0"/>
              </a:rPr>
              <a:t>100</a:t>
            </a:r>
          </a:p>
        </p:txBody>
      </p:sp>
      <p:sp>
        <p:nvSpPr>
          <p:cNvPr id="71" name="Rectangle 70">
            <a:extLst>
              <a:ext uri="{FF2B5EF4-FFF2-40B4-BE49-F238E27FC236}">
                <a16:creationId xmlns:a16="http://schemas.microsoft.com/office/drawing/2014/main" id="{526F0DA6-5E77-4F73-9192-C3D5170A4289}"/>
              </a:ext>
            </a:extLst>
          </p:cNvPr>
          <p:cNvSpPr>
            <a:spLocks noChangeArrowheads="1"/>
          </p:cNvSpPr>
          <p:nvPr/>
        </p:nvSpPr>
        <p:spPr bwMode="auto">
          <a:xfrm>
            <a:off x="5169409" y="1616507"/>
            <a:ext cx="156293" cy="184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200">
                <a:solidFill>
                  <a:srgbClr val="000000"/>
                </a:solidFill>
                <a:latin typeface="Calibri" panose="020F0502020204030204" pitchFamily="34" charset="0"/>
              </a:rPr>
              <a:t>80</a:t>
            </a:r>
          </a:p>
        </p:txBody>
      </p:sp>
      <p:sp>
        <p:nvSpPr>
          <p:cNvPr id="72" name="Line 51">
            <a:extLst>
              <a:ext uri="{FF2B5EF4-FFF2-40B4-BE49-F238E27FC236}">
                <a16:creationId xmlns:a16="http://schemas.microsoft.com/office/drawing/2014/main" id="{942D6350-F899-499D-BE48-FA8D5A40E04F}"/>
              </a:ext>
            </a:extLst>
          </p:cNvPr>
          <p:cNvSpPr>
            <a:spLocks noChangeShapeType="1"/>
          </p:cNvSpPr>
          <p:nvPr/>
        </p:nvSpPr>
        <p:spPr bwMode="auto">
          <a:xfrm>
            <a:off x="5362291" y="1716610"/>
            <a:ext cx="50006" cy="0"/>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73" name="Rectangle 52">
            <a:extLst>
              <a:ext uri="{FF2B5EF4-FFF2-40B4-BE49-F238E27FC236}">
                <a16:creationId xmlns:a16="http://schemas.microsoft.com/office/drawing/2014/main" id="{38275305-34A9-4198-83CD-DC944BD7CCBA}"/>
              </a:ext>
            </a:extLst>
          </p:cNvPr>
          <p:cNvSpPr>
            <a:spLocks noChangeArrowheads="1"/>
          </p:cNvSpPr>
          <p:nvPr/>
        </p:nvSpPr>
        <p:spPr bwMode="auto">
          <a:xfrm>
            <a:off x="5169409" y="2033612"/>
            <a:ext cx="156293" cy="184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200">
                <a:solidFill>
                  <a:srgbClr val="000000"/>
                </a:solidFill>
                <a:latin typeface="Calibri" panose="020F0502020204030204" pitchFamily="34" charset="0"/>
              </a:rPr>
              <a:t>60</a:t>
            </a:r>
          </a:p>
        </p:txBody>
      </p:sp>
      <p:sp>
        <p:nvSpPr>
          <p:cNvPr id="74" name="Line 53">
            <a:extLst>
              <a:ext uri="{FF2B5EF4-FFF2-40B4-BE49-F238E27FC236}">
                <a16:creationId xmlns:a16="http://schemas.microsoft.com/office/drawing/2014/main" id="{E8FBBB48-224C-46A4-A56D-27CC4F4D4294}"/>
              </a:ext>
            </a:extLst>
          </p:cNvPr>
          <p:cNvSpPr>
            <a:spLocks noChangeShapeType="1"/>
          </p:cNvSpPr>
          <p:nvPr/>
        </p:nvSpPr>
        <p:spPr bwMode="auto">
          <a:xfrm>
            <a:off x="5362291" y="2133714"/>
            <a:ext cx="50006" cy="0"/>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75" name="Rectangle 54">
            <a:extLst>
              <a:ext uri="{FF2B5EF4-FFF2-40B4-BE49-F238E27FC236}">
                <a16:creationId xmlns:a16="http://schemas.microsoft.com/office/drawing/2014/main" id="{7BB19BBE-1994-4BB9-BD5E-5D8AB1B3EA7E}"/>
              </a:ext>
            </a:extLst>
          </p:cNvPr>
          <p:cNvSpPr>
            <a:spLocks noChangeArrowheads="1"/>
          </p:cNvSpPr>
          <p:nvPr/>
        </p:nvSpPr>
        <p:spPr bwMode="auto">
          <a:xfrm>
            <a:off x="5169409" y="2438799"/>
            <a:ext cx="156293" cy="184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200">
                <a:solidFill>
                  <a:srgbClr val="000000"/>
                </a:solidFill>
                <a:latin typeface="Calibri" panose="020F0502020204030204" pitchFamily="34" charset="0"/>
              </a:rPr>
              <a:t>40</a:t>
            </a:r>
          </a:p>
        </p:txBody>
      </p:sp>
      <p:sp>
        <p:nvSpPr>
          <p:cNvPr id="76" name="Line 55">
            <a:extLst>
              <a:ext uri="{FF2B5EF4-FFF2-40B4-BE49-F238E27FC236}">
                <a16:creationId xmlns:a16="http://schemas.microsoft.com/office/drawing/2014/main" id="{9250FA80-51E7-464C-90D9-2C702B49E973}"/>
              </a:ext>
            </a:extLst>
          </p:cNvPr>
          <p:cNvSpPr>
            <a:spLocks noChangeShapeType="1"/>
          </p:cNvSpPr>
          <p:nvPr/>
        </p:nvSpPr>
        <p:spPr bwMode="auto">
          <a:xfrm>
            <a:off x="5362291" y="2538902"/>
            <a:ext cx="50006" cy="0"/>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77" name="Rectangle 56">
            <a:extLst>
              <a:ext uri="{FF2B5EF4-FFF2-40B4-BE49-F238E27FC236}">
                <a16:creationId xmlns:a16="http://schemas.microsoft.com/office/drawing/2014/main" id="{6AC0333A-175D-46EF-87CE-D817F13B0A39}"/>
              </a:ext>
            </a:extLst>
          </p:cNvPr>
          <p:cNvSpPr>
            <a:spLocks noChangeArrowheads="1"/>
          </p:cNvSpPr>
          <p:nvPr/>
        </p:nvSpPr>
        <p:spPr bwMode="auto">
          <a:xfrm>
            <a:off x="5169409" y="2848753"/>
            <a:ext cx="156293" cy="184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200">
                <a:solidFill>
                  <a:srgbClr val="000000"/>
                </a:solidFill>
                <a:latin typeface="Calibri" panose="020F0502020204030204" pitchFamily="34" charset="0"/>
              </a:rPr>
              <a:t>20</a:t>
            </a:r>
          </a:p>
        </p:txBody>
      </p:sp>
      <p:sp>
        <p:nvSpPr>
          <p:cNvPr id="78" name="Line 57">
            <a:extLst>
              <a:ext uri="{FF2B5EF4-FFF2-40B4-BE49-F238E27FC236}">
                <a16:creationId xmlns:a16="http://schemas.microsoft.com/office/drawing/2014/main" id="{F03A29E6-0C19-4CC4-820D-9277B2C8BE53}"/>
              </a:ext>
            </a:extLst>
          </p:cNvPr>
          <p:cNvSpPr>
            <a:spLocks noChangeShapeType="1"/>
          </p:cNvSpPr>
          <p:nvPr/>
        </p:nvSpPr>
        <p:spPr bwMode="auto">
          <a:xfrm>
            <a:off x="5362291" y="2946473"/>
            <a:ext cx="50006" cy="0"/>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79" name="Rectangle 58">
            <a:extLst>
              <a:ext uri="{FF2B5EF4-FFF2-40B4-BE49-F238E27FC236}">
                <a16:creationId xmlns:a16="http://schemas.microsoft.com/office/drawing/2014/main" id="{FC2A6AA8-8C49-442E-A1D1-BFC05381DFE6}"/>
              </a:ext>
            </a:extLst>
          </p:cNvPr>
          <p:cNvSpPr>
            <a:spLocks noChangeArrowheads="1"/>
          </p:cNvSpPr>
          <p:nvPr/>
        </p:nvSpPr>
        <p:spPr bwMode="auto">
          <a:xfrm>
            <a:off x="5255132" y="3261091"/>
            <a:ext cx="78147" cy="184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200">
                <a:solidFill>
                  <a:srgbClr val="000000"/>
                </a:solidFill>
                <a:latin typeface="Calibri" panose="020F0502020204030204" pitchFamily="34" charset="0"/>
              </a:rPr>
              <a:t>0</a:t>
            </a:r>
          </a:p>
        </p:txBody>
      </p:sp>
      <p:sp>
        <p:nvSpPr>
          <p:cNvPr id="80" name="Rectangle 59">
            <a:extLst>
              <a:ext uri="{FF2B5EF4-FFF2-40B4-BE49-F238E27FC236}">
                <a16:creationId xmlns:a16="http://schemas.microsoft.com/office/drawing/2014/main" id="{373F8FB0-1EE4-4B69-BFF6-CB8826B6B27D}"/>
              </a:ext>
            </a:extLst>
          </p:cNvPr>
          <p:cNvSpPr>
            <a:spLocks noChangeArrowheads="1"/>
          </p:cNvSpPr>
          <p:nvPr/>
        </p:nvSpPr>
        <p:spPr bwMode="auto">
          <a:xfrm>
            <a:off x="7895940" y="3449384"/>
            <a:ext cx="156293" cy="184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200">
                <a:solidFill>
                  <a:srgbClr val="000000"/>
                </a:solidFill>
                <a:latin typeface="Calibri" panose="020F0502020204030204" pitchFamily="34" charset="0"/>
              </a:rPr>
              <a:t>42</a:t>
            </a:r>
          </a:p>
        </p:txBody>
      </p:sp>
      <p:sp>
        <p:nvSpPr>
          <p:cNvPr id="81" name="Line 60">
            <a:extLst>
              <a:ext uri="{FF2B5EF4-FFF2-40B4-BE49-F238E27FC236}">
                <a16:creationId xmlns:a16="http://schemas.microsoft.com/office/drawing/2014/main" id="{62295FF5-4F1E-4014-89F8-954E1C799988}"/>
              </a:ext>
            </a:extLst>
          </p:cNvPr>
          <p:cNvSpPr>
            <a:spLocks noChangeShapeType="1"/>
          </p:cNvSpPr>
          <p:nvPr/>
        </p:nvSpPr>
        <p:spPr bwMode="auto">
          <a:xfrm>
            <a:off x="7774495" y="3363580"/>
            <a:ext cx="0" cy="64353"/>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82" name="Rectangle 61">
            <a:extLst>
              <a:ext uri="{FF2B5EF4-FFF2-40B4-BE49-F238E27FC236}">
                <a16:creationId xmlns:a16="http://schemas.microsoft.com/office/drawing/2014/main" id="{96200D8C-8169-4740-BCE5-E9FEEE5792A5}"/>
              </a:ext>
            </a:extLst>
          </p:cNvPr>
          <p:cNvSpPr>
            <a:spLocks noChangeArrowheads="1"/>
          </p:cNvSpPr>
          <p:nvPr/>
        </p:nvSpPr>
        <p:spPr bwMode="auto">
          <a:xfrm>
            <a:off x="7707822" y="3449384"/>
            <a:ext cx="156293" cy="184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200">
                <a:solidFill>
                  <a:srgbClr val="000000"/>
                </a:solidFill>
                <a:latin typeface="Calibri" panose="020F0502020204030204" pitchFamily="34" charset="0"/>
              </a:rPr>
              <a:t>39</a:t>
            </a:r>
          </a:p>
        </p:txBody>
      </p:sp>
      <p:sp>
        <p:nvSpPr>
          <p:cNvPr id="83" name="Line 62">
            <a:extLst>
              <a:ext uri="{FF2B5EF4-FFF2-40B4-BE49-F238E27FC236}">
                <a16:creationId xmlns:a16="http://schemas.microsoft.com/office/drawing/2014/main" id="{399D5768-3B42-4173-A05A-D57146812908}"/>
              </a:ext>
            </a:extLst>
          </p:cNvPr>
          <p:cNvSpPr>
            <a:spLocks noChangeShapeType="1"/>
          </p:cNvSpPr>
          <p:nvPr/>
        </p:nvSpPr>
        <p:spPr bwMode="auto">
          <a:xfrm>
            <a:off x="7598282" y="3363580"/>
            <a:ext cx="0" cy="64353"/>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84" name="Rectangle 63">
            <a:extLst>
              <a:ext uri="{FF2B5EF4-FFF2-40B4-BE49-F238E27FC236}">
                <a16:creationId xmlns:a16="http://schemas.microsoft.com/office/drawing/2014/main" id="{A3A65F96-7613-4AF2-9837-B9A2658661C3}"/>
              </a:ext>
            </a:extLst>
          </p:cNvPr>
          <p:cNvSpPr>
            <a:spLocks noChangeArrowheads="1"/>
          </p:cNvSpPr>
          <p:nvPr/>
        </p:nvSpPr>
        <p:spPr bwMode="auto">
          <a:xfrm>
            <a:off x="7529228" y="3449384"/>
            <a:ext cx="156293" cy="184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200">
                <a:solidFill>
                  <a:srgbClr val="000000"/>
                </a:solidFill>
                <a:latin typeface="Calibri" panose="020F0502020204030204" pitchFamily="34" charset="0"/>
              </a:rPr>
              <a:t>36</a:t>
            </a:r>
          </a:p>
        </p:txBody>
      </p:sp>
      <p:sp>
        <p:nvSpPr>
          <p:cNvPr id="85" name="Line 64">
            <a:extLst>
              <a:ext uri="{FF2B5EF4-FFF2-40B4-BE49-F238E27FC236}">
                <a16:creationId xmlns:a16="http://schemas.microsoft.com/office/drawing/2014/main" id="{52319511-E9E2-4172-ADB8-0F581A024D93}"/>
              </a:ext>
            </a:extLst>
          </p:cNvPr>
          <p:cNvSpPr>
            <a:spLocks noChangeShapeType="1"/>
          </p:cNvSpPr>
          <p:nvPr/>
        </p:nvSpPr>
        <p:spPr bwMode="auto">
          <a:xfrm>
            <a:off x="7414926" y="3363580"/>
            <a:ext cx="0" cy="64353"/>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86" name="Rectangle 65">
            <a:extLst>
              <a:ext uri="{FF2B5EF4-FFF2-40B4-BE49-F238E27FC236}">
                <a16:creationId xmlns:a16="http://schemas.microsoft.com/office/drawing/2014/main" id="{A2584E34-2484-4FC7-8327-525488E2A0C1}"/>
              </a:ext>
            </a:extLst>
          </p:cNvPr>
          <p:cNvSpPr>
            <a:spLocks noChangeArrowheads="1"/>
          </p:cNvSpPr>
          <p:nvPr/>
        </p:nvSpPr>
        <p:spPr bwMode="auto">
          <a:xfrm>
            <a:off x="7348253" y="3449384"/>
            <a:ext cx="156293" cy="184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200">
                <a:solidFill>
                  <a:srgbClr val="000000"/>
                </a:solidFill>
                <a:latin typeface="Calibri" panose="020F0502020204030204" pitchFamily="34" charset="0"/>
              </a:rPr>
              <a:t>33</a:t>
            </a:r>
          </a:p>
        </p:txBody>
      </p:sp>
      <p:sp>
        <p:nvSpPr>
          <p:cNvPr id="87" name="Line 66">
            <a:extLst>
              <a:ext uri="{FF2B5EF4-FFF2-40B4-BE49-F238E27FC236}">
                <a16:creationId xmlns:a16="http://schemas.microsoft.com/office/drawing/2014/main" id="{6AE91C06-1B45-41B1-92CF-9D240A071E4E}"/>
              </a:ext>
            </a:extLst>
          </p:cNvPr>
          <p:cNvSpPr>
            <a:spLocks noChangeShapeType="1"/>
          </p:cNvSpPr>
          <p:nvPr/>
        </p:nvSpPr>
        <p:spPr bwMode="auto">
          <a:xfrm>
            <a:off x="7231570" y="3363580"/>
            <a:ext cx="0" cy="64353"/>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88" name="Rectangle 67">
            <a:extLst>
              <a:ext uri="{FF2B5EF4-FFF2-40B4-BE49-F238E27FC236}">
                <a16:creationId xmlns:a16="http://schemas.microsoft.com/office/drawing/2014/main" id="{41202651-7240-468F-97B6-9EE79009A306}"/>
              </a:ext>
            </a:extLst>
          </p:cNvPr>
          <p:cNvSpPr>
            <a:spLocks noChangeArrowheads="1"/>
          </p:cNvSpPr>
          <p:nvPr/>
        </p:nvSpPr>
        <p:spPr bwMode="auto">
          <a:xfrm>
            <a:off x="7162515" y="3449384"/>
            <a:ext cx="156293" cy="184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200">
                <a:solidFill>
                  <a:srgbClr val="000000"/>
                </a:solidFill>
                <a:latin typeface="Calibri" panose="020F0502020204030204" pitchFamily="34" charset="0"/>
              </a:rPr>
              <a:t>30</a:t>
            </a:r>
          </a:p>
        </p:txBody>
      </p:sp>
      <p:sp>
        <p:nvSpPr>
          <p:cNvPr id="89" name="Line 68">
            <a:extLst>
              <a:ext uri="{FF2B5EF4-FFF2-40B4-BE49-F238E27FC236}">
                <a16:creationId xmlns:a16="http://schemas.microsoft.com/office/drawing/2014/main" id="{45761EA3-148B-4C71-8151-75E7715B3324}"/>
              </a:ext>
            </a:extLst>
          </p:cNvPr>
          <p:cNvSpPr>
            <a:spLocks noChangeShapeType="1"/>
          </p:cNvSpPr>
          <p:nvPr/>
        </p:nvSpPr>
        <p:spPr bwMode="auto">
          <a:xfrm>
            <a:off x="7038689" y="3363580"/>
            <a:ext cx="0" cy="64353"/>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90" name="Rectangle 69">
            <a:extLst>
              <a:ext uri="{FF2B5EF4-FFF2-40B4-BE49-F238E27FC236}">
                <a16:creationId xmlns:a16="http://schemas.microsoft.com/office/drawing/2014/main" id="{DB3A5507-6CF3-406A-B538-089B09F5EDA2}"/>
              </a:ext>
            </a:extLst>
          </p:cNvPr>
          <p:cNvSpPr>
            <a:spLocks noChangeArrowheads="1"/>
          </p:cNvSpPr>
          <p:nvPr/>
        </p:nvSpPr>
        <p:spPr bwMode="auto">
          <a:xfrm>
            <a:off x="6972015" y="3449384"/>
            <a:ext cx="156293" cy="184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200">
                <a:solidFill>
                  <a:srgbClr val="000000"/>
                </a:solidFill>
                <a:latin typeface="Calibri" panose="020F0502020204030204" pitchFamily="34" charset="0"/>
              </a:rPr>
              <a:t>27</a:t>
            </a:r>
          </a:p>
        </p:txBody>
      </p:sp>
      <p:sp>
        <p:nvSpPr>
          <p:cNvPr id="91" name="Line 70">
            <a:extLst>
              <a:ext uri="{FF2B5EF4-FFF2-40B4-BE49-F238E27FC236}">
                <a16:creationId xmlns:a16="http://schemas.microsoft.com/office/drawing/2014/main" id="{8640C0FD-61B7-4604-A70A-0BD469ACA225}"/>
              </a:ext>
            </a:extLst>
          </p:cNvPr>
          <p:cNvSpPr>
            <a:spLocks noChangeShapeType="1"/>
          </p:cNvSpPr>
          <p:nvPr/>
        </p:nvSpPr>
        <p:spPr bwMode="auto">
          <a:xfrm>
            <a:off x="6869620" y="3363580"/>
            <a:ext cx="0" cy="64353"/>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92" name="Rectangle 71">
            <a:extLst>
              <a:ext uri="{FF2B5EF4-FFF2-40B4-BE49-F238E27FC236}">
                <a16:creationId xmlns:a16="http://schemas.microsoft.com/office/drawing/2014/main" id="{A5FF5A53-D9AA-444B-9A1A-4BC051BBDEA2}"/>
              </a:ext>
            </a:extLst>
          </p:cNvPr>
          <p:cNvSpPr>
            <a:spLocks noChangeArrowheads="1"/>
          </p:cNvSpPr>
          <p:nvPr/>
        </p:nvSpPr>
        <p:spPr bwMode="auto">
          <a:xfrm>
            <a:off x="6802947" y="3449384"/>
            <a:ext cx="156293" cy="184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200">
                <a:solidFill>
                  <a:srgbClr val="000000"/>
                </a:solidFill>
                <a:latin typeface="Calibri" panose="020F0502020204030204" pitchFamily="34" charset="0"/>
              </a:rPr>
              <a:t>24</a:t>
            </a:r>
          </a:p>
        </p:txBody>
      </p:sp>
      <p:sp>
        <p:nvSpPr>
          <p:cNvPr id="93" name="Line 72">
            <a:extLst>
              <a:ext uri="{FF2B5EF4-FFF2-40B4-BE49-F238E27FC236}">
                <a16:creationId xmlns:a16="http://schemas.microsoft.com/office/drawing/2014/main" id="{ACFCDBB7-EFA4-4937-880B-9137B6126525}"/>
              </a:ext>
            </a:extLst>
          </p:cNvPr>
          <p:cNvSpPr>
            <a:spLocks noChangeShapeType="1"/>
          </p:cNvSpPr>
          <p:nvPr/>
        </p:nvSpPr>
        <p:spPr bwMode="auto">
          <a:xfrm>
            <a:off x="6683882" y="3363580"/>
            <a:ext cx="0" cy="64353"/>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94" name="Rectangle 73">
            <a:extLst>
              <a:ext uri="{FF2B5EF4-FFF2-40B4-BE49-F238E27FC236}">
                <a16:creationId xmlns:a16="http://schemas.microsoft.com/office/drawing/2014/main" id="{D23724D1-8CA5-42CA-B763-DF37D6E3C46B}"/>
              </a:ext>
            </a:extLst>
          </p:cNvPr>
          <p:cNvSpPr>
            <a:spLocks noChangeArrowheads="1"/>
          </p:cNvSpPr>
          <p:nvPr/>
        </p:nvSpPr>
        <p:spPr bwMode="auto">
          <a:xfrm>
            <a:off x="6617209" y="3449384"/>
            <a:ext cx="156293" cy="184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200">
                <a:solidFill>
                  <a:srgbClr val="000000"/>
                </a:solidFill>
                <a:latin typeface="Calibri" panose="020F0502020204030204" pitchFamily="34" charset="0"/>
              </a:rPr>
              <a:t>21</a:t>
            </a:r>
          </a:p>
        </p:txBody>
      </p:sp>
      <p:sp>
        <p:nvSpPr>
          <p:cNvPr id="95" name="Line 74">
            <a:extLst>
              <a:ext uri="{FF2B5EF4-FFF2-40B4-BE49-F238E27FC236}">
                <a16:creationId xmlns:a16="http://schemas.microsoft.com/office/drawing/2014/main" id="{DA6E16E2-1DB2-46F7-AA5D-A8096FC73D9B}"/>
              </a:ext>
            </a:extLst>
          </p:cNvPr>
          <p:cNvSpPr>
            <a:spLocks noChangeShapeType="1"/>
          </p:cNvSpPr>
          <p:nvPr/>
        </p:nvSpPr>
        <p:spPr bwMode="auto">
          <a:xfrm>
            <a:off x="6319551" y="3363580"/>
            <a:ext cx="0" cy="64353"/>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96" name="Rectangle 75">
            <a:extLst>
              <a:ext uri="{FF2B5EF4-FFF2-40B4-BE49-F238E27FC236}">
                <a16:creationId xmlns:a16="http://schemas.microsoft.com/office/drawing/2014/main" id="{F2922C58-F3C4-4EC7-80A1-6E7356ABDB93}"/>
              </a:ext>
            </a:extLst>
          </p:cNvPr>
          <p:cNvSpPr>
            <a:spLocks noChangeArrowheads="1"/>
          </p:cNvSpPr>
          <p:nvPr/>
        </p:nvSpPr>
        <p:spPr bwMode="auto">
          <a:xfrm>
            <a:off x="6252878" y="3449384"/>
            <a:ext cx="156293" cy="184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200">
                <a:solidFill>
                  <a:srgbClr val="000000"/>
                </a:solidFill>
                <a:latin typeface="Calibri" panose="020F0502020204030204" pitchFamily="34" charset="0"/>
              </a:rPr>
              <a:t>15</a:t>
            </a:r>
          </a:p>
        </p:txBody>
      </p:sp>
      <p:sp>
        <p:nvSpPr>
          <p:cNvPr id="97" name="Line 76">
            <a:extLst>
              <a:ext uri="{FF2B5EF4-FFF2-40B4-BE49-F238E27FC236}">
                <a16:creationId xmlns:a16="http://schemas.microsoft.com/office/drawing/2014/main" id="{D62BBA90-D29D-4B7A-A5D6-A53DC2793126}"/>
              </a:ext>
            </a:extLst>
          </p:cNvPr>
          <p:cNvSpPr>
            <a:spLocks noChangeShapeType="1"/>
          </p:cNvSpPr>
          <p:nvPr/>
        </p:nvSpPr>
        <p:spPr bwMode="auto">
          <a:xfrm>
            <a:off x="6502907" y="3363580"/>
            <a:ext cx="0" cy="64353"/>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98" name="Rectangle 77">
            <a:extLst>
              <a:ext uri="{FF2B5EF4-FFF2-40B4-BE49-F238E27FC236}">
                <a16:creationId xmlns:a16="http://schemas.microsoft.com/office/drawing/2014/main" id="{5B681BBC-F0A9-4EF3-97F7-4BE9FAF5C31B}"/>
              </a:ext>
            </a:extLst>
          </p:cNvPr>
          <p:cNvSpPr>
            <a:spLocks noChangeArrowheads="1"/>
          </p:cNvSpPr>
          <p:nvPr/>
        </p:nvSpPr>
        <p:spPr bwMode="auto">
          <a:xfrm>
            <a:off x="6436234" y="3449384"/>
            <a:ext cx="156293" cy="184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200">
                <a:solidFill>
                  <a:srgbClr val="000000"/>
                </a:solidFill>
                <a:latin typeface="Calibri" panose="020F0502020204030204" pitchFamily="34" charset="0"/>
              </a:rPr>
              <a:t>18</a:t>
            </a:r>
          </a:p>
        </p:txBody>
      </p:sp>
      <p:sp>
        <p:nvSpPr>
          <p:cNvPr id="99" name="Line 78">
            <a:extLst>
              <a:ext uri="{FF2B5EF4-FFF2-40B4-BE49-F238E27FC236}">
                <a16:creationId xmlns:a16="http://schemas.microsoft.com/office/drawing/2014/main" id="{EE94470B-028B-4417-ABB4-3232B2830C8F}"/>
              </a:ext>
            </a:extLst>
          </p:cNvPr>
          <p:cNvSpPr>
            <a:spLocks noChangeShapeType="1"/>
          </p:cNvSpPr>
          <p:nvPr/>
        </p:nvSpPr>
        <p:spPr bwMode="auto">
          <a:xfrm>
            <a:off x="5583745" y="3363580"/>
            <a:ext cx="0" cy="64353"/>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100" name="Rectangle 79">
            <a:extLst>
              <a:ext uri="{FF2B5EF4-FFF2-40B4-BE49-F238E27FC236}">
                <a16:creationId xmlns:a16="http://schemas.microsoft.com/office/drawing/2014/main" id="{A8EBD728-57FE-4B0C-AB45-5E0BD7B78826}"/>
              </a:ext>
            </a:extLst>
          </p:cNvPr>
          <p:cNvSpPr>
            <a:spLocks noChangeArrowheads="1"/>
          </p:cNvSpPr>
          <p:nvPr/>
        </p:nvSpPr>
        <p:spPr bwMode="auto">
          <a:xfrm>
            <a:off x="5550407" y="3449384"/>
            <a:ext cx="78147" cy="184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200">
                <a:solidFill>
                  <a:srgbClr val="000000"/>
                </a:solidFill>
                <a:latin typeface="Calibri" panose="020F0502020204030204" pitchFamily="34" charset="0"/>
              </a:rPr>
              <a:t>3</a:t>
            </a:r>
          </a:p>
        </p:txBody>
      </p:sp>
      <p:sp>
        <p:nvSpPr>
          <p:cNvPr id="101" name="Line 80">
            <a:extLst>
              <a:ext uri="{FF2B5EF4-FFF2-40B4-BE49-F238E27FC236}">
                <a16:creationId xmlns:a16="http://schemas.microsoft.com/office/drawing/2014/main" id="{7BDD6C70-0DC7-47A5-8AA5-0A2055E35CAD}"/>
              </a:ext>
            </a:extLst>
          </p:cNvPr>
          <p:cNvSpPr>
            <a:spLocks noChangeShapeType="1"/>
          </p:cNvSpPr>
          <p:nvPr/>
        </p:nvSpPr>
        <p:spPr bwMode="auto">
          <a:xfrm>
            <a:off x="5407532" y="3363580"/>
            <a:ext cx="0" cy="64353"/>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102" name="Rectangle 81">
            <a:extLst>
              <a:ext uri="{FF2B5EF4-FFF2-40B4-BE49-F238E27FC236}">
                <a16:creationId xmlns:a16="http://schemas.microsoft.com/office/drawing/2014/main" id="{B84B8715-A854-45D2-9DD4-6AC6089CB893}"/>
              </a:ext>
            </a:extLst>
          </p:cNvPr>
          <p:cNvSpPr>
            <a:spLocks noChangeArrowheads="1"/>
          </p:cNvSpPr>
          <p:nvPr/>
        </p:nvSpPr>
        <p:spPr bwMode="auto">
          <a:xfrm>
            <a:off x="5374196" y="3449384"/>
            <a:ext cx="78147" cy="184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200">
                <a:solidFill>
                  <a:srgbClr val="000000"/>
                </a:solidFill>
                <a:latin typeface="Calibri" panose="020F0502020204030204" pitchFamily="34" charset="0"/>
              </a:rPr>
              <a:t>0</a:t>
            </a:r>
          </a:p>
        </p:txBody>
      </p:sp>
      <p:sp>
        <p:nvSpPr>
          <p:cNvPr id="103" name="Line 82">
            <a:extLst>
              <a:ext uri="{FF2B5EF4-FFF2-40B4-BE49-F238E27FC236}">
                <a16:creationId xmlns:a16="http://schemas.microsoft.com/office/drawing/2014/main" id="{FC204AC0-AF91-4214-A396-550096BA111A}"/>
              </a:ext>
            </a:extLst>
          </p:cNvPr>
          <p:cNvSpPr>
            <a:spLocks noChangeShapeType="1"/>
          </p:cNvSpPr>
          <p:nvPr/>
        </p:nvSpPr>
        <p:spPr bwMode="auto">
          <a:xfrm>
            <a:off x="6143339" y="3363580"/>
            <a:ext cx="0" cy="64353"/>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104" name="Rectangle 83">
            <a:extLst>
              <a:ext uri="{FF2B5EF4-FFF2-40B4-BE49-F238E27FC236}">
                <a16:creationId xmlns:a16="http://schemas.microsoft.com/office/drawing/2014/main" id="{A73D260D-1DCC-40CB-9E25-DB85BD530A8C}"/>
              </a:ext>
            </a:extLst>
          </p:cNvPr>
          <p:cNvSpPr>
            <a:spLocks noChangeArrowheads="1"/>
          </p:cNvSpPr>
          <p:nvPr/>
        </p:nvSpPr>
        <p:spPr bwMode="auto">
          <a:xfrm>
            <a:off x="6074284" y="3449384"/>
            <a:ext cx="156293" cy="184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200">
                <a:solidFill>
                  <a:srgbClr val="000000"/>
                </a:solidFill>
                <a:latin typeface="Calibri" panose="020F0502020204030204" pitchFamily="34" charset="0"/>
              </a:rPr>
              <a:t>12</a:t>
            </a:r>
          </a:p>
        </p:txBody>
      </p:sp>
      <p:sp>
        <p:nvSpPr>
          <p:cNvPr id="105" name="Line 84">
            <a:extLst>
              <a:ext uri="{FF2B5EF4-FFF2-40B4-BE49-F238E27FC236}">
                <a16:creationId xmlns:a16="http://schemas.microsoft.com/office/drawing/2014/main" id="{04992B75-7204-4823-8D3D-B5F57545DFE7}"/>
              </a:ext>
            </a:extLst>
          </p:cNvPr>
          <p:cNvSpPr>
            <a:spLocks noChangeShapeType="1"/>
          </p:cNvSpPr>
          <p:nvPr/>
        </p:nvSpPr>
        <p:spPr bwMode="auto">
          <a:xfrm>
            <a:off x="5771864" y="3363580"/>
            <a:ext cx="0" cy="64353"/>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106" name="Rectangle 85">
            <a:extLst>
              <a:ext uri="{FF2B5EF4-FFF2-40B4-BE49-F238E27FC236}">
                <a16:creationId xmlns:a16="http://schemas.microsoft.com/office/drawing/2014/main" id="{5B4267A4-EF2D-442B-899B-B018DC3CCE87}"/>
              </a:ext>
            </a:extLst>
          </p:cNvPr>
          <p:cNvSpPr>
            <a:spLocks noChangeArrowheads="1"/>
          </p:cNvSpPr>
          <p:nvPr/>
        </p:nvSpPr>
        <p:spPr bwMode="auto">
          <a:xfrm>
            <a:off x="5738528" y="3449384"/>
            <a:ext cx="78147" cy="184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200">
                <a:solidFill>
                  <a:srgbClr val="000000"/>
                </a:solidFill>
                <a:latin typeface="Calibri" panose="020F0502020204030204" pitchFamily="34" charset="0"/>
              </a:rPr>
              <a:t>6</a:t>
            </a:r>
          </a:p>
        </p:txBody>
      </p:sp>
      <p:sp>
        <p:nvSpPr>
          <p:cNvPr id="107" name="Line 86">
            <a:extLst>
              <a:ext uri="{FF2B5EF4-FFF2-40B4-BE49-F238E27FC236}">
                <a16:creationId xmlns:a16="http://schemas.microsoft.com/office/drawing/2014/main" id="{C7E2AB75-FB81-4B84-ACBF-D63F881BB19F}"/>
              </a:ext>
            </a:extLst>
          </p:cNvPr>
          <p:cNvSpPr>
            <a:spLocks noChangeShapeType="1"/>
          </p:cNvSpPr>
          <p:nvPr/>
        </p:nvSpPr>
        <p:spPr bwMode="auto">
          <a:xfrm>
            <a:off x="5952839" y="3363580"/>
            <a:ext cx="0" cy="64353"/>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108" name="Rectangle 87">
            <a:extLst>
              <a:ext uri="{FF2B5EF4-FFF2-40B4-BE49-F238E27FC236}">
                <a16:creationId xmlns:a16="http://schemas.microsoft.com/office/drawing/2014/main" id="{72CE8EDA-DC8C-4C56-9282-3A1095B9F961}"/>
              </a:ext>
            </a:extLst>
          </p:cNvPr>
          <p:cNvSpPr>
            <a:spLocks noChangeArrowheads="1"/>
          </p:cNvSpPr>
          <p:nvPr/>
        </p:nvSpPr>
        <p:spPr bwMode="auto">
          <a:xfrm>
            <a:off x="5919503" y="3449384"/>
            <a:ext cx="78147" cy="184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200">
                <a:solidFill>
                  <a:srgbClr val="000000"/>
                </a:solidFill>
                <a:latin typeface="Calibri" panose="020F0502020204030204" pitchFamily="34" charset="0"/>
              </a:rPr>
              <a:t>9</a:t>
            </a:r>
          </a:p>
        </p:txBody>
      </p:sp>
      <p:sp>
        <p:nvSpPr>
          <p:cNvPr id="109" name="Line 88">
            <a:extLst>
              <a:ext uri="{FF2B5EF4-FFF2-40B4-BE49-F238E27FC236}">
                <a16:creationId xmlns:a16="http://schemas.microsoft.com/office/drawing/2014/main" id="{CC4B8A52-E955-42FA-AEB9-91A97CD34C0B}"/>
              </a:ext>
            </a:extLst>
          </p:cNvPr>
          <p:cNvSpPr>
            <a:spLocks noChangeShapeType="1"/>
          </p:cNvSpPr>
          <p:nvPr/>
        </p:nvSpPr>
        <p:spPr bwMode="auto">
          <a:xfrm>
            <a:off x="5362291" y="3361194"/>
            <a:ext cx="50006" cy="0"/>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111" name="Freeform 90">
            <a:extLst>
              <a:ext uri="{FF2B5EF4-FFF2-40B4-BE49-F238E27FC236}">
                <a16:creationId xmlns:a16="http://schemas.microsoft.com/office/drawing/2014/main" id="{BA30A67F-FF03-49BB-A03F-97CD564179F3}"/>
              </a:ext>
            </a:extLst>
          </p:cNvPr>
          <p:cNvSpPr>
            <a:spLocks/>
          </p:cNvSpPr>
          <p:nvPr/>
        </p:nvSpPr>
        <p:spPr bwMode="auto">
          <a:xfrm>
            <a:off x="5412295" y="1299507"/>
            <a:ext cx="2476500" cy="1279915"/>
          </a:xfrm>
          <a:custGeom>
            <a:avLst/>
            <a:gdLst>
              <a:gd name="T0" fmla="*/ 0 w 2080"/>
              <a:gd name="T1" fmla="*/ 0 h 1074"/>
              <a:gd name="T2" fmla="*/ 182 w 2080"/>
              <a:gd name="T3" fmla="*/ 0 h 1074"/>
              <a:gd name="T4" fmla="*/ 192 w 2080"/>
              <a:gd name="T5" fmla="*/ 10 h 1074"/>
              <a:gd name="T6" fmla="*/ 366 w 2080"/>
              <a:gd name="T7" fmla="*/ 10 h 1074"/>
              <a:gd name="T8" fmla="*/ 384 w 2080"/>
              <a:gd name="T9" fmla="*/ 106 h 1074"/>
              <a:gd name="T10" fmla="*/ 548 w 2080"/>
              <a:gd name="T11" fmla="*/ 106 h 1074"/>
              <a:gd name="T12" fmla="*/ 568 w 2080"/>
              <a:gd name="T13" fmla="*/ 220 h 1074"/>
              <a:gd name="T14" fmla="*/ 586 w 2080"/>
              <a:gd name="T15" fmla="*/ 248 h 1074"/>
              <a:gd name="T16" fmla="*/ 722 w 2080"/>
              <a:gd name="T17" fmla="*/ 248 h 1074"/>
              <a:gd name="T18" fmla="*/ 748 w 2080"/>
              <a:gd name="T19" fmla="*/ 270 h 1074"/>
              <a:gd name="T20" fmla="*/ 748 w 2080"/>
              <a:gd name="T21" fmla="*/ 346 h 1074"/>
              <a:gd name="T22" fmla="*/ 772 w 2080"/>
              <a:gd name="T23" fmla="*/ 374 h 1074"/>
              <a:gd name="T24" fmla="*/ 848 w 2080"/>
              <a:gd name="T25" fmla="*/ 374 h 1074"/>
              <a:gd name="T26" fmla="*/ 864 w 2080"/>
              <a:gd name="T27" fmla="*/ 378 h 1074"/>
              <a:gd name="T28" fmla="*/ 930 w 2080"/>
              <a:gd name="T29" fmla="*/ 378 h 1074"/>
              <a:gd name="T30" fmla="*/ 956 w 2080"/>
              <a:gd name="T31" fmla="*/ 498 h 1074"/>
              <a:gd name="T32" fmla="*/ 1120 w 2080"/>
              <a:gd name="T33" fmla="*/ 498 h 1074"/>
              <a:gd name="T34" fmla="*/ 1132 w 2080"/>
              <a:gd name="T35" fmla="*/ 566 h 1074"/>
              <a:gd name="T36" fmla="*/ 1306 w 2080"/>
              <a:gd name="T37" fmla="*/ 566 h 1074"/>
              <a:gd name="T38" fmla="*/ 1324 w 2080"/>
              <a:gd name="T39" fmla="*/ 632 h 1074"/>
              <a:gd name="T40" fmla="*/ 1490 w 2080"/>
              <a:gd name="T41" fmla="*/ 632 h 1074"/>
              <a:gd name="T42" fmla="*/ 1504 w 2080"/>
              <a:gd name="T43" fmla="*/ 700 h 1074"/>
              <a:gd name="T44" fmla="*/ 1680 w 2080"/>
              <a:gd name="T45" fmla="*/ 700 h 1074"/>
              <a:gd name="T46" fmla="*/ 1708 w 2080"/>
              <a:gd name="T47" fmla="*/ 820 h 1074"/>
              <a:gd name="T48" fmla="*/ 1724 w 2080"/>
              <a:gd name="T49" fmla="*/ 854 h 1074"/>
              <a:gd name="T50" fmla="*/ 1898 w 2080"/>
              <a:gd name="T51" fmla="*/ 854 h 1074"/>
              <a:gd name="T52" fmla="*/ 1898 w 2080"/>
              <a:gd name="T53" fmla="*/ 1074 h 1074"/>
              <a:gd name="T54" fmla="*/ 2080 w 2080"/>
              <a:gd name="T55" fmla="*/ 1074 h 1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80" h="1074">
                <a:moveTo>
                  <a:pt x="0" y="0"/>
                </a:moveTo>
                <a:lnTo>
                  <a:pt x="182" y="0"/>
                </a:lnTo>
                <a:lnTo>
                  <a:pt x="192" y="10"/>
                </a:lnTo>
                <a:lnTo>
                  <a:pt x="366" y="10"/>
                </a:lnTo>
                <a:lnTo>
                  <a:pt x="384" y="106"/>
                </a:lnTo>
                <a:lnTo>
                  <a:pt x="548" y="106"/>
                </a:lnTo>
                <a:lnTo>
                  <a:pt x="568" y="220"/>
                </a:lnTo>
                <a:lnTo>
                  <a:pt x="586" y="248"/>
                </a:lnTo>
                <a:lnTo>
                  <a:pt x="722" y="248"/>
                </a:lnTo>
                <a:lnTo>
                  <a:pt x="748" y="270"/>
                </a:lnTo>
                <a:lnTo>
                  <a:pt x="748" y="346"/>
                </a:lnTo>
                <a:lnTo>
                  <a:pt x="772" y="374"/>
                </a:lnTo>
                <a:lnTo>
                  <a:pt x="848" y="374"/>
                </a:lnTo>
                <a:lnTo>
                  <a:pt x="864" y="378"/>
                </a:lnTo>
                <a:lnTo>
                  <a:pt x="930" y="378"/>
                </a:lnTo>
                <a:lnTo>
                  <a:pt x="956" y="498"/>
                </a:lnTo>
                <a:lnTo>
                  <a:pt x="1120" y="498"/>
                </a:lnTo>
                <a:lnTo>
                  <a:pt x="1132" y="566"/>
                </a:lnTo>
                <a:lnTo>
                  <a:pt x="1306" y="566"/>
                </a:lnTo>
                <a:lnTo>
                  <a:pt x="1324" y="632"/>
                </a:lnTo>
                <a:lnTo>
                  <a:pt x="1490" y="632"/>
                </a:lnTo>
                <a:lnTo>
                  <a:pt x="1504" y="700"/>
                </a:lnTo>
                <a:lnTo>
                  <a:pt x="1680" y="700"/>
                </a:lnTo>
                <a:lnTo>
                  <a:pt x="1708" y="820"/>
                </a:lnTo>
                <a:lnTo>
                  <a:pt x="1724" y="854"/>
                </a:lnTo>
                <a:lnTo>
                  <a:pt x="1898" y="854"/>
                </a:lnTo>
                <a:lnTo>
                  <a:pt x="1898" y="1074"/>
                </a:lnTo>
                <a:lnTo>
                  <a:pt x="2080" y="1074"/>
                </a:lnTo>
              </a:path>
            </a:pathLst>
          </a:custGeom>
          <a:noFill/>
          <a:ln w="28575">
            <a:solidFill>
              <a:schemeClr val="accent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61" name="TextBox 16">
            <a:extLst>
              <a:ext uri="{FF2B5EF4-FFF2-40B4-BE49-F238E27FC236}">
                <a16:creationId xmlns:a16="http://schemas.microsoft.com/office/drawing/2014/main" id="{3604F32A-83DC-46AD-A536-09A26686834C}"/>
              </a:ext>
            </a:extLst>
          </p:cNvPr>
          <p:cNvSpPr txBox="1">
            <a:spLocks noChangeArrowheads="1"/>
          </p:cNvSpPr>
          <p:nvPr/>
        </p:nvSpPr>
        <p:spPr bwMode="auto">
          <a:xfrm>
            <a:off x="6403121" y="906752"/>
            <a:ext cx="1457497" cy="2887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8580" tIns="34290" rIns="68580" bIns="34290">
            <a:spAutoFit/>
          </a:bodyPr>
          <a:lstStyle>
            <a:lvl1pPr defTabSz="685800">
              <a:defRPr>
                <a:solidFill>
                  <a:schemeClr val="tx1"/>
                </a:solidFill>
                <a:latin typeface="Calibri" pitchFamily="34" charset="0"/>
                <a:ea typeface="ＭＳ Ｐゴシック" pitchFamily="34" charset="-128"/>
              </a:defRPr>
            </a:lvl1pPr>
            <a:lvl2pPr marL="742950" indent="-285750" defTabSz="685800">
              <a:defRPr>
                <a:solidFill>
                  <a:schemeClr val="tx1"/>
                </a:solidFill>
                <a:latin typeface="Calibri" pitchFamily="34" charset="0"/>
                <a:ea typeface="ＭＳ Ｐゴシック" pitchFamily="34" charset="-128"/>
              </a:defRPr>
            </a:lvl2pPr>
            <a:lvl3pPr marL="1143000" indent="-228600" defTabSz="685800">
              <a:defRPr>
                <a:solidFill>
                  <a:schemeClr val="tx1"/>
                </a:solidFill>
                <a:latin typeface="Calibri" pitchFamily="34" charset="0"/>
                <a:ea typeface="ＭＳ Ｐゴシック" pitchFamily="34" charset="-128"/>
              </a:defRPr>
            </a:lvl3pPr>
            <a:lvl4pPr marL="1600200" indent="-228600" defTabSz="685800">
              <a:defRPr>
                <a:solidFill>
                  <a:schemeClr val="tx1"/>
                </a:solidFill>
                <a:latin typeface="Calibri" pitchFamily="34" charset="0"/>
                <a:ea typeface="ＭＳ Ｐゴシック" pitchFamily="34" charset="-128"/>
              </a:defRPr>
            </a:lvl4pPr>
            <a:lvl5pPr marL="2057400" indent="-228600" defTabSz="685800">
              <a:defRPr>
                <a:solidFill>
                  <a:schemeClr val="tx1"/>
                </a:solidFill>
                <a:latin typeface="Calibri" pitchFamily="34" charset="0"/>
                <a:ea typeface="ＭＳ Ｐゴシック" pitchFamily="34" charset="-128"/>
              </a:defRPr>
            </a:lvl5pPr>
            <a:lvl6pPr marL="2514600" indent="-228600" defTabSz="6858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6858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6858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6858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defTabSz="514349" fontAlgn="auto">
              <a:spcBef>
                <a:spcPts val="0"/>
              </a:spcBef>
              <a:spcAft>
                <a:spcPts val="0"/>
              </a:spcAft>
              <a:defRPr/>
            </a:pPr>
            <a:r>
              <a:rPr lang="en-US" altLang="en-US" sz="1400" b="1">
                <a:solidFill>
                  <a:srgbClr val="000000"/>
                </a:solidFill>
              </a:rPr>
              <a:t>PROSPER</a:t>
            </a:r>
            <a:r>
              <a:rPr lang="en-US" altLang="en-US" sz="1400" b="1" baseline="30000">
                <a:solidFill>
                  <a:srgbClr val="000000"/>
                </a:solidFill>
              </a:rPr>
              <a:t>[2]</a:t>
            </a:r>
          </a:p>
        </p:txBody>
      </p:sp>
      <p:sp>
        <p:nvSpPr>
          <p:cNvPr id="62" name="TextBox 25">
            <a:extLst>
              <a:ext uri="{FF2B5EF4-FFF2-40B4-BE49-F238E27FC236}">
                <a16:creationId xmlns:a16="http://schemas.microsoft.com/office/drawing/2014/main" id="{D0605328-6CAB-4DAA-B232-110DE959674A}"/>
              </a:ext>
            </a:extLst>
          </p:cNvPr>
          <p:cNvSpPr txBox="1">
            <a:spLocks noChangeArrowheads="1"/>
          </p:cNvSpPr>
          <p:nvPr/>
        </p:nvSpPr>
        <p:spPr bwMode="auto">
          <a:xfrm>
            <a:off x="6210744" y="3663302"/>
            <a:ext cx="899352" cy="254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defTabSz="685800" fontAlgn="auto">
              <a:spcBef>
                <a:spcPts val="0"/>
              </a:spcBef>
              <a:spcAft>
                <a:spcPts val="0"/>
              </a:spcAft>
              <a:defRPr/>
            </a:pPr>
            <a:r>
              <a:rPr lang="en-GB" altLang="en-US" sz="1200" b="1">
                <a:solidFill>
                  <a:srgbClr val="000000"/>
                </a:solidFill>
              </a:rPr>
              <a:t>Mos</a:t>
            </a:r>
          </a:p>
        </p:txBody>
      </p:sp>
      <p:sp>
        <p:nvSpPr>
          <p:cNvPr id="63" name="TextBox 41">
            <a:extLst>
              <a:ext uri="{FF2B5EF4-FFF2-40B4-BE49-F238E27FC236}">
                <a16:creationId xmlns:a16="http://schemas.microsoft.com/office/drawing/2014/main" id="{0FDBA8C9-00E0-40DF-B771-17821E7AE4E2}"/>
              </a:ext>
            </a:extLst>
          </p:cNvPr>
          <p:cNvSpPr txBox="1">
            <a:spLocks noChangeArrowheads="1"/>
          </p:cNvSpPr>
          <p:nvPr/>
        </p:nvSpPr>
        <p:spPr bwMode="auto">
          <a:xfrm rot="16200000">
            <a:off x="3678434" y="2234585"/>
            <a:ext cx="2516730" cy="2539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8580" tIns="34290" rIns="68580" bIns="34290">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defTabSz="685800" fontAlgn="auto">
              <a:spcBef>
                <a:spcPts val="0"/>
              </a:spcBef>
              <a:spcAft>
                <a:spcPts val="0"/>
              </a:spcAft>
              <a:defRPr/>
            </a:pPr>
            <a:r>
              <a:rPr lang="en-GB" altLang="en-US" sz="1200" b="1">
                <a:solidFill>
                  <a:srgbClr val="000000"/>
                </a:solidFill>
              </a:rPr>
              <a:t>Patients Without PSA Progression (%)</a:t>
            </a:r>
          </a:p>
        </p:txBody>
      </p:sp>
      <p:sp>
        <p:nvSpPr>
          <p:cNvPr id="64" name="TextBox 46">
            <a:extLst>
              <a:ext uri="{FF2B5EF4-FFF2-40B4-BE49-F238E27FC236}">
                <a16:creationId xmlns:a16="http://schemas.microsoft.com/office/drawing/2014/main" id="{6478F00D-1D02-49D7-97F3-1595A9ADEC5A}"/>
              </a:ext>
            </a:extLst>
          </p:cNvPr>
          <p:cNvSpPr txBox="1">
            <a:spLocks noChangeArrowheads="1"/>
          </p:cNvSpPr>
          <p:nvPr/>
        </p:nvSpPr>
        <p:spPr bwMode="auto">
          <a:xfrm>
            <a:off x="7420616" y="1609899"/>
            <a:ext cx="1006341" cy="438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8580" tIns="34290" rIns="68580" bIns="34290">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defTabSz="685800" fontAlgn="auto">
              <a:spcBef>
                <a:spcPts val="0"/>
              </a:spcBef>
              <a:spcAft>
                <a:spcPts val="0"/>
              </a:spcAft>
              <a:defRPr/>
            </a:pPr>
            <a:r>
              <a:rPr lang="en-US" altLang="en-US" sz="1200">
                <a:solidFill>
                  <a:srgbClr val="000000"/>
                </a:solidFill>
              </a:rPr>
              <a:t>Enza: </a:t>
            </a:r>
            <a:br>
              <a:rPr lang="en-US" altLang="en-US" sz="1200">
                <a:solidFill>
                  <a:srgbClr val="000000"/>
                </a:solidFill>
              </a:rPr>
            </a:br>
            <a:r>
              <a:rPr lang="en-US" altLang="en-US" sz="1200">
                <a:solidFill>
                  <a:srgbClr val="000000"/>
                </a:solidFill>
              </a:rPr>
              <a:t>37.2 mos</a:t>
            </a:r>
          </a:p>
        </p:txBody>
      </p:sp>
      <p:sp>
        <p:nvSpPr>
          <p:cNvPr id="65" name="TextBox 47">
            <a:extLst>
              <a:ext uri="{FF2B5EF4-FFF2-40B4-BE49-F238E27FC236}">
                <a16:creationId xmlns:a16="http://schemas.microsoft.com/office/drawing/2014/main" id="{96450A2D-4B19-4819-884C-78F00B899FFB}"/>
              </a:ext>
            </a:extLst>
          </p:cNvPr>
          <p:cNvSpPr txBox="1">
            <a:spLocks noChangeArrowheads="1"/>
          </p:cNvSpPr>
          <p:nvPr/>
        </p:nvSpPr>
        <p:spPr bwMode="auto">
          <a:xfrm>
            <a:off x="5636572" y="1996559"/>
            <a:ext cx="1374971" cy="254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8580" tIns="34290" rIns="68580" bIns="34290">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defTabSz="685800" fontAlgn="auto">
              <a:spcBef>
                <a:spcPts val="0"/>
              </a:spcBef>
              <a:spcAft>
                <a:spcPts val="0"/>
              </a:spcAft>
              <a:defRPr/>
            </a:pPr>
            <a:r>
              <a:rPr lang="en-US" altLang="en-US" sz="1200">
                <a:solidFill>
                  <a:srgbClr val="000000"/>
                </a:solidFill>
              </a:rPr>
              <a:t>Pbo: 3.9 mos</a:t>
            </a:r>
          </a:p>
        </p:txBody>
      </p:sp>
      <p:sp>
        <p:nvSpPr>
          <p:cNvPr id="66" name="TextBox 65">
            <a:extLst>
              <a:ext uri="{FF2B5EF4-FFF2-40B4-BE49-F238E27FC236}">
                <a16:creationId xmlns:a16="http://schemas.microsoft.com/office/drawing/2014/main" id="{453CDC84-82CE-404B-9CDE-7914000BE33A}"/>
              </a:ext>
            </a:extLst>
          </p:cNvPr>
          <p:cNvSpPr txBox="1"/>
          <p:nvPr/>
        </p:nvSpPr>
        <p:spPr>
          <a:xfrm>
            <a:off x="6350509" y="1234881"/>
            <a:ext cx="2134448" cy="446500"/>
          </a:xfrm>
          <a:prstGeom prst="rect">
            <a:avLst/>
          </a:prstGeom>
          <a:noFill/>
        </p:spPr>
        <p:txBody>
          <a:bodyPr lIns="68580" tIns="34290" rIns="68580" bIns="34290"/>
          <a:lstStyle/>
          <a:p>
            <a:pPr defTabSz="685800" fontAlgn="auto">
              <a:spcBef>
                <a:spcPts val="0"/>
              </a:spcBef>
              <a:spcAft>
                <a:spcPts val="0"/>
              </a:spcAft>
              <a:defRPr/>
            </a:pPr>
            <a:r>
              <a:rPr lang="en-US" sz="1200">
                <a:solidFill>
                  <a:srgbClr val="000000"/>
                </a:solidFill>
                <a:latin typeface="Calibri" panose="020F0502020204030204" pitchFamily="34" charset="0"/>
              </a:rPr>
              <a:t>HR: 0.07 (95% CI: 0.05-0.08;</a:t>
            </a:r>
          </a:p>
          <a:p>
            <a:pPr defTabSz="685800" fontAlgn="auto">
              <a:spcBef>
                <a:spcPts val="0"/>
              </a:spcBef>
              <a:spcAft>
                <a:spcPts val="0"/>
              </a:spcAft>
              <a:defRPr/>
            </a:pPr>
            <a:r>
              <a:rPr lang="en-US" sz="1200" i="1">
                <a:solidFill>
                  <a:srgbClr val="000000"/>
                </a:solidFill>
                <a:latin typeface="Calibri" panose="020F0502020204030204" pitchFamily="34" charset="0"/>
              </a:rPr>
              <a:t>P</a:t>
            </a:r>
            <a:r>
              <a:rPr lang="en-US" sz="1200">
                <a:solidFill>
                  <a:srgbClr val="000000"/>
                </a:solidFill>
                <a:latin typeface="Calibri" panose="020F0502020204030204" pitchFamily="34" charset="0"/>
              </a:rPr>
              <a:t> &lt; .001)</a:t>
            </a:r>
          </a:p>
        </p:txBody>
      </p:sp>
      <p:sp>
        <p:nvSpPr>
          <p:cNvPr id="268" name="Oval 267">
            <a:extLst>
              <a:ext uri="{FF2B5EF4-FFF2-40B4-BE49-F238E27FC236}">
                <a16:creationId xmlns:a16="http://schemas.microsoft.com/office/drawing/2014/main" id="{3FA11F9E-13D3-43D8-9FB2-425FA59570DF}"/>
              </a:ext>
            </a:extLst>
          </p:cNvPr>
          <p:cNvSpPr/>
          <p:nvPr/>
        </p:nvSpPr>
        <p:spPr bwMode="auto">
          <a:xfrm>
            <a:off x="5393165" y="1275634"/>
            <a:ext cx="52467" cy="52516"/>
          </a:xfrm>
          <a:prstGeom prst="ellipse">
            <a:avLst/>
          </a:prstGeom>
          <a:solidFill>
            <a:schemeClr val="accent3"/>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400">
              <a:latin typeface="Calibri" panose="020F0502020204030204" pitchFamily="34" charset="0"/>
            </a:endParaRPr>
          </a:p>
        </p:txBody>
      </p:sp>
      <p:sp>
        <p:nvSpPr>
          <p:cNvPr id="269" name="Oval 268">
            <a:extLst>
              <a:ext uri="{FF2B5EF4-FFF2-40B4-BE49-F238E27FC236}">
                <a16:creationId xmlns:a16="http://schemas.microsoft.com/office/drawing/2014/main" id="{5B16A783-4C29-458F-988C-D00EBB6B14B6}"/>
              </a:ext>
            </a:extLst>
          </p:cNvPr>
          <p:cNvSpPr/>
          <p:nvPr/>
        </p:nvSpPr>
        <p:spPr bwMode="auto">
          <a:xfrm>
            <a:off x="5453591" y="1275307"/>
            <a:ext cx="52467" cy="52516"/>
          </a:xfrm>
          <a:prstGeom prst="ellipse">
            <a:avLst/>
          </a:prstGeom>
          <a:solidFill>
            <a:schemeClr val="accent3"/>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400">
              <a:latin typeface="Calibri" panose="020F0502020204030204" pitchFamily="34" charset="0"/>
            </a:endParaRPr>
          </a:p>
        </p:txBody>
      </p:sp>
      <p:sp>
        <p:nvSpPr>
          <p:cNvPr id="270" name="Oval 269">
            <a:extLst>
              <a:ext uri="{FF2B5EF4-FFF2-40B4-BE49-F238E27FC236}">
                <a16:creationId xmlns:a16="http://schemas.microsoft.com/office/drawing/2014/main" id="{454A5B9F-E903-47DD-BD33-11F8F5A24233}"/>
              </a:ext>
            </a:extLst>
          </p:cNvPr>
          <p:cNvSpPr/>
          <p:nvPr/>
        </p:nvSpPr>
        <p:spPr bwMode="auto">
          <a:xfrm>
            <a:off x="5541995" y="1282784"/>
            <a:ext cx="52467" cy="52516"/>
          </a:xfrm>
          <a:prstGeom prst="ellipse">
            <a:avLst/>
          </a:prstGeom>
          <a:solidFill>
            <a:schemeClr val="accent3"/>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400">
              <a:latin typeface="Calibri" panose="020F0502020204030204" pitchFamily="34" charset="0"/>
            </a:endParaRPr>
          </a:p>
        </p:txBody>
      </p:sp>
      <p:sp>
        <p:nvSpPr>
          <p:cNvPr id="271" name="Oval 270">
            <a:extLst>
              <a:ext uri="{FF2B5EF4-FFF2-40B4-BE49-F238E27FC236}">
                <a16:creationId xmlns:a16="http://schemas.microsoft.com/office/drawing/2014/main" id="{48AA4398-FE8B-48B0-A562-00F114F902C5}"/>
              </a:ext>
            </a:extLst>
          </p:cNvPr>
          <p:cNvSpPr/>
          <p:nvPr/>
        </p:nvSpPr>
        <p:spPr bwMode="auto">
          <a:xfrm>
            <a:off x="5603867" y="1451941"/>
            <a:ext cx="52467" cy="52516"/>
          </a:xfrm>
          <a:prstGeom prst="ellipse">
            <a:avLst/>
          </a:prstGeom>
          <a:solidFill>
            <a:schemeClr val="accent3"/>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400">
              <a:latin typeface="Calibri" panose="020F0502020204030204" pitchFamily="34" charset="0"/>
            </a:endParaRPr>
          </a:p>
        </p:txBody>
      </p:sp>
      <p:sp>
        <p:nvSpPr>
          <p:cNvPr id="272" name="Oval 271">
            <a:extLst>
              <a:ext uri="{FF2B5EF4-FFF2-40B4-BE49-F238E27FC236}">
                <a16:creationId xmlns:a16="http://schemas.microsoft.com/office/drawing/2014/main" id="{30FC46B7-A3A6-4983-9920-465C10ADC43C}"/>
              </a:ext>
            </a:extLst>
          </p:cNvPr>
          <p:cNvSpPr/>
          <p:nvPr/>
        </p:nvSpPr>
        <p:spPr bwMode="auto">
          <a:xfrm>
            <a:off x="5606111" y="1545002"/>
            <a:ext cx="52467" cy="52516"/>
          </a:xfrm>
          <a:prstGeom prst="ellipse">
            <a:avLst/>
          </a:prstGeom>
          <a:solidFill>
            <a:schemeClr val="accent3"/>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400">
              <a:latin typeface="Calibri" panose="020F0502020204030204" pitchFamily="34" charset="0"/>
            </a:endParaRPr>
          </a:p>
        </p:txBody>
      </p:sp>
      <p:sp>
        <p:nvSpPr>
          <p:cNvPr id="273" name="Oval 272">
            <a:extLst>
              <a:ext uri="{FF2B5EF4-FFF2-40B4-BE49-F238E27FC236}">
                <a16:creationId xmlns:a16="http://schemas.microsoft.com/office/drawing/2014/main" id="{CDF75FB1-840A-45EF-87EB-B8DC405D5169}"/>
              </a:ext>
            </a:extLst>
          </p:cNvPr>
          <p:cNvSpPr/>
          <p:nvPr/>
        </p:nvSpPr>
        <p:spPr bwMode="auto">
          <a:xfrm>
            <a:off x="5613053" y="2130278"/>
            <a:ext cx="52467" cy="52516"/>
          </a:xfrm>
          <a:prstGeom prst="ellipse">
            <a:avLst/>
          </a:prstGeom>
          <a:solidFill>
            <a:schemeClr val="accent3"/>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400">
              <a:latin typeface="Calibri" panose="020F0502020204030204" pitchFamily="34" charset="0"/>
            </a:endParaRPr>
          </a:p>
        </p:txBody>
      </p:sp>
      <p:sp>
        <p:nvSpPr>
          <p:cNvPr id="274" name="Oval 273">
            <a:extLst>
              <a:ext uri="{FF2B5EF4-FFF2-40B4-BE49-F238E27FC236}">
                <a16:creationId xmlns:a16="http://schemas.microsoft.com/office/drawing/2014/main" id="{5A53300F-54D4-4018-A76A-179D92A1B504}"/>
              </a:ext>
            </a:extLst>
          </p:cNvPr>
          <p:cNvSpPr/>
          <p:nvPr/>
        </p:nvSpPr>
        <p:spPr bwMode="auto">
          <a:xfrm>
            <a:off x="5619245" y="2245927"/>
            <a:ext cx="52467" cy="52516"/>
          </a:xfrm>
          <a:prstGeom prst="ellipse">
            <a:avLst/>
          </a:prstGeom>
          <a:solidFill>
            <a:schemeClr val="accent3"/>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400">
              <a:latin typeface="Calibri" panose="020F0502020204030204" pitchFamily="34" charset="0"/>
            </a:endParaRPr>
          </a:p>
        </p:txBody>
      </p:sp>
      <p:sp>
        <p:nvSpPr>
          <p:cNvPr id="275" name="Oval 274">
            <a:extLst>
              <a:ext uri="{FF2B5EF4-FFF2-40B4-BE49-F238E27FC236}">
                <a16:creationId xmlns:a16="http://schemas.microsoft.com/office/drawing/2014/main" id="{3034B9B6-C139-45CD-8540-4149E042EFE5}"/>
              </a:ext>
            </a:extLst>
          </p:cNvPr>
          <p:cNvSpPr/>
          <p:nvPr/>
        </p:nvSpPr>
        <p:spPr bwMode="auto">
          <a:xfrm>
            <a:off x="5621765" y="2333316"/>
            <a:ext cx="52467" cy="52516"/>
          </a:xfrm>
          <a:prstGeom prst="ellipse">
            <a:avLst/>
          </a:prstGeom>
          <a:solidFill>
            <a:schemeClr val="accent3"/>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400">
              <a:latin typeface="Calibri" panose="020F0502020204030204" pitchFamily="34" charset="0"/>
            </a:endParaRPr>
          </a:p>
        </p:txBody>
      </p:sp>
      <p:sp>
        <p:nvSpPr>
          <p:cNvPr id="276" name="Oval 275">
            <a:extLst>
              <a:ext uri="{FF2B5EF4-FFF2-40B4-BE49-F238E27FC236}">
                <a16:creationId xmlns:a16="http://schemas.microsoft.com/office/drawing/2014/main" id="{AA37C128-5E0D-4750-BB12-71CF3B722B76}"/>
              </a:ext>
            </a:extLst>
          </p:cNvPr>
          <p:cNvSpPr/>
          <p:nvPr/>
        </p:nvSpPr>
        <p:spPr bwMode="auto">
          <a:xfrm>
            <a:off x="5990780" y="2878581"/>
            <a:ext cx="52467" cy="52516"/>
          </a:xfrm>
          <a:prstGeom prst="ellipse">
            <a:avLst/>
          </a:prstGeom>
          <a:solidFill>
            <a:schemeClr val="accent3"/>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400">
              <a:latin typeface="Calibri" panose="020F0502020204030204" pitchFamily="34" charset="0"/>
            </a:endParaRPr>
          </a:p>
        </p:txBody>
      </p:sp>
      <p:sp>
        <p:nvSpPr>
          <p:cNvPr id="277" name="Oval 276">
            <a:extLst>
              <a:ext uri="{FF2B5EF4-FFF2-40B4-BE49-F238E27FC236}">
                <a16:creationId xmlns:a16="http://schemas.microsoft.com/office/drawing/2014/main" id="{D92707B3-A553-41F9-BF12-BD8988A1B13D}"/>
              </a:ext>
            </a:extLst>
          </p:cNvPr>
          <p:cNvSpPr/>
          <p:nvPr/>
        </p:nvSpPr>
        <p:spPr bwMode="auto">
          <a:xfrm>
            <a:off x="6059555" y="3016746"/>
            <a:ext cx="52467" cy="52516"/>
          </a:xfrm>
          <a:prstGeom prst="ellipse">
            <a:avLst/>
          </a:prstGeom>
          <a:solidFill>
            <a:schemeClr val="accent3"/>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400">
              <a:latin typeface="Calibri" panose="020F0502020204030204" pitchFamily="34" charset="0"/>
            </a:endParaRPr>
          </a:p>
        </p:txBody>
      </p:sp>
      <p:sp>
        <p:nvSpPr>
          <p:cNvPr id="278" name="Oval 277">
            <a:extLst>
              <a:ext uri="{FF2B5EF4-FFF2-40B4-BE49-F238E27FC236}">
                <a16:creationId xmlns:a16="http://schemas.microsoft.com/office/drawing/2014/main" id="{C23A7CE2-8DA2-493B-A6E6-E94CCB6DCB58}"/>
              </a:ext>
            </a:extLst>
          </p:cNvPr>
          <p:cNvSpPr/>
          <p:nvPr/>
        </p:nvSpPr>
        <p:spPr bwMode="auto">
          <a:xfrm>
            <a:off x="6271886" y="3118081"/>
            <a:ext cx="52467" cy="52516"/>
          </a:xfrm>
          <a:prstGeom prst="ellipse">
            <a:avLst/>
          </a:prstGeom>
          <a:solidFill>
            <a:schemeClr val="accent3"/>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400">
              <a:latin typeface="Calibri" panose="020F0502020204030204" pitchFamily="34" charset="0"/>
            </a:endParaRPr>
          </a:p>
        </p:txBody>
      </p:sp>
      <p:sp>
        <p:nvSpPr>
          <p:cNvPr id="279" name="Oval 278">
            <a:extLst>
              <a:ext uri="{FF2B5EF4-FFF2-40B4-BE49-F238E27FC236}">
                <a16:creationId xmlns:a16="http://schemas.microsoft.com/office/drawing/2014/main" id="{891A34CA-DCA9-47C2-82CF-2F9E7D55D2E5}"/>
              </a:ext>
            </a:extLst>
          </p:cNvPr>
          <p:cNvSpPr/>
          <p:nvPr/>
        </p:nvSpPr>
        <p:spPr bwMode="auto">
          <a:xfrm>
            <a:off x="5826701" y="2736809"/>
            <a:ext cx="52467" cy="52516"/>
          </a:xfrm>
          <a:prstGeom prst="ellipse">
            <a:avLst/>
          </a:prstGeom>
          <a:solidFill>
            <a:schemeClr val="accent3"/>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400">
              <a:latin typeface="Calibri" panose="020F0502020204030204" pitchFamily="34" charset="0"/>
            </a:endParaRPr>
          </a:p>
        </p:txBody>
      </p:sp>
      <p:sp>
        <p:nvSpPr>
          <p:cNvPr id="280" name="Oval 279">
            <a:extLst>
              <a:ext uri="{FF2B5EF4-FFF2-40B4-BE49-F238E27FC236}">
                <a16:creationId xmlns:a16="http://schemas.microsoft.com/office/drawing/2014/main" id="{05654A03-9BB6-4521-9987-E56F90AB83CB}"/>
              </a:ext>
            </a:extLst>
          </p:cNvPr>
          <p:cNvSpPr/>
          <p:nvPr/>
        </p:nvSpPr>
        <p:spPr bwMode="auto">
          <a:xfrm>
            <a:off x="5839610" y="2853479"/>
            <a:ext cx="52467" cy="52516"/>
          </a:xfrm>
          <a:prstGeom prst="ellipse">
            <a:avLst/>
          </a:prstGeom>
          <a:solidFill>
            <a:schemeClr val="accent3"/>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400">
              <a:latin typeface="Calibri" panose="020F0502020204030204" pitchFamily="34" charset="0"/>
            </a:endParaRPr>
          </a:p>
        </p:txBody>
      </p:sp>
      <p:sp>
        <p:nvSpPr>
          <p:cNvPr id="281" name="Oval 280">
            <a:extLst>
              <a:ext uri="{FF2B5EF4-FFF2-40B4-BE49-F238E27FC236}">
                <a16:creationId xmlns:a16="http://schemas.microsoft.com/office/drawing/2014/main" id="{64F19262-109E-44D3-A31C-576F5B17B2B0}"/>
              </a:ext>
            </a:extLst>
          </p:cNvPr>
          <p:cNvSpPr/>
          <p:nvPr/>
        </p:nvSpPr>
        <p:spPr bwMode="auto">
          <a:xfrm>
            <a:off x="5921093" y="2879950"/>
            <a:ext cx="52467" cy="52516"/>
          </a:xfrm>
          <a:prstGeom prst="ellipse">
            <a:avLst/>
          </a:prstGeom>
          <a:solidFill>
            <a:schemeClr val="accent3"/>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400">
              <a:latin typeface="Calibri" panose="020F0502020204030204" pitchFamily="34" charset="0"/>
            </a:endParaRPr>
          </a:p>
        </p:txBody>
      </p:sp>
      <p:sp>
        <p:nvSpPr>
          <p:cNvPr id="282" name="Oval 281">
            <a:extLst>
              <a:ext uri="{FF2B5EF4-FFF2-40B4-BE49-F238E27FC236}">
                <a16:creationId xmlns:a16="http://schemas.microsoft.com/office/drawing/2014/main" id="{21544271-42D5-4128-A49B-C0C25866A3A3}"/>
              </a:ext>
            </a:extLst>
          </p:cNvPr>
          <p:cNvSpPr/>
          <p:nvPr/>
        </p:nvSpPr>
        <p:spPr bwMode="auto">
          <a:xfrm>
            <a:off x="6289097" y="3154631"/>
            <a:ext cx="52467" cy="52516"/>
          </a:xfrm>
          <a:prstGeom prst="ellipse">
            <a:avLst/>
          </a:prstGeom>
          <a:solidFill>
            <a:schemeClr val="accent3"/>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400">
              <a:latin typeface="Calibri" panose="020F0502020204030204" pitchFamily="34" charset="0"/>
            </a:endParaRPr>
          </a:p>
        </p:txBody>
      </p:sp>
      <p:sp>
        <p:nvSpPr>
          <p:cNvPr id="283" name="Oval 282">
            <a:extLst>
              <a:ext uri="{FF2B5EF4-FFF2-40B4-BE49-F238E27FC236}">
                <a16:creationId xmlns:a16="http://schemas.microsoft.com/office/drawing/2014/main" id="{AD0D1073-CFDA-4ECC-A2F6-1260356387CC}"/>
              </a:ext>
            </a:extLst>
          </p:cNvPr>
          <p:cNvSpPr/>
          <p:nvPr/>
        </p:nvSpPr>
        <p:spPr bwMode="auto">
          <a:xfrm>
            <a:off x="6549302" y="3217099"/>
            <a:ext cx="52467" cy="52516"/>
          </a:xfrm>
          <a:prstGeom prst="ellipse">
            <a:avLst/>
          </a:prstGeom>
          <a:solidFill>
            <a:schemeClr val="accent3"/>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400">
              <a:latin typeface="Calibri" panose="020F0502020204030204" pitchFamily="34" charset="0"/>
            </a:endParaRPr>
          </a:p>
        </p:txBody>
      </p:sp>
      <p:sp>
        <p:nvSpPr>
          <p:cNvPr id="284" name="Oval 283">
            <a:extLst>
              <a:ext uri="{FF2B5EF4-FFF2-40B4-BE49-F238E27FC236}">
                <a16:creationId xmlns:a16="http://schemas.microsoft.com/office/drawing/2014/main" id="{9B4DFA18-13A8-40F4-9740-12100193B94E}"/>
              </a:ext>
            </a:extLst>
          </p:cNvPr>
          <p:cNvSpPr/>
          <p:nvPr/>
        </p:nvSpPr>
        <p:spPr bwMode="auto">
          <a:xfrm>
            <a:off x="6939263" y="3216473"/>
            <a:ext cx="52467" cy="52516"/>
          </a:xfrm>
          <a:prstGeom prst="ellipse">
            <a:avLst/>
          </a:prstGeom>
          <a:solidFill>
            <a:schemeClr val="accent3"/>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400">
              <a:latin typeface="Calibri" panose="020F0502020204030204" pitchFamily="34" charset="0"/>
            </a:endParaRPr>
          </a:p>
        </p:txBody>
      </p:sp>
      <p:sp>
        <p:nvSpPr>
          <p:cNvPr id="285" name="Oval 284">
            <a:extLst>
              <a:ext uri="{FF2B5EF4-FFF2-40B4-BE49-F238E27FC236}">
                <a16:creationId xmlns:a16="http://schemas.microsoft.com/office/drawing/2014/main" id="{5657AF72-117D-4FD6-86BF-76263A729E7D}"/>
              </a:ext>
            </a:extLst>
          </p:cNvPr>
          <p:cNvSpPr/>
          <p:nvPr/>
        </p:nvSpPr>
        <p:spPr bwMode="auto">
          <a:xfrm>
            <a:off x="7167776" y="3211342"/>
            <a:ext cx="52467" cy="52516"/>
          </a:xfrm>
          <a:prstGeom prst="ellipse">
            <a:avLst/>
          </a:prstGeom>
          <a:solidFill>
            <a:schemeClr val="accent3"/>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400">
              <a:latin typeface="Calibri" panose="020F0502020204030204" pitchFamily="34" charset="0"/>
            </a:endParaRPr>
          </a:p>
        </p:txBody>
      </p:sp>
      <p:sp>
        <p:nvSpPr>
          <p:cNvPr id="299" name="Rectangle 87">
            <a:extLst>
              <a:ext uri="{FF2B5EF4-FFF2-40B4-BE49-F238E27FC236}">
                <a16:creationId xmlns:a16="http://schemas.microsoft.com/office/drawing/2014/main" id="{0C484894-7425-4024-89D8-519E48B6D573}"/>
              </a:ext>
            </a:extLst>
          </p:cNvPr>
          <p:cNvSpPr>
            <a:spLocks noChangeArrowheads="1"/>
          </p:cNvSpPr>
          <p:nvPr/>
        </p:nvSpPr>
        <p:spPr bwMode="auto">
          <a:xfrm>
            <a:off x="5467430" y="1180971"/>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00" name="Rectangle 93">
            <a:extLst>
              <a:ext uri="{FF2B5EF4-FFF2-40B4-BE49-F238E27FC236}">
                <a16:creationId xmlns:a16="http://schemas.microsoft.com/office/drawing/2014/main" id="{1BCBA17B-B7C0-4112-ACA2-F19E8C114CBB}"/>
              </a:ext>
            </a:extLst>
          </p:cNvPr>
          <p:cNvSpPr>
            <a:spLocks noChangeArrowheads="1"/>
          </p:cNvSpPr>
          <p:nvPr/>
        </p:nvSpPr>
        <p:spPr bwMode="auto">
          <a:xfrm>
            <a:off x="5513525" y="1182011"/>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01" name="Rectangle 94">
            <a:extLst>
              <a:ext uri="{FF2B5EF4-FFF2-40B4-BE49-F238E27FC236}">
                <a16:creationId xmlns:a16="http://schemas.microsoft.com/office/drawing/2014/main" id="{1CF0AC68-B2F4-4AF5-AB0E-D0C34FF26378}"/>
              </a:ext>
            </a:extLst>
          </p:cNvPr>
          <p:cNvSpPr>
            <a:spLocks noChangeArrowheads="1"/>
          </p:cNvSpPr>
          <p:nvPr/>
        </p:nvSpPr>
        <p:spPr bwMode="auto">
          <a:xfrm>
            <a:off x="5557607" y="1182980"/>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02" name="Rectangle 95">
            <a:extLst>
              <a:ext uri="{FF2B5EF4-FFF2-40B4-BE49-F238E27FC236}">
                <a16:creationId xmlns:a16="http://schemas.microsoft.com/office/drawing/2014/main" id="{D60499A0-CEF7-47B0-9E7D-15656E2185D4}"/>
              </a:ext>
            </a:extLst>
          </p:cNvPr>
          <p:cNvSpPr>
            <a:spLocks noChangeArrowheads="1"/>
          </p:cNvSpPr>
          <p:nvPr/>
        </p:nvSpPr>
        <p:spPr bwMode="auto">
          <a:xfrm>
            <a:off x="5603921" y="1184268"/>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03" name="Rectangle 96">
            <a:extLst>
              <a:ext uri="{FF2B5EF4-FFF2-40B4-BE49-F238E27FC236}">
                <a16:creationId xmlns:a16="http://schemas.microsoft.com/office/drawing/2014/main" id="{DEDB1200-E848-4F2C-8784-F86BB8D46274}"/>
              </a:ext>
            </a:extLst>
          </p:cNvPr>
          <p:cNvSpPr>
            <a:spLocks noChangeArrowheads="1"/>
          </p:cNvSpPr>
          <p:nvPr/>
        </p:nvSpPr>
        <p:spPr bwMode="auto">
          <a:xfrm>
            <a:off x="5635702" y="1193114"/>
            <a:ext cx="25688"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04" name="Rectangle 97">
            <a:extLst>
              <a:ext uri="{FF2B5EF4-FFF2-40B4-BE49-F238E27FC236}">
                <a16:creationId xmlns:a16="http://schemas.microsoft.com/office/drawing/2014/main" id="{CBAF3D76-58A7-4197-B7F9-7156FB8C95CF}"/>
              </a:ext>
            </a:extLst>
          </p:cNvPr>
          <p:cNvSpPr>
            <a:spLocks noChangeArrowheads="1"/>
          </p:cNvSpPr>
          <p:nvPr/>
        </p:nvSpPr>
        <p:spPr bwMode="auto">
          <a:xfrm>
            <a:off x="5682752" y="1193566"/>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05" name="Rectangle 98">
            <a:extLst>
              <a:ext uri="{FF2B5EF4-FFF2-40B4-BE49-F238E27FC236}">
                <a16:creationId xmlns:a16="http://schemas.microsoft.com/office/drawing/2014/main" id="{32783D44-2BF1-4D2D-A9B5-803E19DE66CD}"/>
              </a:ext>
            </a:extLst>
          </p:cNvPr>
          <p:cNvSpPr>
            <a:spLocks noChangeArrowheads="1"/>
          </p:cNvSpPr>
          <p:nvPr/>
        </p:nvSpPr>
        <p:spPr bwMode="auto">
          <a:xfrm>
            <a:off x="5719532" y="1192307"/>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06" name="Rectangle 99">
            <a:extLst>
              <a:ext uri="{FF2B5EF4-FFF2-40B4-BE49-F238E27FC236}">
                <a16:creationId xmlns:a16="http://schemas.microsoft.com/office/drawing/2014/main" id="{87D7E39B-9C0D-4B1D-8EA9-107B47A898C1}"/>
              </a:ext>
            </a:extLst>
          </p:cNvPr>
          <p:cNvSpPr>
            <a:spLocks noChangeArrowheads="1"/>
          </p:cNvSpPr>
          <p:nvPr/>
        </p:nvSpPr>
        <p:spPr bwMode="auto">
          <a:xfrm>
            <a:off x="5764409" y="1193066"/>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07" name="Rectangle 100">
            <a:extLst>
              <a:ext uri="{FF2B5EF4-FFF2-40B4-BE49-F238E27FC236}">
                <a16:creationId xmlns:a16="http://schemas.microsoft.com/office/drawing/2014/main" id="{B0BB3BAF-6FA8-414D-B316-DE4E9B4D114D}"/>
              </a:ext>
            </a:extLst>
          </p:cNvPr>
          <p:cNvSpPr>
            <a:spLocks noChangeArrowheads="1"/>
          </p:cNvSpPr>
          <p:nvPr/>
        </p:nvSpPr>
        <p:spPr bwMode="auto">
          <a:xfrm>
            <a:off x="5825324" y="1194108"/>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08" name="Rectangle 101">
            <a:extLst>
              <a:ext uri="{FF2B5EF4-FFF2-40B4-BE49-F238E27FC236}">
                <a16:creationId xmlns:a16="http://schemas.microsoft.com/office/drawing/2014/main" id="{BE086F75-4A4F-4DD3-B785-ECD7AE2EB0A1}"/>
              </a:ext>
            </a:extLst>
          </p:cNvPr>
          <p:cNvSpPr>
            <a:spLocks noChangeArrowheads="1"/>
          </p:cNvSpPr>
          <p:nvPr/>
        </p:nvSpPr>
        <p:spPr bwMode="auto">
          <a:xfrm>
            <a:off x="5836067" y="1231835"/>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09" name="Rectangle 102">
            <a:extLst>
              <a:ext uri="{FF2B5EF4-FFF2-40B4-BE49-F238E27FC236}">
                <a16:creationId xmlns:a16="http://schemas.microsoft.com/office/drawing/2014/main" id="{203FAEE7-AACE-46B8-9C6A-2ED7ACE8027A}"/>
              </a:ext>
            </a:extLst>
          </p:cNvPr>
          <p:cNvSpPr>
            <a:spLocks noChangeArrowheads="1"/>
          </p:cNvSpPr>
          <p:nvPr/>
        </p:nvSpPr>
        <p:spPr bwMode="auto">
          <a:xfrm>
            <a:off x="5857150" y="1278041"/>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10" name="Rectangle 103">
            <a:extLst>
              <a:ext uri="{FF2B5EF4-FFF2-40B4-BE49-F238E27FC236}">
                <a16:creationId xmlns:a16="http://schemas.microsoft.com/office/drawing/2014/main" id="{1BEB641F-6CD0-46E7-A8A3-EFDCAC180B13}"/>
              </a:ext>
            </a:extLst>
          </p:cNvPr>
          <p:cNvSpPr>
            <a:spLocks noChangeArrowheads="1"/>
          </p:cNvSpPr>
          <p:nvPr/>
        </p:nvSpPr>
        <p:spPr bwMode="auto">
          <a:xfrm>
            <a:off x="5871932" y="1307571"/>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11" name="Rectangle 104">
            <a:extLst>
              <a:ext uri="{FF2B5EF4-FFF2-40B4-BE49-F238E27FC236}">
                <a16:creationId xmlns:a16="http://schemas.microsoft.com/office/drawing/2014/main" id="{F665264F-ECF9-4B34-9DF5-9ACF94A459DA}"/>
              </a:ext>
            </a:extLst>
          </p:cNvPr>
          <p:cNvSpPr>
            <a:spLocks noChangeArrowheads="1"/>
          </p:cNvSpPr>
          <p:nvPr/>
        </p:nvSpPr>
        <p:spPr bwMode="auto">
          <a:xfrm>
            <a:off x="5933843" y="1308245"/>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12" name="Rectangle 105">
            <a:extLst>
              <a:ext uri="{FF2B5EF4-FFF2-40B4-BE49-F238E27FC236}">
                <a16:creationId xmlns:a16="http://schemas.microsoft.com/office/drawing/2014/main" id="{7A143662-B720-4E58-AB0D-076DDF9E03D7}"/>
              </a:ext>
            </a:extLst>
          </p:cNvPr>
          <p:cNvSpPr>
            <a:spLocks noChangeArrowheads="1"/>
          </p:cNvSpPr>
          <p:nvPr/>
        </p:nvSpPr>
        <p:spPr bwMode="auto">
          <a:xfrm>
            <a:off x="5904283" y="1308146"/>
            <a:ext cx="25688"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13" name="Rectangle 106">
            <a:extLst>
              <a:ext uri="{FF2B5EF4-FFF2-40B4-BE49-F238E27FC236}">
                <a16:creationId xmlns:a16="http://schemas.microsoft.com/office/drawing/2014/main" id="{01200F62-6D97-487F-A778-0FB14E5CD114}"/>
              </a:ext>
            </a:extLst>
          </p:cNvPr>
          <p:cNvSpPr>
            <a:spLocks noChangeArrowheads="1"/>
          </p:cNvSpPr>
          <p:nvPr/>
        </p:nvSpPr>
        <p:spPr bwMode="auto">
          <a:xfrm>
            <a:off x="6002846" y="1308441"/>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14" name="Rectangle 107">
            <a:extLst>
              <a:ext uri="{FF2B5EF4-FFF2-40B4-BE49-F238E27FC236}">
                <a16:creationId xmlns:a16="http://schemas.microsoft.com/office/drawing/2014/main" id="{B6EE04C2-BE31-4098-A5D2-BA763C3400B6}"/>
              </a:ext>
            </a:extLst>
          </p:cNvPr>
          <p:cNvSpPr>
            <a:spLocks noChangeArrowheads="1"/>
          </p:cNvSpPr>
          <p:nvPr/>
        </p:nvSpPr>
        <p:spPr bwMode="auto">
          <a:xfrm>
            <a:off x="6036413" y="1308357"/>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15" name="Rectangle 108">
            <a:extLst>
              <a:ext uri="{FF2B5EF4-FFF2-40B4-BE49-F238E27FC236}">
                <a16:creationId xmlns:a16="http://schemas.microsoft.com/office/drawing/2014/main" id="{1ECD239F-F7D8-4B4A-944B-0C440747013A}"/>
              </a:ext>
            </a:extLst>
          </p:cNvPr>
          <p:cNvSpPr>
            <a:spLocks noChangeArrowheads="1"/>
          </p:cNvSpPr>
          <p:nvPr/>
        </p:nvSpPr>
        <p:spPr bwMode="auto">
          <a:xfrm>
            <a:off x="6063596" y="1328626"/>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16" name="Rectangle 109">
            <a:extLst>
              <a:ext uri="{FF2B5EF4-FFF2-40B4-BE49-F238E27FC236}">
                <a16:creationId xmlns:a16="http://schemas.microsoft.com/office/drawing/2014/main" id="{1D82E961-D8B0-42CA-94A9-917BCC1490D3}"/>
              </a:ext>
            </a:extLst>
          </p:cNvPr>
          <p:cNvSpPr>
            <a:spLocks noChangeArrowheads="1"/>
          </p:cNvSpPr>
          <p:nvPr/>
        </p:nvSpPr>
        <p:spPr bwMode="auto">
          <a:xfrm>
            <a:off x="6066371" y="1374823"/>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17" name="Rectangle 110">
            <a:extLst>
              <a:ext uri="{FF2B5EF4-FFF2-40B4-BE49-F238E27FC236}">
                <a16:creationId xmlns:a16="http://schemas.microsoft.com/office/drawing/2014/main" id="{B946A286-E3EB-423E-8957-2B78BBEA9681}"/>
              </a:ext>
            </a:extLst>
          </p:cNvPr>
          <p:cNvSpPr>
            <a:spLocks noChangeArrowheads="1"/>
          </p:cNvSpPr>
          <p:nvPr/>
        </p:nvSpPr>
        <p:spPr bwMode="auto">
          <a:xfrm>
            <a:off x="6073523" y="1409345"/>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18" name="Rectangle 111">
            <a:extLst>
              <a:ext uri="{FF2B5EF4-FFF2-40B4-BE49-F238E27FC236}">
                <a16:creationId xmlns:a16="http://schemas.microsoft.com/office/drawing/2014/main" id="{3AE77588-D728-41F9-B4B4-EAE0301C8D15}"/>
              </a:ext>
            </a:extLst>
          </p:cNvPr>
          <p:cNvSpPr>
            <a:spLocks noChangeArrowheads="1"/>
          </p:cNvSpPr>
          <p:nvPr/>
        </p:nvSpPr>
        <p:spPr bwMode="auto">
          <a:xfrm>
            <a:off x="6089378" y="1453965"/>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19" name="Rectangle 112">
            <a:extLst>
              <a:ext uri="{FF2B5EF4-FFF2-40B4-BE49-F238E27FC236}">
                <a16:creationId xmlns:a16="http://schemas.microsoft.com/office/drawing/2014/main" id="{EC569BA8-60C7-4EF6-9D5A-45894CA10C9E}"/>
              </a:ext>
            </a:extLst>
          </p:cNvPr>
          <p:cNvSpPr>
            <a:spLocks noChangeArrowheads="1"/>
          </p:cNvSpPr>
          <p:nvPr/>
        </p:nvSpPr>
        <p:spPr bwMode="auto">
          <a:xfrm>
            <a:off x="6111353" y="1468848"/>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20" name="Rectangle 113">
            <a:extLst>
              <a:ext uri="{FF2B5EF4-FFF2-40B4-BE49-F238E27FC236}">
                <a16:creationId xmlns:a16="http://schemas.microsoft.com/office/drawing/2014/main" id="{D56AFE78-CC58-402A-8E19-86E7FDED8E58}"/>
              </a:ext>
            </a:extLst>
          </p:cNvPr>
          <p:cNvSpPr>
            <a:spLocks noChangeArrowheads="1"/>
          </p:cNvSpPr>
          <p:nvPr/>
        </p:nvSpPr>
        <p:spPr bwMode="auto">
          <a:xfrm>
            <a:off x="6143780" y="1470546"/>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21" name="Rectangle 114">
            <a:extLst>
              <a:ext uri="{FF2B5EF4-FFF2-40B4-BE49-F238E27FC236}">
                <a16:creationId xmlns:a16="http://schemas.microsoft.com/office/drawing/2014/main" id="{A1A1D5A3-EC34-44B7-AE82-D2DAD5552BEC}"/>
              </a:ext>
            </a:extLst>
          </p:cNvPr>
          <p:cNvSpPr>
            <a:spLocks noChangeArrowheads="1"/>
          </p:cNvSpPr>
          <p:nvPr/>
        </p:nvSpPr>
        <p:spPr bwMode="auto">
          <a:xfrm>
            <a:off x="6240272" y="1478529"/>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22" name="Rectangle 115">
            <a:extLst>
              <a:ext uri="{FF2B5EF4-FFF2-40B4-BE49-F238E27FC236}">
                <a16:creationId xmlns:a16="http://schemas.microsoft.com/office/drawing/2014/main" id="{2CA5130B-74D1-4E25-BE4B-08C70D3FA382}"/>
              </a:ext>
            </a:extLst>
          </p:cNvPr>
          <p:cNvSpPr>
            <a:spLocks noChangeArrowheads="1"/>
          </p:cNvSpPr>
          <p:nvPr/>
        </p:nvSpPr>
        <p:spPr bwMode="auto">
          <a:xfrm>
            <a:off x="6252677" y="1477555"/>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23" name="Rectangle 116">
            <a:extLst>
              <a:ext uri="{FF2B5EF4-FFF2-40B4-BE49-F238E27FC236}">
                <a16:creationId xmlns:a16="http://schemas.microsoft.com/office/drawing/2014/main" id="{A1FC41AE-C345-477D-9F43-C333409A5591}"/>
              </a:ext>
            </a:extLst>
          </p:cNvPr>
          <p:cNvSpPr>
            <a:spLocks noChangeArrowheads="1"/>
          </p:cNvSpPr>
          <p:nvPr/>
        </p:nvSpPr>
        <p:spPr bwMode="auto">
          <a:xfrm>
            <a:off x="6274403" y="1481964"/>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24" name="Rectangle 117">
            <a:extLst>
              <a:ext uri="{FF2B5EF4-FFF2-40B4-BE49-F238E27FC236}">
                <a16:creationId xmlns:a16="http://schemas.microsoft.com/office/drawing/2014/main" id="{4B5411BB-CF65-4368-AC5A-E21F583B50D4}"/>
              </a:ext>
            </a:extLst>
          </p:cNvPr>
          <p:cNvSpPr>
            <a:spLocks noChangeArrowheads="1"/>
          </p:cNvSpPr>
          <p:nvPr/>
        </p:nvSpPr>
        <p:spPr bwMode="auto">
          <a:xfrm>
            <a:off x="6289961" y="1513598"/>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25" name="Rectangle 118">
            <a:extLst>
              <a:ext uri="{FF2B5EF4-FFF2-40B4-BE49-F238E27FC236}">
                <a16:creationId xmlns:a16="http://schemas.microsoft.com/office/drawing/2014/main" id="{4CE93DA9-8B97-4EAB-AB32-CA5AF66F042F}"/>
              </a:ext>
            </a:extLst>
          </p:cNvPr>
          <p:cNvSpPr>
            <a:spLocks noChangeArrowheads="1"/>
          </p:cNvSpPr>
          <p:nvPr/>
        </p:nvSpPr>
        <p:spPr bwMode="auto">
          <a:xfrm>
            <a:off x="6298175" y="1588172"/>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26" name="Rectangle 119">
            <a:extLst>
              <a:ext uri="{FF2B5EF4-FFF2-40B4-BE49-F238E27FC236}">
                <a16:creationId xmlns:a16="http://schemas.microsoft.com/office/drawing/2014/main" id="{48204DAD-08C6-4AAF-A227-C3F38450E867}"/>
              </a:ext>
            </a:extLst>
          </p:cNvPr>
          <p:cNvSpPr>
            <a:spLocks noChangeArrowheads="1"/>
          </p:cNvSpPr>
          <p:nvPr/>
        </p:nvSpPr>
        <p:spPr bwMode="auto">
          <a:xfrm>
            <a:off x="6319553" y="1608183"/>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27" name="Rectangle 120">
            <a:extLst>
              <a:ext uri="{FF2B5EF4-FFF2-40B4-BE49-F238E27FC236}">
                <a16:creationId xmlns:a16="http://schemas.microsoft.com/office/drawing/2014/main" id="{B6DE417E-A1B3-4116-B4E5-C92F91C3E3D4}"/>
              </a:ext>
            </a:extLst>
          </p:cNvPr>
          <p:cNvSpPr>
            <a:spLocks noChangeArrowheads="1"/>
          </p:cNvSpPr>
          <p:nvPr/>
        </p:nvSpPr>
        <p:spPr bwMode="auto">
          <a:xfrm>
            <a:off x="6330296" y="1627634"/>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28" name="Rectangle 121">
            <a:extLst>
              <a:ext uri="{FF2B5EF4-FFF2-40B4-BE49-F238E27FC236}">
                <a16:creationId xmlns:a16="http://schemas.microsoft.com/office/drawing/2014/main" id="{BB9F611A-A503-4EE9-BF4A-260EEA437404}"/>
              </a:ext>
            </a:extLst>
          </p:cNvPr>
          <p:cNvSpPr>
            <a:spLocks noChangeArrowheads="1"/>
          </p:cNvSpPr>
          <p:nvPr/>
        </p:nvSpPr>
        <p:spPr bwMode="auto">
          <a:xfrm>
            <a:off x="6387446" y="1626530"/>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29" name="Rectangle 122">
            <a:extLst>
              <a:ext uri="{FF2B5EF4-FFF2-40B4-BE49-F238E27FC236}">
                <a16:creationId xmlns:a16="http://schemas.microsoft.com/office/drawing/2014/main" id="{91088B67-8AF0-4FBD-AE2A-14A3C770DD65}"/>
              </a:ext>
            </a:extLst>
          </p:cNvPr>
          <p:cNvSpPr>
            <a:spLocks noChangeArrowheads="1"/>
          </p:cNvSpPr>
          <p:nvPr/>
        </p:nvSpPr>
        <p:spPr bwMode="auto">
          <a:xfrm>
            <a:off x="6404141" y="1626990"/>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30" name="Rectangle 123">
            <a:extLst>
              <a:ext uri="{FF2B5EF4-FFF2-40B4-BE49-F238E27FC236}">
                <a16:creationId xmlns:a16="http://schemas.microsoft.com/office/drawing/2014/main" id="{B4F731CB-78FF-4364-A699-ACFA7D1B130E}"/>
              </a:ext>
            </a:extLst>
          </p:cNvPr>
          <p:cNvSpPr>
            <a:spLocks noChangeArrowheads="1"/>
          </p:cNvSpPr>
          <p:nvPr/>
        </p:nvSpPr>
        <p:spPr bwMode="auto">
          <a:xfrm>
            <a:off x="6433058" y="1626990"/>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31" name="Rectangle 124">
            <a:extLst>
              <a:ext uri="{FF2B5EF4-FFF2-40B4-BE49-F238E27FC236}">
                <a16:creationId xmlns:a16="http://schemas.microsoft.com/office/drawing/2014/main" id="{3B9E9CDB-D8A9-4C4B-A744-F9214150C1DA}"/>
              </a:ext>
            </a:extLst>
          </p:cNvPr>
          <p:cNvSpPr>
            <a:spLocks noChangeArrowheads="1"/>
          </p:cNvSpPr>
          <p:nvPr/>
        </p:nvSpPr>
        <p:spPr bwMode="auto">
          <a:xfrm>
            <a:off x="6504643" y="1624476"/>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32" name="Rectangle 125">
            <a:extLst>
              <a:ext uri="{FF2B5EF4-FFF2-40B4-BE49-F238E27FC236}">
                <a16:creationId xmlns:a16="http://schemas.microsoft.com/office/drawing/2014/main" id="{3B9BEE49-6B15-4345-BCB5-BF8582970F0C}"/>
              </a:ext>
            </a:extLst>
          </p:cNvPr>
          <p:cNvSpPr>
            <a:spLocks noChangeArrowheads="1"/>
          </p:cNvSpPr>
          <p:nvPr/>
        </p:nvSpPr>
        <p:spPr bwMode="auto">
          <a:xfrm>
            <a:off x="6518846" y="1657704"/>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33" name="Rectangle 126">
            <a:extLst>
              <a:ext uri="{FF2B5EF4-FFF2-40B4-BE49-F238E27FC236}">
                <a16:creationId xmlns:a16="http://schemas.microsoft.com/office/drawing/2014/main" id="{D1A6FF45-05BF-4777-A7AD-B3A74E739752}"/>
              </a:ext>
            </a:extLst>
          </p:cNvPr>
          <p:cNvSpPr>
            <a:spLocks noChangeArrowheads="1"/>
          </p:cNvSpPr>
          <p:nvPr/>
        </p:nvSpPr>
        <p:spPr bwMode="auto">
          <a:xfrm>
            <a:off x="6527294" y="1735548"/>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34" name="Rectangle 127">
            <a:extLst>
              <a:ext uri="{FF2B5EF4-FFF2-40B4-BE49-F238E27FC236}">
                <a16:creationId xmlns:a16="http://schemas.microsoft.com/office/drawing/2014/main" id="{C1301ACE-D9A6-4FBE-A969-6BF7828325A0}"/>
              </a:ext>
            </a:extLst>
          </p:cNvPr>
          <p:cNvSpPr>
            <a:spLocks noChangeArrowheads="1"/>
          </p:cNvSpPr>
          <p:nvPr/>
        </p:nvSpPr>
        <p:spPr bwMode="auto">
          <a:xfrm>
            <a:off x="6518699" y="1699164"/>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35" name="Rectangle 128">
            <a:extLst>
              <a:ext uri="{FF2B5EF4-FFF2-40B4-BE49-F238E27FC236}">
                <a16:creationId xmlns:a16="http://schemas.microsoft.com/office/drawing/2014/main" id="{757BDAD8-159A-4DD2-B1FC-6DBB1C968376}"/>
              </a:ext>
            </a:extLst>
          </p:cNvPr>
          <p:cNvSpPr>
            <a:spLocks noChangeArrowheads="1"/>
          </p:cNvSpPr>
          <p:nvPr/>
        </p:nvSpPr>
        <p:spPr bwMode="auto">
          <a:xfrm>
            <a:off x="6541007" y="1768946"/>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36" name="Rectangle 129">
            <a:extLst>
              <a:ext uri="{FF2B5EF4-FFF2-40B4-BE49-F238E27FC236}">
                <a16:creationId xmlns:a16="http://schemas.microsoft.com/office/drawing/2014/main" id="{15292A6E-58F9-4F19-815E-481D5E154C55}"/>
              </a:ext>
            </a:extLst>
          </p:cNvPr>
          <p:cNvSpPr>
            <a:spLocks noChangeArrowheads="1"/>
          </p:cNvSpPr>
          <p:nvPr/>
        </p:nvSpPr>
        <p:spPr bwMode="auto">
          <a:xfrm>
            <a:off x="6641747" y="1767271"/>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37" name="Rectangle 130">
            <a:extLst>
              <a:ext uri="{FF2B5EF4-FFF2-40B4-BE49-F238E27FC236}">
                <a16:creationId xmlns:a16="http://schemas.microsoft.com/office/drawing/2014/main" id="{DA60A916-B286-424A-AFD5-3AF61A7EC5C4}"/>
              </a:ext>
            </a:extLst>
          </p:cNvPr>
          <p:cNvSpPr>
            <a:spLocks noChangeArrowheads="1"/>
          </p:cNvSpPr>
          <p:nvPr/>
        </p:nvSpPr>
        <p:spPr bwMode="auto">
          <a:xfrm>
            <a:off x="6623708" y="1767728"/>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38" name="Rectangle 131">
            <a:extLst>
              <a:ext uri="{FF2B5EF4-FFF2-40B4-BE49-F238E27FC236}">
                <a16:creationId xmlns:a16="http://schemas.microsoft.com/office/drawing/2014/main" id="{06071660-E10F-40BB-B6C9-F314907907E4}"/>
              </a:ext>
            </a:extLst>
          </p:cNvPr>
          <p:cNvSpPr>
            <a:spLocks noChangeArrowheads="1"/>
          </p:cNvSpPr>
          <p:nvPr/>
        </p:nvSpPr>
        <p:spPr bwMode="auto">
          <a:xfrm>
            <a:off x="6729182" y="1767651"/>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39" name="Rectangle 132">
            <a:extLst>
              <a:ext uri="{FF2B5EF4-FFF2-40B4-BE49-F238E27FC236}">
                <a16:creationId xmlns:a16="http://schemas.microsoft.com/office/drawing/2014/main" id="{BDC96B2B-D228-4733-B2D5-12E6FD5B7B15}"/>
              </a:ext>
            </a:extLst>
          </p:cNvPr>
          <p:cNvSpPr>
            <a:spLocks noChangeArrowheads="1"/>
          </p:cNvSpPr>
          <p:nvPr/>
        </p:nvSpPr>
        <p:spPr bwMode="auto">
          <a:xfrm>
            <a:off x="6743468" y="1785840"/>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40" name="Rectangle 133">
            <a:extLst>
              <a:ext uri="{FF2B5EF4-FFF2-40B4-BE49-F238E27FC236}">
                <a16:creationId xmlns:a16="http://schemas.microsoft.com/office/drawing/2014/main" id="{18292D5E-DBA2-4A43-8445-21400FBA2DAF}"/>
              </a:ext>
            </a:extLst>
          </p:cNvPr>
          <p:cNvSpPr>
            <a:spLocks noChangeArrowheads="1"/>
          </p:cNvSpPr>
          <p:nvPr/>
        </p:nvSpPr>
        <p:spPr bwMode="auto">
          <a:xfrm>
            <a:off x="6770825" y="1846389"/>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41" name="Rectangle 134">
            <a:extLst>
              <a:ext uri="{FF2B5EF4-FFF2-40B4-BE49-F238E27FC236}">
                <a16:creationId xmlns:a16="http://schemas.microsoft.com/office/drawing/2014/main" id="{F92C780A-0614-452A-BB11-335A295985BA}"/>
              </a:ext>
            </a:extLst>
          </p:cNvPr>
          <p:cNvSpPr>
            <a:spLocks noChangeArrowheads="1"/>
          </p:cNvSpPr>
          <p:nvPr/>
        </p:nvSpPr>
        <p:spPr bwMode="auto">
          <a:xfrm>
            <a:off x="6745850" y="1823792"/>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42" name="Rectangle 135">
            <a:extLst>
              <a:ext uri="{FF2B5EF4-FFF2-40B4-BE49-F238E27FC236}">
                <a16:creationId xmlns:a16="http://schemas.microsoft.com/office/drawing/2014/main" id="{A30C7A7E-7508-414B-946D-E2978BF8CFC6}"/>
              </a:ext>
            </a:extLst>
          </p:cNvPr>
          <p:cNvSpPr>
            <a:spLocks noChangeArrowheads="1"/>
          </p:cNvSpPr>
          <p:nvPr/>
        </p:nvSpPr>
        <p:spPr bwMode="auto">
          <a:xfrm>
            <a:off x="6795802" y="1855229"/>
            <a:ext cx="25688"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43" name="Rectangle 136">
            <a:extLst>
              <a:ext uri="{FF2B5EF4-FFF2-40B4-BE49-F238E27FC236}">
                <a16:creationId xmlns:a16="http://schemas.microsoft.com/office/drawing/2014/main" id="{C0783FD1-33F8-4A2C-B103-AB9DDB12F187}"/>
              </a:ext>
            </a:extLst>
          </p:cNvPr>
          <p:cNvSpPr>
            <a:spLocks noChangeArrowheads="1"/>
          </p:cNvSpPr>
          <p:nvPr/>
        </p:nvSpPr>
        <p:spPr bwMode="auto">
          <a:xfrm>
            <a:off x="6916214" y="1854063"/>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44" name="Rectangle 137">
            <a:extLst>
              <a:ext uri="{FF2B5EF4-FFF2-40B4-BE49-F238E27FC236}">
                <a16:creationId xmlns:a16="http://schemas.microsoft.com/office/drawing/2014/main" id="{664987D7-6817-4721-A63C-41F428CFCD00}"/>
              </a:ext>
            </a:extLst>
          </p:cNvPr>
          <p:cNvSpPr>
            <a:spLocks noChangeArrowheads="1"/>
          </p:cNvSpPr>
          <p:nvPr/>
        </p:nvSpPr>
        <p:spPr bwMode="auto">
          <a:xfrm>
            <a:off x="6932039" y="1854245"/>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45" name="Rectangle 138">
            <a:extLst>
              <a:ext uri="{FF2B5EF4-FFF2-40B4-BE49-F238E27FC236}">
                <a16:creationId xmlns:a16="http://schemas.microsoft.com/office/drawing/2014/main" id="{FC8C3AA3-6B9F-4328-869C-AF877093E327}"/>
              </a:ext>
            </a:extLst>
          </p:cNvPr>
          <p:cNvSpPr>
            <a:spLocks noChangeArrowheads="1"/>
          </p:cNvSpPr>
          <p:nvPr/>
        </p:nvSpPr>
        <p:spPr bwMode="auto">
          <a:xfrm>
            <a:off x="6955957" y="1854110"/>
            <a:ext cx="25688"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46" name="Rectangle 139">
            <a:extLst>
              <a:ext uri="{FF2B5EF4-FFF2-40B4-BE49-F238E27FC236}">
                <a16:creationId xmlns:a16="http://schemas.microsoft.com/office/drawing/2014/main" id="{5A3D8BEA-98ED-4D65-BDE5-B2B2C35E1CE6}"/>
              </a:ext>
            </a:extLst>
          </p:cNvPr>
          <p:cNvSpPr>
            <a:spLocks noChangeArrowheads="1"/>
          </p:cNvSpPr>
          <p:nvPr/>
        </p:nvSpPr>
        <p:spPr bwMode="auto">
          <a:xfrm>
            <a:off x="6966404" y="1898592"/>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47" name="Rectangle 140">
            <a:extLst>
              <a:ext uri="{FF2B5EF4-FFF2-40B4-BE49-F238E27FC236}">
                <a16:creationId xmlns:a16="http://schemas.microsoft.com/office/drawing/2014/main" id="{32D92F1E-28E4-4D84-9EAB-BDB3C3A3B20B}"/>
              </a:ext>
            </a:extLst>
          </p:cNvPr>
          <p:cNvSpPr>
            <a:spLocks noChangeArrowheads="1"/>
          </p:cNvSpPr>
          <p:nvPr/>
        </p:nvSpPr>
        <p:spPr bwMode="auto">
          <a:xfrm>
            <a:off x="6982757" y="1924857"/>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48" name="Rectangle 141">
            <a:extLst>
              <a:ext uri="{FF2B5EF4-FFF2-40B4-BE49-F238E27FC236}">
                <a16:creationId xmlns:a16="http://schemas.microsoft.com/office/drawing/2014/main" id="{22FFB8AA-76E1-46C2-B525-061AA0C61893}"/>
              </a:ext>
            </a:extLst>
          </p:cNvPr>
          <p:cNvSpPr>
            <a:spLocks noChangeArrowheads="1"/>
          </p:cNvSpPr>
          <p:nvPr/>
        </p:nvSpPr>
        <p:spPr bwMode="auto">
          <a:xfrm>
            <a:off x="7089944" y="1936006"/>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49" name="Rectangle 142">
            <a:extLst>
              <a:ext uri="{FF2B5EF4-FFF2-40B4-BE49-F238E27FC236}">
                <a16:creationId xmlns:a16="http://schemas.microsoft.com/office/drawing/2014/main" id="{E8609029-4AC7-4AD7-9971-5B058FBAA1F2}"/>
              </a:ext>
            </a:extLst>
          </p:cNvPr>
          <p:cNvSpPr>
            <a:spLocks noChangeArrowheads="1"/>
          </p:cNvSpPr>
          <p:nvPr/>
        </p:nvSpPr>
        <p:spPr bwMode="auto">
          <a:xfrm>
            <a:off x="7177913" y="1938222"/>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50" name="Rectangle 143">
            <a:extLst>
              <a:ext uri="{FF2B5EF4-FFF2-40B4-BE49-F238E27FC236}">
                <a16:creationId xmlns:a16="http://schemas.microsoft.com/office/drawing/2014/main" id="{45E41F9A-D1B3-4610-86BD-3821D1EAEC29}"/>
              </a:ext>
            </a:extLst>
          </p:cNvPr>
          <p:cNvSpPr>
            <a:spLocks noChangeArrowheads="1"/>
          </p:cNvSpPr>
          <p:nvPr/>
        </p:nvSpPr>
        <p:spPr bwMode="auto">
          <a:xfrm>
            <a:off x="7186748" y="1969568"/>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51" name="Rectangle 144">
            <a:extLst>
              <a:ext uri="{FF2B5EF4-FFF2-40B4-BE49-F238E27FC236}">
                <a16:creationId xmlns:a16="http://schemas.microsoft.com/office/drawing/2014/main" id="{6BC63B87-FC7A-488D-9A19-62541F9B83E5}"/>
              </a:ext>
            </a:extLst>
          </p:cNvPr>
          <p:cNvSpPr>
            <a:spLocks noChangeArrowheads="1"/>
          </p:cNvSpPr>
          <p:nvPr/>
        </p:nvSpPr>
        <p:spPr bwMode="auto">
          <a:xfrm>
            <a:off x="7196549" y="2010270"/>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52" name="Rectangle 145">
            <a:extLst>
              <a:ext uri="{FF2B5EF4-FFF2-40B4-BE49-F238E27FC236}">
                <a16:creationId xmlns:a16="http://schemas.microsoft.com/office/drawing/2014/main" id="{18F3E2C2-2EF1-4D1D-9906-00738567DDC1}"/>
              </a:ext>
            </a:extLst>
          </p:cNvPr>
          <p:cNvSpPr>
            <a:spLocks noChangeArrowheads="1"/>
          </p:cNvSpPr>
          <p:nvPr/>
        </p:nvSpPr>
        <p:spPr bwMode="auto">
          <a:xfrm>
            <a:off x="7234877" y="2010330"/>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53" name="Rectangle 146">
            <a:extLst>
              <a:ext uri="{FF2B5EF4-FFF2-40B4-BE49-F238E27FC236}">
                <a16:creationId xmlns:a16="http://schemas.microsoft.com/office/drawing/2014/main" id="{EF5E1400-DEED-4A25-A6AC-DB33FCACF0FA}"/>
              </a:ext>
            </a:extLst>
          </p:cNvPr>
          <p:cNvSpPr>
            <a:spLocks noChangeArrowheads="1"/>
          </p:cNvSpPr>
          <p:nvPr/>
        </p:nvSpPr>
        <p:spPr bwMode="auto">
          <a:xfrm>
            <a:off x="7286015" y="2008987"/>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54" name="Rectangle 147">
            <a:extLst>
              <a:ext uri="{FF2B5EF4-FFF2-40B4-BE49-F238E27FC236}">
                <a16:creationId xmlns:a16="http://schemas.microsoft.com/office/drawing/2014/main" id="{F8F1163D-9913-473C-89C9-010945C7CE22}"/>
              </a:ext>
            </a:extLst>
          </p:cNvPr>
          <p:cNvSpPr>
            <a:spLocks noChangeArrowheads="1"/>
          </p:cNvSpPr>
          <p:nvPr/>
        </p:nvSpPr>
        <p:spPr bwMode="auto">
          <a:xfrm>
            <a:off x="7025945" y="1935452"/>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55" name="Rectangle 148">
            <a:extLst>
              <a:ext uri="{FF2B5EF4-FFF2-40B4-BE49-F238E27FC236}">
                <a16:creationId xmlns:a16="http://schemas.microsoft.com/office/drawing/2014/main" id="{05DCE78C-8415-4E42-9FAB-7BC2DE849514}"/>
              </a:ext>
            </a:extLst>
          </p:cNvPr>
          <p:cNvSpPr>
            <a:spLocks noChangeArrowheads="1"/>
          </p:cNvSpPr>
          <p:nvPr/>
        </p:nvSpPr>
        <p:spPr bwMode="auto">
          <a:xfrm>
            <a:off x="7050503" y="1934456"/>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56" name="Rectangle 149">
            <a:extLst>
              <a:ext uri="{FF2B5EF4-FFF2-40B4-BE49-F238E27FC236}">
                <a16:creationId xmlns:a16="http://schemas.microsoft.com/office/drawing/2014/main" id="{7F916E4F-966E-4C4F-831F-C0AE33EC1F37}"/>
              </a:ext>
            </a:extLst>
          </p:cNvPr>
          <p:cNvSpPr>
            <a:spLocks noChangeArrowheads="1"/>
          </p:cNvSpPr>
          <p:nvPr/>
        </p:nvSpPr>
        <p:spPr bwMode="auto">
          <a:xfrm>
            <a:off x="7307972" y="2010033"/>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57" name="Rectangle 151">
            <a:extLst>
              <a:ext uri="{FF2B5EF4-FFF2-40B4-BE49-F238E27FC236}">
                <a16:creationId xmlns:a16="http://schemas.microsoft.com/office/drawing/2014/main" id="{1E723050-2A50-446C-B7A4-345E27E14246}"/>
              </a:ext>
            </a:extLst>
          </p:cNvPr>
          <p:cNvSpPr>
            <a:spLocks noChangeArrowheads="1"/>
          </p:cNvSpPr>
          <p:nvPr/>
        </p:nvSpPr>
        <p:spPr bwMode="auto">
          <a:xfrm>
            <a:off x="7613381" y="2199300"/>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58" name="Rectangle 153">
            <a:extLst>
              <a:ext uri="{FF2B5EF4-FFF2-40B4-BE49-F238E27FC236}">
                <a16:creationId xmlns:a16="http://schemas.microsoft.com/office/drawing/2014/main" id="{AB7B40ED-718A-43CA-AC21-D975CC86F407}"/>
              </a:ext>
            </a:extLst>
          </p:cNvPr>
          <p:cNvSpPr>
            <a:spLocks noChangeArrowheads="1"/>
          </p:cNvSpPr>
          <p:nvPr/>
        </p:nvSpPr>
        <p:spPr bwMode="auto">
          <a:xfrm>
            <a:off x="7642211" y="2198332"/>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59" name="Rectangle 156">
            <a:extLst>
              <a:ext uri="{FF2B5EF4-FFF2-40B4-BE49-F238E27FC236}">
                <a16:creationId xmlns:a16="http://schemas.microsoft.com/office/drawing/2014/main" id="{38366318-5EB4-4BB7-87F8-FC8AF86B6753}"/>
              </a:ext>
            </a:extLst>
          </p:cNvPr>
          <p:cNvSpPr>
            <a:spLocks noChangeArrowheads="1"/>
          </p:cNvSpPr>
          <p:nvPr/>
        </p:nvSpPr>
        <p:spPr bwMode="auto">
          <a:xfrm>
            <a:off x="7674314" y="2457563"/>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60" name="Rectangle 157">
            <a:extLst>
              <a:ext uri="{FF2B5EF4-FFF2-40B4-BE49-F238E27FC236}">
                <a16:creationId xmlns:a16="http://schemas.microsoft.com/office/drawing/2014/main" id="{423348D1-4836-42CC-8393-A3B8CC39BDCA}"/>
              </a:ext>
            </a:extLst>
          </p:cNvPr>
          <p:cNvSpPr>
            <a:spLocks noChangeArrowheads="1"/>
          </p:cNvSpPr>
          <p:nvPr/>
        </p:nvSpPr>
        <p:spPr bwMode="auto">
          <a:xfrm>
            <a:off x="7400258" y="2020923"/>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61" name="Rectangle 158">
            <a:extLst>
              <a:ext uri="{FF2B5EF4-FFF2-40B4-BE49-F238E27FC236}">
                <a16:creationId xmlns:a16="http://schemas.microsoft.com/office/drawing/2014/main" id="{07780EEA-1E08-4D36-B081-F9F9922674A0}"/>
              </a:ext>
            </a:extLst>
          </p:cNvPr>
          <p:cNvSpPr>
            <a:spLocks noChangeArrowheads="1"/>
          </p:cNvSpPr>
          <p:nvPr/>
        </p:nvSpPr>
        <p:spPr bwMode="auto">
          <a:xfrm>
            <a:off x="7411670" y="2085224"/>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62" name="Rectangle 159">
            <a:extLst>
              <a:ext uri="{FF2B5EF4-FFF2-40B4-BE49-F238E27FC236}">
                <a16:creationId xmlns:a16="http://schemas.microsoft.com/office/drawing/2014/main" id="{13E5D07D-A651-4EDD-9545-E8E860A91AEE}"/>
              </a:ext>
            </a:extLst>
          </p:cNvPr>
          <p:cNvSpPr>
            <a:spLocks noChangeArrowheads="1"/>
          </p:cNvSpPr>
          <p:nvPr/>
        </p:nvSpPr>
        <p:spPr bwMode="auto">
          <a:xfrm>
            <a:off x="7427765" y="2122332"/>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63" name="Rectangle 160">
            <a:extLst>
              <a:ext uri="{FF2B5EF4-FFF2-40B4-BE49-F238E27FC236}">
                <a16:creationId xmlns:a16="http://schemas.microsoft.com/office/drawing/2014/main" id="{ACF47E70-6344-4756-A6C3-555D69BCBE91}"/>
              </a:ext>
            </a:extLst>
          </p:cNvPr>
          <p:cNvSpPr>
            <a:spLocks noChangeArrowheads="1"/>
          </p:cNvSpPr>
          <p:nvPr/>
        </p:nvSpPr>
        <p:spPr bwMode="auto">
          <a:xfrm>
            <a:off x="7433570" y="2157813"/>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64" name="Rectangle 161">
            <a:extLst>
              <a:ext uri="{FF2B5EF4-FFF2-40B4-BE49-F238E27FC236}">
                <a16:creationId xmlns:a16="http://schemas.microsoft.com/office/drawing/2014/main" id="{7AC85FBD-4B00-4149-B97A-FE891C775493}"/>
              </a:ext>
            </a:extLst>
          </p:cNvPr>
          <p:cNvSpPr>
            <a:spLocks noChangeArrowheads="1"/>
          </p:cNvSpPr>
          <p:nvPr/>
        </p:nvSpPr>
        <p:spPr bwMode="auto">
          <a:xfrm>
            <a:off x="7464932" y="2195732"/>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65" name="Rectangle 162">
            <a:extLst>
              <a:ext uri="{FF2B5EF4-FFF2-40B4-BE49-F238E27FC236}">
                <a16:creationId xmlns:a16="http://schemas.microsoft.com/office/drawing/2014/main" id="{79D026DA-363C-478A-904D-02BDF4A59043}"/>
              </a:ext>
            </a:extLst>
          </p:cNvPr>
          <p:cNvSpPr>
            <a:spLocks noChangeArrowheads="1"/>
          </p:cNvSpPr>
          <p:nvPr/>
        </p:nvSpPr>
        <p:spPr bwMode="auto">
          <a:xfrm>
            <a:off x="7845917" y="2458171"/>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66" name="Rectangle 163">
            <a:extLst>
              <a:ext uri="{FF2B5EF4-FFF2-40B4-BE49-F238E27FC236}">
                <a16:creationId xmlns:a16="http://schemas.microsoft.com/office/drawing/2014/main" id="{1C52A6F5-415B-488D-A023-990D76A5473D}"/>
              </a:ext>
            </a:extLst>
          </p:cNvPr>
          <p:cNvSpPr>
            <a:spLocks noChangeArrowheads="1"/>
          </p:cNvSpPr>
          <p:nvPr/>
        </p:nvSpPr>
        <p:spPr bwMode="auto">
          <a:xfrm>
            <a:off x="7859435" y="2458559"/>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sp>
        <p:nvSpPr>
          <p:cNvPr id="367" name="Rectangle 164">
            <a:extLst>
              <a:ext uri="{FF2B5EF4-FFF2-40B4-BE49-F238E27FC236}">
                <a16:creationId xmlns:a16="http://schemas.microsoft.com/office/drawing/2014/main" id="{748EC8A2-81A7-4AE6-AEB2-7E55A36BED6D}"/>
              </a:ext>
            </a:extLst>
          </p:cNvPr>
          <p:cNvSpPr>
            <a:spLocks noChangeArrowheads="1"/>
          </p:cNvSpPr>
          <p:nvPr/>
        </p:nvSpPr>
        <p:spPr bwMode="auto">
          <a:xfrm>
            <a:off x="7869803" y="2458171"/>
            <a:ext cx="26139" cy="242589"/>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68580" tIns="34290" rIns="68580" bIns="34290"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fontAlgn="auto">
              <a:lnSpc>
                <a:spcPct val="100000"/>
              </a:lnSpc>
              <a:spcBef>
                <a:spcPct val="0"/>
              </a:spcBef>
              <a:spcAft>
                <a:spcPct val="0"/>
              </a:spcAft>
              <a:buClrTx/>
              <a:buNone/>
              <a:defRPr/>
            </a:pPr>
            <a:endParaRPr lang="en-US" altLang="en-US" sz="1100">
              <a:solidFill>
                <a:srgbClr val="455560"/>
              </a:solidFill>
              <a:ea typeface="+mn-ea"/>
              <a:cs typeface="+mn-cs"/>
            </a:endParaRPr>
          </a:p>
        </p:txBody>
      </p:sp>
      <p:cxnSp>
        <p:nvCxnSpPr>
          <p:cNvPr id="370" name="Straight Arrow Connector 369">
            <a:extLst>
              <a:ext uri="{FF2B5EF4-FFF2-40B4-BE49-F238E27FC236}">
                <a16:creationId xmlns:a16="http://schemas.microsoft.com/office/drawing/2014/main" id="{D1CE360E-2790-4C82-9594-33668568691A}"/>
              </a:ext>
            </a:extLst>
          </p:cNvPr>
          <p:cNvCxnSpPr>
            <a:cxnSpLocks/>
          </p:cNvCxnSpPr>
          <p:nvPr/>
        </p:nvCxnSpPr>
        <p:spPr>
          <a:xfrm flipH="1">
            <a:off x="5664709" y="2199404"/>
            <a:ext cx="104996" cy="136466"/>
          </a:xfrm>
          <a:prstGeom prst="straightConnector1">
            <a:avLst/>
          </a:prstGeom>
          <a:ln w="28575">
            <a:solidFill>
              <a:schemeClr val="bg1"/>
            </a:solidFill>
            <a:headEnd type="none" w="med" len="med"/>
            <a:tailEnd type="triangle" w="med" len="med"/>
          </a:ln>
          <a:effectLst/>
        </p:spPr>
        <p:style>
          <a:lnRef idx="3">
            <a:schemeClr val="accent4"/>
          </a:lnRef>
          <a:fillRef idx="0">
            <a:schemeClr val="accent4"/>
          </a:fillRef>
          <a:effectRef idx="2">
            <a:schemeClr val="accent4"/>
          </a:effectRef>
          <a:fontRef idx="minor">
            <a:schemeClr val="tx1"/>
          </a:fontRef>
        </p:style>
      </p:cxnSp>
      <p:sp>
        <p:nvSpPr>
          <p:cNvPr id="372" name="Oval 371">
            <a:extLst>
              <a:ext uri="{FF2B5EF4-FFF2-40B4-BE49-F238E27FC236}">
                <a16:creationId xmlns:a16="http://schemas.microsoft.com/office/drawing/2014/main" id="{EA7789EA-22FE-4925-A71F-63B6CCBEC96B}"/>
              </a:ext>
            </a:extLst>
          </p:cNvPr>
          <p:cNvSpPr/>
          <p:nvPr/>
        </p:nvSpPr>
        <p:spPr bwMode="auto">
          <a:xfrm>
            <a:off x="5481863" y="1273247"/>
            <a:ext cx="52467" cy="52516"/>
          </a:xfrm>
          <a:prstGeom prst="ellipse">
            <a:avLst/>
          </a:prstGeom>
          <a:solidFill>
            <a:schemeClr val="accent3"/>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400">
              <a:latin typeface="Calibri" panose="020F0502020204030204" pitchFamily="34" charset="0"/>
            </a:endParaRPr>
          </a:p>
        </p:txBody>
      </p:sp>
      <p:sp>
        <p:nvSpPr>
          <p:cNvPr id="373" name="Oval 372">
            <a:extLst>
              <a:ext uri="{FF2B5EF4-FFF2-40B4-BE49-F238E27FC236}">
                <a16:creationId xmlns:a16="http://schemas.microsoft.com/office/drawing/2014/main" id="{22381448-84F8-4C3F-9C42-22691E0F30F3}"/>
              </a:ext>
            </a:extLst>
          </p:cNvPr>
          <p:cNvSpPr/>
          <p:nvPr/>
        </p:nvSpPr>
        <p:spPr bwMode="auto">
          <a:xfrm>
            <a:off x="5509847" y="1276483"/>
            <a:ext cx="52467" cy="52516"/>
          </a:xfrm>
          <a:prstGeom prst="ellipse">
            <a:avLst/>
          </a:prstGeom>
          <a:solidFill>
            <a:schemeClr val="accent3"/>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400">
              <a:latin typeface="Calibri" panose="020F0502020204030204" pitchFamily="34" charset="0"/>
            </a:endParaRPr>
          </a:p>
        </p:txBody>
      </p:sp>
      <p:sp>
        <p:nvSpPr>
          <p:cNvPr id="374" name="Oval 373">
            <a:extLst>
              <a:ext uri="{FF2B5EF4-FFF2-40B4-BE49-F238E27FC236}">
                <a16:creationId xmlns:a16="http://schemas.microsoft.com/office/drawing/2014/main" id="{9FEDFF1D-B10A-4417-BCF7-1EAF45445B68}"/>
              </a:ext>
            </a:extLst>
          </p:cNvPr>
          <p:cNvSpPr/>
          <p:nvPr/>
        </p:nvSpPr>
        <p:spPr bwMode="auto">
          <a:xfrm>
            <a:off x="5595611" y="1298031"/>
            <a:ext cx="52467" cy="52516"/>
          </a:xfrm>
          <a:prstGeom prst="ellipse">
            <a:avLst/>
          </a:prstGeom>
          <a:solidFill>
            <a:schemeClr val="accent3"/>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400">
              <a:latin typeface="Calibri" panose="020F0502020204030204" pitchFamily="34" charset="0"/>
            </a:endParaRPr>
          </a:p>
        </p:txBody>
      </p:sp>
      <p:sp>
        <p:nvSpPr>
          <p:cNvPr id="375" name="Oval 374">
            <a:extLst>
              <a:ext uri="{FF2B5EF4-FFF2-40B4-BE49-F238E27FC236}">
                <a16:creationId xmlns:a16="http://schemas.microsoft.com/office/drawing/2014/main" id="{801ED585-6DC2-40B4-8415-A3ACC8B1A30A}"/>
              </a:ext>
            </a:extLst>
          </p:cNvPr>
          <p:cNvSpPr/>
          <p:nvPr/>
        </p:nvSpPr>
        <p:spPr bwMode="auto">
          <a:xfrm>
            <a:off x="5605868" y="2033422"/>
            <a:ext cx="52467" cy="52516"/>
          </a:xfrm>
          <a:prstGeom prst="ellipse">
            <a:avLst/>
          </a:prstGeom>
          <a:solidFill>
            <a:schemeClr val="accent3"/>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400">
              <a:latin typeface="Calibri" panose="020F0502020204030204" pitchFamily="34" charset="0"/>
            </a:endParaRPr>
          </a:p>
        </p:txBody>
      </p:sp>
      <p:sp>
        <p:nvSpPr>
          <p:cNvPr id="376" name="Oval 375">
            <a:extLst>
              <a:ext uri="{FF2B5EF4-FFF2-40B4-BE49-F238E27FC236}">
                <a16:creationId xmlns:a16="http://schemas.microsoft.com/office/drawing/2014/main" id="{A240337E-0F5E-4FA0-B2BF-B5E8D59EA4F3}"/>
              </a:ext>
            </a:extLst>
          </p:cNvPr>
          <p:cNvSpPr/>
          <p:nvPr/>
        </p:nvSpPr>
        <p:spPr bwMode="auto">
          <a:xfrm>
            <a:off x="5618087" y="2195644"/>
            <a:ext cx="52467" cy="52516"/>
          </a:xfrm>
          <a:prstGeom prst="ellipse">
            <a:avLst/>
          </a:prstGeom>
          <a:solidFill>
            <a:schemeClr val="accent3"/>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400">
              <a:latin typeface="Calibri" panose="020F0502020204030204" pitchFamily="34" charset="0"/>
            </a:endParaRPr>
          </a:p>
        </p:txBody>
      </p:sp>
      <p:sp>
        <p:nvSpPr>
          <p:cNvPr id="377" name="Oval 376">
            <a:extLst>
              <a:ext uri="{FF2B5EF4-FFF2-40B4-BE49-F238E27FC236}">
                <a16:creationId xmlns:a16="http://schemas.microsoft.com/office/drawing/2014/main" id="{F51946C3-24CD-45CA-A0A3-7966DBD95831}"/>
              </a:ext>
            </a:extLst>
          </p:cNvPr>
          <p:cNvSpPr/>
          <p:nvPr/>
        </p:nvSpPr>
        <p:spPr bwMode="auto">
          <a:xfrm>
            <a:off x="5621852" y="2288433"/>
            <a:ext cx="52467" cy="52516"/>
          </a:xfrm>
          <a:prstGeom prst="ellipse">
            <a:avLst/>
          </a:prstGeom>
          <a:solidFill>
            <a:schemeClr val="accent3"/>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400">
              <a:latin typeface="Calibri" panose="020F0502020204030204" pitchFamily="34" charset="0"/>
            </a:endParaRPr>
          </a:p>
        </p:txBody>
      </p:sp>
      <p:sp>
        <p:nvSpPr>
          <p:cNvPr id="378" name="Oval 377">
            <a:extLst>
              <a:ext uri="{FF2B5EF4-FFF2-40B4-BE49-F238E27FC236}">
                <a16:creationId xmlns:a16="http://schemas.microsoft.com/office/drawing/2014/main" id="{EF2EB604-84CB-48E8-9C40-B8ED0CFEF1B2}"/>
              </a:ext>
            </a:extLst>
          </p:cNvPr>
          <p:cNvSpPr/>
          <p:nvPr/>
        </p:nvSpPr>
        <p:spPr bwMode="auto">
          <a:xfrm>
            <a:off x="5624132" y="2381594"/>
            <a:ext cx="52467" cy="52516"/>
          </a:xfrm>
          <a:prstGeom prst="ellipse">
            <a:avLst/>
          </a:prstGeom>
          <a:solidFill>
            <a:schemeClr val="accent3"/>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400">
              <a:latin typeface="Calibri" panose="020F0502020204030204" pitchFamily="34" charset="0"/>
            </a:endParaRPr>
          </a:p>
        </p:txBody>
      </p:sp>
      <p:sp>
        <p:nvSpPr>
          <p:cNvPr id="379" name="Oval 378">
            <a:extLst>
              <a:ext uri="{FF2B5EF4-FFF2-40B4-BE49-F238E27FC236}">
                <a16:creationId xmlns:a16="http://schemas.microsoft.com/office/drawing/2014/main" id="{AA127AA2-380B-491D-8C14-F3DA2B866FA5}"/>
              </a:ext>
            </a:extLst>
          </p:cNvPr>
          <p:cNvSpPr/>
          <p:nvPr/>
        </p:nvSpPr>
        <p:spPr bwMode="auto">
          <a:xfrm>
            <a:off x="5636093" y="2441558"/>
            <a:ext cx="52467" cy="52516"/>
          </a:xfrm>
          <a:prstGeom prst="ellipse">
            <a:avLst/>
          </a:prstGeom>
          <a:solidFill>
            <a:schemeClr val="accent3"/>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400">
              <a:latin typeface="Calibri" panose="020F0502020204030204" pitchFamily="34" charset="0"/>
            </a:endParaRPr>
          </a:p>
        </p:txBody>
      </p:sp>
      <p:sp>
        <p:nvSpPr>
          <p:cNvPr id="380" name="Oval 379">
            <a:extLst>
              <a:ext uri="{FF2B5EF4-FFF2-40B4-BE49-F238E27FC236}">
                <a16:creationId xmlns:a16="http://schemas.microsoft.com/office/drawing/2014/main" id="{6C700EA1-1644-4B75-89E3-FFB058BFBC80}"/>
              </a:ext>
            </a:extLst>
          </p:cNvPr>
          <p:cNvSpPr/>
          <p:nvPr/>
        </p:nvSpPr>
        <p:spPr bwMode="auto">
          <a:xfrm>
            <a:off x="5652950" y="2443485"/>
            <a:ext cx="52467" cy="52516"/>
          </a:xfrm>
          <a:prstGeom prst="ellipse">
            <a:avLst/>
          </a:prstGeom>
          <a:solidFill>
            <a:schemeClr val="accent3"/>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400">
              <a:latin typeface="Calibri" panose="020F0502020204030204" pitchFamily="34" charset="0"/>
            </a:endParaRPr>
          </a:p>
        </p:txBody>
      </p:sp>
      <p:sp>
        <p:nvSpPr>
          <p:cNvPr id="381" name="Oval 380">
            <a:extLst>
              <a:ext uri="{FF2B5EF4-FFF2-40B4-BE49-F238E27FC236}">
                <a16:creationId xmlns:a16="http://schemas.microsoft.com/office/drawing/2014/main" id="{C52A543B-C264-4C17-A142-355B3EBE9642}"/>
              </a:ext>
            </a:extLst>
          </p:cNvPr>
          <p:cNvSpPr/>
          <p:nvPr/>
        </p:nvSpPr>
        <p:spPr bwMode="auto">
          <a:xfrm>
            <a:off x="5708045" y="2445868"/>
            <a:ext cx="52467" cy="52516"/>
          </a:xfrm>
          <a:prstGeom prst="ellipse">
            <a:avLst/>
          </a:prstGeom>
          <a:solidFill>
            <a:schemeClr val="accent3"/>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400">
              <a:latin typeface="Calibri" panose="020F0502020204030204" pitchFamily="34" charset="0"/>
            </a:endParaRPr>
          </a:p>
        </p:txBody>
      </p:sp>
      <p:sp>
        <p:nvSpPr>
          <p:cNvPr id="382" name="Oval 381">
            <a:extLst>
              <a:ext uri="{FF2B5EF4-FFF2-40B4-BE49-F238E27FC236}">
                <a16:creationId xmlns:a16="http://schemas.microsoft.com/office/drawing/2014/main" id="{C4206375-E051-42A4-9C29-DE6B6528DB35}"/>
              </a:ext>
            </a:extLst>
          </p:cNvPr>
          <p:cNvSpPr/>
          <p:nvPr/>
        </p:nvSpPr>
        <p:spPr bwMode="auto">
          <a:xfrm>
            <a:off x="5754596" y="2450636"/>
            <a:ext cx="52467" cy="52516"/>
          </a:xfrm>
          <a:prstGeom prst="ellipse">
            <a:avLst/>
          </a:prstGeom>
          <a:solidFill>
            <a:schemeClr val="accent3"/>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400">
              <a:latin typeface="Calibri" panose="020F0502020204030204" pitchFamily="34" charset="0"/>
            </a:endParaRPr>
          </a:p>
        </p:txBody>
      </p:sp>
      <p:sp>
        <p:nvSpPr>
          <p:cNvPr id="383" name="Oval 382">
            <a:extLst>
              <a:ext uri="{FF2B5EF4-FFF2-40B4-BE49-F238E27FC236}">
                <a16:creationId xmlns:a16="http://schemas.microsoft.com/office/drawing/2014/main" id="{5FBFB734-EF47-452F-B3A6-AB86FD16D013}"/>
              </a:ext>
            </a:extLst>
          </p:cNvPr>
          <p:cNvSpPr/>
          <p:nvPr/>
        </p:nvSpPr>
        <p:spPr bwMode="auto">
          <a:xfrm>
            <a:off x="5822975" y="2501880"/>
            <a:ext cx="52467" cy="52516"/>
          </a:xfrm>
          <a:prstGeom prst="ellipse">
            <a:avLst/>
          </a:prstGeom>
          <a:solidFill>
            <a:schemeClr val="accent3"/>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400">
              <a:latin typeface="Calibri" panose="020F0502020204030204" pitchFamily="34" charset="0"/>
            </a:endParaRPr>
          </a:p>
        </p:txBody>
      </p:sp>
      <p:sp>
        <p:nvSpPr>
          <p:cNvPr id="384" name="Oval 383">
            <a:extLst>
              <a:ext uri="{FF2B5EF4-FFF2-40B4-BE49-F238E27FC236}">
                <a16:creationId xmlns:a16="http://schemas.microsoft.com/office/drawing/2014/main" id="{BDB8D4C4-B204-44A9-BC41-7EDA0EFEA99F}"/>
              </a:ext>
            </a:extLst>
          </p:cNvPr>
          <p:cNvSpPr/>
          <p:nvPr/>
        </p:nvSpPr>
        <p:spPr bwMode="auto">
          <a:xfrm>
            <a:off x="5828888" y="2579505"/>
            <a:ext cx="52467" cy="52516"/>
          </a:xfrm>
          <a:prstGeom prst="ellipse">
            <a:avLst/>
          </a:prstGeom>
          <a:solidFill>
            <a:schemeClr val="accent3"/>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400">
              <a:latin typeface="Calibri" panose="020F0502020204030204" pitchFamily="34" charset="0"/>
            </a:endParaRPr>
          </a:p>
        </p:txBody>
      </p:sp>
      <p:sp>
        <p:nvSpPr>
          <p:cNvPr id="385" name="Oval 384">
            <a:extLst>
              <a:ext uri="{FF2B5EF4-FFF2-40B4-BE49-F238E27FC236}">
                <a16:creationId xmlns:a16="http://schemas.microsoft.com/office/drawing/2014/main" id="{23439BA6-47E2-4026-A320-8F0FA67D4679}"/>
              </a:ext>
            </a:extLst>
          </p:cNvPr>
          <p:cNvSpPr/>
          <p:nvPr/>
        </p:nvSpPr>
        <p:spPr bwMode="auto">
          <a:xfrm>
            <a:off x="5827046" y="2683253"/>
            <a:ext cx="52467" cy="52516"/>
          </a:xfrm>
          <a:prstGeom prst="ellipse">
            <a:avLst/>
          </a:prstGeom>
          <a:solidFill>
            <a:schemeClr val="accent3"/>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400">
              <a:latin typeface="Calibri" panose="020F0502020204030204" pitchFamily="34" charset="0"/>
            </a:endParaRPr>
          </a:p>
        </p:txBody>
      </p:sp>
      <p:sp>
        <p:nvSpPr>
          <p:cNvPr id="386" name="Oval 385">
            <a:extLst>
              <a:ext uri="{FF2B5EF4-FFF2-40B4-BE49-F238E27FC236}">
                <a16:creationId xmlns:a16="http://schemas.microsoft.com/office/drawing/2014/main" id="{8D4FDE98-2E37-482A-B5EC-4AA69F9CA90C}"/>
              </a:ext>
            </a:extLst>
          </p:cNvPr>
          <p:cNvSpPr/>
          <p:nvPr/>
        </p:nvSpPr>
        <p:spPr bwMode="auto">
          <a:xfrm>
            <a:off x="5829491" y="2785379"/>
            <a:ext cx="52467" cy="52516"/>
          </a:xfrm>
          <a:prstGeom prst="ellipse">
            <a:avLst/>
          </a:prstGeom>
          <a:solidFill>
            <a:schemeClr val="accent3"/>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400">
              <a:latin typeface="Calibri" panose="020F0502020204030204" pitchFamily="34" charset="0"/>
            </a:endParaRPr>
          </a:p>
        </p:txBody>
      </p:sp>
      <p:sp>
        <p:nvSpPr>
          <p:cNvPr id="387" name="Oval 386">
            <a:extLst>
              <a:ext uri="{FF2B5EF4-FFF2-40B4-BE49-F238E27FC236}">
                <a16:creationId xmlns:a16="http://schemas.microsoft.com/office/drawing/2014/main" id="{25767576-1B56-4B07-987C-06E4C956E903}"/>
              </a:ext>
            </a:extLst>
          </p:cNvPr>
          <p:cNvSpPr/>
          <p:nvPr/>
        </p:nvSpPr>
        <p:spPr bwMode="auto">
          <a:xfrm>
            <a:off x="5859971" y="2878571"/>
            <a:ext cx="52467" cy="52516"/>
          </a:xfrm>
          <a:prstGeom prst="ellipse">
            <a:avLst/>
          </a:prstGeom>
          <a:solidFill>
            <a:schemeClr val="accent3"/>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400">
              <a:latin typeface="Calibri" panose="020F0502020204030204" pitchFamily="34" charset="0"/>
            </a:endParaRPr>
          </a:p>
        </p:txBody>
      </p:sp>
      <p:sp>
        <p:nvSpPr>
          <p:cNvPr id="388" name="Oval 387">
            <a:extLst>
              <a:ext uri="{FF2B5EF4-FFF2-40B4-BE49-F238E27FC236}">
                <a16:creationId xmlns:a16="http://schemas.microsoft.com/office/drawing/2014/main" id="{157B834B-184D-4CA8-A9C9-0A849CA4E24E}"/>
              </a:ext>
            </a:extLst>
          </p:cNvPr>
          <p:cNvSpPr/>
          <p:nvPr/>
        </p:nvSpPr>
        <p:spPr bwMode="auto">
          <a:xfrm>
            <a:off x="6049373" y="2918685"/>
            <a:ext cx="52467" cy="52516"/>
          </a:xfrm>
          <a:prstGeom prst="ellipse">
            <a:avLst/>
          </a:prstGeom>
          <a:solidFill>
            <a:schemeClr val="accent3"/>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400">
              <a:latin typeface="Calibri" panose="020F0502020204030204" pitchFamily="34" charset="0"/>
            </a:endParaRPr>
          </a:p>
        </p:txBody>
      </p:sp>
      <p:sp>
        <p:nvSpPr>
          <p:cNvPr id="389" name="Oval 388">
            <a:extLst>
              <a:ext uri="{FF2B5EF4-FFF2-40B4-BE49-F238E27FC236}">
                <a16:creationId xmlns:a16="http://schemas.microsoft.com/office/drawing/2014/main" id="{DAB760D7-0FD8-46D2-82EC-1D1D90889568}"/>
              </a:ext>
            </a:extLst>
          </p:cNvPr>
          <p:cNvSpPr/>
          <p:nvPr/>
        </p:nvSpPr>
        <p:spPr bwMode="auto">
          <a:xfrm>
            <a:off x="6053207" y="2965540"/>
            <a:ext cx="52467" cy="52516"/>
          </a:xfrm>
          <a:prstGeom prst="ellipse">
            <a:avLst/>
          </a:prstGeom>
          <a:solidFill>
            <a:schemeClr val="accent3"/>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400">
              <a:latin typeface="Calibri" panose="020F0502020204030204" pitchFamily="34" charset="0"/>
            </a:endParaRPr>
          </a:p>
        </p:txBody>
      </p:sp>
      <p:sp>
        <p:nvSpPr>
          <p:cNvPr id="390" name="Oval 389">
            <a:extLst>
              <a:ext uri="{FF2B5EF4-FFF2-40B4-BE49-F238E27FC236}">
                <a16:creationId xmlns:a16="http://schemas.microsoft.com/office/drawing/2014/main" id="{4C40F85C-5DBB-487A-8FD9-4F3D484B0DB4}"/>
              </a:ext>
            </a:extLst>
          </p:cNvPr>
          <p:cNvSpPr/>
          <p:nvPr/>
        </p:nvSpPr>
        <p:spPr bwMode="auto">
          <a:xfrm>
            <a:off x="6252836" y="3083503"/>
            <a:ext cx="52467" cy="52516"/>
          </a:xfrm>
          <a:prstGeom prst="ellipse">
            <a:avLst/>
          </a:prstGeom>
          <a:solidFill>
            <a:schemeClr val="accent3"/>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400">
              <a:latin typeface="Calibri" panose="020F0502020204030204" pitchFamily="34" charset="0"/>
            </a:endParaRPr>
          </a:p>
        </p:txBody>
      </p:sp>
      <p:sp>
        <p:nvSpPr>
          <p:cNvPr id="391" name="Oval 390">
            <a:extLst>
              <a:ext uri="{FF2B5EF4-FFF2-40B4-BE49-F238E27FC236}">
                <a16:creationId xmlns:a16="http://schemas.microsoft.com/office/drawing/2014/main" id="{464C11C1-D122-4297-8D6F-2F41B029A52F}"/>
              </a:ext>
            </a:extLst>
          </p:cNvPr>
          <p:cNvSpPr/>
          <p:nvPr/>
        </p:nvSpPr>
        <p:spPr bwMode="auto">
          <a:xfrm>
            <a:off x="6488687" y="3160203"/>
            <a:ext cx="52467" cy="52516"/>
          </a:xfrm>
          <a:prstGeom prst="ellipse">
            <a:avLst/>
          </a:prstGeom>
          <a:solidFill>
            <a:schemeClr val="accent3"/>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400">
              <a:latin typeface="Calibri" panose="020F0502020204030204" pitchFamily="34" charset="0"/>
            </a:endParaRPr>
          </a:p>
        </p:txBody>
      </p:sp>
      <p:sp>
        <p:nvSpPr>
          <p:cNvPr id="392" name="Oval 391">
            <a:extLst>
              <a:ext uri="{FF2B5EF4-FFF2-40B4-BE49-F238E27FC236}">
                <a16:creationId xmlns:a16="http://schemas.microsoft.com/office/drawing/2014/main" id="{93D1BB5C-730A-4FDF-B837-75BD151371A0}"/>
              </a:ext>
            </a:extLst>
          </p:cNvPr>
          <p:cNvSpPr/>
          <p:nvPr/>
        </p:nvSpPr>
        <p:spPr bwMode="auto">
          <a:xfrm>
            <a:off x="6509510" y="3198315"/>
            <a:ext cx="52467" cy="52516"/>
          </a:xfrm>
          <a:prstGeom prst="ellipse">
            <a:avLst/>
          </a:prstGeom>
          <a:solidFill>
            <a:schemeClr val="accent3"/>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400">
              <a:latin typeface="Calibri" panose="020F0502020204030204" pitchFamily="34" charset="0"/>
            </a:endParaRPr>
          </a:p>
        </p:txBody>
      </p:sp>
      <p:sp>
        <p:nvSpPr>
          <p:cNvPr id="393" name="Oval 392">
            <a:extLst>
              <a:ext uri="{FF2B5EF4-FFF2-40B4-BE49-F238E27FC236}">
                <a16:creationId xmlns:a16="http://schemas.microsoft.com/office/drawing/2014/main" id="{0CC91609-4C64-43D1-96C8-7F6718B6A357}"/>
              </a:ext>
            </a:extLst>
          </p:cNvPr>
          <p:cNvSpPr/>
          <p:nvPr/>
        </p:nvSpPr>
        <p:spPr bwMode="auto">
          <a:xfrm>
            <a:off x="6746261" y="3213497"/>
            <a:ext cx="52467" cy="52516"/>
          </a:xfrm>
          <a:prstGeom prst="ellipse">
            <a:avLst/>
          </a:prstGeom>
          <a:solidFill>
            <a:schemeClr val="accent3"/>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400">
              <a:latin typeface="Calibri" panose="020F0502020204030204" pitchFamily="34" charset="0"/>
            </a:endParaRPr>
          </a:p>
        </p:txBody>
      </p:sp>
      <p:sp>
        <p:nvSpPr>
          <p:cNvPr id="395" name="Oval 394">
            <a:extLst>
              <a:ext uri="{FF2B5EF4-FFF2-40B4-BE49-F238E27FC236}">
                <a16:creationId xmlns:a16="http://schemas.microsoft.com/office/drawing/2014/main" id="{99495057-39D2-414B-BECE-D5E0127306D3}"/>
              </a:ext>
            </a:extLst>
          </p:cNvPr>
          <p:cNvSpPr/>
          <p:nvPr/>
        </p:nvSpPr>
        <p:spPr bwMode="auto">
          <a:xfrm>
            <a:off x="7202915" y="3210536"/>
            <a:ext cx="52467" cy="52516"/>
          </a:xfrm>
          <a:prstGeom prst="ellipse">
            <a:avLst/>
          </a:prstGeom>
          <a:solidFill>
            <a:schemeClr val="accent3"/>
          </a:solidFill>
          <a:ln w="0">
            <a:noFill/>
            <a:miter lim="800000"/>
            <a:headEnd/>
            <a:tailEnd/>
          </a:ln>
        </p:spPr>
        <p:txBody>
          <a:bodyPr lIns="68580" tIns="34290" rIns="68580" bIns="34290" rtlCol="0" anchor="b"/>
          <a:lstStyle/>
          <a:p>
            <a:pPr algn="ctr" eaLnBrk="1" hangingPunct="1">
              <a:spcBef>
                <a:spcPct val="35000"/>
              </a:spcBef>
              <a:spcAft>
                <a:spcPct val="25000"/>
              </a:spcAft>
              <a:buClr>
                <a:schemeClr val="folHlink"/>
              </a:buClr>
              <a:buNone/>
            </a:pPr>
            <a:endParaRPr lang="en-US" sz="1400">
              <a:latin typeface="Calibri" panose="020F0502020204030204" pitchFamily="34" charset="0"/>
            </a:endParaRPr>
          </a:p>
        </p:txBody>
      </p:sp>
      <p:sp>
        <p:nvSpPr>
          <p:cNvPr id="237" name="Freeform 216">
            <a:extLst>
              <a:ext uri="{FF2B5EF4-FFF2-40B4-BE49-F238E27FC236}">
                <a16:creationId xmlns:a16="http://schemas.microsoft.com/office/drawing/2014/main" id="{12F0B243-F27A-408E-B5EC-CBE95C36945A}"/>
              </a:ext>
            </a:extLst>
          </p:cNvPr>
          <p:cNvSpPr>
            <a:spLocks/>
          </p:cNvSpPr>
          <p:nvPr/>
        </p:nvSpPr>
        <p:spPr bwMode="auto">
          <a:xfrm>
            <a:off x="5398010" y="1301891"/>
            <a:ext cx="1831181" cy="1937749"/>
          </a:xfrm>
          <a:custGeom>
            <a:avLst/>
            <a:gdLst>
              <a:gd name="T0" fmla="*/ 0 w 1538"/>
              <a:gd name="T1" fmla="*/ 0 h 1626"/>
              <a:gd name="T2" fmla="*/ 126 w 1538"/>
              <a:gd name="T3" fmla="*/ 0 h 1626"/>
              <a:gd name="T4" fmla="*/ 146 w 1538"/>
              <a:gd name="T5" fmla="*/ 6 h 1626"/>
              <a:gd name="T6" fmla="*/ 190 w 1538"/>
              <a:gd name="T7" fmla="*/ 6 h 1626"/>
              <a:gd name="T8" fmla="*/ 196 w 1538"/>
              <a:gd name="T9" fmla="*/ 154 h 1626"/>
              <a:gd name="T10" fmla="*/ 198 w 1538"/>
              <a:gd name="T11" fmla="*/ 628 h 1626"/>
              <a:gd name="T12" fmla="*/ 202 w 1538"/>
              <a:gd name="T13" fmla="*/ 848 h 1626"/>
              <a:gd name="T14" fmla="*/ 210 w 1538"/>
              <a:gd name="T15" fmla="*/ 928 h 1626"/>
              <a:gd name="T16" fmla="*/ 220 w 1538"/>
              <a:gd name="T17" fmla="*/ 980 h 1626"/>
              <a:gd name="T18" fmla="*/ 280 w 1538"/>
              <a:gd name="T19" fmla="*/ 984 h 1626"/>
              <a:gd name="T20" fmla="*/ 290 w 1538"/>
              <a:gd name="T21" fmla="*/ 990 h 1626"/>
              <a:gd name="T22" fmla="*/ 376 w 1538"/>
              <a:gd name="T23" fmla="*/ 998 h 1626"/>
              <a:gd name="T24" fmla="*/ 388 w 1538"/>
              <a:gd name="T25" fmla="*/ 1294 h 1626"/>
              <a:gd name="T26" fmla="*/ 400 w 1538"/>
              <a:gd name="T27" fmla="*/ 1326 h 1626"/>
              <a:gd name="T28" fmla="*/ 418 w 1538"/>
              <a:gd name="T29" fmla="*/ 1346 h 1626"/>
              <a:gd name="T30" fmla="*/ 568 w 1538"/>
              <a:gd name="T31" fmla="*/ 1346 h 1626"/>
              <a:gd name="T32" fmla="*/ 576 w 1538"/>
              <a:gd name="T33" fmla="*/ 1462 h 1626"/>
              <a:gd name="T34" fmla="*/ 604 w 1538"/>
              <a:gd name="T35" fmla="*/ 1514 h 1626"/>
              <a:gd name="T36" fmla="*/ 744 w 1538"/>
              <a:gd name="T37" fmla="*/ 1514 h 1626"/>
              <a:gd name="T38" fmla="*/ 770 w 1538"/>
              <a:gd name="T39" fmla="*/ 1584 h 1626"/>
              <a:gd name="T40" fmla="*/ 942 w 1538"/>
              <a:gd name="T41" fmla="*/ 1584 h 1626"/>
              <a:gd name="T42" fmla="*/ 958 w 1538"/>
              <a:gd name="T43" fmla="*/ 1626 h 1626"/>
              <a:gd name="T44" fmla="*/ 1538 w 1538"/>
              <a:gd name="T45" fmla="*/ 1626 h 1626"/>
              <a:gd name="connsiteX0" fmla="*/ 0 w 10000"/>
              <a:gd name="connsiteY0" fmla="*/ 0 h 10000"/>
              <a:gd name="connsiteX1" fmla="*/ 819 w 10000"/>
              <a:gd name="connsiteY1" fmla="*/ 0 h 10000"/>
              <a:gd name="connsiteX2" fmla="*/ 949 w 10000"/>
              <a:gd name="connsiteY2" fmla="*/ 37 h 10000"/>
              <a:gd name="connsiteX3" fmla="*/ 1235 w 10000"/>
              <a:gd name="connsiteY3" fmla="*/ 37 h 10000"/>
              <a:gd name="connsiteX4" fmla="*/ 1274 w 10000"/>
              <a:gd name="connsiteY4" fmla="*/ 947 h 10000"/>
              <a:gd name="connsiteX5" fmla="*/ 1287 w 10000"/>
              <a:gd name="connsiteY5" fmla="*/ 3862 h 10000"/>
              <a:gd name="connsiteX6" fmla="*/ 1313 w 10000"/>
              <a:gd name="connsiteY6" fmla="*/ 5215 h 10000"/>
              <a:gd name="connsiteX7" fmla="*/ 1365 w 10000"/>
              <a:gd name="connsiteY7" fmla="*/ 5707 h 10000"/>
              <a:gd name="connsiteX8" fmla="*/ 1430 w 10000"/>
              <a:gd name="connsiteY8" fmla="*/ 6027 h 10000"/>
              <a:gd name="connsiteX9" fmla="*/ 1821 w 10000"/>
              <a:gd name="connsiteY9" fmla="*/ 6052 h 10000"/>
              <a:gd name="connsiteX10" fmla="*/ 1886 w 10000"/>
              <a:gd name="connsiteY10" fmla="*/ 6089 h 10000"/>
              <a:gd name="connsiteX11" fmla="*/ 2445 w 10000"/>
              <a:gd name="connsiteY11" fmla="*/ 6138 h 10000"/>
              <a:gd name="connsiteX12" fmla="*/ 2523 w 10000"/>
              <a:gd name="connsiteY12" fmla="*/ 7958 h 10000"/>
              <a:gd name="connsiteX13" fmla="*/ 2601 w 10000"/>
              <a:gd name="connsiteY13" fmla="*/ 8155 h 10000"/>
              <a:gd name="connsiteX14" fmla="*/ 2718 w 10000"/>
              <a:gd name="connsiteY14" fmla="*/ 8278 h 10000"/>
              <a:gd name="connsiteX15" fmla="*/ 3693 w 10000"/>
              <a:gd name="connsiteY15" fmla="*/ 8278 h 10000"/>
              <a:gd name="connsiteX16" fmla="*/ 3745 w 10000"/>
              <a:gd name="connsiteY16" fmla="*/ 8991 h 10000"/>
              <a:gd name="connsiteX17" fmla="*/ 3825 w 10000"/>
              <a:gd name="connsiteY17" fmla="*/ 9203 h 10000"/>
              <a:gd name="connsiteX18" fmla="*/ 3927 w 10000"/>
              <a:gd name="connsiteY18" fmla="*/ 9311 h 10000"/>
              <a:gd name="connsiteX19" fmla="*/ 4837 w 10000"/>
              <a:gd name="connsiteY19" fmla="*/ 9311 h 10000"/>
              <a:gd name="connsiteX20" fmla="*/ 5007 w 10000"/>
              <a:gd name="connsiteY20" fmla="*/ 9742 h 10000"/>
              <a:gd name="connsiteX21" fmla="*/ 6125 w 10000"/>
              <a:gd name="connsiteY21" fmla="*/ 9742 h 10000"/>
              <a:gd name="connsiteX22" fmla="*/ 6229 w 10000"/>
              <a:gd name="connsiteY22" fmla="*/ 10000 h 10000"/>
              <a:gd name="connsiteX23" fmla="*/ 10000 w 10000"/>
              <a:gd name="connsiteY23" fmla="*/ 10000 h 10000"/>
              <a:gd name="connsiteX0" fmla="*/ 0 w 10000"/>
              <a:gd name="connsiteY0" fmla="*/ 0 h 10000"/>
              <a:gd name="connsiteX1" fmla="*/ 819 w 10000"/>
              <a:gd name="connsiteY1" fmla="*/ 0 h 10000"/>
              <a:gd name="connsiteX2" fmla="*/ 949 w 10000"/>
              <a:gd name="connsiteY2" fmla="*/ 37 h 10000"/>
              <a:gd name="connsiteX3" fmla="*/ 1235 w 10000"/>
              <a:gd name="connsiteY3" fmla="*/ 37 h 10000"/>
              <a:gd name="connsiteX4" fmla="*/ 1274 w 10000"/>
              <a:gd name="connsiteY4" fmla="*/ 947 h 10000"/>
              <a:gd name="connsiteX5" fmla="*/ 1287 w 10000"/>
              <a:gd name="connsiteY5" fmla="*/ 3862 h 10000"/>
              <a:gd name="connsiteX6" fmla="*/ 1313 w 10000"/>
              <a:gd name="connsiteY6" fmla="*/ 5215 h 10000"/>
              <a:gd name="connsiteX7" fmla="*/ 1365 w 10000"/>
              <a:gd name="connsiteY7" fmla="*/ 5707 h 10000"/>
              <a:gd name="connsiteX8" fmla="*/ 1430 w 10000"/>
              <a:gd name="connsiteY8" fmla="*/ 6027 h 10000"/>
              <a:gd name="connsiteX9" fmla="*/ 1821 w 10000"/>
              <a:gd name="connsiteY9" fmla="*/ 6052 h 10000"/>
              <a:gd name="connsiteX10" fmla="*/ 1886 w 10000"/>
              <a:gd name="connsiteY10" fmla="*/ 6089 h 10000"/>
              <a:gd name="connsiteX11" fmla="*/ 2445 w 10000"/>
              <a:gd name="connsiteY11" fmla="*/ 6138 h 10000"/>
              <a:gd name="connsiteX12" fmla="*/ 2523 w 10000"/>
              <a:gd name="connsiteY12" fmla="*/ 7958 h 10000"/>
              <a:gd name="connsiteX13" fmla="*/ 2601 w 10000"/>
              <a:gd name="connsiteY13" fmla="*/ 8155 h 10000"/>
              <a:gd name="connsiteX14" fmla="*/ 2718 w 10000"/>
              <a:gd name="connsiteY14" fmla="*/ 8278 h 10000"/>
              <a:gd name="connsiteX15" fmla="*/ 3693 w 10000"/>
              <a:gd name="connsiteY15" fmla="*/ 8278 h 10000"/>
              <a:gd name="connsiteX16" fmla="*/ 3745 w 10000"/>
              <a:gd name="connsiteY16" fmla="*/ 8991 h 10000"/>
              <a:gd name="connsiteX17" fmla="*/ 3923 w 10000"/>
              <a:gd name="connsiteY17" fmla="*/ 9157 h 10000"/>
              <a:gd name="connsiteX18" fmla="*/ 3927 w 10000"/>
              <a:gd name="connsiteY18" fmla="*/ 9311 h 10000"/>
              <a:gd name="connsiteX19" fmla="*/ 4837 w 10000"/>
              <a:gd name="connsiteY19" fmla="*/ 9311 h 10000"/>
              <a:gd name="connsiteX20" fmla="*/ 5007 w 10000"/>
              <a:gd name="connsiteY20" fmla="*/ 9742 h 10000"/>
              <a:gd name="connsiteX21" fmla="*/ 6125 w 10000"/>
              <a:gd name="connsiteY21" fmla="*/ 9742 h 10000"/>
              <a:gd name="connsiteX22" fmla="*/ 6229 w 10000"/>
              <a:gd name="connsiteY22" fmla="*/ 10000 h 10000"/>
              <a:gd name="connsiteX23" fmla="*/ 10000 w 10000"/>
              <a:gd name="connsiteY23" fmla="*/ 10000 h 10000"/>
              <a:gd name="connsiteX0" fmla="*/ 0 w 10000"/>
              <a:gd name="connsiteY0" fmla="*/ 0 h 10000"/>
              <a:gd name="connsiteX1" fmla="*/ 819 w 10000"/>
              <a:gd name="connsiteY1" fmla="*/ 0 h 10000"/>
              <a:gd name="connsiteX2" fmla="*/ 949 w 10000"/>
              <a:gd name="connsiteY2" fmla="*/ 37 h 10000"/>
              <a:gd name="connsiteX3" fmla="*/ 1235 w 10000"/>
              <a:gd name="connsiteY3" fmla="*/ 37 h 10000"/>
              <a:gd name="connsiteX4" fmla="*/ 1274 w 10000"/>
              <a:gd name="connsiteY4" fmla="*/ 947 h 10000"/>
              <a:gd name="connsiteX5" fmla="*/ 1287 w 10000"/>
              <a:gd name="connsiteY5" fmla="*/ 3862 h 10000"/>
              <a:gd name="connsiteX6" fmla="*/ 1313 w 10000"/>
              <a:gd name="connsiteY6" fmla="*/ 5215 h 10000"/>
              <a:gd name="connsiteX7" fmla="*/ 1365 w 10000"/>
              <a:gd name="connsiteY7" fmla="*/ 5707 h 10000"/>
              <a:gd name="connsiteX8" fmla="*/ 1430 w 10000"/>
              <a:gd name="connsiteY8" fmla="*/ 6027 h 10000"/>
              <a:gd name="connsiteX9" fmla="*/ 1821 w 10000"/>
              <a:gd name="connsiteY9" fmla="*/ 6052 h 10000"/>
              <a:gd name="connsiteX10" fmla="*/ 1886 w 10000"/>
              <a:gd name="connsiteY10" fmla="*/ 6089 h 10000"/>
              <a:gd name="connsiteX11" fmla="*/ 2445 w 10000"/>
              <a:gd name="connsiteY11" fmla="*/ 6138 h 10000"/>
              <a:gd name="connsiteX12" fmla="*/ 2523 w 10000"/>
              <a:gd name="connsiteY12" fmla="*/ 7958 h 10000"/>
              <a:gd name="connsiteX13" fmla="*/ 2601 w 10000"/>
              <a:gd name="connsiteY13" fmla="*/ 8155 h 10000"/>
              <a:gd name="connsiteX14" fmla="*/ 2718 w 10000"/>
              <a:gd name="connsiteY14" fmla="*/ 8278 h 10000"/>
              <a:gd name="connsiteX15" fmla="*/ 3693 w 10000"/>
              <a:gd name="connsiteY15" fmla="*/ 8278 h 10000"/>
              <a:gd name="connsiteX16" fmla="*/ 3745 w 10000"/>
              <a:gd name="connsiteY16" fmla="*/ 8991 h 10000"/>
              <a:gd name="connsiteX17" fmla="*/ 3923 w 10000"/>
              <a:gd name="connsiteY17" fmla="*/ 9157 h 10000"/>
              <a:gd name="connsiteX18" fmla="*/ 3878 w 10000"/>
              <a:gd name="connsiteY18" fmla="*/ 9311 h 10000"/>
              <a:gd name="connsiteX19" fmla="*/ 4837 w 10000"/>
              <a:gd name="connsiteY19" fmla="*/ 9311 h 10000"/>
              <a:gd name="connsiteX20" fmla="*/ 5007 w 10000"/>
              <a:gd name="connsiteY20" fmla="*/ 9742 h 10000"/>
              <a:gd name="connsiteX21" fmla="*/ 6125 w 10000"/>
              <a:gd name="connsiteY21" fmla="*/ 9742 h 10000"/>
              <a:gd name="connsiteX22" fmla="*/ 6229 w 10000"/>
              <a:gd name="connsiteY22" fmla="*/ 10000 h 10000"/>
              <a:gd name="connsiteX23" fmla="*/ 10000 w 10000"/>
              <a:gd name="connsiteY23" fmla="*/ 10000 h 10000"/>
              <a:gd name="connsiteX0" fmla="*/ 0 w 10000"/>
              <a:gd name="connsiteY0" fmla="*/ 0 h 10000"/>
              <a:gd name="connsiteX1" fmla="*/ 819 w 10000"/>
              <a:gd name="connsiteY1" fmla="*/ 0 h 10000"/>
              <a:gd name="connsiteX2" fmla="*/ 949 w 10000"/>
              <a:gd name="connsiteY2" fmla="*/ 37 h 10000"/>
              <a:gd name="connsiteX3" fmla="*/ 1235 w 10000"/>
              <a:gd name="connsiteY3" fmla="*/ 37 h 10000"/>
              <a:gd name="connsiteX4" fmla="*/ 1274 w 10000"/>
              <a:gd name="connsiteY4" fmla="*/ 947 h 10000"/>
              <a:gd name="connsiteX5" fmla="*/ 1287 w 10000"/>
              <a:gd name="connsiteY5" fmla="*/ 3862 h 10000"/>
              <a:gd name="connsiteX6" fmla="*/ 1313 w 10000"/>
              <a:gd name="connsiteY6" fmla="*/ 5215 h 10000"/>
              <a:gd name="connsiteX7" fmla="*/ 1365 w 10000"/>
              <a:gd name="connsiteY7" fmla="*/ 5707 h 10000"/>
              <a:gd name="connsiteX8" fmla="*/ 1430 w 10000"/>
              <a:gd name="connsiteY8" fmla="*/ 6027 h 10000"/>
              <a:gd name="connsiteX9" fmla="*/ 1821 w 10000"/>
              <a:gd name="connsiteY9" fmla="*/ 6052 h 10000"/>
              <a:gd name="connsiteX10" fmla="*/ 1886 w 10000"/>
              <a:gd name="connsiteY10" fmla="*/ 6089 h 10000"/>
              <a:gd name="connsiteX11" fmla="*/ 2445 w 10000"/>
              <a:gd name="connsiteY11" fmla="*/ 6138 h 10000"/>
              <a:gd name="connsiteX12" fmla="*/ 2523 w 10000"/>
              <a:gd name="connsiteY12" fmla="*/ 7958 h 10000"/>
              <a:gd name="connsiteX13" fmla="*/ 2601 w 10000"/>
              <a:gd name="connsiteY13" fmla="*/ 8155 h 10000"/>
              <a:gd name="connsiteX14" fmla="*/ 2718 w 10000"/>
              <a:gd name="connsiteY14" fmla="*/ 8278 h 10000"/>
              <a:gd name="connsiteX15" fmla="*/ 3693 w 10000"/>
              <a:gd name="connsiteY15" fmla="*/ 8278 h 10000"/>
              <a:gd name="connsiteX16" fmla="*/ 3745 w 10000"/>
              <a:gd name="connsiteY16" fmla="*/ 8991 h 10000"/>
              <a:gd name="connsiteX17" fmla="*/ 3923 w 10000"/>
              <a:gd name="connsiteY17" fmla="*/ 9157 h 10000"/>
              <a:gd name="connsiteX18" fmla="*/ 3878 w 10000"/>
              <a:gd name="connsiteY18" fmla="*/ 9311 h 10000"/>
              <a:gd name="connsiteX19" fmla="*/ 4837 w 10000"/>
              <a:gd name="connsiteY19" fmla="*/ 9311 h 10000"/>
              <a:gd name="connsiteX20" fmla="*/ 5007 w 10000"/>
              <a:gd name="connsiteY20" fmla="*/ 9742 h 10000"/>
              <a:gd name="connsiteX21" fmla="*/ 6125 w 10000"/>
              <a:gd name="connsiteY21" fmla="*/ 9742 h 10000"/>
              <a:gd name="connsiteX22" fmla="*/ 6229 w 10000"/>
              <a:gd name="connsiteY22" fmla="*/ 10000 h 10000"/>
              <a:gd name="connsiteX23" fmla="*/ 10000 w 10000"/>
              <a:gd name="connsiteY23" fmla="*/ 10000 h 10000"/>
              <a:gd name="connsiteX0" fmla="*/ 0 w 10000"/>
              <a:gd name="connsiteY0" fmla="*/ 0 h 10000"/>
              <a:gd name="connsiteX1" fmla="*/ 819 w 10000"/>
              <a:gd name="connsiteY1" fmla="*/ 0 h 10000"/>
              <a:gd name="connsiteX2" fmla="*/ 949 w 10000"/>
              <a:gd name="connsiteY2" fmla="*/ 37 h 10000"/>
              <a:gd name="connsiteX3" fmla="*/ 1235 w 10000"/>
              <a:gd name="connsiteY3" fmla="*/ 37 h 10000"/>
              <a:gd name="connsiteX4" fmla="*/ 1274 w 10000"/>
              <a:gd name="connsiteY4" fmla="*/ 947 h 10000"/>
              <a:gd name="connsiteX5" fmla="*/ 1287 w 10000"/>
              <a:gd name="connsiteY5" fmla="*/ 3862 h 10000"/>
              <a:gd name="connsiteX6" fmla="*/ 1313 w 10000"/>
              <a:gd name="connsiteY6" fmla="*/ 5215 h 10000"/>
              <a:gd name="connsiteX7" fmla="*/ 1365 w 10000"/>
              <a:gd name="connsiteY7" fmla="*/ 5707 h 10000"/>
              <a:gd name="connsiteX8" fmla="*/ 1430 w 10000"/>
              <a:gd name="connsiteY8" fmla="*/ 6027 h 10000"/>
              <a:gd name="connsiteX9" fmla="*/ 1821 w 10000"/>
              <a:gd name="connsiteY9" fmla="*/ 6052 h 10000"/>
              <a:gd name="connsiteX10" fmla="*/ 1886 w 10000"/>
              <a:gd name="connsiteY10" fmla="*/ 6089 h 10000"/>
              <a:gd name="connsiteX11" fmla="*/ 2445 w 10000"/>
              <a:gd name="connsiteY11" fmla="*/ 6138 h 10000"/>
              <a:gd name="connsiteX12" fmla="*/ 2523 w 10000"/>
              <a:gd name="connsiteY12" fmla="*/ 7958 h 10000"/>
              <a:gd name="connsiteX13" fmla="*/ 2601 w 10000"/>
              <a:gd name="connsiteY13" fmla="*/ 8155 h 10000"/>
              <a:gd name="connsiteX14" fmla="*/ 2718 w 10000"/>
              <a:gd name="connsiteY14" fmla="*/ 8278 h 10000"/>
              <a:gd name="connsiteX15" fmla="*/ 3693 w 10000"/>
              <a:gd name="connsiteY15" fmla="*/ 8278 h 10000"/>
              <a:gd name="connsiteX16" fmla="*/ 3745 w 10000"/>
              <a:gd name="connsiteY16" fmla="*/ 8991 h 10000"/>
              <a:gd name="connsiteX17" fmla="*/ 3923 w 10000"/>
              <a:gd name="connsiteY17" fmla="*/ 9157 h 10000"/>
              <a:gd name="connsiteX18" fmla="*/ 3878 w 10000"/>
              <a:gd name="connsiteY18" fmla="*/ 9311 h 10000"/>
              <a:gd name="connsiteX19" fmla="*/ 4837 w 10000"/>
              <a:gd name="connsiteY19" fmla="*/ 9311 h 10000"/>
              <a:gd name="connsiteX20" fmla="*/ 5007 w 10000"/>
              <a:gd name="connsiteY20" fmla="*/ 9742 h 10000"/>
              <a:gd name="connsiteX21" fmla="*/ 6125 w 10000"/>
              <a:gd name="connsiteY21" fmla="*/ 9742 h 10000"/>
              <a:gd name="connsiteX22" fmla="*/ 6229 w 10000"/>
              <a:gd name="connsiteY22" fmla="*/ 10000 h 10000"/>
              <a:gd name="connsiteX23" fmla="*/ 10000 w 10000"/>
              <a:gd name="connsiteY23" fmla="*/ 10000 h 10000"/>
              <a:gd name="connsiteX0" fmla="*/ 0 w 10000"/>
              <a:gd name="connsiteY0" fmla="*/ 0 h 10000"/>
              <a:gd name="connsiteX1" fmla="*/ 819 w 10000"/>
              <a:gd name="connsiteY1" fmla="*/ 0 h 10000"/>
              <a:gd name="connsiteX2" fmla="*/ 949 w 10000"/>
              <a:gd name="connsiteY2" fmla="*/ 37 h 10000"/>
              <a:gd name="connsiteX3" fmla="*/ 1235 w 10000"/>
              <a:gd name="connsiteY3" fmla="*/ 37 h 10000"/>
              <a:gd name="connsiteX4" fmla="*/ 1274 w 10000"/>
              <a:gd name="connsiteY4" fmla="*/ 947 h 10000"/>
              <a:gd name="connsiteX5" fmla="*/ 1287 w 10000"/>
              <a:gd name="connsiteY5" fmla="*/ 3862 h 10000"/>
              <a:gd name="connsiteX6" fmla="*/ 1313 w 10000"/>
              <a:gd name="connsiteY6" fmla="*/ 5215 h 10000"/>
              <a:gd name="connsiteX7" fmla="*/ 1365 w 10000"/>
              <a:gd name="connsiteY7" fmla="*/ 5707 h 10000"/>
              <a:gd name="connsiteX8" fmla="*/ 1430 w 10000"/>
              <a:gd name="connsiteY8" fmla="*/ 6027 h 10000"/>
              <a:gd name="connsiteX9" fmla="*/ 1821 w 10000"/>
              <a:gd name="connsiteY9" fmla="*/ 6052 h 10000"/>
              <a:gd name="connsiteX10" fmla="*/ 1886 w 10000"/>
              <a:gd name="connsiteY10" fmla="*/ 6089 h 10000"/>
              <a:gd name="connsiteX11" fmla="*/ 2445 w 10000"/>
              <a:gd name="connsiteY11" fmla="*/ 6138 h 10000"/>
              <a:gd name="connsiteX12" fmla="*/ 2523 w 10000"/>
              <a:gd name="connsiteY12" fmla="*/ 7958 h 10000"/>
              <a:gd name="connsiteX13" fmla="*/ 2601 w 10000"/>
              <a:gd name="connsiteY13" fmla="*/ 8155 h 10000"/>
              <a:gd name="connsiteX14" fmla="*/ 2718 w 10000"/>
              <a:gd name="connsiteY14" fmla="*/ 8278 h 10000"/>
              <a:gd name="connsiteX15" fmla="*/ 3693 w 10000"/>
              <a:gd name="connsiteY15" fmla="*/ 8278 h 10000"/>
              <a:gd name="connsiteX16" fmla="*/ 3745 w 10000"/>
              <a:gd name="connsiteY16" fmla="*/ 8991 h 10000"/>
              <a:gd name="connsiteX17" fmla="*/ 3886 w 10000"/>
              <a:gd name="connsiteY17" fmla="*/ 9157 h 10000"/>
              <a:gd name="connsiteX18" fmla="*/ 3878 w 10000"/>
              <a:gd name="connsiteY18" fmla="*/ 9311 h 10000"/>
              <a:gd name="connsiteX19" fmla="*/ 4837 w 10000"/>
              <a:gd name="connsiteY19" fmla="*/ 9311 h 10000"/>
              <a:gd name="connsiteX20" fmla="*/ 5007 w 10000"/>
              <a:gd name="connsiteY20" fmla="*/ 9742 h 10000"/>
              <a:gd name="connsiteX21" fmla="*/ 6125 w 10000"/>
              <a:gd name="connsiteY21" fmla="*/ 9742 h 10000"/>
              <a:gd name="connsiteX22" fmla="*/ 6229 w 10000"/>
              <a:gd name="connsiteY22" fmla="*/ 10000 h 10000"/>
              <a:gd name="connsiteX23" fmla="*/ 10000 w 10000"/>
              <a:gd name="connsiteY23" fmla="*/ 10000 h 10000"/>
              <a:gd name="connsiteX0" fmla="*/ 0 w 10000"/>
              <a:gd name="connsiteY0" fmla="*/ 0 h 10000"/>
              <a:gd name="connsiteX1" fmla="*/ 819 w 10000"/>
              <a:gd name="connsiteY1" fmla="*/ 0 h 10000"/>
              <a:gd name="connsiteX2" fmla="*/ 949 w 10000"/>
              <a:gd name="connsiteY2" fmla="*/ 37 h 10000"/>
              <a:gd name="connsiteX3" fmla="*/ 1235 w 10000"/>
              <a:gd name="connsiteY3" fmla="*/ 37 h 10000"/>
              <a:gd name="connsiteX4" fmla="*/ 1274 w 10000"/>
              <a:gd name="connsiteY4" fmla="*/ 947 h 10000"/>
              <a:gd name="connsiteX5" fmla="*/ 1287 w 10000"/>
              <a:gd name="connsiteY5" fmla="*/ 3862 h 10000"/>
              <a:gd name="connsiteX6" fmla="*/ 1313 w 10000"/>
              <a:gd name="connsiteY6" fmla="*/ 5215 h 10000"/>
              <a:gd name="connsiteX7" fmla="*/ 1365 w 10000"/>
              <a:gd name="connsiteY7" fmla="*/ 5707 h 10000"/>
              <a:gd name="connsiteX8" fmla="*/ 1430 w 10000"/>
              <a:gd name="connsiteY8" fmla="*/ 6027 h 10000"/>
              <a:gd name="connsiteX9" fmla="*/ 1821 w 10000"/>
              <a:gd name="connsiteY9" fmla="*/ 6052 h 10000"/>
              <a:gd name="connsiteX10" fmla="*/ 1886 w 10000"/>
              <a:gd name="connsiteY10" fmla="*/ 6089 h 10000"/>
              <a:gd name="connsiteX11" fmla="*/ 2445 w 10000"/>
              <a:gd name="connsiteY11" fmla="*/ 6138 h 10000"/>
              <a:gd name="connsiteX12" fmla="*/ 2523 w 10000"/>
              <a:gd name="connsiteY12" fmla="*/ 7958 h 10000"/>
              <a:gd name="connsiteX13" fmla="*/ 2601 w 10000"/>
              <a:gd name="connsiteY13" fmla="*/ 8155 h 10000"/>
              <a:gd name="connsiteX14" fmla="*/ 2718 w 10000"/>
              <a:gd name="connsiteY14" fmla="*/ 8278 h 10000"/>
              <a:gd name="connsiteX15" fmla="*/ 3693 w 10000"/>
              <a:gd name="connsiteY15" fmla="*/ 8278 h 10000"/>
              <a:gd name="connsiteX16" fmla="*/ 3733 w 10000"/>
              <a:gd name="connsiteY16" fmla="*/ 9095 h 10000"/>
              <a:gd name="connsiteX17" fmla="*/ 3886 w 10000"/>
              <a:gd name="connsiteY17" fmla="*/ 9157 h 10000"/>
              <a:gd name="connsiteX18" fmla="*/ 3878 w 10000"/>
              <a:gd name="connsiteY18" fmla="*/ 9311 h 10000"/>
              <a:gd name="connsiteX19" fmla="*/ 4837 w 10000"/>
              <a:gd name="connsiteY19" fmla="*/ 9311 h 10000"/>
              <a:gd name="connsiteX20" fmla="*/ 5007 w 10000"/>
              <a:gd name="connsiteY20" fmla="*/ 9742 h 10000"/>
              <a:gd name="connsiteX21" fmla="*/ 6125 w 10000"/>
              <a:gd name="connsiteY21" fmla="*/ 9742 h 10000"/>
              <a:gd name="connsiteX22" fmla="*/ 6229 w 10000"/>
              <a:gd name="connsiteY22" fmla="*/ 10000 h 10000"/>
              <a:gd name="connsiteX23" fmla="*/ 10000 w 10000"/>
              <a:gd name="connsiteY23" fmla="*/ 10000 h 10000"/>
              <a:gd name="connsiteX0" fmla="*/ 0 w 10000"/>
              <a:gd name="connsiteY0" fmla="*/ 0 h 10000"/>
              <a:gd name="connsiteX1" fmla="*/ 819 w 10000"/>
              <a:gd name="connsiteY1" fmla="*/ 0 h 10000"/>
              <a:gd name="connsiteX2" fmla="*/ 949 w 10000"/>
              <a:gd name="connsiteY2" fmla="*/ 37 h 10000"/>
              <a:gd name="connsiteX3" fmla="*/ 1235 w 10000"/>
              <a:gd name="connsiteY3" fmla="*/ 37 h 10000"/>
              <a:gd name="connsiteX4" fmla="*/ 1274 w 10000"/>
              <a:gd name="connsiteY4" fmla="*/ 947 h 10000"/>
              <a:gd name="connsiteX5" fmla="*/ 1287 w 10000"/>
              <a:gd name="connsiteY5" fmla="*/ 3862 h 10000"/>
              <a:gd name="connsiteX6" fmla="*/ 1313 w 10000"/>
              <a:gd name="connsiteY6" fmla="*/ 5215 h 10000"/>
              <a:gd name="connsiteX7" fmla="*/ 1365 w 10000"/>
              <a:gd name="connsiteY7" fmla="*/ 5707 h 10000"/>
              <a:gd name="connsiteX8" fmla="*/ 1430 w 10000"/>
              <a:gd name="connsiteY8" fmla="*/ 6027 h 10000"/>
              <a:gd name="connsiteX9" fmla="*/ 1821 w 10000"/>
              <a:gd name="connsiteY9" fmla="*/ 6052 h 10000"/>
              <a:gd name="connsiteX10" fmla="*/ 1886 w 10000"/>
              <a:gd name="connsiteY10" fmla="*/ 6089 h 10000"/>
              <a:gd name="connsiteX11" fmla="*/ 2445 w 10000"/>
              <a:gd name="connsiteY11" fmla="*/ 6138 h 10000"/>
              <a:gd name="connsiteX12" fmla="*/ 2523 w 10000"/>
              <a:gd name="connsiteY12" fmla="*/ 7958 h 10000"/>
              <a:gd name="connsiteX13" fmla="*/ 2601 w 10000"/>
              <a:gd name="connsiteY13" fmla="*/ 8155 h 10000"/>
              <a:gd name="connsiteX14" fmla="*/ 2718 w 10000"/>
              <a:gd name="connsiteY14" fmla="*/ 8278 h 10000"/>
              <a:gd name="connsiteX15" fmla="*/ 3693 w 10000"/>
              <a:gd name="connsiteY15" fmla="*/ 8278 h 10000"/>
              <a:gd name="connsiteX16" fmla="*/ 3733 w 10000"/>
              <a:gd name="connsiteY16" fmla="*/ 9130 h 10000"/>
              <a:gd name="connsiteX17" fmla="*/ 3886 w 10000"/>
              <a:gd name="connsiteY17" fmla="*/ 9157 h 10000"/>
              <a:gd name="connsiteX18" fmla="*/ 3878 w 10000"/>
              <a:gd name="connsiteY18" fmla="*/ 9311 h 10000"/>
              <a:gd name="connsiteX19" fmla="*/ 4837 w 10000"/>
              <a:gd name="connsiteY19" fmla="*/ 9311 h 10000"/>
              <a:gd name="connsiteX20" fmla="*/ 5007 w 10000"/>
              <a:gd name="connsiteY20" fmla="*/ 9742 h 10000"/>
              <a:gd name="connsiteX21" fmla="*/ 6125 w 10000"/>
              <a:gd name="connsiteY21" fmla="*/ 9742 h 10000"/>
              <a:gd name="connsiteX22" fmla="*/ 6229 w 10000"/>
              <a:gd name="connsiteY22" fmla="*/ 10000 h 10000"/>
              <a:gd name="connsiteX23" fmla="*/ 10000 w 10000"/>
              <a:gd name="connsiteY23" fmla="*/ 10000 h 10000"/>
              <a:gd name="connsiteX0" fmla="*/ 0 w 10000"/>
              <a:gd name="connsiteY0" fmla="*/ 0 h 10000"/>
              <a:gd name="connsiteX1" fmla="*/ 819 w 10000"/>
              <a:gd name="connsiteY1" fmla="*/ 0 h 10000"/>
              <a:gd name="connsiteX2" fmla="*/ 949 w 10000"/>
              <a:gd name="connsiteY2" fmla="*/ 37 h 10000"/>
              <a:gd name="connsiteX3" fmla="*/ 1235 w 10000"/>
              <a:gd name="connsiteY3" fmla="*/ 37 h 10000"/>
              <a:gd name="connsiteX4" fmla="*/ 1274 w 10000"/>
              <a:gd name="connsiteY4" fmla="*/ 947 h 10000"/>
              <a:gd name="connsiteX5" fmla="*/ 1287 w 10000"/>
              <a:gd name="connsiteY5" fmla="*/ 3862 h 10000"/>
              <a:gd name="connsiteX6" fmla="*/ 1313 w 10000"/>
              <a:gd name="connsiteY6" fmla="*/ 5215 h 10000"/>
              <a:gd name="connsiteX7" fmla="*/ 1365 w 10000"/>
              <a:gd name="connsiteY7" fmla="*/ 5707 h 10000"/>
              <a:gd name="connsiteX8" fmla="*/ 1430 w 10000"/>
              <a:gd name="connsiteY8" fmla="*/ 6027 h 10000"/>
              <a:gd name="connsiteX9" fmla="*/ 1821 w 10000"/>
              <a:gd name="connsiteY9" fmla="*/ 6052 h 10000"/>
              <a:gd name="connsiteX10" fmla="*/ 1886 w 10000"/>
              <a:gd name="connsiteY10" fmla="*/ 6089 h 10000"/>
              <a:gd name="connsiteX11" fmla="*/ 2445 w 10000"/>
              <a:gd name="connsiteY11" fmla="*/ 6138 h 10000"/>
              <a:gd name="connsiteX12" fmla="*/ 2523 w 10000"/>
              <a:gd name="connsiteY12" fmla="*/ 7958 h 10000"/>
              <a:gd name="connsiteX13" fmla="*/ 2601 w 10000"/>
              <a:gd name="connsiteY13" fmla="*/ 8155 h 10000"/>
              <a:gd name="connsiteX14" fmla="*/ 2718 w 10000"/>
              <a:gd name="connsiteY14" fmla="*/ 8278 h 10000"/>
              <a:gd name="connsiteX15" fmla="*/ 3693 w 10000"/>
              <a:gd name="connsiteY15" fmla="*/ 8278 h 10000"/>
              <a:gd name="connsiteX16" fmla="*/ 3733 w 10000"/>
              <a:gd name="connsiteY16" fmla="*/ 9130 h 10000"/>
              <a:gd name="connsiteX17" fmla="*/ 3886 w 10000"/>
              <a:gd name="connsiteY17" fmla="*/ 9157 h 10000"/>
              <a:gd name="connsiteX18" fmla="*/ 3878 w 10000"/>
              <a:gd name="connsiteY18" fmla="*/ 9311 h 10000"/>
              <a:gd name="connsiteX19" fmla="*/ 4837 w 10000"/>
              <a:gd name="connsiteY19" fmla="*/ 9311 h 10000"/>
              <a:gd name="connsiteX20" fmla="*/ 5007 w 10000"/>
              <a:gd name="connsiteY20" fmla="*/ 9742 h 10000"/>
              <a:gd name="connsiteX21" fmla="*/ 6125 w 10000"/>
              <a:gd name="connsiteY21" fmla="*/ 9742 h 10000"/>
              <a:gd name="connsiteX22" fmla="*/ 6229 w 10000"/>
              <a:gd name="connsiteY22" fmla="*/ 10000 h 10000"/>
              <a:gd name="connsiteX23" fmla="*/ 10000 w 10000"/>
              <a:gd name="connsiteY23" fmla="*/ 10000 h 10000"/>
              <a:gd name="connsiteX0" fmla="*/ 0 w 10000"/>
              <a:gd name="connsiteY0" fmla="*/ 0 h 10000"/>
              <a:gd name="connsiteX1" fmla="*/ 819 w 10000"/>
              <a:gd name="connsiteY1" fmla="*/ 0 h 10000"/>
              <a:gd name="connsiteX2" fmla="*/ 949 w 10000"/>
              <a:gd name="connsiteY2" fmla="*/ 37 h 10000"/>
              <a:gd name="connsiteX3" fmla="*/ 1235 w 10000"/>
              <a:gd name="connsiteY3" fmla="*/ 37 h 10000"/>
              <a:gd name="connsiteX4" fmla="*/ 1274 w 10000"/>
              <a:gd name="connsiteY4" fmla="*/ 947 h 10000"/>
              <a:gd name="connsiteX5" fmla="*/ 1287 w 10000"/>
              <a:gd name="connsiteY5" fmla="*/ 3862 h 10000"/>
              <a:gd name="connsiteX6" fmla="*/ 1313 w 10000"/>
              <a:gd name="connsiteY6" fmla="*/ 5215 h 10000"/>
              <a:gd name="connsiteX7" fmla="*/ 1365 w 10000"/>
              <a:gd name="connsiteY7" fmla="*/ 5707 h 10000"/>
              <a:gd name="connsiteX8" fmla="*/ 1430 w 10000"/>
              <a:gd name="connsiteY8" fmla="*/ 6027 h 10000"/>
              <a:gd name="connsiteX9" fmla="*/ 1821 w 10000"/>
              <a:gd name="connsiteY9" fmla="*/ 6052 h 10000"/>
              <a:gd name="connsiteX10" fmla="*/ 1886 w 10000"/>
              <a:gd name="connsiteY10" fmla="*/ 6089 h 10000"/>
              <a:gd name="connsiteX11" fmla="*/ 2445 w 10000"/>
              <a:gd name="connsiteY11" fmla="*/ 6138 h 10000"/>
              <a:gd name="connsiteX12" fmla="*/ 2523 w 10000"/>
              <a:gd name="connsiteY12" fmla="*/ 7958 h 10000"/>
              <a:gd name="connsiteX13" fmla="*/ 2601 w 10000"/>
              <a:gd name="connsiteY13" fmla="*/ 8155 h 10000"/>
              <a:gd name="connsiteX14" fmla="*/ 2718 w 10000"/>
              <a:gd name="connsiteY14" fmla="*/ 8278 h 10000"/>
              <a:gd name="connsiteX15" fmla="*/ 3693 w 10000"/>
              <a:gd name="connsiteY15" fmla="*/ 8278 h 10000"/>
              <a:gd name="connsiteX16" fmla="*/ 3733 w 10000"/>
              <a:gd name="connsiteY16" fmla="*/ 9130 h 10000"/>
              <a:gd name="connsiteX17" fmla="*/ 3886 w 10000"/>
              <a:gd name="connsiteY17" fmla="*/ 9157 h 10000"/>
              <a:gd name="connsiteX18" fmla="*/ 3878 w 10000"/>
              <a:gd name="connsiteY18" fmla="*/ 9311 h 10000"/>
              <a:gd name="connsiteX19" fmla="*/ 4837 w 10000"/>
              <a:gd name="connsiteY19" fmla="*/ 9311 h 10000"/>
              <a:gd name="connsiteX20" fmla="*/ 5007 w 10000"/>
              <a:gd name="connsiteY20" fmla="*/ 9742 h 10000"/>
              <a:gd name="connsiteX21" fmla="*/ 6125 w 10000"/>
              <a:gd name="connsiteY21" fmla="*/ 9742 h 10000"/>
              <a:gd name="connsiteX22" fmla="*/ 6229 w 10000"/>
              <a:gd name="connsiteY22" fmla="*/ 10000 h 10000"/>
              <a:gd name="connsiteX23" fmla="*/ 10000 w 10000"/>
              <a:gd name="connsiteY23" fmla="*/ 10000 h 10000"/>
              <a:gd name="connsiteX0" fmla="*/ 0 w 10000"/>
              <a:gd name="connsiteY0" fmla="*/ 0 h 10000"/>
              <a:gd name="connsiteX1" fmla="*/ 819 w 10000"/>
              <a:gd name="connsiteY1" fmla="*/ 0 h 10000"/>
              <a:gd name="connsiteX2" fmla="*/ 949 w 10000"/>
              <a:gd name="connsiteY2" fmla="*/ 37 h 10000"/>
              <a:gd name="connsiteX3" fmla="*/ 1235 w 10000"/>
              <a:gd name="connsiteY3" fmla="*/ 37 h 10000"/>
              <a:gd name="connsiteX4" fmla="*/ 1274 w 10000"/>
              <a:gd name="connsiteY4" fmla="*/ 947 h 10000"/>
              <a:gd name="connsiteX5" fmla="*/ 1287 w 10000"/>
              <a:gd name="connsiteY5" fmla="*/ 3862 h 10000"/>
              <a:gd name="connsiteX6" fmla="*/ 1313 w 10000"/>
              <a:gd name="connsiteY6" fmla="*/ 5215 h 10000"/>
              <a:gd name="connsiteX7" fmla="*/ 1365 w 10000"/>
              <a:gd name="connsiteY7" fmla="*/ 5707 h 10000"/>
              <a:gd name="connsiteX8" fmla="*/ 1430 w 10000"/>
              <a:gd name="connsiteY8" fmla="*/ 6027 h 10000"/>
              <a:gd name="connsiteX9" fmla="*/ 1821 w 10000"/>
              <a:gd name="connsiteY9" fmla="*/ 6052 h 10000"/>
              <a:gd name="connsiteX10" fmla="*/ 1886 w 10000"/>
              <a:gd name="connsiteY10" fmla="*/ 6089 h 10000"/>
              <a:gd name="connsiteX11" fmla="*/ 2445 w 10000"/>
              <a:gd name="connsiteY11" fmla="*/ 6138 h 10000"/>
              <a:gd name="connsiteX12" fmla="*/ 2523 w 10000"/>
              <a:gd name="connsiteY12" fmla="*/ 7958 h 10000"/>
              <a:gd name="connsiteX13" fmla="*/ 2601 w 10000"/>
              <a:gd name="connsiteY13" fmla="*/ 8155 h 10000"/>
              <a:gd name="connsiteX14" fmla="*/ 2718 w 10000"/>
              <a:gd name="connsiteY14" fmla="*/ 8278 h 10000"/>
              <a:gd name="connsiteX15" fmla="*/ 3693 w 10000"/>
              <a:gd name="connsiteY15" fmla="*/ 8278 h 10000"/>
              <a:gd name="connsiteX16" fmla="*/ 3733 w 10000"/>
              <a:gd name="connsiteY16" fmla="*/ 9130 h 10000"/>
              <a:gd name="connsiteX17" fmla="*/ 3886 w 10000"/>
              <a:gd name="connsiteY17" fmla="*/ 9157 h 10000"/>
              <a:gd name="connsiteX18" fmla="*/ 3878 w 10000"/>
              <a:gd name="connsiteY18" fmla="*/ 9311 h 10000"/>
              <a:gd name="connsiteX19" fmla="*/ 4837 w 10000"/>
              <a:gd name="connsiteY19" fmla="*/ 9311 h 10000"/>
              <a:gd name="connsiteX20" fmla="*/ 5007 w 10000"/>
              <a:gd name="connsiteY20" fmla="*/ 9742 h 10000"/>
              <a:gd name="connsiteX21" fmla="*/ 6125 w 10000"/>
              <a:gd name="connsiteY21" fmla="*/ 9742 h 10000"/>
              <a:gd name="connsiteX22" fmla="*/ 6229 w 10000"/>
              <a:gd name="connsiteY22" fmla="*/ 10000 h 10000"/>
              <a:gd name="connsiteX23" fmla="*/ 10000 w 10000"/>
              <a:gd name="connsiteY23" fmla="*/ 10000 h 10000"/>
              <a:gd name="connsiteX0" fmla="*/ 0 w 10000"/>
              <a:gd name="connsiteY0" fmla="*/ 0 h 10000"/>
              <a:gd name="connsiteX1" fmla="*/ 819 w 10000"/>
              <a:gd name="connsiteY1" fmla="*/ 0 h 10000"/>
              <a:gd name="connsiteX2" fmla="*/ 949 w 10000"/>
              <a:gd name="connsiteY2" fmla="*/ 37 h 10000"/>
              <a:gd name="connsiteX3" fmla="*/ 1235 w 10000"/>
              <a:gd name="connsiteY3" fmla="*/ 37 h 10000"/>
              <a:gd name="connsiteX4" fmla="*/ 1274 w 10000"/>
              <a:gd name="connsiteY4" fmla="*/ 947 h 10000"/>
              <a:gd name="connsiteX5" fmla="*/ 1287 w 10000"/>
              <a:gd name="connsiteY5" fmla="*/ 3862 h 10000"/>
              <a:gd name="connsiteX6" fmla="*/ 1313 w 10000"/>
              <a:gd name="connsiteY6" fmla="*/ 5215 h 10000"/>
              <a:gd name="connsiteX7" fmla="*/ 1365 w 10000"/>
              <a:gd name="connsiteY7" fmla="*/ 5707 h 10000"/>
              <a:gd name="connsiteX8" fmla="*/ 1430 w 10000"/>
              <a:gd name="connsiteY8" fmla="*/ 6027 h 10000"/>
              <a:gd name="connsiteX9" fmla="*/ 1821 w 10000"/>
              <a:gd name="connsiteY9" fmla="*/ 6052 h 10000"/>
              <a:gd name="connsiteX10" fmla="*/ 1886 w 10000"/>
              <a:gd name="connsiteY10" fmla="*/ 6089 h 10000"/>
              <a:gd name="connsiteX11" fmla="*/ 2445 w 10000"/>
              <a:gd name="connsiteY11" fmla="*/ 6138 h 10000"/>
              <a:gd name="connsiteX12" fmla="*/ 2523 w 10000"/>
              <a:gd name="connsiteY12" fmla="*/ 7958 h 10000"/>
              <a:gd name="connsiteX13" fmla="*/ 2601 w 10000"/>
              <a:gd name="connsiteY13" fmla="*/ 8155 h 10000"/>
              <a:gd name="connsiteX14" fmla="*/ 2718 w 10000"/>
              <a:gd name="connsiteY14" fmla="*/ 8278 h 10000"/>
              <a:gd name="connsiteX15" fmla="*/ 3693 w 10000"/>
              <a:gd name="connsiteY15" fmla="*/ 8278 h 10000"/>
              <a:gd name="connsiteX16" fmla="*/ 3733 w 10000"/>
              <a:gd name="connsiteY16" fmla="*/ 9130 h 10000"/>
              <a:gd name="connsiteX17" fmla="*/ 3886 w 10000"/>
              <a:gd name="connsiteY17" fmla="*/ 9157 h 10000"/>
              <a:gd name="connsiteX18" fmla="*/ 3878 w 10000"/>
              <a:gd name="connsiteY18" fmla="*/ 9311 h 10000"/>
              <a:gd name="connsiteX19" fmla="*/ 4837 w 10000"/>
              <a:gd name="connsiteY19" fmla="*/ 9311 h 10000"/>
              <a:gd name="connsiteX20" fmla="*/ 5007 w 10000"/>
              <a:gd name="connsiteY20" fmla="*/ 9742 h 10000"/>
              <a:gd name="connsiteX21" fmla="*/ 6125 w 10000"/>
              <a:gd name="connsiteY21" fmla="*/ 9742 h 10000"/>
              <a:gd name="connsiteX22" fmla="*/ 6229 w 10000"/>
              <a:gd name="connsiteY22" fmla="*/ 10000 h 10000"/>
              <a:gd name="connsiteX23" fmla="*/ 10000 w 10000"/>
              <a:gd name="connsiteY23" fmla="*/ 10000 h 10000"/>
              <a:gd name="connsiteX0" fmla="*/ 0 w 10000"/>
              <a:gd name="connsiteY0" fmla="*/ 0 h 10000"/>
              <a:gd name="connsiteX1" fmla="*/ 819 w 10000"/>
              <a:gd name="connsiteY1" fmla="*/ 0 h 10000"/>
              <a:gd name="connsiteX2" fmla="*/ 949 w 10000"/>
              <a:gd name="connsiteY2" fmla="*/ 37 h 10000"/>
              <a:gd name="connsiteX3" fmla="*/ 1235 w 10000"/>
              <a:gd name="connsiteY3" fmla="*/ 37 h 10000"/>
              <a:gd name="connsiteX4" fmla="*/ 1274 w 10000"/>
              <a:gd name="connsiteY4" fmla="*/ 947 h 10000"/>
              <a:gd name="connsiteX5" fmla="*/ 1287 w 10000"/>
              <a:gd name="connsiteY5" fmla="*/ 3862 h 10000"/>
              <a:gd name="connsiteX6" fmla="*/ 1313 w 10000"/>
              <a:gd name="connsiteY6" fmla="*/ 5215 h 10000"/>
              <a:gd name="connsiteX7" fmla="*/ 1365 w 10000"/>
              <a:gd name="connsiteY7" fmla="*/ 5707 h 10000"/>
              <a:gd name="connsiteX8" fmla="*/ 1430 w 10000"/>
              <a:gd name="connsiteY8" fmla="*/ 6027 h 10000"/>
              <a:gd name="connsiteX9" fmla="*/ 1821 w 10000"/>
              <a:gd name="connsiteY9" fmla="*/ 6052 h 10000"/>
              <a:gd name="connsiteX10" fmla="*/ 1886 w 10000"/>
              <a:gd name="connsiteY10" fmla="*/ 6089 h 10000"/>
              <a:gd name="connsiteX11" fmla="*/ 2445 w 10000"/>
              <a:gd name="connsiteY11" fmla="*/ 6138 h 10000"/>
              <a:gd name="connsiteX12" fmla="*/ 2523 w 10000"/>
              <a:gd name="connsiteY12" fmla="*/ 7958 h 10000"/>
              <a:gd name="connsiteX13" fmla="*/ 2601 w 10000"/>
              <a:gd name="connsiteY13" fmla="*/ 8155 h 10000"/>
              <a:gd name="connsiteX14" fmla="*/ 2718 w 10000"/>
              <a:gd name="connsiteY14" fmla="*/ 8278 h 10000"/>
              <a:gd name="connsiteX15" fmla="*/ 3693 w 10000"/>
              <a:gd name="connsiteY15" fmla="*/ 8278 h 10000"/>
              <a:gd name="connsiteX16" fmla="*/ 3733 w 10000"/>
              <a:gd name="connsiteY16" fmla="*/ 9130 h 10000"/>
              <a:gd name="connsiteX17" fmla="*/ 3886 w 10000"/>
              <a:gd name="connsiteY17" fmla="*/ 9157 h 10000"/>
              <a:gd name="connsiteX18" fmla="*/ 3878 w 10000"/>
              <a:gd name="connsiteY18" fmla="*/ 9311 h 10000"/>
              <a:gd name="connsiteX19" fmla="*/ 4837 w 10000"/>
              <a:gd name="connsiteY19" fmla="*/ 9311 h 10000"/>
              <a:gd name="connsiteX20" fmla="*/ 5007 w 10000"/>
              <a:gd name="connsiteY20" fmla="*/ 9742 h 10000"/>
              <a:gd name="connsiteX21" fmla="*/ 6125 w 10000"/>
              <a:gd name="connsiteY21" fmla="*/ 9742 h 10000"/>
              <a:gd name="connsiteX22" fmla="*/ 6229 w 10000"/>
              <a:gd name="connsiteY22" fmla="*/ 10000 h 10000"/>
              <a:gd name="connsiteX23" fmla="*/ 10000 w 10000"/>
              <a:gd name="connsiteY23" fmla="*/ 10000 h 10000"/>
              <a:gd name="connsiteX0" fmla="*/ 0 w 10000"/>
              <a:gd name="connsiteY0" fmla="*/ 0 h 10000"/>
              <a:gd name="connsiteX1" fmla="*/ 819 w 10000"/>
              <a:gd name="connsiteY1" fmla="*/ 0 h 10000"/>
              <a:gd name="connsiteX2" fmla="*/ 949 w 10000"/>
              <a:gd name="connsiteY2" fmla="*/ 37 h 10000"/>
              <a:gd name="connsiteX3" fmla="*/ 1235 w 10000"/>
              <a:gd name="connsiteY3" fmla="*/ 37 h 10000"/>
              <a:gd name="connsiteX4" fmla="*/ 1274 w 10000"/>
              <a:gd name="connsiteY4" fmla="*/ 947 h 10000"/>
              <a:gd name="connsiteX5" fmla="*/ 1287 w 10000"/>
              <a:gd name="connsiteY5" fmla="*/ 3862 h 10000"/>
              <a:gd name="connsiteX6" fmla="*/ 1313 w 10000"/>
              <a:gd name="connsiteY6" fmla="*/ 5215 h 10000"/>
              <a:gd name="connsiteX7" fmla="*/ 1365 w 10000"/>
              <a:gd name="connsiteY7" fmla="*/ 5707 h 10000"/>
              <a:gd name="connsiteX8" fmla="*/ 1430 w 10000"/>
              <a:gd name="connsiteY8" fmla="*/ 6027 h 10000"/>
              <a:gd name="connsiteX9" fmla="*/ 1821 w 10000"/>
              <a:gd name="connsiteY9" fmla="*/ 6052 h 10000"/>
              <a:gd name="connsiteX10" fmla="*/ 1886 w 10000"/>
              <a:gd name="connsiteY10" fmla="*/ 6089 h 10000"/>
              <a:gd name="connsiteX11" fmla="*/ 2445 w 10000"/>
              <a:gd name="connsiteY11" fmla="*/ 6138 h 10000"/>
              <a:gd name="connsiteX12" fmla="*/ 2523 w 10000"/>
              <a:gd name="connsiteY12" fmla="*/ 7958 h 10000"/>
              <a:gd name="connsiteX13" fmla="*/ 2601 w 10000"/>
              <a:gd name="connsiteY13" fmla="*/ 8155 h 10000"/>
              <a:gd name="connsiteX14" fmla="*/ 2718 w 10000"/>
              <a:gd name="connsiteY14" fmla="*/ 8278 h 10000"/>
              <a:gd name="connsiteX15" fmla="*/ 3693 w 10000"/>
              <a:gd name="connsiteY15" fmla="*/ 8278 h 10000"/>
              <a:gd name="connsiteX16" fmla="*/ 3733 w 10000"/>
              <a:gd name="connsiteY16" fmla="*/ 9130 h 10000"/>
              <a:gd name="connsiteX17" fmla="*/ 3886 w 10000"/>
              <a:gd name="connsiteY17" fmla="*/ 9157 h 10000"/>
              <a:gd name="connsiteX18" fmla="*/ 3878 w 10000"/>
              <a:gd name="connsiteY18" fmla="*/ 9311 h 10000"/>
              <a:gd name="connsiteX19" fmla="*/ 4837 w 10000"/>
              <a:gd name="connsiteY19" fmla="*/ 9311 h 10000"/>
              <a:gd name="connsiteX20" fmla="*/ 5007 w 10000"/>
              <a:gd name="connsiteY20" fmla="*/ 9742 h 10000"/>
              <a:gd name="connsiteX21" fmla="*/ 6125 w 10000"/>
              <a:gd name="connsiteY21" fmla="*/ 9742 h 10000"/>
              <a:gd name="connsiteX22" fmla="*/ 6229 w 10000"/>
              <a:gd name="connsiteY22" fmla="*/ 10000 h 10000"/>
              <a:gd name="connsiteX23" fmla="*/ 10000 w 10000"/>
              <a:gd name="connsiteY23" fmla="*/ 10000 h 10000"/>
              <a:gd name="connsiteX0" fmla="*/ 0 w 10000"/>
              <a:gd name="connsiteY0" fmla="*/ 0 h 10000"/>
              <a:gd name="connsiteX1" fmla="*/ 819 w 10000"/>
              <a:gd name="connsiteY1" fmla="*/ 0 h 10000"/>
              <a:gd name="connsiteX2" fmla="*/ 949 w 10000"/>
              <a:gd name="connsiteY2" fmla="*/ 37 h 10000"/>
              <a:gd name="connsiteX3" fmla="*/ 1235 w 10000"/>
              <a:gd name="connsiteY3" fmla="*/ 37 h 10000"/>
              <a:gd name="connsiteX4" fmla="*/ 1274 w 10000"/>
              <a:gd name="connsiteY4" fmla="*/ 947 h 10000"/>
              <a:gd name="connsiteX5" fmla="*/ 1287 w 10000"/>
              <a:gd name="connsiteY5" fmla="*/ 3862 h 10000"/>
              <a:gd name="connsiteX6" fmla="*/ 1313 w 10000"/>
              <a:gd name="connsiteY6" fmla="*/ 5215 h 10000"/>
              <a:gd name="connsiteX7" fmla="*/ 1365 w 10000"/>
              <a:gd name="connsiteY7" fmla="*/ 5707 h 10000"/>
              <a:gd name="connsiteX8" fmla="*/ 1430 w 10000"/>
              <a:gd name="connsiteY8" fmla="*/ 6027 h 10000"/>
              <a:gd name="connsiteX9" fmla="*/ 1821 w 10000"/>
              <a:gd name="connsiteY9" fmla="*/ 6052 h 10000"/>
              <a:gd name="connsiteX10" fmla="*/ 1886 w 10000"/>
              <a:gd name="connsiteY10" fmla="*/ 6089 h 10000"/>
              <a:gd name="connsiteX11" fmla="*/ 2445 w 10000"/>
              <a:gd name="connsiteY11" fmla="*/ 6138 h 10000"/>
              <a:gd name="connsiteX12" fmla="*/ 2523 w 10000"/>
              <a:gd name="connsiteY12" fmla="*/ 7958 h 10000"/>
              <a:gd name="connsiteX13" fmla="*/ 2601 w 10000"/>
              <a:gd name="connsiteY13" fmla="*/ 8155 h 10000"/>
              <a:gd name="connsiteX14" fmla="*/ 2718 w 10000"/>
              <a:gd name="connsiteY14" fmla="*/ 8278 h 10000"/>
              <a:gd name="connsiteX15" fmla="*/ 3693 w 10000"/>
              <a:gd name="connsiteY15" fmla="*/ 8278 h 10000"/>
              <a:gd name="connsiteX16" fmla="*/ 3733 w 10000"/>
              <a:gd name="connsiteY16" fmla="*/ 9130 h 10000"/>
              <a:gd name="connsiteX17" fmla="*/ 3886 w 10000"/>
              <a:gd name="connsiteY17" fmla="*/ 9157 h 10000"/>
              <a:gd name="connsiteX18" fmla="*/ 3878 w 10000"/>
              <a:gd name="connsiteY18" fmla="*/ 9311 h 10000"/>
              <a:gd name="connsiteX19" fmla="*/ 4837 w 10000"/>
              <a:gd name="connsiteY19" fmla="*/ 9311 h 10000"/>
              <a:gd name="connsiteX20" fmla="*/ 5007 w 10000"/>
              <a:gd name="connsiteY20" fmla="*/ 9742 h 10000"/>
              <a:gd name="connsiteX21" fmla="*/ 6125 w 10000"/>
              <a:gd name="connsiteY21" fmla="*/ 9742 h 10000"/>
              <a:gd name="connsiteX22" fmla="*/ 6229 w 10000"/>
              <a:gd name="connsiteY22" fmla="*/ 10000 h 10000"/>
              <a:gd name="connsiteX23" fmla="*/ 10000 w 10000"/>
              <a:gd name="connsiteY23" fmla="*/ 10000 h 10000"/>
              <a:gd name="connsiteX0" fmla="*/ 0 w 10000"/>
              <a:gd name="connsiteY0" fmla="*/ 0 h 10000"/>
              <a:gd name="connsiteX1" fmla="*/ 819 w 10000"/>
              <a:gd name="connsiteY1" fmla="*/ 0 h 10000"/>
              <a:gd name="connsiteX2" fmla="*/ 949 w 10000"/>
              <a:gd name="connsiteY2" fmla="*/ 37 h 10000"/>
              <a:gd name="connsiteX3" fmla="*/ 1235 w 10000"/>
              <a:gd name="connsiteY3" fmla="*/ 37 h 10000"/>
              <a:gd name="connsiteX4" fmla="*/ 1274 w 10000"/>
              <a:gd name="connsiteY4" fmla="*/ 947 h 10000"/>
              <a:gd name="connsiteX5" fmla="*/ 1287 w 10000"/>
              <a:gd name="connsiteY5" fmla="*/ 3862 h 10000"/>
              <a:gd name="connsiteX6" fmla="*/ 1313 w 10000"/>
              <a:gd name="connsiteY6" fmla="*/ 5215 h 10000"/>
              <a:gd name="connsiteX7" fmla="*/ 1365 w 10000"/>
              <a:gd name="connsiteY7" fmla="*/ 5707 h 10000"/>
              <a:gd name="connsiteX8" fmla="*/ 1430 w 10000"/>
              <a:gd name="connsiteY8" fmla="*/ 6027 h 10000"/>
              <a:gd name="connsiteX9" fmla="*/ 1821 w 10000"/>
              <a:gd name="connsiteY9" fmla="*/ 6052 h 10000"/>
              <a:gd name="connsiteX10" fmla="*/ 1886 w 10000"/>
              <a:gd name="connsiteY10" fmla="*/ 6089 h 10000"/>
              <a:gd name="connsiteX11" fmla="*/ 2445 w 10000"/>
              <a:gd name="connsiteY11" fmla="*/ 6138 h 10000"/>
              <a:gd name="connsiteX12" fmla="*/ 2523 w 10000"/>
              <a:gd name="connsiteY12" fmla="*/ 7958 h 10000"/>
              <a:gd name="connsiteX13" fmla="*/ 2601 w 10000"/>
              <a:gd name="connsiteY13" fmla="*/ 8155 h 10000"/>
              <a:gd name="connsiteX14" fmla="*/ 2718 w 10000"/>
              <a:gd name="connsiteY14" fmla="*/ 8278 h 10000"/>
              <a:gd name="connsiteX15" fmla="*/ 3693 w 10000"/>
              <a:gd name="connsiteY15" fmla="*/ 8278 h 10000"/>
              <a:gd name="connsiteX16" fmla="*/ 3696 w 10000"/>
              <a:gd name="connsiteY16" fmla="*/ 9130 h 10000"/>
              <a:gd name="connsiteX17" fmla="*/ 3886 w 10000"/>
              <a:gd name="connsiteY17" fmla="*/ 9157 h 10000"/>
              <a:gd name="connsiteX18" fmla="*/ 3878 w 10000"/>
              <a:gd name="connsiteY18" fmla="*/ 9311 h 10000"/>
              <a:gd name="connsiteX19" fmla="*/ 4837 w 10000"/>
              <a:gd name="connsiteY19" fmla="*/ 9311 h 10000"/>
              <a:gd name="connsiteX20" fmla="*/ 5007 w 10000"/>
              <a:gd name="connsiteY20" fmla="*/ 9742 h 10000"/>
              <a:gd name="connsiteX21" fmla="*/ 6125 w 10000"/>
              <a:gd name="connsiteY21" fmla="*/ 9742 h 10000"/>
              <a:gd name="connsiteX22" fmla="*/ 6229 w 10000"/>
              <a:gd name="connsiteY22" fmla="*/ 10000 h 10000"/>
              <a:gd name="connsiteX23" fmla="*/ 10000 w 10000"/>
              <a:gd name="connsiteY23" fmla="*/ 10000 h 10000"/>
              <a:gd name="connsiteX0" fmla="*/ 0 w 10000"/>
              <a:gd name="connsiteY0" fmla="*/ 0 h 10000"/>
              <a:gd name="connsiteX1" fmla="*/ 819 w 10000"/>
              <a:gd name="connsiteY1" fmla="*/ 0 h 10000"/>
              <a:gd name="connsiteX2" fmla="*/ 949 w 10000"/>
              <a:gd name="connsiteY2" fmla="*/ 37 h 10000"/>
              <a:gd name="connsiteX3" fmla="*/ 1235 w 10000"/>
              <a:gd name="connsiteY3" fmla="*/ 37 h 10000"/>
              <a:gd name="connsiteX4" fmla="*/ 1274 w 10000"/>
              <a:gd name="connsiteY4" fmla="*/ 947 h 10000"/>
              <a:gd name="connsiteX5" fmla="*/ 1287 w 10000"/>
              <a:gd name="connsiteY5" fmla="*/ 3862 h 10000"/>
              <a:gd name="connsiteX6" fmla="*/ 1313 w 10000"/>
              <a:gd name="connsiteY6" fmla="*/ 5215 h 10000"/>
              <a:gd name="connsiteX7" fmla="*/ 1365 w 10000"/>
              <a:gd name="connsiteY7" fmla="*/ 5707 h 10000"/>
              <a:gd name="connsiteX8" fmla="*/ 1430 w 10000"/>
              <a:gd name="connsiteY8" fmla="*/ 6027 h 10000"/>
              <a:gd name="connsiteX9" fmla="*/ 1821 w 10000"/>
              <a:gd name="connsiteY9" fmla="*/ 6052 h 10000"/>
              <a:gd name="connsiteX10" fmla="*/ 1886 w 10000"/>
              <a:gd name="connsiteY10" fmla="*/ 6089 h 10000"/>
              <a:gd name="connsiteX11" fmla="*/ 2445 w 10000"/>
              <a:gd name="connsiteY11" fmla="*/ 6138 h 10000"/>
              <a:gd name="connsiteX12" fmla="*/ 2523 w 10000"/>
              <a:gd name="connsiteY12" fmla="*/ 7958 h 10000"/>
              <a:gd name="connsiteX13" fmla="*/ 2601 w 10000"/>
              <a:gd name="connsiteY13" fmla="*/ 8155 h 10000"/>
              <a:gd name="connsiteX14" fmla="*/ 2718 w 10000"/>
              <a:gd name="connsiteY14" fmla="*/ 8278 h 10000"/>
              <a:gd name="connsiteX15" fmla="*/ 3693 w 10000"/>
              <a:gd name="connsiteY15" fmla="*/ 8278 h 10000"/>
              <a:gd name="connsiteX16" fmla="*/ 3696 w 10000"/>
              <a:gd name="connsiteY16" fmla="*/ 9142 h 10000"/>
              <a:gd name="connsiteX17" fmla="*/ 3886 w 10000"/>
              <a:gd name="connsiteY17" fmla="*/ 9157 h 10000"/>
              <a:gd name="connsiteX18" fmla="*/ 3878 w 10000"/>
              <a:gd name="connsiteY18" fmla="*/ 9311 h 10000"/>
              <a:gd name="connsiteX19" fmla="*/ 4837 w 10000"/>
              <a:gd name="connsiteY19" fmla="*/ 9311 h 10000"/>
              <a:gd name="connsiteX20" fmla="*/ 5007 w 10000"/>
              <a:gd name="connsiteY20" fmla="*/ 9742 h 10000"/>
              <a:gd name="connsiteX21" fmla="*/ 6125 w 10000"/>
              <a:gd name="connsiteY21" fmla="*/ 9742 h 10000"/>
              <a:gd name="connsiteX22" fmla="*/ 6229 w 10000"/>
              <a:gd name="connsiteY22" fmla="*/ 10000 h 10000"/>
              <a:gd name="connsiteX23" fmla="*/ 10000 w 10000"/>
              <a:gd name="connsiteY23" fmla="*/ 10000 h 10000"/>
              <a:gd name="connsiteX0" fmla="*/ 0 w 10000"/>
              <a:gd name="connsiteY0" fmla="*/ 0 h 10000"/>
              <a:gd name="connsiteX1" fmla="*/ 819 w 10000"/>
              <a:gd name="connsiteY1" fmla="*/ 0 h 10000"/>
              <a:gd name="connsiteX2" fmla="*/ 949 w 10000"/>
              <a:gd name="connsiteY2" fmla="*/ 37 h 10000"/>
              <a:gd name="connsiteX3" fmla="*/ 1235 w 10000"/>
              <a:gd name="connsiteY3" fmla="*/ 37 h 10000"/>
              <a:gd name="connsiteX4" fmla="*/ 1274 w 10000"/>
              <a:gd name="connsiteY4" fmla="*/ 947 h 10000"/>
              <a:gd name="connsiteX5" fmla="*/ 1287 w 10000"/>
              <a:gd name="connsiteY5" fmla="*/ 3862 h 10000"/>
              <a:gd name="connsiteX6" fmla="*/ 1313 w 10000"/>
              <a:gd name="connsiteY6" fmla="*/ 5215 h 10000"/>
              <a:gd name="connsiteX7" fmla="*/ 1365 w 10000"/>
              <a:gd name="connsiteY7" fmla="*/ 5707 h 10000"/>
              <a:gd name="connsiteX8" fmla="*/ 1430 w 10000"/>
              <a:gd name="connsiteY8" fmla="*/ 6027 h 10000"/>
              <a:gd name="connsiteX9" fmla="*/ 1821 w 10000"/>
              <a:gd name="connsiteY9" fmla="*/ 6052 h 10000"/>
              <a:gd name="connsiteX10" fmla="*/ 1886 w 10000"/>
              <a:gd name="connsiteY10" fmla="*/ 6089 h 10000"/>
              <a:gd name="connsiteX11" fmla="*/ 2445 w 10000"/>
              <a:gd name="connsiteY11" fmla="*/ 6138 h 10000"/>
              <a:gd name="connsiteX12" fmla="*/ 2523 w 10000"/>
              <a:gd name="connsiteY12" fmla="*/ 7958 h 10000"/>
              <a:gd name="connsiteX13" fmla="*/ 2601 w 10000"/>
              <a:gd name="connsiteY13" fmla="*/ 8155 h 10000"/>
              <a:gd name="connsiteX14" fmla="*/ 2718 w 10000"/>
              <a:gd name="connsiteY14" fmla="*/ 8278 h 10000"/>
              <a:gd name="connsiteX15" fmla="*/ 3693 w 10000"/>
              <a:gd name="connsiteY15" fmla="*/ 8278 h 10000"/>
              <a:gd name="connsiteX16" fmla="*/ 3696 w 10000"/>
              <a:gd name="connsiteY16" fmla="*/ 9142 h 10000"/>
              <a:gd name="connsiteX17" fmla="*/ 3886 w 10000"/>
              <a:gd name="connsiteY17" fmla="*/ 9157 h 10000"/>
              <a:gd name="connsiteX18" fmla="*/ 3878 w 10000"/>
              <a:gd name="connsiteY18" fmla="*/ 9311 h 10000"/>
              <a:gd name="connsiteX19" fmla="*/ 4837 w 10000"/>
              <a:gd name="connsiteY19" fmla="*/ 9311 h 10000"/>
              <a:gd name="connsiteX20" fmla="*/ 5007 w 10000"/>
              <a:gd name="connsiteY20" fmla="*/ 9742 h 10000"/>
              <a:gd name="connsiteX21" fmla="*/ 6125 w 10000"/>
              <a:gd name="connsiteY21" fmla="*/ 9742 h 10000"/>
              <a:gd name="connsiteX22" fmla="*/ 6229 w 10000"/>
              <a:gd name="connsiteY22" fmla="*/ 10000 h 10000"/>
              <a:gd name="connsiteX23" fmla="*/ 10000 w 10000"/>
              <a:gd name="connsiteY23" fmla="*/ 10000 h 10000"/>
              <a:gd name="connsiteX0" fmla="*/ 0 w 10000"/>
              <a:gd name="connsiteY0" fmla="*/ 0 h 10000"/>
              <a:gd name="connsiteX1" fmla="*/ 819 w 10000"/>
              <a:gd name="connsiteY1" fmla="*/ 0 h 10000"/>
              <a:gd name="connsiteX2" fmla="*/ 949 w 10000"/>
              <a:gd name="connsiteY2" fmla="*/ 37 h 10000"/>
              <a:gd name="connsiteX3" fmla="*/ 1235 w 10000"/>
              <a:gd name="connsiteY3" fmla="*/ 37 h 10000"/>
              <a:gd name="connsiteX4" fmla="*/ 1274 w 10000"/>
              <a:gd name="connsiteY4" fmla="*/ 947 h 10000"/>
              <a:gd name="connsiteX5" fmla="*/ 1287 w 10000"/>
              <a:gd name="connsiteY5" fmla="*/ 3862 h 10000"/>
              <a:gd name="connsiteX6" fmla="*/ 1313 w 10000"/>
              <a:gd name="connsiteY6" fmla="*/ 5215 h 10000"/>
              <a:gd name="connsiteX7" fmla="*/ 1365 w 10000"/>
              <a:gd name="connsiteY7" fmla="*/ 5707 h 10000"/>
              <a:gd name="connsiteX8" fmla="*/ 1430 w 10000"/>
              <a:gd name="connsiteY8" fmla="*/ 6027 h 10000"/>
              <a:gd name="connsiteX9" fmla="*/ 1821 w 10000"/>
              <a:gd name="connsiteY9" fmla="*/ 6052 h 10000"/>
              <a:gd name="connsiteX10" fmla="*/ 1886 w 10000"/>
              <a:gd name="connsiteY10" fmla="*/ 6089 h 10000"/>
              <a:gd name="connsiteX11" fmla="*/ 2445 w 10000"/>
              <a:gd name="connsiteY11" fmla="*/ 6138 h 10000"/>
              <a:gd name="connsiteX12" fmla="*/ 2523 w 10000"/>
              <a:gd name="connsiteY12" fmla="*/ 7958 h 10000"/>
              <a:gd name="connsiteX13" fmla="*/ 2601 w 10000"/>
              <a:gd name="connsiteY13" fmla="*/ 8155 h 10000"/>
              <a:gd name="connsiteX14" fmla="*/ 2718 w 10000"/>
              <a:gd name="connsiteY14" fmla="*/ 8278 h 10000"/>
              <a:gd name="connsiteX15" fmla="*/ 3693 w 10000"/>
              <a:gd name="connsiteY15" fmla="*/ 8278 h 10000"/>
              <a:gd name="connsiteX16" fmla="*/ 3696 w 10000"/>
              <a:gd name="connsiteY16" fmla="*/ 9142 h 10000"/>
              <a:gd name="connsiteX17" fmla="*/ 3886 w 10000"/>
              <a:gd name="connsiteY17" fmla="*/ 9157 h 10000"/>
              <a:gd name="connsiteX18" fmla="*/ 3878 w 10000"/>
              <a:gd name="connsiteY18" fmla="*/ 9311 h 10000"/>
              <a:gd name="connsiteX19" fmla="*/ 4837 w 10000"/>
              <a:gd name="connsiteY19" fmla="*/ 9311 h 10000"/>
              <a:gd name="connsiteX20" fmla="*/ 5007 w 10000"/>
              <a:gd name="connsiteY20" fmla="*/ 9742 h 10000"/>
              <a:gd name="connsiteX21" fmla="*/ 6125 w 10000"/>
              <a:gd name="connsiteY21" fmla="*/ 9742 h 10000"/>
              <a:gd name="connsiteX22" fmla="*/ 6229 w 10000"/>
              <a:gd name="connsiteY22" fmla="*/ 10000 h 10000"/>
              <a:gd name="connsiteX23" fmla="*/ 10000 w 10000"/>
              <a:gd name="connsiteY23" fmla="*/ 10000 h 10000"/>
              <a:gd name="connsiteX0" fmla="*/ 0 w 10000"/>
              <a:gd name="connsiteY0" fmla="*/ 0 h 10000"/>
              <a:gd name="connsiteX1" fmla="*/ 819 w 10000"/>
              <a:gd name="connsiteY1" fmla="*/ 0 h 10000"/>
              <a:gd name="connsiteX2" fmla="*/ 949 w 10000"/>
              <a:gd name="connsiteY2" fmla="*/ 37 h 10000"/>
              <a:gd name="connsiteX3" fmla="*/ 1235 w 10000"/>
              <a:gd name="connsiteY3" fmla="*/ 37 h 10000"/>
              <a:gd name="connsiteX4" fmla="*/ 1274 w 10000"/>
              <a:gd name="connsiteY4" fmla="*/ 947 h 10000"/>
              <a:gd name="connsiteX5" fmla="*/ 1287 w 10000"/>
              <a:gd name="connsiteY5" fmla="*/ 3862 h 10000"/>
              <a:gd name="connsiteX6" fmla="*/ 1313 w 10000"/>
              <a:gd name="connsiteY6" fmla="*/ 5215 h 10000"/>
              <a:gd name="connsiteX7" fmla="*/ 1365 w 10000"/>
              <a:gd name="connsiteY7" fmla="*/ 5707 h 10000"/>
              <a:gd name="connsiteX8" fmla="*/ 1430 w 10000"/>
              <a:gd name="connsiteY8" fmla="*/ 6027 h 10000"/>
              <a:gd name="connsiteX9" fmla="*/ 1821 w 10000"/>
              <a:gd name="connsiteY9" fmla="*/ 6052 h 10000"/>
              <a:gd name="connsiteX10" fmla="*/ 1886 w 10000"/>
              <a:gd name="connsiteY10" fmla="*/ 6089 h 10000"/>
              <a:gd name="connsiteX11" fmla="*/ 2445 w 10000"/>
              <a:gd name="connsiteY11" fmla="*/ 6138 h 10000"/>
              <a:gd name="connsiteX12" fmla="*/ 2523 w 10000"/>
              <a:gd name="connsiteY12" fmla="*/ 7958 h 10000"/>
              <a:gd name="connsiteX13" fmla="*/ 2601 w 10000"/>
              <a:gd name="connsiteY13" fmla="*/ 8155 h 10000"/>
              <a:gd name="connsiteX14" fmla="*/ 2718 w 10000"/>
              <a:gd name="connsiteY14" fmla="*/ 8278 h 10000"/>
              <a:gd name="connsiteX15" fmla="*/ 3693 w 10000"/>
              <a:gd name="connsiteY15" fmla="*/ 8278 h 10000"/>
              <a:gd name="connsiteX16" fmla="*/ 3696 w 10000"/>
              <a:gd name="connsiteY16" fmla="*/ 9142 h 10000"/>
              <a:gd name="connsiteX17" fmla="*/ 3886 w 10000"/>
              <a:gd name="connsiteY17" fmla="*/ 9157 h 10000"/>
              <a:gd name="connsiteX18" fmla="*/ 3878 w 10000"/>
              <a:gd name="connsiteY18" fmla="*/ 9311 h 10000"/>
              <a:gd name="connsiteX19" fmla="*/ 4837 w 10000"/>
              <a:gd name="connsiteY19" fmla="*/ 9311 h 10000"/>
              <a:gd name="connsiteX20" fmla="*/ 5007 w 10000"/>
              <a:gd name="connsiteY20" fmla="*/ 9742 h 10000"/>
              <a:gd name="connsiteX21" fmla="*/ 6125 w 10000"/>
              <a:gd name="connsiteY21" fmla="*/ 9742 h 10000"/>
              <a:gd name="connsiteX22" fmla="*/ 6229 w 10000"/>
              <a:gd name="connsiteY22" fmla="*/ 10000 h 10000"/>
              <a:gd name="connsiteX23" fmla="*/ 10000 w 10000"/>
              <a:gd name="connsiteY23" fmla="*/ 10000 h 10000"/>
              <a:gd name="connsiteX0" fmla="*/ 0 w 10000"/>
              <a:gd name="connsiteY0" fmla="*/ 0 h 10000"/>
              <a:gd name="connsiteX1" fmla="*/ 819 w 10000"/>
              <a:gd name="connsiteY1" fmla="*/ 0 h 10000"/>
              <a:gd name="connsiteX2" fmla="*/ 949 w 10000"/>
              <a:gd name="connsiteY2" fmla="*/ 37 h 10000"/>
              <a:gd name="connsiteX3" fmla="*/ 1235 w 10000"/>
              <a:gd name="connsiteY3" fmla="*/ 37 h 10000"/>
              <a:gd name="connsiteX4" fmla="*/ 1274 w 10000"/>
              <a:gd name="connsiteY4" fmla="*/ 947 h 10000"/>
              <a:gd name="connsiteX5" fmla="*/ 1287 w 10000"/>
              <a:gd name="connsiteY5" fmla="*/ 3862 h 10000"/>
              <a:gd name="connsiteX6" fmla="*/ 1313 w 10000"/>
              <a:gd name="connsiteY6" fmla="*/ 5215 h 10000"/>
              <a:gd name="connsiteX7" fmla="*/ 1365 w 10000"/>
              <a:gd name="connsiteY7" fmla="*/ 5707 h 10000"/>
              <a:gd name="connsiteX8" fmla="*/ 1430 w 10000"/>
              <a:gd name="connsiteY8" fmla="*/ 6027 h 10000"/>
              <a:gd name="connsiteX9" fmla="*/ 1821 w 10000"/>
              <a:gd name="connsiteY9" fmla="*/ 6052 h 10000"/>
              <a:gd name="connsiteX10" fmla="*/ 1886 w 10000"/>
              <a:gd name="connsiteY10" fmla="*/ 6089 h 10000"/>
              <a:gd name="connsiteX11" fmla="*/ 2445 w 10000"/>
              <a:gd name="connsiteY11" fmla="*/ 6138 h 10000"/>
              <a:gd name="connsiteX12" fmla="*/ 2523 w 10000"/>
              <a:gd name="connsiteY12" fmla="*/ 7958 h 10000"/>
              <a:gd name="connsiteX13" fmla="*/ 2601 w 10000"/>
              <a:gd name="connsiteY13" fmla="*/ 8155 h 10000"/>
              <a:gd name="connsiteX14" fmla="*/ 2718 w 10000"/>
              <a:gd name="connsiteY14" fmla="*/ 8278 h 10000"/>
              <a:gd name="connsiteX15" fmla="*/ 3693 w 10000"/>
              <a:gd name="connsiteY15" fmla="*/ 8278 h 10000"/>
              <a:gd name="connsiteX16" fmla="*/ 3696 w 10000"/>
              <a:gd name="connsiteY16" fmla="*/ 9142 h 10000"/>
              <a:gd name="connsiteX17" fmla="*/ 3886 w 10000"/>
              <a:gd name="connsiteY17" fmla="*/ 9157 h 10000"/>
              <a:gd name="connsiteX18" fmla="*/ 3878 w 10000"/>
              <a:gd name="connsiteY18" fmla="*/ 9311 h 10000"/>
              <a:gd name="connsiteX19" fmla="*/ 4837 w 10000"/>
              <a:gd name="connsiteY19" fmla="*/ 9311 h 10000"/>
              <a:gd name="connsiteX20" fmla="*/ 5007 w 10000"/>
              <a:gd name="connsiteY20" fmla="*/ 9742 h 10000"/>
              <a:gd name="connsiteX21" fmla="*/ 6125 w 10000"/>
              <a:gd name="connsiteY21" fmla="*/ 9742 h 10000"/>
              <a:gd name="connsiteX22" fmla="*/ 6229 w 10000"/>
              <a:gd name="connsiteY22" fmla="*/ 10000 h 10000"/>
              <a:gd name="connsiteX23" fmla="*/ 10000 w 10000"/>
              <a:gd name="connsiteY23" fmla="*/ 10000 h 10000"/>
              <a:gd name="connsiteX0" fmla="*/ 0 w 10000"/>
              <a:gd name="connsiteY0" fmla="*/ 0 h 10000"/>
              <a:gd name="connsiteX1" fmla="*/ 819 w 10000"/>
              <a:gd name="connsiteY1" fmla="*/ 0 h 10000"/>
              <a:gd name="connsiteX2" fmla="*/ 949 w 10000"/>
              <a:gd name="connsiteY2" fmla="*/ 37 h 10000"/>
              <a:gd name="connsiteX3" fmla="*/ 1235 w 10000"/>
              <a:gd name="connsiteY3" fmla="*/ 37 h 10000"/>
              <a:gd name="connsiteX4" fmla="*/ 1274 w 10000"/>
              <a:gd name="connsiteY4" fmla="*/ 947 h 10000"/>
              <a:gd name="connsiteX5" fmla="*/ 1287 w 10000"/>
              <a:gd name="connsiteY5" fmla="*/ 3862 h 10000"/>
              <a:gd name="connsiteX6" fmla="*/ 1313 w 10000"/>
              <a:gd name="connsiteY6" fmla="*/ 5215 h 10000"/>
              <a:gd name="connsiteX7" fmla="*/ 1365 w 10000"/>
              <a:gd name="connsiteY7" fmla="*/ 5707 h 10000"/>
              <a:gd name="connsiteX8" fmla="*/ 1430 w 10000"/>
              <a:gd name="connsiteY8" fmla="*/ 6027 h 10000"/>
              <a:gd name="connsiteX9" fmla="*/ 1821 w 10000"/>
              <a:gd name="connsiteY9" fmla="*/ 6052 h 10000"/>
              <a:gd name="connsiteX10" fmla="*/ 1886 w 10000"/>
              <a:gd name="connsiteY10" fmla="*/ 6089 h 10000"/>
              <a:gd name="connsiteX11" fmla="*/ 2445 w 10000"/>
              <a:gd name="connsiteY11" fmla="*/ 6138 h 10000"/>
              <a:gd name="connsiteX12" fmla="*/ 2523 w 10000"/>
              <a:gd name="connsiteY12" fmla="*/ 7958 h 10000"/>
              <a:gd name="connsiteX13" fmla="*/ 2601 w 10000"/>
              <a:gd name="connsiteY13" fmla="*/ 8155 h 10000"/>
              <a:gd name="connsiteX14" fmla="*/ 2718 w 10000"/>
              <a:gd name="connsiteY14" fmla="*/ 8278 h 10000"/>
              <a:gd name="connsiteX15" fmla="*/ 3693 w 10000"/>
              <a:gd name="connsiteY15" fmla="*/ 8278 h 10000"/>
              <a:gd name="connsiteX16" fmla="*/ 3696 w 10000"/>
              <a:gd name="connsiteY16" fmla="*/ 9142 h 10000"/>
              <a:gd name="connsiteX17" fmla="*/ 3886 w 10000"/>
              <a:gd name="connsiteY17" fmla="*/ 9157 h 10000"/>
              <a:gd name="connsiteX18" fmla="*/ 3878 w 10000"/>
              <a:gd name="connsiteY18" fmla="*/ 9311 h 10000"/>
              <a:gd name="connsiteX19" fmla="*/ 4837 w 10000"/>
              <a:gd name="connsiteY19" fmla="*/ 9311 h 10000"/>
              <a:gd name="connsiteX20" fmla="*/ 5007 w 10000"/>
              <a:gd name="connsiteY20" fmla="*/ 9742 h 10000"/>
              <a:gd name="connsiteX21" fmla="*/ 6125 w 10000"/>
              <a:gd name="connsiteY21" fmla="*/ 9742 h 10000"/>
              <a:gd name="connsiteX22" fmla="*/ 6229 w 10000"/>
              <a:gd name="connsiteY22" fmla="*/ 10000 h 10000"/>
              <a:gd name="connsiteX23" fmla="*/ 10000 w 10000"/>
              <a:gd name="connsiteY23" fmla="*/ 10000 h 10000"/>
              <a:gd name="connsiteX0" fmla="*/ 0 w 10000"/>
              <a:gd name="connsiteY0" fmla="*/ 0 h 10000"/>
              <a:gd name="connsiteX1" fmla="*/ 819 w 10000"/>
              <a:gd name="connsiteY1" fmla="*/ 0 h 10000"/>
              <a:gd name="connsiteX2" fmla="*/ 949 w 10000"/>
              <a:gd name="connsiteY2" fmla="*/ 37 h 10000"/>
              <a:gd name="connsiteX3" fmla="*/ 1235 w 10000"/>
              <a:gd name="connsiteY3" fmla="*/ 37 h 10000"/>
              <a:gd name="connsiteX4" fmla="*/ 1274 w 10000"/>
              <a:gd name="connsiteY4" fmla="*/ 947 h 10000"/>
              <a:gd name="connsiteX5" fmla="*/ 1287 w 10000"/>
              <a:gd name="connsiteY5" fmla="*/ 3862 h 10000"/>
              <a:gd name="connsiteX6" fmla="*/ 1313 w 10000"/>
              <a:gd name="connsiteY6" fmla="*/ 5215 h 10000"/>
              <a:gd name="connsiteX7" fmla="*/ 1365 w 10000"/>
              <a:gd name="connsiteY7" fmla="*/ 5707 h 10000"/>
              <a:gd name="connsiteX8" fmla="*/ 1430 w 10000"/>
              <a:gd name="connsiteY8" fmla="*/ 6027 h 10000"/>
              <a:gd name="connsiteX9" fmla="*/ 1821 w 10000"/>
              <a:gd name="connsiteY9" fmla="*/ 6052 h 10000"/>
              <a:gd name="connsiteX10" fmla="*/ 1886 w 10000"/>
              <a:gd name="connsiteY10" fmla="*/ 6089 h 10000"/>
              <a:gd name="connsiteX11" fmla="*/ 2445 w 10000"/>
              <a:gd name="connsiteY11" fmla="*/ 6138 h 10000"/>
              <a:gd name="connsiteX12" fmla="*/ 2523 w 10000"/>
              <a:gd name="connsiteY12" fmla="*/ 7958 h 10000"/>
              <a:gd name="connsiteX13" fmla="*/ 2601 w 10000"/>
              <a:gd name="connsiteY13" fmla="*/ 8155 h 10000"/>
              <a:gd name="connsiteX14" fmla="*/ 2718 w 10000"/>
              <a:gd name="connsiteY14" fmla="*/ 8278 h 10000"/>
              <a:gd name="connsiteX15" fmla="*/ 3693 w 10000"/>
              <a:gd name="connsiteY15" fmla="*/ 8278 h 10000"/>
              <a:gd name="connsiteX16" fmla="*/ 3696 w 10000"/>
              <a:gd name="connsiteY16" fmla="*/ 9142 h 10000"/>
              <a:gd name="connsiteX17" fmla="*/ 3886 w 10000"/>
              <a:gd name="connsiteY17" fmla="*/ 9157 h 10000"/>
              <a:gd name="connsiteX18" fmla="*/ 3878 w 10000"/>
              <a:gd name="connsiteY18" fmla="*/ 9311 h 10000"/>
              <a:gd name="connsiteX19" fmla="*/ 4837 w 10000"/>
              <a:gd name="connsiteY19" fmla="*/ 9311 h 10000"/>
              <a:gd name="connsiteX20" fmla="*/ 5007 w 10000"/>
              <a:gd name="connsiteY20" fmla="*/ 9742 h 10000"/>
              <a:gd name="connsiteX21" fmla="*/ 6125 w 10000"/>
              <a:gd name="connsiteY21" fmla="*/ 9742 h 10000"/>
              <a:gd name="connsiteX22" fmla="*/ 6229 w 10000"/>
              <a:gd name="connsiteY22" fmla="*/ 10000 h 10000"/>
              <a:gd name="connsiteX23" fmla="*/ 10000 w 10000"/>
              <a:gd name="connsiteY23"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00" h="10000">
                <a:moveTo>
                  <a:pt x="0" y="0"/>
                </a:moveTo>
                <a:lnTo>
                  <a:pt x="819" y="0"/>
                </a:lnTo>
                <a:lnTo>
                  <a:pt x="949" y="37"/>
                </a:lnTo>
                <a:lnTo>
                  <a:pt x="1235" y="37"/>
                </a:lnTo>
                <a:cubicBezTo>
                  <a:pt x="1248" y="340"/>
                  <a:pt x="1261" y="644"/>
                  <a:pt x="1274" y="947"/>
                </a:cubicBezTo>
                <a:cubicBezTo>
                  <a:pt x="1278" y="1919"/>
                  <a:pt x="1283" y="2890"/>
                  <a:pt x="1287" y="3862"/>
                </a:cubicBezTo>
                <a:cubicBezTo>
                  <a:pt x="1296" y="4313"/>
                  <a:pt x="1304" y="4764"/>
                  <a:pt x="1313" y="5215"/>
                </a:cubicBezTo>
                <a:cubicBezTo>
                  <a:pt x="1330" y="5379"/>
                  <a:pt x="1348" y="5543"/>
                  <a:pt x="1365" y="5707"/>
                </a:cubicBezTo>
                <a:cubicBezTo>
                  <a:pt x="1387" y="5814"/>
                  <a:pt x="1408" y="5920"/>
                  <a:pt x="1430" y="6027"/>
                </a:cubicBezTo>
                <a:lnTo>
                  <a:pt x="1821" y="6052"/>
                </a:lnTo>
                <a:cubicBezTo>
                  <a:pt x="1843" y="6064"/>
                  <a:pt x="1864" y="6077"/>
                  <a:pt x="1886" y="6089"/>
                </a:cubicBezTo>
                <a:lnTo>
                  <a:pt x="2445" y="6138"/>
                </a:lnTo>
                <a:cubicBezTo>
                  <a:pt x="2471" y="6745"/>
                  <a:pt x="2497" y="7351"/>
                  <a:pt x="2523" y="7958"/>
                </a:cubicBezTo>
                <a:cubicBezTo>
                  <a:pt x="2549" y="8024"/>
                  <a:pt x="2575" y="8089"/>
                  <a:pt x="2601" y="8155"/>
                </a:cubicBezTo>
                <a:lnTo>
                  <a:pt x="2718" y="8278"/>
                </a:lnTo>
                <a:lnTo>
                  <a:pt x="3693" y="8278"/>
                </a:lnTo>
                <a:cubicBezTo>
                  <a:pt x="3710" y="8516"/>
                  <a:pt x="3694" y="8710"/>
                  <a:pt x="3696" y="9142"/>
                </a:cubicBezTo>
                <a:cubicBezTo>
                  <a:pt x="3686" y="9144"/>
                  <a:pt x="3886" y="9139"/>
                  <a:pt x="3886" y="9157"/>
                </a:cubicBezTo>
                <a:cubicBezTo>
                  <a:pt x="3887" y="9208"/>
                  <a:pt x="3877" y="9260"/>
                  <a:pt x="3878" y="9311"/>
                </a:cubicBezTo>
                <a:lnTo>
                  <a:pt x="4837" y="9311"/>
                </a:lnTo>
                <a:lnTo>
                  <a:pt x="5007" y="9742"/>
                </a:lnTo>
                <a:lnTo>
                  <a:pt x="6125" y="9742"/>
                </a:lnTo>
                <a:cubicBezTo>
                  <a:pt x="6160" y="9828"/>
                  <a:pt x="6194" y="9914"/>
                  <a:pt x="6229" y="10000"/>
                </a:cubicBezTo>
                <a:lnTo>
                  <a:pt x="10000" y="10000"/>
                </a:lnTo>
              </a:path>
            </a:pathLst>
          </a:custGeom>
          <a:noFill/>
          <a:ln w="28575">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sp>
        <p:nvSpPr>
          <p:cNvPr id="216" name="Line 41">
            <a:extLst>
              <a:ext uri="{FF2B5EF4-FFF2-40B4-BE49-F238E27FC236}">
                <a16:creationId xmlns:a16="http://schemas.microsoft.com/office/drawing/2014/main" id="{1B6A2468-201D-475B-93DE-0F4C5E30F594}"/>
              </a:ext>
            </a:extLst>
          </p:cNvPr>
          <p:cNvSpPr>
            <a:spLocks noChangeShapeType="1"/>
          </p:cNvSpPr>
          <p:nvPr/>
        </p:nvSpPr>
        <p:spPr bwMode="auto">
          <a:xfrm>
            <a:off x="5420985" y="2343259"/>
            <a:ext cx="2655094" cy="0"/>
          </a:xfrm>
          <a:prstGeom prst="line">
            <a:avLst/>
          </a:prstGeom>
          <a:noFill/>
          <a:ln w="19050">
            <a:solidFill>
              <a:schemeClr val="bg1"/>
            </a:solidFill>
            <a:prstDash val="dash"/>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a:solidFill>
                <a:srgbClr val="000000"/>
              </a:solidFill>
              <a:latin typeface="Calibri" panose="020F0502020204030204" pitchFamily="34" charset="0"/>
            </a:endParaRPr>
          </a:p>
        </p:txBody>
      </p:sp>
      <p:cxnSp>
        <p:nvCxnSpPr>
          <p:cNvPr id="218" name="Straight Arrow Connector 217">
            <a:extLst>
              <a:ext uri="{FF2B5EF4-FFF2-40B4-BE49-F238E27FC236}">
                <a16:creationId xmlns:a16="http://schemas.microsoft.com/office/drawing/2014/main" id="{3DFFF0AC-EF79-4FA7-8A20-15B2075CAF1E}"/>
              </a:ext>
            </a:extLst>
          </p:cNvPr>
          <p:cNvCxnSpPr>
            <a:cxnSpLocks/>
          </p:cNvCxnSpPr>
          <p:nvPr/>
        </p:nvCxnSpPr>
        <p:spPr>
          <a:xfrm>
            <a:off x="7506008" y="2047567"/>
            <a:ext cx="0" cy="235528"/>
          </a:xfrm>
          <a:prstGeom prst="straightConnector1">
            <a:avLst/>
          </a:prstGeom>
          <a:ln w="28575">
            <a:solidFill>
              <a:schemeClr val="bg1"/>
            </a:solidFill>
            <a:headEnd type="none" w="med" len="med"/>
            <a:tailEnd type="triangle" w="med" len="med"/>
          </a:ln>
          <a:effectLst/>
        </p:spPr>
        <p:style>
          <a:lnRef idx="3">
            <a:schemeClr val="accent4"/>
          </a:lnRef>
          <a:fillRef idx="0">
            <a:schemeClr val="accent4"/>
          </a:fillRef>
          <a:effectRef idx="2">
            <a:schemeClr val="accent4"/>
          </a:effectRef>
          <a:fontRef idx="minor">
            <a:schemeClr val="tx1"/>
          </a:fontRef>
        </p:style>
      </p:cxnSp>
      <p:sp>
        <p:nvSpPr>
          <p:cNvPr id="219" name="TextBox 218">
            <a:extLst>
              <a:ext uri="{FF2B5EF4-FFF2-40B4-BE49-F238E27FC236}">
                <a16:creationId xmlns:a16="http://schemas.microsoft.com/office/drawing/2014/main" id="{AFA56A26-D178-4BAC-88E2-E9F231E80CCD}"/>
              </a:ext>
            </a:extLst>
          </p:cNvPr>
          <p:cNvSpPr txBox="1"/>
          <p:nvPr/>
        </p:nvSpPr>
        <p:spPr>
          <a:xfrm>
            <a:off x="3686411" y="4582858"/>
            <a:ext cx="2562240" cy="346249"/>
          </a:xfrm>
          <a:prstGeom prst="rect">
            <a:avLst/>
          </a:prstGeom>
          <a:noFill/>
        </p:spPr>
        <p:txBody>
          <a:bodyPr wrap="none" lIns="68580" tIns="34290" rIns="68580" bIns="34290" rtlCol="0">
            <a:spAutoFit/>
          </a:bodyPr>
          <a:lstStyle/>
          <a:p>
            <a:pPr marL="228600" indent="-228600" defTabSz="457120" eaLnBrk="0" hangingPunct="0">
              <a:buAutoNum type="arabicPeriod"/>
              <a:defRPr/>
            </a:pPr>
            <a:r>
              <a:rPr lang="en-US" altLang="en-US" sz="900">
                <a:solidFill>
                  <a:srgbClr val="000000"/>
                </a:solidFill>
                <a:latin typeface="Calibri"/>
                <a:cs typeface="Calibri"/>
              </a:rPr>
              <a:t>Smith. NEJM. 2018;378:1408</a:t>
            </a:r>
          </a:p>
          <a:p>
            <a:pPr marL="228600" indent="-228600" defTabSz="457120" eaLnBrk="0" hangingPunct="0">
              <a:buAutoNum type="arabicPeriod"/>
              <a:defRPr/>
            </a:pPr>
            <a:r>
              <a:rPr lang="en-US" sz="900">
                <a:latin typeface="Calibri"/>
                <a:cs typeface="Calibri"/>
              </a:rPr>
              <a:t>Sternberg CN, et al. NEJM 2020;382:2197-2206</a:t>
            </a:r>
          </a:p>
        </p:txBody>
      </p:sp>
    </p:spTree>
    <p:extLst>
      <p:ext uri="{BB962C8B-B14F-4D97-AF65-F5344CB8AC3E}">
        <p14:creationId xmlns:p14="http://schemas.microsoft.com/office/powerpoint/2010/main" val="209870857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042F7-AE7B-4FA0-8F7C-01F671B35DA5}"/>
              </a:ext>
            </a:extLst>
          </p:cNvPr>
          <p:cNvSpPr>
            <a:spLocks noGrp="1"/>
          </p:cNvSpPr>
          <p:nvPr>
            <p:ph type="title"/>
          </p:nvPr>
        </p:nvSpPr>
        <p:spPr/>
        <p:txBody>
          <a:bodyPr lIns="68580" tIns="34290" rIns="68580" bIns="34290"/>
          <a:lstStyle/>
          <a:p>
            <a:r>
              <a:rPr lang="en-US" sz="2000" b="1"/>
              <a:t>SPARTAN and PROSPER: Effect of Treatment on </a:t>
            </a:r>
            <a:br>
              <a:rPr lang="en-US" sz="2000" b="1"/>
            </a:br>
            <a:r>
              <a:rPr lang="en-US" sz="2000" b="1"/>
              <a:t>QoL Assessed With FACT-P*</a:t>
            </a:r>
          </a:p>
        </p:txBody>
      </p:sp>
      <p:sp>
        <p:nvSpPr>
          <p:cNvPr id="7" name="Text Box 11">
            <a:extLst>
              <a:ext uri="{FF2B5EF4-FFF2-40B4-BE49-F238E27FC236}">
                <a16:creationId xmlns:a16="http://schemas.microsoft.com/office/drawing/2014/main" id="{47DD1AEB-649B-4B61-B30A-FE82B71BF37D}"/>
              </a:ext>
            </a:extLst>
          </p:cNvPr>
          <p:cNvSpPr txBox="1">
            <a:spLocks noChangeArrowheads="1"/>
          </p:cNvSpPr>
          <p:nvPr/>
        </p:nvSpPr>
        <p:spPr bwMode="auto">
          <a:xfrm>
            <a:off x="2270333" y="4729369"/>
            <a:ext cx="6006329" cy="2846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68580" tIns="34290" rIns="68580" bIns="34290"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629">
              <a:lnSpc>
                <a:spcPct val="100000"/>
              </a:lnSpc>
              <a:spcBef>
                <a:spcPct val="0"/>
              </a:spcBef>
              <a:spcAft>
                <a:spcPct val="0"/>
              </a:spcAft>
              <a:buClrTx/>
              <a:buNone/>
            </a:pPr>
            <a:r>
              <a:rPr lang="en-US" altLang="en-US" sz="700">
                <a:solidFill>
                  <a:srgbClr val="455560"/>
                </a:solidFill>
                <a:latin typeface="Calibri" panose="020F0502020204030204" pitchFamily="34" charset="0"/>
                <a:cs typeface="Arial" panose="020B0604020202020204" pitchFamily="34" charset="0"/>
              </a:rPr>
              <a:t>1. </a:t>
            </a:r>
            <a:r>
              <a:rPr lang="en-US" altLang="en-US" sz="700" err="1">
                <a:solidFill>
                  <a:srgbClr val="455560"/>
                </a:solidFill>
                <a:latin typeface="Calibri" panose="020F0502020204030204" pitchFamily="34" charset="0"/>
                <a:cs typeface="Arial" panose="020B0604020202020204" pitchFamily="34" charset="0"/>
              </a:rPr>
              <a:t>Saad</a:t>
            </a:r>
            <a:r>
              <a:rPr lang="en-US" altLang="en-US" sz="700">
                <a:solidFill>
                  <a:srgbClr val="455560"/>
                </a:solidFill>
                <a:latin typeface="Calibri" panose="020F0502020204030204" pitchFamily="34" charset="0"/>
                <a:cs typeface="Arial" panose="020B0604020202020204" pitchFamily="34" charset="0"/>
              </a:rPr>
              <a:t>. EAU 2018. Abstr 743. </a:t>
            </a:r>
          </a:p>
          <a:p>
            <a:pPr algn="ctr" defTabSz="685629">
              <a:lnSpc>
                <a:spcPct val="100000"/>
              </a:lnSpc>
              <a:spcBef>
                <a:spcPct val="0"/>
              </a:spcBef>
              <a:spcAft>
                <a:spcPct val="0"/>
              </a:spcAft>
              <a:buClrTx/>
              <a:buNone/>
            </a:pPr>
            <a:r>
              <a:rPr lang="en-US" altLang="en-US" sz="700">
                <a:solidFill>
                  <a:srgbClr val="455560"/>
                </a:solidFill>
                <a:latin typeface="Calibri" panose="020F0502020204030204" pitchFamily="34" charset="0"/>
                <a:cs typeface="Arial" panose="020B0604020202020204" pitchFamily="34" charset="0"/>
              </a:rPr>
              <a:t>2. Tombal. EAU 2018. Abstr 605. </a:t>
            </a:r>
          </a:p>
        </p:txBody>
      </p:sp>
      <p:sp>
        <p:nvSpPr>
          <p:cNvPr id="8" name="TextBox 7">
            <a:extLst>
              <a:ext uri="{FF2B5EF4-FFF2-40B4-BE49-F238E27FC236}">
                <a16:creationId xmlns:a16="http://schemas.microsoft.com/office/drawing/2014/main" id="{F24E65D9-4BC8-4BFE-AA22-BE699B0E2E2F}"/>
              </a:ext>
            </a:extLst>
          </p:cNvPr>
          <p:cNvSpPr txBox="1"/>
          <p:nvPr/>
        </p:nvSpPr>
        <p:spPr bwMode="auto">
          <a:xfrm>
            <a:off x="4097150" y="4506407"/>
            <a:ext cx="2221047" cy="2539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68580" tIns="34290" rIns="68580" bIns="34290" rtlCol="0">
            <a:spAutoFit/>
          </a:bodyPr>
          <a:lstStyle/>
          <a:p>
            <a:pPr defTabSz="685800" fontAlgn="auto">
              <a:spcBef>
                <a:spcPct val="50000"/>
              </a:spcBef>
              <a:defRPr/>
            </a:pPr>
            <a:r>
              <a:rPr lang="en-US" sz="600">
                <a:solidFill>
                  <a:srgbClr val="000000"/>
                </a:solidFill>
                <a:latin typeface="Calibri" panose="020F0502020204030204" pitchFamily="34" charset="0"/>
                <a:ea typeface="+mn-ea"/>
                <a:cs typeface="+mn-cs"/>
              </a:rPr>
              <a:t>*Caveat: comparing across trials is problematic; not a head-to-head comparison.</a:t>
            </a:r>
          </a:p>
        </p:txBody>
      </p:sp>
      <p:sp>
        <p:nvSpPr>
          <p:cNvPr id="331" name="TextBox 11">
            <a:extLst>
              <a:ext uri="{FF2B5EF4-FFF2-40B4-BE49-F238E27FC236}">
                <a16:creationId xmlns:a16="http://schemas.microsoft.com/office/drawing/2014/main" id="{D4056FFD-2B31-4070-A5CB-92AC22841B93}"/>
              </a:ext>
            </a:extLst>
          </p:cNvPr>
          <p:cNvSpPr txBox="1">
            <a:spLocks noChangeArrowheads="1"/>
          </p:cNvSpPr>
          <p:nvPr/>
        </p:nvSpPr>
        <p:spPr bwMode="auto">
          <a:xfrm>
            <a:off x="2245518" y="1023119"/>
            <a:ext cx="1428539" cy="1923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8580" tIns="34290" rIns="68580" bIns="34290">
            <a:spAutoFit/>
          </a:bodyPr>
          <a:lstStyle>
            <a:lvl1pPr defTabSz="685800">
              <a:defRPr>
                <a:solidFill>
                  <a:schemeClr val="tx1"/>
                </a:solidFill>
                <a:latin typeface="Calibri" pitchFamily="34" charset="0"/>
                <a:ea typeface="ＭＳ Ｐゴシック" pitchFamily="34" charset="-128"/>
              </a:defRPr>
            </a:lvl1pPr>
            <a:lvl2pPr marL="742950" indent="-285750" defTabSz="685800">
              <a:defRPr>
                <a:solidFill>
                  <a:schemeClr val="tx1"/>
                </a:solidFill>
                <a:latin typeface="Calibri" pitchFamily="34" charset="0"/>
                <a:ea typeface="ＭＳ Ｐゴシック" pitchFamily="34" charset="-128"/>
              </a:defRPr>
            </a:lvl2pPr>
            <a:lvl3pPr marL="1143000" indent="-228600" defTabSz="685800">
              <a:defRPr>
                <a:solidFill>
                  <a:schemeClr val="tx1"/>
                </a:solidFill>
                <a:latin typeface="Calibri" pitchFamily="34" charset="0"/>
                <a:ea typeface="ＭＳ Ｐゴシック" pitchFamily="34" charset="-128"/>
              </a:defRPr>
            </a:lvl3pPr>
            <a:lvl4pPr marL="1600200" indent="-228600" defTabSz="685800">
              <a:defRPr>
                <a:solidFill>
                  <a:schemeClr val="tx1"/>
                </a:solidFill>
                <a:latin typeface="Calibri" pitchFamily="34" charset="0"/>
                <a:ea typeface="ＭＳ Ｐゴシック" pitchFamily="34" charset="-128"/>
              </a:defRPr>
            </a:lvl4pPr>
            <a:lvl5pPr marL="2057400" indent="-228600" defTabSz="685800">
              <a:defRPr>
                <a:solidFill>
                  <a:schemeClr val="tx1"/>
                </a:solidFill>
                <a:latin typeface="Calibri" pitchFamily="34" charset="0"/>
                <a:ea typeface="ＭＳ Ｐゴシック" pitchFamily="34" charset="-128"/>
              </a:defRPr>
            </a:lvl5pPr>
            <a:lvl6pPr marL="2514600" indent="-228600" defTabSz="6858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6858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6858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6858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defTabSz="514349" fontAlgn="auto">
              <a:spcBef>
                <a:spcPts val="0"/>
              </a:spcBef>
              <a:spcAft>
                <a:spcPts val="0"/>
              </a:spcAft>
              <a:defRPr/>
            </a:pPr>
            <a:r>
              <a:rPr lang="en-US" altLang="en-US" sz="800" b="1">
                <a:solidFill>
                  <a:srgbClr val="000000"/>
                </a:solidFill>
              </a:rPr>
              <a:t>SPARTAN</a:t>
            </a:r>
            <a:r>
              <a:rPr lang="en-US" altLang="en-US" sz="800" b="1" baseline="30000">
                <a:solidFill>
                  <a:srgbClr val="000000"/>
                </a:solidFill>
              </a:rPr>
              <a:t>[1]</a:t>
            </a:r>
          </a:p>
        </p:txBody>
      </p:sp>
      <p:sp>
        <p:nvSpPr>
          <p:cNvPr id="332" name="TextBox 331">
            <a:extLst>
              <a:ext uri="{FF2B5EF4-FFF2-40B4-BE49-F238E27FC236}">
                <a16:creationId xmlns:a16="http://schemas.microsoft.com/office/drawing/2014/main" id="{4D6B45F2-352A-47AB-9FA6-6E7D01B1FD40}"/>
              </a:ext>
            </a:extLst>
          </p:cNvPr>
          <p:cNvSpPr txBox="1"/>
          <p:nvPr/>
        </p:nvSpPr>
        <p:spPr>
          <a:xfrm rot="16200000">
            <a:off x="-178284" y="2474413"/>
            <a:ext cx="1125949" cy="238527"/>
          </a:xfrm>
          <a:prstGeom prst="rect">
            <a:avLst/>
          </a:prstGeom>
          <a:noFill/>
        </p:spPr>
        <p:txBody>
          <a:bodyPr wrap="none" lIns="68580" tIns="34290" rIns="68580" bIns="34290" rtlCol="0">
            <a:spAutoFit/>
          </a:bodyPr>
          <a:lstStyle/>
          <a:p>
            <a:pPr defTabSz="685800" fontAlgn="auto">
              <a:spcBef>
                <a:spcPts val="0"/>
              </a:spcBef>
              <a:spcAft>
                <a:spcPts val="0"/>
              </a:spcAft>
              <a:defRPr/>
            </a:pPr>
            <a:r>
              <a:rPr lang="en-US" sz="1100" b="1">
                <a:solidFill>
                  <a:srgbClr val="000000"/>
                </a:solidFill>
                <a:latin typeface="Calibri" panose="020F0502020204030204" pitchFamily="34" charset="0"/>
              </a:rPr>
              <a:t>Mean Score ± SD</a:t>
            </a:r>
          </a:p>
        </p:txBody>
      </p:sp>
      <p:sp>
        <p:nvSpPr>
          <p:cNvPr id="333" name="TextBox 332">
            <a:extLst>
              <a:ext uri="{FF2B5EF4-FFF2-40B4-BE49-F238E27FC236}">
                <a16:creationId xmlns:a16="http://schemas.microsoft.com/office/drawing/2014/main" id="{462335A2-C8FC-4AC9-A27A-CC87B758B5FD}"/>
              </a:ext>
            </a:extLst>
          </p:cNvPr>
          <p:cNvSpPr txBox="1"/>
          <p:nvPr/>
        </p:nvSpPr>
        <p:spPr>
          <a:xfrm>
            <a:off x="313547" y="3812351"/>
            <a:ext cx="439776" cy="238527"/>
          </a:xfrm>
          <a:prstGeom prst="rect">
            <a:avLst/>
          </a:prstGeom>
          <a:noFill/>
        </p:spPr>
        <p:txBody>
          <a:bodyPr wrap="none" lIns="68580" tIns="34290" rIns="68580" bIns="34290" rtlCol="0">
            <a:spAutoFit/>
          </a:bodyPr>
          <a:lstStyle/>
          <a:p>
            <a:pPr defTabSz="685800" fontAlgn="auto">
              <a:spcBef>
                <a:spcPts val="0"/>
              </a:spcBef>
              <a:spcAft>
                <a:spcPts val="0"/>
              </a:spcAft>
              <a:defRPr/>
            </a:pPr>
            <a:r>
              <a:rPr lang="en-US" sz="1100">
                <a:solidFill>
                  <a:srgbClr val="000000"/>
                </a:solidFill>
                <a:latin typeface="Calibri" panose="020F0502020204030204" pitchFamily="34" charset="0"/>
              </a:rPr>
              <a:t>Cycle</a:t>
            </a:r>
          </a:p>
        </p:txBody>
      </p:sp>
      <p:sp>
        <p:nvSpPr>
          <p:cNvPr id="336" name="Line 7">
            <a:extLst>
              <a:ext uri="{FF2B5EF4-FFF2-40B4-BE49-F238E27FC236}">
                <a16:creationId xmlns:a16="http://schemas.microsoft.com/office/drawing/2014/main" id="{6D11B679-3BB2-4224-BD83-905C8FBC85F9}"/>
              </a:ext>
            </a:extLst>
          </p:cNvPr>
          <p:cNvSpPr>
            <a:spLocks noChangeShapeType="1"/>
          </p:cNvSpPr>
          <p:nvPr/>
        </p:nvSpPr>
        <p:spPr bwMode="auto">
          <a:xfrm>
            <a:off x="866003" y="1272050"/>
            <a:ext cx="0" cy="2334660"/>
          </a:xfrm>
          <a:prstGeom prst="line">
            <a:avLst/>
          </a:prstGeom>
          <a:noFill/>
          <a:ln w="28575">
            <a:solidFill>
              <a:srgbClr val="003767"/>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337" name="Rectangle 8">
            <a:extLst>
              <a:ext uri="{FF2B5EF4-FFF2-40B4-BE49-F238E27FC236}">
                <a16:creationId xmlns:a16="http://schemas.microsoft.com/office/drawing/2014/main" id="{F66CB682-7C9D-4883-90CF-1C5D950CCD04}"/>
              </a:ext>
            </a:extLst>
          </p:cNvPr>
          <p:cNvSpPr>
            <a:spLocks noChangeArrowheads="1"/>
          </p:cNvSpPr>
          <p:nvPr/>
        </p:nvSpPr>
        <p:spPr bwMode="auto">
          <a:xfrm>
            <a:off x="548206" y="2977978"/>
            <a:ext cx="214489"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rPr>
              <a:t>100</a:t>
            </a:r>
          </a:p>
        </p:txBody>
      </p:sp>
      <p:sp>
        <p:nvSpPr>
          <p:cNvPr id="338" name="Line 9">
            <a:extLst>
              <a:ext uri="{FF2B5EF4-FFF2-40B4-BE49-F238E27FC236}">
                <a16:creationId xmlns:a16="http://schemas.microsoft.com/office/drawing/2014/main" id="{2A83110F-D309-4100-BEF5-547AA30C9477}"/>
              </a:ext>
            </a:extLst>
          </p:cNvPr>
          <p:cNvSpPr>
            <a:spLocks noChangeShapeType="1"/>
          </p:cNvSpPr>
          <p:nvPr/>
        </p:nvSpPr>
        <p:spPr bwMode="auto">
          <a:xfrm>
            <a:off x="810844" y="3072999"/>
            <a:ext cx="55160" cy="0"/>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339" name="Rectangle 10">
            <a:extLst>
              <a:ext uri="{FF2B5EF4-FFF2-40B4-BE49-F238E27FC236}">
                <a16:creationId xmlns:a16="http://schemas.microsoft.com/office/drawing/2014/main" id="{FA5B6B07-D1E6-4A19-A229-57ECABD55F64}"/>
              </a:ext>
            </a:extLst>
          </p:cNvPr>
          <p:cNvSpPr>
            <a:spLocks noChangeArrowheads="1"/>
          </p:cNvSpPr>
          <p:nvPr/>
        </p:nvSpPr>
        <p:spPr bwMode="auto">
          <a:xfrm>
            <a:off x="548206" y="2254970"/>
            <a:ext cx="214489"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rPr>
              <a:t>120</a:t>
            </a:r>
          </a:p>
        </p:txBody>
      </p:sp>
      <p:sp>
        <p:nvSpPr>
          <p:cNvPr id="340" name="Line 11">
            <a:extLst>
              <a:ext uri="{FF2B5EF4-FFF2-40B4-BE49-F238E27FC236}">
                <a16:creationId xmlns:a16="http://schemas.microsoft.com/office/drawing/2014/main" id="{9E36B450-1CEB-4352-A976-2F5BA5E356C3}"/>
              </a:ext>
            </a:extLst>
          </p:cNvPr>
          <p:cNvSpPr>
            <a:spLocks noChangeShapeType="1"/>
          </p:cNvSpPr>
          <p:nvPr/>
        </p:nvSpPr>
        <p:spPr bwMode="auto">
          <a:xfrm>
            <a:off x="810844" y="2347361"/>
            <a:ext cx="55160" cy="0"/>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341" name="Rectangle 12">
            <a:extLst>
              <a:ext uri="{FF2B5EF4-FFF2-40B4-BE49-F238E27FC236}">
                <a16:creationId xmlns:a16="http://schemas.microsoft.com/office/drawing/2014/main" id="{43150C83-64C1-4508-9E39-3A9CAE02D4AC}"/>
              </a:ext>
            </a:extLst>
          </p:cNvPr>
          <p:cNvSpPr>
            <a:spLocks noChangeArrowheads="1"/>
          </p:cNvSpPr>
          <p:nvPr/>
        </p:nvSpPr>
        <p:spPr bwMode="auto">
          <a:xfrm>
            <a:off x="548206" y="1539850"/>
            <a:ext cx="214489"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rPr>
              <a:t>140</a:t>
            </a:r>
          </a:p>
        </p:txBody>
      </p:sp>
      <p:sp>
        <p:nvSpPr>
          <p:cNvPr id="342" name="Line 13">
            <a:extLst>
              <a:ext uri="{FF2B5EF4-FFF2-40B4-BE49-F238E27FC236}">
                <a16:creationId xmlns:a16="http://schemas.microsoft.com/office/drawing/2014/main" id="{DD62B4F9-3990-43C9-9B84-3FF654B97A89}"/>
              </a:ext>
            </a:extLst>
          </p:cNvPr>
          <p:cNvSpPr>
            <a:spLocks noChangeShapeType="1"/>
          </p:cNvSpPr>
          <p:nvPr/>
        </p:nvSpPr>
        <p:spPr bwMode="auto">
          <a:xfrm>
            <a:off x="810844" y="1634869"/>
            <a:ext cx="55160" cy="0"/>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343" name="Rectangle 14">
            <a:extLst>
              <a:ext uri="{FF2B5EF4-FFF2-40B4-BE49-F238E27FC236}">
                <a16:creationId xmlns:a16="http://schemas.microsoft.com/office/drawing/2014/main" id="{DBE2A842-2AAE-43F9-8A86-5417BAEACE16}"/>
              </a:ext>
            </a:extLst>
          </p:cNvPr>
          <p:cNvSpPr>
            <a:spLocks noChangeArrowheads="1"/>
          </p:cNvSpPr>
          <p:nvPr/>
        </p:nvSpPr>
        <p:spPr bwMode="auto">
          <a:xfrm>
            <a:off x="691011" y="3678407"/>
            <a:ext cx="71496"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rPr>
              <a:t>0</a:t>
            </a:r>
          </a:p>
        </p:txBody>
      </p:sp>
      <p:sp>
        <p:nvSpPr>
          <p:cNvPr id="346" name="Line 17">
            <a:extLst>
              <a:ext uri="{FF2B5EF4-FFF2-40B4-BE49-F238E27FC236}">
                <a16:creationId xmlns:a16="http://schemas.microsoft.com/office/drawing/2014/main" id="{59107716-BD3B-4BB7-8522-D968BC8D0560}"/>
              </a:ext>
            </a:extLst>
          </p:cNvPr>
          <p:cNvSpPr>
            <a:spLocks noChangeShapeType="1"/>
          </p:cNvSpPr>
          <p:nvPr/>
        </p:nvSpPr>
        <p:spPr bwMode="auto">
          <a:xfrm>
            <a:off x="810844" y="3772345"/>
            <a:ext cx="55160" cy="0"/>
          </a:xfrm>
          <a:prstGeom prst="line">
            <a:avLst/>
          </a:prstGeom>
          <a:noFill/>
          <a:ln w="28575">
            <a:solidFill>
              <a:srgbClr val="003767"/>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grpSp>
        <p:nvGrpSpPr>
          <p:cNvPr id="334" name="Group 333">
            <a:extLst>
              <a:ext uri="{FF2B5EF4-FFF2-40B4-BE49-F238E27FC236}">
                <a16:creationId xmlns:a16="http://schemas.microsoft.com/office/drawing/2014/main" id="{A3B21F92-1886-49E0-BF5D-96D4F239E737}"/>
              </a:ext>
            </a:extLst>
          </p:cNvPr>
          <p:cNvGrpSpPr/>
          <p:nvPr/>
        </p:nvGrpSpPr>
        <p:grpSpPr>
          <a:xfrm>
            <a:off x="1986354" y="3410208"/>
            <a:ext cx="1397386" cy="200056"/>
            <a:chOff x="6551628" y="3907764"/>
            <a:chExt cx="1393449" cy="241594"/>
          </a:xfrm>
        </p:grpSpPr>
        <p:sp>
          <p:nvSpPr>
            <p:cNvPr id="577" name="TextBox 576">
              <a:extLst>
                <a:ext uri="{FF2B5EF4-FFF2-40B4-BE49-F238E27FC236}">
                  <a16:creationId xmlns:a16="http://schemas.microsoft.com/office/drawing/2014/main" id="{F14CA7B8-540E-4700-912E-F7ACE35E8575}"/>
                </a:ext>
              </a:extLst>
            </p:cNvPr>
            <p:cNvSpPr txBox="1"/>
            <p:nvPr/>
          </p:nvSpPr>
          <p:spPr>
            <a:xfrm>
              <a:off x="6815580" y="3907765"/>
              <a:ext cx="325849" cy="241593"/>
            </a:xfrm>
            <a:prstGeom prst="rect">
              <a:avLst/>
            </a:prstGeom>
            <a:noFill/>
          </p:spPr>
          <p:txBody>
            <a:bodyPr wrap="none" rtlCol="0">
              <a:spAutoFit/>
            </a:bodyPr>
            <a:lstStyle/>
            <a:p>
              <a:pPr defTabSz="685800" fontAlgn="auto">
                <a:spcBef>
                  <a:spcPts val="0"/>
                </a:spcBef>
                <a:spcAft>
                  <a:spcPts val="0"/>
                </a:spcAft>
                <a:defRPr/>
              </a:pPr>
              <a:r>
                <a:rPr lang="en-US" sz="700">
                  <a:solidFill>
                    <a:srgbClr val="000000"/>
                  </a:solidFill>
                  <a:latin typeface="Calibri" panose="020F0502020204030204" pitchFamily="34" charset="0"/>
                </a:rPr>
                <a:t>Apa</a:t>
              </a:r>
            </a:p>
          </p:txBody>
        </p:sp>
        <p:sp>
          <p:nvSpPr>
            <p:cNvPr id="578" name="TextBox 577">
              <a:extLst>
                <a:ext uri="{FF2B5EF4-FFF2-40B4-BE49-F238E27FC236}">
                  <a16:creationId xmlns:a16="http://schemas.microsoft.com/office/drawing/2014/main" id="{2AE269EC-FC57-4AF6-8C80-12E32723D96C}"/>
                </a:ext>
              </a:extLst>
            </p:cNvPr>
            <p:cNvSpPr txBox="1"/>
            <p:nvPr/>
          </p:nvSpPr>
          <p:spPr>
            <a:xfrm>
              <a:off x="7620265" y="3907764"/>
              <a:ext cx="324812" cy="241593"/>
            </a:xfrm>
            <a:prstGeom prst="rect">
              <a:avLst/>
            </a:prstGeom>
            <a:noFill/>
          </p:spPr>
          <p:txBody>
            <a:bodyPr wrap="none" rtlCol="0">
              <a:spAutoFit/>
            </a:bodyPr>
            <a:lstStyle/>
            <a:p>
              <a:pPr defTabSz="685800" fontAlgn="auto">
                <a:spcBef>
                  <a:spcPts val="0"/>
                </a:spcBef>
                <a:spcAft>
                  <a:spcPts val="0"/>
                </a:spcAft>
                <a:defRPr/>
              </a:pPr>
              <a:r>
                <a:rPr lang="en-US" sz="700">
                  <a:solidFill>
                    <a:srgbClr val="000000"/>
                  </a:solidFill>
                  <a:latin typeface="Calibri" panose="020F0502020204030204" pitchFamily="34" charset="0"/>
                </a:rPr>
                <a:t>Pbo</a:t>
              </a:r>
            </a:p>
          </p:txBody>
        </p:sp>
        <p:cxnSp>
          <p:nvCxnSpPr>
            <p:cNvPr id="579" name="Straight Connector 578">
              <a:extLst>
                <a:ext uri="{FF2B5EF4-FFF2-40B4-BE49-F238E27FC236}">
                  <a16:creationId xmlns:a16="http://schemas.microsoft.com/office/drawing/2014/main" id="{D4390C3F-D2D1-4D5C-8199-75EFCE40629A}"/>
                </a:ext>
              </a:extLst>
            </p:cNvPr>
            <p:cNvCxnSpPr/>
            <p:nvPr/>
          </p:nvCxnSpPr>
          <p:spPr>
            <a:xfrm>
              <a:off x="6551628" y="4072379"/>
              <a:ext cx="292231" cy="0"/>
            </a:xfrm>
            <a:prstGeom prst="line">
              <a:avLst/>
            </a:prstGeom>
            <a:ln w="28575">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80" name="Straight Connector 579">
              <a:extLst>
                <a:ext uri="{FF2B5EF4-FFF2-40B4-BE49-F238E27FC236}">
                  <a16:creationId xmlns:a16="http://schemas.microsoft.com/office/drawing/2014/main" id="{D1195729-23B0-4964-90E9-2C4E9016CF00}"/>
                </a:ext>
              </a:extLst>
            </p:cNvPr>
            <p:cNvCxnSpPr/>
            <p:nvPr/>
          </p:nvCxnSpPr>
          <p:spPr>
            <a:xfrm>
              <a:off x="7376198" y="4072379"/>
              <a:ext cx="292231" cy="0"/>
            </a:xfrm>
            <a:prstGeom prst="line">
              <a:avLst/>
            </a:prstGeom>
            <a:ln w="28575">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35" name="Freeform 6">
            <a:extLst>
              <a:ext uri="{FF2B5EF4-FFF2-40B4-BE49-F238E27FC236}">
                <a16:creationId xmlns:a16="http://schemas.microsoft.com/office/drawing/2014/main" id="{1233BBD2-D55D-43AA-877F-37E3298B2CA3}"/>
              </a:ext>
            </a:extLst>
          </p:cNvPr>
          <p:cNvSpPr>
            <a:spLocks/>
          </p:cNvSpPr>
          <p:nvPr/>
        </p:nvSpPr>
        <p:spPr bwMode="auto">
          <a:xfrm>
            <a:off x="867446" y="3677699"/>
            <a:ext cx="4132796" cy="97277"/>
          </a:xfrm>
          <a:custGeom>
            <a:avLst/>
            <a:gdLst>
              <a:gd name="T0" fmla="*/ 0 w 2596"/>
              <a:gd name="T1" fmla="*/ 0 h 74"/>
              <a:gd name="T2" fmla="*/ 0 w 2596"/>
              <a:gd name="T3" fmla="*/ 74 h 74"/>
              <a:gd name="T4" fmla="*/ 2596 w 2596"/>
              <a:gd name="T5" fmla="*/ 74 h 74"/>
            </a:gdLst>
            <a:ahLst/>
            <a:cxnLst>
              <a:cxn ang="0">
                <a:pos x="T0" y="T1"/>
              </a:cxn>
              <a:cxn ang="0">
                <a:pos x="T2" y="T3"/>
              </a:cxn>
              <a:cxn ang="0">
                <a:pos x="T4" y="T5"/>
              </a:cxn>
            </a:cxnLst>
            <a:rect l="0" t="0" r="r" b="b"/>
            <a:pathLst>
              <a:path w="2596" h="74">
                <a:moveTo>
                  <a:pt x="0" y="0"/>
                </a:moveTo>
                <a:lnTo>
                  <a:pt x="0" y="74"/>
                </a:lnTo>
                <a:lnTo>
                  <a:pt x="2596" y="74"/>
                </a:lnTo>
              </a:path>
            </a:pathLst>
          </a:custGeom>
          <a:noFill/>
          <a:ln w="28575">
            <a:solidFill>
              <a:srgbClr val="003767"/>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344" name="Rectangle 15">
            <a:extLst>
              <a:ext uri="{FF2B5EF4-FFF2-40B4-BE49-F238E27FC236}">
                <a16:creationId xmlns:a16="http://schemas.microsoft.com/office/drawing/2014/main" id="{0212CEFE-D439-4478-8524-A4AEE196D08D}"/>
              </a:ext>
            </a:extLst>
          </p:cNvPr>
          <p:cNvSpPr>
            <a:spLocks noChangeArrowheads="1"/>
          </p:cNvSpPr>
          <p:nvPr/>
        </p:nvSpPr>
        <p:spPr bwMode="auto">
          <a:xfrm>
            <a:off x="4828309" y="3851219"/>
            <a:ext cx="142993"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rPr>
              <a:t>29</a:t>
            </a:r>
          </a:p>
        </p:txBody>
      </p:sp>
      <p:sp>
        <p:nvSpPr>
          <p:cNvPr id="345" name="Rectangle 16">
            <a:extLst>
              <a:ext uri="{FF2B5EF4-FFF2-40B4-BE49-F238E27FC236}">
                <a16:creationId xmlns:a16="http://schemas.microsoft.com/office/drawing/2014/main" id="{047F1DD3-91F4-47E9-8017-65ECEB54275B}"/>
              </a:ext>
            </a:extLst>
          </p:cNvPr>
          <p:cNvSpPr>
            <a:spLocks noChangeArrowheads="1"/>
          </p:cNvSpPr>
          <p:nvPr/>
        </p:nvSpPr>
        <p:spPr bwMode="auto">
          <a:xfrm>
            <a:off x="873816" y="3851219"/>
            <a:ext cx="141064"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rPr>
              <a:t>BL</a:t>
            </a:r>
          </a:p>
        </p:txBody>
      </p:sp>
      <p:sp>
        <p:nvSpPr>
          <p:cNvPr id="347" name="Line 18">
            <a:extLst>
              <a:ext uri="{FF2B5EF4-FFF2-40B4-BE49-F238E27FC236}">
                <a16:creationId xmlns:a16="http://schemas.microsoft.com/office/drawing/2014/main" id="{DB5085F5-B6E8-4D05-B95D-DD7CDD48553D}"/>
              </a:ext>
            </a:extLst>
          </p:cNvPr>
          <p:cNvSpPr>
            <a:spLocks noChangeShapeType="1"/>
          </p:cNvSpPr>
          <p:nvPr/>
        </p:nvSpPr>
        <p:spPr bwMode="auto">
          <a:xfrm>
            <a:off x="4898355" y="3774975"/>
            <a:ext cx="0" cy="70986"/>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348" name="Rectangle 19">
            <a:extLst>
              <a:ext uri="{FF2B5EF4-FFF2-40B4-BE49-F238E27FC236}">
                <a16:creationId xmlns:a16="http://schemas.microsoft.com/office/drawing/2014/main" id="{FA32E24B-C0C9-4EBB-A8DE-24EE7D3FEB21}"/>
              </a:ext>
            </a:extLst>
          </p:cNvPr>
          <p:cNvSpPr>
            <a:spLocks noChangeArrowheads="1"/>
          </p:cNvSpPr>
          <p:nvPr/>
        </p:nvSpPr>
        <p:spPr bwMode="auto">
          <a:xfrm>
            <a:off x="4258378" y="3851219"/>
            <a:ext cx="142993"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rPr>
              <a:t>25</a:t>
            </a:r>
          </a:p>
        </p:txBody>
      </p:sp>
      <p:sp>
        <p:nvSpPr>
          <p:cNvPr id="349" name="Line 20">
            <a:extLst>
              <a:ext uri="{FF2B5EF4-FFF2-40B4-BE49-F238E27FC236}">
                <a16:creationId xmlns:a16="http://schemas.microsoft.com/office/drawing/2014/main" id="{180D48F4-8699-4D2C-B6CC-7DA022F5F22B}"/>
              </a:ext>
            </a:extLst>
          </p:cNvPr>
          <p:cNvSpPr>
            <a:spLocks noChangeShapeType="1"/>
          </p:cNvSpPr>
          <p:nvPr/>
        </p:nvSpPr>
        <p:spPr bwMode="auto">
          <a:xfrm>
            <a:off x="4328424" y="3774975"/>
            <a:ext cx="0" cy="70986"/>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350" name="Rectangle 21">
            <a:extLst>
              <a:ext uri="{FF2B5EF4-FFF2-40B4-BE49-F238E27FC236}">
                <a16:creationId xmlns:a16="http://schemas.microsoft.com/office/drawing/2014/main" id="{3AE4AE89-B789-438F-9D87-DDBD8856A199}"/>
              </a:ext>
            </a:extLst>
          </p:cNvPr>
          <p:cNvSpPr>
            <a:spLocks noChangeArrowheads="1"/>
          </p:cNvSpPr>
          <p:nvPr/>
        </p:nvSpPr>
        <p:spPr bwMode="auto">
          <a:xfrm>
            <a:off x="3694813" y="3851219"/>
            <a:ext cx="142993"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rPr>
              <a:t>21</a:t>
            </a:r>
          </a:p>
        </p:txBody>
      </p:sp>
      <p:sp>
        <p:nvSpPr>
          <p:cNvPr id="351" name="Line 22">
            <a:extLst>
              <a:ext uri="{FF2B5EF4-FFF2-40B4-BE49-F238E27FC236}">
                <a16:creationId xmlns:a16="http://schemas.microsoft.com/office/drawing/2014/main" id="{A3F211E5-2B40-44A7-B785-2450FEF4726B}"/>
              </a:ext>
            </a:extLst>
          </p:cNvPr>
          <p:cNvSpPr>
            <a:spLocks noChangeShapeType="1"/>
          </p:cNvSpPr>
          <p:nvPr/>
        </p:nvSpPr>
        <p:spPr bwMode="auto">
          <a:xfrm>
            <a:off x="3764861" y="3774975"/>
            <a:ext cx="0" cy="70986"/>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352" name="Rectangle 23">
            <a:extLst>
              <a:ext uri="{FF2B5EF4-FFF2-40B4-BE49-F238E27FC236}">
                <a16:creationId xmlns:a16="http://schemas.microsoft.com/office/drawing/2014/main" id="{3144A16D-21ED-4ADF-8F86-4D8FF8718103}"/>
              </a:ext>
            </a:extLst>
          </p:cNvPr>
          <p:cNvSpPr>
            <a:spLocks noChangeArrowheads="1"/>
          </p:cNvSpPr>
          <p:nvPr/>
        </p:nvSpPr>
        <p:spPr bwMode="auto">
          <a:xfrm>
            <a:off x="3134434" y="3851219"/>
            <a:ext cx="153888"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rPr>
              <a:t>17</a:t>
            </a:r>
          </a:p>
        </p:txBody>
      </p:sp>
      <p:sp>
        <p:nvSpPr>
          <p:cNvPr id="353" name="Line 24">
            <a:extLst>
              <a:ext uri="{FF2B5EF4-FFF2-40B4-BE49-F238E27FC236}">
                <a16:creationId xmlns:a16="http://schemas.microsoft.com/office/drawing/2014/main" id="{B29720CB-5D1F-4741-85AF-7F2A2074DCA0}"/>
              </a:ext>
            </a:extLst>
          </p:cNvPr>
          <p:cNvSpPr>
            <a:spLocks noChangeShapeType="1"/>
          </p:cNvSpPr>
          <p:nvPr/>
        </p:nvSpPr>
        <p:spPr bwMode="auto">
          <a:xfrm>
            <a:off x="3207665" y="3774975"/>
            <a:ext cx="0" cy="70986"/>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354" name="Rectangle 25">
            <a:extLst>
              <a:ext uri="{FF2B5EF4-FFF2-40B4-BE49-F238E27FC236}">
                <a16:creationId xmlns:a16="http://schemas.microsoft.com/office/drawing/2014/main" id="{EA928C8B-0884-4443-AFEC-DFED94906652}"/>
              </a:ext>
            </a:extLst>
          </p:cNvPr>
          <p:cNvSpPr>
            <a:spLocks noChangeArrowheads="1"/>
          </p:cNvSpPr>
          <p:nvPr/>
        </p:nvSpPr>
        <p:spPr bwMode="auto">
          <a:xfrm>
            <a:off x="2577238" y="3851219"/>
            <a:ext cx="142993"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rPr>
              <a:t>13</a:t>
            </a:r>
          </a:p>
        </p:txBody>
      </p:sp>
      <p:sp>
        <p:nvSpPr>
          <p:cNvPr id="355" name="Line 26">
            <a:extLst>
              <a:ext uri="{FF2B5EF4-FFF2-40B4-BE49-F238E27FC236}">
                <a16:creationId xmlns:a16="http://schemas.microsoft.com/office/drawing/2014/main" id="{4B127FFC-F685-48CD-91EE-49C1CC3FD6C8}"/>
              </a:ext>
            </a:extLst>
          </p:cNvPr>
          <p:cNvSpPr>
            <a:spLocks noChangeShapeType="1"/>
          </p:cNvSpPr>
          <p:nvPr/>
        </p:nvSpPr>
        <p:spPr bwMode="auto">
          <a:xfrm>
            <a:off x="2647286" y="3774975"/>
            <a:ext cx="0" cy="70986"/>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356" name="Rectangle 27">
            <a:extLst>
              <a:ext uri="{FF2B5EF4-FFF2-40B4-BE49-F238E27FC236}">
                <a16:creationId xmlns:a16="http://schemas.microsoft.com/office/drawing/2014/main" id="{B7A65694-9F1C-4C7B-AE8D-4A697E326CA1}"/>
              </a:ext>
            </a:extLst>
          </p:cNvPr>
          <p:cNvSpPr>
            <a:spLocks noChangeArrowheads="1"/>
          </p:cNvSpPr>
          <p:nvPr/>
        </p:nvSpPr>
        <p:spPr bwMode="auto">
          <a:xfrm>
            <a:off x="2268394" y="3851219"/>
            <a:ext cx="142993"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rPr>
              <a:t>11</a:t>
            </a:r>
          </a:p>
        </p:txBody>
      </p:sp>
      <p:sp>
        <p:nvSpPr>
          <p:cNvPr id="357" name="Line 28">
            <a:extLst>
              <a:ext uri="{FF2B5EF4-FFF2-40B4-BE49-F238E27FC236}">
                <a16:creationId xmlns:a16="http://schemas.microsoft.com/office/drawing/2014/main" id="{1C4FC78E-2671-41A3-9ACF-1C88B736F0F4}"/>
              </a:ext>
            </a:extLst>
          </p:cNvPr>
          <p:cNvSpPr>
            <a:spLocks noChangeShapeType="1"/>
          </p:cNvSpPr>
          <p:nvPr/>
        </p:nvSpPr>
        <p:spPr bwMode="auto">
          <a:xfrm>
            <a:off x="2338441" y="3774975"/>
            <a:ext cx="0" cy="70986"/>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358" name="Rectangle 29">
            <a:extLst>
              <a:ext uri="{FF2B5EF4-FFF2-40B4-BE49-F238E27FC236}">
                <a16:creationId xmlns:a16="http://schemas.microsoft.com/office/drawing/2014/main" id="{786B8E19-FCC7-48B4-B026-B39DE3A314EF}"/>
              </a:ext>
            </a:extLst>
          </p:cNvPr>
          <p:cNvSpPr>
            <a:spLocks noChangeArrowheads="1"/>
          </p:cNvSpPr>
          <p:nvPr/>
        </p:nvSpPr>
        <p:spPr bwMode="auto">
          <a:xfrm>
            <a:off x="2035965" y="3851219"/>
            <a:ext cx="71496"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rPr>
              <a:t>9</a:t>
            </a:r>
          </a:p>
        </p:txBody>
      </p:sp>
      <p:sp>
        <p:nvSpPr>
          <p:cNvPr id="359" name="Line 30">
            <a:extLst>
              <a:ext uri="{FF2B5EF4-FFF2-40B4-BE49-F238E27FC236}">
                <a16:creationId xmlns:a16="http://schemas.microsoft.com/office/drawing/2014/main" id="{47C7D568-0C6A-4910-8110-F7A430FF5EA9}"/>
              </a:ext>
            </a:extLst>
          </p:cNvPr>
          <p:cNvSpPr>
            <a:spLocks noChangeShapeType="1"/>
          </p:cNvSpPr>
          <p:nvPr/>
        </p:nvSpPr>
        <p:spPr bwMode="auto">
          <a:xfrm>
            <a:off x="2067803" y="3774975"/>
            <a:ext cx="0" cy="70986"/>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360" name="Rectangle 31">
            <a:extLst>
              <a:ext uri="{FF2B5EF4-FFF2-40B4-BE49-F238E27FC236}">
                <a16:creationId xmlns:a16="http://schemas.microsoft.com/office/drawing/2014/main" id="{B373F2A6-FA77-4182-9E0D-61ED888CFC7E}"/>
              </a:ext>
            </a:extLst>
          </p:cNvPr>
          <p:cNvSpPr>
            <a:spLocks noChangeArrowheads="1"/>
          </p:cNvSpPr>
          <p:nvPr/>
        </p:nvSpPr>
        <p:spPr bwMode="auto">
          <a:xfrm>
            <a:off x="1762143" y="3851219"/>
            <a:ext cx="76944"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rPr>
              <a:t>7</a:t>
            </a:r>
          </a:p>
        </p:txBody>
      </p:sp>
      <p:sp>
        <p:nvSpPr>
          <p:cNvPr id="361" name="Line 32">
            <a:extLst>
              <a:ext uri="{FF2B5EF4-FFF2-40B4-BE49-F238E27FC236}">
                <a16:creationId xmlns:a16="http://schemas.microsoft.com/office/drawing/2014/main" id="{224C72E2-8C8B-4020-9215-E42F27C0F818}"/>
              </a:ext>
            </a:extLst>
          </p:cNvPr>
          <p:cNvSpPr>
            <a:spLocks noChangeShapeType="1"/>
          </p:cNvSpPr>
          <p:nvPr/>
        </p:nvSpPr>
        <p:spPr bwMode="auto">
          <a:xfrm>
            <a:off x="1797166" y="3774975"/>
            <a:ext cx="0" cy="70986"/>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362" name="Rectangle 33">
            <a:extLst>
              <a:ext uri="{FF2B5EF4-FFF2-40B4-BE49-F238E27FC236}">
                <a16:creationId xmlns:a16="http://schemas.microsoft.com/office/drawing/2014/main" id="{3DD99D1C-CDF2-4A26-BF62-EA6340EF9540}"/>
              </a:ext>
            </a:extLst>
          </p:cNvPr>
          <p:cNvSpPr>
            <a:spLocks noChangeArrowheads="1"/>
          </p:cNvSpPr>
          <p:nvPr/>
        </p:nvSpPr>
        <p:spPr bwMode="auto">
          <a:xfrm>
            <a:off x="1618863" y="3851219"/>
            <a:ext cx="71496"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rPr>
              <a:t>6</a:t>
            </a:r>
          </a:p>
        </p:txBody>
      </p:sp>
      <p:sp>
        <p:nvSpPr>
          <p:cNvPr id="363" name="Line 34">
            <a:extLst>
              <a:ext uri="{FF2B5EF4-FFF2-40B4-BE49-F238E27FC236}">
                <a16:creationId xmlns:a16="http://schemas.microsoft.com/office/drawing/2014/main" id="{B09ACCED-D094-4D41-AF09-94C857E67CD0}"/>
              </a:ext>
            </a:extLst>
          </p:cNvPr>
          <p:cNvSpPr>
            <a:spLocks noChangeShapeType="1"/>
          </p:cNvSpPr>
          <p:nvPr/>
        </p:nvSpPr>
        <p:spPr bwMode="auto">
          <a:xfrm>
            <a:off x="1650704" y="3774975"/>
            <a:ext cx="0" cy="70986"/>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364" name="Rectangle 35">
            <a:extLst>
              <a:ext uri="{FF2B5EF4-FFF2-40B4-BE49-F238E27FC236}">
                <a16:creationId xmlns:a16="http://schemas.microsoft.com/office/drawing/2014/main" id="{BD63BAB6-6DBF-4DB4-B6C9-5106565A5E0B}"/>
              </a:ext>
            </a:extLst>
          </p:cNvPr>
          <p:cNvSpPr>
            <a:spLocks noChangeArrowheads="1"/>
          </p:cNvSpPr>
          <p:nvPr/>
        </p:nvSpPr>
        <p:spPr bwMode="auto">
          <a:xfrm>
            <a:off x="1481952" y="3851219"/>
            <a:ext cx="71496"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rPr>
              <a:t>5</a:t>
            </a:r>
          </a:p>
        </p:txBody>
      </p:sp>
      <p:sp>
        <p:nvSpPr>
          <p:cNvPr id="365" name="Line 36">
            <a:extLst>
              <a:ext uri="{FF2B5EF4-FFF2-40B4-BE49-F238E27FC236}">
                <a16:creationId xmlns:a16="http://schemas.microsoft.com/office/drawing/2014/main" id="{908D8D51-0546-4245-9D5D-E82DA51857EF}"/>
              </a:ext>
            </a:extLst>
          </p:cNvPr>
          <p:cNvSpPr>
            <a:spLocks noChangeShapeType="1"/>
          </p:cNvSpPr>
          <p:nvPr/>
        </p:nvSpPr>
        <p:spPr bwMode="auto">
          <a:xfrm>
            <a:off x="1513793" y="3774975"/>
            <a:ext cx="0" cy="70986"/>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366" name="Rectangle 37">
            <a:extLst>
              <a:ext uri="{FF2B5EF4-FFF2-40B4-BE49-F238E27FC236}">
                <a16:creationId xmlns:a16="http://schemas.microsoft.com/office/drawing/2014/main" id="{E6C6C7EF-BF92-4B08-BF7D-B35511DAA6E7}"/>
              </a:ext>
            </a:extLst>
          </p:cNvPr>
          <p:cNvSpPr>
            <a:spLocks noChangeArrowheads="1"/>
          </p:cNvSpPr>
          <p:nvPr/>
        </p:nvSpPr>
        <p:spPr bwMode="auto">
          <a:xfrm>
            <a:off x="1338675" y="3851219"/>
            <a:ext cx="76944"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rPr>
              <a:t>4</a:t>
            </a:r>
          </a:p>
        </p:txBody>
      </p:sp>
      <p:sp>
        <p:nvSpPr>
          <p:cNvPr id="367" name="Line 38">
            <a:extLst>
              <a:ext uri="{FF2B5EF4-FFF2-40B4-BE49-F238E27FC236}">
                <a16:creationId xmlns:a16="http://schemas.microsoft.com/office/drawing/2014/main" id="{F695EDCA-A5E4-4640-A1BD-3BE52FEB4406}"/>
              </a:ext>
            </a:extLst>
          </p:cNvPr>
          <p:cNvSpPr>
            <a:spLocks noChangeShapeType="1"/>
          </p:cNvSpPr>
          <p:nvPr/>
        </p:nvSpPr>
        <p:spPr bwMode="auto">
          <a:xfrm>
            <a:off x="1370513" y="3774975"/>
            <a:ext cx="0" cy="70986"/>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368" name="Rectangle 39">
            <a:extLst>
              <a:ext uri="{FF2B5EF4-FFF2-40B4-BE49-F238E27FC236}">
                <a16:creationId xmlns:a16="http://schemas.microsoft.com/office/drawing/2014/main" id="{5C4FA50F-C0D8-4786-A31D-2434F59CD3E5}"/>
              </a:ext>
            </a:extLst>
          </p:cNvPr>
          <p:cNvSpPr>
            <a:spLocks noChangeArrowheads="1"/>
          </p:cNvSpPr>
          <p:nvPr/>
        </p:nvSpPr>
        <p:spPr bwMode="auto">
          <a:xfrm>
            <a:off x="1198579" y="3851219"/>
            <a:ext cx="71496"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rPr>
              <a:t>3</a:t>
            </a:r>
          </a:p>
        </p:txBody>
      </p:sp>
      <p:sp>
        <p:nvSpPr>
          <p:cNvPr id="369" name="Line 40">
            <a:extLst>
              <a:ext uri="{FF2B5EF4-FFF2-40B4-BE49-F238E27FC236}">
                <a16:creationId xmlns:a16="http://schemas.microsoft.com/office/drawing/2014/main" id="{336E572B-5DC9-4DDF-ADF2-0A1ACF82605C}"/>
              </a:ext>
            </a:extLst>
          </p:cNvPr>
          <p:cNvSpPr>
            <a:spLocks noChangeShapeType="1"/>
          </p:cNvSpPr>
          <p:nvPr/>
        </p:nvSpPr>
        <p:spPr bwMode="auto">
          <a:xfrm>
            <a:off x="1230419" y="3774975"/>
            <a:ext cx="0" cy="70986"/>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370" name="Rectangle 41">
            <a:extLst>
              <a:ext uri="{FF2B5EF4-FFF2-40B4-BE49-F238E27FC236}">
                <a16:creationId xmlns:a16="http://schemas.microsoft.com/office/drawing/2014/main" id="{B2F6E73D-F9FB-46CE-B60E-EC82951BFFEB}"/>
              </a:ext>
            </a:extLst>
          </p:cNvPr>
          <p:cNvSpPr>
            <a:spLocks noChangeArrowheads="1"/>
          </p:cNvSpPr>
          <p:nvPr/>
        </p:nvSpPr>
        <p:spPr bwMode="auto">
          <a:xfrm>
            <a:off x="1055301" y="3851219"/>
            <a:ext cx="71496"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rPr>
              <a:t>2</a:t>
            </a:r>
          </a:p>
        </p:txBody>
      </p:sp>
      <p:sp>
        <p:nvSpPr>
          <p:cNvPr id="377" name="Rectangle 48">
            <a:extLst>
              <a:ext uri="{FF2B5EF4-FFF2-40B4-BE49-F238E27FC236}">
                <a16:creationId xmlns:a16="http://schemas.microsoft.com/office/drawing/2014/main" id="{FC32BBF6-39D0-41C1-9E1A-3832EB99695B}"/>
              </a:ext>
            </a:extLst>
          </p:cNvPr>
          <p:cNvSpPr>
            <a:spLocks noChangeArrowheads="1"/>
          </p:cNvSpPr>
          <p:nvPr/>
        </p:nvSpPr>
        <p:spPr bwMode="auto">
          <a:xfrm>
            <a:off x="346501" y="4143504"/>
            <a:ext cx="613281"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600">
                <a:solidFill>
                  <a:srgbClr val="000000"/>
                </a:solidFill>
                <a:latin typeface="Calibri" panose="020F0502020204030204" pitchFamily="34" charset="0"/>
              </a:rPr>
              <a:t>Apa + ADT</a:t>
            </a:r>
          </a:p>
          <a:p>
            <a:pPr>
              <a:defRPr/>
            </a:pPr>
            <a:r>
              <a:rPr lang="en-US" altLang="en-US" sz="600">
                <a:solidFill>
                  <a:srgbClr val="000000"/>
                </a:solidFill>
                <a:latin typeface="Calibri" panose="020F0502020204030204" pitchFamily="34" charset="0"/>
              </a:rPr>
              <a:t>Pbo + ADT</a:t>
            </a:r>
          </a:p>
        </p:txBody>
      </p:sp>
      <p:sp>
        <p:nvSpPr>
          <p:cNvPr id="380" name="Rectangle 51">
            <a:extLst>
              <a:ext uri="{FF2B5EF4-FFF2-40B4-BE49-F238E27FC236}">
                <a16:creationId xmlns:a16="http://schemas.microsoft.com/office/drawing/2014/main" id="{C36A21C7-B78D-41B5-95A0-211A949A666C}"/>
              </a:ext>
            </a:extLst>
          </p:cNvPr>
          <p:cNvSpPr>
            <a:spLocks noChangeArrowheads="1"/>
          </p:cNvSpPr>
          <p:nvPr/>
        </p:nvSpPr>
        <p:spPr bwMode="auto">
          <a:xfrm>
            <a:off x="330061" y="4076429"/>
            <a:ext cx="238289"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600" b="1">
                <a:solidFill>
                  <a:srgbClr val="000000"/>
                </a:solidFill>
                <a:latin typeface="Calibri" panose="020F0502020204030204" pitchFamily="34" charset="0"/>
              </a:rPr>
              <a:t>Patients</a:t>
            </a:r>
            <a:r>
              <a:rPr lang="en-US" altLang="en-US" sz="200" b="1">
                <a:solidFill>
                  <a:srgbClr val="000000"/>
                </a:solidFill>
                <a:latin typeface="Calibri" panose="020F0502020204030204" pitchFamily="34" charset="0"/>
              </a:rPr>
              <a:t> at Risk, n</a:t>
            </a:r>
            <a:endParaRPr lang="en-US" altLang="en-US" sz="1050">
              <a:solidFill>
                <a:srgbClr val="000000"/>
              </a:solidFill>
              <a:latin typeface="Calibri" panose="020F0502020204030204" pitchFamily="34" charset="0"/>
            </a:endParaRPr>
          </a:p>
        </p:txBody>
      </p:sp>
      <p:sp>
        <p:nvSpPr>
          <p:cNvPr id="460" name="Line 131">
            <a:extLst>
              <a:ext uri="{FF2B5EF4-FFF2-40B4-BE49-F238E27FC236}">
                <a16:creationId xmlns:a16="http://schemas.microsoft.com/office/drawing/2014/main" id="{AAEB31A9-216A-4E6B-A557-2D249798923E}"/>
              </a:ext>
            </a:extLst>
          </p:cNvPr>
          <p:cNvSpPr>
            <a:spLocks noChangeShapeType="1"/>
          </p:cNvSpPr>
          <p:nvPr/>
        </p:nvSpPr>
        <p:spPr bwMode="auto">
          <a:xfrm>
            <a:off x="1087140" y="3774975"/>
            <a:ext cx="0" cy="70986"/>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461" name="Line 173">
            <a:extLst>
              <a:ext uri="{FF2B5EF4-FFF2-40B4-BE49-F238E27FC236}">
                <a16:creationId xmlns:a16="http://schemas.microsoft.com/office/drawing/2014/main" id="{F89F744C-1FD3-4E1E-B454-1A225957417C}"/>
              </a:ext>
            </a:extLst>
          </p:cNvPr>
          <p:cNvSpPr>
            <a:spLocks noChangeShapeType="1"/>
          </p:cNvSpPr>
          <p:nvPr/>
        </p:nvSpPr>
        <p:spPr bwMode="auto">
          <a:xfrm flipV="1">
            <a:off x="803769" y="3559386"/>
            <a:ext cx="108256" cy="102536"/>
          </a:xfrm>
          <a:prstGeom prst="line">
            <a:avLst/>
          </a:prstGeom>
          <a:noFill/>
          <a:ln w="28575">
            <a:solidFill>
              <a:srgbClr val="003767"/>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462" name="Line 174">
            <a:extLst>
              <a:ext uri="{FF2B5EF4-FFF2-40B4-BE49-F238E27FC236}">
                <a16:creationId xmlns:a16="http://schemas.microsoft.com/office/drawing/2014/main" id="{025D8409-58DC-4FB6-BBA1-9C9707154965}"/>
              </a:ext>
            </a:extLst>
          </p:cNvPr>
          <p:cNvSpPr>
            <a:spLocks noChangeShapeType="1"/>
          </p:cNvSpPr>
          <p:nvPr/>
        </p:nvSpPr>
        <p:spPr bwMode="auto">
          <a:xfrm flipV="1">
            <a:off x="803769" y="3635631"/>
            <a:ext cx="108256" cy="102536"/>
          </a:xfrm>
          <a:prstGeom prst="line">
            <a:avLst/>
          </a:prstGeom>
          <a:noFill/>
          <a:ln w="28575">
            <a:solidFill>
              <a:srgbClr val="003767"/>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463" name="Freeform 191">
            <a:extLst>
              <a:ext uri="{FF2B5EF4-FFF2-40B4-BE49-F238E27FC236}">
                <a16:creationId xmlns:a16="http://schemas.microsoft.com/office/drawing/2014/main" id="{B2F97ADF-5A6D-473E-9B77-F7CD0FA57705}"/>
              </a:ext>
            </a:extLst>
          </p:cNvPr>
          <p:cNvSpPr>
            <a:spLocks/>
          </p:cNvSpPr>
          <p:nvPr/>
        </p:nvSpPr>
        <p:spPr bwMode="auto">
          <a:xfrm>
            <a:off x="962965" y="2426235"/>
            <a:ext cx="3964046" cy="155118"/>
          </a:xfrm>
          <a:custGeom>
            <a:avLst/>
            <a:gdLst>
              <a:gd name="T0" fmla="*/ 0 w 2490"/>
              <a:gd name="T1" fmla="*/ 36 h 118"/>
              <a:gd name="T2" fmla="*/ 88 w 2490"/>
              <a:gd name="T3" fmla="*/ 24 h 118"/>
              <a:gd name="T4" fmla="*/ 178 w 2490"/>
              <a:gd name="T5" fmla="*/ 14 h 118"/>
              <a:gd name="T6" fmla="*/ 272 w 2490"/>
              <a:gd name="T7" fmla="*/ 32 h 118"/>
              <a:gd name="T8" fmla="*/ 358 w 2490"/>
              <a:gd name="T9" fmla="*/ 34 h 118"/>
              <a:gd name="T10" fmla="*/ 448 w 2490"/>
              <a:gd name="T11" fmla="*/ 20 h 118"/>
              <a:gd name="T12" fmla="*/ 534 w 2490"/>
              <a:gd name="T13" fmla="*/ 14 h 118"/>
              <a:gd name="T14" fmla="*/ 714 w 2490"/>
              <a:gd name="T15" fmla="*/ 42 h 118"/>
              <a:gd name="T16" fmla="*/ 894 w 2490"/>
              <a:gd name="T17" fmla="*/ 42 h 118"/>
              <a:gd name="T18" fmla="*/ 1070 w 2490"/>
              <a:gd name="T19" fmla="*/ 40 h 118"/>
              <a:gd name="T20" fmla="*/ 1422 w 2490"/>
              <a:gd name="T21" fmla="*/ 38 h 118"/>
              <a:gd name="T22" fmla="*/ 1780 w 2490"/>
              <a:gd name="T23" fmla="*/ 118 h 118"/>
              <a:gd name="T24" fmla="*/ 2138 w 2490"/>
              <a:gd name="T25" fmla="*/ 0 h 118"/>
              <a:gd name="T26" fmla="*/ 2490 w 2490"/>
              <a:gd name="T27" fmla="*/ 7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90" h="118">
                <a:moveTo>
                  <a:pt x="0" y="36"/>
                </a:moveTo>
                <a:lnTo>
                  <a:pt x="88" y="24"/>
                </a:lnTo>
                <a:lnTo>
                  <a:pt x="178" y="14"/>
                </a:lnTo>
                <a:lnTo>
                  <a:pt x="272" y="32"/>
                </a:lnTo>
                <a:lnTo>
                  <a:pt x="358" y="34"/>
                </a:lnTo>
                <a:lnTo>
                  <a:pt x="448" y="20"/>
                </a:lnTo>
                <a:lnTo>
                  <a:pt x="534" y="14"/>
                </a:lnTo>
                <a:lnTo>
                  <a:pt x="714" y="42"/>
                </a:lnTo>
                <a:lnTo>
                  <a:pt x="894" y="42"/>
                </a:lnTo>
                <a:lnTo>
                  <a:pt x="1070" y="40"/>
                </a:lnTo>
                <a:lnTo>
                  <a:pt x="1422" y="38"/>
                </a:lnTo>
                <a:lnTo>
                  <a:pt x="1780" y="118"/>
                </a:lnTo>
                <a:lnTo>
                  <a:pt x="2138" y="0"/>
                </a:lnTo>
                <a:lnTo>
                  <a:pt x="2490" y="76"/>
                </a:lnTo>
              </a:path>
            </a:pathLst>
          </a:custGeom>
          <a:noFill/>
          <a:ln w="28575">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464" name="Freeform 192">
            <a:extLst>
              <a:ext uri="{FF2B5EF4-FFF2-40B4-BE49-F238E27FC236}">
                <a16:creationId xmlns:a16="http://schemas.microsoft.com/office/drawing/2014/main" id="{C760A5D0-012B-4C95-9F3D-63784AB4E5D0}"/>
              </a:ext>
            </a:extLst>
          </p:cNvPr>
          <p:cNvSpPr>
            <a:spLocks/>
          </p:cNvSpPr>
          <p:nvPr/>
        </p:nvSpPr>
        <p:spPr bwMode="auto">
          <a:xfrm>
            <a:off x="4904723" y="2494592"/>
            <a:ext cx="47760" cy="65728"/>
          </a:xfrm>
          <a:custGeom>
            <a:avLst/>
            <a:gdLst>
              <a:gd name="T0" fmla="*/ 30 w 30"/>
              <a:gd name="T1" fmla="*/ 26 h 50"/>
              <a:gd name="T2" fmla="*/ 30 w 30"/>
              <a:gd name="T3" fmla="*/ 26 h 50"/>
              <a:gd name="T4" fmla="*/ 28 w 30"/>
              <a:gd name="T5" fmla="*/ 34 h 50"/>
              <a:gd name="T6" fmla="*/ 26 w 30"/>
              <a:gd name="T7" fmla="*/ 42 h 50"/>
              <a:gd name="T8" fmla="*/ 20 w 30"/>
              <a:gd name="T9" fmla="*/ 48 h 50"/>
              <a:gd name="T10" fmla="*/ 16 w 30"/>
              <a:gd name="T11" fmla="*/ 50 h 50"/>
              <a:gd name="T12" fmla="*/ 16 w 30"/>
              <a:gd name="T13" fmla="*/ 50 h 50"/>
              <a:gd name="T14" fmla="*/ 10 w 30"/>
              <a:gd name="T15" fmla="*/ 48 h 50"/>
              <a:gd name="T16" fmla="*/ 6 w 30"/>
              <a:gd name="T17" fmla="*/ 42 h 50"/>
              <a:gd name="T18" fmla="*/ 2 w 30"/>
              <a:gd name="T19" fmla="*/ 34 h 50"/>
              <a:gd name="T20" fmla="*/ 0 w 30"/>
              <a:gd name="T21" fmla="*/ 26 h 50"/>
              <a:gd name="T22" fmla="*/ 0 w 30"/>
              <a:gd name="T23" fmla="*/ 26 h 50"/>
              <a:gd name="T24" fmla="*/ 2 w 30"/>
              <a:gd name="T25" fmla="*/ 16 h 50"/>
              <a:gd name="T26" fmla="*/ 6 w 30"/>
              <a:gd name="T27" fmla="*/ 8 h 50"/>
              <a:gd name="T28" fmla="*/ 10 w 30"/>
              <a:gd name="T29" fmla="*/ 2 h 50"/>
              <a:gd name="T30" fmla="*/ 16 w 30"/>
              <a:gd name="T31" fmla="*/ 0 h 50"/>
              <a:gd name="T32" fmla="*/ 16 w 30"/>
              <a:gd name="T33" fmla="*/ 0 h 50"/>
              <a:gd name="T34" fmla="*/ 20 w 30"/>
              <a:gd name="T35" fmla="*/ 2 h 50"/>
              <a:gd name="T36" fmla="*/ 26 w 30"/>
              <a:gd name="T37" fmla="*/ 8 h 50"/>
              <a:gd name="T38" fmla="*/ 28 w 30"/>
              <a:gd name="T39" fmla="*/ 16 h 50"/>
              <a:gd name="T40" fmla="*/ 30 w 30"/>
              <a:gd name="T41" fmla="*/ 26 h 50"/>
              <a:gd name="T42" fmla="*/ 30 w 30"/>
              <a:gd name="T43" fmla="*/ 2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50">
                <a:moveTo>
                  <a:pt x="30" y="26"/>
                </a:moveTo>
                <a:lnTo>
                  <a:pt x="30" y="26"/>
                </a:lnTo>
                <a:lnTo>
                  <a:pt x="28" y="34"/>
                </a:lnTo>
                <a:lnTo>
                  <a:pt x="26" y="42"/>
                </a:lnTo>
                <a:lnTo>
                  <a:pt x="20" y="48"/>
                </a:lnTo>
                <a:lnTo>
                  <a:pt x="16" y="50"/>
                </a:lnTo>
                <a:lnTo>
                  <a:pt x="16" y="50"/>
                </a:lnTo>
                <a:lnTo>
                  <a:pt x="10" y="48"/>
                </a:lnTo>
                <a:lnTo>
                  <a:pt x="6" y="42"/>
                </a:lnTo>
                <a:lnTo>
                  <a:pt x="2" y="34"/>
                </a:lnTo>
                <a:lnTo>
                  <a:pt x="0" y="26"/>
                </a:lnTo>
                <a:lnTo>
                  <a:pt x="0" y="26"/>
                </a:lnTo>
                <a:lnTo>
                  <a:pt x="2" y="16"/>
                </a:lnTo>
                <a:lnTo>
                  <a:pt x="6" y="8"/>
                </a:lnTo>
                <a:lnTo>
                  <a:pt x="10" y="2"/>
                </a:lnTo>
                <a:lnTo>
                  <a:pt x="16" y="0"/>
                </a:lnTo>
                <a:lnTo>
                  <a:pt x="16" y="0"/>
                </a:lnTo>
                <a:lnTo>
                  <a:pt x="20" y="2"/>
                </a:lnTo>
                <a:lnTo>
                  <a:pt x="26" y="8"/>
                </a:lnTo>
                <a:lnTo>
                  <a:pt x="28" y="16"/>
                </a:lnTo>
                <a:lnTo>
                  <a:pt x="30" y="26"/>
                </a:lnTo>
                <a:lnTo>
                  <a:pt x="30" y="26"/>
                </a:lnTo>
                <a:close/>
              </a:path>
            </a:pathLst>
          </a:custGeom>
          <a:solidFill>
            <a:schemeClr val="accent3"/>
          </a:solidFill>
          <a:ln w="28575">
            <a:solidFill>
              <a:schemeClr val="accent3"/>
            </a:solidFill>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465" name="Freeform 193">
            <a:extLst>
              <a:ext uri="{FF2B5EF4-FFF2-40B4-BE49-F238E27FC236}">
                <a16:creationId xmlns:a16="http://schemas.microsoft.com/office/drawing/2014/main" id="{5425A2CC-066F-4109-A37D-9CB68981B864}"/>
              </a:ext>
            </a:extLst>
          </p:cNvPr>
          <p:cNvSpPr>
            <a:spLocks/>
          </p:cNvSpPr>
          <p:nvPr/>
        </p:nvSpPr>
        <p:spPr bwMode="auto">
          <a:xfrm>
            <a:off x="4341160" y="2405202"/>
            <a:ext cx="44576" cy="65728"/>
          </a:xfrm>
          <a:custGeom>
            <a:avLst/>
            <a:gdLst>
              <a:gd name="T0" fmla="*/ 28 w 28"/>
              <a:gd name="T1" fmla="*/ 24 h 50"/>
              <a:gd name="T2" fmla="*/ 28 w 28"/>
              <a:gd name="T3" fmla="*/ 24 h 50"/>
              <a:gd name="T4" fmla="*/ 26 w 28"/>
              <a:gd name="T5" fmla="*/ 34 h 50"/>
              <a:gd name="T6" fmla="*/ 24 w 28"/>
              <a:gd name="T7" fmla="*/ 42 h 50"/>
              <a:gd name="T8" fmla="*/ 20 w 28"/>
              <a:gd name="T9" fmla="*/ 48 h 50"/>
              <a:gd name="T10" fmla="*/ 14 w 28"/>
              <a:gd name="T11" fmla="*/ 50 h 50"/>
              <a:gd name="T12" fmla="*/ 14 w 28"/>
              <a:gd name="T13" fmla="*/ 50 h 50"/>
              <a:gd name="T14" fmla="*/ 8 w 28"/>
              <a:gd name="T15" fmla="*/ 48 h 50"/>
              <a:gd name="T16" fmla="*/ 4 w 28"/>
              <a:gd name="T17" fmla="*/ 42 h 50"/>
              <a:gd name="T18" fmla="*/ 0 w 28"/>
              <a:gd name="T19" fmla="*/ 34 h 50"/>
              <a:gd name="T20" fmla="*/ 0 w 28"/>
              <a:gd name="T21" fmla="*/ 24 h 50"/>
              <a:gd name="T22" fmla="*/ 0 w 28"/>
              <a:gd name="T23" fmla="*/ 24 h 50"/>
              <a:gd name="T24" fmla="*/ 0 w 28"/>
              <a:gd name="T25" fmla="*/ 14 h 50"/>
              <a:gd name="T26" fmla="*/ 4 w 28"/>
              <a:gd name="T27" fmla="*/ 6 h 50"/>
              <a:gd name="T28" fmla="*/ 8 w 28"/>
              <a:gd name="T29" fmla="*/ 2 h 50"/>
              <a:gd name="T30" fmla="*/ 14 w 28"/>
              <a:gd name="T31" fmla="*/ 0 h 50"/>
              <a:gd name="T32" fmla="*/ 14 w 28"/>
              <a:gd name="T33" fmla="*/ 0 h 50"/>
              <a:gd name="T34" fmla="*/ 20 w 28"/>
              <a:gd name="T35" fmla="*/ 2 h 50"/>
              <a:gd name="T36" fmla="*/ 24 w 28"/>
              <a:gd name="T37" fmla="*/ 6 h 50"/>
              <a:gd name="T38" fmla="*/ 26 w 28"/>
              <a:gd name="T39" fmla="*/ 14 h 50"/>
              <a:gd name="T40" fmla="*/ 28 w 28"/>
              <a:gd name="T41" fmla="*/ 24 h 50"/>
              <a:gd name="T42" fmla="*/ 28 w 28"/>
              <a:gd name="T43" fmla="*/ 2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50">
                <a:moveTo>
                  <a:pt x="28" y="24"/>
                </a:moveTo>
                <a:lnTo>
                  <a:pt x="28" y="24"/>
                </a:lnTo>
                <a:lnTo>
                  <a:pt x="26" y="34"/>
                </a:lnTo>
                <a:lnTo>
                  <a:pt x="24" y="42"/>
                </a:lnTo>
                <a:lnTo>
                  <a:pt x="20" y="48"/>
                </a:lnTo>
                <a:lnTo>
                  <a:pt x="14" y="50"/>
                </a:lnTo>
                <a:lnTo>
                  <a:pt x="14" y="50"/>
                </a:lnTo>
                <a:lnTo>
                  <a:pt x="8" y="48"/>
                </a:lnTo>
                <a:lnTo>
                  <a:pt x="4" y="42"/>
                </a:lnTo>
                <a:lnTo>
                  <a:pt x="0" y="34"/>
                </a:lnTo>
                <a:lnTo>
                  <a:pt x="0" y="24"/>
                </a:lnTo>
                <a:lnTo>
                  <a:pt x="0" y="24"/>
                </a:lnTo>
                <a:lnTo>
                  <a:pt x="0" y="14"/>
                </a:lnTo>
                <a:lnTo>
                  <a:pt x="4" y="6"/>
                </a:lnTo>
                <a:lnTo>
                  <a:pt x="8" y="2"/>
                </a:lnTo>
                <a:lnTo>
                  <a:pt x="14" y="0"/>
                </a:lnTo>
                <a:lnTo>
                  <a:pt x="14" y="0"/>
                </a:lnTo>
                <a:lnTo>
                  <a:pt x="20" y="2"/>
                </a:lnTo>
                <a:lnTo>
                  <a:pt x="24" y="6"/>
                </a:lnTo>
                <a:lnTo>
                  <a:pt x="26" y="14"/>
                </a:lnTo>
                <a:lnTo>
                  <a:pt x="28" y="24"/>
                </a:lnTo>
                <a:lnTo>
                  <a:pt x="28" y="24"/>
                </a:lnTo>
                <a:close/>
              </a:path>
            </a:pathLst>
          </a:custGeom>
          <a:solidFill>
            <a:schemeClr val="accent3"/>
          </a:solidFill>
          <a:ln w="28575">
            <a:solidFill>
              <a:schemeClr val="accent3"/>
            </a:solidFill>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466" name="Freeform 194">
            <a:extLst>
              <a:ext uri="{FF2B5EF4-FFF2-40B4-BE49-F238E27FC236}">
                <a16:creationId xmlns:a16="http://schemas.microsoft.com/office/drawing/2014/main" id="{EC016A10-7E68-4858-B3C7-937AC8E29640}"/>
              </a:ext>
            </a:extLst>
          </p:cNvPr>
          <p:cNvSpPr>
            <a:spLocks/>
          </p:cNvSpPr>
          <p:nvPr/>
        </p:nvSpPr>
        <p:spPr bwMode="auto">
          <a:xfrm>
            <a:off x="3771229" y="2547174"/>
            <a:ext cx="44576" cy="65728"/>
          </a:xfrm>
          <a:custGeom>
            <a:avLst/>
            <a:gdLst>
              <a:gd name="T0" fmla="*/ 28 w 28"/>
              <a:gd name="T1" fmla="*/ 26 h 50"/>
              <a:gd name="T2" fmla="*/ 28 w 28"/>
              <a:gd name="T3" fmla="*/ 26 h 50"/>
              <a:gd name="T4" fmla="*/ 28 w 28"/>
              <a:gd name="T5" fmla="*/ 36 h 50"/>
              <a:gd name="T6" fmla="*/ 24 w 28"/>
              <a:gd name="T7" fmla="*/ 44 h 50"/>
              <a:gd name="T8" fmla="*/ 20 w 28"/>
              <a:gd name="T9" fmla="*/ 48 h 50"/>
              <a:gd name="T10" fmla="*/ 14 w 28"/>
              <a:gd name="T11" fmla="*/ 50 h 50"/>
              <a:gd name="T12" fmla="*/ 14 w 28"/>
              <a:gd name="T13" fmla="*/ 50 h 50"/>
              <a:gd name="T14" fmla="*/ 8 w 28"/>
              <a:gd name="T15" fmla="*/ 48 h 50"/>
              <a:gd name="T16" fmla="*/ 4 w 28"/>
              <a:gd name="T17" fmla="*/ 44 h 50"/>
              <a:gd name="T18" fmla="*/ 2 w 28"/>
              <a:gd name="T19" fmla="*/ 36 h 50"/>
              <a:gd name="T20" fmla="*/ 0 w 28"/>
              <a:gd name="T21" fmla="*/ 26 h 50"/>
              <a:gd name="T22" fmla="*/ 0 w 28"/>
              <a:gd name="T23" fmla="*/ 26 h 50"/>
              <a:gd name="T24" fmla="*/ 2 w 28"/>
              <a:gd name="T25" fmla="*/ 16 h 50"/>
              <a:gd name="T26" fmla="*/ 4 w 28"/>
              <a:gd name="T27" fmla="*/ 8 h 50"/>
              <a:gd name="T28" fmla="*/ 8 w 28"/>
              <a:gd name="T29" fmla="*/ 2 h 50"/>
              <a:gd name="T30" fmla="*/ 14 w 28"/>
              <a:gd name="T31" fmla="*/ 0 h 50"/>
              <a:gd name="T32" fmla="*/ 14 w 28"/>
              <a:gd name="T33" fmla="*/ 0 h 50"/>
              <a:gd name="T34" fmla="*/ 20 w 28"/>
              <a:gd name="T35" fmla="*/ 2 h 50"/>
              <a:gd name="T36" fmla="*/ 24 w 28"/>
              <a:gd name="T37" fmla="*/ 8 h 50"/>
              <a:gd name="T38" fmla="*/ 28 w 28"/>
              <a:gd name="T39" fmla="*/ 16 h 50"/>
              <a:gd name="T40" fmla="*/ 28 w 28"/>
              <a:gd name="T41" fmla="*/ 26 h 50"/>
              <a:gd name="T42" fmla="*/ 28 w 28"/>
              <a:gd name="T43" fmla="*/ 2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50">
                <a:moveTo>
                  <a:pt x="28" y="26"/>
                </a:moveTo>
                <a:lnTo>
                  <a:pt x="28" y="26"/>
                </a:lnTo>
                <a:lnTo>
                  <a:pt x="28" y="36"/>
                </a:lnTo>
                <a:lnTo>
                  <a:pt x="24" y="44"/>
                </a:lnTo>
                <a:lnTo>
                  <a:pt x="20" y="48"/>
                </a:lnTo>
                <a:lnTo>
                  <a:pt x="14" y="50"/>
                </a:lnTo>
                <a:lnTo>
                  <a:pt x="14" y="50"/>
                </a:lnTo>
                <a:lnTo>
                  <a:pt x="8" y="48"/>
                </a:lnTo>
                <a:lnTo>
                  <a:pt x="4" y="44"/>
                </a:lnTo>
                <a:lnTo>
                  <a:pt x="2" y="36"/>
                </a:lnTo>
                <a:lnTo>
                  <a:pt x="0" y="26"/>
                </a:lnTo>
                <a:lnTo>
                  <a:pt x="0" y="26"/>
                </a:lnTo>
                <a:lnTo>
                  <a:pt x="2" y="16"/>
                </a:lnTo>
                <a:lnTo>
                  <a:pt x="4" y="8"/>
                </a:lnTo>
                <a:lnTo>
                  <a:pt x="8" y="2"/>
                </a:lnTo>
                <a:lnTo>
                  <a:pt x="14" y="0"/>
                </a:lnTo>
                <a:lnTo>
                  <a:pt x="14" y="0"/>
                </a:lnTo>
                <a:lnTo>
                  <a:pt x="20" y="2"/>
                </a:lnTo>
                <a:lnTo>
                  <a:pt x="24" y="8"/>
                </a:lnTo>
                <a:lnTo>
                  <a:pt x="28" y="16"/>
                </a:lnTo>
                <a:lnTo>
                  <a:pt x="28" y="26"/>
                </a:lnTo>
                <a:lnTo>
                  <a:pt x="28" y="26"/>
                </a:lnTo>
                <a:close/>
              </a:path>
            </a:pathLst>
          </a:custGeom>
          <a:solidFill>
            <a:schemeClr val="accent3"/>
          </a:solidFill>
          <a:ln w="28575">
            <a:solidFill>
              <a:schemeClr val="accent3"/>
            </a:solidFill>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467" name="Freeform 195">
            <a:extLst>
              <a:ext uri="{FF2B5EF4-FFF2-40B4-BE49-F238E27FC236}">
                <a16:creationId xmlns:a16="http://schemas.microsoft.com/office/drawing/2014/main" id="{704293BF-5C93-4D17-913E-9D1562C45082}"/>
              </a:ext>
            </a:extLst>
          </p:cNvPr>
          <p:cNvSpPr>
            <a:spLocks/>
          </p:cNvSpPr>
          <p:nvPr/>
        </p:nvSpPr>
        <p:spPr bwMode="auto">
          <a:xfrm>
            <a:off x="3210850" y="2449897"/>
            <a:ext cx="44576" cy="65728"/>
          </a:xfrm>
          <a:custGeom>
            <a:avLst/>
            <a:gdLst>
              <a:gd name="T0" fmla="*/ 28 w 28"/>
              <a:gd name="T1" fmla="*/ 24 h 50"/>
              <a:gd name="T2" fmla="*/ 28 w 28"/>
              <a:gd name="T3" fmla="*/ 24 h 50"/>
              <a:gd name="T4" fmla="*/ 26 w 28"/>
              <a:gd name="T5" fmla="*/ 34 h 50"/>
              <a:gd name="T6" fmla="*/ 24 w 28"/>
              <a:gd name="T7" fmla="*/ 42 h 50"/>
              <a:gd name="T8" fmla="*/ 20 w 28"/>
              <a:gd name="T9" fmla="*/ 48 h 50"/>
              <a:gd name="T10" fmla="*/ 14 w 28"/>
              <a:gd name="T11" fmla="*/ 50 h 50"/>
              <a:gd name="T12" fmla="*/ 14 w 28"/>
              <a:gd name="T13" fmla="*/ 50 h 50"/>
              <a:gd name="T14" fmla="*/ 8 w 28"/>
              <a:gd name="T15" fmla="*/ 48 h 50"/>
              <a:gd name="T16" fmla="*/ 4 w 28"/>
              <a:gd name="T17" fmla="*/ 42 h 50"/>
              <a:gd name="T18" fmla="*/ 0 w 28"/>
              <a:gd name="T19" fmla="*/ 34 h 50"/>
              <a:gd name="T20" fmla="*/ 0 w 28"/>
              <a:gd name="T21" fmla="*/ 24 h 50"/>
              <a:gd name="T22" fmla="*/ 0 w 28"/>
              <a:gd name="T23" fmla="*/ 24 h 50"/>
              <a:gd name="T24" fmla="*/ 0 w 28"/>
              <a:gd name="T25" fmla="*/ 16 h 50"/>
              <a:gd name="T26" fmla="*/ 4 w 28"/>
              <a:gd name="T27" fmla="*/ 8 h 50"/>
              <a:gd name="T28" fmla="*/ 8 w 28"/>
              <a:gd name="T29" fmla="*/ 2 h 50"/>
              <a:gd name="T30" fmla="*/ 14 w 28"/>
              <a:gd name="T31" fmla="*/ 0 h 50"/>
              <a:gd name="T32" fmla="*/ 14 w 28"/>
              <a:gd name="T33" fmla="*/ 0 h 50"/>
              <a:gd name="T34" fmla="*/ 20 w 28"/>
              <a:gd name="T35" fmla="*/ 2 h 50"/>
              <a:gd name="T36" fmla="*/ 24 w 28"/>
              <a:gd name="T37" fmla="*/ 8 h 50"/>
              <a:gd name="T38" fmla="*/ 26 w 28"/>
              <a:gd name="T39" fmla="*/ 16 h 50"/>
              <a:gd name="T40" fmla="*/ 28 w 28"/>
              <a:gd name="T41" fmla="*/ 24 h 50"/>
              <a:gd name="T42" fmla="*/ 28 w 28"/>
              <a:gd name="T43" fmla="*/ 2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50">
                <a:moveTo>
                  <a:pt x="28" y="24"/>
                </a:moveTo>
                <a:lnTo>
                  <a:pt x="28" y="24"/>
                </a:lnTo>
                <a:lnTo>
                  <a:pt x="26" y="34"/>
                </a:lnTo>
                <a:lnTo>
                  <a:pt x="24" y="42"/>
                </a:lnTo>
                <a:lnTo>
                  <a:pt x="20" y="48"/>
                </a:lnTo>
                <a:lnTo>
                  <a:pt x="14" y="50"/>
                </a:lnTo>
                <a:lnTo>
                  <a:pt x="14" y="50"/>
                </a:lnTo>
                <a:lnTo>
                  <a:pt x="8" y="48"/>
                </a:lnTo>
                <a:lnTo>
                  <a:pt x="4" y="42"/>
                </a:lnTo>
                <a:lnTo>
                  <a:pt x="0" y="34"/>
                </a:lnTo>
                <a:lnTo>
                  <a:pt x="0" y="24"/>
                </a:lnTo>
                <a:lnTo>
                  <a:pt x="0" y="24"/>
                </a:lnTo>
                <a:lnTo>
                  <a:pt x="0" y="16"/>
                </a:lnTo>
                <a:lnTo>
                  <a:pt x="4" y="8"/>
                </a:lnTo>
                <a:lnTo>
                  <a:pt x="8" y="2"/>
                </a:lnTo>
                <a:lnTo>
                  <a:pt x="14" y="0"/>
                </a:lnTo>
                <a:lnTo>
                  <a:pt x="14" y="0"/>
                </a:lnTo>
                <a:lnTo>
                  <a:pt x="20" y="2"/>
                </a:lnTo>
                <a:lnTo>
                  <a:pt x="24" y="8"/>
                </a:lnTo>
                <a:lnTo>
                  <a:pt x="26" y="16"/>
                </a:lnTo>
                <a:lnTo>
                  <a:pt x="28" y="24"/>
                </a:lnTo>
                <a:lnTo>
                  <a:pt x="28" y="24"/>
                </a:lnTo>
                <a:close/>
              </a:path>
            </a:pathLst>
          </a:custGeom>
          <a:solidFill>
            <a:schemeClr val="accent3"/>
          </a:solidFill>
          <a:ln w="28575">
            <a:solidFill>
              <a:schemeClr val="accent3"/>
            </a:solidFill>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468" name="Freeform 196">
            <a:extLst>
              <a:ext uri="{FF2B5EF4-FFF2-40B4-BE49-F238E27FC236}">
                <a16:creationId xmlns:a16="http://schemas.microsoft.com/office/drawing/2014/main" id="{BE207AC5-71BE-4C61-B620-D7333A73CAD2}"/>
              </a:ext>
            </a:extLst>
          </p:cNvPr>
          <p:cNvSpPr>
            <a:spLocks/>
          </p:cNvSpPr>
          <p:nvPr/>
        </p:nvSpPr>
        <p:spPr bwMode="auto">
          <a:xfrm>
            <a:off x="2640919" y="2452526"/>
            <a:ext cx="44576" cy="63099"/>
          </a:xfrm>
          <a:custGeom>
            <a:avLst/>
            <a:gdLst>
              <a:gd name="T0" fmla="*/ 28 w 28"/>
              <a:gd name="T1" fmla="*/ 24 h 48"/>
              <a:gd name="T2" fmla="*/ 28 w 28"/>
              <a:gd name="T3" fmla="*/ 24 h 48"/>
              <a:gd name="T4" fmla="*/ 28 w 28"/>
              <a:gd name="T5" fmla="*/ 34 h 48"/>
              <a:gd name="T6" fmla="*/ 24 w 28"/>
              <a:gd name="T7" fmla="*/ 42 h 48"/>
              <a:gd name="T8" fmla="*/ 20 w 28"/>
              <a:gd name="T9" fmla="*/ 48 h 48"/>
              <a:gd name="T10" fmla="*/ 14 w 28"/>
              <a:gd name="T11" fmla="*/ 48 h 48"/>
              <a:gd name="T12" fmla="*/ 14 w 28"/>
              <a:gd name="T13" fmla="*/ 48 h 48"/>
              <a:gd name="T14" fmla="*/ 8 w 28"/>
              <a:gd name="T15" fmla="*/ 48 h 48"/>
              <a:gd name="T16" fmla="*/ 4 w 28"/>
              <a:gd name="T17" fmla="*/ 42 h 48"/>
              <a:gd name="T18" fmla="*/ 2 w 28"/>
              <a:gd name="T19" fmla="*/ 34 h 48"/>
              <a:gd name="T20" fmla="*/ 0 w 28"/>
              <a:gd name="T21" fmla="*/ 24 h 48"/>
              <a:gd name="T22" fmla="*/ 0 w 28"/>
              <a:gd name="T23" fmla="*/ 24 h 48"/>
              <a:gd name="T24" fmla="*/ 2 w 28"/>
              <a:gd name="T25" fmla="*/ 14 h 48"/>
              <a:gd name="T26" fmla="*/ 4 w 28"/>
              <a:gd name="T27" fmla="*/ 6 h 48"/>
              <a:gd name="T28" fmla="*/ 8 w 28"/>
              <a:gd name="T29" fmla="*/ 2 h 48"/>
              <a:gd name="T30" fmla="*/ 14 w 28"/>
              <a:gd name="T31" fmla="*/ 0 h 48"/>
              <a:gd name="T32" fmla="*/ 14 w 28"/>
              <a:gd name="T33" fmla="*/ 0 h 48"/>
              <a:gd name="T34" fmla="*/ 20 w 28"/>
              <a:gd name="T35" fmla="*/ 2 h 48"/>
              <a:gd name="T36" fmla="*/ 24 w 28"/>
              <a:gd name="T37" fmla="*/ 6 h 48"/>
              <a:gd name="T38" fmla="*/ 28 w 28"/>
              <a:gd name="T39" fmla="*/ 14 h 48"/>
              <a:gd name="T40" fmla="*/ 28 w 28"/>
              <a:gd name="T41" fmla="*/ 24 h 48"/>
              <a:gd name="T42" fmla="*/ 28 w 28"/>
              <a:gd name="T43"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48">
                <a:moveTo>
                  <a:pt x="28" y="24"/>
                </a:moveTo>
                <a:lnTo>
                  <a:pt x="28" y="24"/>
                </a:lnTo>
                <a:lnTo>
                  <a:pt x="28" y="34"/>
                </a:lnTo>
                <a:lnTo>
                  <a:pt x="24" y="42"/>
                </a:lnTo>
                <a:lnTo>
                  <a:pt x="20" y="48"/>
                </a:lnTo>
                <a:lnTo>
                  <a:pt x="14" y="48"/>
                </a:lnTo>
                <a:lnTo>
                  <a:pt x="14" y="48"/>
                </a:lnTo>
                <a:lnTo>
                  <a:pt x="8" y="48"/>
                </a:lnTo>
                <a:lnTo>
                  <a:pt x="4" y="42"/>
                </a:lnTo>
                <a:lnTo>
                  <a:pt x="2" y="34"/>
                </a:lnTo>
                <a:lnTo>
                  <a:pt x="0" y="24"/>
                </a:lnTo>
                <a:lnTo>
                  <a:pt x="0" y="24"/>
                </a:lnTo>
                <a:lnTo>
                  <a:pt x="2" y="14"/>
                </a:lnTo>
                <a:lnTo>
                  <a:pt x="4" y="6"/>
                </a:lnTo>
                <a:lnTo>
                  <a:pt x="8" y="2"/>
                </a:lnTo>
                <a:lnTo>
                  <a:pt x="14" y="0"/>
                </a:lnTo>
                <a:lnTo>
                  <a:pt x="14" y="0"/>
                </a:lnTo>
                <a:lnTo>
                  <a:pt x="20" y="2"/>
                </a:lnTo>
                <a:lnTo>
                  <a:pt x="24" y="6"/>
                </a:lnTo>
                <a:lnTo>
                  <a:pt x="28" y="14"/>
                </a:lnTo>
                <a:lnTo>
                  <a:pt x="28" y="24"/>
                </a:lnTo>
                <a:lnTo>
                  <a:pt x="28" y="24"/>
                </a:lnTo>
                <a:close/>
              </a:path>
            </a:pathLst>
          </a:custGeom>
          <a:solidFill>
            <a:schemeClr val="accent3"/>
          </a:solidFill>
          <a:ln w="28575">
            <a:solidFill>
              <a:schemeClr val="accent3"/>
            </a:solidFill>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469" name="Freeform 197">
            <a:extLst>
              <a:ext uri="{FF2B5EF4-FFF2-40B4-BE49-F238E27FC236}">
                <a16:creationId xmlns:a16="http://schemas.microsoft.com/office/drawing/2014/main" id="{F91BF0BF-2346-421D-AF23-866037865FB9}"/>
              </a:ext>
            </a:extLst>
          </p:cNvPr>
          <p:cNvSpPr>
            <a:spLocks/>
          </p:cNvSpPr>
          <p:nvPr/>
        </p:nvSpPr>
        <p:spPr bwMode="auto">
          <a:xfrm>
            <a:off x="2357545" y="2447268"/>
            <a:ext cx="44576" cy="65728"/>
          </a:xfrm>
          <a:custGeom>
            <a:avLst/>
            <a:gdLst>
              <a:gd name="T0" fmla="*/ 28 w 28"/>
              <a:gd name="T1" fmla="*/ 26 h 50"/>
              <a:gd name="T2" fmla="*/ 28 w 28"/>
              <a:gd name="T3" fmla="*/ 26 h 50"/>
              <a:gd name="T4" fmla="*/ 28 w 28"/>
              <a:gd name="T5" fmla="*/ 34 h 50"/>
              <a:gd name="T6" fmla="*/ 24 w 28"/>
              <a:gd name="T7" fmla="*/ 42 h 50"/>
              <a:gd name="T8" fmla="*/ 20 w 28"/>
              <a:gd name="T9" fmla="*/ 48 h 50"/>
              <a:gd name="T10" fmla="*/ 14 w 28"/>
              <a:gd name="T11" fmla="*/ 50 h 50"/>
              <a:gd name="T12" fmla="*/ 14 w 28"/>
              <a:gd name="T13" fmla="*/ 50 h 50"/>
              <a:gd name="T14" fmla="*/ 8 w 28"/>
              <a:gd name="T15" fmla="*/ 48 h 50"/>
              <a:gd name="T16" fmla="*/ 4 w 28"/>
              <a:gd name="T17" fmla="*/ 42 h 50"/>
              <a:gd name="T18" fmla="*/ 2 w 28"/>
              <a:gd name="T19" fmla="*/ 34 h 50"/>
              <a:gd name="T20" fmla="*/ 0 w 28"/>
              <a:gd name="T21" fmla="*/ 26 h 50"/>
              <a:gd name="T22" fmla="*/ 0 w 28"/>
              <a:gd name="T23" fmla="*/ 26 h 50"/>
              <a:gd name="T24" fmla="*/ 2 w 28"/>
              <a:gd name="T25" fmla="*/ 16 h 50"/>
              <a:gd name="T26" fmla="*/ 4 w 28"/>
              <a:gd name="T27" fmla="*/ 8 h 50"/>
              <a:gd name="T28" fmla="*/ 8 w 28"/>
              <a:gd name="T29" fmla="*/ 2 h 50"/>
              <a:gd name="T30" fmla="*/ 14 w 28"/>
              <a:gd name="T31" fmla="*/ 0 h 50"/>
              <a:gd name="T32" fmla="*/ 14 w 28"/>
              <a:gd name="T33" fmla="*/ 0 h 50"/>
              <a:gd name="T34" fmla="*/ 20 w 28"/>
              <a:gd name="T35" fmla="*/ 2 h 50"/>
              <a:gd name="T36" fmla="*/ 24 w 28"/>
              <a:gd name="T37" fmla="*/ 8 h 50"/>
              <a:gd name="T38" fmla="*/ 28 w 28"/>
              <a:gd name="T39" fmla="*/ 16 h 50"/>
              <a:gd name="T40" fmla="*/ 28 w 28"/>
              <a:gd name="T41" fmla="*/ 26 h 50"/>
              <a:gd name="T42" fmla="*/ 28 w 28"/>
              <a:gd name="T43" fmla="*/ 2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50">
                <a:moveTo>
                  <a:pt x="28" y="26"/>
                </a:moveTo>
                <a:lnTo>
                  <a:pt x="28" y="26"/>
                </a:lnTo>
                <a:lnTo>
                  <a:pt x="28" y="34"/>
                </a:lnTo>
                <a:lnTo>
                  <a:pt x="24" y="42"/>
                </a:lnTo>
                <a:lnTo>
                  <a:pt x="20" y="48"/>
                </a:lnTo>
                <a:lnTo>
                  <a:pt x="14" y="50"/>
                </a:lnTo>
                <a:lnTo>
                  <a:pt x="14" y="50"/>
                </a:lnTo>
                <a:lnTo>
                  <a:pt x="8" y="48"/>
                </a:lnTo>
                <a:lnTo>
                  <a:pt x="4" y="42"/>
                </a:lnTo>
                <a:lnTo>
                  <a:pt x="2" y="34"/>
                </a:lnTo>
                <a:lnTo>
                  <a:pt x="0" y="26"/>
                </a:lnTo>
                <a:lnTo>
                  <a:pt x="0" y="26"/>
                </a:lnTo>
                <a:lnTo>
                  <a:pt x="2" y="16"/>
                </a:lnTo>
                <a:lnTo>
                  <a:pt x="4" y="8"/>
                </a:lnTo>
                <a:lnTo>
                  <a:pt x="8" y="2"/>
                </a:lnTo>
                <a:lnTo>
                  <a:pt x="14" y="0"/>
                </a:lnTo>
                <a:lnTo>
                  <a:pt x="14" y="0"/>
                </a:lnTo>
                <a:lnTo>
                  <a:pt x="20" y="2"/>
                </a:lnTo>
                <a:lnTo>
                  <a:pt x="24" y="8"/>
                </a:lnTo>
                <a:lnTo>
                  <a:pt x="28" y="16"/>
                </a:lnTo>
                <a:lnTo>
                  <a:pt x="28" y="26"/>
                </a:lnTo>
                <a:lnTo>
                  <a:pt x="28" y="26"/>
                </a:lnTo>
                <a:close/>
              </a:path>
            </a:pathLst>
          </a:custGeom>
          <a:solidFill>
            <a:schemeClr val="accent3"/>
          </a:solidFill>
          <a:ln w="28575">
            <a:solidFill>
              <a:schemeClr val="accent3"/>
            </a:solidFill>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470" name="Freeform 198">
            <a:extLst>
              <a:ext uri="{FF2B5EF4-FFF2-40B4-BE49-F238E27FC236}">
                <a16:creationId xmlns:a16="http://schemas.microsoft.com/office/drawing/2014/main" id="{53BB929E-090E-462C-961E-31E9B0CF2967}"/>
              </a:ext>
            </a:extLst>
          </p:cNvPr>
          <p:cNvSpPr>
            <a:spLocks/>
          </p:cNvSpPr>
          <p:nvPr/>
        </p:nvSpPr>
        <p:spPr bwMode="auto">
          <a:xfrm>
            <a:off x="2077357" y="2452526"/>
            <a:ext cx="44576" cy="63099"/>
          </a:xfrm>
          <a:custGeom>
            <a:avLst/>
            <a:gdLst>
              <a:gd name="T0" fmla="*/ 28 w 28"/>
              <a:gd name="T1" fmla="*/ 24 h 48"/>
              <a:gd name="T2" fmla="*/ 28 w 28"/>
              <a:gd name="T3" fmla="*/ 24 h 48"/>
              <a:gd name="T4" fmla="*/ 28 w 28"/>
              <a:gd name="T5" fmla="*/ 34 h 48"/>
              <a:gd name="T6" fmla="*/ 24 w 28"/>
              <a:gd name="T7" fmla="*/ 42 h 48"/>
              <a:gd name="T8" fmla="*/ 20 w 28"/>
              <a:gd name="T9" fmla="*/ 48 h 48"/>
              <a:gd name="T10" fmla="*/ 14 w 28"/>
              <a:gd name="T11" fmla="*/ 48 h 48"/>
              <a:gd name="T12" fmla="*/ 14 w 28"/>
              <a:gd name="T13" fmla="*/ 48 h 48"/>
              <a:gd name="T14" fmla="*/ 8 w 28"/>
              <a:gd name="T15" fmla="*/ 48 h 48"/>
              <a:gd name="T16" fmla="*/ 4 w 28"/>
              <a:gd name="T17" fmla="*/ 42 h 48"/>
              <a:gd name="T18" fmla="*/ 2 w 28"/>
              <a:gd name="T19" fmla="*/ 34 h 48"/>
              <a:gd name="T20" fmla="*/ 0 w 28"/>
              <a:gd name="T21" fmla="*/ 24 h 48"/>
              <a:gd name="T22" fmla="*/ 0 w 28"/>
              <a:gd name="T23" fmla="*/ 24 h 48"/>
              <a:gd name="T24" fmla="*/ 2 w 28"/>
              <a:gd name="T25" fmla="*/ 14 h 48"/>
              <a:gd name="T26" fmla="*/ 4 w 28"/>
              <a:gd name="T27" fmla="*/ 6 h 48"/>
              <a:gd name="T28" fmla="*/ 8 w 28"/>
              <a:gd name="T29" fmla="*/ 2 h 48"/>
              <a:gd name="T30" fmla="*/ 14 w 28"/>
              <a:gd name="T31" fmla="*/ 0 h 48"/>
              <a:gd name="T32" fmla="*/ 14 w 28"/>
              <a:gd name="T33" fmla="*/ 0 h 48"/>
              <a:gd name="T34" fmla="*/ 20 w 28"/>
              <a:gd name="T35" fmla="*/ 2 h 48"/>
              <a:gd name="T36" fmla="*/ 24 w 28"/>
              <a:gd name="T37" fmla="*/ 6 h 48"/>
              <a:gd name="T38" fmla="*/ 28 w 28"/>
              <a:gd name="T39" fmla="*/ 14 h 48"/>
              <a:gd name="T40" fmla="*/ 28 w 28"/>
              <a:gd name="T41" fmla="*/ 24 h 48"/>
              <a:gd name="T42" fmla="*/ 28 w 28"/>
              <a:gd name="T43"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48">
                <a:moveTo>
                  <a:pt x="28" y="24"/>
                </a:moveTo>
                <a:lnTo>
                  <a:pt x="28" y="24"/>
                </a:lnTo>
                <a:lnTo>
                  <a:pt x="28" y="34"/>
                </a:lnTo>
                <a:lnTo>
                  <a:pt x="24" y="42"/>
                </a:lnTo>
                <a:lnTo>
                  <a:pt x="20" y="48"/>
                </a:lnTo>
                <a:lnTo>
                  <a:pt x="14" y="48"/>
                </a:lnTo>
                <a:lnTo>
                  <a:pt x="14" y="48"/>
                </a:lnTo>
                <a:lnTo>
                  <a:pt x="8" y="48"/>
                </a:lnTo>
                <a:lnTo>
                  <a:pt x="4" y="42"/>
                </a:lnTo>
                <a:lnTo>
                  <a:pt x="2" y="34"/>
                </a:lnTo>
                <a:lnTo>
                  <a:pt x="0" y="24"/>
                </a:lnTo>
                <a:lnTo>
                  <a:pt x="0" y="24"/>
                </a:lnTo>
                <a:lnTo>
                  <a:pt x="2" y="14"/>
                </a:lnTo>
                <a:lnTo>
                  <a:pt x="4" y="6"/>
                </a:lnTo>
                <a:lnTo>
                  <a:pt x="8" y="2"/>
                </a:lnTo>
                <a:lnTo>
                  <a:pt x="14" y="0"/>
                </a:lnTo>
                <a:lnTo>
                  <a:pt x="14" y="0"/>
                </a:lnTo>
                <a:lnTo>
                  <a:pt x="20" y="2"/>
                </a:lnTo>
                <a:lnTo>
                  <a:pt x="24" y="6"/>
                </a:lnTo>
                <a:lnTo>
                  <a:pt x="28" y="14"/>
                </a:lnTo>
                <a:lnTo>
                  <a:pt x="28" y="24"/>
                </a:lnTo>
                <a:lnTo>
                  <a:pt x="28" y="24"/>
                </a:lnTo>
                <a:close/>
              </a:path>
            </a:pathLst>
          </a:custGeom>
          <a:solidFill>
            <a:schemeClr val="accent3"/>
          </a:solidFill>
          <a:ln w="28575">
            <a:solidFill>
              <a:schemeClr val="accent3"/>
            </a:solidFill>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471" name="Freeform 199">
            <a:extLst>
              <a:ext uri="{FF2B5EF4-FFF2-40B4-BE49-F238E27FC236}">
                <a16:creationId xmlns:a16="http://schemas.microsoft.com/office/drawing/2014/main" id="{2F7AEC0C-289A-46D4-B745-84AC9D62CA66}"/>
              </a:ext>
            </a:extLst>
          </p:cNvPr>
          <p:cNvSpPr>
            <a:spLocks/>
          </p:cNvSpPr>
          <p:nvPr/>
        </p:nvSpPr>
        <p:spPr bwMode="auto">
          <a:xfrm>
            <a:off x="1797166" y="2415718"/>
            <a:ext cx="44576" cy="63099"/>
          </a:xfrm>
          <a:custGeom>
            <a:avLst/>
            <a:gdLst>
              <a:gd name="T0" fmla="*/ 28 w 28"/>
              <a:gd name="T1" fmla="*/ 24 h 48"/>
              <a:gd name="T2" fmla="*/ 28 w 28"/>
              <a:gd name="T3" fmla="*/ 24 h 48"/>
              <a:gd name="T4" fmla="*/ 26 w 28"/>
              <a:gd name="T5" fmla="*/ 34 h 48"/>
              <a:gd name="T6" fmla="*/ 24 w 28"/>
              <a:gd name="T7" fmla="*/ 42 h 48"/>
              <a:gd name="T8" fmla="*/ 20 w 28"/>
              <a:gd name="T9" fmla="*/ 46 h 48"/>
              <a:gd name="T10" fmla="*/ 14 w 28"/>
              <a:gd name="T11" fmla="*/ 48 h 48"/>
              <a:gd name="T12" fmla="*/ 14 w 28"/>
              <a:gd name="T13" fmla="*/ 48 h 48"/>
              <a:gd name="T14" fmla="*/ 8 w 28"/>
              <a:gd name="T15" fmla="*/ 46 h 48"/>
              <a:gd name="T16" fmla="*/ 4 w 28"/>
              <a:gd name="T17" fmla="*/ 42 h 48"/>
              <a:gd name="T18" fmla="*/ 0 w 28"/>
              <a:gd name="T19" fmla="*/ 34 h 48"/>
              <a:gd name="T20" fmla="*/ 0 w 28"/>
              <a:gd name="T21" fmla="*/ 24 h 48"/>
              <a:gd name="T22" fmla="*/ 0 w 28"/>
              <a:gd name="T23" fmla="*/ 24 h 48"/>
              <a:gd name="T24" fmla="*/ 0 w 28"/>
              <a:gd name="T25" fmla="*/ 14 h 48"/>
              <a:gd name="T26" fmla="*/ 4 w 28"/>
              <a:gd name="T27" fmla="*/ 6 h 48"/>
              <a:gd name="T28" fmla="*/ 8 w 28"/>
              <a:gd name="T29" fmla="*/ 2 h 48"/>
              <a:gd name="T30" fmla="*/ 14 w 28"/>
              <a:gd name="T31" fmla="*/ 0 h 48"/>
              <a:gd name="T32" fmla="*/ 14 w 28"/>
              <a:gd name="T33" fmla="*/ 0 h 48"/>
              <a:gd name="T34" fmla="*/ 20 w 28"/>
              <a:gd name="T35" fmla="*/ 2 h 48"/>
              <a:gd name="T36" fmla="*/ 24 w 28"/>
              <a:gd name="T37" fmla="*/ 6 h 48"/>
              <a:gd name="T38" fmla="*/ 26 w 28"/>
              <a:gd name="T39" fmla="*/ 14 h 48"/>
              <a:gd name="T40" fmla="*/ 28 w 28"/>
              <a:gd name="T41" fmla="*/ 24 h 48"/>
              <a:gd name="T42" fmla="*/ 28 w 28"/>
              <a:gd name="T43"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48">
                <a:moveTo>
                  <a:pt x="28" y="24"/>
                </a:moveTo>
                <a:lnTo>
                  <a:pt x="28" y="24"/>
                </a:lnTo>
                <a:lnTo>
                  <a:pt x="26" y="34"/>
                </a:lnTo>
                <a:lnTo>
                  <a:pt x="24" y="42"/>
                </a:lnTo>
                <a:lnTo>
                  <a:pt x="20" y="46"/>
                </a:lnTo>
                <a:lnTo>
                  <a:pt x="14" y="48"/>
                </a:lnTo>
                <a:lnTo>
                  <a:pt x="14" y="48"/>
                </a:lnTo>
                <a:lnTo>
                  <a:pt x="8" y="46"/>
                </a:lnTo>
                <a:lnTo>
                  <a:pt x="4" y="42"/>
                </a:lnTo>
                <a:lnTo>
                  <a:pt x="0" y="34"/>
                </a:lnTo>
                <a:lnTo>
                  <a:pt x="0" y="24"/>
                </a:lnTo>
                <a:lnTo>
                  <a:pt x="0" y="24"/>
                </a:lnTo>
                <a:lnTo>
                  <a:pt x="0" y="14"/>
                </a:lnTo>
                <a:lnTo>
                  <a:pt x="4" y="6"/>
                </a:lnTo>
                <a:lnTo>
                  <a:pt x="8" y="2"/>
                </a:lnTo>
                <a:lnTo>
                  <a:pt x="14" y="0"/>
                </a:lnTo>
                <a:lnTo>
                  <a:pt x="14" y="0"/>
                </a:lnTo>
                <a:lnTo>
                  <a:pt x="20" y="2"/>
                </a:lnTo>
                <a:lnTo>
                  <a:pt x="24" y="6"/>
                </a:lnTo>
                <a:lnTo>
                  <a:pt x="26" y="14"/>
                </a:lnTo>
                <a:lnTo>
                  <a:pt x="28" y="24"/>
                </a:lnTo>
                <a:lnTo>
                  <a:pt x="28" y="24"/>
                </a:lnTo>
                <a:close/>
              </a:path>
            </a:pathLst>
          </a:custGeom>
          <a:solidFill>
            <a:schemeClr val="accent3"/>
          </a:solidFill>
          <a:ln w="28575">
            <a:solidFill>
              <a:schemeClr val="accent3"/>
            </a:solidFill>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472" name="Freeform 200">
            <a:extLst>
              <a:ext uri="{FF2B5EF4-FFF2-40B4-BE49-F238E27FC236}">
                <a16:creationId xmlns:a16="http://schemas.microsoft.com/office/drawing/2014/main" id="{C79DD22F-F08F-422B-96AE-94B7E62A3754}"/>
              </a:ext>
            </a:extLst>
          </p:cNvPr>
          <p:cNvSpPr>
            <a:spLocks/>
          </p:cNvSpPr>
          <p:nvPr/>
        </p:nvSpPr>
        <p:spPr bwMode="auto">
          <a:xfrm>
            <a:off x="1653889" y="2420976"/>
            <a:ext cx="44576" cy="65728"/>
          </a:xfrm>
          <a:custGeom>
            <a:avLst/>
            <a:gdLst>
              <a:gd name="T0" fmla="*/ 28 w 28"/>
              <a:gd name="T1" fmla="*/ 24 h 50"/>
              <a:gd name="T2" fmla="*/ 28 w 28"/>
              <a:gd name="T3" fmla="*/ 24 h 50"/>
              <a:gd name="T4" fmla="*/ 26 w 28"/>
              <a:gd name="T5" fmla="*/ 34 h 50"/>
              <a:gd name="T6" fmla="*/ 24 w 28"/>
              <a:gd name="T7" fmla="*/ 42 h 50"/>
              <a:gd name="T8" fmla="*/ 18 w 28"/>
              <a:gd name="T9" fmla="*/ 48 h 50"/>
              <a:gd name="T10" fmla="*/ 14 w 28"/>
              <a:gd name="T11" fmla="*/ 50 h 50"/>
              <a:gd name="T12" fmla="*/ 14 w 28"/>
              <a:gd name="T13" fmla="*/ 50 h 50"/>
              <a:gd name="T14" fmla="*/ 8 w 28"/>
              <a:gd name="T15" fmla="*/ 48 h 50"/>
              <a:gd name="T16" fmla="*/ 4 w 28"/>
              <a:gd name="T17" fmla="*/ 42 h 50"/>
              <a:gd name="T18" fmla="*/ 0 w 28"/>
              <a:gd name="T19" fmla="*/ 34 h 50"/>
              <a:gd name="T20" fmla="*/ 0 w 28"/>
              <a:gd name="T21" fmla="*/ 24 h 50"/>
              <a:gd name="T22" fmla="*/ 0 w 28"/>
              <a:gd name="T23" fmla="*/ 24 h 50"/>
              <a:gd name="T24" fmla="*/ 0 w 28"/>
              <a:gd name="T25" fmla="*/ 16 h 50"/>
              <a:gd name="T26" fmla="*/ 4 w 28"/>
              <a:gd name="T27" fmla="*/ 8 h 50"/>
              <a:gd name="T28" fmla="*/ 8 w 28"/>
              <a:gd name="T29" fmla="*/ 2 h 50"/>
              <a:gd name="T30" fmla="*/ 14 w 28"/>
              <a:gd name="T31" fmla="*/ 0 h 50"/>
              <a:gd name="T32" fmla="*/ 14 w 28"/>
              <a:gd name="T33" fmla="*/ 0 h 50"/>
              <a:gd name="T34" fmla="*/ 18 w 28"/>
              <a:gd name="T35" fmla="*/ 2 h 50"/>
              <a:gd name="T36" fmla="*/ 24 w 28"/>
              <a:gd name="T37" fmla="*/ 8 h 50"/>
              <a:gd name="T38" fmla="*/ 26 w 28"/>
              <a:gd name="T39" fmla="*/ 16 h 50"/>
              <a:gd name="T40" fmla="*/ 28 w 28"/>
              <a:gd name="T41" fmla="*/ 24 h 50"/>
              <a:gd name="T42" fmla="*/ 28 w 28"/>
              <a:gd name="T43" fmla="*/ 2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50">
                <a:moveTo>
                  <a:pt x="28" y="24"/>
                </a:moveTo>
                <a:lnTo>
                  <a:pt x="28" y="24"/>
                </a:lnTo>
                <a:lnTo>
                  <a:pt x="26" y="34"/>
                </a:lnTo>
                <a:lnTo>
                  <a:pt x="24" y="42"/>
                </a:lnTo>
                <a:lnTo>
                  <a:pt x="18" y="48"/>
                </a:lnTo>
                <a:lnTo>
                  <a:pt x="14" y="50"/>
                </a:lnTo>
                <a:lnTo>
                  <a:pt x="14" y="50"/>
                </a:lnTo>
                <a:lnTo>
                  <a:pt x="8" y="48"/>
                </a:lnTo>
                <a:lnTo>
                  <a:pt x="4" y="42"/>
                </a:lnTo>
                <a:lnTo>
                  <a:pt x="0" y="34"/>
                </a:lnTo>
                <a:lnTo>
                  <a:pt x="0" y="24"/>
                </a:lnTo>
                <a:lnTo>
                  <a:pt x="0" y="24"/>
                </a:lnTo>
                <a:lnTo>
                  <a:pt x="0" y="16"/>
                </a:lnTo>
                <a:lnTo>
                  <a:pt x="4" y="8"/>
                </a:lnTo>
                <a:lnTo>
                  <a:pt x="8" y="2"/>
                </a:lnTo>
                <a:lnTo>
                  <a:pt x="14" y="0"/>
                </a:lnTo>
                <a:lnTo>
                  <a:pt x="14" y="0"/>
                </a:lnTo>
                <a:lnTo>
                  <a:pt x="18" y="2"/>
                </a:lnTo>
                <a:lnTo>
                  <a:pt x="24" y="8"/>
                </a:lnTo>
                <a:lnTo>
                  <a:pt x="26" y="16"/>
                </a:lnTo>
                <a:lnTo>
                  <a:pt x="28" y="24"/>
                </a:lnTo>
                <a:lnTo>
                  <a:pt x="28" y="24"/>
                </a:lnTo>
                <a:close/>
              </a:path>
            </a:pathLst>
          </a:custGeom>
          <a:solidFill>
            <a:schemeClr val="accent3"/>
          </a:solidFill>
          <a:ln w="28575">
            <a:solidFill>
              <a:schemeClr val="accent3"/>
            </a:solidFill>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473" name="Freeform 201">
            <a:extLst>
              <a:ext uri="{FF2B5EF4-FFF2-40B4-BE49-F238E27FC236}">
                <a16:creationId xmlns:a16="http://schemas.microsoft.com/office/drawing/2014/main" id="{5582643F-1DAE-4572-AFC8-A3963CDB8C09}"/>
              </a:ext>
            </a:extLst>
          </p:cNvPr>
          <p:cNvSpPr>
            <a:spLocks/>
          </p:cNvSpPr>
          <p:nvPr/>
        </p:nvSpPr>
        <p:spPr bwMode="auto">
          <a:xfrm>
            <a:off x="1510609" y="2436751"/>
            <a:ext cx="44576" cy="63099"/>
          </a:xfrm>
          <a:custGeom>
            <a:avLst/>
            <a:gdLst>
              <a:gd name="T0" fmla="*/ 28 w 28"/>
              <a:gd name="T1" fmla="*/ 24 h 48"/>
              <a:gd name="T2" fmla="*/ 28 w 28"/>
              <a:gd name="T3" fmla="*/ 24 h 48"/>
              <a:gd name="T4" fmla="*/ 28 w 28"/>
              <a:gd name="T5" fmla="*/ 34 h 48"/>
              <a:gd name="T6" fmla="*/ 24 w 28"/>
              <a:gd name="T7" fmla="*/ 42 h 48"/>
              <a:gd name="T8" fmla="*/ 20 w 28"/>
              <a:gd name="T9" fmla="*/ 46 h 48"/>
              <a:gd name="T10" fmla="*/ 14 w 28"/>
              <a:gd name="T11" fmla="*/ 48 h 48"/>
              <a:gd name="T12" fmla="*/ 14 w 28"/>
              <a:gd name="T13" fmla="*/ 48 h 48"/>
              <a:gd name="T14" fmla="*/ 8 w 28"/>
              <a:gd name="T15" fmla="*/ 46 h 48"/>
              <a:gd name="T16" fmla="*/ 4 w 28"/>
              <a:gd name="T17" fmla="*/ 42 h 48"/>
              <a:gd name="T18" fmla="*/ 2 w 28"/>
              <a:gd name="T19" fmla="*/ 34 h 48"/>
              <a:gd name="T20" fmla="*/ 0 w 28"/>
              <a:gd name="T21" fmla="*/ 24 h 48"/>
              <a:gd name="T22" fmla="*/ 0 w 28"/>
              <a:gd name="T23" fmla="*/ 24 h 48"/>
              <a:gd name="T24" fmla="*/ 2 w 28"/>
              <a:gd name="T25" fmla="*/ 14 h 48"/>
              <a:gd name="T26" fmla="*/ 4 w 28"/>
              <a:gd name="T27" fmla="*/ 6 h 48"/>
              <a:gd name="T28" fmla="*/ 8 w 28"/>
              <a:gd name="T29" fmla="*/ 2 h 48"/>
              <a:gd name="T30" fmla="*/ 14 w 28"/>
              <a:gd name="T31" fmla="*/ 0 h 48"/>
              <a:gd name="T32" fmla="*/ 14 w 28"/>
              <a:gd name="T33" fmla="*/ 0 h 48"/>
              <a:gd name="T34" fmla="*/ 20 w 28"/>
              <a:gd name="T35" fmla="*/ 2 h 48"/>
              <a:gd name="T36" fmla="*/ 24 w 28"/>
              <a:gd name="T37" fmla="*/ 6 h 48"/>
              <a:gd name="T38" fmla="*/ 28 w 28"/>
              <a:gd name="T39" fmla="*/ 14 h 48"/>
              <a:gd name="T40" fmla="*/ 28 w 28"/>
              <a:gd name="T41" fmla="*/ 24 h 48"/>
              <a:gd name="T42" fmla="*/ 28 w 28"/>
              <a:gd name="T43"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48">
                <a:moveTo>
                  <a:pt x="28" y="24"/>
                </a:moveTo>
                <a:lnTo>
                  <a:pt x="28" y="24"/>
                </a:lnTo>
                <a:lnTo>
                  <a:pt x="28" y="34"/>
                </a:lnTo>
                <a:lnTo>
                  <a:pt x="24" y="42"/>
                </a:lnTo>
                <a:lnTo>
                  <a:pt x="20" y="46"/>
                </a:lnTo>
                <a:lnTo>
                  <a:pt x="14" y="48"/>
                </a:lnTo>
                <a:lnTo>
                  <a:pt x="14" y="48"/>
                </a:lnTo>
                <a:lnTo>
                  <a:pt x="8" y="46"/>
                </a:lnTo>
                <a:lnTo>
                  <a:pt x="4" y="42"/>
                </a:lnTo>
                <a:lnTo>
                  <a:pt x="2" y="34"/>
                </a:lnTo>
                <a:lnTo>
                  <a:pt x="0" y="24"/>
                </a:lnTo>
                <a:lnTo>
                  <a:pt x="0" y="24"/>
                </a:lnTo>
                <a:lnTo>
                  <a:pt x="2" y="14"/>
                </a:lnTo>
                <a:lnTo>
                  <a:pt x="4" y="6"/>
                </a:lnTo>
                <a:lnTo>
                  <a:pt x="8" y="2"/>
                </a:lnTo>
                <a:lnTo>
                  <a:pt x="14" y="0"/>
                </a:lnTo>
                <a:lnTo>
                  <a:pt x="14" y="0"/>
                </a:lnTo>
                <a:lnTo>
                  <a:pt x="20" y="2"/>
                </a:lnTo>
                <a:lnTo>
                  <a:pt x="24" y="6"/>
                </a:lnTo>
                <a:lnTo>
                  <a:pt x="28" y="14"/>
                </a:lnTo>
                <a:lnTo>
                  <a:pt x="28" y="24"/>
                </a:lnTo>
                <a:lnTo>
                  <a:pt x="28" y="24"/>
                </a:lnTo>
                <a:close/>
              </a:path>
            </a:pathLst>
          </a:custGeom>
          <a:solidFill>
            <a:schemeClr val="accent3"/>
          </a:solidFill>
          <a:ln w="28575">
            <a:solidFill>
              <a:schemeClr val="accent3"/>
            </a:solidFill>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474" name="Freeform 202">
            <a:extLst>
              <a:ext uri="{FF2B5EF4-FFF2-40B4-BE49-F238E27FC236}">
                <a16:creationId xmlns:a16="http://schemas.microsoft.com/office/drawing/2014/main" id="{0661DE9C-0346-4129-A304-5C59547D8423}"/>
              </a:ext>
            </a:extLst>
          </p:cNvPr>
          <p:cNvSpPr>
            <a:spLocks/>
          </p:cNvSpPr>
          <p:nvPr/>
        </p:nvSpPr>
        <p:spPr bwMode="auto">
          <a:xfrm>
            <a:off x="1370515" y="2439380"/>
            <a:ext cx="44576" cy="65728"/>
          </a:xfrm>
          <a:custGeom>
            <a:avLst/>
            <a:gdLst>
              <a:gd name="T0" fmla="*/ 28 w 28"/>
              <a:gd name="T1" fmla="*/ 24 h 50"/>
              <a:gd name="T2" fmla="*/ 28 w 28"/>
              <a:gd name="T3" fmla="*/ 24 h 50"/>
              <a:gd name="T4" fmla="*/ 26 w 28"/>
              <a:gd name="T5" fmla="*/ 34 h 50"/>
              <a:gd name="T6" fmla="*/ 24 w 28"/>
              <a:gd name="T7" fmla="*/ 42 h 50"/>
              <a:gd name="T8" fmla="*/ 20 w 28"/>
              <a:gd name="T9" fmla="*/ 48 h 50"/>
              <a:gd name="T10" fmla="*/ 14 w 28"/>
              <a:gd name="T11" fmla="*/ 50 h 50"/>
              <a:gd name="T12" fmla="*/ 14 w 28"/>
              <a:gd name="T13" fmla="*/ 50 h 50"/>
              <a:gd name="T14" fmla="*/ 8 w 28"/>
              <a:gd name="T15" fmla="*/ 48 h 50"/>
              <a:gd name="T16" fmla="*/ 4 w 28"/>
              <a:gd name="T17" fmla="*/ 42 h 50"/>
              <a:gd name="T18" fmla="*/ 0 w 28"/>
              <a:gd name="T19" fmla="*/ 34 h 50"/>
              <a:gd name="T20" fmla="*/ 0 w 28"/>
              <a:gd name="T21" fmla="*/ 24 h 50"/>
              <a:gd name="T22" fmla="*/ 0 w 28"/>
              <a:gd name="T23" fmla="*/ 24 h 50"/>
              <a:gd name="T24" fmla="*/ 0 w 28"/>
              <a:gd name="T25" fmla="*/ 16 h 50"/>
              <a:gd name="T26" fmla="*/ 4 w 28"/>
              <a:gd name="T27" fmla="*/ 8 h 50"/>
              <a:gd name="T28" fmla="*/ 8 w 28"/>
              <a:gd name="T29" fmla="*/ 2 h 50"/>
              <a:gd name="T30" fmla="*/ 14 w 28"/>
              <a:gd name="T31" fmla="*/ 0 h 50"/>
              <a:gd name="T32" fmla="*/ 14 w 28"/>
              <a:gd name="T33" fmla="*/ 0 h 50"/>
              <a:gd name="T34" fmla="*/ 20 w 28"/>
              <a:gd name="T35" fmla="*/ 2 h 50"/>
              <a:gd name="T36" fmla="*/ 24 w 28"/>
              <a:gd name="T37" fmla="*/ 8 h 50"/>
              <a:gd name="T38" fmla="*/ 26 w 28"/>
              <a:gd name="T39" fmla="*/ 16 h 50"/>
              <a:gd name="T40" fmla="*/ 28 w 28"/>
              <a:gd name="T41" fmla="*/ 24 h 50"/>
              <a:gd name="T42" fmla="*/ 28 w 28"/>
              <a:gd name="T43" fmla="*/ 2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50">
                <a:moveTo>
                  <a:pt x="28" y="24"/>
                </a:moveTo>
                <a:lnTo>
                  <a:pt x="28" y="24"/>
                </a:lnTo>
                <a:lnTo>
                  <a:pt x="26" y="34"/>
                </a:lnTo>
                <a:lnTo>
                  <a:pt x="24" y="42"/>
                </a:lnTo>
                <a:lnTo>
                  <a:pt x="20" y="48"/>
                </a:lnTo>
                <a:lnTo>
                  <a:pt x="14" y="50"/>
                </a:lnTo>
                <a:lnTo>
                  <a:pt x="14" y="50"/>
                </a:lnTo>
                <a:lnTo>
                  <a:pt x="8" y="48"/>
                </a:lnTo>
                <a:lnTo>
                  <a:pt x="4" y="42"/>
                </a:lnTo>
                <a:lnTo>
                  <a:pt x="0" y="34"/>
                </a:lnTo>
                <a:lnTo>
                  <a:pt x="0" y="24"/>
                </a:lnTo>
                <a:lnTo>
                  <a:pt x="0" y="24"/>
                </a:lnTo>
                <a:lnTo>
                  <a:pt x="0" y="16"/>
                </a:lnTo>
                <a:lnTo>
                  <a:pt x="4" y="8"/>
                </a:lnTo>
                <a:lnTo>
                  <a:pt x="8" y="2"/>
                </a:lnTo>
                <a:lnTo>
                  <a:pt x="14" y="0"/>
                </a:lnTo>
                <a:lnTo>
                  <a:pt x="14" y="0"/>
                </a:lnTo>
                <a:lnTo>
                  <a:pt x="20" y="2"/>
                </a:lnTo>
                <a:lnTo>
                  <a:pt x="24" y="8"/>
                </a:lnTo>
                <a:lnTo>
                  <a:pt x="26" y="16"/>
                </a:lnTo>
                <a:lnTo>
                  <a:pt x="28" y="24"/>
                </a:lnTo>
                <a:lnTo>
                  <a:pt x="28" y="24"/>
                </a:lnTo>
                <a:close/>
              </a:path>
            </a:pathLst>
          </a:custGeom>
          <a:solidFill>
            <a:schemeClr val="accent3"/>
          </a:solidFill>
          <a:ln w="28575">
            <a:solidFill>
              <a:schemeClr val="accent3"/>
            </a:solidFill>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475" name="Freeform 203">
            <a:extLst>
              <a:ext uri="{FF2B5EF4-FFF2-40B4-BE49-F238E27FC236}">
                <a16:creationId xmlns:a16="http://schemas.microsoft.com/office/drawing/2014/main" id="{1A1DB21B-CF73-4A0F-A528-9A18D96D6954}"/>
              </a:ext>
            </a:extLst>
          </p:cNvPr>
          <p:cNvSpPr>
            <a:spLocks/>
          </p:cNvSpPr>
          <p:nvPr/>
        </p:nvSpPr>
        <p:spPr bwMode="auto">
          <a:xfrm>
            <a:off x="1224051" y="2415718"/>
            <a:ext cx="47760" cy="63099"/>
          </a:xfrm>
          <a:custGeom>
            <a:avLst/>
            <a:gdLst>
              <a:gd name="T0" fmla="*/ 30 w 30"/>
              <a:gd name="T1" fmla="*/ 24 h 48"/>
              <a:gd name="T2" fmla="*/ 30 w 30"/>
              <a:gd name="T3" fmla="*/ 24 h 48"/>
              <a:gd name="T4" fmla="*/ 28 w 30"/>
              <a:gd name="T5" fmla="*/ 34 h 48"/>
              <a:gd name="T6" fmla="*/ 26 w 30"/>
              <a:gd name="T7" fmla="*/ 42 h 48"/>
              <a:gd name="T8" fmla="*/ 20 w 30"/>
              <a:gd name="T9" fmla="*/ 46 h 48"/>
              <a:gd name="T10" fmla="*/ 16 w 30"/>
              <a:gd name="T11" fmla="*/ 48 h 48"/>
              <a:gd name="T12" fmla="*/ 16 w 30"/>
              <a:gd name="T13" fmla="*/ 48 h 48"/>
              <a:gd name="T14" fmla="*/ 10 w 30"/>
              <a:gd name="T15" fmla="*/ 46 h 48"/>
              <a:gd name="T16" fmla="*/ 4 w 30"/>
              <a:gd name="T17" fmla="*/ 42 h 48"/>
              <a:gd name="T18" fmla="*/ 2 w 30"/>
              <a:gd name="T19" fmla="*/ 34 h 48"/>
              <a:gd name="T20" fmla="*/ 0 w 30"/>
              <a:gd name="T21" fmla="*/ 24 h 48"/>
              <a:gd name="T22" fmla="*/ 0 w 30"/>
              <a:gd name="T23" fmla="*/ 24 h 48"/>
              <a:gd name="T24" fmla="*/ 2 w 30"/>
              <a:gd name="T25" fmla="*/ 14 h 48"/>
              <a:gd name="T26" fmla="*/ 4 w 30"/>
              <a:gd name="T27" fmla="*/ 6 h 48"/>
              <a:gd name="T28" fmla="*/ 10 w 30"/>
              <a:gd name="T29" fmla="*/ 2 h 48"/>
              <a:gd name="T30" fmla="*/ 16 w 30"/>
              <a:gd name="T31" fmla="*/ 0 h 48"/>
              <a:gd name="T32" fmla="*/ 16 w 30"/>
              <a:gd name="T33" fmla="*/ 0 h 48"/>
              <a:gd name="T34" fmla="*/ 20 w 30"/>
              <a:gd name="T35" fmla="*/ 2 h 48"/>
              <a:gd name="T36" fmla="*/ 26 w 30"/>
              <a:gd name="T37" fmla="*/ 6 h 48"/>
              <a:gd name="T38" fmla="*/ 28 w 30"/>
              <a:gd name="T39" fmla="*/ 14 h 48"/>
              <a:gd name="T40" fmla="*/ 30 w 30"/>
              <a:gd name="T41" fmla="*/ 24 h 48"/>
              <a:gd name="T42" fmla="*/ 30 w 30"/>
              <a:gd name="T43"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48">
                <a:moveTo>
                  <a:pt x="30" y="24"/>
                </a:moveTo>
                <a:lnTo>
                  <a:pt x="30" y="24"/>
                </a:lnTo>
                <a:lnTo>
                  <a:pt x="28" y="34"/>
                </a:lnTo>
                <a:lnTo>
                  <a:pt x="26" y="42"/>
                </a:lnTo>
                <a:lnTo>
                  <a:pt x="20" y="46"/>
                </a:lnTo>
                <a:lnTo>
                  <a:pt x="16" y="48"/>
                </a:lnTo>
                <a:lnTo>
                  <a:pt x="16" y="48"/>
                </a:lnTo>
                <a:lnTo>
                  <a:pt x="10" y="46"/>
                </a:lnTo>
                <a:lnTo>
                  <a:pt x="4" y="42"/>
                </a:lnTo>
                <a:lnTo>
                  <a:pt x="2" y="34"/>
                </a:lnTo>
                <a:lnTo>
                  <a:pt x="0" y="24"/>
                </a:lnTo>
                <a:lnTo>
                  <a:pt x="0" y="24"/>
                </a:lnTo>
                <a:lnTo>
                  <a:pt x="2" y="14"/>
                </a:lnTo>
                <a:lnTo>
                  <a:pt x="4" y="6"/>
                </a:lnTo>
                <a:lnTo>
                  <a:pt x="10" y="2"/>
                </a:lnTo>
                <a:lnTo>
                  <a:pt x="16" y="0"/>
                </a:lnTo>
                <a:lnTo>
                  <a:pt x="16" y="0"/>
                </a:lnTo>
                <a:lnTo>
                  <a:pt x="20" y="2"/>
                </a:lnTo>
                <a:lnTo>
                  <a:pt x="26" y="6"/>
                </a:lnTo>
                <a:lnTo>
                  <a:pt x="28" y="14"/>
                </a:lnTo>
                <a:lnTo>
                  <a:pt x="30" y="24"/>
                </a:lnTo>
                <a:lnTo>
                  <a:pt x="30" y="24"/>
                </a:lnTo>
                <a:close/>
              </a:path>
            </a:pathLst>
          </a:custGeom>
          <a:solidFill>
            <a:schemeClr val="accent3"/>
          </a:solidFill>
          <a:ln w="28575">
            <a:solidFill>
              <a:schemeClr val="accent3"/>
            </a:solidFill>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476" name="Freeform 204">
            <a:extLst>
              <a:ext uri="{FF2B5EF4-FFF2-40B4-BE49-F238E27FC236}">
                <a16:creationId xmlns:a16="http://schemas.microsoft.com/office/drawing/2014/main" id="{C1540F25-8C0F-4466-8560-CA0C6BC91E35}"/>
              </a:ext>
            </a:extLst>
          </p:cNvPr>
          <p:cNvSpPr>
            <a:spLocks/>
          </p:cNvSpPr>
          <p:nvPr/>
        </p:nvSpPr>
        <p:spPr bwMode="auto">
          <a:xfrm>
            <a:off x="1087141" y="2426235"/>
            <a:ext cx="44576" cy="65728"/>
          </a:xfrm>
          <a:custGeom>
            <a:avLst/>
            <a:gdLst>
              <a:gd name="T0" fmla="*/ 28 w 28"/>
              <a:gd name="T1" fmla="*/ 26 h 50"/>
              <a:gd name="T2" fmla="*/ 28 w 28"/>
              <a:gd name="T3" fmla="*/ 26 h 50"/>
              <a:gd name="T4" fmla="*/ 26 w 28"/>
              <a:gd name="T5" fmla="*/ 36 h 50"/>
              <a:gd name="T6" fmla="*/ 24 w 28"/>
              <a:gd name="T7" fmla="*/ 44 h 50"/>
              <a:gd name="T8" fmla="*/ 20 w 28"/>
              <a:gd name="T9" fmla="*/ 48 h 50"/>
              <a:gd name="T10" fmla="*/ 14 w 28"/>
              <a:gd name="T11" fmla="*/ 50 h 50"/>
              <a:gd name="T12" fmla="*/ 14 w 28"/>
              <a:gd name="T13" fmla="*/ 50 h 50"/>
              <a:gd name="T14" fmla="*/ 8 w 28"/>
              <a:gd name="T15" fmla="*/ 48 h 50"/>
              <a:gd name="T16" fmla="*/ 4 w 28"/>
              <a:gd name="T17" fmla="*/ 44 h 50"/>
              <a:gd name="T18" fmla="*/ 0 w 28"/>
              <a:gd name="T19" fmla="*/ 36 h 50"/>
              <a:gd name="T20" fmla="*/ 0 w 28"/>
              <a:gd name="T21" fmla="*/ 26 h 50"/>
              <a:gd name="T22" fmla="*/ 0 w 28"/>
              <a:gd name="T23" fmla="*/ 26 h 50"/>
              <a:gd name="T24" fmla="*/ 0 w 28"/>
              <a:gd name="T25" fmla="*/ 16 h 50"/>
              <a:gd name="T26" fmla="*/ 4 w 28"/>
              <a:gd name="T27" fmla="*/ 8 h 50"/>
              <a:gd name="T28" fmla="*/ 8 w 28"/>
              <a:gd name="T29" fmla="*/ 2 h 50"/>
              <a:gd name="T30" fmla="*/ 14 w 28"/>
              <a:gd name="T31" fmla="*/ 0 h 50"/>
              <a:gd name="T32" fmla="*/ 14 w 28"/>
              <a:gd name="T33" fmla="*/ 0 h 50"/>
              <a:gd name="T34" fmla="*/ 20 w 28"/>
              <a:gd name="T35" fmla="*/ 2 h 50"/>
              <a:gd name="T36" fmla="*/ 24 w 28"/>
              <a:gd name="T37" fmla="*/ 8 h 50"/>
              <a:gd name="T38" fmla="*/ 26 w 28"/>
              <a:gd name="T39" fmla="*/ 16 h 50"/>
              <a:gd name="T40" fmla="*/ 28 w 28"/>
              <a:gd name="T41" fmla="*/ 26 h 50"/>
              <a:gd name="T42" fmla="*/ 28 w 28"/>
              <a:gd name="T43" fmla="*/ 2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50">
                <a:moveTo>
                  <a:pt x="28" y="26"/>
                </a:moveTo>
                <a:lnTo>
                  <a:pt x="28" y="26"/>
                </a:lnTo>
                <a:lnTo>
                  <a:pt x="26" y="36"/>
                </a:lnTo>
                <a:lnTo>
                  <a:pt x="24" y="44"/>
                </a:lnTo>
                <a:lnTo>
                  <a:pt x="20" y="48"/>
                </a:lnTo>
                <a:lnTo>
                  <a:pt x="14" y="50"/>
                </a:lnTo>
                <a:lnTo>
                  <a:pt x="14" y="50"/>
                </a:lnTo>
                <a:lnTo>
                  <a:pt x="8" y="48"/>
                </a:lnTo>
                <a:lnTo>
                  <a:pt x="4" y="44"/>
                </a:lnTo>
                <a:lnTo>
                  <a:pt x="0" y="36"/>
                </a:lnTo>
                <a:lnTo>
                  <a:pt x="0" y="26"/>
                </a:lnTo>
                <a:lnTo>
                  <a:pt x="0" y="26"/>
                </a:lnTo>
                <a:lnTo>
                  <a:pt x="0" y="16"/>
                </a:lnTo>
                <a:lnTo>
                  <a:pt x="4" y="8"/>
                </a:lnTo>
                <a:lnTo>
                  <a:pt x="8" y="2"/>
                </a:lnTo>
                <a:lnTo>
                  <a:pt x="14" y="0"/>
                </a:lnTo>
                <a:lnTo>
                  <a:pt x="14" y="0"/>
                </a:lnTo>
                <a:lnTo>
                  <a:pt x="20" y="2"/>
                </a:lnTo>
                <a:lnTo>
                  <a:pt x="24" y="8"/>
                </a:lnTo>
                <a:lnTo>
                  <a:pt x="26" y="16"/>
                </a:lnTo>
                <a:lnTo>
                  <a:pt x="28" y="26"/>
                </a:lnTo>
                <a:lnTo>
                  <a:pt x="28" y="26"/>
                </a:lnTo>
                <a:close/>
              </a:path>
            </a:pathLst>
          </a:custGeom>
          <a:solidFill>
            <a:schemeClr val="accent3"/>
          </a:solidFill>
          <a:ln w="28575">
            <a:solidFill>
              <a:schemeClr val="accent3"/>
            </a:solidFill>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477" name="Freeform 205">
            <a:extLst>
              <a:ext uri="{FF2B5EF4-FFF2-40B4-BE49-F238E27FC236}">
                <a16:creationId xmlns:a16="http://schemas.microsoft.com/office/drawing/2014/main" id="{D23A443D-2954-4A14-B2A2-C8154D7FD6F3}"/>
              </a:ext>
            </a:extLst>
          </p:cNvPr>
          <p:cNvSpPr>
            <a:spLocks/>
          </p:cNvSpPr>
          <p:nvPr/>
        </p:nvSpPr>
        <p:spPr bwMode="auto">
          <a:xfrm>
            <a:off x="943864" y="2444638"/>
            <a:ext cx="44576" cy="63099"/>
          </a:xfrm>
          <a:custGeom>
            <a:avLst/>
            <a:gdLst>
              <a:gd name="T0" fmla="*/ 28 w 28"/>
              <a:gd name="T1" fmla="*/ 24 h 48"/>
              <a:gd name="T2" fmla="*/ 28 w 28"/>
              <a:gd name="T3" fmla="*/ 24 h 48"/>
              <a:gd name="T4" fmla="*/ 28 w 28"/>
              <a:gd name="T5" fmla="*/ 34 h 48"/>
              <a:gd name="T6" fmla="*/ 24 w 28"/>
              <a:gd name="T7" fmla="*/ 42 h 48"/>
              <a:gd name="T8" fmla="*/ 20 w 28"/>
              <a:gd name="T9" fmla="*/ 46 h 48"/>
              <a:gd name="T10" fmla="*/ 14 w 28"/>
              <a:gd name="T11" fmla="*/ 48 h 48"/>
              <a:gd name="T12" fmla="*/ 14 w 28"/>
              <a:gd name="T13" fmla="*/ 48 h 48"/>
              <a:gd name="T14" fmla="*/ 10 w 28"/>
              <a:gd name="T15" fmla="*/ 46 h 48"/>
              <a:gd name="T16" fmla="*/ 4 w 28"/>
              <a:gd name="T17" fmla="*/ 42 h 48"/>
              <a:gd name="T18" fmla="*/ 2 w 28"/>
              <a:gd name="T19" fmla="*/ 34 h 48"/>
              <a:gd name="T20" fmla="*/ 0 w 28"/>
              <a:gd name="T21" fmla="*/ 24 h 48"/>
              <a:gd name="T22" fmla="*/ 0 w 28"/>
              <a:gd name="T23" fmla="*/ 24 h 48"/>
              <a:gd name="T24" fmla="*/ 2 w 28"/>
              <a:gd name="T25" fmla="*/ 14 h 48"/>
              <a:gd name="T26" fmla="*/ 4 w 28"/>
              <a:gd name="T27" fmla="*/ 6 h 48"/>
              <a:gd name="T28" fmla="*/ 10 w 28"/>
              <a:gd name="T29" fmla="*/ 2 h 48"/>
              <a:gd name="T30" fmla="*/ 14 w 28"/>
              <a:gd name="T31" fmla="*/ 0 h 48"/>
              <a:gd name="T32" fmla="*/ 14 w 28"/>
              <a:gd name="T33" fmla="*/ 0 h 48"/>
              <a:gd name="T34" fmla="*/ 20 w 28"/>
              <a:gd name="T35" fmla="*/ 2 h 48"/>
              <a:gd name="T36" fmla="*/ 24 w 28"/>
              <a:gd name="T37" fmla="*/ 6 h 48"/>
              <a:gd name="T38" fmla="*/ 28 w 28"/>
              <a:gd name="T39" fmla="*/ 14 h 48"/>
              <a:gd name="T40" fmla="*/ 28 w 28"/>
              <a:gd name="T41" fmla="*/ 24 h 48"/>
              <a:gd name="T42" fmla="*/ 28 w 28"/>
              <a:gd name="T43"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48">
                <a:moveTo>
                  <a:pt x="28" y="24"/>
                </a:moveTo>
                <a:lnTo>
                  <a:pt x="28" y="24"/>
                </a:lnTo>
                <a:lnTo>
                  <a:pt x="28" y="34"/>
                </a:lnTo>
                <a:lnTo>
                  <a:pt x="24" y="42"/>
                </a:lnTo>
                <a:lnTo>
                  <a:pt x="20" y="46"/>
                </a:lnTo>
                <a:lnTo>
                  <a:pt x="14" y="48"/>
                </a:lnTo>
                <a:lnTo>
                  <a:pt x="14" y="48"/>
                </a:lnTo>
                <a:lnTo>
                  <a:pt x="10" y="46"/>
                </a:lnTo>
                <a:lnTo>
                  <a:pt x="4" y="42"/>
                </a:lnTo>
                <a:lnTo>
                  <a:pt x="2" y="34"/>
                </a:lnTo>
                <a:lnTo>
                  <a:pt x="0" y="24"/>
                </a:lnTo>
                <a:lnTo>
                  <a:pt x="0" y="24"/>
                </a:lnTo>
                <a:lnTo>
                  <a:pt x="2" y="14"/>
                </a:lnTo>
                <a:lnTo>
                  <a:pt x="4" y="6"/>
                </a:lnTo>
                <a:lnTo>
                  <a:pt x="10" y="2"/>
                </a:lnTo>
                <a:lnTo>
                  <a:pt x="14" y="0"/>
                </a:lnTo>
                <a:lnTo>
                  <a:pt x="14" y="0"/>
                </a:lnTo>
                <a:lnTo>
                  <a:pt x="20" y="2"/>
                </a:lnTo>
                <a:lnTo>
                  <a:pt x="24" y="6"/>
                </a:lnTo>
                <a:lnTo>
                  <a:pt x="28" y="14"/>
                </a:lnTo>
                <a:lnTo>
                  <a:pt x="28" y="24"/>
                </a:lnTo>
                <a:lnTo>
                  <a:pt x="28" y="24"/>
                </a:lnTo>
                <a:close/>
              </a:path>
            </a:pathLst>
          </a:custGeom>
          <a:solidFill>
            <a:schemeClr val="accent3"/>
          </a:solidFill>
          <a:ln w="28575">
            <a:solidFill>
              <a:schemeClr val="accent3"/>
            </a:solidFill>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478" name="Line 207">
            <a:extLst>
              <a:ext uri="{FF2B5EF4-FFF2-40B4-BE49-F238E27FC236}">
                <a16:creationId xmlns:a16="http://schemas.microsoft.com/office/drawing/2014/main" id="{D2B31E96-238F-4151-A140-7BC396E581CF}"/>
              </a:ext>
            </a:extLst>
          </p:cNvPr>
          <p:cNvSpPr>
            <a:spLocks noChangeShapeType="1"/>
          </p:cNvSpPr>
          <p:nvPr/>
        </p:nvSpPr>
        <p:spPr bwMode="auto">
          <a:xfrm>
            <a:off x="4895172" y="1682193"/>
            <a:ext cx="70048" cy="0"/>
          </a:xfrm>
          <a:prstGeom prst="line">
            <a:avLst/>
          </a:prstGeom>
          <a:noFill/>
          <a:ln w="28575">
            <a:solidFill>
              <a:schemeClr val="accent3"/>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479" name="Line 208">
            <a:extLst>
              <a:ext uri="{FF2B5EF4-FFF2-40B4-BE49-F238E27FC236}">
                <a16:creationId xmlns:a16="http://schemas.microsoft.com/office/drawing/2014/main" id="{7B0BA489-A8D7-4D02-8A41-72F882E48C4F}"/>
              </a:ext>
            </a:extLst>
          </p:cNvPr>
          <p:cNvSpPr>
            <a:spLocks noChangeShapeType="1"/>
          </p:cNvSpPr>
          <p:nvPr/>
        </p:nvSpPr>
        <p:spPr bwMode="auto">
          <a:xfrm>
            <a:off x="4895172" y="3367460"/>
            <a:ext cx="70048" cy="0"/>
          </a:xfrm>
          <a:prstGeom prst="line">
            <a:avLst/>
          </a:prstGeom>
          <a:noFill/>
          <a:ln w="28575">
            <a:solidFill>
              <a:schemeClr val="accent3"/>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480" name="Line 209">
            <a:extLst>
              <a:ext uri="{FF2B5EF4-FFF2-40B4-BE49-F238E27FC236}">
                <a16:creationId xmlns:a16="http://schemas.microsoft.com/office/drawing/2014/main" id="{8EBD9E61-6060-4F52-9FFA-0C1CD379BB52}"/>
              </a:ext>
            </a:extLst>
          </p:cNvPr>
          <p:cNvSpPr>
            <a:spLocks noChangeShapeType="1"/>
          </p:cNvSpPr>
          <p:nvPr/>
        </p:nvSpPr>
        <p:spPr bwMode="auto">
          <a:xfrm>
            <a:off x="4930194" y="1687453"/>
            <a:ext cx="0" cy="1680009"/>
          </a:xfrm>
          <a:prstGeom prst="line">
            <a:avLst/>
          </a:prstGeom>
          <a:noFill/>
          <a:ln w="28575">
            <a:solidFill>
              <a:schemeClr val="accent3"/>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481" name="Line 210">
            <a:extLst>
              <a:ext uri="{FF2B5EF4-FFF2-40B4-BE49-F238E27FC236}">
                <a16:creationId xmlns:a16="http://schemas.microsoft.com/office/drawing/2014/main" id="{51BCC710-8FD3-4140-91E8-40DF003CF968}"/>
              </a:ext>
            </a:extLst>
          </p:cNvPr>
          <p:cNvSpPr>
            <a:spLocks noChangeShapeType="1"/>
          </p:cNvSpPr>
          <p:nvPr/>
        </p:nvSpPr>
        <p:spPr bwMode="auto">
          <a:xfrm>
            <a:off x="4328424" y="1616465"/>
            <a:ext cx="70048" cy="0"/>
          </a:xfrm>
          <a:prstGeom prst="line">
            <a:avLst/>
          </a:prstGeom>
          <a:noFill/>
          <a:ln w="28575">
            <a:solidFill>
              <a:schemeClr val="accent3"/>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482" name="Line 211">
            <a:extLst>
              <a:ext uri="{FF2B5EF4-FFF2-40B4-BE49-F238E27FC236}">
                <a16:creationId xmlns:a16="http://schemas.microsoft.com/office/drawing/2014/main" id="{A9461ECC-8EDE-4F65-925F-748A42299201}"/>
              </a:ext>
            </a:extLst>
          </p:cNvPr>
          <p:cNvSpPr>
            <a:spLocks noChangeShapeType="1"/>
          </p:cNvSpPr>
          <p:nvPr/>
        </p:nvSpPr>
        <p:spPr bwMode="auto">
          <a:xfrm>
            <a:off x="4328424" y="3236004"/>
            <a:ext cx="70048" cy="0"/>
          </a:xfrm>
          <a:prstGeom prst="line">
            <a:avLst/>
          </a:prstGeom>
          <a:noFill/>
          <a:ln w="28575">
            <a:solidFill>
              <a:schemeClr val="accent3"/>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483" name="Line 212">
            <a:extLst>
              <a:ext uri="{FF2B5EF4-FFF2-40B4-BE49-F238E27FC236}">
                <a16:creationId xmlns:a16="http://schemas.microsoft.com/office/drawing/2014/main" id="{FE9EF244-C673-41FB-8423-B4099C9A2B53}"/>
              </a:ext>
            </a:extLst>
          </p:cNvPr>
          <p:cNvSpPr>
            <a:spLocks noChangeShapeType="1"/>
          </p:cNvSpPr>
          <p:nvPr/>
        </p:nvSpPr>
        <p:spPr bwMode="auto">
          <a:xfrm>
            <a:off x="4363448" y="1621726"/>
            <a:ext cx="0" cy="1614281"/>
          </a:xfrm>
          <a:prstGeom prst="line">
            <a:avLst/>
          </a:prstGeom>
          <a:noFill/>
          <a:ln w="28575">
            <a:solidFill>
              <a:schemeClr val="accent3"/>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484" name="Line 213">
            <a:extLst>
              <a:ext uri="{FF2B5EF4-FFF2-40B4-BE49-F238E27FC236}">
                <a16:creationId xmlns:a16="http://schemas.microsoft.com/office/drawing/2014/main" id="{5EEF85E2-B866-4153-B404-57FAC5165325}"/>
              </a:ext>
            </a:extLst>
          </p:cNvPr>
          <p:cNvSpPr>
            <a:spLocks noChangeShapeType="1"/>
          </p:cNvSpPr>
          <p:nvPr/>
        </p:nvSpPr>
        <p:spPr bwMode="auto">
          <a:xfrm>
            <a:off x="3768044" y="1761067"/>
            <a:ext cx="70048" cy="0"/>
          </a:xfrm>
          <a:prstGeom prst="line">
            <a:avLst/>
          </a:prstGeom>
          <a:noFill/>
          <a:ln w="28575">
            <a:solidFill>
              <a:schemeClr val="accent3"/>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485" name="Line 214">
            <a:extLst>
              <a:ext uri="{FF2B5EF4-FFF2-40B4-BE49-F238E27FC236}">
                <a16:creationId xmlns:a16="http://schemas.microsoft.com/office/drawing/2014/main" id="{975E965E-B73B-4915-A53D-9FFE7A68619A}"/>
              </a:ext>
            </a:extLst>
          </p:cNvPr>
          <p:cNvSpPr>
            <a:spLocks noChangeShapeType="1"/>
          </p:cNvSpPr>
          <p:nvPr/>
        </p:nvSpPr>
        <p:spPr bwMode="auto">
          <a:xfrm>
            <a:off x="3768044" y="3393751"/>
            <a:ext cx="70048" cy="0"/>
          </a:xfrm>
          <a:prstGeom prst="line">
            <a:avLst/>
          </a:prstGeom>
          <a:noFill/>
          <a:ln w="28575">
            <a:solidFill>
              <a:schemeClr val="accent3"/>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486" name="Line 215">
            <a:extLst>
              <a:ext uri="{FF2B5EF4-FFF2-40B4-BE49-F238E27FC236}">
                <a16:creationId xmlns:a16="http://schemas.microsoft.com/office/drawing/2014/main" id="{4BC834D0-8B23-45E5-9BBA-D94C2F6B3C39}"/>
              </a:ext>
            </a:extLst>
          </p:cNvPr>
          <p:cNvSpPr>
            <a:spLocks noChangeShapeType="1"/>
          </p:cNvSpPr>
          <p:nvPr/>
        </p:nvSpPr>
        <p:spPr bwMode="auto">
          <a:xfrm>
            <a:off x="3803068" y="1766325"/>
            <a:ext cx="0" cy="1627426"/>
          </a:xfrm>
          <a:prstGeom prst="line">
            <a:avLst/>
          </a:prstGeom>
          <a:noFill/>
          <a:ln w="28575">
            <a:solidFill>
              <a:schemeClr val="accent3"/>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487" name="Line 216">
            <a:extLst>
              <a:ext uri="{FF2B5EF4-FFF2-40B4-BE49-F238E27FC236}">
                <a16:creationId xmlns:a16="http://schemas.microsoft.com/office/drawing/2014/main" id="{19A9BC60-47DE-48A7-BAF4-8E84E1DEDB80}"/>
              </a:ext>
            </a:extLst>
          </p:cNvPr>
          <p:cNvSpPr>
            <a:spLocks noChangeShapeType="1"/>
          </p:cNvSpPr>
          <p:nvPr/>
        </p:nvSpPr>
        <p:spPr bwMode="auto">
          <a:xfrm>
            <a:off x="3201297" y="1684823"/>
            <a:ext cx="70048" cy="0"/>
          </a:xfrm>
          <a:prstGeom prst="line">
            <a:avLst/>
          </a:prstGeom>
          <a:noFill/>
          <a:ln w="28575">
            <a:solidFill>
              <a:schemeClr val="accent3"/>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488" name="Line 217">
            <a:extLst>
              <a:ext uri="{FF2B5EF4-FFF2-40B4-BE49-F238E27FC236}">
                <a16:creationId xmlns:a16="http://schemas.microsoft.com/office/drawing/2014/main" id="{AD7C4931-120A-4B9C-A85C-0E38A2F8B229}"/>
              </a:ext>
            </a:extLst>
          </p:cNvPr>
          <p:cNvSpPr>
            <a:spLocks noChangeShapeType="1"/>
          </p:cNvSpPr>
          <p:nvPr/>
        </p:nvSpPr>
        <p:spPr bwMode="auto">
          <a:xfrm>
            <a:off x="3201297" y="3264924"/>
            <a:ext cx="70048" cy="0"/>
          </a:xfrm>
          <a:prstGeom prst="line">
            <a:avLst/>
          </a:prstGeom>
          <a:noFill/>
          <a:ln w="28575">
            <a:solidFill>
              <a:schemeClr val="accent3"/>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489" name="Line 218">
            <a:extLst>
              <a:ext uri="{FF2B5EF4-FFF2-40B4-BE49-F238E27FC236}">
                <a16:creationId xmlns:a16="http://schemas.microsoft.com/office/drawing/2014/main" id="{188940DD-B047-428B-8F8C-7B5DD350D3CE}"/>
              </a:ext>
            </a:extLst>
          </p:cNvPr>
          <p:cNvSpPr>
            <a:spLocks noChangeShapeType="1"/>
          </p:cNvSpPr>
          <p:nvPr/>
        </p:nvSpPr>
        <p:spPr bwMode="auto">
          <a:xfrm>
            <a:off x="3236321" y="1690082"/>
            <a:ext cx="0" cy="1574844"/>
          </a:xfrm>
          <a:prstGeom prst="line">
            <a:avLst/>
          </a:prstGeom>
          <a:noFill/>
          <a:ln w="28575">
            <a:solidFill>
              <a:schemeClr val="accent3"/>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490" name="Line 219">
            <a:extLst>
              <a:ext uri="{FF2B5EF4-FFF2-40B4-BE49-F238E27FC236}">
                <a16:creationId xmlns:a16="http://schemas.microsoft.com/office/drawing/2014/main" id="{95622657-8520-4B5E-A4C9-CCF3056FB4D5}"/>
              </a:ext>
            </a:extLst>
          </p:cNvPr>
          <p:cNvSpPr>
            <a:spLocks noChangeShapeType="1"/>
          </p:cNvSpPr>
          <p:nvPr/>
        </p:nvSpPr>
        <p:spPr bwMode="auto">
          <a:xfrm>
            <a:off x="2634552" y="1674306"/>
            <a:ext cx="70048" cy="0"/>
          </a:xfrm>
          <a:prstGeom prst="line">
            <a:avLst/>
          </a:prstGeom>
          <a:noFill/>
          <a:ln w="28575">
            <a:solidFill>
              <a:schemeClr val="accent3"/>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491" name="Line 220">
            <a:extLst>
              <a:ext uri="{FF2B5EF4-FFF2-40B4-BE49-F238E27FC236}">
                <a16:creationId xmlns:a16="http://schemas.microsoft.com/office/drawing/2014/main" id="{E3696E72-0D53-4164-98DA-76C107A8ACD9}"/>
              </a:ext>
            </a:extLst>
          </p:cNvPr>
          <p:cNvSpPr>
            <a:spLocks noChangeShapeType="1"/>
          </p:cNvSpPr>
          <p:nvPr/>
        </p:nvSpPr>
        <p:spPr bwMode="auto">
          <a:xfrm>
            <a:off x="2634552" y="3280699"/>
            <a:ext cx="70048" cy="0"/>
          </a:xfrm>
          <a:prstGeom prst="line">
            <a:avLst/>
          </a:prstGeom>
          <a:noFill/>
          <a:ln w="28575">
            <a:solidFill>
              <a:schemeClr val="accent3"/>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492" name="Line 221">
            <a:extLst>
              <a:ext uri="{FF2B5EF4-FFF2-40B4-BE49-F238E27FC236}">
                <a16:creationId xmlns:a16="http://schemas.microsoft.com/office/drawing/2014/main" id="{9E552045-6EBE-4FFB-ABF8-1D8C73573F40}"/>
              </a:ext>
            </a:extLst>
          </p:cNvPr>
          <p:cNvSpPr>
            <a:spLocks noChangeShapeType="1"/>
          </p:cNvSpPr>
          <p:nvPr/>
        </p:nvSpPr>
        <p:spPr bwMode="auto">
          <a:xfrm>
            <a:off x="2669574" y="1679564"/>
            <a:ext cx="0" cy="1601135"/>
          </a:xfrm>
          <a:prstGeom prst="line">
            <a:avLst/>
          </a:prstGeom>
          <a:noFill/>
          <a:ln w="28575">
            <a:solidFill>
              <a:schemeClr val="accent3"/>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493" name="Line 222">
            <a:extLst>
              <a:ext uri="{FF2B5EF4-FFF2-40B4-BE49-F238E27FC236}">
                <a16:creationId xmlns:a16="http://schemas.microsoft.com/office/drawing/2014/main" id="{9B5C2D67-15A7-41C0-9C26-0193A45E4DB0}"/>
              </a:ext>
            </a:extLst>
          </p:cNvPr>
          <p:cNvSpPr>
            <a:spLocks noChangeShapeType="1"/>
          </p:cNvSpPr>
          <p:nvPr/>
        </p:nvSpPr>
        <p:spPr bwMode="auto">
          <a:xfrm>
            <a:off x="2344809" y="1682193"/>
            <a:ext cx="70048" cy="0"/>
          </a:xfrm>
          <a:prstGeom prst="line">
            <a:avLst/>
          </a:prstGeom>
          <a:noFill/>
          <a:ln w="28575">
            <a:solidFill>
              <a:schemeClr val="accent3"/>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494" name="Line 223">
            <a:extLst>
              <a:ext uri="{FF2B5EF4-FFF2-40B4-BE49-F238E27FC236}">
                <a16:creationId xmlns:a16="http://schemas.microsoft.com/office/drawing/2014/main" id="{9F03FD17-E997-4F53-B28D-7EC890E81827}"/>
              </a:ext>
            </a:extLst>
          </p:cNvPr>
          <p:cNvSpPr>
            <a:spLocks noChangeShapeType="1"/>
          </p:cNvSpPr>
          <p:nvPr/>
        </p:nvSpPr>
        <p:spPr bwMode="auto">
          <a:xfrm>
            <a:off x="2344809" y="3267553"/>
            <a:ext cx="70048" cy="0"/>
          </a:xfrm>
          <a:prstGeom prst="line">
            <a:avLst/>
          </a:prstGeom>
          <a:noFill/>
          <a:ln w="28575">
            <a:solidFill>
              <a:schemeClr val="accent3"/>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495" name="Line 224">
            <a:extLst>
              <a:ext uri="{FF2B5EF4-FFF2-40B4-BE49-F238E27FC236}">
                <a16:creationId xmlns:a16="http://schemas.microsoft.com/office/drawing/2014/main" id="{A9CED918-7C5A-4149-AC73-944746BFBAAC}"/>
              </a:ext>
            </a:extLst>
          </p:cNvPr>
          <p:cNvSpPr>
            <a:spLocks noChangeShapeType="1"/>
          </p:cNvSpPr>
          <p:nvPr/>
        </p:nvSpPr>
        <p:spPr bwMode="auto">
          <a:xfrm>
            <a:off x="2379833" y="1687452"/>
            <a:ext cx="0" cy="1580102"/>
          </a:xfrm>
          <a:prstGeom prst="line">
            <a:avLst/>
          </a:prstGeom>
          <a:noFill/>
          <a:ln w="28575">
            <a:solidFill>
              <a:schemeClr val="accent3"/>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496" name="Line 225">
            <a:extLst>
              <a:ext uri="{FF2B5EF4-FFF2-40B4-BE49-F238E27FC236}">
                <a16:creationId xmlns:a16="http://schemas.microsoft.com/office/drawing/2014/main" id="{D3636390-DE07-4C6E-A29E-0E24F62997A0}"/>
              </a:ext>
            </a:extLst>
          </p:cNvPr>
          <p:cNvSpPr>
            <a:spLocks noChangeShapeType="1"/>
          </p:cNvSpPr>
          <p:nvPr/>
        </p:nvSpPr>
        <p:spPr bwMode="auto">
          <a:xfrm>
            <a:off x="2064621" y="1690081"/>
            <a:ext cx="70048" cy="0"/>
          </a:xfrm>
          <a:prstGeom prst="line">
            <a:avLst/>
          </a:prstGeom>
          <a:noFill/>
          <a:ln w="28575">
            <a:solidFill>
              <a:schemeClr val="accent3"/>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497" name="Line 226">
            <a:extLst>
              <a:ext uri="{FF2B5EF4-FFF2-40B4-BE49-F238E27FC236}">
                <a16:creationId xmlns:a16="http://schemas.microsoft.com/office/drawing/2014/main" id="{0E6E8936-75EC-464E-9BA2-6C34611AE3C3}"/>
              </a:ext>
            </a:extLst>
          </p:cNvPr>
          <p:cNvSpPr>
            <a:spLocks noChangeShapeType="1"/>
          </p:cNvSpPr>
          <p:nvPr/>
        </p:nvSpPr>
        <p:spPr bwMode="auto">
          <a:xfrm>
            <a:off x="2064621" y="3262295"/>
            <a:ext cx="70048" cy="0"/>
          </a:xfrm>
          <a:prstGeom prst="line">
            <a:avLst/>
          </a:prstGeom>
          <a:noFill/>
          <a:ln w="28575">
            <a:solidFill>
              <a:schemeClr val="accent3"/>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498" name="Line 227">
            <a:extLst>
              <a:ext uri="{FF2B5EF4-FFF2-40B4-BE49-F238E27FC236}">
                <a16:creationId xmlns:a16="http://schemas.microsoft.com/office/drawing/2014/main" id="{BA970FBC-E2DB-4FBD-8175-ED3C815A7F2D}"/>
              </a:ext>
            </a:extLst>
          </p:cNvPr>
          <p:cNvSpPr>
            <a:spLocks noChangeShapeType="1"/>
          </p:cNvSpPr>
          <p:nvPr/>
        </p:nvSpPr>
        <p:spPr bwMode="auto">
          <a:xfrm>
            <a:off x="2099643" y="1695339"/>
            <a:ext cx="0" cy="1566956"/>
          </a:xfrm>
          <a:prstGeom prst="line">
            <a:avLst/>
          </a:prstGeom>
          <a:noFill/>
          <a:ln w="28575">
            <a:solidFill>
              <a:schemeClr val="accent3"/>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499" name="Line 228">
            <a:extLst>
              <a:ext uri="{FF2B5EF4-FFF2-40B4-BE49-F238E27FC236}">
                <a16:creationId xmlns:a16="http://schemas.microsoft.com/office/drawing/2014/main" id="{3AF4DD13-6A25-416C-81AB-4A816FE5EE41}"/>
              </a:ext>
            </a:extLst>
          </p:cNvPr>
          <p:cNvSpPr>
            <a:spLocks noChangeShapeType="1"/>
          </p:cNvSpPr>
          <p:nvPr/>
        </p:nvSpPr>
        <p:spPr bwMode="auto">
          <a:xfrm>
            <a:off x="1787616" y="1671677"/>
            <a:ext cx="70048" cy="0"/>
          </a:xfrm>
          <a:prstGeom prst="line">
            <a:avLst/>
          </a:prstGeom>
          <a:noFill/>
          <a:ln w="28575">
            <a:solidFill>
              <a:schemeClr val="accent3"/>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00" name="Line 229">
            <a:extLst>
              <a:ext uri="{FF2B5EF4-FFF2-40B4-BE49-F238E27FC236}">
                <a16:creationId xmlns:a16="http://schemas.microsoft.com/office/drawing/2014/main" id="{F25D824A-246B-4CD9-8441-DD4ABEFCFCB3}"/>
              </a:ext>
            </a:extLst>
          </p:cNvPr>
          <p:cNvSpPr>
            <a:spLocks noChangeShapeType="1"/>
          </p:cNvSpPr>
          <p:nvPr/>
        </p:nvSpPr>
        <p:spPr bwMode="auto">
          <a:xfrm>
            <a:off x="1787616" y="3214971"/>
            <a:ext cx="70048" cy="0"/>
          </a:xfrm>
          <a:prstGeom prst="line">
            <a:avLst/>
          </a:prstGeom>
          <a:noFill/>
          <a:ln w="28575">
            <a:solidFill>
              <a:schemeClr val="accent3"/>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01" name="Line 230">
            <a:extLst>
              <a:ext uri="{FF2B5EF4-FFF2-40B4-BE49-F238E27FC236}">
                <a16:creationId xmlns:a16="http://schemas.microsoft.com/office/drawing/2014/main" id="{F359D0D9-AE8A-4793-BEBD-208F3977B76B}"/>
              </a:ext>
            </a:extLst>
          </p:cNvPr>
          <p:cNvSpPr>
            <a:spLocks noChangeShapeType="1"/>
          </p:cNvSpPr>
          <p:nvPr/>
        </p:nvSpPr>
        <p:spPr bwMode="auto">
          <a:xfrm>
            <a:off x="1822637" y="1676935"/>
            <a:ext cx="0" cy="1538036"/>
          </a:xfrm>
          <a:prstGeom prst="line">
            <a:avLst/>
          </a:prstGeom>
          <a:noFill/>
          <a:ln w="28575">
            <a:solidFill>
              <a:schemeClr val="accent3"/>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02" name="Line 231">
            <a:extLst>
              <a:ext uri="{FF2B5EF4-FFF2-40B4-BE49-F238E27FC236}">
                <a16:creationId xmlns:a16="http://schemas.microsoft.com/office/drawing/2014/main" id="{4D5C3A83-B390-427E-8521-59AAA8DECAF9}"/>
              </a:ext>
            </a:extLst>
          </p:cNvPr>
          <p:cNvSpPr>
            <a:spLocks noChangeShapeType="1"/>
          </p:cNvSpPr>
          <p:nvPr/>
        </p:nvSpPr>
        <p:spPr bwMode="auto">
          <a:xfrm>
            <a:off x="2020044" y="1640127"/>
            <a:ext cx="70048"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03" name="Line 232">
            <a:extLst>
              <a:ext uri="{FF2B5EF4-FFF2-40B4-BE49-F238E27FC236}">
                <a16:creationId xmlns:a16="http://schemas.microsoft.com/office/drawing/2014/main" id="{9388A03F-42DD-4957-B45F-2645DFA89970}"/>
              </a:ext>
            </a:extLst>
          </p:cNvPr>
          <p:cNvSpPr>
            <a:spLocks noChangeShapeType="1"/>
          </p:cNvSpPr>
          <p:nvPr/>
        </p:nvSpPr>
        <p:spPr bwMode="auto">
          <a:xfrm>
            <a:off x="2020044" y="3220229"/>
            <a:ext cx="70048"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04" name="Line 233">
            <a:extLst>
              <a:ext uri="{FF2B5EF4-FFF2-40B4-BE49-F238E27FC236}">
                <a16:creationId xmlns:a16="http://schemas.microsoft.com/office/drawing/2014/main" id="{A22BF5F7-C03F-43AE-8AFD-E4EBD7186AAE}"/>
              </a:ext>
            </a:extLst>
          </p:cNvPr>
          <p:cNvSpPr>
            <a:spLocks noChangeShapeType="1"/>
          </p:cNvSpPr>
          <p:nvPr/>
        </p:nvSpPr>
        <p:spPr bwMode="auto">
          <a:xfrm>
            <a:off x="2055068" y="1645386"/>
            <a:ext cx="0" cy="1574844"/>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05" name="Line 234">
            <a:extLst>
              <a:ext uri="{FF2B5EF4-FFF2-40B4-BE49-F238E27FC236}">
                <a16:creationId xmlns:a16="http://schemas.microsoft.com/office/drawing/2014/main" id="{FC609F13-D5E3-4706-BBB5-D7D4D10E969F}"/>
              </a:ext>
            </a:extLst>
          </p:cNvPr>
          <p:cNvSpPr>
            <a:spLocks noChangeShapeType="1"/>
          </p:cNvSpPr>
          <p:nvPr/>
        </p:nvSpPr>
        <p:spPr bwMode="auto">
          <a:xfrm>
            <a:off x="2303418" y="1624353"/>
            <a:ext cx="70048"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06" name="Line 235">
            <a:extLst>
              <a:ext uri="{FF2B5EF4-FFF2-40B4-BE49-F238E27FC236}">
                <a16:creationId xmlns:a16="http://schemas.microsoft.com/office/drawing/2014/main" id="{FE674D81-7F77-41F5-AF0C-2C05B4BBC881}"/>
              </a:ext>
            </a:extLst>
          </p:cNvPr>
          <p:cNvSpPr>
            <a:spLocks noChangeShapeType="1"/>
          </p:cNvSpPr>
          <p:nvPr/>
        </p:nvSpPr>
        <p:spPr bwMode="auto">
          <a:xfrm>
            <a:off x="2303418" y="3167647"/>
            <a:ext cx="70048"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07" name="Line 236">
            <a:extLst>
              <a:ext uri="{FF2B5EF4-FFF2-40B4-BE49-F238E27FC236}">
                <a16:creationId xmlns:a16="http://schemas.microsoft.com/office/drawing/2014/main" id="{A2475DB5-0787-485E-AE5A-420E758CAE06}"/>
              </a:ext>
            </a:extLst>
          </p:cNvPr>
          <p:cNvSpPr>
            <a:spLocks noChangeShapeType="1"/>
          </p:cNvSpPr>
          <p:nvPr/>
        </p:nvSpPr>
        <p:spPr bwMode="auto">
          <a:xfrm>
            <a:off x="2338441" y="1629612"/>
            <a:ext cx="0" cy="1538036"/>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08" name="Line 237">
            <a:extLst>
              <a:ext uri="{FF2B5EF4-FFF2-40B4-BE49-F238E27FC236}">
                <a16:creationId xmlns:a16="http://schemas.microsoft.com/office/drawing/2014/main" id="{20F10FCC-2B42-435C-9BB9-482CFFCAA17C}"/>
              </a:ext>
            </a:extLst>
          </p:cNvPr>
          <p:cNvSpPr>
            <a:spLocks noChangeShapeType="1"/>
          </p:cNvSpPr>
          <p:nvPr/>
        </p:nvSpPr>
        <p:spPr bwMode="auto">
          <a:xfrm>
            <a:off x="2580423" y="1590174"/>
            <a:ext cx="70048"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09" name="Line 238">
            <a:extLst>
              <a:ext uri="{FF2B5EF4-FFF2-40B4-BE49-F238E27FC236}">
                <a16:creationId xmlns:a16="http://schemas.microsoft.com/office/drawing/2014/main" id="{856C3E59-4DB4-4FBB-8A39-C6B99AD774C8}"/>
              </a:ext>
            </a:extLst>
          </p:cNvPr>
          <p:cNvSpPr>
            <a:spLocks noChangeShapeType="1"/>
          </p:cNvSpPr>
          <p:nvPr/>
        </p:nvSpPr>
        <p:spPr bwMode="auto">
          <a:xfrm>
            <a:off x="2580423" y="3170276"/>
            <a:ext cx="70048"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10" name="Line 239">
            <a:extLst>
              <a:ext uri="{FF2B5EF4-FFF2-40B4-BE49-F238E27FC236}">
                <a16:creationId xmlns:a16="http://schemas.microsoft.com/office/drawing/2014/main" id="{582EA706-2C6C-40AE-A5DE-2411DC27DF14}"/>
              </a:ext>
            </a:extLst>
          </p:cNvPr>
          <p:cNvSpPr>
            <a:spLocks noChangeShapeType="1"/>
          </p:cNvSpPr>
          <p:nvPr/>
        </p:nvSpPr>
        <p:spPr bwMode="auto">
          <a:xfrm>
            <a:off x="2615447" y="1595433"/>
            <a:ext cx="0" cy="1574844"/>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11" name="Line 240">
            <a:extLst>
              <a:ext uri="{FF2B5EF4-FFF2-40B4-BE49-F238E27FC236}">
                <a16:creationId xmlns:a16="http://schemas.microsoft.com/office/drawing/2014/main" id="{D41931B2-88F3-44CE-A672-9B9B8DE579AD}"/>
              </a:ext>
            </a:extLst>
          </p:cNvPr>
          <p:cNvSpPr>
            <a:spLocks noChangeShapeType="1"/>
          </p:cNvSpPr>
          <p:nvPr/>
        </p:nvSpPr>
        <p:spPr bwMode="auto">
          <a:xfrm>
            <a:off x="3153540" y="1584916"/>
            <a:ext cx="70048"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12" name="Line 241">
            <a:extLst>
              <a:ext uri="{FF2B5EF4-FFF2-40B4-BE49-F238E27FC236}">
                <a16:creationId xmlns:a16="http://schemas.microsoft.com/office/drawing/2014/main" id="{7084BA75-E23E-44AD-95F7-B2D48FE5B3DC}"/>
              </a:ext>
            </a:extLst>
          </p:cNvPr>
          <p:cNvSpPr>
            <a:spLocks noChangeShapeType="1"/>
          </p:cNvSpPr>
          <p:nvPr/>
        </p:nvSpPr>
        <p:spPr bwMode="auto">
          <a:xfrm>
            <a:off x="3153540" y="3178164"/>
            <a:ext cx="70048"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13" name="Line 242">
            <a:extLst>
              <a:ext uri="{FF2B5EF4-FFF2-40B4-BE49-F238E27FC236}">
                <a16:creationId xmlns:a16="http://schemas.microsoft.com/office/drawing/2014/main" id="{9E659BB3-2DA5-41B8-B401-6093B9F15EC8}"/>
              </a:ext>
            </a:extLst>
          </p:cNvPr>
          <p:cNvSpPr>
            <a:spLocks noChangeShapeType="1"/>
          </p:cNvSpPr>
          <p:nvPr/>
        </p:nvSpPr>
        <p:spPr bwMode="auto">
          <a:xfrm>
            <a:off x="3188561" y="1590175"/>
            <a:ext cx="0" cy="1587989"/>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14" name="Line 243">
            <a:extLst>
              <a:ext uri="{FF2B5EF4-FFF2-40B4-BE49-F238E27FC236}">
                <a16:creationId xmlns:a16="http://schemas.microsoft.com/office/drawing/2014/main" id="{B4CE7917-4B36-4349-B264-D2708524BBBB}"/>
              </a:ext>
            </a:extLst>
          </p:cNvPr>
          <p:cNvSpPr>
            <a:spLocks noChangeShapeType="1"/>
          </p:cNvSpPr>
          <p:nvPr/>
        </p:nvSpPr>
        <p:spPr bwMode="auto">
          <a:xfrm>
            <a:off x="3717102" y="1619094"/>
            <a:ext cx="70048"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15" name="Line 244">
            <a:extLst>
              <a:ext uri="{FF2B5EF4-FFF2-40B4-BE49-F238E27FC236}">
                <a16:creationId xmlns:a16="http://schemas.microsoft.com/office/drawing/2014/main" id="{1295CB26-619A-4F71-BE43-F7B0582BD572}"/>
              </a:ext>
            </a:extLst>
          </p:cNvPr>
          <p:cNvSpPr>
            <a:spLocks noChangeShapeType="1"/>
          </p:cNvSpPr>
          <p:nvPr/>
        </p:nvSpPr>
        <p:spPr bwMode="auto">
          <a:xfrm>
            <a:off x="3717102" y="3128210"/>
            <a:ext cx="70048"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16" name="Line 245">
            <a:extLst>
              <a:ext uri="{FF2B5EF4-FFF2-40B4-BE49-F238E27FC236}">
                <a16:creationId xmlns:a16="http://schemas.microsoft.com/office/drawing/2014/main" id="{1B2B92E2-F1E0-416F-B9FA-B3CFBAAEF46C}"/>
              </a:ext>
            </a:extLst>
          </p:cNvPr>
          <p:cNvSpPr>
            <a:spLocks noChangeShapeType="1"/>
          </p:cNvSpPr>
          <p:nvPr/>
        </p:nvSpPr>
        <p:spPr bwMode="auto">
          <a:xfrm>
            <a:off x="3752125" y="1624354"/>
            <a:ext cx="0" cy="1503857"/>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17" name="Line 246">
            <a:extLst>
              <a:ext uri="{FF2B5EF4-FFF2-40B4-BE49-F238E27FC236}">
                <a16:creationId xmlns:a16="http://schemas.microsoft.com/office/drawing/2014/main" id="{8CADCB33-A004-43A6-A684-EA000A926CEF}"/>
              </a:ext>
            </a:extLst>
          </p:cNvPr>
          <p:cNvSpPr>
            <a:spLocks noChangeShapeType="1"/>
          </p:cNvSpPr>
          <p:nvPr/>
        </p:nvSpPr>
        <p:spPr bwMode="auto">
          <a:xfrm>
            <a:off x="4277481" y="1624353"/>
            <a:ext cx="70048"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18" name="Line 247">
            <a:extLst>
              <a:ext uri="{FF2B5EF4-FFF2-40B4-BE49-F238E27FC236}">
                <a16:creationId xmlns:a16="http://schemas.microsoft.com/office/drawing/2014/main" id="{B0194E69-A1A5-451F-94EA-2D945D493A9F}"/>
              </a:ext>
            </a:extLst>
          </p:cNvPr>
          <p:cNvSpPr>
            <a:spLocks noChangeShapeType="1"/>
          </p:cNvSpPr>
          <p:nvPr/>
        </p:nvSpPr>
        <p:spPr bwMode="auto">
          <a:xfrm>
            <a:off x="4277481" y="3122952"/>
            <a:ext cx="70048"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19" name="Line 248">
            <a:extLst>
              <a:ext uri="{FF2B5EF4-FFF2-40B4-BE49-F238E27FC236}">
                <a16:creationId xmlns:a16="http://schemas.microsoft.com/office/drawing/2014/main" id="{E065578E-F142-4786-945D-7F0BA7A7CCB3}"/>
              </a:ext>
            </a:extLst>
          </p:cNvPr>
          <p:cNvSpPr>
            <a:spLocks noChangeShapeType="1"/>
          </p:cNvSpPr>
          <p:nvPr/>
        </p:nvSpPr>
        <p:spPr bwMode="auto">
          <a:xfrm>
            <a:off x="4312505" y="1629613"/>
            <a:ext cx="0" cy="1493341"/>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20" name="Line 249">
            <a:extLst>
              <a:ext uri="{FF2B5EF4-FFF2-40B4-BE49-F238E27FC236}">
                <a16:creationId xmlns:a16="http://schemas.microsoft.com/office/drawing/2014/main" id="{6634FD47-71A7-4A7E-92EF-B28BB228FD9D}"/>
              </a:ext>
            </a:extLst>
          </p:cNvPr>
          <p:cNvSpPr>
            <a:spLocks noChangeShapeType="1"/>
          </p:cNvSpPr>
          <p:nvPr/>
        </p:nvSpPr>
        <p:spPr bwMode="auto">
          <a:xfrm>
            <a:off x="4844229" y="1611207"/>
            <a:ext cx="70048"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21" name="Line 250">
            <a:extLst>
              <a:ext uri="{FF2B5EF4-FFF2-40B4-BE49-F238E27FC236}">
                <a16:creationId xmlns:a16="http://schemas.microsoft.com/office/drawing/2014/main" id="{81030391-B958-42B8-BDD5-7F3F3F2FECCB}"/>
              </a:ext>
            </a:extLst>
          </p:cNvPr>
          <p:cNvSpPr>
            <a:spLocks noChangeShapeType="1"/>
          </p:cNvSpPr>
          <p:nvPr/>
        </p:nvSpPr>
        <p:spPr bwMode="auto">
          <a:xfrm>
            <a:off x="4844229" y="3046707"/>
            <a:ext cx="70048"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22" name="Line 251">
            <a:extLst>
              <a:ext uri="{FF2B5EF4-FFF2-40B4-BE49-F238E27FC236}">
                <a16:creationId xmlns:a16="http://schemas.microsoft.com/office/drawing/2014/main" id="{F1B9C783-143C-430A-8CC6-8DAA8D6139D2}"/>
              </a:ext>
            </a:extLst>
          </p:cNvPr>
          <p:cNvSpPr>
            <a:spLocks noChangeShapeType="1"/>
          </p:cNvSpPr>
          <p:nvPr/>
        </p:nvSpPr>
        <p:spPr bwMode="auto">
          <a:xfrm>
            <a:off x="4879250" y="1616466"/>
            <a:ext cx="0" cy="1430242"/>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23" name="Line 252">
            <a:extLst>
              <a:ext uri="{FF2B5EF4-FFF2-40B4-BE49-F238E27FC236}">
                <a16:creationId xmlns:a16="http://schemas.microsoft.com/office/drawing/2014/main" id="{787141E3-A7DC-4B27-A88F-ACAB9835E522}"/>
              </a:ext>
            </a:extLst>
          </p:cNvPr>
          <p:cNvSpPr>
            <a:spLocks noChangeShapeType="1"/>
          </p:cNvSpPr>
          <p:nvPr/>
        </p:nvSpPr>
        <p:spPr bwMode="auto">
          <a:xfrm>
            <a:off x="1644336" y="1692710"/>
            <a:ext cx="70048" cy="0"/>
          </a:xfrm>
          <a:prstGeom prst="line">
            <a:avLst/>
          </a:prstGeom>
          <a:noFill/>
          <a:ln w="28575">
            <a:solidFill>
              <a:schemeClr val="accent3"/>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24" name="Line 253">
            <a:extLst>
              <a:ext uri="{FF2B5EF4-FFF2-40B4-BE49-F238E27FC236}">
                <a16:creationId xmlns:a16="http://schemas.microsoft.com/office/drawing/2014/main" id="{0BB213F0-13C1-4D3C-9936-DEB0E35313A9}"/>
              </a:ext>
            </a:extLst>
          </p:cNvPr>
          <p:cNvSpPr>
            <a:spLocks noChangeShapeType="1"/>
          </p:cNvSpPr>
          <p:nvPr/>
        </p:nvSpPr>
        <p:spPr bwMode="auto">
          <a:xfrm>
            <a:off x="1644336" y="3207084"/>
            <a:ext cx="70048" cy="0"/>
          </a:xfrm>
          <a:prstGeom prst="line">
            <a:avLst/>
          </a:prstGeom>
          <a:noFill/>
          <a:ln w="28575">
            <a:solidFill>
              <a:schemeClr val="accent3"/>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25" name="Line 254">
            <a:extLst>
              <a:ext uri="{FF2B5EF4-FFF2-40B4-BE49-F238E27FC236}">
                <a16:creationId xmlns:a16="http://schemas.microsoft.com/office/drawing/2014/main" id="{2C7BD2C6-632B-442D-B2B9-FEC5967733BC}"/>
              </a:ext>
            </a:extLst>
          </p:cNvPr>
          <p:cNvSpPr>
            <a:spLocks noChangeShapeType="1"/>
          </p:cNvSpPr>
          <p:nvPr/>
        </p:nvSpPr>
        <p:spPr bwMode="auto">
          <a:xfrm>
            <a:off x="1679359" y="1697968"/>
            <a:ext cx="0" cy="1509116"/>
          </a:xfrm>
          <a:prstGeom prst="line">
            <a:avLst/>
          </a:prstGeom>
          <a:noFill/>
          <a:ln w="28575">
            <a:solidFill>
              <a:schemeClr val="accent3"/>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26" name="Line 255">
            <a:extLst>
              <a:ext uri="{FF2B5EF4-FFF2-40B4-BE49-F238E27FC236}">
                <a16:creationId xmlns:a16="http://schemas.microsoft.com/office/drawing/2014/main" id="{AB10F200-A164-4C97-9878-3301A5FD3D96}"/>
              </a:ext>
            </a:extLst>
          </p:cNvPr>
          <p:cNvSpPr>
            <a:spLocks noChangeShapeType="1"/>
          </p:cNvSpPr>
          <p:nvPr/>
        </p:nvSpPr>
        <p:spPr bwMode="auto">
          <a:xfrm>
            <a:off x="1504242" y="1721630"/>
            <a:ext cx="70048" cy="0"/>
          </a:xfrm>
          <a:prstGeom prst="line">
            <a:avLst/>
          </a:prstGeom>
          <a:noFill/>
          <a:ln w="28575">
            <a:solidFill>
              <a:schemeClr val="accent3"/>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27" name="Line 256">
            <a:extLst>
              <a:ext uri="{FF2B5EF4-FFF2-40B4-BE49-F238E27FC236}">
                <a16:creationId xmlns:a16="http://schemas.microsoft.com/office/drawing/2014/main" id="{109EF415-E36F-4096-89CF-09DDBF8AA7A6}"/>
              </a:ext>
            </a:extLst>
          </p:cNvPr>
          <p:cNvSpPr>
            <a:spLocks noChangeShapeType="1"/>
          </p:cNvSpPr>
          <p:nvPr/>
        </p:nvSpPr>
        <p:spPr bwMode="auto">
          <a:xfrm>
            <a:off x="1504242" y="3212342"/>
            <a:ext cx="70048" cy="0"/>
          </a:xfrm>
          <a:prstGeom prst="line">
            <a:avLst/>
          </a:prstGeom>
          <a:noFill/>
          <a:ln w="28575">
            <a:solidFill>
              <a:schemeClr val="accent3"/>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28" name="Line 257">
            <a:extLst>
              <a:ext uri="{FF2B5EF4-FFF2-40B4-BE49-F238E27FC236}">
                <a16:creationId xmlns:a16="http://schemas.microsoft.com/office/drawing/2014/main" id="{36F0A26E-2F8E-4456-91FF-1A6769E8B3B6}"/>
              </a:ext>
            </a:extLst>
          </p:cNvPr>
          <p:cNvSpPr>
            <a:spLocks noChangeShapeType="1"/>
          </p:cNvSpPr>
          <p:nvPr/>
        </p:nvSpPr>
        <p:spPr bwMode="auto">
          <a:xfrm>
            <a:off x="1539264" y="1726890"/>
            <a:ext cx="0" cy="1485453"/>
          </a:xfrm>
          <a:prstGeom prst="line">
            <a:avLst/>
          </a:prstGeom>
          <a:noFill/>
          <a:ln w="28575">
            <a:solidFill>
              <a:schemeClr val="accent3"/>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29" name="Line 258">
            <a:extLst>
              <a:ext uri="{FF2B5EF4-FFF2-40B4-BE49-F238E27FC236}">
                <a16:creationId xmlns:a16="http://schemas.microsoft.com/office/drawing/2014/main" id="{E36E14E5-BEBF-47DA-A214-9D2BC9DB3E87}"/>
              </a:ext>
            </a:extLst>
          </p:cNvPr>
          <p:cNvSpPr>
            <a:spLocks noChangeShapeType="1"/>
          </p:cNvSpPr>
          <p:nvPr/>
        </p:nvSpPr>
        <p:spPr bwMode="auto">
          <a:xfrm>
            <a:off x="1357779" y="1734775"/>
            <a:ext cx="70048" cy="0"/>
          </a:xfrm>
          <a:prstGeom prst="line">
            <a:avLst/>
          </a:prstGeom>
          <a:noFill/>
          <a:ln w="28575">
            <a:solidFill>
              <a:schemeClr val="accent3"/>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30" name="Line 259">
            <a:extLst>
              <a:ext uri="{FF2B5EF4-FFF2-40B4-BE49-F238E27FC236}">
                <a16:creationId xmlns:a16="http://schemas.microsoft.com/office/drawing/2014/main" id="{CFA51764-2236-4C9C-92CC-9ADA4B39E53B}"/>
              </a:ext>
            </a:extLst>
          </p:cNvPr>
          <p:cNvSpPr>
            <a:spLocks noChangeShapeType="1"/>
          </p:cNvSpPr>
          <p:nvPr/>
        </p:nvSpPr>
        <p:spPr bwMode="auto">
          <a:xfrm>
            <a:off x="1357779" y="3207084"/>
            <a:ext cx="70048" cy="0"/>
          </a:xfrm>
          <a:prstGeom prst="line">
            <a:avLst/>
          </a:prstGeom>
          <a:noFill/>
          <a:ln w="28575">
            <a:solidFill>
              <a:schemeClr val="accent3"/>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31" name="Line 260">
            <a:extLst>
              <a:ext uri="{FF2B5EF4-FFF2-40B4-BE49-F238E27FC236}">
                <a16:creationId xmlns:a16="http://schemas.microsoft.com/office/drawing/2014/main" id="{09E15DBE-DF3A-4940-A477-B3C33CC3E70D}"/>
              </a:ext>
            </a:extLst>
          </p:cNvPr>
          <p:cNvSpPr>
            <a:spLocks noChangeShapeType="1"/>
          </p:cNvSpPr>
          <p:nvPr/>
        </p:nvSpPr>
        <p:spPr bwMode="auto">
          <a:xfrm>
            <a:off x="1392801" y="1740034"/>
            <a:ext cx="0" cy="146705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32" name="Line 261">
            <a:extLst>
              <a:ext uri="{FF2B5EF4-FFF2-40B4-BE49-F238E27FC236}">
                <a16:creationId xmlns:a16="http://schemas.microsoft.com/office/drawing/2014/main" id="{A201776E-1670-4E22-8E5A-0AA64954607D}"/>
              </a:ext>
            </a:extLst>
          </p:cNvPr>
          <p:cNvSpPr>
            <a:spLocks noChangeShapeType="1"/>
          </p:cNvSpPr>
          <p:nvPr/>
        </p:nvSpPr>
        <p:spPr bwMode="auto">
          <a:xfrm>
            <a:off x="1217682" y="1740034"/>
            <a:ext cx="70048" cy="0"/>
          </a:xfrm>
          <a:prstGeom prst="line">
            <a:avLst/>
          </a:prstGeom>
          <a:noFill/>
          <a:ln w="28575">
            <a:solidFill>
              <a:schemeClr val="accent3"/>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33" name="Line 262">
            <a:extLst>
              <a:ext uri="{FF2B5EF4-FFF2-40B4-BE49-F238E27FC236}">
                <a16:creationId xmlns:a16="http://schemas.microsoft.com/office/drawing/2014/main" id="{45C1D4F2-8564-4351-9F98-52D0F608665C}"/>
              </a:ext>
            </a:extLst>
          </p:cNvPr>
          <p:cNvSpPr>
            <a:spLocks noChangeShapeType="1"/>
          </p:cNvSpPr>
          <p:nvPr/>
        </p:nvSpPr>
        <p:spPr bwMode="auto">
          <a:xfrm>
            <a:off x="1217682" y="3167647"/>
            <a:ext cx="70048" cy="0"/>
          </a:xfrm>
          <a:prstGeom prst="line">
            <a:avLst/>
          </a:prstGeom>
          <a:noFill/>
          <a:ln w="28575">
            <a:solidFill>
              <a:schemeClr val="accent3"/>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34" name="Line 263">
            <a:extLst>
              <a:ext uri="{FF2B5EF4-FFF2-40B4-BE49-F238E27FC236}">
                <a16:creationId xmlns:a16="http://schemas.microsoft.com/office/drawing/2014/main" id="{4AD8B8BF-DF43-4BF0-B60B-B8237F2FEF41}"/>
              </a:ext>
            </a:extLst>
          </p:cNvPr>
          <p:cNvSpPr>
            <a:spLocks noChangeShapeType="1"/>
          </p:cNvSpPr>
          <p:nvPr/>
        </p:nvSpPr>
        <p:spPr bwMode="auto">
          <a:xfrm>
            <a:off x="1252706" y="1745292"/>
            <a:ext cx="0" cy="1422354"/>
          </a:xfrm>
          <a:prstGeom prst="line">
            <a:avLst/>
          </a:prstGeom>
          <a:noFill/>
          <a:ln w="28575">
            <a:solidFill>
              <a:schemeClr val="accent3"/>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35" name="Line 264">
            <a:extLst>
              <a:ext uri="{FF2B5EF4-FFF2-40B4-BE49-F238E27FC236}">
                <a16:creationId xmlns:a16="http://schemas.microsoft.com/office/drawing/2014/main" id="{2BBA1677-6903-4F0A-BE51-73487C9B1DB0}"/>
              </a:ext>
            </a:extLst>
          </p:cNvPr>
          <p:cNvSpPr>
            <a:spLocks noChangeShapeType="1"/>
          </p:cNvSpPr>
          <p:nvPr/>
        </p:nvSpPr>
        <p:spPr bwMode="auto">
          <a:xfrm>
            <a:off x="1071222" y="1758438"/>
            <a:ext cx="70048" cy="0"/>
          </a:xfrm>
          <a:prstGeom prst="line">
            <a:avLst/>
          </a:prstGeom>
          <a:noFill/>
          <a:ln w="28575">
            <a:solidFill>
              <a:schemeClr val="accent3"/>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36" name="Line 265">
            <a:extLst>
              <a:ext uri="{FF2B5EF4-FFF2-40B4-BE49-F238E27FC236}">
                <a16:creationId xmlns:a16="http://schemas.microsoft.com/office/drawing/2014/main" id="{5CEA3000-A116-4FC1-B539-FD21E93A7C9A}"/>
              </a:ext>
            </a:extLst>
          </p:cNvPr>
          <p:cNvSpPr>
            <a:spLocks noChangeShapeType="1"/>
          </p:cNvSpPr>
          <p:nvPr/>
        </p:nvSpPr>
        <p:spPr bwMode="auto">
          <a:xfrm>
            <a:off x="1071222" y="3138727"/>
            <a:ext cx="70048" cy="0"/>
          </a:xfrm>
          <a:prstGeom prst="line">
            <a:avLst/>
          </a:prstGeom>
          <a:noFill/>
          <a:ln w="28575">
            <a:solidFill>
              <a:schemeClr val="accent3"/>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37" name="Line 266">
            <a:extLst>
              <a:ext uri="{FF2B5EF4-FFF2-40B4-BE49-F238E27FC236}">
                <a16:creationId xmlns:a16="http://schemas.microsoft.com/office/drawing/2014/main" id="{F1B5867B-1CBC-4196-805E-C9C584824743}"/>
              </a:ext>
            </a:extLst>
          </p:cNvPr>
          <p:cNvSpPr>
            <a:spLocks noChangeShapeType="1"/>
          </p:cNvSpPr>
          <p:nvPr/>
        </p:nvSpPr>
        <p:spPr bwMode="auto">
          <a:xfrm>
            <a:off x="1106244" y="1763697"/>
            <a:ext cx="0" cy="1375031"/>
          </a:xfrm>
          <a:prstGeom prst="line">
            <a:avLst/>
          </a:prstGeom>
          <a:noFill/>
          <a:ln w="28575">
            <a:solidFill>
              <a:schemeClr val="accent3"/>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38" name="Line 267">
            <a:extLst>
              <a:ext uri="{FF2B5EF4-FFF2-40B4-BE49-F238E27FC236}">
                <a16:creationId xmlns:a16="http://schemas.microsoft.com/office/drawing/2014/main" id="{A060D34F-822A-4DED-89FB-648E09FABA46}"/>
              </a:ext>
            </a:extLst>
          </p:cNvPr>
          <p:cNvSpPr>
            <a:spLocks noChangeShapeType="1"/>
          </p:cNvSpPr>
          <p:nvPr/>
        </p:nvSpPr>
        <p:spPr bwMode="auto">
          <a:xfrm>
            <a:off x="931128" y="1782100"/>
            <a:ext cx="70048" cy="0"/>
          </a:xfrm>
          <a:prstGeom prst="line">
            <a:avLst/>
          </a:prstGeom>
          <a:noFill/>
          <a:ln w="28575">
            <a:solidFill>
              <a:schemeClr val="accent3"/>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39" name="Line 268">
            <a:extLst>
              <a:ext uri="{FF2B5EF4-FFF2-40B4-BE49-F238E27FC236}">
                <a16:creationId xmlns:a16="http://schemas.microsoft.com/office/drawing/2014/main" id="{6F99C276-7FD1-43BE-8743-311A8030BD42}"/>
              </a:ext>
            </a:extLst>
          </p:cNvPr>
          <p:cNvSpPr>
            <a:spLocks noChangeShapeType="1"/>
          </p:cNvSpPr>
          <p:nvPr/>
        </p:nvSpPr>
        <p:spPr bwMode="auto">
          <a:xfrm>
            <a:off x="931128" y="3162388"/>
            <a:ext cx="70048" cy="0"/>
          </a:xfrm>
          <a:prstGeom prst="line">
            <a:avLst/>
          </a:prstGeom>
          <a:noFill/>
          <a:ln w="28575">
            <a:solidFill>
              <a:schemeClr val="accent3"/>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40" name="Line 269">
            <a:extLst>
              <a:ext uri="{FF2B5EF4-FFF2-40B4-BE49-F238E27FC236}">
                <a16:creationId xmlns:a16="http://schemas.microsoft.com/office/drawing/2014/main" id="{A28A2B55-EE5E-4357-BB9A-89A0F468AFEF}"/>
              </a:ext>
            </a:extLst>
          </p:cNvPr>
          <p:cNvSpPr>
            <a:spLocks noChangeShapeType="1"/>
          </p:cNvSpPr>
          <p:nvPr/>
        </p:nvSpPr>
        <p:spPr bwMode="auto">
          <a:xfrm>
            <a:off x="966149" y="1787358"/>
            <a:ext cx="0" cy="1375031"/>
          </a:xfrm>
          <a:prstGeom prst="line">
            <a:avLst/>
          </a:prstGeom>
          <a:noFill/>
          <a:ln w="28575">
            <a:solidFill>
              <a:schemeClr val="accent3"/>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41" name="Line 270">
            <a:extLst>
              <a:ext uri="{FF2B5EF4-FFF2-40B4-BE49-F238E27FC236}">
                <a16:creationId xmlns:a16="http://schemas.microsoft.com/office/drawing/2014/main" id="{D49DF938-6F9E-4089-AD93-72CA245B4144}"/>
              </a:ext>
            </a:extLst>
          </p:cNvPr>
          <p:cNvSpPr>
            <a:spLocks noChangeShapeType="1"/>
          </p:cNvSpPr>
          <p:nvPr/>
        </p:nvSpPr>
        <p:spPr bwMode="auto">
          <a:xfrm>
            <a:off x="889734" y="1763696"/>
            <a:ext cx="70048"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42" name="Line 271">
            <a:extLst>
              <a:ext uri="{FF2B5EF4-FFF2-40B4-BE49-F238E27FC236}">
                <a16:creationId xmlns:a16="http://schemas.microsoft.com/office/drawing/2014/main" id="{4988DEA1-2643-4E1A-94F6-C7BD9F0FB025}"/>
              </a:ext>
            </a:extLst>
          </p:cNvPr>
          <p:cNvSpPr>
            <a:spLocks noChangeShapeType="1"/>
          </p:cNvSpPr>
          <p:nvPr/>
        </p:nvSpPr>
        <p:spPr bwMode="auto">
          <a:xfrm>
            <a:off x="889734" y="3143985"/>
            <a:ext cx="70048"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43" name="Line 272">
            <a:extLst>
              <a:ext uri="{FF2B5EF4-FFF2-40B4-BE49-F238E27FC236}">
                <a16:creationId xmlns:a16="http://schemas.microsoft.com/office/drawing/2014/main" id="{CACDC52E-34C4-4911-9343-2E6011DAB7EB}"/>
              </a:ext>
            </a:extLst>
          </p:cNvPr>
          <p:cNvSpPr>
            <a:spLocks noChangeShapeType="1"/>
          </p:cNvSpPr>
          <p:nvPr/>
        </p:nvSpPr>
        <p:spPr bwMode="auto">
          <a:xfrm>
            <a:off x="924757" y="1768956"/>
            <a:ext cx="0" cy="1372006"/>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44" name="Line 273">
            <a:extLst>
              <a:ext uri="{FF2B5EF4-FFF2-40B4-BE49-F238E27FC236}">
                <a16:creationId xmlns:a16="http://schemas.microsoft.com/office/drawing/2014/main" id="{38257620-DE84-41B8-AE87-A143DB608120}"/>
              </a:ext>
            </a:extLst>
          </p:cNvPr>
          <p:cNvSpPr>
            <a:spLocks noChangeShapeType="1"/>
          </p:cNvSpPr>
          <p:nvPr/>
        </p:nvSpPr>
        <p:spPr bwMode="auto">
          <a:xfrm>
            <a:off x="1029828" y="1747922"/>
            <a:ext cx="70048"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45" name="Line 274">
            <a:extLst>
              <a:ext uri="{FF2B5EF4-FFF2-40B4-BE49-F238E27FC236}">
                <a16:creationId xmlns:a16="http://schemas.microsoft.com/office/drawing/2014/main" id="{FD60B8EB-BC20-4ADA-B679-E3635D8359A4}"/>
              </a:ext>
            </a:extLst>
          </p:cNvPr>
          <p:cNvSpPr>
            <a:spLocks noChangeShapeType="1"/>
          </p:cNvSpPr>
          <p:nvPr/>
        </p:nvSpPr>
        <p:spPr bwMode="auto">
          <a:xfrm>
            <a:off x="1029828" y="3128210"/>
            <a:ext cx="70048"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46" name="Line 275">
            <a:extLst>
              <a:ext uri="{FF2B5EF4-FFF2-40B4-BE49-F238E27FC236}">
                <a16:creationId xmlns:a16="http://schemas.microsoft.com/office/drawing/2014/main" id="{A1BF6BC5-EE48-42CF-A1F1-71E351E7D375}"/>
              </a:ext>
            </a:extLst>
          </p:cNvPr>
          <p:cNvSpPr>
            <a:spLocks noChangeShapeType="1"/>
          </p:cNvSpPr>
          <p:nvPr/>
        </p:nvSpPr>
        <p:spPr bwMode="auto">
          <a:xfrm>
            <a:off x="1064852" y="1753179"/>
            <a:ext cx="0" cy="1375031"/>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47" name="Line 276">
            <a:extLst>
              <a:ext uri="{FF2B5EF4-FFF2-40B4-BE49-F238E27FC236}">
                <a16:creationId xmlns:a16="http://schemas.microsoft.com/office/drawing/2014/main" id="{B76C12DC-A087-4562-8ADA-2B85E137FD99}"/>
              </a:ext>
            </a:extLst>
          </p:cNvPr>
          <p:cNvSpPr>
            <a:spLocks noChangeShapeType="1"/>
          </p:cNvSpPr>
          <p:nvPr/>
        </p:nvSpPr>
        <p:spPr bwMode="auto">
          <a:xfrm>
            <a:off x="1169925" y="1745292"/>
            <a:ext cx="70048"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48" name="Line 277">
            <a:extLst>
              <a:ext uri="{FF2B5EF4-FFF2-40B4-BE49-F238E27FC236}">
                <a16:creationId xmlns:a16="http://schemas.microsoft.com/office/drawing/2014/main" id="{720DE72F-48A4-432E-9618-43DE02DFA4FC}"/>
              </a:ext>
            </a:extLst>
          </p:cNvPr>
          <p:cNvSpPr>
            <a:spLocks noChangeShapeType="1"/>
          </p:cNvSpPr>
          <p:nvPr/>
        </p:nvSpPr>
        <p:spPr bwMode="auto">
          <a:xfrm>
            <a:off x="1169925" y="3186051"/>
            <a:ext cx="70048"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49" name="Line 278">
            <a:extLst>
              <a:ext uri="{FF2B5EF4-FFF2-40B4-BE49-F238E27FC236}">
                <a16:creationId xmlns:a16="http://schemas.microsoft.com/office/drawing/2014/main" id="{A1EC0485-EE91-442A-B468-C10DADAEFB69}"/>
              </a:ext>
            </a:extLst>
          </p:cNvPr>
          <p:cNvSpPr>
            <a:spLocks noChangeShapeType="1"/>
          </p:cNvSpPr>
          <p:nvPr/>
        </p:nvSpPr>
        <p:spPr bwMode="auto">
          <a:xfrm>
            <a:off x="1204946" y="1750552"/>
            <a:ext cx="0" cy="1435501"/>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50" name="Line 279">
            <a:extLst>
              <a:ext uri="{FF2B5EF4-FFF2-40B4-BE49-F238E27FC236}">
                <a16:creationId xmlns:a16="http://schemas.microsoft.com/office/drawing/2014/main" id="{E9B7E884-4D54-414B-8E1E-5C9A9397F170}"/>
              </a:ext>
            </a:extLst>
          </p:cNvPr>
          <p:cNvSpPr>
            <a:spLocks noChangeShapeType="1"/>
          </p:cNvSpPr>
          <p:nvPr/>
        </p:nvSpPr>
        <p:spPr bwMode="auto">
          <a:xfrm>
            <a:off x="1313202" y="1724259"/>
            <a:ext cx="70048"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51" name="Line 280">
            <a:extLst>
              <a:ext uri="{FF2B5EF4-FFF2-40B4-BE49-F238E27FC236}">
                <a16:creationId xmlns:a16="http://schemas.microsoft.com/office/drawing/2014/main" id="{2FCDE3DA-A46C-40C7-A85B-85674C841840}"/>
              </a:ext>
            </a:extLst>
          </p:cNvPr>
          <p:cNvSpPr>
            <a:spLocks noChangeShapeType="1"/>
          </p:cNvSpPr>
          <p:nvPr/>
        </p:nvSpPr>
        <p:spPr bwMode="auto">
          <a:xfrm>
            <a:off x="1313202" y="3146614"/>
            <a:ext cx="70048"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52" name="Line 281">
            <a:extLst>
              <a:ext uri="{FF2B5EF4-FFF2-40B4-BE49-F238E27FC236}">
                <a16:creationId xmlns:a16="http://schemas.microsoft.com/office/drawing/2014/main" id="{35BB51D4-BE23-47C8-AA26-0F88E82161C6}"/>
              </a:ext>
            </a:extLst>
          </p:cNvPr>
          <p:cNvSpPr>
            <a:spLocks noChangeShapeType="1"/>
          </p:cNvSpPr>
          <p:nvPr/>
        </p:nvSpPr>
        <p:spPr bwMode="auto">
          <a:xfrm>
            <a:off x="1348226" y="1729519"/>
            <a:ext cx="0" cy="1417097"/>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53" name="Line 282">
            <a:extLst>
              <a:ext uri="{FF2B5EF4-FFF2-40B4-BE49-F238E27FC236}">
                <a16:creationId xmlns:a16="http://schemas.microsoft.com/office/drawing/2014/main" id="{293F9383-AB26-4EFC-BCE8-389B228A5E7B}"/>
              </a:ext>
            </a:extLst>
          </p:cNvPr>
          <p:cNvSpPr>
            <a:spLocks noChangeShapeType="1"/>
          </p:cNvSpPr>
          <p:nvPr/>
        </p:nvSpPr>
        <p:spPr bwMode="auto">
          <a:xfrm>
            <a:off x="1450113" y="1692710"/>
            <a:ext cx="70048"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54" name="Line 283">
            <a:extLst>
              <a:ext uri="{FF2B5EF4-FFF2-40B4-BE49-F238E27FC236}">
                <a16:creationId xmlns:a16="http://schemas.microsoft.com/office/drawing/2014/main" id="{E9377C58-D4A1-49BB-8BE4-023429355FC6}"/>
              </a:ext>
            </a:extLst>
          </p:cNvPr>
          <p:cNvSpPr>
            <a:spLocks noChangeShapeType="1"/>
          </p:cNvSpPr>
          <p:nvPr/>
        </p:nvSpPr>
        <p:spPr bwMode="auto">
          <a:xfrm>
            <a:off x="1450113" y="3115065"/>
            <a:ext cx="70048"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55" name="Line 284">
            <a:extLst>
              <a:ext uri="{FF2B5EF4-FFF2-40B4-BE49-F238E27FC236}">
                <a16:creationId xmlns:a16="http://schemas.microsoft.com/office/drawing/2014/main" id="{F9FD0DBA-90EE-405B-92FA-46FDDC83E04D}"/>
              </a:ext>
            </a:extLst>
          </p:cNvPr>
          <p:cNvSpPr>
            <a:spLocks noChangeShapeType="1"/>
          </p:cNvSpPr>
          <p:nvPr/>
        </p:nvSpPr>
        <p:spPr bwMode="auto">
          <a:xfrm>
            <a:off x="1485137" y="1697970"/>
            <a:ext cx="0" cy="1417097"/>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56" name="Line 285">
            <a:extLst>
              <a:ext uri="{FF2B5EF4-FFF2-40B4-BE49-F238E27FC236}">
                <a16:creationId xmlns:a16="http://schemas.microsoft.com/office/drawing/2014/main" id="{DECC071B-4092-4AF5-B5FE-9546791D5422}"/>
              </a:ext>
            </a:extLst>
          </p:cNvPr>
          <p:cNvSpPr>
            <a:spLocks noChangeShapeType="1"/>
          </p:cNvSpPr>
          <p:nvPr/>
        </p:nvSpPr>
        <p:spPr bwMode="auto">
          <a:xfrm>
            <a:off x="1596576" y="1666419"/>
            <a:ext cx="70048"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57" name="Line 286">
            <a:extLst>
              <a:ext uri="{FF2B5EF4-FFF2-40B4-BE49-F238E27FC236}">
                <a16:creationId xmlns:a16="http://schemas.microsoft.com/office/drawing/2014/main" id="{E1FFD6EE-6A13-4B9B-A264-7C4AB5A2794A}"/>
              </a:ext>
            </a:extLst>
          </p:cNvPr>
          <p:cNvSpPr>
            <a:spLocks noChangeShapeType="1"/>
          </p:cNvSpPr>
          <p:nvPr/>
        </p:nvSpPr>
        <p:spPr bwMode="auto">
          <a:xfrm>
            <a:off x="1596576" y="3146614"/>
            <a:ext cx="70048"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58" name="Line 287">
            <a:extLst>
              <a:ext uri="{FF2B5EF4-FFF2-40B4-BE49-F238E27FC236}">
                <a16:creationId xmlns:a16="http://schemas.microsoft.com/office/drawing/2014/main" id="{7F48054E-0A90-4C83-BE3A-66AE47E720BB}"/>
              </a:ext>
            </a:extLst>
          </p:cNvPr>
          <p:cNvSpPr>
            <a:spLocks noChangeShapeType="1"/>
          </p:cNvSpPr>
          <p:nvPr/>
        </p:nvSpPr>
        <p:spPr bwMode="auto">
          <a:xfrm>
            <a:off x="1631599" y="1671679"/>
            <a:ext cx="0" cy="1474937"/>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59" name="Line 288">
            <a:extLst>
              <a:ext uri="{FF2B5EF4-FFF2-40B4-BE49-F238E27FC236}">
                <a16:creationId xmlns:a16="http://schemas.microsoft.com/office/drawing/2014/main" id="{90EC7B35-9029-4ED9-9115-ABA9EF62A708}"/>
              </a:ext>
            </a:extLst>
          </p:cNvPr>
          <p:cNvSpPr>
            <a:spLocks noChangeShapeType="1"/>
          </p:cNvSpPr>
          <p:nvPr/>
        </p:nvSpPr>
        <p:spPr bwMode="auto">
          <a:xfrm>
            <a:off x="1736670" y="1645386"/>
            <a:ext cx="70048"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60" name="Line 289">
            <a:extLst>
              <a:ext uri="{FF2B5EF4-FFF2-40B4-BE49-F238E27FC236}">
                <a16:creationId xmlns:a16="http://schemas.microsoft.com/office/drawing/2014/main" id="{3F820084-AFC9-4798-B142-371CE7A10291}"/>
              </a:ext>
            </a:extLst>
          </p:cNvPr>
          <p:cNvSpPr>
            <a:spLocks noChangeShapeType="1"/>
          </p:cNvSpPr>
          <p:nvPr/>
        </p:nvSpPr>
        <p:spPr bwMode="auto">
          <a:xfrm>
            <a:off x="1736670" y="3125581"/>
            <a:ext cx="70048"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61" name="Line 290">
            <a:extLst>
              <a:ext uri="{FF2B5EF4-FFF2-40B4-BE49-F238E27FC236}">
                <a16:creationId xmlns:a16="http://schemas.microsoft.com/office/drawing/2014/main" id="{0BE3148E-814F-4BCA-A4CF-BA6BA3D380F4}"/>
              </a:ext>
            </a:extLst>
          </p:cNvPr>
          <p:cNvSpPr>
            <a:spLocks noChangeShapeType="1"/>
          </p:cNvSpPr>
          <p:nvPr/>
        </p:nvSpPr>
        <p:spPr bwMode="auto">
          <a:xfrm>
            <a:off x="1771694" y="1650646"/>
            <a:ext cx="0" cy="1474937"/>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62" name="Freeform 291">
            <a:extLst>
              <a:ext uri="{FF2B5EF4-FFF2-40B4-BE49-F238E27FC236}">
                <a16:creationId xmlns:a16="http://schemas.microsoft.com/office/drawing/2014/main" id="{912D6E56-BA56-47DA-85BA-06226C82F585}"/>
              </a:ext>
            </a:extLst>
          </p:cNvPr>
          <p:cNvSpPr>
            <a:spLocks/>
          </p:cNvSpPr>
          <p:nvPr/>
        </p:nvSpPr>
        <p:spPr bwMode="auto">
          <a:xfrm>
            <a:off x="915207" y="2323702"/>
            <a:ext cx="3967229" cy="139343"/>
          </a:xfrm>
          <a:custGeom>
            <a:avLst/>
            <a:gdLst>
              <a:gd name="T0" fmla="*/ 0 w 2492"/>
              <a:gd name="T1" fmla="*/ 96 h 106"/>
              <a:gd name="T2" fmla="*/ 98 w 2492"/>
              <a:gd name="T3" fmla="*/ 82 h 106"/>
              <a:gd name="T4" fmla="*/ 180 w 2492"/>
              <a:gd name="T5" fmla="*/ 106 h 106"/>
              <a:gd name="T6" fmla="*/ 274 w 2492"/>
              <a:gd name="T7" fmla="*/ 82 h 106"/>
              <a:gd name="T8" fmla="*/ 364 w 2492"/>
              <a:gd name="T9" fmla="*/ 62 h 106"/>
              <a:gd name="T10" fmla="*/ 448 w 2492"/>
              <a:gd name="T11" fmla="*/ 64 h 106"/>
              <a:gd name="T12" fmla="*/ 538 w 2492"/>
              <a:gd name="T13" fmla="*/ 52 h 106"/>
              <a:gd name="T14" fmla="*/ 712 w 2492"/>
              <a:gd name="T15" fmla="*/ 82 h 106"/>
              <a:gd name="T16" fmla="*/ 892 w 2492"/>
              <a:gd name="T17" fmla="*/ 56 h 106"/>
              <a:gd name="T18" fmla="*/ 1072 w 2492"/>
              <a:gd name="T19" fmla="*/ 46 h 106"/>
              <a:gd name="T20" fmla="*/ 1430 w 2492"/>
              <a:gd name="T21" fmla="*/ 46 h 106"/>
              <a:gd name="T22" fmla="*/ 1784 w 2492"/>
              <a:gd name="T23" fmla="*/ 40 h 106"/>
              <a:gd name="T24" fmla="*/ 2136 w 2492"/>
              <a:gd name="T25" fmla="*/ 30 h 106"/>
              <a:gd name="T26" fmla="*/ 2492 w 2492"/>
              <a:gd name="T2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92" h="106">
                <a:moveTo>
                  <a:pt x="0" y="96"/>
                </a:moveTo>
                <a:lnTo>
                  <a:pt x="98" y="82"/>
                </a:lnTo>
                <a:lnTo>
                  <a:pt x="180" y="106"/>
                </a:lnTo>
                <a:lnTo>
                  <a:pt x="274" y="82"/>
                </a:lnTo>
                <a:lnTo>
                  <a:pt x="364" y="62"/>
                </a:lnTo>
                <a:lnTo>
                  <a:pt x="448" y="64"/>
                </a:lnTo>
                <a:lnTo>
                  <a:pt x="538" y="52"/>
                </a:lnTo>
                <a:lnTo>
                  <a:pt x="712" y="82"/>
                </a:lnTo>
                <a:lnTo>
                  <a:pt x="892" y="56"/>
                </a:lnTo>
                <a:lnTo>
                  <a:pt x="1072" y="46"/>
                </a:lnTo>
                <a:lnTo>
                  <a:pt x="1430" y="46"/>
                </a:lnTo>
                <a:lnTo>
                  <a:pt x="1784" y="40"/>
                </a:lnTo>
                <a:lnTo>
                  <a:pt x="2136" y="30"/>
                </a:lnTo>
                <a:lnTo>
                  <a:pt x="2492" y="0"/>
                </a:lnTo>
              </a:path>
            </a:pathLst>
          </a:custGeom>
          <a:noFill/>
          <a:ln w="28575">
            <a:solidFill>
              <a:srgbClr val="0000FF"/>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63" name="Freeform 292">
            <a:extLst>
              <a:ext uri="{FF2B5EF4-FFF2-40B4-BE49-F238E27FC236}">
                <a16:creationId xmlns:a16="http://schemas.microsoft.com/office/drawing/2014/main" id="{49E1CA41-9EE8-42B7-9746-ECED477188DC}"/>
              </a:ext>
            </a:extLst>
          </p:cNvPr>
          <p:cNvSpPr>
            <a:spLocks/>
          </p:cNvSpPr>
          <p:nvPr/>
        </p:nvSpPr>
        <p:spPr bwMode="auto">
          <a:xfrm>
            <a:off x="4860148" y="2300039"/>
            <a:ext cx="44576" cy="63099"/>
          </a:xfrm>
          <a:custGeom>
            <a:avLst/>
            <a:gdLst>
              <a:gd name="T0" fmla="*/ 28 w 28"/>
              <a:gd name="T1" fmla="*/ 24 h 48"/>
              <a:gd name="T2" fmla="*/ 28 w 28"/>
              <a:gd name="T3" fmla="*/ 24 h 48"/>
              <a:gd name="T4" fmla="*/ 26 w 28"/>
              <a:gd name="T5" fmla="*/ 34 h 48"/>
              <a:gd name="T6" fmla="*/ 24 w 28"/>
              <a:gd name="T7" fmla="*/ 42 h 48"/>
              <a:gd name="T8" fmla="*/ 20 w 28"/>
              <a:gd name="T9" fmla="*/ 48 h 48"/>
              <a:gd name="T10" fmla="*/ 14 w 28"/>
              <a:gd name="T11" fmla="*/ 48 h 48"/>
              <a:gd name="T12" fmla="*/ 14 w 28"/>
              <a:gd name="T13" fmla="*/ 48 h 48"/>
              <a:gd name="T14" fmla="*/ 8 w 28"/>
              <a:gd name="T15" fmla="*/ 48 h 48"/>
              <a:gd name="T16" fmla="*/ 4 w 28"/>
              <a:gd name="T17" fmla="*/ 42 h 48"/>
              <a:gd name="T18" fmla="*/ 0 w 28"/>
              <a:gd name="T19" fmla="*/ 34 h 48"/>
              <a:gd name="T20" fmla="*/ 0 w 28"/>
              <a:gd name="T21" fmla="*/ 24 h 48"/>
              <a:gd name="T22" fmla="*/ 0 w 28"/>
              <a:gd name="T23" fmla="*/ 24 h 48"/>
              <a:gd name="T24" fmla="*/ 0 w 28"/>
              <a:gd name="T25" fmla="*/ 14 h 48"/>
              <a:gd name="T26" fmla="*/ 4 w 28"/>
              <a:gd name="T27" fmla="*/ 6 h 48"/>
              <a:gd name="T28" fmla="*/ 8 w 28"/>
              <a:gd name="T29" fmla="*/ 2 h 48"/>
              <a:gd name="T30" fmla="*/ 14 w 28"/>
              <a:gd name="T31" fmla="*/ 0 h 48"/>
              <a:gd name="T32" fmla="*/ 14 w 28"/>
              <a:gd name="T33" fmla="*/ 0 h 48"/>
              <a:gd name="T34" fmla="*/ 20 w 28"/>
              <a:gd name="T35" fmla="*/ 2 h 48"/>
              <a:gd name="T36" fmla="*/ 24 w 28"/>
              <a:gd name="T37" fmla="*/ 6 h 48"/>
              <a:gd name="T38" fmla="*/ 26 w 28"/>
              <a:gd name="T39" fmla="*/ 14 h 48"/>
              <a:gd name="T40" fmla="*/ 28 w 28"/>
              <a:gd name="T41" fmla="*/ 24 h 48"/>
              <a:gd name="T42" fmla="*/ 28 w 28"/>
              <a:gd name="T43"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48">
                <a:moveTo>
                  <a:pt x="28" y="24"/>
                </a:moveTo>
                <a:lnTo>
                  <a:pt x="28" y="24"/>
                </a:lnTo>
                <a:lnTo>
                  <a:pt x="26" y="34"/>
                </a:lnTo>
                <a:lnTo>
                  <a:pt x="24" y="42"/>
                </a:lnTo>
                <a:lnTo>
                  <a:pt x="20" y="48"/>
                </a:lnTo>
                <a:lnTo>
                  <a:pt x="14" y="48"/>
                </a:lnTo>
                <a:lnTo>
                  <a:pt x="14" y="48"/>
                </a:lnTo>
                <a:lnTo>
                  <a:pt x="8" y="48"/>
                </a:lnTo>
                <a:lnTo>
                  <a:pt x="4" y="42"/>
                </a:lnTo>
                <a:lnTo>
                  <a:pt x="0" y="34"/>
                </a:lnTo>
                <a:lnTo>
                  <a:pt x="0" y="24"/>
                </a:lnTo>
                <a:lnTo>
                  <a:pt x="0" y="24"/>
                </a:lnTo>
                <a:lnTo>
                  <a:pt x="0" y="14"/>
                </a:lnTo>
                <a:lnTo>
                  <a:pt x="4" y="6"/>
                </a:lnTo>
                <a:lnTo>
                  <a:pt x="8" y="2"/>
                </a:lnTo>
                <a:lnTo>
                  <a:pt x="14" y="0"/>
                </a:lnTo>
                <a:lnTo>
                  <a:pt x="14" y="0"/>
                </a:lnTo>
                <a:lnTo>
                  <a:pt x="20" y="2"/>
                </a:lnTo>
                <a:lnTo>
                  <a:pt x="24" y="6"/>
                </a:lnTo>
                <a:lnTo>
                  <a:pt x="26" y="14"/>
                </a:lnTo>
                <a:lnTo>
                  <a:pt x="28" y="24"/>
                </a:lnTo>
                <a:lnTo>
                  <a:pt x="28" y="24"/>
                </a:lnTo>
                <a:close/>
              </a:path>
            </a:pathLst>
          </a:custGeom>
          <a:solidFill>
            <a:schemeClr val="accent1"/>
          </a:solidFill>
          <a:ln w="28575">
            <a:solidFill>
              <a:schemeClr val="accent1"/>
            </a:solidFill>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64" name="Freeform 293">
            <a:extLst>
              <a:ext uri="{FF2B5EF4-FFF2-40B4-BE49-F238E27FC236}">
                <a16:creationId xmlns:a16="http://schemas.microsoft.com/office/drawing/2014/main" id="{3BB92518-BBEE-4FA7-96CC-5E5ED1A2AFD7}"/>
              </a:ext>
            </a:extLst>
          </p:cNvPr>
          <p:cNvSpPr>
            <a:spLocks/>
          </p:cNvSpPr>
          <p:nvPr/>
        </p:nvSpPr>
        <p:spPr bwMode="auto">
          <a:xfrm>
            <a:off x="4290217" y="2339473"/>
            <a:ext cx="44576" cy="63099"/>
          </a:xfrm>
          <a:custGeom>
            <a:avLst/>
            <a:gdLst>
              <a:gd name="T0" fmla="*/ 28 w 28"/>
              <a:gd name="T1" fmla="*/ 24 h 48"/>
              <a:gd name="T2" fmla="*/ 28 w 28"/>
              <a:gd name="T3" fmla="*/ 24 h 48"/>
              <a:gd name="T4" fmla="*/ 26 w 28"/>
              <a:gd name="T5" fmla="*/ 34 h 48"/>
              <a:gd name="T6" fmla="*/ 24 w 28"/>
              <a:gd name="T7" fmla="*/ 42 h 48"/>
              <a:gd name="T8" fmla="*/ 20 w 28"/>
              <a:gd name="T9" fmla="*/ 48 h 48"/>
              <a:gd name="T10" fmla="*/ 14 w 28"/>
              <a:gd name="T11" fmla="*/ 48 h 48"/>
              <a:gd name="T12" fmla="*/ 14 w 28"/>
              <a:gd name="T13" fmla="*/ 48 h 48"/>
              <a:gd name="T14" fmla="*/ 8 w 28"/>
              <a:gd name="T15" fmla="*/ 48 h 48"/>
              <a:gd name="T16" fmla="*/ 4 w 28"/>
              <a:gd name="T17" fmla="*/ 42 h 48"/>
              <a:gd name="T18" fmla="*/ 0 w 28"/>
              <a:gd name="T19" fmla="*/ 34 h 48"/>
              <a:gd name="T20" fmla="*/ 0 w 28"/>
              <a:gd name="T21" fmla="*/ 24 h 48"/>
              <a:gd name="T22" fmla="*/ 0 w 28"/>
              <a:gd name="T23" fmla="*/ 24 h 48"/>
              <a:gd name="T24" fmla="*/ 0 w 28"/>
              <a:gd name="T25" fmla="*/ 14 h 48"/>
              <a:gd name="T26" fmla="*/ 4 w 28"/>
              <a:gd name="T27" fmla="*/ 6 h 48"/>
              <a:gd name="T28" fmla="*/ 8 w 28"/>
              <a:gd name="T29" fmla="*/ 2 h 48"/>
              <a:gd name="T30" fmla="*/ 14 w 28"/>
              <a:gd name="T31" fmla="*/ 0 h 48"/>
              <a:gd name="T32" fmla="*/ 14 w 28"/>
              <a:gd name="T33" fmla="*/ 0 h 48"/>
              <a:gd name="T34" fmla="*/ 20 w 28"/>
              <a:gd name="T35" fmla="*/ 2 h 48"/>
              <a:gd name="T36" fmla="*/ 24 w 28"/>
              <a:gd name="T37" fmla="*/ 6 h 48"/>
              <a:gd name="T38" fmla="*/ 26 w 28"/>
              <a:gd name="T39" fmla="*/ 14 h 48"/>
              <a:gd name="T40" fmla="*/ 28 w 28"/>
              <a:gd name="T41" fmla="*/ 24 h 48"/>
              <a:gd name="T42" fmla="*/ 28 w 28"/>
              <a:gd name="T43"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48">
                <a:moveTo>
                  <a:pt x="28" y="24"/>
                </a:moveTo>
                <a:lnTo>
                  <a:pt x="28" y="24"/>
                </a:lnTo>
                <a:lnTo>
                  <a:pt x="26" y="34"/>
                </a:lnTo>
                <a:lnTo>
                  <a:pt x="24" y="42"/>
                </a:lnTo>
                <a:lnTo>
                  <a:pt x="20" y="48"/>
                </a:lnTo>
                <a:lnTo>
                  <a:pt x="14" y="48"/>
                </a:lnTo>
                <a:lnTo>
                  <a:pt x="14" y="48"/>
                </a:lnTo>
                <a:lnTo>
                  <a:pt x="8" y="48"/>
                </a:lnTo>
                <a:lnTo>
                  <a:pt x="4" y="42"/>
                </a:lnTo>
                <a:lnTo>
                  <a:pt x="0" y="34"/>
                </a:lnTo>
                <a:lnTo>
                  <a:pt x="0" y="24"/>
                </a:lnTo>
                <a:lnTo>
                  <a:pt x="0" y="24"/>
                </a:lnTo>
                <a:lnTo>
                  <a:pt x="0" y="14"/>
                </a:lnTo>
                <a:lnTo>
                  <a:pt x="4" y="6"/>
                </a:lnTo>
                <a:lnTo>
                  <a:pt x="8" y="2"/>
                </a:lnTo>
                <a:lnTo>
                  <a:pt x="14" y="0"/>
                </a:lnTo>
                <a:lnTo>
                  <a:pt x="14" y="0"/>
                </a:lnTo>
                <a:lnTo>
                  <a:pt x="20" y="2"/>
                </a:lnTo>
                <a:lnTo>
                  <a:pt x="24" y="6"/>
                </a:lnTo>
                <a:lnTo>
                  <a:pt x="26" y="14"/>
                </a:lnTo>
                <a:lnTo>
                  <a:pt x="28" y="24"/>
                </a:lnTo>
                <a:lnTo>
                  <a:pt x="28" y="24"/>
                </a:lnTo>
                <a:close/>
              </a:path>
            </a:pathLst>
          </a:custGeom>
          <a:solidFill>
            <a:schemeClr val="accent1"/>
          </a:solidFill>
          <a:ln w="28575">
            <a:solidFill>
              <a:schemeClr val="accent1"/>
            </a:solidFill>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65" name="Freeform 294">
            <a:extLst>
              <a:ext uri="{FF2B5EF4-FFF2-40B4-BE49-F238E27FC236}">
                <a16:creationId xmlns:a16="http://schemas.microsoft.com/office/drawing/2014/main" id="{977730D0-621E-4F6F-AB13-BDCE76899203}"/>
              </a:ext>
            </a:extLst>
          </p:cNvPr>
          <p:cNvSpPr>
            <a:spLocks/>
          </p:cNvSpPr>
          <p:nvPr/>
        </p:nvSpPr>
        <p:spPr bwMode="auto">
          <a:xfrm>
            <a:off x="3733024" y="2347362"/>
            <a:ext cx="44576" cy="63099"/>
          </a:xfrm>
          <a:custGeom>
            <a:avLst/>
            <a:gdLst>
              <a:gd name="T0" fmla="*/ 28 w 28"/>
              <a:gd name="T1" fmla="*/ 24 h 48"/>
              <a:gd name="T2" fmla="*/ 28 w 28"/>
              <a:gd name="T3" fmla="*/ 24 h 48"/>
              <a:gd name="T4" fmla="*/ 26 w 28"/>
              <a:gd name="T5" fmla="*/ 34 h 48"/>
              <a:gd name="T6" fmla="*/ 24 w 28"/>
              <a:gd name="T7" fmla="*/ 42 h 48"/>
              <a:gd name="T8" fmla="*/ 20 w 28"/>
              <a:gd name="T9" fmla="*/ 48 h 48"/>
              <a:gd name="T10" fmla="*/ 14 w 28"/>
              <a:gd name="T11" fmla="*/ 48 h 48"/>
              <a:gd name="T12" fmla="*/ 14 w 28"/>
              <a:gd name="T13" fmla="*/ 48 h 48"/>
              <a:gd name="T14" fmla="*/ 8 w 28"/>
              <a:gd name="T15" fmla="*/ 48 h 48"/>
              <a:gd name="T16" fmla="*/ 4 w 28"/>
              <a:gd name="T17" fmla="*/ 42 h 48"/>
              <a:gd name="T18" fmla="*/ 0 w 28"/>
              <a:gd name="T19" fmla="*/ 34 h 48"/>
              <a:gd name="T20" fmla="*/ 0 w 28"/>
              <a:gd name="T21" fmla="*/ 24 h 48"/>
              <a:gd name="T22" fmla="*/ 0 w 28"/>
              <a:gd name="T23" fmla="*/ 24 h 48"/>
              <a:gd name="T24" fmla="*/ 0 w 28"/>
              <a:gd name="T25" fmla="*/ 14 h 48"/>
              <a:gd name="T26" fmla="*/ 4 w 28"/>
              <a:gd name="T27" fmla="*/ 6 h 48"/>
              <a:gd name="T28" fmla="*/ 8 w 28"/>
              <a:gd name="T29" fmla="*/ 2 h 48"/>
              <a:gd name="T30" fmla="*/ 14 w 28"/>
              <a:gd name="T31" fmla="*/ 0 h 48"/>
              <a:gd name="T32" fmla="*/ 14 w 28"/>
              <a:gd name="T33" fmla="*/ 0 h 48"/>
              <a:gd name="T34" fmla="*/ 20 w 28"/>
              <a:gd name="T35" fmla="*/ 2 h 48"/>
              <a:gd name="T36" fmla="*/ 24 w 28"/>
              <a:gd name="T37" fmla="*/ 6 h 48"/>
              <a:gd name="T38" fmla="*/ 26 w 28"/>
              <a:gd name="T39" fmla="*/ 14 h 48"/>
              <a:gd name="T40" fmla="*/ 28 w 28"/>
              <a:gd name="T41" fmla="*/ 24 h 48"/>
              <a:gd name="T42" fmla="*/ 28 w 28"/>
              <a:gd name="T43"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48">
                <a:moveTo>
                  <a:pt x="28" y="24"/>
                </a:moveTo>
                <a:lnTo>
                  <a:pt x="28" y="24"/>
                </a:lnTo>
                <a:lnTo>
                  <a:pt x="26" y="34"/>
                </a:lnTo>
                <a:lnTo>
                  <a:pt x="24" y="42"/>
                </a:lnTo>
                <a:lnTo>
                  <a:pt x="20" y="48"/>
                </a:lnTo>
                <a:lnTo>
                  <a:pt x="14" y="48"/>
                </a:lnTo>
                <a:lnTo>
                  <a:pt x="14" y="48"/>
                </a:lnTo>
                <a:lnTo>
                  <a:pt x="8" y="48"/>
                </a:lnTo>
                <a:lnTo>
                  <a:pt x="4" y="42"/>
                </a:lnTo>
                <a:lnTo>
                  <a:pt x="0" y="34"/>
                </a:lnTo>
                <a:lnTo>
                  <a:pt x="0" y="24"/>
                </a:lnTo>
                <a:lnTo>
                  <a:pt x="0" y="24"/>
                </a:lnTo>
                <a:lnTo>
                  <a:pt x="0" y="14"/>
                </a:lnTo>
                <a:lnTo>
                  <a:pt x="4" y="6"/>
                </a:lnTo>
                <a:lnTo>
                  <a:pt x="8" y="2"/>
                </a:lnTo>
                <a:lnTo>
                  <a:pt x="14" y="0"/>
                </a:lnTo>
                <a:lnTo>
                  <a:pt x="14" y="0"/>
                </a:lnTo>
                <a:lnTo>
                  <a:pt x="20" y="2"/>
                </a:lnTo>
                <a:lnTo>
                  <a:pt x="24" y="6"/>
                </a:lnTo>
                <a:lnTo>
                  <a:pt x="26" y="14"/>
                </a:lnTo>
                <a:lnTo>
                  <a:pt x="28" y="24"/>
                </a:lnTo>
                <a:lnTo>
                  <a:pt x="28" y="24"/>
                </a:lnTo>
                <a:close/>
              </a:path>
            </a:pathLst>
          </a:custGeom>
          <a:solidFill>
            <a:schemeClr val="accent1"/>
          </a:solidFill>
          <a:ln w="28575">
            <a:solidFill>
              <a:schemeClr val="accent1"/>
            </a:solidFill>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66" name="Freeform 295">
            <a:extLst>
              <a:ext uri="{FF2B5EF4-FFF2-40B4-BE49-F238E27FC236}">
                <a16:creationId xmlns:a16="http://schemas.microsoft.com/office/drawing/2014/main" id="{D8355731-E7AA-4193-BF8A-CE02E427BCBB}"/>
              </a:ext>
            </a:extLst>
          </p:cNvPr>
          <p:cNvSpPr>
            <a:spLocks/>
          </p:cNvSpPr>
          <p:nvPr/>
        </p:nvSpPr>
        <p:spPr bwMode="auto">
          <a:xfrm>
            <a:off x="3163090" y="2363137"/>
            <a:ext cx="44576" cy="63099"/>
          </a:xfrm>
          <a:custGeom>
            <a:avLst/>
            <a:gdLst>
              <a:gd name="T0" fmla="*/ 28 w 28"/>
              <a:gd name="T1" fmla="*/ 24 h 48"/>
              <a:gd name="T2" fmla="*/ 28 w 28"/>
              <a:gd name="T3" fmla="*/ 24 h 48"/>
              <a:gd name="T4" fmla="*/ 28 w 28"/>
              <a:gd name="T5" fmla="*/ 34 h 48"/>
              <a:gd name="T6" fmla="*/ 24 w 28"/>
              <a:gd name="T7" fmla="*/ 42 h 48"/>
              <a:gd name="T8" fmla="*/ 20 w 28"/>
              <a:gd name="T9" fmla="*/ 46 h 48"/>
              <a:gd name="T10" fmla="*/ 14 w 28"/>
              <a:gd name="T11" fmla="*/ 48 h 48"/>
              <a:gd name="T12" fmla="*/ 14 w 28"/>
              <a:gd name="T13" fmla="*/ 48 h 48"/>
              <a:gd name="T14" fmla="*/ 8 w 28"/>
              <a:gd name="T15" fmla="*/ 46 h 48"/>
              <a:gd name="T16" fmla="*/ 4 w 28"/>
              <a:gd name="T17" fmla="*/ 42 h 48"/>
              <a:gd name="T18" fmla="*/ 0 w 28"/>
              <a:gd name="T19" fmla="*/ 34 h 48"/>
              <a:gd name="T20" fmla="*/ 0 w 28"/>
              <a:gd name="T21" fmla="*/ 24 h 48"/>
              <a:gd name="T22" fmla="*/ 0 w 28"/>
              <a:gd name="T23" fmla="*/ 24 h 48"/>
              <a:gd name="T24" fmla="*/ 0 w 28"/>
              <a:gd name="T25" fmla="*/ 14 h 48"/>
              <a:gd name="T26" fmla="*/ 4 w 28"/>
              <a:gd name="T27" fmla="*/ 6 h 48"/>
              <a:gd name="T28" fmla="*/ 8 w 28"/>
              <a:gd name="T29" fmla="*/ 2 h 48"/>
              <a:gd name="T30" fmla="*/ 14 w 28"/>
              <a:gd name="T31" fmla="*/ 0 h 48"/>
              <a:gd name="T32" fmla="*/ 14 w 28"/>
              <a:gd name="T33" fmla="*/ 0 h 48"/>
              <a:gd name="T34" fmla="*/ 20 w 28"/>
              <a:gd name="T35" fmla="*/ 2 h 48"/>
              <a:gd name="T36" fmla="*/ 24 w 28"/>
              <a:gd name="T37" fmla="*/ 6 h 48"/>
              <a:gd name="T38" fmla="*/ 28 w 28"/>
              <a:gd name="T39" fmla="*/ 14 h 48"/>
              <a:gd name="T40" fmla="*/ 28 w 28"/>
              <a:gd name="T41" fmla="*/ 24 h 48"/>
              <a:gd name="T42" fmla="*/ 28 w 28"/>
              <a:gd name="T43"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48">
                <a:moveTo>
                  <a:pt x="28" y="24"/>
                </a:moveTo>
                <a:lnTo>
                  <a:pt x="28" y="24"/>
                </a:lnTo>
                <a:lnTo>
                  <a:pt x="28" y="34"/>
                </a:lnTo>
                <a:lnTo>
                  <a:pt x="24" y="42"/>
                </a:lnTo>
                <a:lnTo>
                  <a:pt x="20" y="46"/>
                </a:lnTo>
                <a:lnTo>
                  <a:pt x="14" y="48"/>
                </a:lnTo>
                <a:lnTo>
                  <a:pt x="14" y="48"/>
                </a:lnTo>
                <a:lnTo>
                  <a:pt x="8" y="46"/>
                </a:lnTo>
                <a:lnTo>
                  <a:pt x="4" y="42"/>
                </a:lnTo>
                <a:lnTo>
                  <a:pt x="0" y="34"/>
                </a:lnTo>
                <a:lnTo>
                  <a:pt x="0" y="24"/>
                </a:lnTo>
                <a:lnTo>
                  <a:pt x="0" y="24"/>
                </a:lnTo>
                <a:lnTo>
                  <a:pt x="0" y="14"/>
                </a:lnTo>
                <a:lnTo>
                  <a:pt x="4" y="6"/>
                </a:lnTo>
                <a:lnTo>
                  <a:pt x="8" y="2"/>
                </a:lnTo>
                <a:lnTo>
                  <a:pt x="14" y="0"/>
                </a:lnTo>
                <a:lnTo>
                  <a:pt x="14" y="0"/>
                </a:lnTo>
                <a:lnTo>
                  <a:pt x="20" y="2"/>
                </a:lnTo>
                <a:lnTo>
                  <a:pt x="24" y="6"/>
                </a:lnTo>
                <a:lnTo>
                  <a:pt x="28" y="14"/>
                </a:lnTo>
                <a:lnTo>
                  <a:pt x="28" y="24"/>
                </a:lnTo>
                <a:lnTo>
                  <a:pt x="28" y="24"/>
                </a:lnTo>
                <a:close/>
              </a:path>
            </a:pathLst>
          </a:custGeom>
          <a:solidFill>
            <a:schemeClr val="accent1"/>
          </a:solidFill>
          <a:ln w="28575">
            <a:solidFill>
              <a:schemeClr val="accent1"/>
            </a:solidFill>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67" name="Freeform 296">
            <a:extLst>
              <a:ext uri="{FF2B5EF4-FFF2-40B4-BE49-F238E27FC236}">
                <a16:creationId xmlns:a16="http://schemas.microsoft.com/office/drawing/2014/main" id="{D8485A50-33FF-41A1-9F1F-89F6F54351F8}"/>
              </a:ext>
            </a:extLst>
          </p:cNvPr>
          <p:cNvSpPr>
            <a:spLocks/>
          </p:cNvSpPr>
          <p:nvPr/>
        </p:nvSpPr>
        <p:spPr bwMode="auto">
          <a:xfrm>
            <a:off x="2596345" y="2360506"/>
            <a:ext cx="44576" cy="63099"/>
          </a:xfrm>
          <a:custGeom>
            <a:avLst/>
            <a:gdLst>
              <a:gd name="T0" fmla="*/ 28 w 28"/>
              <a:gd name="T1" fmla="*/ 24 h 48"/>
              <a:gd name="T2" fmla="*/ 28 w 28"/>
              <a:gd name="T3" fmla="*/ 24 h 48"/>
              <a:gd name="T4" fmla="*/ 28 w 28"/>
              <a:gd name="T5" fmla="*/ 34 h 48"/>
              <a:gd name="T6" fmla="*/ 24 w 28"/>
              <a:gd name="T7" fmla="*/ 42 h 48"/>
              <a:gd name="T8" fmla="*/ 20 w 28"/>
              <a:gd name="T9" fmla="*/ 46 h 48"/>
              <a:gd name="T10" fmla="*/ 14 w 28"/>
              <a:gd name="T11" fmla="*/ 48 h 48"/>
              <a:gd name="T12" fmla="*/ 14 w 28"/>
              <a:gd name="T13" fmla="*/ 48 h 48"/>
              <a:gd name="T14" fmla="*/ 8 w 28"/>
              <a:gd name="T15" fmla="*/ 46 h 48"/>
              <a:gd name="T16" fmla="*/ 4 w 28"/>
              <a:gd name="T17" fmla="*/ 42 h 48"/>
              <a:gd name="T18" fmla="*/ 0 w 28"/>
              <a:gd name="T19" fmla="*/ 34 h 48"/>
              <a:gd name="T20" fmla="*/ 0 w 28"/>
              <a:gd name="T21" fmla="*/ 24 h 48"/>
              <a:gd name="T22" fmla="*/ 0 w 28"/>
              <a:gd name="T23" fmla="*/ 24 h 48"/>
              <a:gd name="T24" fmla="*/ 0 w 28"/>
              <a:gd name="T25" fmla="*/ 14 h 48"/>
              <a:gd name="T26" fmla="*/ 4 w 28"/>
              <a:gd name="T27" fmla="*/ 6 h 48"/>
              <a:gd name="T28" fmla="*/ 8 w 28"/>
              <a:gd name="T29" fmla="*/ 2 h 48"/>
              <a:gd name="T30" fmla="*/ 14 w 28"/>
              <a:gd name="T31" fmla="*/ 0 h 48"/>
              <a:gd name="T32" fmla="*/ 14 w 28"/>
              <a:gd name="T33" fmla="*/ 0 h 48"/>
              <a:gd name="T34" fmla="*/ 20 w 28"/>
              <a:gd name="T35" fmla="*/ 2 h 48"/>
              <a:gd name="T36" fmla="*/ 24 w 28"/>
              <a:gd name="T37" fmla="*/ 6 h 48"/>
              <a:gd name="T38" fmla="*/ 28 w 28"/>
              <a:gd name="T39" fmla="*/ 14 h 48"/>
              <a:gd name="T40" fmla="*/ 28 w 28"/>
              <a:gd name="T41" fmla="*/ 24 h 48"/>
              <a:gd name="T42" fmla="*/ 28 w 28"/>
              <a:gd name="T43"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48">
                <a:moveTo>
                  <a:pt x="28" y="24"/>
                </a:moveTo>
                <a:lnTo>
                  <a:pt x="28" y="24"/>
                </a:lnTo>
                <a:lnTo>
                  <a:pt x="28" y="34"/>
                </a:lnTo>
                <a:lnTo>
                  <a:pt x="24" y="42"/>
                </a:lnTo>
                <a:lnTo>
                  <a:pt x="20" y="46"/>
                </a:lnTo>
                <a:lnTo>
                  <a:pt x="14" y="48"/>
                </a:lnTo>
                <a:lnTo>
                  <a:pt x="14" y="48"/>
                </a:lnTo>
                <a:lnTo>
                  <a:pt x="8" y="46"/>
                </a:lnTo>
                <a:lnTo>
                  <a:pt x="4" y="42"/>
                </a:lnTo>
                <a:lnTo>
                  <a:pt x="0" y="34"/>
                </a:lnTo>
                <a:lnTo>
                  <a:pt x="0" y="24"/>
                </a:lnTo>
                <a:lnTo>
                  <a:pt x="0" y="24"/>
                </a:lnTo>
                <a:lnTo>
                  <a:pt x="0" y="14"/>
                </a:lnTo>
                <a:lnTo>
                  <a:pt x="4" y="6"/>
                </a:lnTo>
                <a:lnTo>
                  <a:pt x="8" y="2"/>
                </a:lnTo>
                <a:lnTo>
                  <a:pt x="14" y="0"/>
                </a:lnTo>
                <a:lnTo>
                  <a:pt x="14" y="0"/>
                </a:lnTo>
                <a:lnTo>
                  <a:pt x="20" y="2"/>
                </a:lnTo>
                <a:lnTo>
                  <a:pt x="24" y="6"/>
                </a:lnTo>
                <a:lnTo>
                  <a:pt x="28" y="14"/>
                </a:lnTo>
                <a:lnTo>
                  <a:pt x="28" y="24"/>
                </a:lnTo>
                <a:lnTo>
                  <a:pt x="28" y="24"/>
                </a:lnTo>
                <a:close/>
              </a:path>
            </a:pathLst>
          </a:custGeom>
          <a:solidFill>
            <a:schemeClr val="accent1"/>
          </a:solidFill>
          <a:ln w="28575">
            <a:solidFill>
              <a:schemeClr val="accent1"/>
            </a:solidFill>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68" name="Freeform 297">
            <a:extLst>
              <a:ext uri="{FF2B5EF4-FFF2-40B4-BE49-F238E27FC236}">
                <a16:creationId xmlns:a16="http://schemas.microsoft.com/office/drawing/2014/main" id="{CC203004-94E3-482E-9979-62A885F4F296}"/>
              </a:ext>
            </a:extLst>
          </p:cNvPr>
          <p:cNvSpPr>
            <a:spLocks/>
          </p:cNvSpPr>
          <p:nvPr/>
        </p:nvSpPr>
        <p:spPr bwMode="auto">
          <a:xfrm>
            <a:off x="2312971" y="2365766"/>
            <a:ext cx="44576" cy="63099"/>
          </a:xfrm>
          <a:custGeom>
            <a:avLst/>
            <a:gdLst>
              <a:gd name="T0" fmla="*/ 28 w 28"/>
              <a:gd name="T1" fmla="*/ 24 h 48"/>
              <a:gd name="T2" fmla="*/ 28 w 28"/>
              <a:gd name="T3" fmla="*/ 24 h 48"/>
              <a:gd name="T4" fmla="*/ 28 w 28"/>
              <a:gd name="T5" fmla="*/ 34 h 48"/>
              <a:gd name="T6" fmla="*/ 24 w 28"/>
              <a:gd name="T7" fmla="*/ 42 h 48"/>
              <a:gd name="T8" fmla="*/ 20 w 28"/>
              <a:gd name="T9" fmla="*/ 46 h 48"/>
              <a:gd name="T10" fmla="*/ 14 w 28"/>
              <a:gd name="T11" fmla="*/ 48 h 48"/>
              <a:gd name="T12" fmla="*/ 14 w 28"/>
              <a:gd name="T13" fmla="*/ 48 h 48"/>
              <a:gd name="T14" fmla="*/ 8 w 28"/>
              <a:gd name="T15" fmla="*/ 46 h 48"/>
              <a:gd name="T16" fmla="*/ 4 w 28"/>
              <a:gd name="T17" fmla="*/ 42 h 48"/>
              <a:gd name="T18" fmla="*/ 0 w 28"/>
              <a:gd name="T19" fmla="*/ 34 h 48"/>
              <a:gd name="T20" fmla="*/ 0 w 28"/>
              <a:gd name="T21" fmla="*/ 24 h 48"/>
              <a:gd name="T22" fmla="*/ 0 w 28"/>
              <a:gd name="T23" fmla="*/ 24 h 48"/>
              <a:gd name="T24" fmla="*/ 0 w 28"/>
              <a:gd name="T25" fmla="*/ 14 h 48"/>
              <a:gd name="T26" fmla="*/ 4 w 28"/>
              <a:gd name="T27" fmla="*/ 6 h 48"/>
              <a:gd name="T28" fmla="*/ 8 w 28"/>
              <a:gd name="T29" fmla="*/ 2 h 48"/>
              <a:gd name="T30" fmla="*/ 14 w 28"/>
              <a:gd name="T31" fmla="*/ 0 h 48"/>
              <a:gd name="T32" fmla="*/ 14 w 28"/>
              <a:gd name="T33" fmla="*/ 0 h 48"/>
              <a:gd name="T34" fmla="*/ 20 w 28"/>
              <a:gd name="T35" fmla="*/ 2 h 48"/>
              <a:gd name="T36" fmla="*/ 24 w 28"/>
              <a:gd name="T37" fmla="*/ 6 h 48"/>
              <a:gd name="T38" fmla="*/ 28 w 28"/>
              <a:gd name="T39" fmla="*/ 14 h 48"/>
              <a:gd name="T40" fmla="*/ 28 w 28"/>
              <a:gd name="T41" fmla="*/ 24 h 48"/>
              <a:gd name="T42" fmla="*/ 28 w 28"/>
              <a:gd name="T43"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48">
                <a:moveTo>
                  <a:pt x="28" y="24"/>
                </a:moveTo>
                <a:lnTo>
                  <a:pt x="28" y="24"/>
                </a:lnTo>
                <a:lnTo>
                  <a:pt x="28" y="34"/>
                </a:lnTo>
                <a:lnTo>
                  <a:pt x="24" y="42"/>
                </a:lnTo>
                <a:lnTo>
                  <a:pt x="20" y="46"/>
                </a:lnTo>
                <a:lnTo>
                  <a:pt x="14" y="48"/>
                </a:lnTo>
                <a:lnTo>
                  <a:pt x="14" y="48"/>
                </a:lnTo>
                <a:lnTo>
                  <a:pt x="8" y="46"/>
                </a:lnTo>
                <a:lnTo>
                  <a:pt x="4" y="42"/>
                </a:lnTo>
                <a:lnTo>
                  <a:pt x="0" y="34"/>
                </a:lnTo>
                <a:lnTo>
                  <a:pt x="0" y="24"/>
                </a:lnTo>
                <a:lnTo>
                  <a:pt x="0" y="24"/>
                </a:lnTo>
                <a:lnTo>
                  <a:pt x="0" y="14"/>
                </a:lnTo>
                <a:lnTo>
                  <a:pt x="4" y="6"/>
                </a:lnTo>
                <a:lnTo>
                  <a:pt x="8" y="2"/>
                </a:lnTo>
                <a:lnTo>
                  <a:pt x="14" y="0"/>
                </a:lnTo>
                <a:lnTo>
                  <a:pt x="14" y="0"/>
                </a:lnTo>
                <a:lnTo>
                  <a:pt x="20" y="2"/>
                </a:lnTo>
                <a:lnTo>
                  <a:pt x="24" y="6"/>
                </a:lnTo>
                <a:lnTo>
                  <a:pt x="28" y="14"/>
                </a:lnTo>
                <a:lnTo>
                  <a:pt x="28" y="24"/>
                </a:lnTo>
                <a:lnTo>
                  <a:pt x="28" y="24"/>
                </a:lnTo>
                <a:close/>
              </a:path>
            </a:pathLst>
          </a:custGeom>
          <a:solidFill>
            <a:schemeClr val="accent1"/>
          </a:solidFill>
          <a:ln w="28575">
            <a:solidFill>
              <a:schemeClr val="accent1"/>
            </a:solidFill>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69" name="Freeform 298">
            <a:extLst>
              <a:ext uri="{FF2B5EF4-FFF2-40B4-BE49-F238E27FC236}">
                <a16:creationId xmlns:a16="http://schemas.microsoft.com/office/drawing/2014/main" id="{18CE81CA-8713-4C26-815C-0DC0DDCCD371}"/>
              </a:ext>
            </a:extLst>
          </p:cNvPr>
          <p:cNvSpPr>
            <a:spLocks/>
          </p:cNvSpPr>
          <p:nvPr/>
        </p:nvSpPr>
        <p:spPr bwMode="auto">
          <a:xfrm>
            <a:off x="2029597" y="2397314"/>
            <a:ext cx="44576" cy="63099"/>
          </a:xfrm>
          <a:custGeom>
            <a:avLst/>
            <a:gdLst>
              <a:gd name="T0" fmla="*/ 28 w 28"/>
              <a:gd name="T1" fmla="*/ 24 h 48"/>
              <a:gd name="T2" fmla="*/ 28 w 28"/>
              <a:gd name="T3" fmla="*/ 24 h 48"/>
              <a:gd name="T4" fmla="*/ 28 w 28"/>
              <a:gd name="T5" fmla="*/ 34 h 48"/>
              <a:gd name="T6" fmla="*/ 24 w 28"/>
              <a:gd name="T7" fmla="*/ 42 h 48"/>
              <a:gd name="T8" fmla="*/ 20 w 28"/>
              <a:gd name="T9" fmla="*/ 46 h 48"/>
              <a:gd name="T10" fmla="*/ 14 w 28"/>
              <a:gd name="T11" fmla="*/ 48 h 48"/>
              <a:gd name="T12" fmla="*/ 14 w 28"/>
              <a:gd name="T13" fmla="*/ 48 h 48"/>
              <a:gd name="T14" fmla="*/ 8 w 28"/>
              <a:gd name="T15" fmla="*/ 46 h 48"/>
              <a:gd name="T16" fmla="*/ 4 w 28"/>
              <a:gd name="T17" fmla="*/ 42 h 48"/>
              <a:gd name="T18" fmla="*/ 0 w 28"/>
              <a:gd name="T19" fmla="*/ 34 h 48"/>
              <a:gd name="T20" fmla="*/ 0 w 28"/>
              <a:gd name="T21" fmla="*/ 24 h 48"/>
              <a:gd name="T22" fmla="*/ 0 w 28"/>
              <a:gd name="T23" fmla="*/ 24 h 48"/>
              <a:gd name="T24" fmla="*/ 0 w 28"/>
              <a:gd name="T25" fmla="*/ 14 h 48"/>
              <a:gd name="T26" fmla="*/ 4 w 28"/>
              <a:gd name="T27" fmla="*/ 6 h 48"/>
              <a:gd name="T28" fmla="*/ 8 w 28"/>
              <a:gd name="T29" fmla="*/ 2 h 48"/>
              <a:gd name="T30" fmla="*/ 14 w 28"/>
              <a:gd name="T31" fmla="*/ 0 h 48"/>
              <a:gd name="T32" fmla="*/ 14 w 28"/>
              <a:gd name="T33" fmla="*/ 0 h 48"/>
              <a:gd name="T34" fmla="*/ 20 w 28"/>
              <a:gd name="T35" fmla="*/ 2 h 48"/>
              <a:gd name="T36" fmla="*/ 24 w 28"/>
              <a:gd name="T37" fmla="*/ 6 h 48"/>
              <a:gd name="T38" fmla="*/ 28 w 28"/>
              <a:gd name="T39" fmla="*/ 14 h 48"/>
              <a:gd name="T40" fmla="*/ 28 w 28"/>
              <a:gd name="T41" fmla="*/ 24 h 48"/>
              <a:gd name="T42" fmla="*/ 28 w 28"/>
              <a:gd name="T43"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48">
                <a:moveTo>
                  <a:pt x="28" y="24"/>
                </a:moveTo>
                <a:lnTo>
                  <a:pt x="28" y="24"/>
                </a:lnTo>
                <a:lnTo>
                  <a:pt x="28" y="34"/>
                </a:lnTo>
                <a:lnTo>
                  <a:pt x="24" y="42"/>
                </a:lnTo>
                <a:lnTo>
                  <a:pt x="20" y="46"/>
                </a:lnTo>
                <a:lnTo>
                  <a:pt x="14" y="48"/>
                </a:lnTo>
                <a:lnTo>
                  <a:pt x="14" y="48"/>
                </a:lnTo>
                <a:lnTo>
                  <a:pt x="8" y="46"/>
                </a:lnTo>
                <a:lnTo>
                  <a:pt x="4" y="42"/>
                </a:lnTo>
                <a:lnTo>
                  <a:pt x="0" y="34"/>
                </a:lnTo>
                <a:lnTo>
                  <a:pt x="0" y="24"/>
                </a:lnTo>
                <a:lnTo>
                  <a:pt x="0" y="24"/>
                </a:lnTo>
                <a:lnTo>
                  <a:pt x="0" y="14"/>
                </a:lnTo>
                <a:lnTo>
                  <a:pt x="4" y="6"/>
                </a:lnTo>
                <a:lnTo>
                  <a:pt x="8" y="2"/>
                </a:lnTo>
                <a:lnTo>
                  <a:pt x="14" y="0"/>
                </a:lnTo>
                <a:lnTo>
                  <a:pt x="14" y="0"/>
                </a:lnTo>
                <a:lnTo>
                  <a:pt x="20" y="2"/>
                </a:lnTo>
                <a:lnTo>
                  <a:pt x="24" y="6"/>
                </a:lnTo>
                <a:lnTo>
                  <a:pt x="28" y="14"/>
                </a:lnTo>
                <a:lnTo>
                  <a:pt x="28" y="24"/>
                </a:lnTo>
                <a:lnTo>
                  <a:pt x="28" y="24"/>
                </a:lnTo>
                <a:close/>
              </a:path>
            </a:pathLst>
          </a:custGeom>
          <a:solidFill>
            <a:schemeClr val="accent1"/>
          </a:solidFill>
          <a:ln w="28575">
            <a:solidFill>
              <a:schemeClr val="accent1"/>
            </a:solidFill>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70" name="Freeform 299">
            <a:extLst>
              <a:ext uri="{FF2B5EF4-FFF2-40B4-BE49-F238E27FC236}">
                <a16:creationId xmlns:a16="http://schemas.microsoft.com/office/drawing/2014/main" id="{A0DB07C5-13EC-453C-A91E-6DE30AB53BEA}"/>
              </a:ext>
            </a:extLst>
          </p:cNvPr>
          <p:cNvSpPr>
            <a:spLocks/>
          </p:cNvSpPr>
          <p:nvPr/>
        </p:nvSpPr>
        <p:spPr bwMode="auto">
          <a:xfrm>
            <a:off x="1749406" y="2363137"/>
            <a:ext cx="44576" cy="63099"/>
          </a:xfrm>
          <a:custGeom>
            <a:avLst/>
            <a:gdLst>
              <a:gd name="T0" fmla="*/ 28 w 28"/>
              <a:gd name="T1" fmla="*/ 24 h 48"/>
              <a:gd name="T2" fmla="*/ 28 w 28"/>
              <a:gd name="T3" fmla="*/ 24 h 48"/>
              <a:gd name="T4" fmla="*/ 28 w 28"/>
              <a:gd name="T5" fmla="*/ 34 h 48"/>
              <a:gd name="T6" fmla="*/ 24 w 28"/>
              <a:gd name="T7" fmla="*/ 42 h 48"/>
              <a:gd name="T8" fmla="*/ 20 w 28"/>
              <a:gd name="T9" fmla="*/ 46 h 48"/>
              <a:gd name="T10" fmla="*/ 14 w 28"/>
              <a:gd name="T11" fmla="*/ 48 h 48"/>
              <a:gd name="T12" fmla="*/ 14 w 28"/>
              <a:gd name="T13" fmla="*/ 48 h 48"/>
              <a:gd name="T14" fmla="*/ 8 w 28"/>
              <a:gd name="T15" fmla="*/ 46 h 48"/>
              <a:gd name="T16" fmla="*/ 4 w 28"/>
              <a:gd name="T17" fmla="*/ 42 h 48"/>
              <a:gd name="T18" fmla="*/ 0 w 28"/>
              <a:gd name="T19" fmla="*/ 34 h 48"/>
              <a:gd name="T20" fmla="*/ 0 w 28"/>
              <a:gd name="T21" fmla="*/ 24 h 48"/>
              <a:gd name="T22" fmla="*/ 0 w 28"/>
              <a:gd name="T23" fmla="*/ 24 h 48"/>
              <a:gd name="T24" fmla="*/ 0 w 28"/>
              <a:gd name="T25" fmla="*/ 14 h 48"/>
              <a:gd name="T26" fmla="*/ 4 w 28"/>
              <a:gd name="T27" fmla="*/ 6 h 48"/>
              <a:gd name="T28" fmla="*/ 8 w 28"/>
              <a:gd name="T29" fmla="*/ 2 h 48"/>
              <a:gd name="T30" fmla="*/ 14 w 28"/>
              <a:gd name="T31" fmla="*/ 0 h 48"/>
              <a:gd name="T32" fmla="*/ 14 w 28"/>
              <a:gd name="T33" fmla="*/ 0 h 48"/>
              <a:gd name="T34" fmla="*/ 20 w 28"/>
              <a:gd name="T35" fmla="*/ 2 h 48"/>
              <a:gd name="T36" fmla="*/ 24 w 28"/>
              <a:gd name="T37" fmla="*/ 6 h 48"/>
              <a:gd name="T38" fmla="*/ 28 w 28"/>
              <a:gd name="T39" fmla="*/ 14 h 48"/>
              <a:gd name="T40" fmla="*/ 28 w 28"/>
              <a:gd name="T41" fmla="*/ 24 h 48"/>
              <a:gd name="T42" fmla="*/ 28 w 28"/>
              <a:gd name="T43"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48">
                <a:moveTo>
                  <a:pt x="28" y="24"/>
                </a:moveTo>
                <a:lnTo>
                  <a:pt x="28" y="24"/>
                </a:lnTo>
                <a:lnTo>
                  <a:pt x="28" y="34"/>
                </a:lnTo>
                <a:lnTo>
                  <a:pt x="24" y="42"/>
                </a:lnTo>
                <a:lnTo>
                  <a:pt x="20" y="46"/>
                </a:lnTo>
                <a:lnTo>
                  <a:pt x="14" y="48"/>
                </a:lnTo>
                <a:lnTo>
                  <a:pt x="14" y="48"/>
                </a:lnTo>
                <a:lnTo>
                  <a:pt x="8" y="46"/>
                </a:lnTo>
                <a:lnTo>
                  <a:pt x="4" y="42"/>
                </a:lnTo>
                <a:lnTo>
                  <a:pt x="0" y="34"/>
                </a:lnTo>
                <a:lnTo>
                  <a:pt x="0" y="24"/>
                </a:lnTo>
                <a:lnTo>
                  <a:pt x="0" y="24"/>
                </a:lnTo>
                <a:lnTo>
                  <a:pt x="0" y="14"/>
                </a:lnTo>
                <a:lnTo>
                  <a:pt x="4" y="6"/>
                </a:lnTo>
                <a:lnTo>
                  <a:pt x="8" y="2"/>
                </a:lnTo>
                <a:lnTo>
                  <a:pt x="14" y="0"/>
                </a:lnTo>
                <a:lnTo>
                  <a:pt x="14" y="0"/>
                </a:lnTo>
                <a:lnTo>
                  <a:pt x="20" y="2"/>
                </a:lnTo>
                <a:lnTo>
                  <a:pt x="24" y="6"/>
                </a:lnTo>
                <a:lnTo>
                  <a:pt x="28" y="14"/>
                </a:lnTo>
                <a:lnTo>
                  <a:pt x="28" y="24"/>
                </a:lnTo>
                <a:lnTo>
                  <a:pt x="28" y="24"/>
                </a:lnTo>
                <a:close/>
              </a:path>
            </a:pathLst>
          </a:custGeom>
          <a:solidFill>
            <a:schemeClr val="accent1"/>
          </a:solidFill>
          <a:ln w="28575">
            <a:solidFill>
              <a:schemeClr val="accent1"/>
            </a:solidFill>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71" name="Freeform 300">
            <a:extLst>
              <a:ext uri="{FF2B5EF4-FFF2-40B4-BE49-F238E27FC236}">
                <a16:creationId xmlns:a16="http://schemas.microsoft.com/office/drawing/2014/main" id="{04FE0BAF-DF98-478C-8A29-00B0BC8A4ADA}"/>
              </a:ext>
            </a:extLst>
          </p:cNvPr>
          <p:cNvSpPr>
            <a:spLocks/>
          </p:cNvSpPr>
          <p:nvPr/>
        </p:nvSpPr>
        <p:spPr bwMode="auto">
          <a:xfrm>
            <a:off x="1602946" y="2376281"/>
            <a:ext cx="44576" cy="63099"/>
          </a:xfrm>
          <a:custGeom>
            <a:avLst/>
            <a:gdLst>
              <a:gd name="T0" fmla="*/ 28 w 28"/>
              <a:gd name="T1" fmla="*/ 24 h 48"/>
              <a:gd name="T2" fmla="*/ 28 w 28"/>
              <a:gd name="T3" fmla="*/ 24 h 48"/>
              <a:gd name="T4" fmla="*/ 28 w 28"/>
              <a:gd name="T5" fmla="*/ 34 h 48"/>
              <a:gd name="T6" fmla="*/ 24 w 28"/>
              <a:gd name="T7" fmla="*/ 42 h 48"/>
              <a:gd name="T8" fmla="*/ 20 w 28"/>
              <a:gd name="T9" fmla="*/ 46 h 48"/>
              <a:gd name="T10" fmla="*/ 14 w 28"/>
              <a:gd name="T11" fmla="*/ 48 h 48"/>
              <a:gd name="T12" fmla="*/ 14 w 28"/>
              <a:gd name="T13" fmla="*/ 48 h 48"/>
              <a:gd name="T14" fmla="*/ 8 w 28"/>
              <a:gd name="T15" fmla="*/ 46 h 48"/>
              <a:gd name="T16" fmla="*/ 4 w 28"/>
              <a:gd name="T17" fmla="*/ 42 h 48"/>
              <a:gd name="T18" fmla="*/ 0 w 28"/>
              <a:gd name="T19" fmla="*/ 34 h 48"/>
              <a:gd name="T20" fmla="*/ 0 w 28"/>
              <a:gd name="T21" fmla="*/ 24 h 48"/>
              <a:gd name="T22" fmla="*/ 0 w 28"/>
              <a:gd name="T23" fmla="*/ 24 h 48"/>
              <a:gd name="T24" fmla="*/ 0 w 28"/>
              <a:gd name="T25" fmla="*/ 14 h 48"/>
              <a:gd name="T26" fmla="*/ 4 w 28"/>
              <a:gd name="T27" fmla="*/ 6 h 48"/>
              <a:gd name="T28" fmla="*/ 8 w 28"/>
              <a:gd name="T29" fmla="*/ 2 h 48"/>
              <a:gd name="T30" fmla="*/ 14 w 28"/>
              <a:gd name="T31" fmla="*/ 0 h 48"/>
              <a:gd name="T32" fmla="*/ 14 w 28"/>
              <a:gd name="T33" fmla="*/ 0 h 48"/>
              <a:gd name="T34" fmla="*/ 20 w 28"/>
              <a:gd name="T35" fmla="*/ 2 h 48"/>
              <a:gd name="T36" fmla="*/ 24 w 28"/>
              <a:gd name="T37" fmla="*/ 6 h 48"/>
              <a:gd name="T38" fmla="*/ 28 w 28"/>
              <a:gd name="T39" fmla="*/ 14 h 48"/>
              <a:gd name="T40" fmla="*/ 28 w 28"/>
              <a:gd name="T41" fmla="*/ 24 h 48"/>
              <a:gd name="T42" fmla="*/ 28 w 28"/>
              <a:gd name="T43"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48">
                <a:moveTo>
                  <a:pt x="28" y="24"/>
                </a:moveTo>
                <a:lnTo>
                  <a:pt x="28" y="24"/>
                </a:lnTo>
                <a:lnTo>
                  <a:pt x="28" y="34"/>
                </a:lnTo>
                <a:lnTo>
                  <a:pt x="24" y="42"/>
                </a:lnTo>
                <a:lnTo>
                  <a:pt x="20" y="46"/>
                </a:lnTo>
                <a:lnTo>
                  <a:pt x="14" y="48"/>
                </a:lnTo>
                <a:lnTo>
                  <a:pt x="14" y="48"/>
                </a:lnTo>
                <a:lnTo>
                  <a:pt x="8" y="46"/>
                </a:lnTo>
                <a:lnTo>
                  <a:pt x="4" y="42"/>
                </a:lnTo>
                <a:lnTo>
                  <a:pt x="0" y="34"/>
                </a:lnTo>
                <a:lnTo>
                  <a:pt x="0" y="24"/>
                </a:lnTo>
                <a:lnTo>
                  <a:pt x="0" y="24"/>
                </a:lnTo>
                <a:lnTo>
                  <a:pt x="0" y="14"/>
                </a:lnTo>
                <a:lnTo>
                  <a:pt x="4" y="6"/>
                </a:lnTo>
                <a:lnTo>
                  <a:pt x="8" y="2"/>
                </a:lnTo>
                <a:lnTo>
                  <a:pt x="14" y="0"/>
                </a:lnTo>
                <a:lnTo>
                  <a:pt x="14" y="0"/>
                </a:lnTo>
                <a:lnTo>
                  <a:pt x="20" y="2"/>
                </a:lnTo>
                <a:lnTo>
                  <a:pt x="24" y="6"/>
                </a:lnTo>
                <a:lnTo>
                  <a:pt x="28" y="14"/>
                </a:lnTo>
                <a:lnTo>
                  <a:pt x="28" y="24"/>
                </a:lnTo>
                <a:lnTo>
                  <a:pt x="28" y="24"/>
                </a:lnTo>
                <a:close/>
              </a:path>
            </a:pathLst>
          </a:custGeom>
          <a:solidFill>
            <a:schemeClr val="accent1"/>
          </a:solidFill>
          <a:ln w="28575">
            <a:solidFill>
              <a:schemeClr val="accent1"/>
            </a:solidFill>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72" name="Freeform 301">
            <a:extLst>
              <a:ext uri="{FF2B5EF4-FFF2-40B4-BE49-F238E27FC236}">
                <a16:creationId xmlns:a16="http://schemas.microsoft.com/office/drawing/2014/main" id="{6DFA5E16-C25A-4BC3-9E4A-5D1E4A74924B}"/>
              </a:ext>
            </a:extLst>
          </p:cNvPr>
          <p:cNvSpPr>
            <a:spLocks/>
          </p:cNvSpPr>
          <p:nvPr/>
        </p:nvSpPr>
        <p:spPr bwMode="auto">
          <a:xfrm>
            <a:off x="1459666" y="2378910"/>
            <a:ext cx="44576" cy="63099"/>
          </a:xfrm>
          <a:custGeom>
            <a:avLst/>
            <a:gdLst>
              <a:gd name="T0" fmla="*/ 28 w 28"/>
              <a:gd name="T1" fmla="*/ 24 h 48"/>
              <a:gd name="T2" fmla="*/ 28 w 28"/>
              <a:gd name="T3" fmla="*/ 24 h 48"/>
              <a:gd name="T4" fmla="*/ 28 w 28"/>
              <a:gd name="T5" fmla="*/ 34 h 48"/>
              <a:gd name="T6" fmla="*/ 24 w 28"/>
              <a:gd name="T7" fmla="*/ 42 h 48"/>
              <a:gd name="T8" fmla="*/ 20 w 28"/>
              <a:gd name="T9" fmla="*/ 46 h 48"/>
              <a:gd name="T10" fmla="*/ 14 w 28"/>
              <a:gd name="T11" fmla="*/ 48 h 48"/>
              <a:gd name="T12" fmla="*/ 14 w 28"/>
              <a:gd name="T13" fmla="*/ 48 h 48"/>
              <a:gd name="T14" fmla="*/ 8 w 28"/>
              <a:gd name="T15" fmla="*/ 46 h 48"/>
              <a:gd name="T16" fmla="*/ 4 w 28"/>
              <a:gd name="T17" fmla="*/ 42 h 48"/>
              <a:gd name="T18" fmla="*/ 0 w 28"/>
              <a:gd name="T19" fmla="*/ 34 h 48"/>
              <a:gd name="T20" fmla="*/ 0 w 28"/>
              <a:gd name="T21" fmla="*/ 24 h 48"/>
              <a:gd name="T22" fmla="*/ 0 w 28"/>
              <a:gd name="T23" fmla="*/ 24 h 48"/>
              <a:gd name="T24" fmla="*/ 0 w 28"/>
              <a:gd name="T25" fmla="*/ 14 h 48"/>
              <a:gd name="T26" fmla="*/ 4 w 28"/>
              <a:gd name="T27" fmla="*/ 6 h 48"/>
              <a:gd name="T28" fmla="*/ 8 w 28"/>
              <a:gd name="T29" fmla="*/ 2 h 48"/>
              <a:gd name="T30" fmla="*/ 14 w 28"/>
              <a:gd name="T31" fmla="*/ 0 h 48"/>
              <a:gd name="T32" fmla="*/ 14 w 28"/>
              <a:gd name="T33" fmla="*/ 0 h 48"/>
              <a:gd name="T34" fmla="*/ 20 w 28"/>
              <a:gd name="T35" fmla="*/ 2 h 48"/>
              <a:gd name="T36" fmla="*/ 24 w 28"/>
              <a:gd name="T37" fmla="*/ 6 h 48"/>
              <a:gd name="T38" fmla="*/ 28 w 28"/>
              <a:gd name="T39" fmla="*/ 14 h 48"/>
              <a:gd name="T40" fmla="*/ 28 w 28"/>
              <a:gd name="T41" fmla="*/ 24 h 48"/>
              <a:gd name="T42" fmla="*/ 28 w 28"/>
              <a:gd name="T43"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48">
                <a:moveTo>
                  <a:pt x="28" y="24"/>
                </a:moveTo>
                <a:lnTo>
                  <a:pt x="28" y="24"/>
                </a:lnTo>
                <a:lnTo>
                  <a:pt x="28" y="34"/>
                </a:lnTo>
                <a:lnTo>
                  <a:pt x="24" y="42"/>
                </a:lnTo>
                <a:lnTo>
                  <a:pt x="20" y="46"/>
                </a:lnTo>
                <a:lnTo>
                  <a:pt x="14" y="48"/>
                </a:lnTo>
                <a:lnTo>
                  <a:pt x="14" y="48"/>
                </a:lnTo>
                <a:lnTo>
                  <a:pt x="8" y="46"/>
                </a:lnTo>
                <a:lnTo>
                  <a:pt x="4" y="42"/>
                </a:lnTo>
                <a:lnTo>
                  <a:pt x="0" y="34"/>
                </a:lnTo>
                <a:lnTo>
                  <a:pt x="0" y="24"/>
                </a:lnTo>
                <a:lnTo>
                  <a:pt x="0" y="24"/>
                </a:lnTo>
                <a:lnTo>
                  <a:pt x="0" y="14"/>
                </a:lnTo>
                <a:lnTo>
                  <a:pt x="4" y="6"/>
                </a:lnTo>
                <a:lnTo>
                  <a:pt x="8" y="2"/>
                </a:lnTo>
                <a:lnTo>
                  <a:pt x="14" y="0"/>
                </a:lnTo>
                <a:lnTo>
                  <a:pt x="14" y="0"/>
                </a:lnTo>
                <a:lnTo>
                  <a:pt x="20" y="2"/>
                </a:lnTo>
                <a:lnTo>
                  <a:pt x="24" y="6"/>
                </a:lnTo>
                <a:lnTo>
                  <a:pt x="28" y="14"/>
                </a:lnTo>
                <a:lnTo>
                  <a:pt x="28" y="24"/>
                </a:lnTo>
                <a:lnTo>
                  <a:pt x="28" y="24"/>
                </a:lnTo>
                <a:close/>
              </a:path>
            </a:pathLst>
          </a:custGeom>
          <a:solidFill>
            <a:schemeClr val="accent1"/>
          </a:solidFill>
          <a:ln w="28575">
            <a:solidFill>
              <a:schemeClr val="accent1"/>
            </a:solidFill>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73" name="Freeform 302">
            <a:extLst>
              <a:ext uri="{FF2B5EF4-FFF2-40B4-BE49-F238E27FC236}">
                <a16:creationId xmlns:a16="http://schemas.microsoft.com/office/drawing/2014/main" id="{398D4D86-28C2-42E3-BB32-BE581EBF5A71}"/>
              </a:ext>
            </a:extLst>
          </p:cNvPr>
          <p:cNvSpPr>
            <a:spLocks/>
          </p:cNvSpPr>
          <p:nvPr/>
        </p:nvSpPr>
        <p:spPr bwMode="auto">
          <a:xfrm>
            <a:off x="1322755" y="2402572"/>
            <a:ext cx="44576" cy="63099"/>
          </a:xfrm>
          <a:custGeom>
            <a:avLst/>
            <a:gdLst>
              <a:gd name="T0" fmla="*/ 28 w 28"/>
              <a:gd name="T1" fmla="*/ 24 h 48"/>
              <a:gd name="T2" fmla="*/ 28 w 28"/>
              <a:gd name="T3" fmla="*/ 24 h 48"/>
              <a:gd name="T4" fmla="*/ 28 w 28"/>
              <a:gd name="T5" fmla="*/ 34 h 48"/>
              <a:gd name="T6" fmla="*/ 24 w 28"/>
              <a:gd name="T7" fmla="*/ 42 h 48"/>
              <a:gd name="T8" fmla="*/ 20 w 28"/>
              <a:gd name="T9" fmla="*/ 46 h 48"/>
              <a:gd name="T10" fmla="*/ 14 w 28"/>
              <a:gd name="T11" fmla="*/ 48 h 48"/>
              <a:gd name="T12" fmla="*/ 14 w 28"/>
              <a:gd name="T13" fmla="*/ 48 h 48"/>
              <a:gd name="T14" fmla="*/ 8 w 28"/>
              <a:gd name="T15" fmla="*/ 46 h 48"/>
              <a:gd name="T16" fmla="*/ 4 w 28"/>
              <a:gd name="T17" fmla="*/ 42 h 48"/>
              <a:gd name="T18" fmla="*/ 0 w 28"/>
              <a:gd name="T19" fmla="*/ 34 h 48"/>
              <a:gd name="T20" fmla="*/ 0 w 28"/>
              <a:gd name="T21" fmla="*/ 24 h 48"/>
              <a:gd name="T22" fmla="*/ 0 w 28"/>
              <a:gd name="T23" fmla="*/ 24 h 48"/>
              <a:gd name="T24" fmla="*/ 0 w 28"/>
              <a:gd name="T25" fmla="*/ 14 h 48"/>
              <a:gd name="T26" fmla="*/ 4 w 28"/>
              <a:gd name="T27" fmla="*/ 6 h 48"/>
              <a:gd name="T28" fmla="*/ 8 w 28"/>
              <a:gd name="T29" fmla="*/ 2 h 48"/>
              <a:gd name="T30" fmla="*/ 14 w 28"/>
              <a:gd name="T31" fmla="*/ 0 h 48"/>
              <a:gd name="T32" fmla="*/ 14 w 28"/>
              <a:gd name="T33" fmla="*/ 0 h 48"/>
              <a:gd name="T34" fmla="*/ 20 w 28"/>
              <a:gd name="T35" fmla="*/ 2 h 48"/>
              <a:gd name="T36" fmla="*/ 24 w 28"/>
              <a:gd name="T37" fmla="*/ 6 h 48"/>
              <a:gd name="T38" fmla="*/ 28 w 28"/>
              <a:gd name="T39" fmla="*/ 14 h 48"/>
              <a:gd name="T40" fmla="*/ 28 w 28"/>
              <a:gd name="T41" fmla="*/ 24 h 48"/>
              <a:gd name="T42" fmla="*/ 28 w 28"/>
              <a:gd name="T43"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48">
                <a:moveTo>
                  <a:pt x="28" y="24"/>
                </a:moveTo>
                <a:lnTo>
                  <a:pt x="28" y="24"/>
                </a:lnTo>
                <a:lnTo>
                  <a:pt x="28" y="34"/>
                </a:lnTo>
                <a:lnTo>
                  <a:pt x="24" y="42"/>
                </a:lnTo>
                <a:lnTo>
                  <a:pt x="20" y="46"/>
                </a:lnTo>
                <a:lnTo>
                  <a:pt x="14" y="48"/>
                </a:lnTo>
                <a:lnTo>
                  <a:pt x="14" y="48"/>
                </a:lnTo>
                <a:lnTo>
                  <a:pt x="8" y="46"/>
                </a:lnTo>
                <a:lnTo>
                  <a:pt x="4" y="42"/>
                </a:lnTo>
                <a:lnTo>
                  <a:pt x="0" y="34"/>
                </a:lnTo>
                <a:lnTo>
                  <a:pt x="0" y="24"/>
                </a:lnTo>
                <a:lnTo>
                  <a:pt x="0" y="24"/>
                </a:lnTo>
                <a:lnTo>
                  <a:pt x="0" y="14"/>
                </a:lnTo>
                <a:lnTo>
                  <a:pt x="4" y="6"/>
                </a:lnTo>
                <a:lnTo>
                  <a:pt x="8" y="2"/>
                </a:lnTo>
                <a:lnTo>
                  <a:pt x="14" y="0"/>
                </a:lnTo>
                <a:lnTo>
                  <a:pt x="14" y="0"/>
                </a:lnTo>
                <a:lnTo>
                  <a:pt x="20" y="2"/>
                </a:lnTo>
                <a:lnTo>
                  <a:pt x="24" y="6"/>
                </a:lnTo>
                <a:lnTo>
                  <a:pt x="28" y="14"/>
                </a:lnTo>
                <a:lnTo>
                  <a:pt x="28" y="24"/>
                </a:lnTo>
                <a:lnTo>
                  <a:pt x="28" y="24"/>
                </a:lnTo>
                <a:close/>
              </a:path>
            </a:pathLst>
          </a:custGeom>
          <a:solidFill>
            <a:schemeClr val="accent1"/>
          </a:solidFill>
          <a:ln w="28575">
            <a:solidFill>
              <a:schemeClr val="accent1"/>
            </a:solidFill>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74" name="Freeform 303">
            <a:extLst>
              <a:ext uri="{FF2B5EF4-FFF2-40B4-BE49-F238E27FC236}">
                <a16:creationId xmlns:a16="http://schemas.microsoft.com/office/drawing/2014/main" id="{7BF8F592-92A9-42C7-9E00-79D118638632}"/>
              </a:ext>
            </a:extLst>
          </p:cNvPr>
          <p:cNvSpPr>
            <a:spLocks/>
          </p:cNvSpPr>
          <p:nvPr/>
        </p:nvSpPr>
        <p:spPr bwMode="auto">
          <a:xfrm>
            <a:off x="1179475" y="2439380"/>
            <a:ext cx="44576" cy="63099"/>
          </a:xfrm>
          <a:custGeom>
            <a:avLst/>
            <a:gdLst>
              <a:gd name="T0" fmla="*/ 28 w 28"/>
              <a:gd name="T1" fmla="*/ 24 h 48"/>
              <a:gd name="T2" fmla="*/ 28 w 28"/>
              <a:gd name="T3" fmla="*/ 24 h 48"/>
              <a:gd name="T4" fmla="*/ 28 w 28"/>
              <a:gd name="T5" fmla="*/ 34 h 48"/>
              <a:gd name="T6" fmla="*/ 24 w 28"/>
              <a:gd name="T7" fmla="*/ 42 h 48"/>
              <a:gd name="T8" fmla="*/ 20 w 28"/>
              <a:gd name="T9" fmla="*/ 46 h 48"/>
              <a:gd name="T10" fmla="*/ 14 w 28"/>
              <a:gd name="T11" fmla="*/ 48 h 48"/>
              <a:gd name="T12" fmla="*/ 14 w 28"/>
              <a:gd name="T13" fmla="*/ 48 h 48"/>
              <a:gd name="T14" fmla="*/ 8 w 28"/>
              <a:gd name="T15" fmla="*/ 46 h 48"/>
              <a:gd name="T16" fmla="*/ 4 w 28"/>
              <a:gd name="T17" fmla="*/ 42 h 48"/>
              <a:gd name="T18" fmla="*/ 0 w 28"/>
              <a:gd name="T19" fmla="*/ 34 h 48"/>
              <a:gd name="T20" fmla="*/ 0 w 28"/>
              <a:gd name="T21" fmla="*/ 24 h 48"/>
              <a:gd name="T22" fmla="*/ 0 w 28"/>
              <a:gd name="T23" fmla="*/ 24 h 48"/>
              <a:gd name="T24" fmla="*/ 0 w 28"/>
              <a:gd name="T25" fmla="*/ 14 h 48"/>
              <a:gd name="T26" fmla="*/ 4 w 28"/>
              <a:gd name="T27" fmla="*/ 6 h 48"/>
              <a:gd name="T28" fmla="*/ 8 w 28"/>
              <a:gd name="T29" fmla="*/ 2 h 48"/>
              <a:gd name="T30" fmla="*/ 14 w 28"/>
              <a:gd name="T31" fmla="*/ 0 h 48"/>
              <a:gd name="T32" fmla="*/ 14 w 28"/>
              <a:gd name="T33" fmla="*/ 0 h 48"/>
              <a:gd name="T34" fmla="*/ 20 w 28"/>
              <a:gd name="T35" fmla="*/ 2 h 48"/>
              <a:gd name="T36" fmla="*/ 24 w 28"/>
              <a:gd name="T37" fmla="*/ 6 h 48"/>
              <a:gd name="T38" fmla="*/ 28 w 28"/>
              <a:gd name="T39" fmla="*/ 14 h 48"/>
              <a:gd name="T40" fmla="*/ 28 w 28"/>
              <a:gd name="T41" fmla="*/ 24 h 48"/>
              <a:gd name="T42" fmla="*/ 28 w 28"/>
              <a:gd name="T43"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48">
                <a:moveTo>
                  <a:pt x="28" y="24"/>
                </a:moveTo>
                <a:lnTo>
                  <a:pt x="28" y="24"/>
                </a:lnTo>
                <a:lnTo>
                  <a:pt x="28" y="34"/>
                </a:lnTo>
                <a:lnTo>
                  <a:pt x="24" y="42"/>
                </a:lnTo>
                <a:lnTo>
                  <a:pt x="20" y="46"/>
                </a:lnTo>
                <a:lnTo>
                  <a:pt x="14" y="48"/>
                </a:lnTo>
                <a:lnTo>
                  <a:pt x="14" y="48"/>
                </a:lnTo>
                <a:lnTo>
                  <a:pt x="8" y="46"/>
                </a:lnTo>
                <a:lnTo>
                  <a:pt x="4" y="42"/>
                </a:lnTo>
                <a:lnTo>
                  <a:pt x="0" y="34"/>
                </a:lnTo>
                <a:lnTo>
                  <a:pt x="0" y="24"/>
                </a:lnTo>
                <a:lnTo>
                  <a:pt x="0" y="24"/>
                </a:lnTo>
                <a:lnTo>
                  <a:pt x="0" y="14"/>
                </a:lnTo>
                <a:lnTo>
                  <a:pt x="4" y="6"/>
                </a:lnTo>
                <a:lnTo>
                  <a:pt x="8" y="2"/>
                </a:lnTo>
                <a:lnTo>
                  <a:pt x="14" y="0"/>
                </a:lnTo>
                <a:lnTo>
                  <a:pt x="14" y="0"/>
                </a:lnTo>
                <a:lnTo>
                  <a:pt x="20" y="2"/>
                </a:lnTo>
                <a:lnTo>
                  <a:pt x="24" y="6"/>
                </a:lnTo>
                <a:lnTo>
                  <a:pt x="28" y="14"/>
                </a:lnTo>
                <a:lnTo>
                  <a:pt x="28" y="24"/>
                </a:lnTo>
                <a:lnTo>
                  <a:pt x="28" y="24"/>
                </a:lnTo>
                <a:close/>
              </a:path>
            </a:pathLst>
          </a:custGeom>
          <a:solidFill>
            <a:schemeClr val="accent1"/>
          </a:solidFill>
          <a:ln w="28575">
            <a:solidFill>
              <a:schemeClr val="accent1"/>
            </a:solidFill>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75" name="Freeform 304">
            <a:extLst>
              <a:ext uri="{FF2B5EF4-FFF2-40B4-BE49-F238E27FC236}">
                <a16:creationId xmlns:a16="http://schemas.microsoft.com/office/drawing/2014/main" id="{857979BE-450C-418A-BAF7-10D3EC70616B}"/>
              </a:ext>
            </a:extLst>
          </p:cNvPr>
          <p:cNvSpPr>
            <a:spLocks/>
          </p:cNvSpPr>
          <p:nvPr/>
        </p:nvSpPr>
        <p:spPr bwMode="auto">
          <a:xfrm>
            <a:off x="1042564" y="2399943"/>
            <a:ext cx="44576" cy="63099"/>
          </a:xfrm>
          <a:custGeom>
            <a:avLst/>
            <a:gdLst>
              <a:gd name="T0" fmla="*/ 28 w 28"/>
              <a:gd name="T1" fmla="*/ 24 h 48"/>
              <a:gd name="T2" fmla="*/ 28 w 28"/>
              <a:gd name="T3" fmla="*/ 24 h 48"/>
              <a:gd name="T4" fmla="*/ 28 w 28"/>
              <a:gd name="T5" fmla="*/ 34 h 48"/>
              <a:gd name="T6" fmla="*/ 24 w 28"/>
              <a:gd name="T7" fmla="*/ 42 h 48"/>
              <a:gd name="T8" fmla="*/ 20 w 28"/>
              <a:gd name="T9" fmla="*/ 46 h 48"/>
              <a:gd name="T10" fmla="*/ 14 w 28"/>
              <a:gd name="T11" fmla="*/ 48 h 48"/>
              <a:gd name="T12" fmla="*/ 14 w 28"/>
              <a:gd name="T13" fmla="*/ 48 h 48"/>
              <a:gd name="T14" fmla="*/ 8 w 28"/>
              <a:gd name="T15" fmla="*/ 46 h 48"/>
              <a:gd name="T16" fmla="*/ 4 w 28"/>
              <a:gd name="T17" fmla="*/ 42 h 48"/>
              <a:gd name="T18" fmla="*/ 0 w 28"/>
              <a:gd name="T19" fmla="*/ 34 h 48"/>
              <a:gd name="T20" fmla="*/ 0 w 28"/>
              <a:gd name="T21" fmla="*/ 24 h 48"/>
              <a:gd name="T22" fmla="*/ 0 w 28"/>
              <a:gd name="T23" fmla="*/ 24 h 48"/>
              <a:gd name="T24" fmla="*/ 0 w 28"/>
              <a:gd name="T25" fmla="*/ 14 h 48"/>
              <a:gd name="T26" fmla="*/ 4 w 28"/>
              <a:gd name="T27" fmla="*/ 6 h 48"/>
              <a:gd name="T28" fmla="*/ 8 w 28"/>
              <a:gd name="T29" fmla="*/ 2 h 48"/>
              <a:gd name="T30" fmla="*/ 14 w 28"/>
              <a:gd name="T31" fmla="*/ 0 h 48"/>
              <a:gd name="T32" fmla="*/ 14 w 28"/>
              <a:gd name="T33" fmla="*/ 0 h 48"/>
              <a:gd name="T34" fmla="*/ 20 w 28"/>
              <a:gd name="T35" fmla="*/ 2 h 48"/>
              <a:gd name="T36" fmla="*/ 24 w 28"/>
              <a:gd name="T37" fmla="*/ 6 h 48"/>
              <a:gd name="T38" fmla="*/ 28 w 28"/>
              <a:gd name="T39" fmla="*/ 14 h 48"/>
              <a:gd name="T40" fmla="*/ 28 w 28"/>
              <a:gd name="T41" fmla="*/ 24 h 48"/>
              <a:gd name="T42" fmla="*/ 28 w 28"/>
              <a:gd name="T43"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48">
                <a:moveTo>
                  <a:pt x="28" y="24"/>
                </a:moveTo>
                <a:lnTo>
                  <a:pt x="28" y="24"/>
                </a:lnTo>
                <a:lnTo>
                  <a:pt x="28" y="34"/>
                </a:lnTo>
                <a:lnTo>
                  <a:pt x="24" y="42"/>
                </a:lnTo>
                <a:lnTo>
                  <a:pt x="20" y="46"/>
                </a:lnTo>
                <a:lnTo>
                  <a:pt x="14" y="48"/>
                </a:lnTo>
                <a:lnTo>
                  <a:pt x="14" y="48"/>
                </a:lnTo>
                <a:lnTo>
                  <a:pt x="8" y="46"/>
                </a:lnTo>
                <a:lnTo>
                  <a:pt x="4" y="42"/>
                </a:lnTo>
                <a:lnTo>
                  <a:pt x="0" y="34"/>
                </a:lnTo>
                <a:lnTo>
                  <a:pt x="0" y="24"/>
                </a:lnTo>
                <a:lnTo>
                  <a:pt x="0" y="24"/>
                </a:lnTo>
                <a:lnTo>
                  <a:pt x="0" y="14"/>
                </a:lnTo>
                <a:lnTo>
                  <a:pt x="4" y="6"/>
                </a:lnTo>
                <a:lnTo>
                  <a:pt x="8" y="2"/>
                </a:lnTo>
                <a:lnTo>
                  <a:pt x="14" y="0"/>
                </a:lnTo>
                <a:lnTo>
                  <a:pt x="14" y="0"/>
                </a:lnTo>
                <a:lnTo>
                  <a:pt x="20" y="2"/>
                </a:lnTo>
                <a:lnTo>
                  <a:pt x="24" y="6"/>
                </a:lnTo>
                <a:lnTo>
                  <a:pt x="28" y="14"/>
                </a:lnTo>
                <a:lnTo>
                  <a:pt x="28" y="24"/>
                </a:lnTo>
                <a:lnTo>
                  <a:pt x="28" y="24"/>
                </a:lnTo>
                <a:close/>
              </a:path>
            </a:pathLst>
          </a:custGeom>
          <a:solidFill>
            <a:schemeClr val="accent1"/>
          </a:solidFill>
          <a:ln w="28575">
            <a:solidFill>
              <a:schemeClr val="accent1"/>
            </a:solidFill>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76" name="Freeform 305">
            <a:extLst>
              <a:ext uri="{FF2B5EF4-FFF2-40B4-BE49-F238E27FC236}">
                <a16:creationId xmlns:a16="http://schemas.microsoft.com/office/drawing/2014/main" id="{4C60D2A7-09C7-4907-AD14-8C82C39927C5}"/>
              </a:ext>
            </a:extLst>
          </p:cNvPr>
          <p:cNvSpPr>
            <a:spLocks/>
          </p:cNvSpPr>
          <p:nvPr/>
        </p:nvSpPr>
        <p:spPr bwMode="auto">
          <a:xfrm>
            <a:off x="899287" y="2418347"/>
            <a:ext cx="44576" cy="63099"/>
          </a:xfrm>
          <a:custGeom>
            <a:avLst/>
            <a:gdLst>
              <a:gd name="T0" fmla="*/ 28 w 28"/>
              <a:gd name="T1" fmla="*/ 24 h 48"/>
              <a:gd name="T2" fmla="*/ 28 w 28"/>
              <a:gd name="T3" fmla="*/ 24 h 48"/>
              <a:gd name="T4" fmla="*/ 28 w 28"/>
              <a:gd name="T5" fmla="*/ 34 h 48"/>
              <a:gd name="T6" fmla="*/ 24 w 28"/>
              <a:gd name="T7" fmla="*/ 42 h 48"/>
              <a:gd name="T8" fmla="*/ 20 w 28"/>
              <a:gd name="T9" fmla="*/ 46 h 48"/>
              <a:gd name="T10" fmla="*/ 14 w 28"/>
              <a:gd name="T11" fmla="*/ 48 h 48"/>
              <a:gd name="T12" fmla="*/ 14 w 28"/>
              <a:gd name="T13" fmla="*/ 48 h 48"/>
              <a:gd name="T14" fmla="*/ 8 w 28"/>
              <a:gd name="T15" fmla="*/ 46 h 48"/>
              <a:gd name="T16" fmla="*/ 4 w 28"/>
              <a:gd name="T17" fmla="*/ 42 h 48"/>
              <a:gd name="T18" fmla="*/ 0 w 28"/>
              <a:gd name="T19" fmla="*/ 34 h 48"/>
              <a:gd name="T20" fmla="*/ 0 w 28"/>
              <a:gd name="T21" fmla="*/ 24 h 48"/>
              <a:gd name="T22" fmla="*/ 0 w 28"/>
              <a:gd name="T23" fmla="*/ 24 h 48"/>
              <a:gd name="T24" fmla="*/ 0 w 28"/>
              <a:gd name="T25" fmla="*/ 14 h 48"/>
              <a:gd name="T26" fmla="*/ 4 w 28"/>
              <a:gd name="T27" fmla="*/ 6 h 48"/>
              <a:gd name="T28" fmla="*/ 8 w 28"/>
              <a:gd name="T29" fmla="*/ 2 h 48"/>
              <a:gd name="T30" fmla="*/ 14 w 28"/>
              <a:gd name="T31" fmla="*/ 0 h 48"/>
              <a:gd name="T32" fmla="*/ 14 w 28"/>
              <a:gd name="T33" fmla="*/ 0 h 48"/>
              <a:gd name="T34" fmla="*/ 20 w 28"/>
              <a:gd name="T35" fmla="*/ 2 h 48"/>
              <a:gd name="T36" fmla="*/ 24 w 28"/>
              <a:gd name="T37" fmla="*/ 6 h 48"/>
              <a:gd name="T38" fmla="*/ 28 w 28"/>
              <a:gd name="T39" fmla="*/ 14 h 48"/>
              <a:gd name="T40" fmla="*/ 28 w 28"/>
              <a:gd name="T41" fmla="*/ 24 h 48"/>
              <a:gd name="T42" fmla="*/ 28 w 28"/>
              <a:gd name="T43"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48">
                <a:moveTo>
                  <a:pt x="28" y="24"/>
                </a:moveTo>
                <a:lnTo>
                  <a:pt x="28" y="24"/>
                </a:lnTo>
                <a:lnTo>
                  <a:pt x="28" y="34"/>
                </a:lnTo>
                <a:lnTo>
                  <a:pt x="24" y="42"/>
                </a:lnTo>
                <a:lnTo>
                  <a:pt x="20" y="46"/>
                </a:lnTo>
                <a:lnTo>
                  <a:pt x="14" y="48"/>
                </a:lnTo>
                <a:lnTo>
                  <a:pt x="14" y="48"/>
                </a:lnTo>
                <a:lnTo>
                  <a:pt x="8" y="46"/>
                </a:lnTo>
                <a:lnTo>
                  <a:pt x="4" y="42"/>
                </a:lnTo>
                <a:lnTo>
                  <a:pt x="0" y="34"/>
                </a:lnTo>
                <a:lnTo>
                  <a:pt x="0" y="24"/>
                </a:lnTo>
                <a:lnTo>
                  <a:pt x="0" y="24"/>
                </a:lnTo>
                <a:lnTo>
                  <a:pt x="0" y="14"/>
                </a:lnTo>
                <a:lnTo>
                  <a:pt x="4" y="6"/>
                </a:lnTo>
                <a:lnTo>
                  <a:pt x="8" y="2"/>
                </a:lnTo>
                <a:lnTo>
                  <a:pt x="14" y="0"/>
                </a:lnTo>
                <a:lnTo>
                  <a:pt x="14" y="0"/>
                </a:lnTo>
                <a:lnTo>
                  <a:pt x="20" y="2"/>
                </a:lnTo>
                <a:lnTo>
                  <a:pt x="24" y="6"/>
                </a:lnTo>
                <a:lnTo>
                  <a:pt x="28" y="14"/>
                </a:lnTo>
                <a:lnTo>
                  <a:pt x="28" y="24"/>
                </a:lnTo>
                <a:lnTo>
                  <a:pt x="28" y="24"/>
                </a:lnTo>
                <a:close/>
              </a:path>
            </a:pathLst>
          </a:custGeom>
          <a:solidFill>
            <a:schemeClr val="accent1"/>
          </a:solidFill>
          <a:ln w="28575">
            <a:solidFill>
              <a:schemeClr val="accent1"/>
            </a:solid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82" name="TextBox 12">
            <a:extLst>
              <a:ext uri="{FF2B5EF4-FFF2-40B4-BE49-F238E27FC236}">
                <a16:creationId xmlns:a16="http://schemas.microsoft.com/office/drawing/2014/main" id="{FD2AFB6A-0DEB-4977-82C1-B72D86BFB6E1}"/>
              </a:ext>
            </a:extLst>
          </p:cNvPr>
          <p:cNvSpPr txBox="1">
            <a:spLocks noChangeArrowheads="1"/>
          </p:cNvSpPr>
          <p:nvPr/>
        </p:nvSpPr>
        <p:spPr bwMode="auto">
          <a:xfrm>
            <a:off x="6650594" y="1037661"/>
            <a:ext cx="1665169" cy="1923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8580" tIns="34290" rIns="68580" bIns="34290">
            <a:spAutoFit/>
          </a:bodyPr>
          <a:lstStyle>
            <a:lvl1pPr defTabSz="685800">
              <a:defRPr>
                <a:solidFill>
                  <a:schemeClr val="tx1"/>
                </a:solidFill>
                <a:latin typeface="Calibri" pitchFamily="34" charset="0"/>
                <a:ea typeface="ＭＳ Ｐゴシック" pitchFamily="34" charset="-128"/>
              </a:defRPr>
            </a:lvl1pPr>
            <a:lvl2pPr marL="742950" indent="-285750" defTabSz="685800">
              <a:defRPr>
                <a:solidFill>
                  <a:schemeClr val="tx1"/>
                </a:solidFill>
                <a:latin typeface="Calibri" pitchFamily="34" charset="0"/>
                <a:ea typeface="ＭＳ Ｐゴシック" pitchFamily="34" charset="-128"/>
              </a:defRPr>
            </a:lvl2pPr>
            <a:lvl3pPr marL="1143000" indent="-228600" defTabSz="685800">
              <a:defRPr>
                <a:solidFill>
                  <a:schemeClr val="tx1"/>
                </a:solidFill>
                <a:latin typeface="Calibri" pitchFamily="34" charset="0"/>
                <a:ea typeface="ＭＳ Ｐゴシック" pitchFamily="34" charset="-128"/>
              </a:defRPr>
            </a:lvl3pPr>
            <a:lvl4pPr marL="1600200" indent="-228600" defTabSz="685800">
              <a:defRPr>
                <a:solidFill>
                  <a:schemeClr val="tx1"/>
                </a:solidFill>
                <a:latin typeface="Calibri" pitchFamily="34" charset="0"/>
                <a:ea typeface="ＭＳ Ｐゴシック" pitchFamily="34" charset="-128"/>
              </a:defRPr>
            </a:lvl4pPr>
            <a:lvl5pPr marL="2057400" indent="-228600" defTabSz="685800">
              <a:defRPr>
                <a:solidFill>
                  <a:schemeClr val="tx1"/>
                </a:solidFill>
                <a:latin typeface="Calibri" pitchFamily="34" charset="0"/>
                <a:ea typeface="ＭＳ Ｐゴシック" pitchFamily="34" charset="-128"/>
              </a:defRPr>
            </a:lvl5pPr>
            <a:lvl6pPr marL="2514600" indent="-228600" defTabSz="6858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6858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6858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6858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defTabSz="514349" fontAlgn="auto">
              <a:spcBef>
                <a:spcPts val="0"/>
              </a:spcBef>
              <a:spcAft>
                <a:spcPts val="0"/>
              </a:spcAft>
              <a:defRPr/>
            </a:pPr>
            <a:r>
              <a:rPr lang="en-US" altLang="en-US" sz="800" b="1">
                <a:solidFill>
                  <a:srgbClr val="000000"/>
                </a:solidFill>
              </a:rPr>
              <a:t>PROSPER</a:t>
            </a:r>
            <a:r>
              <a:rPr lang="en-US" altLang="en-US" sz="800" b="1" baseline="30000">
                <a:solidFill>
                  <a:srgbClr val="000000"/>
                </a:solidFill>
              </a:rPr>
              <a:t>[2]</a:t>
            </a:r>
          </a:p>
        </p:txBody>
      </p:sp>
      <p:sp>
        <p:nvSpPr>
          <p:cNvPr id="583" name="TextBox 582">
            <a:extLst>
              <a:ext uri="{FF2B5EF4-FFF2-40B4-BE49-F238E27FC236}">
                <a16:creationId xmlns:a16="http://schemas.microsoft.com/office/drawing/2014/main" id="{FBE8E144-FE00-41FF-87C8-F51FF06B9615}"/>
              </a:ext>
            </a:extLst>
          </p:cNvPr>
          <p:cNvSpPr txBox="1"/>
          <p:nvPr/>
        </p:nvSpPr>
        <p:spPr>
          <a:xfrm rot="16200000">
            <a:off x="4239781" y="2440178"/>
            <a:ext cx="2471972" cy="192360"/>
          </a:xfrm>
          <a:prstGeom prst="rect">
            <a:avLst/>
          </a:prstGeom>
          <a:noFill/>
        </p:spPr>
        <p:txBody>
          <a:bodyPr wrap="square" lIns="68580" tIns="34290" rIns="68580" bIns="34290" rtlCol="0">
            <a:spAutoFit/>
          </a:bodyPr>
          <a:lstStyle/>
          <a:p>
            <a:pPr algn="ctr" defTabSz="685800" fontAlgn="auto">
              <a:spcBef>
                <a:spcPts val="0"/>
              </a:spcBef>
              <a:spcAft>
                <a:spcPts val="0"/>
              </a:spcAft>
              <a:defRPr/>
            </a:pPr>
            <a:r>
              <a:rPr lang="en-US" sz="800" b="1">
                <a:solidFill>
                  <a:srgbClr val="000000"/>
                </a:solidFill>
                <a:latin typeface="Calibri" panose="020F0502020204030204" pitchFamily="34" charset="0"/>
              </a:rPr>
              <a:t>Median FACT-P Total Score</a:t>
            </a:r>
          </a:p>
        </p:txBody>
      </p:sp>
      <p:grpSp>
        <p:nvGrpSpPr>
          <p:cNvPr id="584" name="Group 583">
            <a:extLst>
              <a:ext uri="{FF2B5EF4-FFF2-40B4-BE49-F238E27FC236}">
                <a16:creationId xmlns:a16="http://schemas.microsoft.com/office/drawing/2014/main" id="{D7FAD22E-4378-417B-A0E7-99C19ECDC2DD}"/>
              </a:ext>
            </a:extLst>
          </p:cNvPr>
          <p:cNvGrpSpPr/>
          <p:nvPr/>
        </p:nvGrpSpPr>
        <p:grpSpPr>
          <a:xfrm>
            <a:off x="6658295" y="3414158"/>
            <a:ext cx="1443273" cy="261610"/>
            <a:chOff x="6466787" y="3914973"/>
            <a:chExt cx="1605028" cy="323632"/>
          </a:xfrm>
        </p:grpSpPr>
        <p:sp>
          <p:nvSpPr>
            <p:cNvPr id="643" name="TextBox 642">
              <a:extLst>
                <a:ext uri="{FF2B5EF4-FFF2-40B4-BE49-F238E27FC236}">
                  <a16:creationId xmlns:a16="http://schemas.microsoft.com/office/drawing/2014/main" id="{209054F5-A2CC-4A0D-A664-42181715423B}"/>
                </a:ext>
              </a:extLst>
            </p:cNvPr>
            <p:cNvSpPr txBox="1"/>
            <p:nvPr/>
          </p:nvSpPr>
          <p:spPr>
            <a:xfrm>
              <a:off x="6730739" y="3914973"/>
              <a:ext cx="501493" cy="323632"/>
            </a:xfrm>
            <a:prstGeom prst="rect">
              <a:avLst/>
            </a:prstGeom>
            <a:noFill/>
          </p:spPr>
          <p:txBody>
            <a:bodyPr wrap="none" rtlCol="0">
              <a:spAutoFit/>
            </a:bodyPr>
            <a:lstStyle/>
            <a:p>
              <a:pPr defTabSz="685800" fontAlgn="auto">
                <a:spcBef>
                  <a:spcPts val="0"/>
                </a:spcBef>
                <a:spcAft>
                  <a:spcPts val="0"/>
                </a:spcAft>
                <a:defRPr/>
              </a:pPr>
              <a:r>
                <a:rPr lang="en-US" sz="1100">
                  <a:solidFill>
                    <a:srgbClr val="000000"/>
                  </a:solidFill>
                  <a:latin typeface="Calibri" panose="020F0502020204030204" pitchFamily="34" charset="0"/>
                </a:rPr>
                <a:t>Enza</a:t>
              </a:r>
            </a:p>
          </p:txBody>
        </p:sp>
        <p:sp>
          <p:nvSpPr>
            <p:cNvPr id="644" name="TextBox 643">
              <a:extLst>
                <a:ext uri="{FF2B5EF4-FFF2-40B4-BE49-F238E27FC236}">
                  <a16:creationId xmlns:a16="http://schemas.microsoft.com/office/drawing/2014/main" id="{E456144F-850A-47A7-8AA4-73F2DC13E8B5}"/>
                </a:ext>
              </a:extLst>
            </p:cNvPr>
            <p:cNvSpPr txBox="1"/>
            <p:nvPr/>
          </p:nvSpPr>
          <p:spPr>
            <a:xfrm>
              <a:off x="7620265" y="3914973"/>
              <a:ext cx="451550" cy="323632"/>
            </a:xfrm>
            <a:prstGeom prst="rect">
              <a:avLst/>
            </a:prstGeom>
            <a:noFill/>
          </p:spPr>
          <p:txBody>
            <a:bodyPr wrap="none" rtlCol="0">
              <a:spAutoFit/>
            </a:bodyPr>
            <a:lstStyle/>
            <a:p>
              <a:pPr defTabSz="685800" fontAlgn="auto">
                <a:spcBef>
                  <a:spcPts val="0"/>
                </a:spcBef>
                <a:spcAft>
                  <a:spcPts val="0"/>
                </a:spcAft>
                <a:defRPr/>
              </a:pPr>
              <a:r>
                <a:rPr lang="en-US" sz="1100">
                  <a:solidFill>
                    <a:srgbClr val="000000"/>
                  </a:solidFill>
                  <a:latin typeface="Calibri" panose="020F0502020204030204" pitchFamily="34" charset="0"/>
                </a:rPr>
                <a:t>Pbo</a:t>
              </a:r>
            </a:p>
          </p:txBody>
        </p:sp>
        <p:cxnSp>
          <p:nvCxnSpPr>
            <p:cNvPr id="645" name="Straight Connector 644">
              <a:extLst>
                <a:ext uri="{FF2B5EF4-FFF2-40B4-BE49-F238E27FC236}">
                  <a16:creationId xmlns:a16="http://schemas.microsoft.com/office/drawing/2014/main" id="{FC49D05B-D51D-49C4-9EAD-31E76741F2A2}"/>
                </a:ext>
              </a:extLst>
            </p:cNvPr>
            <p:cNvCxnSpPr/>
            <p:nvPr/>
          </p:nvCxnSpPr>
          <p:spPr>
            <a:xfrm>
              <a:off x="6466787" y="4072379"/>
              <a:ext cx="292231" cy="0"/>
            </a:xfrm>
            <a:prstGeom prst="line">
              <a:avLst/>
            </a:prstGeom>
            <a:ln w="28575">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646" name="Straight Connector 645">
              <a:extLst>
                <a:ext uri="{FF2B5EF4-FFF2-40B4-BE49-F238E27FC236}">
                  <a16:creationId xmlns:a16="http://schemas.microsoft.com/office/drawing/2014/main" id="{2B64BEC4-2B9E-48A7-A52F-E5F8474E1858}"/>
                </a:ext>
              </a:extLst>
            </p:cNvPr>
            <p:cNvCxnSpPr/>
            <p:nvPr/>
          </p:nvCxnSpPr>
          <p:spPr>
            <a:xfrm>
              <a:off x="7369813" y="4080099"/>
              <a:ext cx="292231" cy="0"/>
            </a:xfrm>
            <a:prstGeom prst="line">
              <a:avLst/>
            </a:prstGeom>
            <a:ln w="28575">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585" name="TextBox 584">
            <a:extLst>
              <a:ext uri="{FF2B5EF4-FFF2-40B4-BE49-F238E27FC236}">
                <a16:creationId xmlns:a16="http://schemas.microsoft.com/office/drawing/2014/main" id="{78554E38-D441-4A81-A58B-E8142ADAD912}"/>
              </a:ext>
            </a:extLst>
          </p:cNvPr>
          <p:cNvSpPr txBox="1"/>
          <p:nvPr/>
        </p:nvSpPr>
        <p:spPr>
          <a:xfrm>
            <a:off x="7292438" y="4029247"/>
            <a:ext cx="403145" cy="238527"/>
          </a:xfrm>
          <a:prstGeom prst="rect">
            <a:avLst/>
          </a:prstGeom>
          <a:noFill/>
        </p:spPr>
        <p:txBody>
          <a:bodyPr wrap="none" lIns="68580" tIns="34290" rIns="68580" bIns="34290" rtlCol="0">
            <a:spAutoFit/>
          </a:bodyPr>
          <a:lstStyle/>
          <a:p>
            <a:pPr algn="ctr" defTabSz="685800" fontAlgn="auto">
              <a:spcBef>
                <a:spcPts val="0"/>
              </a:spcBef>
              <a:spcAft>
                <a:spcPts val="0"/>
              </a:spcAft>
              <a:defRPr/>
            </a:pPr>
            <a:r>
              <a:rPr lang="en-US" sz="1100" b="1">
                <a:solidFill>
                  <a:srgbClr val="000000"/>
                </a:solidFill>
                <a:latin typeface="Calibri" panose="020F0502020204030204" pitchFamily="34" charset="0"/>
              </a:rPr>
              <a:t>Wks</a:t>
            </a:r>
          </a:p>
        </p:txBody>
      </p:sp>
      <p:sp>
        <p:nvSpPr>
          <p:cNvPr id="586" name="Rectangle 132">
            <a:extLst>
              <a:ext uri="{FF2B5EF4-FFF2-40B4-BE49-F238E27FC236}">
                <a16:creationId xmlns:a16="http://schemas.microsoft.com/office/drawing/2014/main" id="{DBAA634C-3C55-475F-A7E0-4ADD91EC0AA8}"/>
              </a:ext>
            </a:extLst>
          </p:cNvPr>
          <p:cNvSpPr>
            <a:spLocks noChangeArrowheads="1"/>
          </p:cNvSpPr>
          <p:nvPr/>
        </p:nvSpPr>
        <p:spPr bwMode="auto">
          <a:xfrm>
            <a:off x="5687911" y="3513998"/>
            <a:ext cx="142993"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rPr>
              <a:t>12</a:t>
            </a:r>
            <a:endParaRPr lang="en-US" altLang="en-US" sz="1000">
              <a:solidFill>
                <a:srgbClr val="000000"/>
              </a:solidFill>
              <a:latin typeface="Calibri" panose="020F0502020204030204" pitchFamily="34" charset="0"/>
            </a:endParaRPr>
          </a:p>
        </p:txBody>
      </p:sp>
      <p:sp>
        <p:nvSpPr>
          <p:cNvPr id="587" name="Line 133">
            <a:extLst>
              <a:ext uri="{FF2B5EF4-FFF2-40B4-BE49-F238E27FC236}">
                <a16:creationId xmlns:a16="http://schemas.microsoft.com/office/drawing/2014/main" id="{48A2D8E7-EE2A-43C3-9356-F6C1FE2928F6}"/>
              </a:ext>
            </a:extLst>
          </p:cNvPr>
          <p:cNvSpPr>
            <a:spLocks noChangeShapeType="1"/>
          </p:cNvSpPr>
          <p:nvPr/>
        </p:nvSpPr>
        <p:spPr bwMode="auto">
          <a:xfrm>
            <a:off x="5893242" y="3607499"/>
            <a:ext cx="57101" cy="0"/>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88" name="Rectangle 134">
            <a:extLst>
              <a:ext uri="{FF2B5EF4-FFF2-40B4-BE49-F238E27FC236}">
                <a16:creationId xmlns:a16="http://schemas.microsoft.com/office/drawing/2014/main" id="{5EBE49B1-933D-4C5F-8DBA-96FE91B1A461}"/>
              </a:ext>
            </a:extLst>
          </p:cNvPr>
          <p:cNvSpPr>
            <a:spLocks noChangeArrowheads="1"/>
          </p:cNvSpPr>
          <p:nvPr/>
        </p:nvSpPr>
        <p:spPr bwMode="auto">
          <a:xfrm>
            <a:off x="5605116" y="1804690"/>
            <a:ext cx="214489"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rPr>
              <a:t>120</a:t>
            </a:r>
            <a:endParaRPr lang="en-US" altLang="en-US" sz="1000">
              <a:solidFill>
                <a:srgbClr val="000000"/>
              </a:solidFill>
              <a:latin typeface="Calibri" panose="020F0502020204030204" pitchFamily="34" charset="0"/>
            </a:endParaRPr>
          </a:p>
        </p:txBody>
      </p:sp>
      <p:sp>
        <p:nvSpPr>
          <p:cNvPr id="589" name="Line 135">
            <a:extLst>
              <a:ext uri="{FF2B5EF4-FFF2-40B4-BE49-F238E27FC236}">
                <a16:creationId xmlns:a16="http://schemas.microsoft.com/office/drawing/2014/main" id="{AB23723E-9A5F-4F71-946D-718A397B2F21}"/>
              </a:ext>
            </a:extLst>
          </p:cNvPr>
          <p:cNvSpPr>
            <a:spLocks noChangeShapeType="1"/>
          </p:cNvSpPr>
          <p:nvPr/>
        </p:nvSpPr>
        <p:spPr bwMode="auto">
          <a:xfrm>
            <a:off x="5893242" y="1895625"/>
            <a:ext cx="57101" cy="0"/>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90" name="Rectangle 136">
            <a:extLst>
              <a:ext uri="{FF2B5EF4-FFF2-40B4-BE49-F238E27FC236}">
                <a16:creationId xmlns:a16="http://schemas.microsoft.com/office/drawing/2014/main" id="{78E73F74-B3D3-45B3-8B7B-C2DB8ADFA347}"/>
              </a:ext>
            </a:extLst>
          </p:cNvPr>
          <p:cNvSpPr>
            <a:spLocks noChangeArrowheads="1"/>
          </p:cNvSpPr>
          <p:nvPr/>
        </p:nvSpPr>
        <p:spPr bwMode="auto">
          <a:xfrm>
            <a:off x="5605116" y="1429977"/>
            <a:ext cx="218008"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rPr>
              <a:t>144</a:t>
            </a:r>
            <a:endParaRPr lang="en-US" altLang="en-US" sz="1000">
              <a:solidFill>
                <a:srgbClr val="000000"/>
              </a:solidFill>
              <a:latin typeface="Calibri" panose="020F0502020204030204" pitchFamily="34" charset="0"/>
            </a:endParaRPr>
          </a:p>
        </p:txBody>
      </p:sp>
      <p:sp>
        <p:nvSpPr>
          <p:cNvPr id="591" name="Line 137">
            <a:extLst>
              <a:ext uri="{FF2B5EF4-FFF2-40B4-BE49-F238E27FC236}">
                <a16:creationId xmlns:a16="http://schemas.microsoft.com/office/drawing/2014/main" id="{FB682A05-FEE0-4A2B-9BD0-6F7898AF9A51}"/>
              </a:ext>
            </a:extLst>
          </p:cNvPr>
          <p:cNvSpPr>
            <a:spLocks noChangeShapeType="1"/>
          </p:cNvSpPr>
          <p:nvPr/>
        </p:nvSpPr>
        <p:spPr bwMode="auto">
          <a:xfrm>
            <a:off x="5893242" y="1523479"/>
            <a:ext cx="57101" cy="0"/>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92" name="Rectangle 138">
            <a:extLst>
              <a:ext uri="{FF2B5EF4-FFF2-40B4-BE49-F238E27FC236}">
                <a16:creationId xmlns:a16="http://schemas.microsoft.com/office/drawing/2014/main" id="{335CD96B-799D-40F1-97F1-94ABFCBE91FB}"/>
              </a:ext>
            </a:extLst>
          </p:cNvPr>
          <p:cNvSpPr>
            <a:spLocks noChangeArrowheads="1"/>
          </p:cNvSpPr>
          <p:nvPr/>
        </p:nvSpPr>
        <p:spPr bwMode="auto">
          <a:xfrm>
            <a:off x="5605116" y="1614768"/>
            <a:ext cx="214489"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rPr>
              <a:t>132</a:t>
            </a:r>
            <a:endParaRPr lang="en-US" altLang="en-US" sz="1000">
              <a:solidFill>
                <a:srgbClr val="000000"/>
              </a:solidFill>
              <a:latin typeface="Calibri" panose="020F0502020204030204" pitchFamily="34" charset="0"/>
            </a:endParaRPr>
          </a:p>
        </p:txBody>
      </p:sp>
      <p:sp>
        <p:nvSpPr>
          <p:cNvPr id="593" name="Line 139">
            <a:extLst>
              <a:ext uri="{FF2B5EF4-FFF2-40B4-BE49-F238E27FC236}">
                <a16:creationId xmlns:a16="http://schemas.microsoft.com/office/drawing/2014/main" id="{7A5E8B08-369D-4F00-9F13-C441625DA2F8}"/>
              </a:ext>
            </a:extLst>
          </p:cNvPr>
          <p:cNvSpPr>
            <a:spLocks noChangeShapeType="1"/>
          </p:cNvSpPr>
          <p:nvPr/>
        </p:nvSpPr>
        <p:spPr bwMode="auto">
          <a:xfrm>
            <a:off x="5893242" y="1708269"/>
            <a:ext cx="57101" cy="0"/>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94" name="Rectangle 140">
            <a:extLst>
              <a:ext uri="{FF2B5EF4-FFF2-40B4-BE49-F238E27FC236}">
                <a16:creationId xmlns:a16="http://schemas.microsoft.com/office/drawing/2014/main" id="{2DFB971C-5CBC-4537-ADD4-7E70D040C3AD}"/>
              </a:ext>
            </a:extLst>
          </p:cNvPr>
          <p:cNvSpPr>
            <a:spLocks noChangeArrowheads="1"/>
          </p:cNvSpPr>
          <p:nvPr/>
        </p:nvSpPr>
        <p:spPr bwMode="auto">
          <a:xfrm>
            <a:off x="5687911" y="2374459"/>
            <a:ext cx="153888"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rPr>
              <a:t>84</a:t>
            </a:r>
            <a:endParaRPr lang="en-US" altLang="en-US" sz="1000">
              <a:solidFill>
                <a:srgbClr val="000000"/>
              </a:solidFill>
              <a:latin typeface="Calibri" panose="020F0502020204030204" pitchFamily="34" charset="0"/>
            </a:endParaRPr>
          </a:p>
        </p:txBody>
      </p:sp>
      <p:sp>
        <p:nvSpPr>
          <p:cNvPr id="595" name="Line 141">
            <a:extLst>
              <a:ext uri="{FF2B5EF4-FFF2-40B4-BE49-F238E27FC236}">
                <a16:creationId xmlns:a16="http://schemas.microsoft.com/office/drawing/2014/main" id="{5C70D25D-7756-457D-9B06-14C8291A47AB}"/>
              </a:ext>
            </a:extLst>
          </p:cNvPr>
          <p:cNvSpPr>
            <a:spLocks noChangeShapeType="1"/>
          </p:cNvSpPr>
          <p:nvPr/>
        </p:nvSpPr>
        <p:spPr bwMode="auto">
          <a:xfrm>
            <a:off x="5893242" y="2467962"/>
            <a:ext cx="57101" cy="0"/>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96" name="Rectangle 142">
            <a:extLst>
              <a:ext uri="{FF2B5EF4-FFF2-40B4-BE49-F238E27FC236}">
                <a16:creationId xmlns:a16="http://schemas.microsoft.com/office/drawing/2014/main" id="{050AD871-143E-4273-A4AC-8CE458E0B055}"/>
              </a:ext>
            </a:extLst>
          </p:cNvPr>
          <p:cNvSpPr>
            <a:spLocks noChangeArrowheads="1"/>
          </p:cNvSpPr>
          <p:nvPr/>
        </p:nvSpPr>
        <p:spPr bwMode="auto">
          <a:xfrm>
            <a:off x="5605116" y="1999746"/>
            <a:ext cx="214489"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rPr>
              <a:t>108</a:t>
            </a:r>
            <a:endParaRPr lang="en-US" altLang="en-US" sz="1000">
              <a:solidFill>
                <a:srgbClr val="000000"/>
              </a:solidFill>
              <a:latin typeface="Calibri" panose="020F0502020204030204" pitchFamily="34" charset="0"/>
            </a:endParaRPr>
          </a:p>
        </p:txBody>
      </p:sp>
      <p:sp>
        <p:nvSpPr>
          <p:cNvPr id="597" name="Line 143">
            <a:extLst>
              <a:ext uri="{FF2B5EF4-FFF2-40B4-BE49-F238E27FC236}">
                <a16:creationId xmlns:a16="http://schemas.microsoft.com/office/drawing/2014/main" id="{294152D1-43C8-4EC4-B920-B1A24BBC779C}"/>
              </a:ext>
            </a:extLst>
          </p:cNvPr>
          <p:cNvSpPr>
            <a:spLocks noChangeShapeType="1"/>
          </p:cNvSpPr>
          <p:nvPr/>
        </p:nvSpPr>
        <p:spPr bwMode="auto">
          <a:xfrm>
            <a:off x="5893242" y="2093248"/>
            <a:ext cx="57101" cy="0"/>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598" name="Rectangle 144">
            <a:extLst>
              <a:ext uri="{FF2B5EF4-FFF2-40B4-BE49-F238E27FC236}">
                <a16:creationId xmlns:a16="http://schemas.microsoft.com/office/drawing/2014/main" id="{E05AA924-ED80-4A59-BBAC-DAFCF6A4DFD5}"/>
              </a:ext>
            </a:extLst>
          </p:cNvPr>
          <p:cNvSpPr>
            <a:spLocks noChangeArrowheads="1"/>
          </p:cNvSpPr>
          <p:nvPr/>
        </p:nvSpPr>
        <p:spPr bwMode="auto">
          <a:xfrm>
            <a:off x="5687911" y="2187102"/>
            <a:ext cx="142993"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rPr>
              <a:t>96</a:t>
            </a:r>
            <a:endParaRPr lang="en-US" altLang="en-US" sz="1000">
              <a:solidFill>
                <a:srgbClr val="000000"/>
              </a:solidFill>
              <a:latin typeface="Calibri" panose="020F0502020204030204" pitchFamily="34" charset="0"/>
            </a:endParaRPr>
          </a:p>
        </p:txBody>
      </p:sp>
      <p:sp>
        <p:nvSpPr>
          <p:cNvPr id="599" name="Line 145">
            <a:extLst>
              <a:ext uri="{FF2B5EF4-FFF2-40B4-BE49-F238E27FC236}">
                <a16:creationId xmlns:a16="http://schemas.microsoft.com/office/drawing/2014/main" id="{534916F4-3661-4683-AE68-C2DCA96A9614}"/>
              </a:ext>
            </a:extLst>
          </p:cNvPr>
          <p:cNvSpPr>
            <a:spLocks noChangeShapeType="1"/>
          </p:cNvSpPr>
          <p:nvPr/>
        </p:nvSpPr>
        <p:spPr bwMode="auto">
          <a:xfrm>
            <a:off x="5893242" y="2278038"/>
            <a:ext cx="57101" cy="0"/>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600" name="Rectangle 146">
            <a:extLst>
              <a:ext uri="{FF2B5EF4-FFF2-40B4-BE49-F238E27FC236}">
                <a16:creationId xmlns:a16="http://schemas.microsoft.com/office/drawing/2014/main" id="{D4B7E0B0-2E98-467A-A0A6-D88917E5599D}"/>
              </a:ext>
            </a:extLst>
          </p:cNvPr>
          <p:cNvSpPr>
            <a:spLocks noChangeArrowheads="1"/>
          </p:cNvSpPr>
          <p:nvPr/>
        </p:nvSpPr>
        <p:spPr bwMode="auto">
          <a:xfrm>
            <a:off x="5687911" y="2746605"/>
            <a:ext cx="142993"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rPr>
              <a:t>60</a:t>
            </a:r>
            <a:endParaRPr lang="en-US" altLang="en-US" sz="1000">
              <a:solidFill>
                <a:srgbClr val="000000"/>
              </a:solidFill>
              <a:latin typeface="Calibri" panose="020F0502020204030204" pitchFamily="34" charset="0"/>
            </a:endParaRPr>
          </a:p>
        </p:txBody>
      </p:sp>
      <p:sp>
        <p:nvSpPr>
          <p:cNvPr id="601" name="Line 147">
            <a:extLst>
              <a:ext uri="{FF2B5EF4-FFF2-40B4-BE49-F238E27FC236}">
                <a16:creationId xmlns:a16="http://schemas.microsoft.com/office/drawing/2014/main" id="{AF52544E-E931-4464-B7E5-416E8DA6CCF1}"/>
              </a:ext>
            </a:extLst>
          </p:cNvPr>
          <p:cNvSpPr>
            <a:spLocks noChangeShapeType="1"/>
          </p:cNvSpPr>
          <p:nvPr/>
        </p:nvSpPr>
        <p:spPr bwMode="auto">
          <a:xfrm>
            <a:off x="5893242" y="2840108"/>
            <a:ext cx="57101" cy="0"/>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602" name="Rectangle 148">
            <a:extLst>
              <a:ext uri="{FF2B5EF4-FFF2-40B4-BE49-F238E27FC236}">
                <a16:creationId xmlns:a16="http://schemas.microsoft.com/office/drawing/2014/main" id="{1C6C77C5-8EF2-4621-9284-7B40ED1A37C5}"/>
              </a:ext>
            </a:extLst>
          </p:cNvPr>
          <p:cNvSpPr>
            <a:spLocks noChangeArrowheads="1"/>
          </p:cNvSpPr>
          <p:nvPr/>
        </p:nvSpPr>
        <p:spPr bwMode="auto">
          <a:xfrm>
            <a:off x="5687911" y="2559249"/>
            <a:ext cx="142993"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rPr>
              <a:t>72</a:t>
            </a:r>
            <a:endParaRPr lang="en-US" altLang="en-US" sz="1000">
              <a:solidFill>
                <a:srgbClr val="000000"/>
              </a:solidFill>
              <a:latin typeface="Calibri" panose="020F0502020204030204" pitchFamily="34" charset="0"/>
            </a:endParaRPr>
          </a:p>
        </p:txBody>
      </p:sp>
      <p:sp>
        <p:nvSpPr>
          <p:cNvPr id="603" name="Line 149">
            <a:extLst>
              <a:ext uri="{FF2B5EF4-FFF2-40B4-BE49-F238E27FC236}">
                <a16:creationId xmlns:a16="http://schemas.microsoft.com/office/drawing/2014/main" id="{52C7CC01-8B22-4755-829C-088BBD8374BE}"/>
              </a:ext>
            </a:extLst>
          </p:cNvPr>
          <p:cNvSpPr>
            <a:spLocks noChangeShapeType="1"/>
          </p:cNvSpPr>
          <p:nvPr/>
        </p:nvSpPr>
        <p:spPr bwMode="auto">
          <a:xfrm>
            <a:off x="5893242" y="2650184"/>
            <a:ext cx="57101" cy="0"/>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604" name="Rectangle 150">
            <a:extLst>
              <a:ext uri="{FF2B5EF4-FFF2-40B4-BE49-F238E27FC236}">
                <a16:creationId xmlns:a16="http://schemas.microsoft.com/office/drawing/2014/main" id="{80087BB4-EFE5-4A4F-8AD2-68C4769C4AC3}"/>
              </a:ext>
            </a:extLst>
          </p:cNvPr>
          <p:cNvSpPr>
            <a:spLocks noChangeArrowheads="1"/>
          </p:cNvSpPr>
          <p:nvPr/>
        </p:nvSpPr>
        <p:spPr bwMode="auto">
          <a:xfrm>
            <a:off x="5687911" y="3316375"/>
            <a:ext cx="153888"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rPr>
              <a:t>24</a:t>
            </a:r>
            <a:endParaRPr lang="en-US" altLang="en-US" sz="1000">
              <a:solidFill>
                <a:srgbClr val="000000"/>
              </a:solidFill>
              <a:latin typeface="Calibri" panose="020F0502020204030204" pitchFamily="34" charset="0"/>
            </a:endParaRPr>
          </a:p>
        </p:txBody>
      </p:sp>
      <p:sp>
        <p:nvSpPr>
          <p:cNvPr id="605" name="Line 151">
            <a:extLst>
              <a:ext uri="{FF2B5EF4-FFF2-40B4-BE49-F238E27FC236}">
                <a16:creationId xmlns:a16="http://schemas.microsoft.com/office/drawing/2014/main" id="{DB86837F-AB79-4A8C-98C0-16D0BE903049}"/>
              </a:ext>
            </a:extLst>
          </p:cNvPr>
          <p:cNvSpPr>
            <a:spLocks noChangeShapeType="1"/>
          </p:cNvSpPr>
          <p:nvPr/>
        </p:nvSpPr>
        <p:spPr bwMode="auto">
          <a:xfrm>
            <a:off x="5893242" y="3409877"/>
            <a:ext cx="57101" cy="0"/>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606" name="Rectangle 152">
            <a:extLst>
              <a:ext uri="{FF2B5EF4-FFF2-40B4-BE49-F238E27FC236}">
                <a16:creationId xmlns:a16="http://schemas.microsoft.com/office/drawing/2014/main" id="{B79170C1-001B-4F5D-9822-565AF73BE25B}"/>
              </a:ext>
            </a:extLst>
          </p:cNvPr>
          <p:cNvSpPr>
            <a:spLocks noChangeArrowheads="1"/>
          </p:cNvSpPr>
          <p:nvPr/>
        </p:nvSpPr>
        <p:spPr bwMode="auto">
          <a:xfrm>
            <a:off x="5687911" y="2941662"/>
            <a:ext cx="142993"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rPr>
              <a:t>48</a:t>
            </a:r>
            <a:endParaRPr lang="en-US" altLang="en-US" sz="1000">
              <a:solidFill>
                <a:srgbClr val="000000"/>
              </a:solidFill>
              <a:latin typeface="Calibri" panose="020F0502020204030204" pitchFamily="34" charset="0"/>
            </a:endParaRPr>
          </a:p>
        </p:txBody>
      </p:sp>
      <p:sp>
        <p:nvSpPr>
          <p:cNvPr id="607" name="Line 153">
            <a:extLst>
              <a:ext uri="{FF2B5EF4-FFF2-40B4-BE49-F238E27FC236}">
                <a16:creationId xmlns:a16="http://schemas.microsoft.com/office/drawing/2014/main" id="{4733A0CF-7FD0-4E61-90DA-151D92146D77}"/>
              </a:ext>
            </a:extLst>
          </p:cNvPr>
          <p:cNvSpPr>
            <a:spLocks noChangeShapeType="1"/>
          </p:cNvSpPr>
          <p:nvPr/>
        </p:nvSpPr>
        <p:spPr bwMode="auto">
          <a:xfrm>
            <a:off x="5893242" y="3035164"/>
            <a:ext cx="57101" cy="0"/>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608" name="Rectangle 154">
            <a:extLst>
              <a:ext uri="{FF2B5EF4-FFF2-40B4-BE49-F238E27FC236}">
                <a16:creationId xmlns:a16="http://schemas.microsoft.com/office/drawing/2014/main" id="{AAAA91DE-C02B-4D9F-878E-D828D59641F4}"/>
              </a:ext>
            </a:extLst>
          </p:cNvPr>
          <p:cNvSpPr>
            <a:spLocks noChangeArrowheads="1"/>
          </p:cNvSpPr>
          <p:nvPr/>
        </p:nvSpPr>
        <p:spPr bwMode="auto">
          <a:xfrm>
            <a:off x="5687911" y="3129018"/>
            <a:ext cx="142993"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rPr>
              <a:t>36</a:t>
            </a:r>
            <a:endParaRPr lang="en-US" altLang="en-US" sz="1000">
              <a:solidFill>
                <a:srgbClr val="000000"/>
              </a:solidFill>
              <a:latin typeface="Calibri" panose="020F0502020204030204" pitchFamily="34" charset="0"/>
            </a:endParaRPr>
          </a:p>
        </p:txBody>
      </p:sp>
      <p:sp>
        <p:nvSpPr>
          <p:cNvPr id="609" name="Line 155">
            <a:extLst>
              <a:ext uri="{FF2B5EF4-FFF2-40B4-BE49-F238E27FC236}">
                <a16:creationId xmlns:a16="http://schemas.microsoft.com/office/drawing/2014/main" id="{1ECE3192-DBBF-4C4C-A360-FD37ECCD48A3}"/>
              </a:ext>
            </a:extLst>
          </p:cNvPr>
          <p:cNvSpPr>
            <a:spLocks noChangeShapeType="1"/>
          </p:cNvSpPr>
          <p:nvPr/>
        </p:nvSpPr>
        <p:spPr bwMode="auto">
          <a:xfrm>
            <a:off x="5893242" y="3222521"/>
            <a:ext cx="57101" cy="0"/>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610" name="Rectangle 156">
            <a:extLst>
              <a:ext uri="{FF2B5EF4-FFF2-40B4-BE49-F238E27FC236}">
                <a16:creationId xmlns:a16="http://schemas.microsoft.com/office/drawing/2014/main" id="{1C76C339-CA51-4AF6-9BEA-E6143FC01BDE}"/>
              </a:ext>
            </a:extLst>
          </p:cNvPr>
          <p:cNvSpPr>
            <a:spLocks noChangeArrowheads="1"/>
          </p:cNvSpPr>
          <p:nvPr/>
        </p:nvSpPr>
        <p:spPr bwMode="auto">
          <a:xfrm>
            <a:off x="5605116" y="1234921"/>
            <a:ext cx="214489"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rPr>
              <a:t>156</a:t>
            </a:r>
            <a:endParaRPr lang="en-US" altLang="en-US" sz="1000">
              <a:solidFill>
                <a:srgbClr val="000000"/>
              </a:solidFill>
              <a:latin typeface="Calibri" panose="020F0502020204030204" pitchFamily="34" charset="0"/>
            </a:endParaRPr>
          </a:p>
        </p:txBody>
      </p:sp>
      <p:sp>
        <p:nvSpPr>
          <p:cNvPr id="611" name="Rectangle 157">
            <a:extLst>
              <a:ext uri="{FF2B5EF4-FFF2-40B4-BE49-F238E27FC236}">
                <a16:creationId xmlns:a16="http://schemas.microsoft.com/office/drawing/2014/main" id="{322317E7-2F5D-4CEF-A871-74CBE83FC8BA}"/>
              </a:ext>
            </a:extLst>
          </p:cNvPr>
          <p:cNvSpPr>
            <a:spLocks noChangeArrowheads="1"/>
          </p:cNvSpPr>
          <p:nvPr/>
        </p:nvSpPr>
        <p:spPr bwMode="auto">
          <a:xfrm>
            <a:off x="5767851" y="3670556"/>
            <a:ext cx="71496"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rPr>
              <a:t>0</a:t>
            </a:r>
            <a:endParaRPr lang="en-US" altLang="en-US" sz="1000">
              <a:solidFill>
                <a:srgbClr val="000000"/>
              </a:solidFill>
              <a:latin typeface="Calibri" panose="020F0502020204030204" pitchFamily="34" charset="0"/>
            </a:endParaRPr>
          </a:p>
        </p:txBody>
      </p:sp>
      <p:sp>
        <p:nvSpPr>
          <p:cNvPr id="612" name="Rectangle 158">
            <a:extLst>
              <a:ext uri="{FF2B5EF4-FFF2-40B4-BE49-F238E27FC236}">
                <a16:creationId xmlns:a16="http://schemas.microsoft.com/office/drawing/2014/main" id="{4D1F82C1-23E0-43F6-B1AC-547295A41196}"/>
              </a:ext>
            </a:extLst>
          </p:cNvPr>
          <p:cNvSpPr>
            <a:spLocks noChangeArrowheads="1"/>
          </p:cNvSpPr>
          <p:nvPr/>
        </p:nvSpPr>
        <p:spPr bwMode="auto">
          <a:xfrm>
            <a:off x="6068679" y="3851321"/>
            <a:ext cx="141064"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rPr>
              <a:t>BL</a:t>
            </a:r>
          </a:p>
        </p:txBody>
      </p:sp>
      <p:sp>
        <p:nvSpPr>
          <p:cNvPr id="613" name="Line 159">
            <a:extLst>
              <a:ext uri="{FF2B5EF4-FFF2-40B4-BE49-F238E27FC236}">
                <a16:creationId xmlns:a16="http://schemas.microsoft.com/office/drawing/2014/main" id="{CE1AA728-BA83-49A7-8DFE-39FFF10DDE9E}"/>
              </a:ext>
            </a:extLst>
          </p:cNvPr>
          <p:cNvSpPr>
            <a:spLocks noChangeShapeType="1"/>
          </p:cNvSpPr>
          <p:nvPr/>
        </p:nvSpPr>
        <p:spPr bwMode="auto">
          <a:xfrm>
            <a:off x="5893242" y="3774324"/>
            <a:ext cx="57101" cy="0"/>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614" name="Line 160">
            <a:extLst>
              <a:ext uri="{FF2B5EF4-FFF2-40B4-BE49-F238E27FC236}">
                <a16:creationId xmlns:a16="http://schemas.microsoft.com/office/drawing/2014/main" id="{97CFE143-E888-410F-9889-569C68C12AA4}"/>
              </a:ext>
            </a:extLst>
          </p:cNvPr>
          <p:cNvSpPr>
            <a:spLocks noChangeShapeType="1"/>
          </p:cNvSpPr>
          <p:nvPr/>
        </p:nvSpPr>
        <p:spPr bwMode="auto">
          <a:xfrm>
            <a:off x="6150193" y="3776892"/>
            <a:ext cx="0" cy="69297"/>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615" name="Rectangle 161">
            <a:extLst>
              <a:ext uri="{FF2B5EF4-FFF2-40B4-BE49-F238E27FC236}">
                <a16:creationId xmlns:a16="http://schemas.microsoft.com/office/drawing/2014/main" id="{75F1CB71-EDBE-4A7C-99E9-2DCFF72BF43E}"/>
              </a:ext>
            </a:extLst>
          </p:cNvPr>
          <p:cNvSpPr>
            <a:spLocks noChangeArrowheads="1"/>
          </p:cNvSpPr>
          <p:nvPr/>
        </p:nvSpPr>
        <p:spPr bwMode="auto">
          <a:xfrm>
            <a:off x="6516916" y="3851321"/>
            <a:ext cx="153888"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rPr>
              <a:t>17</a:t>
            </a:r>
          </a:p>
        </p:txBody>
      </p:sp>
      <p:sp>
        <p:nvSpPr>
          <p:cNvPr id="616" name="Line 162">
            <a:extLst>
              <a:ext uri="{FF2B5EF4-FFF2-40B4-BE49-F238E27FC236}">
                <a16:creationId xmlns:a16="http://schemas.microsoft.com/office/drawing/2014/main" id="{2A674A3A-9B8C-4CC7-A5EA-65F3A7671435}"/>
              </a:ext>
            </a:extLst>
          </p:cNvPr>
          <p:cNvSpPr>
            <a:spLocks noChangeShapeType="1"/>
          </p:cNvSpPr>
          <p:nvPr/>
        </p:nvSpPr>
        <p:spPr bwMode="auto">
          <a:xfrm>
            <a:off x="6601286" y="3776892"/>
            <a:ext cx="0" cy="69297"/>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617" name="Rectangle 163">
            <a:extLst>
              <a:ext uri="{FF2B5EF4-FFF2-40B4-BE49-F238E27FC236}">
                <a16:creationId xmlns:a16="http://schemas.microsoft.com/office/drawing/2014/main" id="{C1CFFC63-4A22-4CA0-955B-D478029E0C2C}"/>
              </a:ext>
            </a:extLst>
          </p:cNvPr>
          <p:cNvSpPr>
            <a:spLocks noChangeArrowheads="1"/>
          </p:cNvSpPr>
          <p:nvPr/>
        </p:nvSpPr>
        <p:spPr bwMode="auto">
          <a:xfrm>
            <a:off x="6959446" y="3851321"/>
            <a:ext cx="142993"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rPr>
              <a:t>33</a:t>
            </a:r>
          </a:p>
        </p:txBody>
      </p:sp>
      <p:sp>
        <p:nvSpPr>
          <p:cNvPr id="618" name="Line 164">
            <a:extLst>
              <a:ext uri="{FF2B5EF4-FFF2-40B4-BE49-F238E27FC236}">
                <a16:creationId xmlns:a16="http://schemas.microsoft.com/office/drawing/2014/main" id="{4DF9A3F3-18F1-4BB4-8E3A-341F6E2F0058}"/>
              </a:ext>
            </a:extLst>
          </p:cNvPr>
          <p:cNvSpPr>
            <a:spLocks noChangeShapeType="1"/>
          </p:cNvSpPr>
          <p:nvPr/>
        </p:nvSpPr>
        <p:spPr bwMode="auto">
          <a:xfrm>
            <a:off x="7043815" y="3776892"/>
            <a:ext cx="0" cy="69297"/>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619" name="Rectangle 165">
            <a:extLst>
              <a:ext uri="{FF2B5EF4-FFF2-40B4-BE49-F238E27FC236}">
                <a16:creationId xmlns:a16="http://schemas.microsoft.com/office/drawing/2014/main" id="{CC1FAB8A-D3C2-4D76-9EC7-C778FC57D638}"/>
              </a:ext>
            </a:extLst>
          </p:cNvPr>
          <p:cNvSpPr>
            <a:spLocks noChangeArrowheads="1"/>
          </p:cNvSpPr>
          <p:nvPr/>
        </p:nvSpPr>
        <p:spPr bwMode="auto">
          <a:xfrm>
            <a:off x="7381990" y="3851321"/>
            <a:ext cx="142993"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rPr>
              <a:t>49</a:t>
            </a:r>
          </a:p>
        </p:txBody>
      </p:sp>
      <p:sp>
        <p:nvSpPr>
          <p:cNvPr id="620" name="Line 166">
            <a:extLst>
              <a:ext uri="{FF2B5EF4-FFF2-40B4-BE49-F238E27FC236}">
                <a16:creationId xmlns:a16="http://schemas.microsoft.com/office/drawing/2014/main" id="{2173CD5E-FCDC-4EC0-AEB5-82CDCC362C88}"/>
              </a:ext>
            </a:extLst>
          </p:cNvPr>
          <p:cNvSpPr>
            <a:spLocks noChangeShapeType="1"/>
          </p:cNvSpPr>
          <p:nvPr/>
        </p:nvSpPr>
        <p:spPr bwMode="auto">
          <a:xfrm>
            <a:off x="7466358" y="3776892"/>
            <a:ext cx="0" cy="69297"/>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621" name="Rectangle 167">
            <a:extLst>
              <a:ext uri="{FF2B5EF4-FFF2-40B4-BE49-F238E27FC236}">
                <a16:creationId xmlns:a16="http://schemas.microsoft.com/office/drawing/2014/main" id="{29A38657-4BBA-46F5-BFC7-9F773EFA60E0}"/>
              </a:ext>
            </a:extLst>
          </p:cNvPr>
          <p:cNvSpPr>
            <a:spLocks noChangeArrowheads="1"/>
          </p:cNvSpPr>
          <p:nvPr/>
        </p:nvSpPr>
        <p:spPr bwMode="auto">
          <a:xfrm>
            <a:off x="7824517" y="3851321"/>
            <a:ext cx="142993"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rPr>
              <a:t>65</a:t>
            </a:r>
          </a:p>
        </p:txBody>
      </p:sp>
      <p:sp>
        <p:nvSpPr>
          <p:cNvPr id="622" name="Line 168">
            <a:extLst>
              <a:ext uri="{FF2B5EF4-FFF2-40B4-BE49-F238E27FC236}">
                <a16:creationId xmlns:a16="http://schemas.microsoft.com/office/drawing/2014/main" id="{CFE4073B-4893-453B-8805-8444D1432393}"/>
              </a:ext>
            </a:extLst>
          </p:cNvPr>
          <p:cNvSpPr>
            <a:spLocks noChangeShapeType="1"/>
          </p:cNvSpPr>
          <p:nvPr/>
        </p:nvSpPr>
        <p:spPr bwMode="auto">
          <a:xfrm>
            <a:off x="7906032" y="3776892"/>
            <a:ext cx="0" cy="69297"/>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623" name="Rectangle 169">
            <a:extLst>
              <a:ext uri="{FF2B5EF4-FFF2-40B4-BE49-F238E27FC236}">
                <a16:creationId xmlns:a16="http://schemas.microsoft.com/office/drawing/2014/main" id="{77A5A972-6414-4922-836E-8FA0557307BA}"/>
              </a:ext>
            </a:extLst>
          </p:cNvPr>
          <p:cNvSpPr>
            <a:spLocks noChangeArrowheads="1"/>
          </p:cNvSpPr>
          <p:nvPr/>
        </p:nvSpPr>
        <p:spPr bwMode="auto">
          <a:xfrm>
            <a:off x="8255626" y="3851321"/>
            <a:ext cx="142993"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rPr>
              <a:t>81</a:t>
            </a:r>
          </a:p>
        </p:txBody>
      </p:sp>
      <p:sp>
        <p:nvSpPr>
          <p:cNvPr id="624" name="Line 170">
            <a:extLst>
              <a:ext uri="{FF2B5EF4-FFF2-40B4-BE49-F238E27FC236}">
                <a16:creationId xmlns:a16="http://schemas.microsoft.com/office/drawing/2014/main" id="{990EE739-3809-4ADB-9801-04FD85289D6B}"/>
              </a:ext>
            </a:extLst>
          </p:cNvPr>
          <p:cNvSpPr>
            <a:spLocks noChangeShapeType="1"/>
          </p:cNvSpPr>
          <p:nvPr/>
        </p:nvSpPr>
        <p:spPr bwMode="auto">
          <a:xfrm>
            <a:off x="8339996" y="3776892"/>
            <a:ext cx="0" cy="69297"/>
          </a:xfrm>
          <a:prstGeom prst="line">
            <a:avLst/>
          </a:prstGeom>
          <a:noFill/>
          <a:ln w="28575">
            <a:solidFill>
              <a:schemeClr val="bg1"/>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625" name="Rectangle 171">
            <a:extLst>
              <a:ext uri="{FF2B5EF4-FFF2-40B4-BE49-F238E27FC236}">
                <a16:creationId xmlns:a16="http://schemas.microsoft.com/office/drawing/2014/main" id="{00B86292-8971-42CF-86D3-75E341A8759D}"/>
              </a:ext>
            </a:extLst>
          </p:cNvPr>
          <p:cNvSpPr>
            <a:spLocks noChangeArrowheads="1"/>
          </p:cNvSpPr>
          <p:nvPr/>
        </p:nvSpPr>
        <p:spPr bwMode="auto">
          <a:xfrm>
            <a:off x="8698156" y="3851321"/>
            <a:ext cx="153888"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100">
                <a:solidFill>
                  <a:srgbClr val="000000"/>
                </a:solidFill>
                <a:latin typeface="Calibri" panose="020F0502020204030204" pitchFamily="34" charset="0"/>
              </a:rPr>
              <a:t>97</a:t>
            </a:r>
          </a:p>
        </p:txBody>
      </p:sp>
      <p:sp>
        <p:nvSpPr>
          <p:cNvPr id="626" name="Freeform 172">
            <a:extLst>
              <a:ext uri="{FF2B5EF4-FFF2-40B4-BE49-F238E27FC236}">
                <a16:creationId xmlns:a16="http://schemas.microsoft.com/office/drawing/2014/main" id="{045F0395-02FF-45B4-910F-F5CA5110EC2C}"/>
              </a:ext>
            </a:extLst>
          </p:cNvPr>
          <p:cNvSpPr>
            <a:spLocks/>
          </p:cNvSpPr>
          <p:nvPr/>
        </p:nvSpPr>
        <p:spPr bwMode="auto">
          <a:xfrm>
            <a:off x="5893241" y="1328423"/>
            <a:ext cx="2886429" cy="2517764"/>
          </a:xfrm>
          <a:custGeom>
            <a:avLst/>
            <a:gdLst>
              <a:gd name="T0" fmla="*/ 0 w 2022"/>
              <a:gd name="T1" fmla="*/ 0 h 1962"/>
              <a:gd name="T2" fmla="*/ 40 w 2022"/>
              <a:gd name="T3" fmla="*/ 0 h 1962"/>
              <a:gd name="T4" fmla="*/ 40 w 2022"/>
              <a:gd name="T5" fmla="*/ 4 h 1962"/>
              <a:gd name="T6" fmla="*/ 40 w 2022"/>
              <a:gd name="T7" fmla="*/ 1908 h 1962"/>
              <a:gd name="T8" fmla="*/ 2018 w 2022"/>
              <a:gd name="T9" fmla="*/ 1908 h 1962"/>
              <a:gd name="T10" fmla="*/ 2022 w 2022"/>
              <a:gd name="T11" fmla="*/ 1908 h 1962"/>
              <a:gd name="T12" fmla="*/ 2022 w 2022"/>
              <a:gd name="T13" fmla="*/ 1962 h 1962"/>
            </a:gdLst>
            <a:ahLst/>
            <a:cxnLst>
              <a:cxn ang="0">
                <a:pos x="T0" y="T1"/>
              </a:cxn>
              <a:cxn ang="0">
                <a:pos x="T2" y="T3"/>
              </a:cxn>
              <a:cxn ang="0">
                <a:pos x="T4" y="T5"/>
              </a:cxn>
              <a:cxn ang="0">
                <a:pos x="T6" y="T7"/>
              </a:cxn>
              <a:cxn ang="0">
                <a:pos x="T8" y="T9"/>
              </a:cxn>
              <a:cxn ang="0">
                <a:pos x="T10" y="T11"/>
              </a:cxn>
              <a:cxn ang="0">
                <a:pos x="T12" y="T13"/>
              </a:cxn>
            </a:cxnLst>
            <a:rect l="0" t="0" r="r" b="b"/>
            <a:pathLst>
              <a:path w="2022" h="1962">
                <a:moveTo>
                  <a:pt x="0" y="0"/>
                </a:moveTo>
                <a:lnTo>
                  <a:pt x="40" y="0"/>
                </a:lnTo>
                <a:lnTo>
                  <a:pt x="40" y="4"/>
                </a:lnTo>
                <a:lnTo>
                  <a:pt x="40" y="1908"/>
                </a:lnTo>
                <a:lnTo>
                  <a:pt x="2018" y="1908"/>
                </a:lnTo>
                <a:lnTo>
                  <a:pt x="2022" y="1908"/>
                </a:lnTo>
                <a:lnTo>
                  <a:pt x="2022" y="1962"/>
                </a:lnTo>
              </a:path>
            </a:pathLst>
          </a:custGeom>
          <a:noFill/>
          <a:ln w="28575">
            <a:solidFill>
              <a:srgbClr val="003767"/>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627" name="Freeform 175">
            <a:extLst>
              <a:ext uri="{FF2B5EF4-FFF2-40B4-BE49-F238E27FC236}">
                <a16:creationId xmlns:a16="http://schemas.microsoft.com/office/drawing/2014/main" id="{0BB3C093-2F23-4B5E-A8B1-662BD18DE9C8}"/>
              </a:ext>
            </a:extLst>
          </p:cNvPr>
          <p:cNvSpPr>
            <a:spLocks/>
          </p:cNvSpPr>
          <p:nvPr/>
        </p:nvSpPr>
        <p:spPr bwMode="auto">
          <a:xfrm>
            <a:off x="6161615" y="1849429"/>
            <a:ext cx="2615201" cy="107794"/>
          </a:xfrm>
          <a:custGeom>
            <a:avLst/>
            <a:gdLst>
              <a:gd name="T0" fmla="*/ 0 w 1832"/>
              <a:gd name="T1" fmla="*/ 0 h 84"/>
              <a:gd name="T2" fmla="*/ 312 w 1832"/>
              <a:gd name="T3" fmla="*/ 48 h 84"/>
              <a:gd name="T4" fmla="*/ 614 w 1832"/>
              <a:gd name="T5" fmla="*/ 42 h 84"/>
              <a:gd name="T6" fmla="*/ 920 w 1832"/>
              <a:gd name="T7" fmla="*/ 60 h 84"/>
              <a:gd name="T8" fmla="*/ 1220 w 1832"/>
              <a:gd name="T9" fmla="*/ 76 h 84"/>
              <a:gd name="T10" fmla="*/ 1528 w 1832"/>
              <a:gd name="T11" fmla="*/ 84 h 84"/>
              <a:gd name="T12" fmla="*/ 1832 w 1832"/>
              <a:gd name="T13" fmla="*/ 60 h 84"/>
            </a:gdLst>
            <a:ahLst/>
            <a:cxnLst>
              <a:cxn ang="0">
                <a:pos x="T0" y="T1"/>
              </a:cxn>
              <a:cxn ang="0">
                <a:pos x="T2" y="T3"/>
              </a:cxn>
              <a:cxn ang="0">
                <a:pos x="T4" y="T5"/>
              </a:cxn>
              <a:cxn ang="0">
                <a:pos x="T6" y="T7"/>
              </a:cxn>
              <a:cxn ang="0">
                <a:pos x="T8" y="T9"/>
              </a:cxn>
              <a:cxn ang="0">
                <a:pos x="T10" y="T11"/>
              </a:cxn>
              <a:cxn ang="0">
                <a:pos x="T12" y="T13"/>
              </a:cxn>
            </a:cxnLst>
            <a:rect l="0" t="0" r="r" b="b"/>
            <a:pathLst>
              <a:path w="1832" h="84">
                <a:moveTo>
                  <a:pt x="0" y="0"/>
                </a:moveTo>
                <a:lnTo>
                  <a:pt x="312" y="48"/>
                </a:lnTo>
                <a:lnTo>
                  <a:pt x="614" y="42"/>
                </a:lnTo>
                <a:lnTo>
                  <a:pt x="920" y="60"/>
                </a:lnTo>
                <a:lnTo>
                  <a:pt x="1220" y="76"/>
                </a:lnTo>
                <a:lnTo>
                  <a:pt x="1528" y="84"/>
                </a:lnTo>
                <a:lnTo>
                  <a:pt x="1832" y="60"/>
                </a:lnTo>
              </a:path>
            </a:pathLst>
          </a:custGeom>
          <a:noFill/>
          <a:ln w="28575">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628" name="Freeform 176">
            <a:extLst>
              <a:ext uri="{FF2B5EF4-FFF2-40B4-BE49-F238E27FC236}">
                <a16:creationId xmlns:a16="http://schemas.microsoft.com/office/drawing/2014/main" id="{95894F56-2D76-4C82-9437-E8E92B33D6E1}"/>
              </a:ext>
            </a:extLst>
          </p:cNvPr>
          <p:cNvSpPr>
            <a:spLocks/>
          </p:cNvSpPr>
          <p:nvPr/>
        </p:nvSpPr>
        <p:spPr bwMode="auto">
          <a:xfrm>
            <a:off x="6147339" y="1826332"/>
            <a:ext cx="54245" cy="61597"/>
          </a:xfrm>
          <a:custGeom>
            <a:avLst/>
            <a:gdLst>
              <a:gd name="T0" fmla="*/ 28 w 28"/>
              <a:gd name="T1" fmla="*/ 24 h 48"/>
              <a:gd name="T2" fmla="*/ 28 w 28"/>
              <a:gd name="T3" fmla="*/ 24 h 48"/>
              <a:gd name="T4" fmla="*/ 26 w 28"/>
              <a:gd name="T5" fmla="*/ 34 h 48"/>
              <a:gd name="T6" fmla="*/ 24 w 28"/>
              <a:gd name="T7" fmla="*/ 42 h 48"/>
              <a:gd name="T8" fmla="*/ 20 w 28"/>
              <a:gd name="T9" fmla="*/ 48 h 48"/>
              <a:gd name="T10" fmla="*/ 14 w 28"/>
              <a:gd name="T11" fmla="*/ 48 h 48"/>
              <a:gd name="T12" fmla="*/ 14 w 28"/>
              <a:gd name="T13" fmla="*/ 48 h 48"/>
              <a:gd name="T14" fmla="*/ 8 w 28"/>
              <a:gd name="T15" fmla="*/ 48 h 48"/>
              <a:gd name="T16" fmla="*/ 4 w 28"/>
              <a:gd name="T17" fmla="*/ 42 h 48"/>
              <a:gd name="T18" fmla="*/ 0 w 28"/>
              <a:gd name="T19" fmla="*/ 34 h 48"/>
              <a:gd name="T20" fmla="*/ 0 w 28"/>
              <a:gd name="T21" fmla="*/ 24 h 48"/>
              <a:gd name="T22" fmla="*/ 0 w 28"/>
              <a:gd name="T23" fmla="*/ 24 h 48"/>
              <a:gd name="T24" fmla="*/ 0 w 28"/>
              <a:gd name="T25" fmla="*/ 14 h 48"/>
              <a:gd name="T26" fmla="*/ 4 w 28"/>
              <a:gd name="T27" fmla="*/ 6 h 48"/>
              <a:gd name="T28" fmla="*/ 8 w 28"/>
              <a:gd name="T29" fmla="*/ 2 h 48"/>
              <a:gd name="T30" fmla="*/ 14 w 28"/>
              <a:gd name="T31" fmla="*/ 0 h 48"/>
              <a:gd name="T32" fmla="*/ 14 w 28"/>
              <a:gd name="T33" fmla="*/ 0 h 48"/>
              <a:gd name="T34" fmla="*/ 20 w 28"/>
              <a:gd name="T35" fmla="*/ 2 h 48"/>
              <a:gd name="T36" fmla="*/ 24 w 28"/>
              <a:gd name="T37" fmla="*/ 6 h 48"/>
              <a:gd name="T38" fmla="*/ 26 w 28"/>
              <a:gd name="T39" fmla="*/ 14 h 48"/>
              <a:gd name="T40" fmla="*/ 28 w 28"/>
              <a:gd name="T41" fmla="*/ 24 h 48"/>
              <a:gd name="T42" fmla="*/ 28 w 28"/>
              <a:gd name="T43"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48">
                <a:moveTo>
                  <a:pt x="28" y="24"/>
                </a:moveTo>
                <a:lnTo>
                  <a:pt x="28" y="24"/>
                </a:lnTo>
                <a:lnTo>
                  <a:pt x="26" y="34"/>
                </a:lnTo>
                <a:lnTo>
                  <a:pt x="24" y="42"/>
                </a:lnTo>
                <a:lnTo>
                  <a:pt x="20" y="48"/>
                </a:lnTo>
                <a:lnTo>
                  <a:pt x="14" y="48"/>
                </a:lnTo>
                <a:lnTo>
                  <a:pt x="14" y="48"/>
                </a:lnTo>
                <a:lnTo>
                  <a:pt x="8" y="48"/>
                </a:lnTo>
                <a:lnTo>
                  <a:pt x="4" y="42"/>
                </a:lnTo>
                <a:lnTo>
                  <a:pt x="0" y="34"/>
                </a:lnTo>
                <a:lnTo>
                  <a:pt x="0" y="24"/>
                </a:lnTo>
                <a:lnTo>
                  <a:pt x="0" y="24"/>
                </a:lnTo>
                <a:lnTo>
                  <a:pt x="0" y="14"/>
                </a:lnTo>
                <a:lnTo>
                  <a:pt x="4" y="6"/>
                </a:lnTo>
                <a:lnTo>
                  <a:pt x="8" y="2"/>
                </a:lnTo>
                <a:lnTo>
                  <a:pt x="14" y="0"/>
                </a:lnTo>
                <a:lnTo>
                  <a:pt x="14" y="0"/>
                </a:lnTo>
                <a:lnTo>
                  <a:pt x="20" y="2"/>
                </a:lnTo>
                <a:lnTo>
                  <a:pt x="24" y="6"/>
                </a:lnTo>
                <a:lnTo>
                  <a:pt x="26" y="14"/>
                </a:lnTo>
                <a:lnTo>
                  <a:pt x="28" y="24"/>
                </a:lnTo>
                <a:lnTo>
                  <a:pt x="28" y="24"/>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629" name="Freeform 177">
            <a:extLst>
              <a:ext uri="{FF2B5EF4-FFF2-40B4-BE49-F238E27FC236}">
                <a16:creationId xmlns:a16="http://schemas.microsoft.com/office/drawing/2014/main" id="{8254A16A-7472-4EC5-BCDD-196B43E0B4F0}"/>
              </a:ext>
            </a:extLst>
          </p:cNvPr>
          <p:cNvSpPr>
            <a:spLocks/>
          </p:cNvSpPr>
          <p:nvPr/>
        </p:nvSpPr>
        <p:spPr bwMode="auto">
          <a:xfrm>
            <a:off x="6581303" y="1880226"/>
            <a:ext cx="58119" cy="64163"/>
          </a:xfrm>
          <a:custGeom>
            <a:avLst/>
            <a:gdLst>
              <a:gd name="T0" fmla="*/ 30 w 30"/>
              <a:gd name="T1" fmla="*/ 26 h 50"/>
              <a:gd name="T2" fmla="*/ 30 w 30"/>
              <a:gd name="T3" fmla="*/ 26 h 50"/>
              <a:gd name="T4" fmla="*/ 28 w 30"/>
              <a:gd name="T5" fmla="*/ 36 h 50"/>
              <a:gd name="T6" fmla="*/ 24 w 30"/>
              <a:gd name="T7" fmla="*/ 42 h 50"/>
              <a:gd name="T8" fmla="*/ 20 w 30"/>
              <a:gd name="T9" fmla="*/ 48 h 50"/>
              <a:gd name="T10" fmla="*/ 14 w 30"/>
              <a:gd name="T11" fmla="*/ 50 h 50"/>
              <a:gd name="T12" fmla="*/ 14 w 30"/>
              <a:gd name="T13" fmla="*/ 50 h 50"/>
              <a:gd name="T14" fmla="*/ 10 w 30"/>
              <a:gd name="T15" fmla="*/ 48 h 50"/>
              <a:gd name="T16" fmla="*/ 4 w 30"/>
              <a:gd name="T17" fmla="*/ 42 h 50"/>
              <a:gd name="T18" fmla="*/ 2 w 30"/>
              <a:gd name="T19" fmla="*/ 36 h 50"/>
              <a:gd name="T20" fmla="*/ 0 w 30"/>
              <a:gd name="T21" fmla="*/ 26 h 50"/>
              <a:gd name="T22" fmla="*/ 0 w 30"/>
              <a:gd name="T23" fmla="*/ 26 h 50"/>
              <a:gd name="T24" fmla="*/ 2 w 30"/>
              <a:gd name="T25" fmla="*/ 16 h 50"/>
              <a:gd name="T26" fmla="*/ 4 w 30"/>
              <a:gd name="T27" fmla="*/ 8 h 50"/>
              <a:gd name="T28" fmla="*/ 10 w 30"/>
              <a:gd name="T29" fmla="*/ 2 h 50"/>
              <a:gd name="T30" fmla="*/ 14 w 30"/>
              <a:gd name="T31" fmla="*/ 0 h 50"/>
              <a:gd name="T32" fmla="*/ 14 w 30"/>
              <a:gd name="T33" fmla="*/ 0 h 50"/>
              <a:gd name="T34" fmla="*/ 20 w 30"/>
              <a:gd name="T35" fmla="*/ 2 h 50"/>
              <a:gd name="T36" fmla="*/ 24 w 30"/>
              <a:gd name="T37" fmla="*/ 8 h 50"/>
              <a:gd name="T38" fmla="*/ 28 w 30"/>
              <a:gd name="T39" fmla="*/ 16 h 50"/>
              <a:gd name="T40" fmla="*/ 30 w 30"/>
              <a:gd name="T41" fmla="*/ 26 h 50"/>
              <a:gd name="T42" fmla="*/ 30 w 30"/>
              <a:gd name="T43" fmla="*/ 2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50">
                <a:moveTo>
                  <a:pt x="30" y="26"/>
                </a:moveTo>
                <a:lnTo>
                  <a:pt x="30" y="26"/>
                </a:lnTo>
                <a:lnTo>
                  <a:pt x="28" y="36"/>
                </a:lnTo>
                <a:lnTo>
                  <a:pt x="24" y="42"/>
                </a:lnTo>
                <a:lnTo>
                  <a:pt x="20" y="48"/>
                </a:lnTo>
                <a:lnTo>
                  <a:pt x="14" y="50"/>
                </a:lnTo>
                <a:lnTo>
                  <a:pt x="14" y="50"/>
                </a:lnTo>
                <a:lnTo>
                  <a:pt x="10" y="48"/>
                </a:lnTo>
                <a:lnTo>
                  <a:pt x="4" y="42"/>
                </a:lnTo>
                <a:lnTo>
                  <a:pt x="2" y="36"/>
                </a:lnTo>
                <a:lnTo>
                  <a:pt x="0" y="26"/>
                </a:lnTo>
                <a:lnTo>
                  <a:pt x="0" y="26"/>
                </a:lnTo>
                <a:lnTo>
                  <a:pt x="2" y="16"/>
                </a:lnTo>
                <a:lnTo>
                  <a:pt x="4" y="8"/>
                </a:lnTo>
                <a:lnTo>
                  <a:pt x="10" y="2"/>
                </a:lnTo>
                <a:lnTo>
                  <a:pt x="14" y="0"/>
                </a:lnTo>
                <a:lnTo>
                  <a:pt x="14" y="0"/>
                </a:lnTo>
                <a:lnTo>
                  <a:pt x="20" y="2"/>
                </a:lnTo>
                <a:lnTo>
                  <a:pt x="24" y="8"/>
                </a:lnTo>
                <a:lnTo>
                  <a:pt x="28" y="16"/>
                </a:lnTo>
                <a:lnTo>
                  <a:pt x="30" y="26"/>
                </a:lnTo>
                <a:lnTo>
                  <a:pt x="30" y="26"/>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630" name="Freeform 178">
            <a:extLst>
              <a:ext uri="{FF2B5EF4-FFF2-40B4-BE49-F238E27FC236}">
                <a16:creationId xmlns:a16="http://schemas.microsoft.com/office/drawing/2014/main" id="{3A96693C-9581-441A-B7BB-7C2BA0259D78}"/>
              </a:ext>
            </a:extLst>
          </p:cNvPr>
          <p:cNvSpPr>
            <a:spLocks/>
          </p:cNvSpPr>
          <p:nvPr/>
        </p:nvSpPr>
        <p:spPr bwMode="auto">
          <a:xfrm>
            <a:off x="7018121" y="1872527"/>
            <a:ext cx="58119" cy="64163"/>
          </a:xfrm>
          <a:custGeom>
            <a:avLst/>
            <a:gdLst>
              <a:gd name="T0" fmla="*/ 30 w 30"/>
              <a:gd name="T1" fmla="*/ 26 h 50"/>
              <a:gd name="T2" fmla="*/ 30 w 30"/>
              <a:gd name="T3" fmla="*/ 26 h 50"/>
              <a:gd name="T4" fmla="*/ 28 w 30"/>
              <a:gd name="T5" fmla="*/ 34 h 50"/>
              <a:gd name="T6" fmla="*/ 26 w 30"/>
              <a:gd name="T7" fmla="*/ 42 h 50"/>
              <a:gd name="T8" fmla="*/ 20 w 30"/>
              <a:gd name="T9" fmla="*/ 48 h 50"/>
              <a:gd name="T10" fmla="*/ 14 w 30"/>
              <a:gd name="T11" fmla="*/ 50 h 50"/>
              <a:gd name="T12" fmla="*/ 14 w 30"/>
              <a:gd name="T13" fmla="*/ 50 h 50"/>
              <a:gd name="T14" fmla="*/ 10 w 30"/>
              <a:gd name="T15" fmla="*/ 48 h 50"/>
              <a:gd name="T16" fmla="*/ 4 w 30"/>
              <a:gd name="T17" fmla="*/ 42 h 50"/>
              <a:gd name="T18" fmla="*/ 2 w 30"/>
              <a:gd name="T19" fmla="*/ 34 h 50"/>
              <a:gd name="T20" fmla="*/ 0 w 30"/>
              <a:gd name="T21" fmla="*/ 26 h 50"/>
              <a:gd name="T22" fmla="*/ 0 w 30"/>
              <a:gd name="T23" fmla="*/ 26 h 50"/>
              <a:gd name="T24" fmla="*/ 2 w 30"/>
              <a:gd name="T25" fmla="*/ 16 h 50"/>
              <a:gd name="T26" fmla="*/ 4 w 30"/>
              <a:gd name="T27" fmla="*/ 8 h 50"/>
              <a:gd name="T28" fmla="*/ 10 w 30"/>
              <a:gd name="T29" fmla="*/ 2 h 50"/>
              <a:gd name="T30" fmla="*/ 14 w 30"/>
              <a:gd name="T31" fmla="*/ 0 h 50"/>
              <a:gd name="T32" fmla="*/ 14 w 30"/>
              <a:gd name="T33" fmla="*/ 0 h 50"/>
              <a:gd name="T34" fmla="*/ 20 w 30"/>
              <a:gd name="T35" fmla="*/ 2 h 50"/>
              <a:gd name="T36" fmla="*/ 26 w 30"/>
              <a:gd name="T37" fmla="*/ 8 h 50"/>
              <a:gd name="T38" fmla="*/ 28 w 30"/>
              <a:gd name="T39" fmla="*/ 16 h 50"/>
              <a:gd name="T40" fmla="*/ 30 w 30"/>
              <a:gd name="T41" fmla="*/ 26 h 50"/>
              <a:gd name="T42" fmla="*/ 30 w 30"/>
              <a:gd name="T43" fmla="*/ 2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50">
                <a:moveTo>
                  <a:pt x="30" y="26"/>
                </a:moveTo>
                <a:lnTo>
                  <a:pt x="30" y="26"/>
                </a:lnTo>
                <a:lnTo>
                  <a:pt x="28" y="34"/>
                </a:lnTo>
                <a:lnTo>
                  <a:pt x="26" y="42"/>
                </a:lnTo>
                <a:lnTo>
                  <a:pt x="20" y="48"/>
                </a:lnTo>
                <a:lnTo>
                  <a:pt x="14" y="50"/>
                </a:lnTo>
                <a:lnTo>
                  <a:pt x="14" y="50"/>
                </a:lnTo>
                <a:lnTo>
                  <a:pt x="10" y="48"/>
                </a:lnTo>
                <a:lnTo>
                  <a:pt x="4" y="42"/>
                </a:lnTo>
                <a:lnTo>
                  <a:pt x="2" y="34"/>
                </a:lnTo>
                <a:lnTo>
                  <a:pt x="0" y="26"/>
                </a:lnTo>
                <a:lnTo>
                  <a:pt x="0" y="26"/>
                </a:lnTo>
                <a:lnTo>
                  <a:pt x="2" y="16"/>
                </a:lnTo>
                <a:lnTo>
                  <a:pt x="4" y="8"/>
                </a:lnTo>
                <a:lnTo>
                  <a:pt x="10" y="2"/>
                </a:lnTo>
                <a:lnTo>
                  <a:pt x="14" y="0"/>
                </a:lnTo>
                <a:lnTo>
                  <a:pt x="14" y="0"/>
                </a:lnTo>
                <a:lnTo>
                  <a:pt x="20" y="2"/>
                </a:lnTo>
                <a:lnTo>
                  <a:pt x="26" y="8"/>
                </a:lnTo>
                <a:lnTo>
                  <a:pt x="28" y="16"/>
                </a:lnTo>
                <a:lnTo>
                  <a:pt x="30" y="26"/>
                </a:lnTo>
                <a:lnTo>
                  <a:pt x="30" y="26"/>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631" name="Freeform 179">
            <a:extLst>
              <a:ext uri="{FF2B5EF4-FFF2-40B4-BE49-F238E27FC236}">
                <a16:creationId xmlns:a16="http://schemas.microsoft.com/office/drawing/2014/main" id="{29263D33-B005-4F28-9F3F-F415943CDD83}"/>
              </a:ext>
            </a:extLst>
          </p:cNvPr>
          <p:cNvSpPr>
            <a:spLocks/>
          </p:cNvSpPr>
          <p:nvPr/>
        </p:nvSpPr>
        <p:spPr bwMode="auto">
          <a:xfrm>
            <a:off x="7888904" y="1916158"/>
            <a:ext cx="58119" cy="64163"/>
          </a:xfrm>
          <a:custGeom>
            <a:avLst/>
            <a:gdLst>
              <a:gd name="T0" fmla="*/ 30 w 30"/>
              <a:gd name="T1" fmla="*/ 24 h 50"/>
              <a:gd name="T2" fmla="*/ 30 w 30"/>
              <a:gd name="T3" fmla="*/ 24 h 50"/>
              <a:gd name="T4" fmla="*/ 28 w 30"/>
              <a:gd name="T5" fmla="*/ 34 h 50"/>
              <a:gd name="T6" fmla="*/ 24 w 30"/>
              <a:gd name="T7" fmla="*/ 42 h 50"/>
              <a:gd name="T8" fmla="*/ 20 w 30"/>
              <a:gd name="T9" fmla="*/ 48 h 50"/>
              <a:gd name="T10" fmla="*/ 14 w 30"/>
              <a:gd name="T11" fmla="*/ 50 h 50"/>
              <a:gd name="T12" fmla="*/ 14 w 30"/>
              <a:gd name="T13" fmla="*/ 50 h 50"/>
              <a:gd name="T14" fmla="*/ 10 w 30"/>
              <a:gd name="T15" fmla="*/ 48 h 50"/>
              <a:gd name="T16" fmla="*/ 4 w 30"/>
              <a:gd name="T17" fmla="*/ 42 h 50"/>
              <a:gd name="T18" fmla="*/ 2 w 30"/>
              <a:gd name="T19" fmla="*/ 34 h 50"/>
              <a:gd name="T20" fmla="*/ 0 w 30"/>
              <a:gd name="T21" fmla="*/ 24 h 50"/>
              <a:gd name="T22" fmla="*/ 0 w 30"/>
              <a:gd name="T23" fmla="*/ 24 h 50"/>
              <a:gd name="T24" fmla="*/ 2 w 30"/>
              <a:gd name="T25" fmla="*/ 16 h 50"/>
              <a:gd name="T26" fmla="*/ 4 w 30"/>
              <a:gd name="T27" fmla="*/ 8 h 50"/>
              <a:gd name="T28" fmla="*/ 10 w 30"/>
              <a:gd name="T29" fmla="*/ 2 h 50"/>
              <a:gd name="T30" fmla="*/ 14 w 30"/>
              <a:gd name="T31" fmla="*/ 0 h 50"/>
              <a:gd name="T32" fmla="*/ 14 w 30"/>
              <a:gd name="T33" fmla="*/ 0 h 50"/>
              <a:gd name="T34" fmla="*/ 20 w 30"/>
              <a:gd name="T35" fmla="*/ 2 h 50"/>
              <a:gd name="T36" fmla="*/ 24 w 30"/>
              <a:gd name="T37" fmla="*/ 8 h 50"/>
              <a:gd name="T38" fmla="*/ 28 w 30"/>
              <a:gd name="T39" fmla="*/ 16 h 50"/>
              <a:gd name="T40" fmla="*/ 30 w 30"/>
              <a:gd name="T41" fmla="*/ 24 h 50"/>
              <a:gd name="T42" fmla="*/ 30 w 30"/>
              <a:gd name="T43" fmla="*/ 2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50">
                <a:moveTo>
                  <a:pt x="30" y="24"/>
                </a:moveTo>
                <a:lnTo>
                  <a:pt x="30" y="24"/>
                </a:lnTo>
                <a:lnTo>
                  <a:pt x="28" y="34"/>
                </a:lnTo>
                <a:lnTo>
                  <a:pt x="24" y="42"/>
                </a:lnTo>
                <a:lnTo>
                  <a:pt x="20" y="48"/>
                </a:lnTo>
                <a:lnTo>
                  <a:pt x="14" y="50"/>
                </a:lnTo>
                <a:lnTo>
                  <a:pt x="14" y="50"/>
                </a:lnTo>
                <a:lnTo>
                  <a:pt x="10" y="48"/>
                </a:lnTo>
                <a:lnTo>
                  <a:pt x="4" y="42"/>
                </a:lnTo>
                <a:lnTo>
                  <a:pt x="2" y="34"/>
                </a:lnTo>
                <a:lnTo>
                  <a:pt x="0" y="24"/>
                </a:lnTo>
                <a:lnTo>
                  <a:pt x="0" y="24"/>
                </a:lnTo>
                <a:lnTo>
                  <a:pt x="2" y="16"/>
                </a:lnTo>
                <a:lnTo>
                  <a:pt x="4" y="8"/>
                </a:lnTo>
                <a:lnTo>
                  <a:pt x="10" y="2"/>
                </a:lnTo>
                <a:lnTo>
                  <a:pt x="14" y="0"/>
                </a:lnTo>
                <a:lnTo>
                  <a:pt x="14" y="0"/>
                </a:lnTo>
                <a:lnTo>
                  <a:pt x="20" y="2"/>
                </a:lnTo>
                <a:lnTo>
                  <a:pt x="24" y="8"/>
                </a:lnTo>
                <a:lnTo>
                  <a:pt x="28" y="16"/>
                </a:lnTo>
                <a:lnTo>
                  <a:pt x="30" y="24"/>
                </a:lnTo>
                <a:lnTo>
                  <a:pt x="30" y="24"/>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632" name="Freeform 180">
            <a:extLst>
              <a:ext uri="{FF2B5EF4-FFF2-40B4-BE49-F238E27FC236}">
                <a16:creationId xmlns:a16="http://schemas.microsoft.com/office/drawing/2014/main" id="{F9F20C00-62FF-4078-9AE9-39B0F4D7A824}"/>
              </a:ext>
            </a:extLst>
          </p:cNvPr>
          <p:cNvSpPr>
            <a:spLocks/>
          </p:cNvSpPr>
          <p:nvPr/>
        </p:nvSpPr>
        <p:spPr bwMode="auto">
          <a:xfrm>
            <a:off x="7454940" y="1895625"/>
            <a:ext cx="54245" cy="64163"/>
          </a:xfrm>
          <a:custGeom>
            <a:avLst/>
            <a:gdLst>
              <a:gd name="T0" fmla="*/ 28 w 28"/>
              <a:gd name="T1" fmla="*/ 24 h 50"/>
              <a:gd name="T2" fmla="*/ 28 w 28"/>
              <a:gd name="T3" fmla="*/ 24 h 50"/>
              <a:gd name="T4" fmla="*/ 26 w 28"/>
              <a:gd name="T5" fmla="*/ 34 h 50"/>
              <a:gd name="T6" fmla="*/ 24 w 28"/>
              <a:gd name="T7" fmla="*/ 42 h 50"/>
              <a:gd name="T8" fmla="*/ 20 w 28"/>
              <a:gd name="T9" fmla="*/ 48 h 50"/>
              <a:gd name="T10" fmla="*/ 14 w 28"/>
              <a:gd name="T11" fmla="*/ 50 h 50"/>
              <a:gd name="T12" fmla="*/ 14 w 28"/>
              <a:gd name="T13" fmla="*/ 50 h 50"/>
              <a:gd name="T14" fmla="*/ 8 w 28"/>
              <a:gd name="T15" fmla="*/ 48 h 50"/>
              <a:gd name="T16" fmla="*/ 4 w 28"/>
              <a:gd name="T17" fmla="*/ 42 h 50"/>
              <a:gd name="T18" fmla="*/ 0 w 28"/>
              <a:gd name="T19" fmla="*/ 34 h 50"/>
              <a:gd name="T20" fmla="*/ 0 w 28"/>
              <a:gd name="T21" fmla="*/ 24 h 50"/>
              <a:gd name="T22" fmla="*/ 0 w 28"/>
              <a:gd name="T23" fmla="*/ 24 h 50"/>
              <a:gd name="T24" fmla="*/ 0 w 28"/>
              <a:gd name="T25" fmla="*/ 16 h 50"/>
              <a:gd name="T26" fmla="*/ 4 w 28"/>
              <a:gd name="T27" fmla="*/ 8 h 50"/>
              <a:gd name="T28" fmla="*/ 8 w 28"/>
              <a:gd name="T29" fmla="*/ 2 h 50"/>
              <a:gd name="T30" fmla="*/ 14 w 28"/>
              <a:gd name="T31" fmla="*/ 0 h 50"/>
              <a:gd name="T32" fmla="*/ 14 w 28"/>
              <a:gd name="T33" fmla="*/ 0 h 50"/>
              <a:gd name="T34" fmla="*/ 20 w 28"/>
              <a:gd name="T35" fmla="*/ 2 h 50"/>
              <a:gd name="T36" fmla="*/ 24 w 28"/>
              <a:gd name="T37" fmla="*/ 8 h 50"/>
              <a:gd name="T38" fmla="*/ 26 w 28"/>
              <a:gd name="T39" fmla="*/ 16 h 50"/>
              <a:gd name="T40" fmla="*/ 28 w 28"/>
              <a:gd name="T41" fmla="*/ 24 h 50"/>
              <a:gd name="T42" fmla="*/ 28 w 28"/>
              <a:gd name="T43" fmla="*/ 2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50">
                <a:moveTo>
                  <a:pt x="28" y="24"/>
                </a:moveTo>
                <a:lnTo>
                  <a:pt x="28" y="24"/>
                </a:lnTo>
                <a:lnTo>
                  <a:pt x="26" y="34"/>
                </a:lnTo>
                <a:lnTo>
                  <a:pt x="24" y="42"/>
                </a:lnTo>
                <a:lnTo>
                  <a:pt x="20" y="48"/>
                </a:lnTo>
                <a:lnTo>
                  <a:pt x="14" y="50"/>
                </a:lnTo>
                <a:lnTo>
                  <a:pt x="14" y="50"/>
                </a:lnTo>
                <a:lnTo>
                  <a:pt x="8" y="48"/>
                </a:lnTo>
                <a:lnTo>
                  <a:pt x="4" y="42"/>
                </a:lnTo>
                <a:lnTo>
                  <a:pt x="0" y="34"/>
                </a:lnTo>
                <a:lnTo>
                  <a:pt x="0" y="24"/>
                </a:lnTo>
                <a:lnTo>
                  <a:pt x="0" y="24"/>
                </a:lnTo>
                <a:lnTo>
                  <a:pt x="0" y="16"/>
                </a:lnTo>
                <a:lnTo>
                  <a:pt x="4" y="8"/>
                </a:lnTo>
                <a:lnTo>
                  <a:pt x="8" y="2"/>
                </a:lnTo>
                <a:lnTo>
                  <a:pt x="14" y="0"/>
                </a:lnTo>
                <a:lnTo>
                  <a:pt x="14" y="0"/>
                </a:lnTo>
                <a:lnTo>
                  <a:pt x="20" y="2"/>
                </a:lnTo>
                <a:lnTo>
                  <a:pt x="24" y="8"/>
                </a:lnTo>
                <a:lnTo>
                  <a:pt x="26" y="16"/>
                </a:lnTo>
                <a:lnTo>
                  <a:pt x="28" y="24"/>
                </a:lnTo>
                <a:lnTo>
                  <a:pt x="28" y="24"/>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633" name="Freeform 181">
            <a:extLst>
              <a:ext uri="{FF2B5EF4-FFF2-40B4-BE49-F238E27FC236}">
                <a16:creationId xmlns:a16="http://schemas.microsoft.com/office/drawing/2014/main" id="{4BDB2DA1-7B4E-49A7-B7B2-B02DF6FF6CBD}"/>
              </a:ext>
            </a:extLst>
          </p:cNvPr>
          <p:cNvSpPr>
            <a:spLocks/>
          </p:cNvSpPr>
          <p:nvPr/>
        </p:nvSpPr>
        <p:spPr bwMode="auto">
          <a:xfrm>
            <a:off x="8325722" y="1931557"/>
            <a:ext cx="54245" cy="64163"/>
          </a:xfrm>
          <a:custGeom>
            <a:avLst/>
            <a:gdLst>
              <a:gd name="T0" fmla="*/ 28 w 28"/>
              <a:gd name="T1" fmla="*/ 26 h 50"/>
              <a:gd name="T2" fmla="*/ 28 w 28"/>
              <a:gd name="T3" fmla="*/ 26 h 50"/>
              <a:gd name="T4" fmla="*/ 26 w 28"/>
              <a:gd name="T5" fmla="*/ 34 h 50"/>
              <a:gd name="T6" fmla="*/ 24 w 28"/>
              <a:gd name="T7" fmla="*/ 42 h 50"/>
              <a:gd name="T8" fmla="*/ 20 w 28"/>
              <a:gd name="T9" fmla="*/ 48 h 50"/>
              <a:gd name="T10" fmla="*/ 14 w 28"/>
              <a:gd name="T11" fmla="*/ 50 h 50"/>
              <a:gd name="T12" fmla="*/ 14 w 28"/>
              <a:gd name="T13" fmla="*/ 50 h 50"/>
              <a:gd name="T14" fmla="*/ 8 w 28"/>
              <a:gd name="T15" fmla="*/ 48 h 50"/>
              <a:gd name="T16" fmla="*/ 4 w 28"/>
              <a:gd name="T17" fmla="*/ 42 h 50"/>
              <a:gd name="T18" fmla="*/ 0 w 28"/>
              <a:gd name="T19" fmla="*/ 34 h 50"/>
              <a:gd name="T20" fmla="*/ 0 w 28"/>
              <a:gd name="T21" fmla="*/ 26 h 50"/>
              <a:gd name="T22" fmla="*/ 0 w 28"/>
              <a:gd name="T23" fmla="*/ 26 h 50"/>
              <a:gd name="T24" fmla="*/ 0 w 28"/>
              <a:gd name="T25" fmla="*/ 16 h 50"/>
              <a:gd name="T26" fmla="*/ 4 w 28"/>
              <a:gd name="T27" fmla="*/ 8 h 50"/>
              <a:gd name="T28" fmla="*/ 8 w 28"/>
              <a:gd name="T29" fmla="*/ 2 h 50"/>
              <a:gd name="T30" fmla="*/ 14 w 28"/>
              <a:gd name="T31" fmla="*/ 0 h 50"/>
              <a:gd name="T32" fmla="*/ 14 w 28"/>
              <a:gd name="T33" fmla="*/ 0 h 50"/>
              <a:gd name="T34" fmla="*/ 20 w 28"/>
              <a:gd name="T35" fmla="*/ 2 h 50"/>
              <a:gd name="T36" fmla="*/ 24 w 28"/>
              <a:gd name="T37" fmla="*/ 8 h 50"/>
              <a:gd name="T38" fmla="*/ 26 w 28"/>
              <a:gd name="T39" fmla="*/ 16 h 50"/>
              <a:gd name="T40" fmla="*/ 28 w 28"/>
              <a:gd name="T41" fmla="*/ 26 h 50"/>
              <a:gd name="T42" fmla="*/ 28 w 28"/>
              <a:gd name="T43" fmla="*/ 2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50">
                <a:moveTo>
                  <a:pt x="28" y="26"/>
                </a:moveTo>
                <a:lnTo>
                  <a:pt x="28" y="26"/>
                </a:lnTo>
                <a:lnTo>
                  <a:pt x="26" y="34"/>
                </a:lnTo>
                <a:lnTo>
                  <a:pt x="24" y="42"/>
                </a:lnTo>
                <a:lnTo>
                  <a:pt x="20" y="48"/>
                </a:lnTo>
                <a:lnTo>
                  <a:pt x="14" y="50"/>
                </a:lnTo>
                <a:lnTo>
                  <a:pt x="14" y="50"/>
                </a:lnTo>
                <a:lnTo>
                  <a:pt x="8" y="48"/>
                </a:lnTo>
                <a:lnTo>
                  <a:pt x="4" y="42"/>
                </a:lnTo>
                <a:lnTo>
                  <a:pt x="0" y="34"/>
                </a:lnTo>
                <a:lnTo>
                  <a:pt x="0" y="26"/>
                </a:lnTo>
                <a:lnTo>
                  <a:pt x="0" y="26"/>
                </a:lnTo>
                <a:lnTo>
                  <a:pt x="0" y="16"/>
                </a:lnTo>
                <a:lnTo>
                  <a:pt x="4" y="8"/>
                </a:lnTo>
                <a:lnTo>
                  <a:pt x="8" y="2"/>
                </a:lnTo>
                <a:lnTo>
                  <a:pt x="14" y="0"/>
                </a:lnTo>
                <a:lnTo>
                  <a:pt x="14" y="0"/>
                </a:lnTo>
                <a:lnTo>
                  <a:pt x="20" y="2"/>
                </a:lnTo>
                <a:lnTo>
                  <a:pt x="24" y="8"/>
                </a:lnTo>
                <a:lnTo>
                  <a:pt x="26" y="16"/>
                </a:lnTo>
                <a:lnTo>
                  <a:pt x="28" y="26"/>
                </a:lnTo>
                <a:lnTo>
                  <a:pt x="28" y="26"/>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634" name="Freeform 182">
            <a:extLst>
              <a:ext uri="{FF2B5EF4-FFF2-40B4-BE49-F238E27FC236}">
                <a16:creationId xmlns:a16="http://schemas.microsoft.com/office/drawing/2014/main" id="{D4708FD2-98E6-4C70-8717-8107682FE83E}"/>
              </a:ext>
            </a:extLst>
          </p:cNvPr>
          <p:cNvSpPr>
            <a:spLocks/>
          </p:cNvSpPr>
          <p:nvPr/>
        </p:nvSpPr>
        <p:spPr bwMode="auto">
          <a:xfrm>
            <a:off x="8762541" y="1895625"/>
            <a:ext cx="54245" cy="64163"/>
          </a:xfrm>
          <a:custGeom>
            <a:avLst/>
            <a:gdLst>
              <a:gd name="T0" fmla="*/ 28 w 28"/>
              <a:gd name="T1" fmla="*/ 24 h 50"/>
              <a:gd name="T2" fmla="*/ 28 w 28"/>
              <a:gd name="T3" fmla="*/ 24 h 50"/>
              <a:gd name="T4" fmla="*/ 28 w 28"/>
              <a:gd name="T5" fmla="*/ 34 h 50"/>
              <a:gd name="T6" fmla="*/ 24 w 28"/>
              <a:gd name="T7" fmla="*/ 42 h 50"/>
              <a:gd name="T8" fmla="*/ 20 w 28"/>
              <a:gd name="T9" fmla="*/ 48 h 50"/>
              <a:gd name="T10" fmla="*/ 14 w 28"/>
              <a:gd name="T11" fmla="*/ 50 h 50"/>
              <a:gd name="T12" fmla="*/ 14 w 28"/>
              <a:gd name="T13" fmla="*/ 50 h 50"/>
              <a:gd name="T14" fmla="*/ 8 w 28"/>
              <a:gd name="T15" fmla="*/ 48 h 50"/>
              <a:gd name="T16" fmla="*/ 4 w 28"/>
              <a:gd name="T17" fmla="*/ 42 h 50"/>
              <a:gd name="T18" fmla="*/ 0 w 28"/>
              <a:gd name="T19" fmla="*/ 34 h 50"/>
              <a:gd name="T20" fmla="*/ 0 w 28"/>
              <a:gd name="T21" fmla="*/ 24 h 50"/>
              <a:gd name="T22" fmla="*/ 0 w 28"/>
              <a:gd name="T23" fmla="*/ 24 h 50"/>
              <a:gd name="T24" fmla="*/ 0 w 28"/>
              <a:gd name="T25" fmla="*/ 16 h 50"/>
              <a:gd name="T26" fmla="*/ 4 w 28"/>
              <a:gd name="T27" fmla="*/ 8 h 50"/>
              <a:gd name="T28" fmla="*/ 8 w 28"/>
              <a:gd name="T29" fmla="*/ 2 h 50"/>
              <a:gd name="T30" fmla="*/ 14 w 28"/>
              <a:gd name="T31" fmla="*/ 0 h 50"/>
              <a:gd name="T32" fmla="*/ 14 w 28"/>
              <a:gd name="T33" fmla="*/ 0 h 50"/>
              <a:gd name="T34" fmla="*/ 20 w 28"/>
              <a:gd name="T35" fmla="*/ 2 h 50"/>
              <a:gd name="T36" fmla="*/ 24 w 28"/>
              <a:gd name="T37" fmla="*/ 8 h 50"/>
              <a:gd name="T38" fmla="*/ 28 w 28"/>
              <a:gd name="T39" fmla="*/ 16 h 50"/>
              <a:gd name="T40" fmla="*/ 28 w 28"/>
              <a:gd name="T41" fmla="*/ 24 h 50"/>
              <a:gd name="T42" fmla="*/ 28 w 28"/>
              <a:gd name="T43" fmla="*/ 2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50">
                <a:moveTo>
                  <a:pt x="28" y="24"/>
                </a:moveTo>
                <a:lnTo>
                  <a:pt x="28" y="24"/>
                </a:lnTo>
                <a:lnTo>
                  <a:pt x="28" y="34"/>
                </a:lnTo>
                <a:lnTo>
                  <a:pt x="24" y="42"/>
                </a:lnTo>
                <a:lnTo>
                  <a:pt x="20" y="48"/>
                </a:lnTo>
                <a:lnTo>
                  <a:pt x="14" y="50"/>
                </a:lnTo>
                <a:lnTo>
                  <a:pt x="14" y="50"/>
                </a:lnTo>
                <a:lnTo>
                  <a:pt x="8" y="48"/>
                </a:lnTo>
                <a:lnTo>
                  <a:pt x="4" y="42"/>
                </a:lnTo>
                <a:lnTo>
                  <a:pt x="0" y="34"/>
                </a:lnTo>
                <a:lnTo>
                  <a:pt x="0" y="24"/>
                </a:lnTo>
                <a:lnTo>
                  <a:pt x="0" y="24"/>
                </a:lnTo>
                <a:lnTo>
                  <a:pt x="0" y="16"/>
                </a:lnTo>
                <a:lnTo>
                  <a:pt x="4" y="8"/>
                </a:lnTo>
                <a:lnTo>
                  <a:pt x="8" y="2"/>
                </a:lnTo>
                <a:lnTo>
                  <a:pt x="14" y="0"/>
                </a:lnTo>
                <a:lnTo>
                  <a:pt x="14" y="0"/>
                </a:lnTo>
                <a:lnTo>
                  <a:pt x="20" y="2"/>
                </a:lnTo>
                <a:lnTo>
                  <a:pt x="24" y="8"/>
                </a:lnTo>
                <a:lnTo>
                  <a:pt x="28" y="16"/>
                </a:lnTo>
                <a:lnTo>
                  <a:pt x="28" y="24"/>
                </a:lnTo>
                <a:lnTo>
                  <a:pt x="28" y="24"/>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635" name="Freeform 183">
            <a:extLst>
              <a:ext uri="{FF2B5EF4-FFF2-40B4-BE49-F238E27FC236}">
                <a16:creationId xmlns:a16="http://schemas.microsoft.com/office/drawing/2014/main" id="{CB494873-260B-4E7E-B6AB-02561032DDEF}"/>
              </a:ext>
            </a:extLst>
          </p:cNvPr>
          <p:cNvSpPr>
            <a:spLocks/>
          </p:cNvSpPr>
          <p:nvPr/>
        </p:nvSpPr>
        <p:spPr bwMode="auto">
          <a:xfrm>
            <a:off x="6167325" y="1887927"/>
            <a:ext cx="2615201" cy="79562"/>
          </a:xfrm>
          <a:custGeom>
            <a:avLst/>
            <a:gdLst>
              <a:gd name="T0" fmla="*/ 0 w 1832"/>
              <a:gd name="T1" fmla="*/ 0 h 62"/>
              <a:gd name="T2" fmla="*/ 308 w 1832"/>
              <a:gd name="T3" fmla="*/ 30 h 62"/>
              <a:gd name="T4" fmla="*/ 612 w 1832"/>
              <a:gd name="T5" fmla="*/ 34 h 62"/>
              <a:gd name="T6" fmla="*/ 916 w 1832"/>
              <a:gd name="T7" fmla="*/ 30 h 62"/>
              <a:gd name="T8" fmla="*/ 1222 w 1832"/>
              <a:gd name="T9" fmla="*/ 30 h 62"/>
              <a:gd name="T10" fmla="*/ 1526 w 1832"/>
              <a:gd name="T11" fmla="*/ 40 h 62"/>
              <a:gd name="T12" fmla="*/ 1832 w 1832"/>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1832" h="62">
                <a:moveTo>
                  <a:pt x="0" y="0"/>
                </a:moveTo>
                <a:lnTo>
                  <a:pt x="308" y="30"/>
                </a:lnTo>
                <a:lnTo>
                  <a:pt x="612" y="34"/>
                </a:lnTo>
                <a:lnTo>
                  <a:pt x="916" y="30"/>
                </a:lnTo>
                <a:lnTo>
                  <a:pt x="1222" y="30"/>
                </a:lnTo>
                <a:lnTo>
                  <a:pt x="1526" y="40"/>
                </a:lnTo>
                <a:lnTo>
                  <a:pt x="1832" y="62"/>
                </a:lnTo>
              </a:path>
            </a:pathLst>
          </a:custGeom>
          <a:noFill/>
          <a:ln w="28575">
            <a:solidFill>
              <a:srgbClr val="008000"/>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636" name="Freeform 184">
            <a:extLst>
              <a:ext uri="{FF2B5EF4-FFF2-40B4-BE49-F238E27FC236}">
                <a16:creationId xmlns:a16="http://schemas.microsoft.com/office/drawing/2014/main" id="{A3E54C30-9FC0-4BE3-B764-780E1B00959E}"/>
              </a:ext>
            </a:extLst>
          </p:cNvPr>
          <p:cNvSpPr>
            <a:spLocks/>
          </p:cNvSpPr>
          <p:nvPr/>
        </p:nvSpPr>
        <p:spPr bwMode="auto">
          <a:xfrm>
            <a:off x="7454940" y="1903326"/>
            <a:ext cx="57610" cy="61596"/>
          </a:xfrm>
          <a:custGeom>
            <a:avLst/>
            <a:gdLst>
              <a:gd name="T0" fmla="*/ 28 w 28"/>
              <a:gd name="T1" fmla="*/ 24 h 48"/>
              <a:gd name="T2" fmla="*/ 28 w 28"/>
              <a:gd name="T3" fmla="*/ 24 h 48"/>
              <a:gd name="T4" fmla="*/ 28 w 28"/>
              <a:gd name="T5" fmla="*/ 34 h 48"/>
              <a:gd name="T6" fmla="*/ 24 w 28"/>
              <a:gd name="T7" fmla="*/ 42 h 48"/>
              <a:gd name="T8" fmla="*/ 20 w 28"/>
              <a:gd name="T9" fmla="*/ 46 h 48"/>
              <a:gd name="T10" fmla="*/ 14 w 28"/>
              <a:gd name="T11" fmla="*/ 48 h 48"/>
              <a:gd name="T12" fmla="*/ 14 w 28"/>
              <a:gd name="T13" fmla="*/ 48 h 48"/>
              <a:gd name="T14" fmla="*/ 10 w 28"/>
              <a:gd name="T15" fmla="*/ 46 h 48"/>
              <a:gd name="T16" fmla="*/ 4 w 28"/>
              <a:gd name="T17" fmla="*/ 42 h 48"/>
              <a:gd name="T18" fmla="*/ 2 w 28"/>
              <a:gd name="T19" fmla="*/ 34 h 48"/>
              <a:gd name="T20" fmla="*/ 0 w 28"/>
              <a:gd name="T21" fmla="*/ 24 h 48"/>
              <a:gd name="T22" fmla="*/ 0 w 28"/>
              <a:gd name="T23" fmla="*/ 24 h 48"/>
              <a:gd name="T24" fmla="*/ 2 w 28"/>
              <a:gd name="T25" fmla="*/ 14 h 48"/>
              <a:gd name="T26" fmla="*/ 4 w 28"/>
              <a:gd name="T27" fmla="*/ 6 h 48"/>
              <a:gd name="T28" fmla="*/ 10 w 28"/>
              <a:gd name="T29" fmla="*/ 2 h 48"/>
              <a:gd name="T30" fmla="*/ 14 w 28"/>
              <a:gd name="T31" fmla="*/ 0 h 48"/>
              <a:gd name="T32" fmla="*/ 14 w 28"/>
              <a:gd name="T33" fmla="*/ 0 h 48"/>
              <a:gd name="T34" fmla="*/ 20 w 28"/>
              <a:gd name="T35" fmla="*/ 2 h 48"/>
              <a:gd name="T36" fmla="*/ 24 w 28"/>
              <a:gd name="T37" fmla="*/ 6 h 48"/>
              <a:gd name="T38" fmla="*/ 28 w 28"/>
              <a:gd name="T39" fmla="*/ 14 h 48"/>
              <a:gd name="T40" fmla="*/ 28 w 28"/>
              <a:gd name="T41" fmla="*/ 24 h 48"/>
              <a:gd name="T42" fmla="*/ 28 w 28"/>
              <a:gd name="T43"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48">
                <a:moveTo>
                  <a:pt x="28" y="24"/>
                </a:moveTo>
                <a:lnTo>
                  <a:pt x="28" y="24"/>
                </a:lnTo>
                <a:lnTo>
                  <a:pt x="28" y="34"/>
                </a:lnTo>
                <a:lnTo>
                  <a:pt x="24" y="42"/>
                </a:lnTo>
                <a:lnTo>
                  <a:pt x="20" y="46"/>
                </a:lnTo>
                <a:lnTo>
                  <a:pt x="14" y="48"/>
                </a:lnTo>
                <a:lnTo>
                  <a:pt x="14" y="48"/>
                </a:lnTo>
                <a:lnTo>
                  <a:pt x="10" y="46"/>
                </a:lnTo>
                <a:lnTo>
                  <a:pt x="4" y="42"/>
                </a:lnTo>
                <a:lnTo>
                  <a:pt x="2" y="34"/>
                </a:lnTo>
                <a:lnTo>
                  <a:pt x="0" y="24"/>
                </a:lnTo>
                <a:lnTo>
                  <a:pt x="0" y="24"/>
                </a:lnTo>
                <a:lnTo>
                  <a:pt x="2" y="14"/>
                </a:lnTo>
                <a:lnTo>
                  <a:pt x="4" y="6"/>
                </a:lnTo>
                <a:lnTo>
                  <a:pt x="10" y="2"/>
                </a:lnTo>
                <a:lnTo>
                  <a:pt x="14" y="0"/>
                </a:lnTo>
                <a:lnTo>
                  <a:pt x="14" y="0"/>
                </a:lnTo>
                <a:lnTo>
                  <a:pt x="20" y="2"/>
                </a:lnTo>
                <a:lnTo>
                  <a:pt x="24" y="6"/>
                </a:lnTo>
                <a:lnTo>
                  <a:pt x="28" y="14"/>
                </a:lnTo>
                <a:lnTo>
                  <a:pt x="28" y="24"/>
                </a:lnTo>
                <a:lnTo>
                  <a:pt x="28" y="24"/>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637" name="Freeform 185">
            <a:extLst>
              <a:ext uri="{FF2B5EF4-FFF2-40B4-BE49-F238E27FC236}">
                <a16:creationId xmlns:a16="http://schemas.microsoft.com/office/drawing/2014/main" id="{A84B9D3C-8ED7-4339-8A31-B784C80613E6}"/>
              </a:ext>
            </a:extLst>
          </p:cNvPr>
          <p:cNvSpPr>
            <a:spLocks/>
          </p:cNvSpPr>
          <p:nvPr/>
        </p:nvSpPr>
        <p:spPr bwMode="auto">
          <a:xfrm>
            <a:off x="7888902" y="1895625"/>
            <a:ext cx="57610" cy="64163"/>
          </a:xfrm>
          <a:custGeom>
            <a:avLst/>
            <a:gdLst>
              <a:gd name="T0" fmla="*/ 28 w 28"/>
              <a:gd name="T1" fmla="*/ 26 h 50"/>
              <a:gd name="T2" fmla="*/ 28 w 28"/>
              <a:gd name="T3" fmla="*/ 26 h 50"/>
              <a:gd name="T4" fmla="*/ 26 w 28"/>
              <a:gd name="T5" fmla="*/ 34 h 50"/>
              <a:gd name="T6" fmla="*/ 24 w 28"/>
              <a:gd name="T7" fmla="*/ 42 h 50"/>
              <a:gd name="T8" fmla="*/ 18 w 28"/>
              <a:gd name="T9" fmla="*/ 48 h 50"/>
              <a:gd name="T10" fmla="*/ 14 w 28"/>
              <a:gd name="T11" fmla="*/ 50 h 50"/>
              <a:gd name="T12" fmla="*/ 14 w 28"/>
              <a:gd name="T13" fmla="*/ 50 h 50"/>
              <a:gd name="T14" fmla="*/ 8 w 28"/>
              <a:gd name="T15" fmla="*/ 48 h 50"/>
              <a:gd name="T16" fmla="*/ 4 w 28"/>
              <a:gd name="T17" fmla="*/ 42 h 50"/>
              <a:gd name="T18" fmla="*/ 0 w 28"/>
              <a:gd name="T19" fmla="*/ 34 h 50"/>
              <a:gd name="T20" fmla="*/ 0 w 28"/>
              <a:gd name="T21" fmla="*/ 26 h 50"/>
              <a:gd name="T22" fmla="*/ 0 w 28"/>
              <a:gd name="T23" fmla="*/ 26 h 50"/>
              <a:gd name="T24" fmla="*/ 0 w 28"/>
              <a:gd name="T25" fmla="*/ 16 h 50"/>
              <a:gd name="T26" fmla="*/ 4 w 28"/>
              <a:gd name="T27" fmla="*/ 8 h 50"/>
              <a:gd name="T28" fmla="*/ 8 w 28"/>
              <a:gd name="T29" fmla="*/ 2 h 50"/>
              <a:gd name="T30" fmla="*/ 14 w 28"/>
              <a:gd name="T31" fmla="*/ 0 h 50"/>
              <a:gd name="T32" fmla="*/ 14 w 28"/>
              <a:gd name="T33" fmla="*/ 0 h 50"/>
              <a:gd name="T34" fmla="*/ 18 w 28"/>
              <a:gd name="T35" fmla="*/ 2 h 50"/>
              <a:gd name="T36" fmla="*/ 24 w 28"/>
              <a:gd name="T37" fmla="*/ 8 h 50"/>
              <a:gd name="T38" fmla="*/ 26 w 28"/>
              <a:gd name="T39" fmla="*/ 16 h 50"/>
              <a:gd name="T40" fmla="*/ 28 w 28"/>
              <a:gd name="T41" fmla="*/ 26 h 50"/>
              <a:gd name="T42" fmla="*/ 28 w 28"/>
              <a:gd name="T43" fmla="*/ 2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50">
                <a:moveTo>
                  <a:pt x="28" y="26"/>
                </a:moveTo>
                <a:lnTo>
                  <a:pt x="28" y="26"/>
                </a:lnTo>
                <a:lnTo>
                  <a:pt x="26" y="34"/>
                </a:lnTo>
                <a:lnTo>
                  <a:pt x="24" y="42"/>
                </a:lnTo>
                <a:lnTo>
                  <a:pt x="18" y="48"/>
                </a:lnTo>
                <a:lnTo>
                  <a:pt x="14" y="50"/>
                </a:lnTo>
                <a:lnTo>
                  <a:pt x="14" y="50"/>
                </a:lnTo>
                <a:lnTo>
                  <a:pt x="8" y="48"/>
                </a:lnTo>
                <a:lnTo>
                  <a:pt x="4" y="42"/>
                </a:lnTo>
                <a:lnTo>
                  <a:pt x="0" y="34"/>
                </a:lnTo>
                <a:lnTo>
                  <a:pt x="0" y="26"/>
                </a:lnTo>
                <a:lnTo>
                  <a:pt x="0" y="26"/>
                </a:lnTo>
                <a:lnTo>
                  <a:pt x="0" y="16"/>
                </a:lnTo>
                <a:lnTo>
                  <a:pt x="4" y="8"/>
                </a:lnTo>
                <a:lnTo>
                  <a:pt x="8" y="2"/>
                </a:lnTo>
                <a:lnTo>
                  <a:pt x="14" y="0"/>
                </a:lnTo>
                <a:lnTo>
                  <a:pt x="14" y="0"/>
                </a:lnTo>
                <a:lnTo>
                  <a:pt x="18" y="2"/>
                </a:lnTo>
                <a:lnTo>
                  <a:pt x="24" y="8"/>
                </a:lnTo>
                <a:lnTo>
                  <a:pt x="26" y="16"/>
                </a:lnTo>
                <a:lnTo>
                  <a:pt x="28" y="26"/>
                </a:lnTo>
                <a:lnTo>
                  <a:pt x="28" y="26"/>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638" name="Freeform 186">
            <a:extLst>
              <a:ext uri="{FF2B5EF4-FFF2-40B4-BE49-F238E27FC236}">
                <a16:creationId xmlns:a16="http://schemas.microsoft.com/office/drawing/2014/main" id="{B5DB04F9-1F3B-427C-9559-74A0E11A9FD4}"/>
              </a:ext>
            </a:extLst>
          </p:cNvPr>
          <p:cNvSpPr>
            <a:spLocks/>
          </p:cNvSpPr>
          <p:nvPr/>
        </p:nvSpPr>
        <p:spPr bwMode="auto">
          <a:xfrm>
            <a:off x="8320011" y="1908459"/>
            <a:ext cx="61724" cy="64163"/>
          </a:xfrm>
          <a:custGeom>
            <a:avLst/>
            <a:gdLst>
              <a:gd name="T0" fmla="*/ 30 w 30"/>
              <a:gd name="T1" fmla="*/ 26 h 50"/>
              <a:gd name="T2" fmla="*/ 30 w 30"/>
              <a:gd name="T3" fmla="*/ 26 h 50"/>
              <a:gd name="T4" fmla="*/ 28 w 30"/>
              <a:gd name="T5" fmla="*/ 34 h 50"/>
              <a:gd name="T6" fmla="*/ 24 w 30"/>
              <a:gd name="T7" fmla="*/ 42 h 50"/>
              <a:gd name="T8" fmla="*/ 20 w 30"/>
              <a:gd name="T9" fmla="*/ 48 h 50"/>
              <a:gd name="T10" fmla="*/ 14 w 30"/>
              <a:gd name="T11" fmla="*/ 50 h 50"/>
              <a:gd name="T12" fmla="*/ 14 w 30"/>
              <a:gd name="T13" fmla="*/ 50 h 50"/>
              <a:gd name="T14" fmla="*/ 10 w 30"/>
              <a:gd name="T15" fmla="*/ 48 h 50"/>
              <a:gd name="T16" fmla="*/ 4 w 30"/>
              <a:gd name="T17" fmla="*/ 42 h 50"/>
              <a:gd name="T18" fmla="*/ 2 w 30"/>
              <a:gd name="T19" fmla="*/ 34 h 50"/>
              <a:gd name="T20" fmla="*/ 0 w 30"/>
              <a:gd name="T21" fmla="*/ 26 h 50"/>
              <a:gd name="T22" fmla="*/ 0 w 30"/>
              <a:gd name="T23" fmla="*/ 26 h 50"/>
              <a:gd name="T24" fmla="*/ 2 w 30"/>
              <a:gd name="T25" fmla="*/ 16 h 50"/>
              <a:gd name="T26" fmla="*/ 4 w 30"/>
              <a:gd name="T27" fmla="*/ 8 h 50"/>
              <a:gd name="T28" fmla="*/ 10 w 30"/>
              <a:gd name="T29" fmla="*/ 2 h 50"/>
              <a:gd name="T30" fmla="*/ 14 w 30"/>
              <a:gd name="T31" fmla="*/ 0 h 50"/>
              <a:gd name="T32" fmla="*/ 14 w 30"/>
              <a:gd name="T33" fmla="*/ 0 h 50"/>
              <a:gd name="T34" fmla="*/ 20 w 30"/>
              <a:gd name="T35" fmla="*/ 2 h 50"/>
              <a:gd name="T36" fmla="*/ 24 w 30"/>
              <a:gd name="T37" fmla="*/ 8 h 50"/>
              <a:gd name="T38" fmla="*/ 28 w 30"/>
              <a:gd name="T39" fmla="*/ 16 h 50"/>
              <a:gd name="T40" fmla="*/ 30 w 30"/>
              <a:gd name="T41" fmla="*/ 26 h 50"/>
              <a:gd name="T42" fmla="*/ 30 w 30"/>
              <a:gd name="T43" fmla="*/ 2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50">
                <a:moveTo>
                  <a:pt x="30" y="26"/>
                </a:moveTo>
                <a:lnTo>
                  <a:pt x="30" y="26"/>
                </a:lnTo>
                <a:lnTo>
                  <a:pt x="28" y="34"/>
                </a:lnTo>
                <a:lnTo>
                  <a:pt x="24" y="42"/>
                </a:lnTo>
                <a:lnTo>
                  <a:pt x="20" y="48"/>
                </a:lnTo>
                <a:lnTo>
                  <a:pt x="14" y="50"/>
                </a:lnTo>
                <a:lnTo>
                  <a:pt x="14" y="50"/>
                </a:lnTo>
                <a:lnTo>
                  <a:pt x="10" y="48"/>
                </a:lnTo>
                <a:lnTo>
                  <a:pt x="4" y="42"/>
                </a:lnTo>
                <a:lnTo>
                  <a:pt x="2" y="34"/>
                </a:lnTo>
                <a:lnTo>
                  <a:pt x="0" y="26"/>
                </a:lnTo>
                <a:lnTo>
                  <a:pt x="0" y="26"/>
                </a:lnTo>
                <a:lnTo>
                  <a:pt x="2" y="16"/>
                </a:lnTo>
                <a:lnTo>
                  <a:pt x="4" y="8"/>
                </a:lnTo>
                <a:lnTo>
                  <a:pt x="10" y="2"/>
                </a:lnTo>
                <a:lnTo>
                  <a:pt x="14" y="0"/>
                </a:lnTo>
                <a:lnTo>
                  <a:pt x="14" y="0"/>
                </a:lnTo>
                <a:lnTo>
                  <a:pt x="20" y="2"/>
                </a:lnTo>
                <a:lnTo>
                  <a:pt x="24" y="8"/>
                </a:lnTo>
                <a:lnTo>
                  <a:pt x="28" y="16"/>
                </a:lnTo>
                <a:lnTo>
                  <a:pt x="30" y="26"/>
                </a:lnTo>
                <a:lnTo>
                  <a:pt x="30" y="26"/>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639" name="Freeform 187">
            <a:extLst>
              <a:ext uri="{FF2B5EF4-FFF2-40B4-BE49-F238E27FC236}">
                <a16:creationId xmlns:a16="http://schemas.microsoft.com/office/drawing/2014/main" id="{7EB23EFA-6AC7-4CB0-BDFF-E4F34CA2E0F7}"/>
              </a:ext>
            </a:extLst>
          </p:cNvPr>
          <p:cNvSpPr>
            <a:spLocks/>
          </p:cNvSpPr>
          <p:nvPr/>
        </p:nvSpPr>
        <p:spPr bwMode="auto">
          <a:xfrm>
            <a:off x="8759685" y="1939257"/>
            <a:ext cx="57610" cy="64163"/>
          </a:xfrm>
          <a:custGeom>
            <a:avLst/>
            <a:gdLst>
              <a:gd name="T0" fmla="*/ 28 w 28"/>
              <a:gd name="T1" fmla="*/ 24 h 50"/>
              <a:gd name="T2" fmla="*/ 28 w 28"/>
              <a:gd name="T3" fmla="*/ 24 h 50"/>
              <a:gd name="T4" fmla="*/ 28 w 28"/>
              <a:gd name="T5" fmla="*/ 34 h 50"/>
              <a:gd name="T6" fmla="*/ 24 w 28"/>
              <a:gd name="T7" fmla="*/ 42 h 50"/>
              <a:gd name="T8" fmla="*/ 20 w 28"/>
              <a:gd name="T9" fmla="*/ 48 h 50"/>
              <a:gd name="T10" fmla="*/ 14 w 28"/>
              <a:gd name="T11" fmla="*/ 50 h 50"/>
              <a:gd name="T12" fmla="*/ 14 w 28"/>
              <a:gd name="T13" fmla="*/ 50 h 50"/>
              <a:gd name="T14" fmla="*/ 8 w 28"/>
              <a:gd name="T15" fmla="*/ 48 h 50"/>
              <a:gd name="T16" fmla="*/ 4 w 28"/>
              <a:gd name="T17" fmla="*/ 42 h 50"/>
              <a:gd name="T18" fmla="*/ 2 w 28"/>
              <a:gd name="T19" fmla="*/ 34 h 50"/>
              <a:gd name="T20" fmla="*/ 0 w 28"/>
              <a:gd name="T21" fmla="*/ 24 h 50"/>
              <a:gd name="T22" fmla="*/ 0 w 28"/>
              <a:gd name="T23" fmla="*/ 24 h 50"/>
              <a:gd name="T24" fmla="*/ 2 w 28"/>
              <a:gd name="T25" fmla="*/ 14 h 50"/>
              <a:gd name="T26" fmla="*/ 4 w 28"/>
              <a:gd name="T27" fmla="*/ 8 h 50"/>
              <a:gd name="T28" fmla="*/ 8 w 28"/>
              <a:gd name="T29" fmla="*/ 2 h 50"/>
              <a:gd name="T30" fmla="*/ 14 w 28"/>
              <a:gd name="T31" fmla="*/ 0 h 50"/>
              <a:gd name="T32" fmla="*/ 14 w 28"/>
              <a:gd name="T33" fmla="*/ 0 h 50"/>
              <a:gd name="T34" fmla="*/ 20 w 28"/>
              <a:gd name="T35" fmla="*/ 2 h 50"/>
              <a:gd name="T36" fmla="*/ 24 w 28"/>
              <a:gd name="T37" fmla="*/ 8 h 50"/>
              <a:gd name="T38" fmla="*/ 28 w 28"/>
              <a:gd name="T39" fmla="*/ 14 h 50"/>
              <a:gd name="T40" fmla="*/ 28 w 28"/>
              <a:gd name="T41" fmla="*/ 24 h 50"/>
              <a:gd name="T42" fmla="*/ 28 w 28"/>
              <a:gd name="T43" fmla="*/ 2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50">
                <a:moveTo>
                  <a:pt x="28" y="24"/>
                </a:moveTo>
                <a:lnTo>
                  <a:pt x="28" y="24"/>
                </a:lnTo>
                <a:lnTo>
                  <a:pt x="28" y="34"/>
                </a:lnTo>
                <a:lnTo>
                  <a:pt x="24" y="42"/>
                </a:lnTo>
                <a:lnTo>
                  <a:pt x="20" y="48"/>
                </a:lnTo>
                <a:lnTo>
                  <a:pt x="14" y="50"/>
                </a:lnTo>
                <a:lnTo>
                  <a:pt x="14" y="50"/>
                </a:lnTo>
                <a:lnTo>
                  <a:pt x="8" y="48"/>
                </a:lnTo>
                <a:lnTo>
                  <a:pt x="4" y="42"/>
                </a:lnTo>
                <a:lnTo>
                  <a:pt x="2" y="34"/>
                </a:lnTo>
                <a:lnTo>
                  <a:pt x="0" y="24"/>
                </a:lnTo>
                <a:lnTo>
                  <a:pt x="0" y="24"/>
                </a:lnTo>
                <a:lnTo>
                  <a:pt x="2" y="14"/>
                </a:lnTo>
                <a:lnTo>
                  <a:pt x="4" y="8"/>
                </a:lnTo>
                <a:lnTo>
                  <a:pt x="8" y="2"/>
                </a:lnTo>
                <a:lnTo>
                  <a:pt x="14" y="0"/>
                </a:lnTo>
                <a:lnTo>
                  <a:pt x="14" y="0"/>
                </a:lnTo>
                <a:lnTo>
                  <a:pt x="20" y="2"/>
                </a:lnTo>
                <a:lnTo>
                  <a:pt x="24" y="8"/>
                </a:lnTo>
                <a:lnTo>
                  <a:pt x="28" y="14"/>
                </a:lnTo>
                <a:lnTo>
                  <a:pt x="28" y="24"/>
                </a:lnTo>
                <a:lnTo>
                  <a:pt x="28" y="24"/>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640" name="Freeform 188">
            <a:extLst>
              <a:ext uri="{FF2B5EF4-FFF2-40B4-BE49-F238E27FC236}">
                <a16:creationId xmlns:a16="http://schemas.microsoft.com/office/drawing/2014/main" id="{A9B46974-4752-4CB6-A49D-8BCE45834DDD}"/>
              </a:ext>
            </a:extLst>
          </p:cNvPr>
          <p:cNvSpPr>
            <a:spLocks/>
          </p:cNvSpPr>
          <p:nvPr/>
        </p:nvSpPr>
        <p:spPr bwMode="auto">
          <a:xfrm>
            <a:off x="7020975" y="1908459"/>
            <a:ext cx="57610" cy="61596"/>
          </a:xfrm>
          <a:custGeom>
            <a:avLst/>
            <a:gdLst>
              <a:gd name="T0" fmla="*/ 28 w 28"/>
              <a:gd name="T1" fmla="*/ 24 h 48"/>
              <a:gd name="T2" fmla="*/ 28 w 28"/>
              <a:gd name="T3" fmla="*/ 24 h 48"/>
              <a:gd name="T4" fmla="*/ 26 w 28"/>
              <a:gd name="T5" fmla="*/ 34 h 48"/>
              <a:gd name="T6" fmla="*/ 24 w 28"/>
              <a:gd name="T7" fmla="*/ 42 h 48"/>
              <a:gd name="T8" fmla="*/ 20 w 28"/>
              <a:gd name="T9" fmla="*/ 46 h 48"/>
              <a:gd name="T10" fmla="*/ 14 w 28"/>
              <a:gd name="T11" fmla="*/ 48 h 48"/>
              <a:gd name="T12" fmla="*/ 14 w 28"/>
              <a:gd name="T13" fmla="*/ 48 h 48"/>
              <a:gd name="T14" fmla="*/ 8 w 28"/>
              <a:gd name="T15" fmla="*/ 46 h 48"/>
              <a:gd name="T16" fmla="*/ 4 w 28"/>
              <a:gd name="T17" fmla="*/ 42 h 48"/>
              <a:gd name="T18" fmla="*/ 0 w 28"/>
              <a:gd name="T19" fmla="*/ 34 h 48"/>
              <a:gd name="T20" fmla="*/ 0 w 28"/>
              <a:gd name="T21" fmla="*/ 24 h 48"/>
              <a:gd name="T22" fmla="*/ 0 w 28"/>
              <a:gd name="T23" fmla="*/ 24 h 48"/>
              <a:gd name="T24" fmla="*/ 0 w 28"/>
              <a:gd name="T25" fmla="*/ 14 h 48"/>
              <a:gd name="T26" fmla="*/ 4 w 28"/>
              <a:gd name="T27" fmla="*/ 6 h 48"/>
              <a:gd name="T28" fmla="*/ 8 w 28"/>
              <a:gd name="T29" fmla="*/ 2 h 48"/>
              <a:gd name="T30" fmla="*/ 14 w 28"/>
              <a:gd name="T31" fmla="*/ 0 h 48"/>
              <a:gd name="T32" fmla="*/ 14 w 28"/>
              <a:gd name="T33" fmla="*/ 0 h 48"/>
              <a:gd name="T34" fmla="*/ 20 w 28"/>
              <a:gd name="T35" fmla="*/ 2 h 48"/>
              <a:gd name="T36" fmla="*/ 24 w 28"/>
              <a:gd name="T37" fmla="*/ 6 h 48"/>
              <a:gd name="T38" fmla="*/ 26 w 28"/>
              <a:gd name="T39" fmla="*/ 14 h 48"/>
              <a:gd name="T40" fmla="*/ 28 w 28"/>
              <a:gd name="T41" fmla="*/ 24 h 48"/>
              <a:gd name="T42" fmla="*/ 28 w 28"/>
              <a:gd name="T43"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48">
                <a:moveTo>
                  <a:pt x="28" y="24"/>
                </a:moveTo>
                <a:lnTo>
                  <a:pt x="28" y="24"/>
                </a:lnTo>
                <a:lnTo>
                  <a:pt x="26" y="34"/>
                </a:lnTo>
                <a:lnTo>
                  <a:pt x="24" y="42"/>
                </a:lnTo>
                <a:lnTo>
                  <a:pt x="20" y="46"/>
                </a:lnTo>
                <a:lnTo>
                  <a:pt x="14" y="48"/>
                </a:lnTo>
                <a:lnTo>
                  <a:pt x="14" y="48"/>
                </a:lnTo>
                <a:lnTo>
                  <a:pt x="8" y="46"/>
                </a:lnTo>
                <a:lnTo>
                  <a:pt x="4" y="42"/>
                </a:lnTo>
                <a:lnTo>
                  <a:pt x="0" y="34"/>
                </a:lnTo>
                <a:lnTo>
                  <a:pt x="0" y="24"/>
                </a:lnTo>
                <a:lnTo>
                  <a:pt x="0" y="24"/>
                </a:lnTo>
                <a:lnTo>
                  <a:pt x="0" y="14"/>
                </a:lnTo>
                <a:lnTo>
                  <a:pt x="4" y="6"/>
                </a:lnTo>
                <a:lnTo>
                  <a:pt x="8" y="2"/>
                </a:lnTo>
                <a:lnTo>
                  <a:pt x="14" y="0"/>
                </a:lnTo>
                <a:lnTo>
                  <a:pt x="14" y="0"/>
                </a:lnTo>
                <a:lnTo>
                  <a:pt x="20" y="2"/>
                </a:lnTo>
                <a:lnTo>
                  <a:pt x="24" y="6"/>
                </a:lnTo>
                <a:lnTo>
                  <a:pt x="26" y="14"/>
                </a:lnTo>
                <a:lnTo>
                  <a:pt x="28" y="24"/>
                </a:lnTo>
                <a:lnTo>
                  <a:pt x="28" y="24"/>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641" name="Freeform 189">
            <a:extLst>
              <a:ext uri="{FF2B5EF4-FFF2-40B4-BE49-F238E27FC236}">
                <a16:creationId xmlns:a16="http://schemas.microsoft.com/office/drawing/2014/main" id="{505AD3D3-8350-4903-BCBC-3B8550FF4C64}"/>
              </a:ext>
            </a:extLst>
          </p:cNvPr>
          <p:cNvSpPr>
            <a:spLocks/>
          </p:cNvSpPr>
          <p:nvPr/>
        </p:nvSpPr>
        <p:spPr bwMode="auto">
          <a:xfrm>
            <a:off x="6578445" y="1903326"/>
            <a:ext cx="57610" cy="61596"/>
          </a:xfrm>
          <a:custGeom>
            <a:avLst/>
            <a:gdLst>
              <a:gd name="T0" fmla="*/ 28 w 28"/>
              <a:gd name="T1" fmla="*/ 24 h 48"/>
              <a:gd name="T2" fmla="*/ 28 w 28"/>
              <a:gd name="T3" fmla="*/ 24 h 48"/>
              <a:gd name="T4" fmla="*/ 28 w 28"/>
              <a:gd name="T5" fmla="*/ 34 h 48"/>
              <a:gd name="T6" fmla="*/ 24 w 28"/>
              <a:gd name="T7" fmla="*/ 42 h 48"/>
              <a:gd name="T8" fmla="*/ 20 w 28"/>
              <a:gd name="T9" fmla="*/ 46 h 48"/>
              <a:gd name="T10" fmla="*/ 14 w 28"/>
              <a:gd name="T11" fmla="*/ 48 h 48"/>
              <a:gd name="T12" fmla="*/ 14 w 28"/>
              <a:gd name="T13" fmla="*/ 48 h 48"/>
              <a:gd name="T14" fmla="*/ 8 w 28"/>
              <a:gd name="T15" fmla="*/ 46 h 48"/>
              <a:gd name="T16" fmla="*/ 4 w 28"/>
              <a:gd name="T17" fmla="*/ 42 h 48"/>
              <a:gd name="T18" fmla="*/ 0 w 28"/>
              <a:gd name="T19" fmla="*/ 34 h 48"/>
              <a:gd name="T20" fmla="*/ 0 w 28"/>
              <a:gd name="T21" fmla="*/ 24 h 48"/>
              <a:gd name="T22" fmla="*/ 0 w 28"/>
              <a:gd name="T23" fmla="*/ 24 h 48"/>
              <a:gd name="T24" fmla="*/ 0 w 28"/>
              <a:gd name="T25" fmla="*/ 14 h 48"/>
              <a:gd name="T26" fmla="*/ 4 w 28"/>
              <a:gd name="T27" fmla="*/ 6 h 48"/>
              <a:gd name="T28" fmla="*/ 8 w 28"/>
              <a:gd name="T29" fmla="*/ 2 h 48"/>
              <a:gd name="T30" fmla="*/ 14 w 28"/>
              <a:gd name="T31" fmla="*/ 0 h 48"/>
              <a:gd name="T32" fmla="*/ 14 w 28"/>
              <a:gd name="T33" fmla="*/ 0 h 48"/>
              <a:gd name="T34" fmla="*/ 20 w 28"/>
              <a:gd name="T35" fmla="*/ 2 h 48"/>
              <a:gd name="T36" fmla="*/ 24 w 28"/>
              <a:gd name="T37" fmla="*/ 6 h 48"/>
              <a:gd name="T38" fmla="*/ 28 w 28"/>
              <a:gd name="T39" fmla="*/ 14 h 48"/>
              <a:gd name="T40" fmla="*/ 28 w 28"/>
              <a:gd name="T41" fmla="*/ 24 h 48"/>
              <a:gd name="T42" fmla="*/ 28 w 28"/>
              <a:gd name="T43"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48">
                <a:moveTo>
                  <a:pt x="28" y="24"/>
                </a:moveTo>
                <a:lnTo>
                  <a:pt x="28" y="24"/>
                </a:lnTo>
                <a:lnTo>
                  <a:pt x="28" y="34"/>
                </a:lnTo>
                <a:lnTo>
                  <a:pt x="24" y="42"/>
                </a:lnTo>
                <a:lnTo>
                  <a:pt x="20" y="46"/>
                </a:lnTo>
                <a:lnTo>
                  <a:pt x="14" y="48"/>
                </a:lnTo>
                <a:lnTo>
                  <a:pt x="14" y="48"/>
                </a:lnTo>
                <a:lnTo>
                  <a:pt x="8" y="46"/>
                </a:lnTo>
                <a:lnTo>
                  <a:pt x="4" y="42"/>
                </a:lnTo>
                <a:lnTo>
                  <a:pt x="0" y="34"/>
                </a:lnTo>
                <a:lnTo>
                  <a:pt x="0" y="24"/>
                </a:lnTo>
                <a:lnTo>
                  <a:pt x="0" y="24"/>
                </a:lnTo>
                <a:lnTo>
                  <a:pt x="0" y="14"/>
                </a:lnTo>
                <a:lnTo>
                  <a:pt x="4" y="6"/>
                </a:lnTo>
                <a:lnTo>
                  <a:pt x="8" y="2"/>
                </a:lnTo>
                <a:lnTo>
                  <a:pt x="14" y="0"/>
                </a:lnTo>
                <a:lnTo>
                  <a:pt x="14" y="0"/>
                </a:lnTo>
                <a:lnTo>
                  <a:pt x="20" y="2"/>
                </a:lnTo>
                <a:lnTo>
                  <a:pt x="24" y="6"/>
                </a:lnTo>
                <a:lnTo>
                  <a:pt x="28" y="14"/>
                </a:lnTo>
                <a:lnTo>
                  <a:pt x="28" y="24"/>
                </a:lnTo>
                <a:lnTo>
                  <a:pt x="28" y="24"/>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642" name="Freeform 190">
            <a:extLst>
              <a:ext uri="{FF2B5EF4-FFF2-40B4-BE49-F238E27FC236}">
                <a16:creationId xmlns:a16="http://schemas.microsoft.com/office/drawing/2014/main" id="{ADB205B7-3AD4-481A-BEF4-F7A8BBE430DF}"/>
              </a:ext>
            </a:extLst>
          </p:cNvPr>
          <p:cNvSpPr>
            <a:spLocks/>
          </p:cNvSpPr>
          <p:nvPr/>
        </p:nvSpPr>
        <p:spPr bwMode="auto">
          <a:xfrm>
            <a:off x="6141627" y="1857128"/>
            <a:ext cx="57610" cy="64163"/>
          </a:xfrm>
          <a:custGeom>
            <a:avLst/>
            <a:gdLst>
              <a:gd name="T0" fmla="*/ 28 w 28"/>
              <a:gd name="T1" fmla="*/ 24 h 50"/>
              <a:gd name="T2" fmla="*/ 28 w 28"/>
              <a:gd name="T3" fmla="*/ 24 h 50"/>
              <a:gd name="T4" fmla="*/ 26 w 28"/>
              <a:gd name="T5" fmla="*/ 34 h 50"/>
              <a:gd name="T6" fmla="*/ 24 w 28"/>
              <a:gd name="T7" fmla="*/ 42 h 50"/>
              <a:gd name="T8" fmla="*/ 20 w 28"/>
              <a:gd name="T9" fmla="*/ 48 h 50"/>
              <a:gd name="T10" fmla="*/ 14 w 28"/>
              <a:gd name="T11" fmla="*/ 50 h 50"/>
              <a:gd name="T12" fmla="*/ 14 w 28"/>
              <a:gd name="T13" fmla="*/ 50 h 50"/>
              <a:gd name="T14" fmla="*/ 8 w 28"/>
              <a:gd name="T15" fmla="*/ 48 h 50"/>
              <a:gd name="T16" fmla="*/ 4 w 28"/>
              <a:gd name="T17" fmla="*/ 42 h 50"/>
              <a:gd name="T18" fmla="*/ 0 w 28"/>
              <a:gd name="T19" fmla="*/ 34 h 50"/>
              <a:gd name="T20" fmla="*/ 0 w 28"/>
              <a:gd name="T21" fmla="*/ 24 h 50"/>
              <a:gd name="T22" fmla="*/ 0 w 28"/>
              <a:gd name="T23" fmla="*/ 24 h 50"/>
              <a:gd name="T24" fmla="*/ 0 w 28"/>
              <a:gd name="T25" fmla="*/ 14 h 50"/>
              <a:gd name="T26" fmla="*/ 4 w 28"/>
              <a:gd name="T27" fmla="*/ 6 h 50"/>
              <a:gd name="T28" fmla="*/ 8 w 28"/>
              <a:gd name="T29" fmla="*/ 2 h 50"/>
              <a:gd name="T30" fmla="*/ 14 w 28"/>
              <a:gd name="T31" fmla="*/ 0 h 50"/>
              <a:gd name="T32" fmla="*/ 14 w 28"/>
              <a:gd name="T33" fmla="*/ 0 h 50"/>
              <a:gd name="T34" fmla="*/ 20 w 28"/>
              <a:gd name="T35" fmla="*/ 2 h 50"/>
              <a:gd name="T36" fmla="*/ 24 w 28"/>
              <a:gd name="T37" fmla="*/ 6 h 50"/>
              <a:gd name="T38" fmla="*/ 26 w 28"/>
              <a:gd name="T39" fmla="*/ 14 h 50"/>
              <a:gd name="T40" fmla="*/ 28 w 28"/>
              <a:gd name="T41" fmla="*/ 24 h 50"/>
              <a:gd name="T42" fmla="*/ 28 w 28"/>
              <a:gd name="T43" fmla="*/ 2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50">
                <a:moveTo>
                  <a:pt x="28" y="24"/>
                </a:moveTo>
                <a:lnTo>
                  <a:pt x="28" y="24"/>
                </a:lnTo>
                <a:lnTo>
                  <a:pt x="26" y="34"/>
                </a:lnTo>
                <a:lnTo>
                  <a:pt x="24" y="42"/>
                </a:lnTo>
                <a:lnTo>
                  <a:pt x="20" y="48"/>
                </a:lnTo>
                <a:lnTo>
                  <a:pt x="14" y="50"/>
                </a:lnTo>
                <a:lnTo>
                  <a:pt x="14" y="50"/>
                </a:lnTo>
                <a:lnTo>
                  <a:pt x="8" y="48"/>
                </a:lnTo>
                <a:lnTo>
                  <a:pt x="4" y="42"/>
                </a:lnTo>
                <a:lnTo>
                  <a:pt x="0" y="34"/>
                </a:lnTo>
                <a:lnTo>
                  <a:pt x="0" y="24"/>
                </a:lnTo>
                <a:lnTo>
                  <a:pt x="0" y="24"/>
                </a:lnTo>
                <a:lnTo>
                  <a:pt x="0" y="14"/>
                </a:lnTo>
                <a:lnTo>
                  <a:pt x="4" y="6"/>
                </a:lnTo>
                <a:lnTo>
                  <a:pt x="8" y="2"/>
                </a:lnTo>
                <a:lnTo>
                  <a:pt x="14" y="0"/>
                </a:lnTo>
                <a:lnTo>
                  <a:pt x="14" y="0"/>
                </a:lnTo>
                <a:lnTo>
                  <a:pt x="20" y="2"/>
                </a:lnTo>
                <a:lnTo>
                  <a:pt x="24" y="6"/>
                </a:lnTo>
                <a:lnTo>
                  <a:pt x="26" y="14"/>
                </a:lnTo>
                <a:lnTo>
                  <a:pt x="28" y="24"/>
                </a:lnTo>
                <a:lnTo>
                  <a:pt x="28" y="24"/>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800">
              <a:solidFill>
                <a:srgbClr val="000000"/>
              </a:solidFill>
              <a:latin typeface="Calibri" panose="020F0502020204030204" pitchFamily="34" charset="0"/>
            </a:endParaRPr>
          </a:p>
        </p:txBody>
      </p:sp>
      <p:sp>
        <p:nvSpPr>
          <p:cNvPr id="327" name="Rectangle 48">
            <a:extLst>
              <a:ext uri="{FF2B5EF4-FFF2-40B4-BE49-F238E27FC236}">
                <a16:creationId xmlns:a16="http://schemas.microsoft.com/office/drawing/2014/main" id="{24418129-003F-4270-8FEA-32E693D0C166}"/>
              </a:ext>
            </a:extLst>
          </p:cNvPr>
          <p:cNvSpPr>
            <a:spLocks noChangeArrowheads="1"/>
          </p:cNvSpPr>
          <p:nvPr/>
        </p:nvSpPr>
        <p:spPr bwMode="auto">
          <a:xfrm>
            <a:off x="824165" y="4142325"/>
            <a:ext cx="166947"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ctr" defTabSz="685800">
              <a:defRPr/>
            </a:pPr>
            <a:r>
              <a:rPr lang="en-US" altLang="en-US" sz="600" spc="-75">
                <a:solidFill>
                  <a:srgbClr val="000000"/>
                </a:solidFill>
                <a:latin typeface="Calibri" panose="020F0502020204030204" pitchFamily="34" charset="0"/>
              </a:rPr>
              <a:t>797</a:t>
            </a:r>
          </a:p>
          <a:p>
            <a:pPr algn="ctr" defTabSz="685800">
              <a:defRPr/>
            </a:pPr>
            <a:r>
              <a:rPr lang="en-US" altLang="en-US" sz="600" spc="-75">
                <a:solidFill>
                  <a:srgbClr val="000000"/>
                </a:solidFill>
                <a:latin typeface="Calibri" panose="020F0502020204030204" pitchFamily="34" charset="0"/>
              </a:rPr>
              <a:t>395</a:t>
            </a:r>
          </a:p>
        </p:txBody>
      </p:sp>
      <p:sp>
        <p:nvSpPr>
          <p:cNvPr id="328" name="Rectangle 48">
            <a:extLst>
              <a:ext uri="{FF2B5EF4-FFF2-40B4-BE49-F238E27FC236}">
                <a16:creationId xmlns:a16="http://schemas.microsoft.com/office/drawing/2014/main" id="{7DFE8DE5-B32B-40DA-A3FC-0D2EFEE19B32}"/>
              </a:ext>
            </a:extLst>
          </p:cNvPr>
          <p:cNvSpPr>
            <a:spLocks noChangeArrowheads="1"/>
          </p:cNvSpPr>
          <p:nvPr/>
        </p:nvSpPr>
        <p:spPr bwMode="auto">
          <a:xfrm>
            <a:off x="988439" y="4142325"/>
            <a:ext cx="166947"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ctr" defTabSz="685800">
              <a:defRPr/>
            </a:pPr>
            <a:r>
              <a:rPr lang="en-US" altLang="en-US" sz="600" spc="-75">
                <a:solidFill>
                  <a:srgbClr val="000000"/>
                </a:solidFill>
                <a:latin typeface="Calibri" panose="020F0502020204030204" pitchFamily="34" charset="0"/>
              </a:rPr>
              <a:t>781</a:t>
            </a:r>
          </a:p>
          <a:p>
            <a:pPr algn="ctr" defTabSz="685800">
              <a:defRPr/>
            </a:pPr>
            <a:r>
              <a:rPr lang="en-US" altLang="en-US" sz="600" spc="-75">
                <a:solidFill>
                  <a:srgbClr val="000000"/>
                </a:solidFill>
                <a:latin typeface="Calibri" panose="020F0502020204030204" pitchFamily="34" charset="0"/>
              </a:rPr>
              <a:t>389</a:t>
            </a:r>
          </a:p>
        </p:txBody>
      </p:sp>
      <p:sp>
        <p:nvSpPr>
          <p:cNvPr id="329" name="Rectangle 48">
            <a:extLst>
              <a:ext uri="{FF2B5EF4-FFF2-40B4-BE49-F238E27FC236}">
                <a16:creationId xmlns:a16="http://schemas.microsoft.com/office/drawing/2014/main" id="{8783D874-8589-4ED1-872B-1997B4297358}"/>
              </a:ext>
            </a:extLst>
          </p:cNvPr>
          <p:cNvSpPr>
            <a:spLocks noChangeArrowheads="1"/>
          </p:cNvSpPr>
          <p:nvPr/>
        </p:nvSpPr>
        <p:spPr bwMode="auto">
          <a:xfrm>
            <a:off x="1154693" y="4142325"/>
            <a:ext cx="166947"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ctr" defTabSz="685800">
              <a:defRPr/>
            </a:pPr>
            <a:r>
              <a:rPr lang="en-US" altLang="en-US" sz="600" spc="-75">
                <a:solidFill>
                  <a:srgbClr val="000000"/>
                </a:solidFill>
                <a:latin typeface="Calibri" panose="020F0502020204030204" pitchFamily="34" charset="0"/>
              </a:rPr>
              <a:t>767</a:t>
            </a:r>
          </a:p>
          <a:p>
            <a:pPr algn="ctr" defTabSz="685800">
              <a:defRPr/>
            </a:pPr>
            <a:r>
              <a:rPr lang="en-US" altLang="en-US" sz="600" spc="-75">
                <a:solidFill>
                  <a:srgbClr val="000000"/>
                </a:solidFill>
                <a:latin typeface="Calibri" panose="020F0502020204030204" pitchFamily="34" charset="0"/>
              </a:rPr>
              <a:t>379</a:t>
            </a:r>
          </a:p>
        </p:txBody>
      </p:sp>
      <p:sp>
        <p:nvSpPr>
          <p:cNvPr id="647" name="Rectangle 48">
            <a:extLst>
              <a:ext uri="{FF2B5EF4-FFF2-40B4-BE49-F238E27FC236}">
                <a16:creationId xmlns:a16="http://schemas.microsoft.com/office/drawing/2014/main" id="{568E6310-93A3-4304-9B7D-319B1A1E6D5A}"/>
              </a:ext>
            </a:extLst>
          </p:cNvPr>
          <p:cNvSpPr>
            <a:spLocks noChangeArrowheads="1"/>
          </p:cNvSpPr>
          <p:nvPr/>
        </p:nvSpPr>
        <p:spPr bwMode="auto">
          <a:xfrm>
            <a:off x="1305503" y="4142325"/>
            <a:ext cx="166947"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ctr" defTabSz="685800">
              <a:defRPr/>
            </a:pPr>
            <a:r>
              <a:rPr lang="en-US" altLang="en-US" sz="600" spc="-75">
                <a:solidFill>
                  <a:srgbClr val="000000"/>
                </a:solidFill>
                <a:latin typeface="Calibri" panose="020F0502020204030204" pitchFamily="34" charset="0"/>
              </a:rPr>
              <a:t>742</a:t>
            </a:r>
          </a:p>
          <a:p>
            <a:pPr algn="ctr" defTabSz="685800">
              <a:defRPr/>
            </a:pPr>
            <a:r>
              <a:rPr lang="en-US" altLang="en-US" sz="600" spc="-75">
                <a:solidFill>
                  <a:srgbClr val="000000"/>
                </a:solidFill>
                <a:latin typeface="Calibri" panose="020F0502020204030204" pitchFamily="34" charset="0"/>
              </a:rPr>
              <a:t>371</a:t>
            </a:r>
          </a:p>
        </p:txBody>
      </p:sp>
      <p:sp>
        <p:nvSpPr>
          <p:cNvPr id="648" name="Rectangle 48">
            <a:extLst>
              <a:ext uri="{FF2B5EF4-FFF2-40B4-BE49-F238E27FC236}">
                <a16:creationId xmlns:a16="http://schemas.microsoft.com/office/drawing/2014/main" id="{7688FA58-A285-4DDF-A3A4-7BD7E1787DB3}"/>
              </a:ext>
            </a:extLst>
          </p:cNvPr>
          <p:cNvSpPr>
            <a:spLocks noChangeArrowheads="1"/>
          </p:cNvSpPr>
          <p:nvPr/>
        </p:nvSpPr>
        <p:spPr bwMode="auto">
          <a:xfrm>
            <a:off x="1457549" y="4142325"/>
            <a:ext cx="166947"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ctr" defTabSz="685800">
              <a:defRPr/>
            </a:pPr>
            <a:r>
              <a:rPr lang="en-US" altLang="en-US" sz="600" spc="-75">
                <a:solidFill>
                  <a:srgbClr val="000000"/>
                </a:solidFill>
                <a:latin typeface="Calibri" panose="020F0502020204030204" pitchFamily="34" charset="0"/>
              </a:rPr>
              <a:t>717</a:t>
            </a:r>
          </a:p>
          <a:p>
            <a:pPr algn="ctr" defTabSz="685800">
              <a:defRPr/>
            </a:pPr>
            <a:r>
              <a:rPr lang="en-US" altLang="en-US" sz="600" spc="-75">
                <a:solidFill>
                  <a:srgbClr val="000000"/>
                </a:solidFill>
                <a:latin typeface="Calibri" panose="020F0502020204030204" pitchFamily="34" charset="0"/>
              </a:rPr>
              <a:t>350</a:t>
            </a:r>
          </a:p>
        </p:txBody>
      </p:sp>
      <p:sp>
        <p:nvSpPr>
          <p:cNvPr id="649" name="Rectangle 48">
            <a:extLst>
              <a:ext uri="{FF2B5EF4-FFF2-40B4-BE49-F238E27FC236}">
                <a16:creationId xmlns:a16="http://schemas.microsoft.com/office/drawing/2014/main" id="{90BAC1C8-F837-4F73-8B08-FC14A270482E}"/>
              </a:ext>
            </a:extLst>
          </p:cNvPr>
          <p:cNvSpPr>
            <a:spLocks noChangeArrowheads="1"/>
          </p:cNvSpPr>
          <p:nvPr/>
        </p:nvSpPr>
        <p:spPr bwMode="auto">
          <a:xfrm>
            <a:off x="1610791" y="4142325"/>
            <a:ext cx="170447"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ctr" defTabSz="685800">
              <a:defRPr/>
            </a:pPr>
            <a:r>
              <a:rPr lang="en-US" altLang="en-US" sz="600" spc="-75">
                <a:solidFill>
                  <a:srgbClr val="000000"/>
                </a:solidFill>
                <a:latin typeface="Calibri" panose="020F0502020204030204" pitchFamily="34" charset="0"/>
              </a:rPr>
              <a:t>695</a:t>
            </a:r>
          </a:p>
          <a:p>
            <a:pPr algn="ctr" defTabSz="685800">
              <a:defRPr/>
            </a:pPr>
            <a:r>
              <a:rPr lang="en-US" altLang="en-US" sz="600" spc="-75">
                <a:solidFill>
                  <a:srgbClr val="000000"/>
                </a:solidFill>
                <a:latin typeface="Calibri" panose="020F0502020204030204" pitchFamily="34" charset="0"/>
              </a:rPr>
              <a:t>301</a:t>
            </a:r>
          </a:p>
        </p:txBody>
      </p:sp>
      <p:sp>
        <p:nvSpPr>
          <p:cNvPr id="650" name="Rectangle 48">
            <a:extLst>
              <a:ext uri="{FF2B5EF4-FFF2-40B4-BE49-F238E27FC236}">
                <a16:creationId xmlns:a16="http://schemas.microsoft.com/office/drawing/2014/main" id="{F5071077-AE5F-4475-A54C-86168A3F0616}"/>
              </a:ext>
            </a:extLst>
          </p:cNvPr>
          <p:cNvSpPr>
            <a:spLocks noChangeArrowheads="1"/>
          </p:cNvSpPr>
          <p:nvPr/>
        </p:nvSpPr>
        <p:spPr bwMode="auto">
          <a:xfrm>
            <a:off x="1768721" y="4142325"/>
            <a:ext cx="166947"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ctr" defTabSz="685800">
              <a:defRPr/>
            </a:pPr>
            <a:r>
              <a:rPr lang="en-US" altLang="en-US" sz="600" spc="-75">
                <a:solidFill>
                  <a:srgbClr val="000000"/>
                </a:solidFill>
                <a:latin typeface="Calibri" panose="020F0502020204030204" pitchFamily="34" charset="0"/>
              </a:rPr>
              <a:t>676</a:t>
            </a:r>
          </a:p>
          <a:p>
            <a:pPr algn="ctr" defTabSz="685800">
              <a:defRPr/>
            </a:pPr>
            <a:r>
              <a:rPr lang="en-US" altLang="en-US" sz="600" spc="-75">
                <a:solidFill>
                  <a:srgbClr val="000000"/>
                </a:solidFill>
                <a:latin typeface="Calibri" panose="020F0502020204030204" pitchFamily="34" charset="0"/>
              </a:rPr>
              <a:t>283</a:t>
            </a:r>
          </a:p>
        </p:txBody>
      </p:sp>
      <p:sp>
        <p:nvSpPr>
          <p:cNvPr id="651" name="Rectangle 48">
            <a:extLst>
              <a:ext uri="{FF2B5EF4-FFF2-40B4-BE49-F238E27FC236}">
                <a16:creationId xmlns:a16="http://schemas.microsoft.com/office/drawing/2014/main" id="{09152641-0DF3-45CF-86AE-2BA7A4E307BC}"/>
              </a:ext>
            </a:extLst>
          </p:cNvPr>
          <p:cNvSpPr>
            <a:spLocks noChangeArrowheads="1"/>
          </p:cNvSpPr>
          <p:nvPr/>
        </p:nvSpPr>
        <p:spPr bwMode="auto">
          <a:xfrm>
            <a:off x="2001296" y="4142325"/>
            <a:ext cx="166947"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ctr" defTabSz="685800">
              <a:defRPr/>
            </a:pPr>
            <a:r>
              <a:rPr lang="en-US" altLang="en-US" sz="600" spc="-75">
                <a:solidFill>
                  <a:srgbClr val="000000"/>
                </a:solidFill>
                <a:latin typeface="Calibri" panose="020F0502020204030204" pitchFamily="34" charset="0"/>
              </a:rPr>
              <a:t>649</a:t>
            </a:r>
          </a:p>
          <a:p>
            <a:pPr algn="ctr" defTabSz="685800">
              <a:defRPr/>
            </a:pPr>
            <a:r>
              <a:rPr lang="en-US" altLang="en-US" sz="600" spc="-75">
                <a:solidFill>
                  <a:srgbClr val="000000"/>
                </a:solidFill>
                <a:latin typeface="Calibri" panose="020F0502020204030204" pitchFamily="34" charset="0"/>
              </a:rPr>
              <a:t>265</a:t>
            </a:r>
          </a:p>
        </p:txBody>
      </p:sp>
      <p:sp>
        <p:nvSpPr>
          <p:cNvPr id="652" name="Rectangle 48">
            <a:extLst>
              <a:ext uri="{FF2B5EF4-FFF2-40B4-BE49-F238E27FC236}">
                <a16:creationId xmlns:a16="http://schemas.microsoft.com/office/drawing/2014/main" id="{443BFF94-F872-4E6A-8522-2558F9D3527C}"/>
              </a:ext>
            </a:extLst>
          </p:cNvPr>
          <p:cNvSpPr>
            <a:spLocks noChangeArrowheads="1"/>
          </p:cNvSpPr>
          <p:nvPr/>
        </p:nvSpPr>
        <p:spPr bwMode="auto">
          <a:xfrm>
            <a:off x="2270333" y="4142325"/>
            <a:ext cx="166947"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ctr" defTabSz="685800">
              <a:defRPr/>
            </a:pPr>
            <a:r>
              <a:rPr lang="en-US" altLang="en-US" sz="600" spc="-75">
                <a:solidFill>
                  <a:srgbClr val="000000"/>
                </a:solidFill>
                <a:latin typeface="Calibri" panose="020F0502020204030204" pitchFamily="34" charset="0"/>
              </a:rPr>
              <a:t>614</a:t>
            </a:r>
          </a:p>
          <a:p>
            <a:pPr algn="ctr" defTabSz="685800">
              <a:defRPr/>
            </a:pPr>
            <a:r>
              <a:rPr lang="en-US" altLang="en-US" sz="600" spc="-75">
                <a:solidFill>
                  <a:srgbClr val="000000"/>
                </a:solidFill>
                <a:latin typeface="Calibri" panose="020F0502020204030204" pitchFamily="34" charset="0"/>
              </a:rPr>
              <a:t>221</a:t>
            </a:r>
          </a:p>
        </p:txBody>
      </p:sp>
      <p:sp>
        <p:nvSpPr>
          <p:cNvPr id="653" name="Rectangle 48">
            <a:extLst>
              <a:ext uri="{FF2B5EF4-FFF2-40B4-BE49-F238E27FC236}">
                <a16:creationId xmlns:a16="http://schemas.microsoft.com/office/drawing/2014/main" id="{8557986B-50A2-4383-9CD7-CA80E2AEF040}"/>
              </a:ext>
            </a:extLst>
          </p:cNvPr>
          <p:cNvSpPr>
            <a:spLocks noChangeArrowheads="1"/>
          </p:cNvSpPr>
          <p:nvPr/>
        </p:nvSpPr>
        <p:spPr bwMode="auto">
          <a:xfrm>
            <a:off x="2581499" y="4142325"/>
            <a:ext cx="166947"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ctr" defTabSz="685800">
              <a:defRPr/>
            </a:pPr>
            <a:r>
              <a:rPr lang="en-US" altLang="en-US" sz="600" spc="-75">
                <a:solidFill>
                  <a:srgbClr val="000000"/>
                </a:solidFill>
                <a:latin typeface="Calibri" panose="020F0502020204030204" pitchFamily="34" charset="0"/>
              </a:rPr>
              <a:t>590</a:t>
            </a:r>
          </a:p>
          <a:p>
            <a:pPr algn="ctr" defTabSz="685800">
              <a:defRPr/>
            </a:pPr>
            <a:r>
              <a:rPr lang="en-US" altLang="en-US" sz="600" spc="-75">
                <a:solidFill>
                  <a:srgbClr val="000000"/>
                </a:solidFill>
                <a:latin typeface="Calibri" panose="020F0502020204030204" pitchFamily="34" charset="0"/>
              </a:rPr>
              <a:t>191</a:t>
            </a:r>
          </a:p>
        </p:txBody>
      </p:sp>
      <p:sp>
        <p:nvSpPr>
          <p:cNvPr id="654" name="Rectangle 48">
            <a:extLst>
              <a:ext uri="{FF2B5EF4-FFF2-40B4-BE49-F238E27FC236}">
                <a16:creationId xmlns:a16="http://schemas.microsoft.com/office/drawing/2014/main" id="{5152DF60-CF41-4EE5-A6E2-98699A450324}"/>
              </a:ext>
            </a:extLst>
          </p:cNvPr>
          <p:cNvSpPr>
            <a:spLocks noChangeArrowheads="1"/>
          </p:cNvSpPr>
          <p:nvPr/>
        </p:nvSpPr>
        <p:spPr bwMode="auto">
          <a:xfrm>
            <a:off x="3148723" y="4142325"/>
            <a:ext cx="166947"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ctr" defTabSz="685800">
              <a:defRPr/>
            </a:pPr>
            <a:r>
              <a:rPr lang="en-US" altLang="en-US" sz="600" spc="-75">
                <a:solidFill>
                  <a:srgbClr val="000000"/>
                </a:solidFill>
                <a:latin typeface="Calibri" panose="020F0502020204030204" pitchFamily="34" charset="0"/>
              </a:rPr>
              <a:t>456</a:t>
            </a:r>
          </a:p>
          <a:p>
            <a:pPr algn="ctr" defTabSz="685800">
              <a:defRPr/>
            </a:pPr>
            <a:r>
              <a:rPr lang="en-US" altLang="en-US" sz="600" spc="-75">
                <a:solidFill>
                  <a:srgbClr val="000000"/>
                </a:solidFill>
                <a:latin typeface="Calibri" panose="020F0502020204030204" pitchFamily="34" charset="0"/>
              </a:rPr>
              <a:t>135</a:t>
            </a:r>
          </a:p>
        </p:txBody>
      </p:sp>
      <p:sp>
        <p:nvSpPr>
          <p:cNvPr id="655" name="Rectangle 48">
            <a:extLst>
              <a:ext uri="{FF2B5EF4-FFF2-40B4-BE49-F238E27FC236}">
                <a16:creationId xmlns:a16="http://schemas.microsoft.com/office/drawing/2014/main" id="{1F0348D4-7159-42A9-933D-882D05DAB07A}"/>
              </a:ext>
            </a:extLst>
          </p:cNvPr>
          <p:cNvSpPr>
            <a:spLocks noChangeArrowheads="1"/>
          </p:cNvSpPr>
          <p:nvPr/>
        </p:nvSpPr>
        <p:spPr bwMode="auto">
          <a:xfrm>
            <a:off x="3697700" y="4142325"/>
            <a:ext cx="166947"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ctr" defTabSz="685800">
              <a:defRPr/>
            </a:pPr>
            <a:r>
              <a:rPr lang="en-US" altLang="en-US" sz="600" spc="-75">
                <a:solidFill>
                  <a:srgbClr val="000000"/>
                </a:solidFill>
                <a:latin typeface="Calibri" panose="020F0502020204030204" pitchFamily="34" charset="0"/>
              </a:rPr>
              <a:t>352</a:t>
            </a:r>
          </a:p>
          <a:p>
            <a:pPr algn="ctr" defTabSz="685800">
              <a:defRPr/>
            </a:pPr>
            <a:r>
              <a:rPr lang="en-US" altLang="en-US" sz="600" spc="-75">
                <a:solidFill>
                  <a:srgbClr val="000000"/>
                </a:solidFill>
                <a:latin typeface="Calibri" panose="020F0502020204030204" pitchFamily="34" charset="0"/>
              </a:rPr>
              <a:t>83</a:t>
            </a:r>
          </a:p>
        </p:txBody>
      </p:sp>
      <p:sp>
        <p:nvSpPr>
          <p:cNvPr id="656" name="Rectangle 48">
            <a:extLst>
              <a:ext uri="{FF2B5EF4-FFF2-40B4-BE49-F238E27FC236}">
                <a16:creationId xmlns:a16="http://schemas.microsoft.com/office/drawing/2014/main" id="{708336EA-FE57-4320-A55C-B2E8F4835099}"/>
              </a:ext>
            </a:extLst>
          </p:cNvPr>
          <p:cNvSpPr>
            <a:spLocks noChangeArrowheads="1"/>
          </p:cNvSpPr>
          <p:nvPr/>
        </p:nvSpPr>
        <p:spPr bwMode="auto">
          <a:xfrm>
            <a:off x="4272407" y="4142325"/>
            <a:ext cx="166947"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ctr" defTabSz="685800">
              <a:defRPr/>
            </a:pPr>
            <a:r>
              <a:rPr lang="en-US" altLang="en-US" sz="600" spc="-75">
                <a:solidFill>
                  <a:srgbClr val="000000"/>
                </a:solidFill>
                <a:latin typeface="Calibri" panose="020F0502020204030204" pitchFamily="34" charset="0"/>
              </a:rPr>
              <a:t>257</a:t>
            </a:r>
          </a:p>
          <a:p>
            <a:pPr algn="ctr" defTabSz="685800">
              <a:defRPr/>
            </a:pPr>
            <a:r>
              <a:rPr lang="en-US" altLang="en-US" sz="600" spc="-75">
                <a:solidFill>
                  <a:srgbClr val="000000"/>
                </a:solidFill>
                <a:latin typeface="Calibri" panose="020F0502020204030204" pitchFamily="34" charset="0"/>
              </a:rPr>
              <a:t>54</a:t>
            </a:r>
          </a:p>
        </p:txBody>
      </p:sp>
      <p:sp>
        <p:nvSpPr>
          <p:cNvPr id="658" name="Rectangle 48">
            <a:extLst>
              <a:ext uri="{FF2B5EF4-FFF2-40B4-BE49-F238E27FC236}">
                <a16:creationId xmlns:a16="http://schemas.microsoft.com/office/drawing/2014/main" id="{C4DB4E10-9EFB-4890-BB40-20DD1182ED48}"/>
              </a:ext>
            </a:extLst>
          </p:cNvPr>
          <p:cNvSpPr>
            <a:spLocks noChangeArrowheads="1"/>
          </p:cNvSpPr>
          <p:nvPr/>
        </p:nvSpPr>
        <p:spPr bwMode="auto">
          <a:xfrm>
            <a:off x="4843982" y="4142325"/>
            <a:ext cx="166947"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ctr" defTabSz="685800">
              <a:defRPr/>
            </a:pPr>
            <a:r>
              <a:rPr lang="en-US" altLang="en-US" sz="600" spc="-75">
                <a:solidFill>
                  <a:srgbClr val="000000"/>
                </a:solidFill>
                <a:latin typeface="Calibri" panose="020F0502020204030204" pitchFamily="34" charset="0"/>
              </a:rPr>
              <a:t>167</a:t>
            </a:r>
          </a:p>
          <a:p>
            <a:pPr algn="ctr" defTabSz="685800">
              <a:defRPr/>
            </a:pPr>
            <a:r>
              <a:rPr lang="en-US" altLang="en-US" sz="600" spc="-75">
                <a:solidFill>
                  <a:srgbClr val="000000"/>
                </a:solidFill>
                <a:latin typeface="Calibri" panose="020F0502020204030204" pitchFamily="34" charset="0"/>
              </a:rPr>
              <a:t>35</a:t>
            </a:r>
          </a:p>
        </p:txBody>
      </p:sp>
    </p:spTree>
    <p:extLst>
      <p:ext uri="{BB962C8B-B14F-4D97-AF65-F5344CB8AC3E}">
        <p14:creationId xmlns:p14="http://schemas.microsoft.com/office/powerpoint/2010/main" val="9088736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NC_SOSS_SlideDeck_6.14_ (1)" id="{8E83C348-F35F-4306-8594-15922BD5DF19}" vid="{CBF3FB58-4A6C-4FD5-B0E4-E6F7792E0AF4}"/>
    </a:ext>
  </a:extLst>
</a:theme>
</file>

<file path=ppt/theme/theme3.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Content Mas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A6459BA09A55A48A26552F8CF890A5E" ma:contentTypeVersion="14" ma:contentTypeDescription="Create a new document." ma:contentTypeScope="" ma:versionID="23f5c8f08b1a1d65690ec793b377a057">
  <xsd:schema xmlns:xsd="http://www.w3.org/2001/XMLSchema" xmlns:xs="http://www.w3.org/2001/XMLSchema" xmlns:p="http://schemas.microsoft.com/office/2006/metadata/properties" xmlns:ns3="5d185315-3185-4f85-882e-9624ef9185a2" xmlns:ns4="bd2a530d-6ddd-4962-a7b9-5fc3be46eaed" targetNamespace="http://schemas.microsoft.com/office/2006/metadata/properties" ma:root="true" ma:fieldsID="eead1677efee3c2be5ce849ca58fdede" ns3:_="" ns4:_="">
    <xsd:import namespace="5d185315-3185-4f85-882e-9624ef9185a2"/>
    <xsd:import namespace="bd2a530d-6ddd-4962-a7b9-5fc3be46eae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LengthInSeconds"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185315-3185-4f85-882e-9624ef9185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2a530d-6ddd-4962-a7b9-5fc3be46eaed"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95DAC3F-13AB-46E7-8F34-0AA229403CBA}">
  <ds:schemaRefs>
    <ds:schemaRef ds:uri="5d185315-3185-4f85-882e-9624ef9185a2"/>
    <ds:schemaRef ds:uri="bd2a530d-6ddd-4962-a7b9-5fc3be46eae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7D2C464-C771-4E2C-A4E0-A9031062A07A}">
  <ds:schemaRefs>
    <ds:schemaRef ds:uri="http://schemas.microsoft.com/sharepoint/v3/contenttype/forms"/>
  </ds:schemaRefs>
</ds:datastoreItem>
</file>

<file path=customXml/itemProps3.xml><?xml version="1.0" encoding="utf-8"?>
<ds:datastoreItem xmlns:ds="http://schemas.openxmlformats.org/officeDocument/2006/customXml" ds:itemID="{6BEC0C9A-B742-4687-A9CB-8B149E7DD7A8}">
  <ds:schemaRefs>
    <ds:schemaRef ds:uri="5d185315-3185-4f85-882e-9624ef9185a2"/>
    <ds:schemaRef ds:uri="bd2a530d-6ddd-4962-a7b9-5fc3be46eae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Custom</PresentationFormat>
  <Slides>185</Slides>
  <Notes>80</Notes>
  <HiddenSlides>2</HiddenSlides>
  <ScaleCrop>false</ScaleCrop>
  <HeadingPairs>
    <vt:vector size="4" baseType="variant">
      <vt:variant>
        <vt:lpstr>Theme</vt:lpstr>
      </vt:variant>
      <vt:variant>
        <vt:i4>8</vt:i4>
      </vt:variant>
      <vt:variant>
        <vt:lpstr>Slide Titles</vt:lpstr>
      </vt:variant>
      <vt:variant>
        <vt:i4>185</vt:i4>
      </vt:variant>
    </vt:vector>
  </HeadingPairs>
  <TitlesOfParts>
    <vt:vector size="193" baseType="lpstr">
      <vt:lpstr>MLC2015_PPT_Slides</vt:lpstr>
      <vt:lpstr>MLC2015_PPT_Slides</vt:lpstr>
      <vt:lpstr>MLC2015_PPT_Slides</vt:lpstr>
      <vt:lpstr>MLC2015_PPT_Slides</vt:lpstr>
      <vt:lpstr>Default Design</vt:lpstr>
      <vt:lpstr>1_Office Theme</vt:lpstr>
      <vt:lpstr>2_Content Master</vt:lpstr>
      <vt:lpstr>6_Office Theme</vt:lpstr>
      <vt:lpstr>PowerPoint Presentation</vt:lpstr>
      <vt:lpstr>Welcome</vt:lpstr>
      <vt:lpstr>Thank You to Our Supporters:</vt:lpstr>
      <vt:lpstr>PowerPoint Presentation</vt:lpstr>
      <vt:lpstr>PowerPoint Presentation</vt:lpstr>
      <vt:lpstr>PowerPoint Presentation</vt:lpstr>
      <vt:lpstr>PowerPoint Presentation</vt:lpstr>
      <vt:lpstr>Program Chair</vt:lpstr>
      <vt:lpstr>PowerPoint Presentation</vt:lpstr>
      <vt:lpstr>Conflict of Interest  (career wide/past or present)</vt:lpstr>
      <vt:lpstr>Germline HRR mutations in metastatic prostate cancer</vt:lpstr>
      <vt:lpstr>Genomic Landscape in Advanced Prostate Cancer (Tissue DNA)</vt:lpstr>
      <vt:lpstr>TOPARP-A (Olaparib): Phase 2 trial (mCRPC)</vt:lpstr>
      <vt:lpstr>Profound (Olaparib): Phase 3 trial (mCRPC with HRR gene alteration)</vt:lpstr>
      <vt:lpstr>PROFOUND Trial: Phase 3 Trial Design</vt:lpstr>
      <vt:lpstr>Primary endpoint: rPFS by BICR in patients with alterations in  BRCA1, BRCA2, or ATM (Cohort A) </vt:lpstr>
      <vt:lpstr>Final OS in Cohort A (BRCA1, BRCA2 and/or ATM mCRPC)</vt:lpstr>
      <vt:lpstr>Exploratory Gene-by-Gene Analysis (rPFS)</vt:lpstr>
      <vt:lpstr>Rucaparib for metastatic castration-resistant prostate cancer (mCRPC): TRITON3 interim overall survival and efficacy of rucaparib vs docetaxel or second-generation androgen pathway inhibitor therapy </vt:lpstr>
      <vt:lpstr>TRITON3 Study Design</vt:lpstr>
      <vt:lpstr>Radiographic PFS</vt:lpstr>
      <vt:lpstr>Radiographic PFS: Physician’s Choice Subgroups</vt:lpstr>
      <vt:lpstr>Radiographic PFS: BRCA and ATM Subgroups</vt:lpstr>
      <vt:lpstr>Interim OS</vt:lpstr>
      <vt:lpstr>Safety Summary</vt:lpstr>
      <vt:lpstr>The rationale for combining PARPi with NHT </vt:lpstr>
      <vt:lpstr>PowerPoint Presentation</vt:lpstr>
      <vt:lpstr>PowerPoint Presentation</vt:lpstr>
      <vt:lpstr>Phase 3 trial of PARPi + AR pathway inhibitor  in 1st line mCRPC setting </vt:lpstr>
      <vt:lpstr>PowerPoint Presentation</vt:lpstr>
      <vt:lpstr>PROpel: phase III trial of olaparib and abiraterone versus placebo and abiraterone as first-line therapy for patients with metastatic &lt;br /&gt;castration-resistant prostate cancer</vt:lpstr>
      <vt:lpstr>Slide 5</vt:lpstr>
      <vt:lpstr>PROpel: baseline patient characteristics</vt:lpstr>
      <vt:lpstr>PROpel primary endpoint: rPFS by investigator-assessment</vt:lpstr>
      <vt:lpstr>PROpel: rPFS by blinded independent central review*</vt:lpstr>
      <vt:lpstr>PROpel: subgroup analysis of rPFS</vt:lpstr>
      <vt:lpstr>PROpel: subgroup analysis of rPFS</vt:lpstr>
      <vt:lpstr>PROpel: ORR in patients with measurable disease</vt:lpstr>
      <vt:lpstr>PROpel: TFST and PFS2</vt:lpstr>
      <vt:lpstr>PROpel: most common adverse events</vt:lpstr>
      <vt:lpstr>PROpel: FACT-P quality of life over time</vt:lpstr>
      <vt:lpstr>PowerPoint Presentation</vt:lpstr>
      <vt:lpstr>PowerPoint Presentation</vt:lpstr>
      <vt:lpstr>PowerPoint Presentation</vt:lpstr>
      <vt:lpstr>Phase 3 MAGNITUDE study: First results of niraparib (NIRA) with abiraterone acetate and prednisone (AAP) as first-line therapy in patients (pts) with metastatic castration-resistant prostate cancer (mCRPC) with and without homologous recombination repair (HRR) gene alterations </vt:lpstr>
      <vt:lpstr>Slide 3</vt:lpstr>
      <vt:lpstr>MAGNITUDE HRR BM– : Prespecified Early Futility Analysis &lt;br /&gt;No Benefit of NIRA + AAP in HRR BM– Patients</vt:lpstr>
      <vt:lpstr>MAGNITUDE BRCA1/2-mutated: Primary Endpoint&lt;br /&gt;NIRA + AAP Significantly Reduced the Risk of Progression or Death by 47%</vt:lpstr>
      <vt:lpstr>MAGNITUDE All HRR BM+: Primary Endpoint&lt;br /&gt;NIRA + AAP Significantly Reduced the Risk of Progression or Death by 27%</vt:lpstr>
      <vt:lpstr>MAGNITUDE All HRR BM+: Overall Survival &lt;br /&gt;First Interim Analysis With Median Follow-up of 18.6 Months</vt:lpstr>
      <vt:lpstr>MAGNITUDE HRR BM+: TEAEs Consistent With the Known Safety Profile for Each Therapy</vt:lpstr>
      <vt:lpstr>MAGNITUDE All HRR BM+: HRQoL Was Maintained with the combination of NIRA + AAP</vt:lpstr>
      <vt:lpstr>PROpel and MAGNITUDE Revealed  Conflicting Results</vt:lpstr>
      <vt:lpstr>TALAPRO-2: Phase 3 study of talazoparib plus enzalutamide versus placebo plus enzalutamide as first-line treatment in patients with metastatic castration-resistant prostate cancer</vt:lpstr>
      <vt:lpstr>TALAPRO-2: A Randomized, Double-blind, Placebo-Controlled Study&lt;br /&gt;</vt:lpstr>
      <vt:lpstr>TALAPRO-2: Source of Tumor DNA for Assessment and Baseline HRR Gene Status&lt;br /&gt;Biomarker status was prospectively informed by tumor tissue for 99.9% of patients</vt:lpstr>
      <vt:lpstr>TALAPRO-2 Primary Endpoint: rPFS by BICR&lt;br /&gt;Treatment with talazoparib plus enzalutamide resulted in a 37% reduced risk of progression or death</vt:lpstr>
      <vt:lpstr>TALAPRO-2: Subgroup Analysis of rPFS by BICR &lt;br /&gt;A consistent treatment effect with talazoparib plus enzalutamide was seen in prespecified subgroups</vt:lpstr>
      <vt:lpstr>TALAPRO-2: rPFS by BICR in HRR-nondeficient by Prospective Tumor Tissue Testing&lt;br /&gt;A 34% risk reduction was seen in patients without HRR gene alterations detected by prospective tumor tissue testing</vt:lpstr>
      <vt:lpstr>TALAPRO-2: Overall Survival (Interim Analysis)&lt;br /&gt;Overall survival data are immature: 31% maturity</vt:lpstr>
      <vt:lpstr>TALAPRO-2: Time to PSA Progression&lt;br /&gt;Treatment with talazoparib plus enzalutamide prolonged time to PSA progression</vt:lpstr>
      <vt:lpstr>TALAPRO-2: Time to Cytotoxic Chemotherapy and PFS2&lt;br /&gt;Benefits of talazoparib plus enzalutamide were consistently observed across other secondary endpoints</vt:lpstr>
      <vt:lpstr>Slide 16</vt:lpstr>
      <vt:lpstr>TALAPRO-2: Patient-Reported Global Health Status (GHS)/QoL per EORTC QLQ-C30&lt;br /&gt;Talazoparib plus enzalutamide significantly prolonged time to definitive clinically meaningful deterioration in GHS/QoLa</vt:lpstr>
      <vt:lpstr>PowerPoint Presentation</vt:lpstr>
      <vt:lpstr>TALAPRO-2: Study Cohorts and Enrollment</vt:lpstr>
      <vt:lpstr>TALAPRO-2 HRR-Deficient: Baseline Demographics and Disease Characteristics</vt:lpstr>
      <vt:lpstr>TALAPRO-2 HRR-Deficient Primary Endpoint: rPFS by BICR</vt:lpstr>
      <vt:lpstr>TALAPRO-2 HRR-Deficient: rPFS by BICR by Selected Gene Subgroups</vt:lpstr>
      <vt:lpstr>TALAPRO-2 HRR-Deficient: Overall Survival (Interim Analysis)</vt:lpstr>
      <vt:lpstr>TALAPRO-2 HRR-Deficient: Time to PSA Progression</vt:lpstr>
      <vt:lpstr>TALAPRO-2 HRR-Deficient: Time to Cytotoxic Chemotherapy and PFS2</vt:lpstr>
      <vt:lpstr>TALAPRO-2 HRR-Deficient: Summary of TEAEs</vt:lpstr>
      <vt:lpstr>TALAPRO-2 HRR-Deficient: Most Common All-Cause TEAEs</vt:lpstr>
      <vt:lpstr>TALAPRO-2 HRR-Deficient: Patient-Reported Global Health Status</vt:lpstr>
      <vt:lpstr> Phase 3 trial of PARPi + NHT in 1st line mCRPC and mCSPC</vt:lpstr>
      <vt:lpstr>AMPLITUDE (Niraparib) : Phase 3 Trial Design (mCSPC)</vt:lpstr>
      <vt:lpstr>TALAPRO-3 (Talazoparib) : Phase 3 Trial Design (mCSPC)</vt:lpstr>
      <vt:lpstr>PowerPoint Presentation</vt:lpstr>
      <vt:lpstr>Conclusions</vt:lpstr>
      <vt:lpstr>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Utility of PSA Doubling Time in Men With M0CRPC</vt:lpstr>
      <vt:lpstr>Non-metastatic CRPC: A Very High–Risk Population</vt:lpstr>
      <vt:lpstr>PowerPoint Presentation</vt:lpstr>
      <vt:lpstr>Apalutamide vs Placebo in Nonmetastatic CRPC (SPARTAN): Phase III Study Design</vt:lpstr>
      <vt:lpstr>Enzalutamide vs Placebo in Nonmetastatic CRPC (PROSPER): Phase III Study Design</vt:lpstr>
      <vt:lpstr>SPARTAN and PROSPER: Patient Characteristics*</vt:lpstr>
      <vt:lpstr>SPARTAN and PROSPER: MFS (Primary Endpoint)*</vt:lpstr>
      <vt:lpstr>SPARTAN and PROSPER: OS (Secondary Endpoint)*</vt:lpstr>
      <vt:lpstr>SPARTAN and PROSPER: Time to PSA Progression*</vt:lpstr>
      <vt:lpstr>SPARTAN and PROSPER: Effect of Treatment on  QoL Assessed With FACT-P*</vt:lpstr>
      <vt:lpstr>SPARTAN and PROSPER: Safety and Adverse Events*</vt:lpstr>
      <vt:lpstr>Darolutamide vs Placebo in Nonmetastatic CRPC (ARAMIS): Phase III Study Design</vt:lpstr>
      <vt:lpstr>ARAMIS: Patient Characteristics</vt:lpstr>
      <vt:lpstr>ARAMIS: Metastasis-Free Survival (Primary Endpoint)</vt:lpstr>
      <vt:lpstr>ARAMIS: Other Prespecified Efficacy Endpoints</vt:lpstr>
      <vt:lpstr>ARAMIS: Adverse Events</vt:lpstr>
      <vt:lpstr>Summary Statements</vt:lpstr>
      <vt:lpstr>PowerPoint Presentation</vt:lpstr>
      <vt:lpstr>Discussion / Q &amp; A</vt:lpstr>
      <vt:lpstr>Networking Reception  We will resume at 7:50 pm</vt:lpstr>
      <vt:lpstr>PowerPoint Presentation</vt:lpstr>
      <vt:lpstr>TKI Based Therapies in Advanced/Metastatic RCC</vt:lpstr>
      <vt:lpstr>PowerPoint Presentation</vt:lpstr>
      <vt:lpstr>Final prespecified OS analysis of CLEAR: &lt;br /&gt;4-year follow-up of lenvatinib plus pembrolizumab vs sunitinib in patients &lt;br /&gt;with advanced renal cell carcinoma</vt:lpstr>
      <vt:lpstr>Prior results of the primary analysis</vt:lpstr>
      <vt:lpstr>Baseline characteristics</vt:lpstr>
      <vt:lpstr>Final OS analysis</vt:lpstr>
      <vt:lpstr>Final OS analysis adjusted for subsequent anticancer medications</vt:lpstr>
      <vt:lpstr>Final OS analyses in IMDC risk subgroups </vt:lpstr>
      <vt:lpstr>Continued PFS benefit of LEN+PEMBRO vs SUN with follow up extended by over 23 months</vt:lpstr>
      <vt:lpstr>PFS analyses in IMDC risk subgroups</vt:lpstr>
      <vt:lpstr>Objective response rate per independent reviewa</vt:lpstr>
      <vt:lpstr>Conclusions</vt:lpstr>
      <vt:lpstr>Pembrolizumab Plus Axitinib Versus Sunitinib as First-line Therapy for Advanced Clear Cell Renal Cell Carcinoma: 5-year Analysis of KEYNOTE-426</vt:lpstr>
      <vt:lpstr>KEYNOTE-426 Study Design (NCT02853331)</vt:lpstr>
      <vt:lpstr>Baseline Characteristics</vt:lpstr>
      <vt:lpstr>Progression-Free Survival in the ITT Population</vt:lpstr>
      <vt:lpstr>Best Overall Response in the ITT Population</vt:lpstr>
      <vt:lpstr>Duration of Response in the ITT Population </vt:lpstr>
      <vt:lpstr>Overall Survival in the ITT Population</vt:lpstr>
      <vt:lpstr>IMDC Favorable Risk: OS, PFS, ORR</vt:lpstr>
      <vt:lpstr>IMDC Intermediate/Poor Risk: OS, PFS, ORR</vt:lpstr>
      <vt:lpstr>Subsequent Anticancer Therapy</vt:lpstr>
      <vt:lpstr>Subsequent Anticancer Therapy</vt:lpstr>
      <vt:lpstr>Patients Who Completed 35 Cycles of Pembrolizumab: &lt;br /&gt;OS and PFS</vt:lpstr>
      <vt:lpstr>Nuances of Managing Combination Therapy</vt:lpstr>
      <vt:lpstr>SWOG 1931/PROBE Trial: Does Nephrectomy Impact OS? Primary Endpoint: Overall Survival: Any of the 5 FDA approved regimens allowed</vt:lpstr>
      <vt:lpstr>CABOSUN: Phase II Randomized Cabo vs Sunitinib in Intermediate/Poor Risk RCC</vt:lpstr>
      <vt:lpstr>Slide 16</vt:lpstr>
      <vt:lpstr>Phase III CONTACT-03 study</vt:lpstr>
      <vt:lpstr>Baseline demographics and characteristics</vt:lpstr>
      <vt:lpstr>Most common prior systemic cancer treatment</vt:lpstr>
      <vt:lpstr>Primary analysis of centrally reviewed PFS &lt;br /&gt;(primary endpoint)</vt:lpstr>
      <vt:lpstr>Centrally reviewed PFS by subgroup</vt:lpstr>
      <vt:lpstr>Interim analysis of OS (primary endpoint)</vt:lpstr>
      <vt:lpstr>Safety summary</vt:lpstr>
      <vt:lpstr>Phase 3 TIVO-3: Study Design</vt:lpstr>
      <vt:lpstr>Phase 3 TIVO-3: Baseline Characteristics</vt:lpstr>
      <vt:lpstr>TIVO-3: PFS (ITT) by Blinded Radiologic Review—Primary Analysis</vt:lpstr>
      <vt:lpstr>TIVO-3: Landmark Rates of Long-Term PFS (ITTa)— INV Assessment</vt:lpstr>
      <vt:lpstr>TIVO-3: PFS by Prior Therapy </vt:lpstr>
      <vt:lpstr>TIVO-3: Secondary Endpoint—Response (Prolonged Follow Up)1</vt:lpstr>
      <vt:lpstr>TIVO-3: Secondary Endpoint—Overall Survival</vt:lpstr>
      <vt:lpstr>TKI Toxicities</vt:lpstr>
      <vt:lpstr>Monitoring on Therapy</vt:lpstr>
      <vt:lpstr>Vigilance and Step Wise Management</vt:lpstr>
      <vt:lpstr>Multidisciplinary Input is Critical!</vt:lpstr>
      <vt:lpstr>How do you decide on Therapy Choice?</vt:lpstr>
      <vt:lpstr>Conclusions</vt:lpstr>
      <vt:lpstr>Kidney Cancer Therapy is a MARATHON!</vt:lpstr>
      <vt:lpstr>PowerPoint Presentation</vt:lpstr>
      <vt:lpstr>PowerPoint Presentation</vt:lpstr>
      <vt:lpstr>PowerPoint Presentation</vt:lpstr>
      <vt:lpstr>Treatment Landscape of Metastatic RCC </vt:lpstr>
      <vt:lpstr>Summary of Select Immunotherapy Combination Trials </vt:lpstr>
      <vt:lpstr>PowerPoint Presentation</vt:lpstr>
      <vt:lpstr>PowerPoint Presentation</vt:lpstr>
      <vt:lpstr>How do we improve on contemporary Immune therapy outcomes in advanced RCC?</vt:lpstr>
      <vt:lpstr>Microbiome in Renal Cell Carcinoma  Antibiotic use associated with inferior outcomes </vt:lpstr>
      <vt:lpstr>Microbiome in Renal Cell Carcinoma Specific bacterial species associated with response </vt:lpstr>
      <vt:lpstr>PowerPoint Presentation</vt:lpstr>
      <vt:lpstr>CBM588 Properties</vt:lpstr>
      <vt:lpstr>CBM588: MOA</vt:lpstr>
      <vt:lpstr>PowerPoint Presentation</vt:lpstr>
      <vt:lpstr>Clinical Data  Phase 1B Study: Nivolumab/Ipilimumab ± CBM588 in RCC</vt:lpstr>
      <vt:lpstr>Phase 1B Study Design (COH IRB 18,523, PI: Sumanta Pal, MD)</vt:lpstr>
      <vt:lpstr>Phase 1B Data: Nivolumab/Ipilimumab ± CBM588</vt:lpstr>
      <vt:lpstr>Phase 1B Data: Nivolumab/Ipilimumab + CBM588</vt:lpstr>
      <vt:lpstr>Phase 1B Data: Nivolumab/Ipilimumab ± CBM588</vt:lpstr>
      <vt:lpstr>Follow-Up Study (COH IRB 21133, PI: Sumanta Pal, MD): Cabozantinib ± Nivo +/-CBM588</vt:lpstr>
      <vt:lpstr>Cabo Nivo +- CBM588</vt:lpstr>
      <vt:lpstr>Take Home Points</vt:lpstr>
      <vt:lpstr>PowerPoint Presentation</vt:lpstr>
      <vt:lpstr>PowerPoint Presentation</vt:lpstr>
      <vt:lpstr>PowerPoint Presentation</vt:lpstr>
      <vt:lpstr>PowerPoint Presentation</vt:lpstr>
    </vt:vector>
  </TitlesOfParts>
  <Company>Intellisphere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Donald</dc:creator>
  <cp:revision>2</cp:revision>
  <dcterms:modified xsi:type="dcterms:W3CDTF">2023-06-22T21:05:23Z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0x0101004A6459BA09A55A48A26552F8CF890A5E</vt:lpwstr>
  </property>
</Properties>
</file>