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</p:sldMasterIdLst>
  <p:notesMasterIdLst>
    <p:notesMasterId r:id="rId14"/>
  </p:notesMasterIdLst>
  <p:handoutMasterIdLst>
    <p:handoutMasterId r:id="rId15"/>
  </p:handoutMasterIdLst>
  <p:sldIdLst>
    <p:sldId id="269" r:id="rId5"/>
    <p:sldId id="283" r:id="rId6"/>
    <p:sldId id="284" r:id="rId7"/>
    <p:sldId id="285" r:id="rId8"/>
    <p:sldId id="290" r:id="rId9"/>
    <p:sldId id="288" r:id="rId10"/>
    <p:sldId id="287" r:id="rId11"/>
    <p:sldId id="286" r:id="rId12"/>
    <p:sldId id="289" r:id="rId13"/>
  </p:sldIdLst>
  <p:sldSz cx="9144000" cy="514826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E51"/>
    <a:srgbClr val="003767"/>
    <a:srgbClr val="FFC82C"/>
    <a:srgbClr val="FFC9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435F97-A3A8-4C2E-91FA-B3270E506C54}" v="16" dt="2023-07-12T13:53:24.9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049"/>
    <p:restoredTop sz="94674"/>
  </p:normalViewPr>
  <p:slideViewPr>
    <p:cSldViewPr snapToGrid="0" snapToObjects="1">
      <p:cViewPr varScale="1">
        <p:scale>
          <a:sx n="137" d="100"/>
          <a:sy n="137" d="100"/>
        </p:scale>
        <p:origin x="208" y="168"/>
      </p:cViewPr>
      <p:guideLst>
        <p:guide orient="horz" pos="162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61D6C-14C5-3A44-8E3A-4D465321ED47}" type="datetimeFigureOut">
              <a:rPr lang="en-US" smtClean="0"/>
              <a:t>8/15/23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34FCD-2836-494B-A704-E09BD83791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8014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80E03-59A3-E642-9C0D-E919381BCDC5}" type="datetimeFigureOut">
              <a:rPr lang="en-US" smtClean="0"/>
              <a:t>8/15/23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96171-A15F-AF4E-B7C5-E1453CAAF64D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468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249681"/>
            <a:ext cx="6400800" cy="265175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32080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8328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19255-7A76-6EBD-6878-773700E98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3491"/>
            <a:ext cx="7886700" cy="214153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551A0-94BB-5B73-2BC9-5EF970D2B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5285"/>
            <a:ext cx="7886700" cy="112618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1C80F-8DA5-72EE-4361-D9709A39A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AD27-EEFE-454E-8AE9-C7EC1D2FF70F}" type="datetimeFigureOut">
              <a:rPr lang="en-US" smtClean="0"/>
              <a:t>8/15/23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9A3FE-C603-C256-8195-3DB9A4BE1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8FFD-ABF1-DA0D-56BE-095520538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E3207-3B47-4581-BD5A-2EEB74BCB9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83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44550"/>
            <a:ext cx="7772400" cy="31472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73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695496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34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7909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464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018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563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  <a:prstGeom prst="rect">
            <a:avLst/>
          </a:prstGeom>
        </p:spPr>
        <p:txBody>
          <a:bodyPr anchor="b"/>
          <a:lstStyle>
            <a:lvl1pPr algn="l">
              <a:defRPr sz="2000" b="0" i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5449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479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65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365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897632" y="4593882"/>
            <a:ext cx="3903712" cy="41751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871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579A1-40E7-0091-CF2C-3E94E82E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2B3E3-0AF2-2127-0461-E04BA337AE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E850F-5D4E-D4F1-F6A6-1232827A9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AD27-EEFE-454E-8AE9-C7EC1D2FF70F}" type="datetimeFigureOut">
              <a:rPr lang="en-US" smtClean="0"/>
              <a:t>8/15/23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885AA-E5F5-89E4-615F-0DE4A0DA1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A941B-433C-2824-1905-2C01FFD0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E3207-3B47-4581-BD5A-2EEB74BCB9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033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4E353A3F-6669-74D7-5DD1-78C6CF0FCD1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71692" y="0"/>
            <a:ext cx="9215692" cy="5196626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2870"/>
            <a:ext cx="7772400" cy="27423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872288" y="594360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0809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i="0">
          <a:solidFill>
            <a:schemeClr val="bg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lendar&#10;&#10;Description automatically generated">
            <a:extLst>
              <a:ext uri="{FF2B5EF4-FFF2-40B4-BE49-F238E27FC236}">
                <a16:creationId xmlns:a16="http://schemas.microsoft.com/office/drawing/2014/main" id="{13805364-3E24-344F-95DA-43DA6B97A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0727F13-6791-5B49-9F46-3BF36290A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F0D5927F-FD5E-F648-9B5E-758022183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661F0C6-188E-94BA-269D-24C866E23D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-12701"/>
            <a:ext cx="9129925" cy="5148263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E206FA8-1ADF-6743-B3FD-1CA6C6C63A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0"/>
            <a:ext cx="9144001" cy="5148263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7AC361-97E5-DB4A-97F9-E64F0D3892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76" y="0"/>
            <a:ext cx="9129925" cy="514826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4C209DA-DD76-F140-A409-CC2B6FB9E3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7" y="91440"/>
            <a:ext cx="9129925" cy="5148263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7ECE685F-3E0A-4645-A5C2-F8F5499F2E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5352" y="91439"/>
            <a:ext cx="9129925" cy="5148263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39E371F3-F698-6E43-9AF5-D6112EDA06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5352" y="0"/>
            <a:ext cx="9129925" cy="5148263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1B4A22D-3BE1-6C4A-812D-C1E98E8E0076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600" dirty="0">
                <a:solidFill>
                  <a:srgbClr val="FFC82C"/>
                </a:solidFill>
                <a:latin typeface="Corporate A Medium" panose="02000503080000020004" pitchFamily="2" charset="0"/>
              </a:rPr>
              <a:t>LUNG CANCER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36DD176-7412-694A-BED9-E7F8655CA44E}"/>
              </a:ext>
            </a:extLst>
          </p:cNvPr>
          <p:cNvSpPr/>
          <p:nvPr/>
        </p:nvSpPr>
        <p:spPr>
          <a:xfrm>
            <a:off x="14075" y="3034568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Wednesday, July 12, 2023</a:t>
            </a:r>
          </a:p>
        </p:txBody>
      </p:sp>
    </p:spTree>
    <p:extLst>
      <p:ext uri="{BB962C8B-B14F-4D97-AF65-F5344CB8AC3E}">
        <p14:creationId xmlns:p14="http://schemas.microsoft.com/office/powerpoint/2010/main" val="1770905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B0872-9995-5237-D2BC-5035F94DC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6050"/>
            <a:ext cx="7886700" cy="994172"/>
          </a:xfrm>
        </p:spPr>
        <p:txBody>
          <a:bodyPr>
            <a:normAutofit fontScale="90000"/>
          </a:bodyPr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50" b="1" dirty="0">
                <a:solidFill>
                  <a:srgbClr val="002E51"/>
                </a:solidFill>
                <a:cs typeface="Calibri" panose="020F0502020204030204" pitchFamily="34" charset="0"/>
              </a:rPr>
              <a:t>Welcome</a:t>
            </a:r>
            <a:br>
              <a:rPr lang="en-US" sz="4050" b="1" dirty="0">
                <a:solidFill>
                  <a:srgbClr val="002E51"/>
                </a:solidFill>
                <a:cs typeface="Calibri" panose="020F0502020204030204" pitchFamily="34" charset="0"/>
              </a:rPr>
            </a:br>
            <a:br>
              <a:rPr lang="en-US" sz="4050" b="1" dirty="0">
                <a:solidFill>
                  <a:srgbClr val="002E51"/>
                </a:solidFill>
                <a:cs typeface="Calibri" panose="020F0502020204030204" pitchFamily="34" charset="0"/>
              </a:rPr>
            </a:br>
            <a:r>
              <a:rPr lang="en-US" sz="4050" b="1" dirty="0">
                <a:solidFill>
                  <a:srgbClr val="002E51"/>
                </a:solidFill>
                <a:cs typeface="Calibri" panose="020F0502020204030204" pitchFamily="34" charset="0"/>
              </a:rPr>
              <a:t>Darryl Forest</a:t>
            </a:r>
            <a:br>
              <a:rPr lang="en-US" sz="4050" b="1" dirty="0">
                <a:solidFill>
                  <a:srgbClr val="002E51"/>
                </a:solidFill>
                <a:cs typeface="Calibri" panose="020F0502020204030204" pitchFamily="34" charset="0"/>
              </a:rPr>
            </a:br>
            <a:br>
              <a:rPr lang="en-US" sz="4050" b="1" dirty="0">
                <a:solidFill>
                  <a:srgbClr val="002E51"/>
                </a:solidFill>
                <a:cs typeface="Calibri" panose="020F0502020204030204" pitchFamily="34" charset="0"/>
              </a:rPr>
            </a:br>
            <a:r>
              <a:rPr lang="en-US" sz="2700" b="1" dirty="0">
                <a:solidFill>
                  <a:srgbClr val="002E51"/>
                </a:solidFill>
                <a:cs typeface="Calibri" panose="020F0502020204030204" pitchFamily="34" charset="0"/>
              </a:rPr>
              <a:t>Executive Director, Global Ambassador Strategies, Oncology</a:t>
            </a:r>
            <a:br>
              <a:rPr lang="en-US" sz="2700" b="1" dirty="0">
                <a:solidFill>
                  <a:srgbClr val="002E51"/>
                </a:solidFill>
                <a:cs typeface="Calibri" panose="020F0502020204030204" pitchFamily="34" charset="0"/>
              </a:rPr>
            </a:br>
            <a:r>
              <a:rPr lang="en-US" sz="2700" b="1" dirty="0">
                <a:solidFill>
                  <a:srgbClr val="002E51"/>
                </a:solidFill>
                <a:cs typeface="Calibri" panose="020F0502020204030204" pitchFamily="34" charset="0"/>
              </a:rPr>
              <a:t>MJH Life Sciences</a:t>
            </a:r>
          </a:p>
        </p:txBody>
      </p:sp>
    </p:spTree>
    <p:extLst>
      <p:ext uri="{BB962C8B-B14F-4D97-AF65-F5344CB8AC3E}">
        <p14:creationId xmlns:p14="http://schemas.microsoft.com/office/powerpoint/2010/main" val="2844430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B0872-9995-5237-D2BC-5035F94DC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48318"/>
            <a:ext cx="7886700" cy="994172"/>
          </a:xfrm>
        </p:spPr>
        <p:txBody>
          <a:bodyPr>
            <a:normAutofit fontScale="90000"/>
          </a:bodyPr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50" b="1" dirty="0">
                <a:solidFill>
                  <a:srgbClr val="002E51"/>
                </a:solidFill>
                <a:cs typeface="Calibri" panose="020F0502020204030204" pitchFamily="34" charset="0"/>
              </a:rPr>
              <a:t>Thank you to our supporters! </a:t>
            </a:r>
            <a:br>
              <a:rPr lang="en-US" sz="4050" b="1" dirty="0">
                <a:solidFill>
                  <a:srgbClr val="002E51"/>
                </a:solidFill>
                <a:cs typeface="Calibri" panose="020F0502020204030204" pitchFamily="34" charset="0"/>
              </a:rPr>
            </a:br>
            <a:br>
              <a:rPr lang="en-US" sz="4050" b="1" dirty="0">
                <a:solidFill>
                  <a:srgbClr val="002E51"/>
                </a:solidFill>
                <a:cs typeface="Calibri" panose="020F0502020204030204" pitchFamily="34" charset="0"/>
              </a:rPr>
            </a:br>
            <a:endParaRPr lang="en-US" sz="4050" i="1" dirty="0">
              <a:solidFill>
                <a:srgbClr val="002E51"/>
              </a:solidFill>
              <a:cs typeface="Calibri" panose="020F0502020204030204" pitchFamily="34" charset="0"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8316A945-3279-F3F0-752A-4BF818A56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845404"/>
            <a:ext cx="4572000" cy="1240465"/>
          </a:xfrm>
          <a:prstGeom prst="rect">
            <a:avLst/>
          </a:prstGeom>
        </p:spPr>
      </p:pic>
      <p:pic>
        <p:nvPicPr>
          <p:cNvPr id="6" name="Picture 5" descr="A blue and black logo&#10;&#10;Description automatically generated">
            <a:extLst>
              <a:ext uri="{FF2B5EF4-FFF2-40B4-BE49-F238E27FC236}">
                <a16:creationId xmlns:a16="http://schemas.microsoft.com/office/drawing/2014/main" id="{D4BFE25C-0A4B-9D1C-52AA-FC2F8AAA3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068" y="1957107"/>
            <a:ext cx="4665958" cy="1475324"/>
          </a:xfrm>
          <a:prstGeom prst="rect">
            <a:avLst/>
          </a:prstGeom>
        </p:spPr>
      </p:pic>
      <p:pic>
        <p:nvPicPr>
          <p:cNvPr id="8" name="Picture 7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95797453-8F26-9AD6-E589-28FDDF829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237" y="3290807"/>
            <a:ext cx="5767621" cy="102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20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B0872-9995-5237-D2BC-5035F94DC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48318"/>
            <a:ext cx="7886700" cy="994172"/>
          </a:xfrm>
        </p:spPr>
        <p:txBody>
          <a:bodyPr>
            <a:normAutofit fontScale="90000"/>
          </a:bodyPr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50" b="1" dirty="0">
                <a:solidFill>
                  <a:srgbClr val="002E51"/>
                </a:solidFill>
                <a:cs typeface="Calibri" panose="020F0502020204030204" pitchFamily="34" charset="0"/>
              </a:rPr>
              <a:t>Thank you to our supporters! </a:t>
            </a:r>
            <a:br>
              <a:rPr lang="en-US" sz="4050" b="1" dirty="0">
                <a:solidFill>
                  <a:srgbClr val="002E51"/>
                </a:solidFill>
                <a:cs typeface="Calibri" panose="020F0502020204030204" pitchFamily="34" charset="0"/>
              </a:rPr>
            </a:br>
            <a:br>
              <a:rPr lang="en-US" sz="4050" b="1" dirty="0">
                <a:solidFill>
                  <a:srgbClr val="002E51"/>
                </a:solidFill>
                <a:cs typeface="Calibri" panose="020F0502020204030204" pitchFamily="34" charset="0"/>
              </a:rPr>
            </a:br>
            <a:endParaRPr lang="en-US" sz="4050" i="1" dirty="0">
              <a:solidFill>
                <a:srgbClr val="002E51"/>
              </a:solidFill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DA516B-4575-193E-11B0-CE23F7DDC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8081" y="0"/>
            <a:ext cx="9342081" cy="438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04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54D1186-4145-3C05-CE2E-A05F510A0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F1FF5E-8CBC-2956-4AFA-D53CFAE0D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240" y="0"/>
            <a:ext cx="9231240" cy="448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54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7EDB7D-0B24-60A9-CD03-150ED47C0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screenshot of a web page&#10;&#10;Description automatically generated with low confidence">
            <a:extLst>
              <a:ext uri="{FF2B5EF4-FFF2-40B4-BE49-F238E27FC236}">
                <a16:creationId xmlns:a16="http://schemas.microsoft.com/office/drawing/2014/main" id="{727E34EB-A26D-3502-31E3-A84A60ACA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371" y="1"/>
            <a:ext cx="9306741" cy="524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34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094478-DC32-BC75-500F-4C59567E4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3A40DC-F29D-E2D4-9DD2-110DEE477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5278" y="-1"/>
            <a:ext cx="9239278" cy="520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55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B0872-9995-5237-D2BC-5035F94DC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48318"/>
            <a:ext cx="7886700" cy="994172"/>
          </a:xfrm>
        </p:spPr>
        <p:txBody>
          <a:bodyPr>
            <a:normAutofit fontScale="90000"/>
          </a:bodyPr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50" b="1" dirty="0">
                <a:solidFill>
                  <a:srgbClr val="002E51"/>
                </a:solidFill>
                <a:cs typeface="Calibri" panose="020F0502020204030204" pitchFamily="34" charset="0"/>
              </a:rPr>
              <a:t>Thank you to our supporters! </a:t>
            </a:r>
            <a:br>
              <a:rPr lang="en-US" sz="4050" b="1" dirty="0">
                <a:solidFill>
                  <a:srgbClr val="002E51"/>
                </a:solidFill>
                <a:cs typeface="Calibri" panose="020F0502020204030204" pitchFamily="34" charset="0"/>
              </a:rPr>
            </a:br>
            <a:br>
              <a:rPr lang="en-US" sz="4050" b="1" dirty="0">
                <a:solidFill>
                  <a:srgbClr val="002E51"/>
                </a:solidFill>
                <a:cs typeface="Calibri" panose="020F0502020204030204" pitchFamily="34" charset="0"/>
              </a:rPr>
            </a:br>
            <a:endParaRPr lang="en-US" sz="4050" i="1" dirty="0">
              <a:solidFill>
                <a:srgbClr val="002E51"/>
              </a:solidFill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2AB710-AFBC-C661-0BD0-E79D27B53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60" y="125765"/>
            <a:ext cx="8404080" cy="40835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4194E1-B488-877C-6783-CC2F1F3EB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233" y="-53788"/>
            <a:ext cx="9582898" cy="434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7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B0872-9995-5237-D2BC-5035F94DC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6050"/>
            <a:ext cx="7886700" cy="994172"/>
          </a:xfrm>
        </p:spPr>
        <p:txBody>
          <a:bodyPr>
            <a:normAutofit fontScale="90000"/>
          </a:bodyPr>
          <a:lstStyle>
            <a:defPPr>
              <a:defRPr lang="en-US"/>
            </a:defPPr>
            <a:lvl1pPr marL="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50" b="1" dirty="0">
                <a:solidFill>
                  <a:srgbClr val="002E51"/>
                </a:solidFill>
                <a:cs typeface="Calibri" panose="020F0502020204030204" pitchFamily="34" charset="0"/>
              </a:rPr>
              <a:t>Program Chair</a:t>
            </a:r>
            <a:br>
              <a:rPr lang="en-US" sz="4050" b="1" dirty="0">
                <a:solidFill>
                  <a:srgbClr val="002E51"/>
                </a:solidFill>
                <a:cs typeface="Calibri" panose="020F0502020204030204" pitchFamily="34" charset="0"/>
              </a:rPr>
            </a:br>
            <a:br>
              <a:rPr lang="en-US" sz="4050" b="1" dirty="0">
                <a:solidFill>
                  <a:srgbClr val="002E51"/>
                </a:solidFill>
                <a:cs typeface="Calibri" panose="020F0502020204030204" pitchFamily="34" charset="0"/>
              </a:rPr>
            </a:br>
            <a:r>
              <a:rPr lang="en-US" sz="4050" b="1" dirty="0">
                <a:solidFill>
                  <a:srgbClr val="002E51"/>
                </a:solidFill>
                <a:cs typeface="Calibri" panose="020F0502020204030204" pitchFamily="34" charset="0"/>
              </a:rPr>
              <a:t>Angel Qin, MD</a:t>
            </a:r>
            <a:br>
              <a:rPr lang="en-US" sz="4050" b="1" dirty="0">
                <a:solidFill>
                  <a:srgbClr val="002E51"/>
                </a:solidFill>
                <a:cs typeface="Calibri" panose="020F0502020204030204" pitchFamily="34" charset="0"/>
              </a:rPr>
            </a:br>
            <a:r>
              <a:rPr lang="en-US" sz="4400" dirty="0">
                <a:solidFill>
                  <a:srgbClr val="002E51"/>
                </a:solidFill>
              </a:rPr>
              <a:t>Clinical Assistant Professor</a:t>
            </a:r>
            <a:br>
              <a:rPr lang="en-US" sz="4400" dirty="0">
                <a:solidFill>
                  <a:srgbClr val="002E51"/>
                </a:solidFill>
              </a:rPr>
            </a:br>
            <a:r>
              <a:rPr lang="en-US" sz="4400" dirty="0">
                <a:solidFill>
                  <a:srgbClr val="002E51"/>
                </a:solidFill>
              </a:rPr>
              <a:t>University of Michigan</a:t>
            </a:r>
            <a:br>
              <a:rPr lang="en-US" sz="4400" dirty="0">
                <a:solidFill>
                  <a:srgbClr val="002E51"/>
                </a:solidFill>
              </a:rPr>
            </a:br>
            <a:endParaRPr lang="en-US" sz="2700" b="1" dirty="0">
              <a:solidFill>
                <a:srgbClr val="002E51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735838"/>
      </p:ext>
    </p:extLst>
  </p:cSld>
  <p:clrMapOvr>
    <a:masterClrMapping/>
  </p:clrMapOvr>
</p:sld>
</file>

<file path=ppt/theme/theme1.xml><?xml version="1.0" encoding="utf-8"?>
<a:theme xmlns:a="http://schemas.openxmlformats.org/drawingml/2006/main" name="MLC2015_PPT_Slide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eorgi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6459BA09A55A48A26552F8CF890A5E" ma:contentTypeVersion="14" ma:contentTypeDescription="Create a new document." ma:contentTypeScope="" ma:versionID="23f5c8f08b1a1d65690ec793b377a057">
  <xsd:schema xmlns:xsd="http://www.w3.org/2001/XMLSchema" xmlns:xs="http://www.w3.org/2001/XMLSchema" xmlns:p="http://schemas.microsoft.com/office/2006/metadata/properties" xmlns:ns3="5d185315-3185-4f85-882e-9624ef9185a2" xmlns:ns4="bd2a530d-6ddd-4962-a7b9-5fc3be46eaed" targetNamespace="http://schemas.microsoft.com/office/2006/metadata/properties" ma:root="true" ma:fieldsID="eead1677efee3c2be5ce849ca58fdede" ns3:_="" ns4:_="">
    <xsd:import namespace="5d185315-3185-4f85-882e-9624ef9185a2"/>
    <xsd:import namespace="bd2a530d-6ddd-4962-a7b9-5fc3be46eae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LengthInSecond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185315-3185-4f85-882e-9624ef9185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2a530d-6ddd-4962-a7b9-5fc3be46eae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7D2C464-C771-4E2C-A4E0-A9031062A0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EC0C9A-B742-4687-A9CB-8B149E7DD7A8}">
  <ds:schemaRefs>
    <ds:schemaRef ds:uri="http://purl.org/dc/dcmitype/"/>
    <ds:schemaRef ds:uri="http://purl.org/dc/elements/1.1/"/>
    <ds:schemaRef ds:uri="bd2a530d-6ddd-4962-a7b9-5fc3be46eaed"/>
    <ds:schemaRef ds:uri="5d185315-3185-4f85-882e-9624ef9185a2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95DAC3F-13AB-46E7-8F34-0AA229403C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d185315-3185-4f85-882e-9624ef9185a2"/>
    <ds:schemaRef ds:uri="bd2a530d-6ddd-4962-a7b9-5fc3be46ea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5784</TotalTime>
  <Words>69</Words>
  <Application>Microsoft Macintosh PowerPoint</Application>
  <PresentationFormat>Custom</PresentationFormat>
  <Paragraphs>8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Corporate A Medium</vt:lpstr>
      <vt:lpstr>Corporate S Demi</vt:lpstr>
      <vt:lpstr>Georgia</vt:lpstr>
      <vt:lpstr>MLC2015_PPT_Slides</vt:lpstr>
      <vt:lpstr>PowerPoint Presentation</vt:lpstr>
      <vt:lpstr>Welcome  Darryl Forest  Executive Director, Global Ambassador Strategies, Oncology MJH Life Sciences</vt:lpstr>
      <vt:lpstr>Thank you to our supporters!   </vt:lpstr>
      <vt:lpstr>Thank you to our supporters!   </vt:lpstr>
      <vt:lpstr>PowerPoint Presentation</vt:lpstr>
      <vt:lpstr>PowerPoint Presentation</vt:lpstr>
      <vt:lpstr>PowerPoint Presentation</vt:lpstr>
      <vt:lpstr>Thank you to our supporters!   </vt:lpstr>
      <vt:lpstr>Program Chair  Angel Qin, MD Clinical Assistant Professor University of Michigan </vt:lpstr>
    </vt:vector>
  </TitlesOfParts>
  <Company>Intellisphere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Donald</dc:creator>
  <cp:lastModifiedBy>Ryan Scott</cp:lastModifiedBy>
  <cp:revision>155</cp:revision>
  <dcterms:modified xsi:type="dcterms:W3CDTF">2023-08-15T20:46:44Z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0x0101004A6459BA09A55A48A26552F8CF890A5E</vt:lpwstr>
  </property>
</Properties>
</file>